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37"/>
  </p:notesMasterIdLst>
  <p:handoutMasterIdLst>
    <p:handoutMasterId r:id="rId38"/>
  </p:handoutMasterIdLst>
  <p:sldIdLst>
    <p:sldId id="256" r:id="rId5"/>
    <p:sldId id="257" r:id="rId6"/>
    <p:sldId id="290" r:id="rId7"/>
    <p:sldId id="267" r:id="rId8"/>
    <p:sldId id="288" r:id="rId9"/>
    <p:sldId id="268" r:id="rId10"/>
    <p:sldId id="287" r:id="rId11"/>
    <p:sldId id="269" r:id="rId12"/>
    <p:sldId id="291" r:id="rId13"/>
    <p:sldId id="283" r:id="rId14"/>
    <p:sldId id="262" r:id="rId15"/>
    <p:sldId id="293" r:id="rId16"/>
    <p:sldId id="308" r:id="rId17"/>
    <p:sldId id="295" r:id="rId18"/>
    <p:sldId id="297" r:id="rId19"/>
    <p:sldId id="265" r:id="rId20"/>
    <p:sldId id="272" r:id="rId21"/>
    <p:sldId id="306" r:id="rId22"/>
    <p:sldId id="271" r:id="rId23"/>
    <p:sldId id="273" r:id="rId24"/>
    <p:sldId id="274" r:id="rId25"/>
    <p:sldId id="296" r:id="rId26"/>
    <p:sldId id="300" r:id="rId27"/>
    <p:sldId id="303" r:id="rId28"/>
    <p:sldId id="298" r:id="rId29"/>
    <p:sldId id="304" r:id="rId30"/>
    <p:sldId id="310" r:id="rId31"/>
    <p:sldId id="299" r:id="rId32"/>
    <p:sldId id="302" r:id="rId33"/>
    <p:sldId id="307" r:id="rId34"/>
    <p:sldId id="294" r:id="rId35"/>
    <p:sldId id="309" r:id="rId36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37C9517-C437-4DF2-B8A9-5A397F5DC6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254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F469978-659C-4EFC-9420-2866A20005C5}" type="datetimeFigureOut">
              <a:rPr lang="en-US"/>
              <a:pPr>
                <a:defRPr/>
              </a:pPr>
              <a:t>4/30/2013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907DB6-05C4-49E2-B0A6-1C79F084F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551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3291523-A289-4A83-B7E7-E05058C720C3}" type="slidenum">
              <a:rPr lang="en-US" smtClean="0"/>
              <a:pPr/>
              <a:t>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5% example:</a:t>
            </a:r>
          </a:p>
          <a:p>
            <a:endParaRPr lang="en-US" dirty="0" smtClean="0"/>
          </a:p>
          <a:p>
            <a:r>
              <a:rPr lang="en-US" dirty="0" smtClean="0"/>
              <a:t>PI project funded = 45%</a:t>
            </a:r>
          </a:p>
          <a:p>
            <a:endParaRPr lang="en-US" dirty="0" smtClean="0"/>
          </a:p>
          <a:p>
            <a:r>
              <a:rPr lang="en-US" dirty="0" smtClean="0"/>
              <a:t>PI actual effort approx = 43%</a:t>
            </a:r>
          </a:p>
          <a:p>
            <a:endParaRPr lang="en-US" dirty="0" smtClean="0"/>
          </a:p>
          <a:p>
            <a:r>
              <a:rPr lang="en-US" dirty="0" smtClean="0"/>
              <a:t>PI can certify effort = 45%</a:t>
            </a:r>
          </a:p>
          <a:p>
            <a:endParaRPr lang="en-US" dirty="0" smtClean="0"/>
          </a:p>
          <a:p>
            <a:r>
              <a:rPr lang="en-US" dirty="0" smtClean="0"/>
              <a:t>If certify 43% then will have to transfer 2% off.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07DB6-05C4-49E2-B0A6-1C79F084F00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145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</p:grp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E0AAB6E6-C9A0-4D28-A9DA-004350E8ED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75639-DD25-4EC7-AF5F-CC1B3A23AC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1AEECE-7543-4E57-96BD-6631205B22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D0642-0843-4A61-98CE-87A0D4D21B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1EC2C-BFA3-4262-A086-376DEBED26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1A81B-EA02-45F5-9595-228F7154C5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46F14-C7B6-421C-9748-63896F7CDB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97797-C521-4856-BF58-01100BF1A9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70D69-82B3-46F2-9B57-82E3E11653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F09D3-CDD9-4BEA-BA8B-A6DAB97E76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89ABAD-F9E3-4B1C-A066-8DE7803752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fld id="{8C059B4E-FEDD-46DD-8A8C-7F95CE0F5A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Time and Effort Reporting – Federal Requirements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3733800"/>
            <a:ext cx="4876800" cy="2209800"/>
          </a:xfrm>
        </p:spPr>
        <p:txBody>
          <a:bodyPr/>
          <a:lstStyle/>
          <a:p>
            <a:pPr algn="ctr" eaLnBrk="1" hangingPunct="1"/>
            <a:r>
              <a:rPr lang="en-US" sz="6600" dirty="0" smtClean="0">
                <a:solidFill>
                  <a:schemeClr val="bg2"/>
                </a:solidFill>
              </a:rPr>
              <a:t>CReATE</a:t>
            </a:r>
          </a:p>
          <a:p>
            <a:pPr eaLnBrk="1" hangingPunct="1"/>
            <a:endParaRPr lang="en-US" sz="1800" dirty="0" smtClean="0">
              <a:solidFill>
                <a:schemeClr val="bg2"/>
              </a:solidFill>
            </a:endParaRPr>
          </a:p>
          <a:p>
            <a:pPr eaLnBrk="1" hangingPunct="1"/>
            <a:r>
              <a:rPr lang="en-US" sz="3200" dirty="0" smtClean="0">
                <a:solidFill>
                  <a:schemeClr val="bg2"/>
                </a:solidFill>
              </a:rPr>
              <a:t>FSU Office of Research</a:t>
            </a:r>
          </a:p>
        </p:txBody>
      </p:sp>
      <p:pic>
        <p:nvPicPr>
          <p:cNvPr id="307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0"/>
            <a:ext cx="2286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0" y="6583363"/>
            <a:ext cx="7010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90000"/>
              <a:buFont typeface="Wingdings" pitchFamily="2" charset="2"/>
              <a:buNone/>
            </a:pPr>
            <a:r>
              <a:rPr lang="en-US" sz="1200" dirty="0">
                <a:latin typeface="Arial" charset="0"/>
              </a:rPr>
              <a:t>CReATE ver. </a:t>
            </a:r>
            <a:r>
              <a:rPr lang="en-US" sz="1200" dirty="0" smtClean="0">
                <a:latin typeface="Arial" charset="0"/>
              </a:rPr>
              <a:t>03/11  </a:t>
            </a:r>
            <a:r>
              <a:rPr lang="en-US" sz="1200" dirty="0">
                <a:latin typeface="Arial" charset="0"/>
              </a:rPr>
              <a:t>© </a:t>
            </a:r>
            <a:r>
              <a:rPr lang="en-US" sz="1200" dirty="0" smtClean="0">
                <a:latin typeface="Arial" charset="0"/>
              </a:rPr>
              <a:t>2011 Florida </a:t>
            </a:r>
            <a:r>
              <a:rPr lang="en-US" sz="1200" dirty="0">
                <a:latin typeface="Arial" charset="0"/>
              </a:rPr>
              <a:t>State University.  All rights reserved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Consequences of Adverse Findings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302125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Cost Disallowances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Designation as High Risk Organization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Special Terms and Conditions in Awards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Special Monitoring by Federal Agencies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Temporary Withholding of Payments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Withholding of Future Awards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Cost of Non-Compliance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6868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Recently a number of universities have paid large settlements for noncompliance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latin typeface="Arial" charset="0"/>
              </a:rPr>
              <a:t>University of South Florida</a:t>
            </a:r>
            <a:r>
              <a:rPr lang="en-US" sz="2600" dirty="0" smtClean="0">
                <a:latin typeface="Arial" charset="0"/>
              </a:rPr>
              <a:t> returned </a:t>
            </a:r>
            <a:r>
              <a:rPr lang="en-US" sz="2600" b="1" dirty="0" smtClean="0">
                <a:latin typeface="Arial" charset="0"/>
              </a:rPr>
              <a:t>$4.1 million</a:t>
            </a:r>
            <a:r>
              <a:rPr lang="en-US" sz="2600" dirty="0" smtClean="0">
                <a:latin typeface="Arial" charset="0"/>
              </a:rPr>
              <a:t> to settle charges, including effort reporting problems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latin typeface="Arial" charset="0"/>
              </a:rPr>
              <a:t>Florida International University</a:t>
            </a:r>
            <a:r>
              <a:rPr lang="en-US" sz="2600" dirty="0" smtClean="0">
                <a:latin typeface="Arial" charset="0"/>
              </a:rPr>
              <a:t> agreed to pay </a:t>
            </a:r>
            <a:r>
              <a:rPr lang="en-US" sz="2600" b="1" dirty="0" smtClean="0">
                <a:latin typeface="Arial" charset="0"/>
              </a:rPr>
              <a:t>$11.5 million</a:t>
            </a:r>
            <a:r>
              <a:rPr lang="en-US" sz="2600" dirty="0" smtClean="0">
                <a:latin typeface="Arial" charset="0"/>
              </a:rPr>
              <a:t> to settle a number of charges including failure to properly document faculty had spent the percentage of time on federal projects that had been promised (2005)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latin typeface="Arial" charset="0"/>
              </a:rPr>
              <a:t>Johns Hopkins</a:t>
            </a:r>
            <a:r>
              <a:rPr lang="en-US" sz="2600" dirty="0" smtClean="0">
                <a:latin typeface="Arial" charset="0"/>
              </a:rPr>
              <a:t> agreed to pay back </a:t>
            </a:r>
            <a:r>
              <a:rPr lang="en-US" sz="2600" b="1" dirty="0" smtClean="0">
                <a:latin typeface="Arial" charset="0"/>
              </a:rPr>
              <a:t>$2.6 million</a:t>
            </a:r>
            <a:r>
              <a:rPr lang="en-US" sz="2600" dirty="0" smtClean="0">
                <a:latin typeface="Arial" charset="0"/>
              </a:rPr>
              <a:t> to settle charges of over billing related to effort (2004)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FACET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sunset" dir="t">
                <a:rot lat="0" lon="0" rev="5400000"/>
              </a:lightRig>
            </a:scene3d>
          </a:bodyPr>
          <a:lstStyle/>
          <a:p>
            <a:pPr eaLnBrk="1" hangingPunct="1">
              <a:defRPr/>
            </a:pPr>
            <a:r>
              <a:rPr lang="en-US" sz="4400" b="1" spc="50" dirty="0" smtClean="0">
                <a:ln w="11430"/>
                <a:solidFill>
                  <a:schemeClr val="bg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 – Faculty</a:t>
            </a:r>
          </a:p>
          <a:p>
            <a:pPr eaLnBrk="1" hangingPunct="1">
              <a:defRPr/>
            </a:pPr>
            <a:r>
              <a:rPr lang="en-US" sz="4400" b="1" spc="50" dirty="0" smtClean="0">
                <a:ln w="11430"/>
                <a:solidFill>
                  <a:schemeClr val="bg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 – Assignments</a:t>
            </a:r>
          </a:p>
          <a:p>
            <a:pPr eaLnBrk="1" hangingPunct="1">
              <a:defRPr/>
            </a:pPr>
            <a:r>
              <a:rPr lang="en-US" sz="4400" b="1" spc="50" dirty="0" smtClean="0">
                <a:ln w="11430"/>
                <a:solidFill>
                  <a:schemeClr val="bg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 – Commitments &amp;</a:t>
            </a:r>
          </a:p>
          <a:p>
            <a:pPr eaLnBrk="1" hangingPunct="1">
              <a:defRPr/>
            </a:pPr>
            <a:r>
              <a:rPr lang="en-US" sz="4400" b="1" spc="50" dirty="0" smtClean="0">
                <a:ln w="11430"/>
                <a:solidFill>
                  <a:schemeClr val="bg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 – Effort Certification</a:t>
            </a:r>
          </a:p>
          <a:p>
            <a:pPr eaLnBrk="1" hangingPunct="1">
              <a:defRPr/>
            </a:pPr>
            <a:r>
              <a:rPr lang="en-US" sz="4400" b="1" spc="50" dirty="0" smtClean="0">
                <a:ln w="11430"/>
                <a:solidFill>
                  <a:schemeClr val="bg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 – Tracking</a:t>
            </a:r>
            <a:endParaRPr lang="en-US" sz="28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Effort Entry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Activities performed for academic term = Effort Certification</a:t>
            </a: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Department process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FACET rep entry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Employee/Knowledgeable Person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entry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Departmental Research Effort </a:t>
            </a: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SRAD/PI Support (Fund 550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lvl="2"/>
            <a:r>
              <a:rPr lang="en-US" dirty="0">
                <a:latin typeface="Arial" pitchFamily="34" charset="0"/>
                <a:cs typeface="Arial" pitchFamily="34" charset="0"/>
              </a:rPr>
              <a:t>Projects will not display on Enter Effort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page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dirty="0">
                <a:latin typeface="Arial" pitchFamily="34" charset="0"/>
                <a:cs typeface="Arial" pitchFamily="34" charset="0"/>
              </a:rPr>
              <a:t>FSU Foundation (Fund 547)</a:t>
            </a:r>
          </a:p>
          <a:p>
            <a:pPr lvl="2"/>
            <a:r>
              <a:rPr lang="en-US" dirty="0" smtClean="0">
                <a:latin typeface="Arial" pitchFamily="34" charset="0"/>
                <a:cs typeface="Arial" pitchFamily="34" charset="0"/>
              </a:rPr>
              <a:t>Projects will not display on Enter Effort page</a:t>
            </a:r>
          </a:p>
        </p:txBody>
      </p:sp>
    </p:spTree>
    <p:extLst>
      <p:ext uri="{BB962C8B-B14F-4D97-AF65-F5344CB8AC3E}">
        <p14:creationId xmlns:p14="http://schemas.microsoft.com/office/powerpoint/2010/main" val="4244897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Entering Effort in FACET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000" y="1828800"/>
            <a:ext cx="6023387" cy="468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  <a:tabLst>
                <a:tab pos="285750" algn="l"/>
                <a:tab pos="517525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Compliance with Effort Commitments</a:t>
            </a:r>
          </a:p>
          <a:p>
            <a:pPr eaLnBrk="1" hangingPunct="1">
              <a:lnSpc>
                <a:spcPct val="200000"/>
              </a:lnSpc>
              <a:tabLst>
                <a:tab pos="285750" algn="l"/>
                <a:tab pos="517525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NSF 2 Months Rule</a:t>
            </a:r>
          </a:p>
          <a:p>
            <a:pPr eaLnBrk="1" hangingPunct="1">
              <a:lnSpc>
                <a:spcPct val="200000"/>
              </a:lnSpc>
              <a:tabLst>
                <a:tab pos="285750" algn="l"/>
                <a:tab pos="517525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Agency Salary Caps</a:t>
            </a:r>
          </a:p>
          <a:p>
            <a:pPr eaLnBrk="1" hangingPunct="1">
              <a:lnSpc>
                <a:spcPct val="200000"/>
              </a:lnSpc>
              <a:tabLst>
                <a:tab pos="285750" algn="l"/>
                <a:tab pos="517525" algn="l"/>
              </a:tabLs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Grant Funding of Courses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What is the minimum amount of effort required for sponsored projects?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648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Clarification by OMB re: minimum effort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“…most Federally-funded research programs should have some level of committed faculty (or senior researcher) effort, paid or unpaid by the Federal Government.” 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Exceptions</a:t>
            </a:r>
          </a:p>
          <a:p>
            <a:pPr lvl="2" eaLnBrk="1" hangingPunct="1"/>
            <a:r>
              <a:rPr lang="en-US" dirty="0" smtClean="0">
                <a:latin typeface="Arial" charset="0"/>
              </a:rPr>
              <a:t>Equipment/instrumentation grants</a:t>
            </a:r>
          </a:p>
          <a:p>
            <a:pPr lvl="2" eaLnBrk="1" hangingPunct="1"/>
            <a:r>
              <a:rPr lang="en-US" dirty="0" smtClean="0">
                <a:latin typeface="Arial" charset="0"/>
              </a:rPr>
              <a:t>Doctoral dissertation support</a:t>
            </a:r>
          </a:p>
          <a:p>
            <a:pPr lvl="2" eaLnBrk="1" hangingPunct="1"/>
            <a:r>
              <a:rPr lang="en-US" dirty="0" smtClean="0">
                <a:latin typeface="Arial" charset="0"/>
              </a:rPr>
              <a:t>Student augmentation program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&gt; 0% over the life of the award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What is a commitment of effort?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Quantifiable effort included in the proposal and/or award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Committed effort must be honored, reported, and captured in effort reporting system</a:t>
            </a:r>
          </a:p>
          <a:p>
            <a:pPr eaLnBrk="1" hangingPunct="1"/>
            <a:r>
              <a:rPr lang="en-US" dirty="0" smtClean="0">
                <a:latin typeface="Arial" charset="0"/>
              </a:rPr>
              <a:t>Committed effort may be paid for by the sponsor or with non-sponsor funds (e.g. E&amp;G, SRAD,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Commitments in FACET</a:t>
            </a:r>
            <a:endParaRPr lang="en-US" dirty="0"/>
          </a:p>
        </p:txBody>
      </p:sp>
      <p:pic>
        <p:nvPicPr>
          <p:cNvPr id="4" name="Picture 0" descr="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90800"/>
            <a:ext cx="8229600" cy="29996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458200" cy="12192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What if  actual effort is different from</a:t>
            </a:r>
            <a:br>
              <a:rPr lang="en-US" sz="3600" dirty="0" smtClean="0"/>
            </a:br>
            <a:r>
              <a:rPr lang="en-US" sz="3600" dirty="0" smtClean="0"/>
              <a:t>committed effort for a sponsored project?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Actual effort which is less than committed effort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General rule = greater than 25% requires notification to and approval of the sponsor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Some sponsored projects may require approval for any reduction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Commitments can be adjusted for future periods, if allowable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Once a report is certified, prior commitments will not be adjusted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Why Do Effort Reporting?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 dirty="0" smtClean="0">
                <a:latin typeface="Arial" charset="0"/>
                <a:cs typeface="Arial" charset="0"/>
              </a:rPr>
              <a:t>§1012.95, Florida Statutes</a:t>
            </a:r>
            <a:r>
              <a:rPr lang="en-US" dirty="0" smtClean="0">
                <a:latin typeface="Arial" charset="0"/>
                <a:cs typeface="Arial" charset="0"/>
              </a:rPr>
              <a:t>, </a:t>
            </a:r>
            <a:r>
              <a:rPr lang="en-US" i="1" dirty="0" smtClean="0">
                <a:latin typeface="Arial" charset="0"/>
                <a:cs typeface="Arial" charset="0"/>
              </a:rPr>
              <a:t>Required number of classroom teaching hours for university faculty members  (commonly referred to as the “12-hour law”)</a:t>
            </a:r>
          </a:p>
          <a:p>
            <a:pPr eaLnBrk="1" hangingPunct="1"/>
            <a:endParaRPr lang="en-US" i="1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u="sng" dirty="0" smtClean="0">
                <a:latin typeface="Arial" charset="0"/>
                <a:cs typeface="Arial" charset="0"/>
              </a:rPr>
              <a:t>§J.10, OMB Circular A-21</a:t>
            </a:r>
            <a:r>
              <a:rPr lang="en-US" dirty="0" smtClean="0">
                <a:latin typeface="Arial" charset="0"/>
                <a:cs typeface="Arial" charset="0"/>
              </a:rPr>
              <a:t>, </a:t>
            </a:r>
            <a:r>
              <a:rPr lang="en-US" i="1" dirty="0" smtClean="0">
                <a:latin typeface="Arial" charset="0"/>
                <a:cs typeface="Arial" charset="0"/>
              </a:rPr>
              <a:t>Cost Principles for Educational Institutions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What is contributed or cost shared effort?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</a:rPr>
              <a:t>Represents the portion of effort that is not paid for by the sponsor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</a:rPr>
              <a:t>Three types cost shared effort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100" b="1" dirty="0" smtClean="0">
                <a:latin typeface="Arial" charset="0"/>
              </a:rPr>
              <a:t>Committed Cost Sharing</a:t>
            </a:r>
            <a:r>
              <a:rPr lang="en-US" sz="2100" dirty="0" smtClean="0">
                <a:latin typeface="Arial" charset="0"/>
              </a:rPr>
              <a:t> – any effort quantified in the proposal/award and is not funded by the sponsor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100" b="1" dirty="0" smtClean="0">
                <a:latin typeface="Arial" charset="0"/>
              </a:rPr>
              <a:t>Uncommitted Cost Sharing</a:t>
            </a:r>
            <a:r>
              <a:rPr lang="en-US" sz="2100" dirty="0" smtClean="0">
                <a:latin typeface="Arial" charset="0"/>
              </a:rPr>
              <a:t> – any effort expended on the project that is not required by the sponsor nor quantified in the proposal/award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100" b="1" dirty="0" smtClean="0">
                <a:latin typeface="Arial" charset="0"/>
              </a:rPr>
              <a:t>Salary Cap Cost Sharing</a:t>
            </a:r>
            <a:r>
              <a:rPr lang="en-US" sz="2100" dirty="0" smtClean="0">
                <a:latin typeface="Arial" charset="0"/>
              </a:rPr>
              <a:t> – salary of project personnel which exceeds sponsor imposed limit on individual salaries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latin typeface="Arial" charset="0"/>
              </a:rPr>
              <a:t>NIH salary cap</a:t>
            </a:r>
            <a:r>
              <a:rPr lang="en-US" sz="2000" dirty="0" smtClean="0">
                <a:latin typeface="Arial" charset="0"/>
              </a:rPr>
              <a:t> -- </a:t>
            </a:r>
            <a:r>
              <a:rPr lang="en-US" sz="2000" b="1" dirty="0" smtClean="0">
                <a:latin typeface="Arial" charset="0"/>
              </a:rPr>
              <a:t>limits the ‘rate of pay’ of individuals not the amount of salary dollars requested for the individual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b="1" dirty="0" smtClean="0">
                <a:latin typeface="Arial" charset="0"/>
              </a:rPr>
              <a:t>NIH Cap Effective </a:t>
            </a:r>
            <a:r>
              <a:rPr lang="en-US" sz="1800" b="1" dirty="0" smtClean="0">
                <a:solidFill>
                  <a:srgbClr val="C00000"/>
                </a:solidFill>
                <a:latin typeface="Arial" charset="0"/>
              </a:rPr>
              <a:t>12/23/2012  is $179,700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latin typeface="Arial" charset="0"/>
              </a:rPr>
              <a:t>Salary in excess of sponsor limits cannot be used to satisfy program mandated cost sharing requirements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is cost shared effort reported?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4572000"/>
          </a:xfrm>
        </p:spPr>
        <p:txBody>
          <a:bodyPr/>
          <a:lstStyle/>
          <a:p>
            <a:pPr eaLnBrk="1" hangingPunct="1"/>
            <a:r>
              <a:rPr lang="en-US" sz="3500" dirty="0" smtClean="0">
                <a:latin typeface="Arial" charset="0"/>
              </a:rPr>
              <a:t>The total effort expended on a project will be reported on one line </a:t>
            </a:r>
          </a:p>
          <a:p>
            <a:pPr eaLnBrk="1" hangingPunct="1"/>
            <a:r>
              <a:rPr lang="en-US" sz="3500" dirty="0" smtClean="0">
                <a:latin typeface="Arial" charset="0"/>
              </a:rPr>
              <a:t>FACET allocates overall effort entered:</a:t>
            </a:r>
          </a:p>
          <a:p>
            <a:pPr lvl="1" eaLnBrk="1" hangingPunct="1"/>
            <a:r>
              <a:rPr lang="en-US" sz="3100" dirty="0" smtClean="0">
                <a:latin typeface="Arial" charset="0"/>
              </a:rPr>
              <a:t>Direct Charged Salaries</a:t>
            </a:r>
          </a:p>
          <a:p>
            <a:pPr lvl="1" eaLnBrk="1" hangingPunct="1"/>
            <a:r>
              <a:rPr lang="en-US" sz="3100" dirty="0" smtClean="0">
                <a:latin typeface="Arial" charset="0"/>
              </a:rPr>
              <a:t>Committed Cost Sharing Effort</a:t>
            </a:r>
          </a:p>
          <a:p>
            <a:pPr lvl="1" eaLnBrk="1" hangingPunct="1"/>
            <a:r>
              <a:rPr lang="en-US" sz="3100" dirty="0" smtClean="0">
                <a:latin typeface="Arial" charset="0"/>
              </a:rPr>
              <a:t>Over the Salary Cap</a:t>
            </a:r>
          </a:p>
          <a:p>
            <a:pPr lvl="1" eaLnBrk="1" hangingPunct="1"/>
            <a:r>
              <a:rPr lang="en-US" sz="3100" dirty="0" smtClean="0">
                <a:latin typeface="Arial" charset="0"/>
              </a:rPr>
              <a:t>Uncommitted Cost Sharing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A-21 View</a:t>
            </a:r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71675"/>
            <a:ext cx="8229600" cy="4016375"/>
          </a:xfr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2 Months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NSF will ONLY pay 2 months of a key faculty salary during an calendar year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Exception:  more than 2 months included in proposal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FSU’s year = Summer, Fall, Spring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Based on hours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For a full FTE:  (40*2)*26.1÷12*2=348 Hours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Monitoring started with Summer 2010 term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Error in FACET firing for Fall 2010 reports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SRAS Coordinators work with departments to resolve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NSF 2 Months Rule in FACET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622550"/>
            <a:ext cx="7772400" cy="3625850"/>
          </a:xfrm>
          <a:prstGeom prst="rect">
            <a:avLst/>
          </a:prstGeom>
          <a:noFill/>
          <a:ln w="9525" cap="flat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Left Bracket 5"/>
          <p:cNvSpPr>
            <a:spLocks/>
          </p:cNvSpPr>
          <p:nvPr/>
        </p:nvSpPr>
        <p:spPr bwMode="auto">
          <a:xfrm>
            <a:off x="1371600" y="4913312"/>
            <a:ext cx="198438" cy="381000"/>
          </a:xfrm>
          <a:prstGeom prst="leftBracket">
            <a:avLst>
              <a:gd name="adj" fmla="val 832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 dirty="0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152400" y="3846512"/>
            <a:ext cx="1143000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/>
              <a:t>Both of these Projects are NSF Project</a:t>
            </a:r>
          </a:p>
        </p:txBody>
      </p:sp>
      <p:cxnSp>
        <p:nvCxnSpPr>
          <p:cNvPr id="7" name="Shape 8"/>
          <p:cNvCxnSpPr>
            <a:cxnSpLocks noChangeShapeType="1"/>
            <a:stCxn id="6" idx="2"/>
            <a:endCxn id="5" idx="1"/>
          </p:cNvCxnSpPr>
          <p:nvPr/>
        </p:nvCxnSpPr>
        <p:spPr bwMode="auto">
          <a:xfrm rot="16200000" flipH="1">
            <a:off x="788432" y="4520644"/>
            <a:ext cx="518636" cy="647700"/>
          </a:xfrm>
          <a:prstGeom prst="bent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8" name="TextBox 12"/>
          <p:cNvSpPr txBox="1">
            <a:spLocks noChangeArrowheads="1"/>
          </p:cNvSpPr>
          <p:nvPr/>
        </p:nvSpPr>
        <p:spPr bwMode="auto">
          <a:xfrm>
            <a:off x="7315200" y="1789112"/>
            <a:ext cx="1524000" cy="868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Sum of hours exceeds maximum (240+160=400)</a:t>
            </a: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6477000" y="4913312"/>
            <a:ext cx="381000" cy="381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 dirty="0"/>
          </a:p>
        </p:txBody>
      </p:sp>
      <p:cxnSp>
        <p:nvCxnSpPr>
          <p:cNvPr id="10" name="Straight Arrow Connector 16"/>
          <p:cNvCxnSpPr>
            <a:cxnSpLocks noChangeShapeType="1"/>
            <a:stCxn id="8" idx="2"/>
            <a:endCxn id="9" idx="3"/>
          </p:cNvCxnSpPr>
          <p:nvPr/>
        </p:nvCxnSpPr>
        <p:spPr bwMode="auto">
          <a:xfrm rot="5400000">
            <a:off x="6244431" y="3271044"/>
            <a:ext cx="2446337" cy="12192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1" name="Rectangle 10"/>
          <p:cNvSpPr/>
          <p:nvPr/>
        </p:nvSpPr>
        <p:spPr bwMode="auto">
          <a:xfrm>
            <a:off x="2057400" y="2971800"/>
            <a:ext cx="1676400" cy="152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Cap (e.g. NIH)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33600"/>
            <a:ext cx="7620000" cy="4267199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Cap can be entered by sponsor to be applied to all projects with that sponsor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Cap can be entered by project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OTC funding process discussed in cost sharing presentation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013" y="1905000"/>
            <a:ext cx="8408987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Salary Cap in FACET</a:t>
            </a:r>
            <a:endParaRPr lang="en-US" dirty="0"/>
          </a:p>
        </p:txBody>
      </p:sp>
      <p:sp>
        <p:nvSpPr>
          <p:cNvPr id="5" name="TextBox 9"/>
          <p:cNvSpPr txBox="1">
            <a:spLocks noChangeArrowheads="1"/>
          </p:cNvSpPr>
          <p:nvPr/>
        </p:nvSpPr>
        <p:spPr bwMode="auto">
          <a:xfrm>
            <a:off x="1828800" y="2293203"/>
            <a:ext cx="1752600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/>
              <a:t>This reflects the amount of salary that is over the cap</a:t>
            </a:r>
          </a:p>
        </p:txBody>
      </p:sp>
      <p:cxnSp>
        <p:nvCxnSpPr>
          <p:cNvPr id="6" name="Straight Arrow Connector 16"/>
          <p:cNvCxnSpPr>
            <a:cxnSpLocks noChangeShapeType="1"/>
          </p:cNvCxnSpPr>
          <p:nvPr/>
        </p:nvCxnSpPr>
        <p:spPr bwMode="auto">
          <a:xfrm rot="16200000" flipH="1">
            <a:off x="2476500" y="3162300"/>
            <a:ext cx="1219200" cy="11430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Salary Cap in FACET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7859379" cy="414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91275" y="3785071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590800"/>
            <a:ext cx="5293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6400800" y="5660511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0" name="Rectangle 9"/>
          <p:cNvSpPr/>
          <p:nvPr/>
        </p:nvSpPr>
        <p:spPr>
          <a:xfrm>
            <a:off x="6401427" y="4207518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3" name="Rectangle 12"/>
          <p:cNvSpPr/>
          <p:nvPr/>
        </p:nvSpPr>
        <p:spPr>
          <a:xfrm>
            <a:off x="6400800" y="4396902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4" name="Rectangle 13"/>
          <p:cNvSpPr/>
          <p:nvPr/>
        </p:nvSpPr>
        <p:spPr>
          <a:xfrm>
            <a:off x="6410325" y="4549302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5" name="Rectangle 14"/>
          <p:cNvSpPr/>
          <p:nvPr/>
        </p:nvSpPr>
        <p:spPr>
          <a:xfrm>
            <a:off x="6410952" y="4738686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6" name="Rectangle 15"/>
          <p:cNvSpPr/>
          <p:nvPr/>
        </p:nvSpPr>
        <p:spPr>
          <a:xfrm>
            <a:off x="6410325" y="4947633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7" name="Rectangle 16"/>
          <p:cNvSpPr/>
          <p:nvPr/>
        </p:nvSpPr>
        <p:spPr>
          <a:xfrm>
            <a:off x="6411579" y="5091927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8" name="Rectangle 17"/>
          <p:cNvSpPr/>
          <p:nvPr/>
        </p:nvSpPr>
        <p:spPr>
          <a:xfrm>
            <a:off x="6410952" y="5292081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9" name="Rectangle 18"/>
          <p:cNvSpPr/>
          <p:nvPr/>
        </p:nvSpPr>
        <p:spPr>
          <a:xfrm>
            <a:off x="6401427" y="5442636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20" name="Rectangle 19"/>
          <p:cNvSpPr/>
          <p:nvPr/>
        </p:nvSpPr>
        <p:spPr>
          <a:xfrm>
            <a:off x="6392529" y="4022896"/>
            <a:ext cx="4940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latin typeface="Batang" pitchFamily="18" charset="-127"/>
                <a:ea typeface="Batang" pitchFamily="18" charset="-127"/>
              </a:rPr>
              <a:t>86.06</a:t>
            </a:r>
            <a:endParaRPr lang="en-US" sz="900" dirty="0"/>
          </a:p>
        </p:txBody>
      </p:sp>
      <p:sp>
        <p:nvSpPr>
          <p:cNvPr id="11" name="TextBox 10"/>
          <p:cNvSpPr txBox="1"/>
          <p:nvPr/>
        </p:nvSpPr>
        <p:spPr>
          <a:xfrm>
            <a:off x="6934200" y="2581275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1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00900" y="3794596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0900" y="4015903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91375" y="4162423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00900" y="4375319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00900" y="4543423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91375" y="4716801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91375" y="4883187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200900" y="5448429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91375" y="5292081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91375" y="5091927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91375" y="5660511"/>
            <a:ext cx="533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18.22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34300" y="2581274"/>
            <a:ext cx="2571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1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791444" y="4025428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91448" y="4552948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791450" y="4393255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91449" y="3794596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800974" y="4207518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791448" y="4714871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91447" y="5292079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91448" y="4894732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791448" y="5091927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791445" y="5660507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791444" y="5448429"/>
            <a:ext cx="257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Batang" pitchFamily="18" charset="-127"/>
                <a:ea typeface="Batang" pitchFamily="18" charset="-127"/>
              </a:rPr>
              <a:t>8</a:t>
            </a:r>
            <a:endParaRPr lang="en-US" sz="900" dirty="0"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54149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Courses Funded by Grants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610600" cy="4724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Courses can be funded by a grant if: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Award purpose is INS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Award purpose is RES or OSA and</a:t>
            </a:r>
          </a:p>
          <a:p>
            <a:pPr lvl="2"/>
            <a:r>
              <a:rPr lang="en-US" sz="2600" dirty="0" smtClean="0">
                <a:latin typeface="Arial" pitchFamily="34" charset="0"/>
                <a:cs typeface="Arial" pitchFamily="34" charset="0"/>
              </a:rPr>
              <a:t>Course Section Type</a:t>
            </a:r>
          </a:p>
          <a:p>
            <a:pPr lvl="3">
              <a:lnSpc>
                <a:spcPct val="12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Graduate Dissertation, Graduate Thesis or DIS and the work is directly related to the project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OR</a:t>
            </a:r>
          </a:p>
          <a:p>
            <a:pPr lvl="2"/>
            <a:r>
              <a:rPr lang="en-US" sz="2600" dirty="0">
                <a:latin typeface="Arial" pitchFamily="34" charset="0"/>
                <a:cs typeface="Arial" pitchFamily="34" charset="0"/>
              </a:rPr>
              <a:t>The Instruction attribute has been added to the 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project</a:t>
            </a:r>
            <a:endParaRPr lang="en-US" sz="2600" dirty="0">
              <a:latin typeface="Arial" pitchFamily="34" charset="0"/>
              <a:cs typeface="Arial" pitchFamily="34" charset="0"/>
            </a:endParaRPr>
          </a:p>
          <a:p>
            <a:pPr lvl="3"/>
            <a:r>
              <a:rPr lang="en-US" dirty="0" smtClean="0">
                <a:latin typeface="Arial" pitchFamily="34" charset="0"/>
                <a:cs typeface="Arial" pitchFamily="34" charset="0"/>
              </a:rPr>
              <a:t>Instruction Allowed</a:t>
            </a:r>
          </a:p>
          <a:p>
            <a:pPr lvl="3"/>
            <a:r>
              <a:rPr lang="en-US" dirty="0" smtClean="0">
                <a:latin typeface="Arial" pitchFamily="34" charset="0"/>
                <a:cs typeface="Arial" pitchFamily="34" charset="0"/>
              </a:rPr>
              <a:t>Cost Share Instruction Allowed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Requires cost share budget setup and appointment so that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Funding source for courses can be selected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Effort on grant funded course and effort on project combined for total effort on project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 and Instruction</a:t>
            </a:r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2400" y="1946275"/>
            <a:ext cx="5994400" cy="4530725"/>
          </a:xfrm>
          <a:prstGeom prst="rect">
            <a:avLst/>
          </a:prstGeom>
          <a:noFill/>
          <a:ln w="9525" cap="flat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Oval 4"/>
          <p:cNvSpPr>
            <a:spLocks noChangeArrowheads="1"/>
          </p:cNvSpPr>
          <p:nvPr/>
        </p:nvSpPr>
        <p:spPr bwMode="auto">
          <a:xfrm>
            <a:off x="2895600" y="5146675"/>
            <a:ext cx="3276600" cy="381000"/>
          </a:xfrm>
          <a:prstGeom prst="ellipse">
            <a:avLst/>
          </a:prstGeom>
          <a:noFill/>
          <a:ln w="254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 dirty="0"/>
          </a:p>
        </p:txBody>
      </p:sp>
      <p:sp>
        <p:nvSpPr>
          <p:cNvPr id="13" name="Left Bracket 6"/>
          <p:cNvSpPr>
            <a:spLocks/>
          </p:cNvSpPr>
          <p:nvPr/>
        </p:nvSpPr>
        <p:spPr bwMode="auto">
          <a:xfrm>
            <a:off x="2971800" y="5451475"/>
            <a:ext cx="152400" cy="838200"/>
          </a:xfrm>
          <a:prstGeom prst="leftBracket">
            <a:avLst>
              <a:gd name="adj" fmla="val 8326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/>
            <a:endParaRPr lang="en-US" dirty="0"/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914400" y="5680075"/>
            <a:ext cx="1143000" cy="47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Attributes on Project</a:t>
            </a:r>
          </a:p>
        </p:txBody>
      </p:sp>
      <p:cxnSp>
        <p:nvCxnSpPr>
          <p:cNvPr id="15" name="Straight Arrow Connector 9"/>
          <p:cNvCxnSpPr>
            <a:cxnSpLocks noChangeShapeType="1"/>
            <a:stCxn id="14" idx="3"/>
            <a:endCxn id="13" idx="1"/>
          </p:cNvCxnSpPr>
          <p:nvPr/>
        </p:nvCxnSpPr>
        <p:spPr bwMode="auto">
          <a:xfrm flipV="1">
            <a:off x="2057400" y="5870575"/>
            <a:ext cx="914400" cy="4921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685800" y="4308475"/>
            <a:ext cx="1600200" cy="479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Purpose (RES, OSA, or INS)</a:t>
            </a:r>
          </a:p>
        </p:txBody>
      </p:sp>
      <p:cxnSp>
        <p:nvCxnSpPr>
          <p:cNvPr id="17" name="Straight Arrow Connector 11"/>
          <p:cNvCxnSpPr>
            <a:cxnSpLocks noChangeShapeType="1"/>
            <a:stCxn id="16" idx="3"/>
            <a:endCxn id="12" idx="2"/>
          </p:cNvCxnSpPr>
          <p:nvPr/>
        </p:nvCxnSpPr>
        <p:spPr bwMode="auto">
          <a:xfrm>
            <a:off x="2286000" y="4548188"/>
            <a:ext cx="609600" cy="78898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cs typeface="Times New Roman" pitchFamily="18" charset="0"/>
              </a:rPr>
              <a:t>§J.10, </a:t>
            </a:r>
            <a:r>
              <a:rPr lang="en-US" dirty="0" smtClean="0"/>
              <a:t>OMB Circular A-21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Support salaries charged and effort expended on sponsored projects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Demonstrate compliance with effort commitments made to agencies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Payroll Cost Transfers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Guidelines on RDFs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Moving salary off of sponsored project onto non sponsored funding source – APPROVE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Moving salary between or onto projects reallocating original ePAF distribution – APPROVE (in most cases)</a:t>
            </a:r>
          </a:p>
          <a:p>
            <a:pPr lvl="1"/>
            <a:r>
              <a:rPr lang="en-US" dirty="0" smtClean="0">
                <a:latin typeface="Arial" pitchFamily="34" charset="0"/>
                <a:cs typeface="Arial" pitchFamily="34" charset="0"/>
              </a:rPr>
              <a:t>All other situations – CASE BY CASE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76200"/>
            <a:ext cx="685800" cy="9144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Can a certified effort report be changed?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Certified effort reports assert that the information represented is to the best of the certifier’s knowledge, is accurate, and complete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Changes to previously certified effort erode the credibility of the certifier as well as the entire effort certification process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In the FACET systems, retroactive funding adjustments will trigger the need to re-certify the affected effort report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b="1" smtClean="0">
                <a:latin typeface="Arial" charset="0"/>
              </a:rPr>
              <a:t>QUESTIONS</a:t>
            </a:r>
          </a:p>
        </p:txBody>
      </p:sp>
      <p:pic>
        <p:nvPicPr>
          <p:cNvPr id="69635" name="Picture 4" descr="BD00028_"/>
          <p:cNvPicPr>
            <a:picLocks noChangeAspect="1" noChangeArrowheads="1"/>
          </p:cNvPicPr>
          <p:nvPr/>
        </p:nvPicPr>
        <p:blipFill>
          <a:blip r:embed="rId2" cstate="print">
            <a:lum bright="24000"/>
          </a:blip>
          <a:srcRect/>
          <a:stretch>
            <a:fillRect/>
          </a:stretch>
        </p:blipFill>
        <p:spPr bwMode="auto">
          <a:xfrm>
            <a:off x="3429000" y="2584450"/>
            <a:ext cx="889000" cy="8445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69636" name="Picture 6" descr="BD00028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429000"/>
            <a:ext cx="889000" cy="8445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69637" name="Picture 7" descr="BD00028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7500" y="3006725"/>
            <a:ext cx="889000" cy="844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69638" name="Picture 10" descr="BD00028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2584450"/>
            <a:ext cx="889000" cy="8445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9639" name="Picture 13" descr="BD00028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40200" y="2162175"/>
            <a:ext cx="862013" cy="844550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9640" name="Picture 14" descr="BD00028_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0200" y="3886200"/>
            <a:ext cx="862013" cy="844550"/>
          </a:xfrm>
          <a:prstGeom prst="rect">
            <a:avLst/>
          </a:prstGeom>
          <a:solidFill>
            <a:srgbClr val="993300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69641" name="Picture 15" descr="BD00028_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3429000"/>
            <a:ext cx="862013" cy="844550"/>
          </a:xfrm>
          <a:prstGeom prst="rect">
            <a:avLst/>
          </a:prstGeom>
          <a:solidFill>
            <a:schemeClr val="tx2"/>
          </a:solidFill>
          <a:ln w="9525">
            <a:solidFill>
              <a:schemeClr val="bg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402250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What is Effort?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495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Effort is the amount of time spent on a particular activity, whether directly charged to a project or cost-shared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Effort is expressed as a percentage of the total amount (100%) of time spent on compensated work-related activities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(instruction, research, service, administration, etc.)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Effort reporting (through FACET) is the official method of documenting to sponsors that the effort committed, charged, or cost shared was contributed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Assignment of Responsibility </a:t>
            </a:r>
            <a:br>
              <a:rPr lang="en-US" sz="3600" dirty="0" smtClean="0"/>
            </a:br>
            <a:r>
              <a:rPr lang="en-US" sz="3600" dirty="0" smtClean="0"/>
              <a:t>and Effort Certification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0" y="2057400"/>
            <a:ext cx="8229600" cy="315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q"/>
            </a:pPr>
            <a:endParaRPr lang="en-US" sz="2800" dirty="0" smtClean="0">
              <a:latin typeface="Arial" charset="0"/>
            </a:endParaRPr>
          </a:p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q"/>
            </a:pPr>
            <a:r>
              <a:rPr lang="en-US" sz="2800" dirty="0" smtClean="0">
                <a:latin typeface="Arial" charset="0"/>
              </a:rPr>
              <a:t>The AOR is prediction of how a faculty member will spend his/her time</a:t>
            </a:r>
          </a:p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q"/>
            </a:pPr>
            <a:endParaRPr lang="en-US" sz="2800" dirty="0" smtClean="0">
              <a:latin typeface="Arial" charset="0"/>
            </a:endParaRPr>
          </a:p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q"/>
            </a:pPr>
            <a:endParaRPr lang="en-US" sz="2800" dirty="0" smtClean="0">
              <a:latin typeface="Arial" charset="0"/>
            </a:endParaRPr>
          </a:p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Char char="q"/>
            </a:pPr>
            <a:r>
              <a:rPr lang="en-US" sz="2800" dirty="0" smtClean="0">
                <a:latin typeface="Arial" charset="0"/>
              </a:rPr>
              <a:t>The Effort Report is how a faculty member actually spent his/her time.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Effort Reporting vs. Payroll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Payroll distributions describe the funding source(s) of an individual’s salary (based on expectations)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cs typeface="Arial" charset="0"/>
              </a:rPr>
              <a:t>FSU’s effort reporting process displays payroll information to provide a general reminder of the source (E&amp;G, sponsored projects, etc.) of an individual’s salary during the certification period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cs typeface="Arial" charset="0"/>
              </a:rPr>
              <a:t>At the end of the term, it may become apparent through the effort certification process that the estimate for sponsored research effort was not correct and a funding adjustment may be required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What is certified effort?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7244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A certified statement documenting one’s effort during a specified period</a:t>
            </a:r>
          </a:p>
          <a:p>
            <a:pPr marL="457200" indent="-457200" eaLnBrk="1" hangingPunct="1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Certification is to confirm that the distribution of activity reported represents a </a:t>
            </a:r>
            <a:r>
              <a:rPr lang="en-US" sz="2400" b="1" i="1" dirty="0" smtClean="0">
                <a:latin typeface="Arial" pitchFamily="34" charset="0"/>
                <a:cs typeface="Arial" pitchFamily="34" charset="0"/>
              </a:rPr>
              <a:t>reasonable estimate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of the work performed</a:t>
            </a:r>
          </a:p>
          <a:p>
            <a:pPr marL="457200" indent="-457200" eaLnBrk="1" hangingPunct="1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Certifications must be signed by the employee, principal investigator, or  responsible official “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using suitable means of verification that the work was performed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marL="457200" indent="-457200" eaLnBrk="1" hangingPunct="1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FSU’s FACET application is an After-the-Fact Certification</a:t>
            </a:r>
          </a:p>
          <a:p>
            <a:pPr marL="457200" indent="-457200" eaLnBrk="1" hangingPunct="1">
              <a:spcBef>
                <a:spcPts val="6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Certification Frequency</a:t>
            </a:r>
          </a:p>
          <a:p>
            <a:pPr marL="927100" lvl="2" indent="-457200" eaLnBrk="1" hangingPunct="1">
              <a:spcBef>
                <a:spcPts val="600"/>
              </a:spcBef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Exempt – certifies on a semester basis</a:t>
            </a:r>
          </a:p>
          <a:p>
            <a:pPr marL="927100" lvl="2" indent="-457200" eaLnBrk="1" hangingPunct="1">
              <a:spcBef>
                <a:spcPts val="600"/>
              </a:spcBef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Non-Exempt – certifies on a monthly basis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Certifying Effort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534400" cy="46482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charset="0"/>
              </a:rPr>
              <a:t>Federal guidelines recognize activities that constitute effort are often difficult to separate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charset="0"/>
              </a:rPr>
              <a:t>Effort certification must rely on a reasonable estimate of effort, therefore, a degree of tolerance is appropriate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charset="0"/>
              </a:rPr>
              <a:t>If actual effort differs from payroll by &lt; 5% of an employee’s total effort, it is acceptable to enter effort = to funded % 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Arial" charset="0"/>
              </a:rPr>
              <a:t>Effort % entered that is less than funded % will require payroll corrections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eaLnBrk="1" hangingPunct="1"/>
            <a:r>
              <a:rPr lang="en-US" dirty="0" smtClean="0"/>
              <a:t>Why Worry?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Salary and Wage expenses represent the largest direct cost component on sponsored projects at FSU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</a:rPr>
              <a:t>Certified effort reports provide auditable documentation to demonstrate that our sponsors did in fact receive the level of effort committed in proposals and/or awards (or a reduced level as approved by the sponsor)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45BC90E2F31B4D886E9238523BC85C" ma:contentTypeVersion="1" ma:contentTypeDescription="Create a new document." ma:contentTypeScope="" ma:versionID="6bee8132374f568aaeabb62e46d3d2f9">
  <xsd:schema xmlns:xsd="http://www.w3.org/2001/XMLSchema" xmlns:p="http://schemas.microsoft.com/office/2006/metadata/properties" xmlns:ns2="512e1a90-2193-4fba-b41d-b1bfa4cddcbd" targetNamespace="http://schemas.microsoft.com/office/2006/metadata/properties" ma:root="true" ma:fieldsID="c3838ba0618c97a5899e23b6ef15efd7" ns2:_="">
    <xsd:import namespace="512e1a90-2193-4fba-b41d-b1bfa4cddcbd"/>
    <xsd:element name="properties">
      <xsd:complexType>
        <xsd:sequence>
          <xsd:element name="documentManagement">
            <xsd:complexType>
              <xsd:all>
                <xsd:element ref="ns2:Target_x0020_Audiences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512e1a90-2193-4fba-b41d-b1bfa4cddcbd" elementFormDefault="qualified">
    <xsd:import namespace="http://schemas.microsoft.com/office/2006/documentManagement/types"/>
    <xsd:element name="Target_x0020_Audiences" ma:index="8" nillable="true" ma:displayName="Target Audiences" ma:internalName="Target_x0020_Audiences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Target_x0020_Audiences xmlns="512e1a90-2193-4fba-b41d-b1bfa4cddcbd" xsi:nil="true"/>
  </documentManagement>
</p:properties>
</file>

<file path=customXml/itemProps1.xml><?xml version="1.0" encoding="utf-8"?>
<ds:datastoreItem xmlns:ds="http://schemas.openxmlformats.org/officeDocument/2006/customXml" ds:itemID="{8E365817-6579-45AE-9237-01DB380DDF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8BC252-9D2D-4C20-B9DE-9695A2FCB7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2e1a90-2193-4fba-b41d-b1bfa4cddcbd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BF778400-966C-4A3D-9AAC-2E08A228851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512e1a90-2193-4fba-b41d-b1bfa4cddcbd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7201</TotalTime>
  <Words>1488</Words>
  <Application>Microsoft Office PowerPoint</Application>
  <PresentationFormat>On-screen Show (4:3)</PresentationFormat>
  <Paragraphs>210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Quadrant</vt:lpstr>
      <vt:lpstr>Time and Effort Reporting – Federal Requirements</vt:lpstr>
      <vt:lpstr>Why Do Effort Reporting?</vt:lpstr>
      <vt:lpstr>§J.10, OMB Circular A-21</vt:lpstr>
      <vt:lpstr>What is Effort?</vt:lpstr>
      <vt:lpstr>Assignment of Responsibility  and Effort Certification</vt:lpstr>
      <vt:lpstr>Effort Reporting vs. Payroll</vt:lpstr>
      <vt:lpstr>What is certified effort?</vt:lpstr>
      <vt:lpstr>Certifying Effort</vt:lpstr>
      <vt:lpstr>Why Worry?</vt:lpstr>
      <vt:lpstr>Consequences of Adverse Findings</vt:lpstr>
      <vt:lpstr>Cost of Non-Compliance</vt:lpstr>
      <vt:lpstr>FACET Application</vt:lpstr>
      <vt:lpstr>Effort Entry Considerations</vt:lpstr>
      <vt:lpstr>Entering Effort in FACET</vt:lpstr>
      <vt:lpstr>Compliance Issues</vt:lpstr>
      <vt:lpstr>What is the minimum amount of effort required for sponsored projects?</vt:lpstr>
      <vt:lpstr>What is a commitment of effort?</vt:lpstr>
      <vt:lpstr>Commitments in FACET</vt:lpstr>
      <vt:lpstr>What if  actual effort is different from committed effort for a sponsored project?</vt:lpstr>
      <vt:lpstr>What is contributed or cost shared effort?</vt:lpstr>
      <vt:lpstr>How is cost shared effort reported?</vt:lpstr>
      <vt:lpstr>The A-21 View</vt:lpstr>
      <vt:lpstr>NSF 2 Months Rule</vt:lpstr>
      <vt:lpstr>NSF 2 Months Rule in FACET</vt:lpstr>
      <vt:lpstr>Salary Cap (e.g. NIH)</vt:lpstr>
      <vt:lpstr>Salary Cap in FACET</vt:lpstr>
      <vt:lpstr>Salary Cap in FACET</vt:lpstr>
      <vt:lpstr>Courses Funded by Grants</vt:lpstr>
      <vt:lpstr>Projects and Instruction</vt:lpstr>
      <vt:lpstr>Payroll Cost Transfers</vt:lpstr>
      <vt:lpstr>Can a certified effort report be changed?</vt:lpstr>
      <vt:lpstr>QUESTIONS</vt:lpstr>
    </vt:vector>
  </TitlesOfParts>
  <Company>FSU-VP's Office of Research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Effort Reporting</dc:title>
  <dc:creator>Administrator</dc:creator>
  <cp:lastModifiedBy>jvw05</cp:lastModifiedBy>
  <cp:revision>113</cp:revision>
  <dcterms:created xsi:type="dcterms:W3CDTF">2005-06-15T15:03:39Z</dcterms:created>
  <dcterms:modified xsi:type="dcterms:W3CDTF">2013-04-30T12:12:15Z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0x010100BD45BC90E2F31B4D886E9238523BC85C</vt:lpwstr>
  </property>
</Properties>
</file>