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handoutMasterIdLst>
    <p:handoutMasterId r:id="rId26"/>
  </p:handoutMasterIdLst>
  <p:sldIdLst>
    <p:sldId id="303" r:id="rId2"/>
    <p:sldId id="324" r:id="rId3"/>
    <p:sldId id="340" r:id="rId4"/>
    <p:sldId id="341" r:id="rId5"/>
    <p:sldId id="343" r:id="rId6"/>
    <p:sldId id="314" r:id="rId7"/>
    <p:sldId id="310" r:id="rId8"/>
    <p:sldId id="306" r:id="rId9"/>
    <p:sldId id="307" r:id="rId10"/>
    <p:sldId id="311" r:id="rId11"/>
    <p:sldId id="315" r:id="rId12"/>
    <p:sldId id="309" r:id="rId13"/>
    <p:sldId id="334" r:id="rId14"/>
    <p:sldId id="336" r:id="rId15"/>
    <p:sldId id="339" r:id="rId16"/>
    <p:sldId id="335" r:id="rId17"/>
    <p:sldId id="331" r:id="rId18"/>
    <p:sldId id="320" r:id="rId19"/>
    <p:sldId id="338" r:id="rId20"/>
    <p:sldId id="344" r:id="rId21"/>
    <p:sldId id="345" r:id="rId22"/>
    <p:sldId id="337" r:id="rId23"/>
    <p:sldId id="278"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00"/>
    <a:srgbClr val="009900"/>
    <a:srgbClr val="0066FF"/>
    <a:srgbClr val="FF00FF"/>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08" autoAdjust="0"/>
  </p:normalViewPr>
  <p:slideViewPr>
    <p:cSldViewPr>
      <p:cViewPr varScale="1">
        <p:scale>
          <a:sx n="84" d="100"/>
          <a:sy n="84" d="100"/>
        </p:scale>
        <p:origin x="-1402"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532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532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532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4C5615A-A4AB-457F-AA0E-733407C3673C}" type="slidenum">
              <a:rPr lang="en-US"/>
              <a:pPr>
                <a:defRPr/>
              </a:pPr>
              <a:t>‹#›</a:t>
            </a:fld>
            <a:endParaRPr lang="en-US" dirty="0"/>
          </a:p>
        </p:txBody>
      </p:sp>
    </p:spTree>
    <p:extLst>
      <p:ext uri="{BB962C8B-B14F-4D97-AF65-F5344CB8AC3E}">
        <p14:creationId xmlns:p14="http://schemas.microsoft.com/office/powerpoint/2010/main" val="2960517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593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87A5683-46E5-4780-81C5-93993EC64093}" type="slidenum">
              <a:rPr lang="en-US"/>
              <a:pPr>
                <a:defRPr/>
              </a:pPr>
              <a:t>‹#›</a:t>
            </a:fld>
            <a:endParaRPr lang="en-US" dirty="0"/>
          </a:p>
        </p:txBody>
      </p:sp>
    </p:spTree>
    <p:extLst>
      <p:ext uri="{BB962C8B-B14F-4D97-AF65-F5344CB8AC3E}">
        <p14:creationId xmlns:p14="http://schemas.microsoft.com/office/powerpoint/2010/main" val="36478811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594A6D2-F52B-4669-8B8C-A8377A21D511}" type="slidenum">
              <a:rPr lang="en-US" smtClean="0"/>
              <a:pPr eaLnBrk="1" hangingPunct="1"/>
              <a:t>1</a:t>
            </a:fld>
            <a:endParaRPr lang="en-US" dirty="0"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dirty="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dirty="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dirty="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dirty="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sp>
        <p:nvSpPr>
          <p:cNvPr id="5131"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5132"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n-US" dirty="0"/>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en-US" dirty="0"/>
          </a:p>
        </p:txBody>
      </p:sp>
      <p:sp>
        <p:nvSpPr>
          <p:cNvPr id="15" name="Rectangle 15"/>
          <p:cNvSpPr>
            <a:spLocks noGrp="1" noChangeArrowheads="1"/>
          </p:cNvSpPr>
          <p:nvPr>
            <p:ph type="sldNum" sz="quarter" idx="12"/>
          </p:nvPr>
        </p:nvSpPr>
        <p:spPr/>
        <p:txBody>
          <a:bodyPr/>
          <a:lstStyle>
            <a:lvl1pPr>
              <a:defRPr/>
            </a:lvl1pPr>
          </a:lstStyle>
          <a:p>
            <a:pPr>
              <a:defRPr/>
            </a:pPr>
            <a:fld id="{72A3BC1D-3941-4504-83C1-5C13DE619FB4}" type="slidenum">
              <a:rPr lang="en-US"/>
              <a:pPr>
                <a:defRPr/>
              </a:pPr>
              <a:t>‹#›</a:t>
            </a:fld>
            <a:endParaRPr lang="en-US" dirty="0"/>
          </a:p>
        </p:txBody>
      </p:sp>
    </p:spTree>
    <p:extLst>
      <p:ext uri="{BB962C8B-B14F-4D97-AF65-F5344CB8AC3E}">
        <p14:creationId xmlns:p14="http://schemas.microsoft.com/office/powerpoint/2010/main" val="35731966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A140EDB6-1DA1-43B2-966F-84613AF53B24}" type="slidenum">
              <a:rPr lang="en-US"/>
              <a:pPr>
                <a:defRPr/>
              </a:pPr>
              <a:t>‹#›</a:t>
            </a:fld>
            <a:endParaRPr lang="en-US" dirty="0"/>
          </a:p>
        </p:txBody>
      </p:sp>
    </p:spTree>
    <p:extLst>
      <p:ext uri="{BB962C8B-B14F-4D97-AF65-F5344CB8AC3E}">
        <p14:creationId xmlns:p14="http://schemas.microsoft.com/office/powerpoint/2010/main" val="139301081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291BA683-736D-4708-881A-A53EC7C7A9E2}" type="slidenum">
              <a:rPr lang="en-US"/>
              <a:pPr>
                <a:defRPr/>
              </a:pPr>
              <a:t>‹#›</a:t>
            </a:fld>
            <a:endParaRPr lang="en-US" dirty="0"/>
          </a:p>
        </p:txBody>
      </p:sp>
    </p:spTree>
    <p:extLst>
      <p:ext uri="{BB962C8B-B14F-4D97-AF65-F5344CB8AC3E}">
        <p14:creationId xmlns:p14="http://schemas.microsoft.com/office/powerpoint/2010/main" val="68044015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B581DCDC-F6B9-4E76-B293-751B255469F7}" type="slidenum">
              <a:rPr lang="en-US"/>
              <a:pPr>
                <a:defRPr/>
              </a:pPr>
              <a:t>‹#›</a:t>
            </a:fld>
            <a:endParaRPr lang="en-US" dirty="0"/>
          </a:p>
        </p:txBody>
      </p:sp>
    </p:spTree>
    <p:extLst>
      <p:ext uri="{BB962C8B-B14F-4D97-AF65-F5344CB8AC3E}">
        <p14:creationId xmlns:p14="http://schemas.microsoft.com/office/powerpoint/2010/main" val="3530523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7573069C-B8FB-48C2-B1D6-D8E80AC0FF75}" type="slidenum">
              <a:rPr lang="en-US"/>
              <a:pPr>
                <a:defRPr/>
              </a:pPr>
              <a:t>‹#›</a:t>
            </a:fld>
            <a:endParaRPr lang="en-US" dirty="0"/>
          </a:p>
        </p:txBody>
      </p:sp>
    </p:spTree>
    <p:extLst>
      <p:ext uri="{BB962C8B-B14F-4D97-AF65-F5344CB8AC3E}">
        <p14:creationId xmlns:p14="http://schemas.microsoft.com/office/powerpoint/2010/main" val="83833843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682646D1-23F3-4EA5-8DD9-F85767B37E9A}" type="slidenum">
              <a:rPr lang="en-US"/>
              <a:pPr>
                <a:defRPr/>
              </a:pPr>
              <a:t>‹#›</a:t>
            </a:fld>
            <a:endParaRPr lang="en-US" dirty="0"/>
          </a:p>
        </p:txBody>
      </p:sp>
    </p:spTree>
    <p:extLst>
      <p:ext uri="{BB962C8B-B14F-4D97-AF65-F5344CB8AC3E}">
        <p14:creationId xmlns:p14="http://schemas.microsoft.com/office/powerpoint/2010/main" val="345175161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4706A147-1DF7-48F3-834E-FF74520DD880}" type="slidenum">
              <a:rPr lang="en-US"/>
              <a:pPr>
                <a:defRPr/>
              </a:pPr>
              <a:t>‹#›</a:t>
            </a:fld>
            <a:endParaRPr lang="en-US" dirty="0"/>
          </a:p>
        </p:txBody>
      </p:sp>
    </p:spTree>
    <p:extLst>
      <p:ext uri="{BB962C8B-B14F-4D97-AF65-F5344CB8AC3E}">
        <p14:creationId xmlns:p14="http://schemas.microsoft.com/office/powerpoint/2010/main" val="30227135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48322627-C134-49DE-A4BA-9CE871E0A79B}" type="slidenum">
              <a:rPr lang="en-US"/>
              <a:pPr>
                <a:defRPr/>
              </a:pPr>
              <a:t>‹#›</a:t>
            </a:fld>
            <a:endParaRPr lang="en-US" dirty="0"/>
          </a:p>
        </p:txBody>
      </p:sp>
    </p:spTree>
    <p:extLst>
      <p:ext uri="{BB962C8B-B14F-4D97-AF65-F5344CB8AC3E}">
        <p14:creationId xmlns:p14="http://schemas.microsoft.com/office/powerpoint/2010/main" val="326564080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B6D2C1A7-08BE-46B2-BAE9-CFB34D265EB9}" type="slidenum">
              <a:rPr lang="en-US"/>
              <a:pPr>
                <a:defRPr/>
              </a:pPr>
              <a:t>‹#›</a:t>
            </a:fld>
            <a:endParaRPr lang="en-US" dirty="0"/>
          </a:p>
        </p:txBody>
      </p:sp>
    </p:spTree>
    <p:extLst>
      <p:ext uri="{BB962C8B-B14F-4D97-AF65-F5344CB8AC3E}">
        <p14:creationId xmlns:p14="http://schemas.microsoft.com/office/powerpoint/2010/main" val="263533684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B513CFF2-D9A0-42CD-8EDC-F01A5C6DA5E3}" type="slidenum">
              <a:rPr lang="en-US"/>
              <a:pPr>
                <a:defRPr/>
              </a:pPr>
              <a:t>‹#›</a:t>
            </a:fld>
            <a:endParaRPr lang="en-US" dirty="0"/>
          </a:p>
        </p:txBody>
      </p:sp>
    </p:spTree>
    <p:extLst>
      <p:ext uri="{BB962C8B-B14F-4D97-AF65-F5344CB8AC3E}">
        <p14:creationId xmlns:p14="http://schemas.microsoft.com/office/powerpoint/2010/main" val="131642670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BD210FE1-19F6-4DE5-932C-F470402E0F9C}" type="slidenum">
              <a:rPr lang="en-US"/>
              <a:pPr>
                <a:defRPr/>
              </a:pPr>
              <a:t>‹#›</a:t>
            </a:fld>
            <a:endParaRPr lang="en-US" dirty="0"/>
          </a:p>
        </p:txBody>
      </p:sp>
    </p:spTree>
    <p:extLst>
      <p:ext uri="{BB962C8B-B14F-4D97-AF65-F5344CB8AC3E}">
        <p14:creationId xmlns:p14="http://schemas.microsoft.com/office/powerpoint/2010/main" val="226283184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1033" name="Rectangle 3"/>
            <p:cNvSpPr>
              <a:spLocks noChangeArrowheads="1"/>
            </p:cNvSpPr>
            <p:nvPr/>
          </p:nvSpPr>
          <p:spPr bwMode="auto">
            <a:xfrm>
              <a:off x="0" y="0"/>
              <a:ext cx="38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dirty="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1035" name="Rectangle 5"/>
              <p:cNvSpPr>
                <a:spLocks noChangeArrowheads="1"/>
              </p:cNvSpPr>
              <p:nvPr/>
            </p:nvSpPr>
            <p:spPr bwMode="auto">
              <a:xfrm>
                <a:off x="4320" y="893"/>
                <a:ext cx="1152" cy="11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dirty="0">
                  <a:latin typeface="Times New Roman" pitchFamily="18" charset="0"/>
                </a:endParaRPr>
              </a:p>
            </p:txBody>
          </p:sp>
          <p:sp>
            <p:nvSpPr>
              <p:cNvPr id="1036" name="Line 6"/>
              <p:cNvSpPr>
                <a:spLocks noChangeShapeType="1"/>
              </p:cNvSpPr>
              <p:nvPr/>
            </p:nvSpPr>
            <p:spPr bwMode="auto">
              <a:xfrm>
                <a:off x="240" y="941"/>
                <a:ext cx="5232"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5"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US" dirty="0"/>
          </a:p>
        </p:txBody>
      </p:sp>
      <p:sp>
        <p:nvSpPr>
          <p:cNvPr id="4106"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dirty="0"/>
          </a:p>
        </p:txBody>
      </p:sp>
      <p:sp>
        <p:nvSpPr>
          <p:cNvPr id="4107"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39B784EE-2015-4CEA-B0E9-B5C7D1E8ADEE}" type="slidenum">
              <a:rPr lang="en-US"/>
              <a:pPr>
                <a:defRPr/>
              </a:pPr>
              <a:t>‹#›</a:t>
            </a:fld>
            <a:endParaRPr lang="en-US" dirty="0"/>
          </a:p>
        </p:txBody>
      </p:sp>
      <p:sp>
        <p:nvSpPr>
          <p:cNvPr id="1032" name="Line 12"/>
          <p:cNvSpPr>
            <a:spLocks noChangeShapeType="1"/>
          </p:cNvSpPr>
          <p:nvPr/>
        </p:nvSpPr>
        <p:spPr bwMode="auto">
          <a:xfrm>
            <a:off x="0" y="4876800"/>
            <a:ext cx="609600"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3768"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abuse@fsu.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fbi.gov/scams-safety/computer_protect" TargetMode="External"/><Relationship Id="rId2" Type="http://schemas.openxmlformats.org/officeDocument/2006/relationships/hyperlink" Target="http://policies.vpfs.fsu.edu/bmanual/itpolicy.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09800" y="1143000"/>
            <a:ext cx="6705600" cy="2209800"/>
          </a:xfrm>
        </p:spPr>
        <p:txBody>
          <a:bodyPr/>
          <a:lstStyle/>
          <a:p>
            <a:pPr algn="ctr" eaLnBrk="1" hangingPunct="1"/>
            <a:r>
              <a:rPr lang="en-US" sz="4400" dirty="0" smtClean="0">
                <a:solidFill>
                  <a:schemeClr val="hlink"/>
                </a:solidFill>
              </a:rPr>
              <a:t>IT Security for</a:t>
            </a:r>
            <a:br>
              <a:rPr lang="en-US" sz="4400" dirty="0" smtClean="0">
                <a:solidFill>
                  <a:schemeClr val="hlink"/>
                </a:solidFill>
              </a:rPr>
            </a:br>
            <a:r>
              <a:rPr lang="en-US" sz="4400" dirty="0" smtClean="0">
                <a:solidFill>
                  <a:schemeClr val="hlink"/>
                </a:solidFill>
              </a:rPr>
              <a:t>Home and Work</a:t>
            </a:r>
          </a:p>
        </p:txBody>
      </p:sp>
      <p:sp>
        <p:nvSpPr>
          <p:cNvPr id="3075" name="Rectangle 3"/>
          <p:cNvSpPr>
            <a:spLocks noGrp="1" noChangeArrowheads="1"/>
          </p:cNvSpPr>
          <p:nvPr>
            <p:ph type="subTitle" idx="1"/>
          </p:nvPr>
        </p:nvSpPr>
        <p:spPr/>
        <p:txBody>
          <a:bodyPr/>
          <a:lstStyle/>
          <a:p>
            <a:pPr algn="l" eaLnBrk="1" hangingPunct="1"/>
            <a:r>
              <a:rPr lang="en-US" dirty="0" smtClean="0">
                <a:latin typeface="Calibri" pitchFamily="34" charset="0"/>
                <a:cs typeface="Calibri" pitchFamily="34" charset="0"/>
              </a:rPr>
              <a:t>Presented by: Mike Repchak </a:t>
            </a:r>
          </a:p>
        </p:txBody>
      </p:sp>
      <p:sp>
        <p:nvSpPr>
          <p:cNvPr id="3076" name="Rectangle 4"/>
          <p:cNvSpPr>
            <a:spLocks noChangeArrowheads="1"/>
          </p:cNvSpPr>
          <p:nvPr/>
        </p:nvSpPr>
        <p:spPr bwMode="auto">
          <a:xfrm>
            <a:off x="304800" y="6402388"/>
            <a:ext cx="18288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buClr>
                <a:schemeClr val="folHlink"/>
              </a:buClr>
              <a:buSzPct val="90000"/>
              <a:buFont typeface="Wingdings" pitchFamily="2" charset="2"/>
              <a:buNone/>
              <a:defRPr/>
            </a:pPr>
            <a:r>
              <a:rPr lang="en-US" sz="1050" dirty="0"/>
              <a:t>Revision: </a:t>
            </a:r>
            <a:r>
              <a:rPr lang="en-US" sz="1050" dirty="0" smtClean="0"/>
              <a:t>10/12, 04/13</a:t>
            </a:r>
            <a:endParaRPr lang="en-US" sz="105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4800" dirty="0" smtClean="0">
                <a:solidFill>
                  <a:schemeClr val="hlink"/>
                </a:solidFill>
              </a:rPr>
              <a:t>System Requirements</a:t>
            </a:r>
          </a:p>
        </p:txBody>
      </p:sp>
      <p:sp>
        <p:nvSpPr>
          <p:cNvPr id="9219" name="Rectangle 3"/>
          <p:cNvSpPr>
            <a:spLocks noGrp="1" noChangeArrowheads="1"/>
          </p:cNvSpPr>
          <p:nvPr>
            <p:ph type="body" idx="1"/>
          </p:nvPr>
        </p:nvSpPr>
        <p:spPr>
          <a:xfrm>
            <a:off x="685800" y="1600200"/>
            <a:ext cx="8229600" cy="4419600"/>
          </a:xfrm>
        </p:spPr>
        <p:txBody>
          <a:bodyPr/>
          <a:lstStyle/>
          <a:p>
            <a:pPr eaLnBrk="1" hangingPunct="1">
              <a:lnSpc>
                <a:spcPct val="90000"/>
              </a:lnSpc>
              <a:spcBef>
                <a:spcPct val="30000"/>
              </a:spcBef>
            </a:pPr>
            <a:r>
              <a:rPr lang="en-US" dirty="0" smtClean="0">
                <a:latin typeface="Calibri" pitchFamily="34" charset="0"/>
                <a:cs typeface="Calibri" pitchFamily="34" charset="0"/>
              </a:rPr>
              <a:t>The University adheres to the following 3 standards:</a:t>
            </a:r>
          </a:p>
          <a:p>
            <a:pPr lvl="1" eaLnBrk="1" hangingPunct="1">
              <a:lnSpc>
                <a:spcPct val="90000"/>
              </a:lnSpc>
              <a:spcBef>
                <a:spcPct val="30000"/>
              </a:spcBef>
            </a:pPr>
            <a:r>
              <a:rPr lang="en-US" sz="2400" dirty="0" smtClean="0">
                <a:latin typeface="Calibri" pitchFamily="34" charset="0"/>
                <a:cs typeface="Calibri" pitchFamily="34" charset="0"/>
              </a:rPr>
              <a:t>CONFIDENTIALITY – ensures that transmitted and stored data cannot be read by unauthorized parties</a:t>
            </a:r>
          </a:p>
          <a:p>
            <a:pPr lvl="1" eaLnBrk="1" hangingPunct="1">
              <a:lnSpc>
                <a:spcPct val="90000"/>
              </a:lnSpc>
              <a:spcBef>
                <a:spcPct val="30000"/>
              </a:spcBef>
            </a:pPr>
            <a:r>
              <a:rPr lang="en-US" sz="2400" dirty="0" smtClean="0">
                <a:latin typeface="Calibri" pitchFamily="34" charset="0"/>
                <a:cs typeface="Calibri" pitchFamily="34" charset="0"/>
              </a:rPr>
              <a:t>INTEGRITY – detects any intentional or unintentional changes to transmitted and stored data</a:t>
            </a:r>
          </a:p>
          <a:p>
            <a:pPr lvl="1" eaLnBrk="1" hangingPunct="1">
              <a:lnSpc>
                <a:spcPct val="90000"/>
              </a:lnSpc>
              <a:spcBef>
                <a:spcPct val="30000"/>
              </a:spcBef>
            </a:pPr>
            <a:r>
              <a:rPr lang="en-US" sz="2400" dirty="0" smtClean="0">
                <a:latin typeface="Calibri" pitchFamily="34" charset="0"/>
                <a:cs typeface="Calibri" pitchFamily="34" charset="0"/>
              </a:rPr>
              <a:t>AVAILABILITY – ensures that users can access resources whenever needed</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4800" dirty="0" smtClean="0">
                <a:solidFill>
                  <a:schemeClr val="hlink"/>
                </a:solidFill>
              </a:rPr>
              <a:t>Possible Solutions for BYODs</a:t>
            </a:r>
          </a:p>
        </p:txBody>
      </p:sp>
      <p:sp>
        <p:nvSpPr>
          <p:cNvPr id="11267" name="Rectangle 3"/>
          <p:cNvSpPr>
            <a:spLocks noGrp="1" noChangeArrowheads="1"/>
          </p:cNvSpPr>
          <p:nvPr>
            <p:ph type="body" idx="1"/>
          </p:nvPr>
        </p:nvSpPr>
        <p:spPr>
          <a:xfrm>
            <a:off x="685800" y="1600200"/>
            <a:ext cx="8229600" cy="4419600"/>
          </a:xfrm>
        </p:spPr>
        <p:txBody>
          <a:bodyPr/>
          <a:lstStyle/>
          <a:p>
            <a:pPr eaLnBrk="1" hangingPunct="1"/>
            <a:r>
              <a:rPr lang="en-US" dirty="0" smtClean="0">
                <a:latin typeface="Calibri" pitchFamily="34" charset="0"/>
                <a:cs typeface="Calibri" pitchFamily="34" charset="0"/>
              </a:rPr>
              <a:t>For many users, BYOD is convenient.  In order to achieve information security for confidential and sensitive data, we must consider the following:</a:t>
            </a:r>
          </a:p>
          <a:p>
            <a:pPr lvl="1" eaLnBrk="1" hangingPunct="1">
              <a:buFont typeface="Wingdings" pitchFamily="2" charset="2"/>
              <a:buChar char="§"/>
            </a:pPr>
            <a:r>
              <a:rPr lang="en-US" sz="2300" dirty="0" smtClean="0">
                <a:latin typeface="Calibri" pitchFamily="34" charset="0"/>
                <a:cs typeface="Calibri" pitchFamily="34" charset="0"/>
              </a:rPr>
              <a:t>Using a “virtual private network” (VPN)</a:t>
            </a:r>
          </a:p>
          <a:p>
            <a:pPr lvl="1" eaLnBrk="1" hangingPunct="1">
              <a:buFont typeface="Wingdings" pitchFamily="2" charset="2"/>
              <a:buChar char="§"/>
            </a:pPr>
            <a:r>
              <a:rPr lang="en-US" sz="2300" dirty="0" smtClean="0">
                <a:latin typeface="Calibri" pitchFamily="34" charset="0"/>
                <a:cs typeface="Calibri" pitchFamily="34" charset="0"/>
              </a:rPr>
              <a:t>Using encryption to ensure a lost device cannot be accessed</a:t>
            </a:r>
          </a:p>
          <a:p>
            <a:pPr lvl="1" eaLnBrk="1" hangingPunct="1">
              <a:buFont typeface="Wingdings" pitchFamily="2" charset="2"/>
              <a:buChar char="§"/>
            </a:pPr>
            <a:r>
              <a:rPr lang="en-US" sz="2300" dirty="0" smtClean="0">
                <a:latin typeface="Calibri" pitchFamily="34" charset="0"/>
                <a:cs typeface="Calibri" pitchFamily="34" charset="0"/>
              </a:rPr>
              <a:t>Using anti-virus (AV) software to ensure integrity of files</a:t>
            </a:r>
          </a:p>
          <a:p>
            <a:pPr lvl="1" eaLnBrk="1" hangingPunct="1">
              <a:buFont typeface="Wingdings" pitchFamily="2" charset="2"/>
              <a:buChar char="§"/>
            </a:pPr>
            <a:r>
              <a:rPr lang="en-US" sz="2300" dirty="0" smtClean="0">
                <a:latin typeface="Calibri" pitchFamily="34" charset="0"/>
                <a:cs typeface="Calibri" pitchFamily="34" charset="0"/>
              </a:rPr>
              <a:t>Cleansing (or wiping) the machine prior to transfer or sale, or the close of a project</a:t>
            </a:r>
          </a:p>
          <a:p>
            <a:pPr lvl="1" eaLnBrk="1" hangingPunct="1">
              <a:buFont typeface="Wingdings" pitchFamily="2" charset="2"/>
              <a:buChar char="§"/>
            </a:pPr>
            <a:r>
              <a:rPr lang="en-US" sz="2300" dirty="0" smtClean="0">
                <a:latin typeface="Calibri" pitchFamily="34" charset="0"/>
                <a:cs typeface="Calibri" pitchFamily="34" charset="0"/>
              </a:rPr>
              <a:t>Reporting breaches in a timely manner</a:t>
            </a:r>
          </a:p>
          <a:p>
            <a:pPr lvl="1" eaLnBrk="1" hangingPunct="1">
              <a:buFont typeface="Wingdings" pitchFamily="2" charset="2"/>
              <a:buChar char="§"/>
            </a:pPr>
            <a:r>
              <a:rPr lang="en-US" sz="2300" dirty="0" smtClean="0">
                <a:latin typeface="Calibri" pitchFamily="34" charset="0"/>
                <a:cs typeface="Calibri" pitchFamily="34" charset="0"/>
              </a:rPr>
              <a:t>Ensuring the Best Practices are understood and signed for</a:t>
            </a:r>
          </a:p>
          <a:p>
            <a:pPr lvl="1" eaLnBrk="1" hangingPunct="1">
              <a:buFont typeface="Wingdings" pitchFamily="2" charset="2"/>
              <a:buChar char="§"/>
            </a:pPr>
            <a:r>
              <a:rPr lang="en-US" sz="2300" dirty="0" smtClean="0">
                <a:latin typeface="Calibri" pitchFamily="34" charset="0"/>
                <a:cs typeface="Calibri" pitchFamily="34" charset="0"/>
              </a:rPr>
              <a:t>Legal Discovery and Liability Issues in the event of a breach</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4800" dirty="0" smtClean="0">
                <a:solidFill>
                  <a:schemeClr val="hlink"/>
                </a:solidFill>
              </a:rPr>
              <a:t>What is a VPN?</a:t>
            </a:r>
          </a:p>
        </p:txBody>
      </p:sp>
      <p:sp>
        <p:nvSpPr>
          <p:cNvPr id="12291" name="Rectangle 3"/>
          <p:cNvSpPr>
            <a:spLocks noGrp="1" noChangeArrowheads="1"/>
          </p:cNvSpPr>
          <p:nvPr>
            <p:ph type="body" idx="1"/>
          </p:nvPr>
        </p:nvSpPr>
        <p:spPr>
          <a:xfrm>
            <a:off x="685800" y="1600200"/>
            <a:ext cx="8229600" cy="4953000"/>
          </a:xfrm>
        </p:spPr>
        <p:txBody>
          <a:bodyPr/>
          <a:lstStyle/>
          <a:p>
            <a:pPr eaLnBrk="1" hangingPunct="1">
              <a:lnSpc>
                <a:spcPct val="90000"/>
              </a:lnSpc>
              <a:spcAft>
                <a:spcPct val="40000"/>
              </a:spcAft>
              <a:defRPr/>
            </a:pPr>
            <a:r>
              <a:rPr lang="en-US" sz="2400" dirty="0" smtClean="0">
                <a:latin typeface="Calibri" pitchFamily="34" charset="0"/>
                <a:cs typeface="Calibri" pitchFamily="34" charset="0"/>
              </a:rPr>
              <a:t>Connects individual users securely to the University’s network allowing access to NWRDC, network shares, etc.</a:t>
            </a:r>
          </a:p>
          <a:p>
            <a:pPr marL="342900" lvl="1" indent="-342900" eaLnBrk="1" hangingPunct="1">
              <a:lnSpc>
                <a:spcPct val="90000"/>
              </a:lnSpc>
              <a:spcAft>
                <a:spcPct val="40000"/>
              </a:spcAft>
              <a:buClr>
                <a:schemeClr val="folHlink"/>
              </a:buClr>
              <a:buSzPct val="90000"/>
              <a:defRPr/>
            </a:pPr>
            <a:r>
              <a:rPr lang="en-US" sz="2400" dirty="0" smtClean="0">
                <a:latin typeface="Calibri" pitchFamily="34" charset="0"/>
                <a:cs typeface="Calibri" pitchFamily="34" charset="0"/>
              </a:rPr>
              <a:t>Information is scrambled, or encrypted, so that other internet users cannot read the data</a:t>
            </a:r>
          </a:p>
          <a:p>
            <a:pPr lvl="1" eaLnBrk="1" hangingPunct="1">
              <a:lnSpc>
                <a:spcPct val="90000"/>
              </a:lnSpc>
              <a:defRPr/>
            </a:pPr>
            <a:r>
              <a:rPr lang="en-US" sz="2200" dirty="0">
                <a:latin typeface="Calibri" pitchFamily="34" charset="0"/>
                <a:cs typeface="Calibri" pitchFamily="34" charset="0"/>
              </a:rPr>
              <a:t>Without VPN, any internet user can intercept and read data</a:t>
            </a:r>
          </a:p>
          <a:p>
            <a:pPr eaLnBrk="1" hangingPunct="1">
              <a:lnSpc>
                <a:spcPct val="90000"/>
              </a:lnSpc>
              <a:spcAft>
                <a:spcPct val="40000"/>
              </a:spcAft>
              <a:defRPr/>
            </a:pPr>
            <a:r>
              <a:rPr lang="en-US" sz="2400" dirty="0" smtClean="0">
                <a:latin typeface="Calibri" pitchFamily="34" charset="0"/>
                <a:cs typeface="Calibri" pitchFamily="34" charset="0"/>
              </a:rPr>
              <a:t>Requires access to the internet (reliability depends on connection speed and quality)</a:t>
            </a:r>
          </a:p>
          <a:p>
            <a:pPr eaLnBrk="1" hangingPunct="1">
              <a:lnSpc>
                <a:spcPct val="90000"/>
              </a:lnSpc>
              <a:spcAft>
                <a:spcPct val="40000"/>
              </a:spcAft>
              <a:defRPr/>
            </a:pPr>
            <a:r>
              <a:rPr lang="en-US" sz="2400" dirty="0" smtClean="0">
                <a:latin typeface="Calibri" pitchFamily="34" charset="0"/>
                <a:cs typeface="Calibri" pitchFamily="34" charset="0"/>
              </a:rPr>
              <a:t>Many individuals already use this service to connect from home (known as Cisco AnyConnect)</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4800" dirty="0" smtClean="0">
                <a:solidFill>
                  <a:schemeClr val="hlink"/>
                </a:solidFill>
              </a:rPr>
              <a:t>What is disk encryption?</a:t>
            </a:r>
          </a:p>
        </p:txBody>
      </p:sp>
      <p:sp>
        <p:nvSpPr>
          <p:cNvPr id="13315" name="Rectangle 3"/>
          <p:cNvSpPr>
            <a:spLocks noGrp="1" noChangeArrowheads="1"/>
          </p:cNvSpPr>
          <p:nvPr>
            <p:ph type="body" idx="1"/>
          </p:nvPr>
        </p:nvSpPr>
        <p:spPr>
          <a:xfrm>
            <a:off x="685800" y="1600200"/>
            <a:ext cx="8229600" cy="4953000"/>
          </a:xfrm>
        </p:spPr>
        <p:txBody>
          <a:bodyPr/>
          <a:lstStyle/>
          <a:p>
            <a:pPr eaLnBrk="1" hangingPunct="1">
              <a:lnSpc>
                <a:spcPct val="90000"/>
              </a:lnSpc>
              <a:spcAft>
                <a:spcPct val="40000"/>
              </a:spcAft>
            </a:pPr>
            <a:r>
              <a:rPr lang="en-US" sz="2400" dirty="0" smtClean="0">
                <a:latin typeface="Calibri" pitchFamily="34" charset="0"/>
                <a:cs typeface="Calibri" pitchFamily="34" charset="0"/>
              </a:rPr>
              <a:t>Security software that is designed to protect the confidentiality of the data stored on a computer disk and allows such data to be protected even if the operating system is not active</a:t>
            </a:r>
          </a:p>
          <a:p>
            <a:pPr eaLnBrk="1" hangingPunct="1">
              <a:lnSpc>
                <a:spcPct val="90000"/>
              </a:lnSpc>
              <a:spcAft>
                <a:spcPct val="40000"/>
              </a:spcAft>
            </a:pPr>
            <a:r>
              <a:rPr lang="en-US" sz="2400" dirty="0" smtClean="0">
                <a:latin typeface="Calibri" pitchFamily="34" charset="0"/>
                <a:cs typeface="Calibri" pitchFamily="34" charset="0"/>
              </a:rPr>
              <a:t>How does it work?</a:t>
            </a:r>
          </a:p>
          <a:p>
            <a:pPr eaLnBrk="1" hangingPunct="1">
              <a:lnSpc>
                <a:spcPct val="90000"/>
              </a:lnSpc>
              <a:spcAft>
                <a:spcPct val="40000"/>
              </a:spcAft>
              <a:buFont typeface="Wingdings" pitchFamily="2" charset="2"/>
              <a:buChar char="Ø"/>
            </a:pPr>
            <a:r>
              <a:rPr lang="en-US" sz="2400" dirty="0" smtClean="0">
                <a:latin typeface="Calibri" pitchFamily="34" charset="0"/>
                <a:cs typeface="Calibri" pitchFamily="34" charset="0"/>
              </a:rPr>
              <a:t>Data on the computer’s hard drive is scrambled (encrypted) so that only an authorized user can unscramble (decrypt) it</a:t>
            </a:r>
          </a:p>
          <a:p>
            <a:pPr eaLnBrk="1" hangingPunct="1">
              <a:lnSpc>
                <a:spcPct val="90000"/>
              </a:lnSpc>
              <a:spcAft>
                <a:spcPct val="40000"/>
              </a:spcAft>
              <a:buFont typeface="Wingdings" pitchFamily="2" charset="2"/>
              <a:buChar char="Ø"/>
            </a:pPr>
            <a:r>
              <a:rPr lang="en-US" sz="2400" dirty="0" smtClean="0">
                <a:latin typeface="Calibri" pitchFamily="34" charset="0"/>
                <a:cs typeface="Calibri" pitchFamily="34" charset="0"/>
              </a:rPr>
              <a:t>User must login at the boot screen (before Windows loads)</a:t>
            </a:r>
          </a:p>
          <a:p>
            <a:pPr eaLnBrk="1" hangingPunct="1">
              <a:lnSpc>
                <a:spcPct val="90000"/>
              </a:lnSpc>
              <a:spcAft>
                <a:spcPct val="40000"/>
              </a:spcAft>
              <a:buFont typeface="Wingdings" pitchFamily="2" charset="2"/>
              <a:buChar char="Ø"/>
            </a:pPr>
            <a:r>
              <a:rPr lang="en-US" sz="2400" dirty="0" smtClean="0">
                <a:latin typeface="Calibri" pitchFamily="34" charset="0"/>
                <a:cs typeface="Calibri" pitchFamily="34" charset="0"/>
              </a:rPr>
              <a:t>After a predetermined amount of incorrect logins, the hard drive will destroy itself and all data will become unreadable</a:t>
            </a:r>
          </a:p>
          <a:p>
            <a:pPr eaLnBrk="1" hangingPunct="1">
              <a:lnSpc>
                <a:spcPct val="90000"/>
              </a:lnSpc>
              <a:spcAft>
                <a:spcPct val="40000"/>
              </a:spcAft>
            </a:pPr>
            <a:endParaRPr lang="en-US" sz="2200"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4800" dirty="0" smtClean="0">
                <a:solidFill>
                  <a:schemeClr val="hlink"/>
                </a:solidFill>
              </a:rPr>
              <a:t>What is AV software?</a:t>
            </a:r>
          </a:p>
        </p:txBody>
      </p:sp>
      <p:sp>
        <p:nvSpPr>
          <p:cNvPr id="14339" name="Rectangle 3"/>
          <p:cNvSpPr>
            <a:spLocks noGrp="1" noChangeArrowheads="1"/>
          </p:cNvSpPr>
          <p:nvPr>
            <p:ph type="body" idx="1"/>
          </p:nvPr>
        </p:nvSpPr>
        <p:spPr>
          <a:xfrm>
            <a:off x="685800" y="1600200"/>
            <a:ext cx="8229600" cy="4953000"/>
          </a:xfrm>
        </p:spPr>
        <p:txBody>
          <a:bodyPr/>
          <a:lstStyle/>
          <a:p>
            <a:pPr eaLnBrk="1" hangingPunct="1">
              <a:lnSpc>
                <a:spcPct val="90000"/>
              </a:lnSpc>
              <a:spcAft>
                <a:spcPct val="40000"/>
              </a:spcAft>
            </a:pPr>
            <a:r>
              <a:rPr lang="en-US" sz="2200" dirty="0" smtClean="0">
                <a:latin typeface="Calibri" pitchFamily="34" charset="0"/>
                <a:cs typeface="Calibri" pitchFamily="34" charset="0"/>
              </a:rPr>
              <a:t>Security software used to prevent, detect and remove malware such as computer viruses, adware, backdoors, fraudtools, hijackers, keyloggers, rootkits, spyware, trojan horses, worms, and often includes protection from social engineering techniques. </a:t>
            </a:r>
          </a:p>
          <a:p>
            <a:pPr eaLnBrk="1" hangingPunct="1">
              <a:lnSpc>
                <a:spcPct val="90000"/>
              </a:lnSpc>
              <a:spcAft>
                <a:spcPct val="40000"/>
              </a:spcAft>
            </a:pPr>
            <a:r>
              <a:rPr lang="en-US" sz="2200" dirty="0" smtClean="0">
                <a:latin typeface="Calibri" pitchFamily="34" charset="0"/>
                <a:cs typeface="Calibri" pitchFamily="34" charset="0"/>
              </a:rPr>
              <a:t>Examples are: McAfee, Symantec/Norton, AVG, Trend-Micro, Microsoft Security Essentials (MSE)</a:t>
            </a:r>
          </a:p>
          <a:p>
            <a:pPr eaLnBrk="1" hangingPunct="1">
              <a:lnSpc>
                <a:spcPct val="90000"/>
              </a:lnSpc>
              <a:spcAft>
                <a:spcPct val="40000"/>
              </a:spcAft>
            </a:pPr>
            <a:r>
              <a:rPr lang="en-US" sz="2200" dirty="0" smtClean="0">
                <a:latin typeface="Calibri" pitchFamily="34" charset="0"/>
                <a:cs typeface="Calibri" pitchFamily="34" charset="0"/>
              </a:rPr>
              <a:t>How does it work?</a:t>
            </a:r>
          </a:p>
          <a:p>
            <a:pPr eaLnBrk="1" hangingPunct="1">
              <a:lnSpc>
                <a:spcPct val="90000"/>
              </a:lnSpc>
              <a:spcAft>
                <a:spcPct val="40000"/>
              </a:spcAft>
              <a:buFont typeface="Wingdings" pitchFamily="2" charset="2"/>
              <a:buChar char="Ø"/>
            </a:pPr>
            <a:r>
              <a:rPr lang="en-US" sz="2000" dirty="0" smtClean="0">
                <a:latin typeface="Calibri" pitchFamily="34" charset="0"/>
                <a:cs typeface="Calibri" pitchFamily="34" charset="0"/>
              </a:rPr>
              <a:t>Actively monitors your computer by scanning computer on a regular basis</a:t>
            </a:r>
          </a:p>
          <a:p>
            <a:pPr eaLnBrk="1" hangingPunct="1">
              <a:lnSpc>
                <a:spcPct val="90000"/>
              </a:lnSpc>
              <a:spcAft>
                <a:spcPct val="40000"/>
              </a:spcAft>
              <a:buFont typeface="Wingdings" pitchFamily="2" charset="2"/>
              <a:buChar char="Ø"/>
            </a:pPr>
            <a:r>
              <a:rPr lang="en-US" sz="2000" dirty="0" smtClean="0">
                <a:latin typeface="Calibri" pitchFamily="34" charset="0"/>
                <a:cs typeface="Calibri" pitchFamily="34" charset="0"/>
              </a:rPr>
              <a:t>May intercept communications such as SPAM and phishing attempts</a:t>
            </a:r>
          </a:p>
          <a:p>
            <a:pPr eaLnBrk="1" hangingPunct="1">
              <a:lnSpc>
                <a:spcPct val="90000"/>
              </a:lnSpc>
              <a:spcAft>
                <a:spcPct val="40000"/>
              </a:spcAft>
              <a:buFont typeface="Wingdings" pitchFamily="2" charset="2"/>
              <a:buChar char="Ø"/>
            </a:pPr>
            <a:r>
              <a:rPr lang="en-US" sz="2000" dirty="0" smtClean="0">
                <a:latin typeface="Calibri" pitchFamily="34" charset="0"/>
                <a:cs typeface="Calibri" pitchFamily="34" charset="0"/>
              </a:rPr>
              <a:t>Only as reliable as the most recent update, and updates occur constantly</a:t>
            </a:r>
          </a:p>
          <a:p>
            <a:pPr lvl="1" eaLnBrk="1" hangingPunct="1">
              <a:lnSpc>
                <a:spcPct val="90000"/>
              </a:lnSpc>
              <a:spcAft>
                <a:spcPct val="40000"/>
              </a:spcAft>
              <a:buFont typeface="Wingdings" pitchFamily="2" charset="2"/>
              <a:buChar char="Ø"/>
            </a:pPr>
            <a:r>
              <a:rPr lang="en-US" sz="1800" dirty="0" smtClean="0">
                <a:latin typeface="Calibri" pitchFamily="34" charset="0"/>
                <a:cs typeface="Calibri" pitchFamily="34" charset="0"/>
              </a:rPr>
              <a:t>May require an annual renewal fee</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4400" dirty="0" smtClean="0">
                <a:solidFill>
                  <a:schemeClr val="hlink"/>
                </a:solidFill>
              </a:rPr>
              <a:t>What is Cleansing?</a:t>
            </a:r>
            <a:endParaRPr lang="en-US" dirty="0" smtClean="0"/>
          </a:p>
        </p:txBody>
      </p:sp>
      <p:sp>
        <p:nvSpPr>
          <p:cNvPr id="15363" name="Content Placeholder 2"/>
          <p:cNvSpPr>
            <a:spLocks noGrp="1"/>
          </p:cNvSpPr>
          <p:nvPr>
            <p:ph idx="1"/>
          </p:nvPr>
        </p:nvSpPr>
        <p:spPr/>
        <p:txBody>
          <a:bodyPr/>
          <a:lstStyle/>
          <a:p>
            <a:pPr eaLnBrk="1" hangingPunct="1">
              <a:lnSpc>
                <a:spcPct val="90000"/>
              </a:lnSpc>
              <a:spcAft>
                <a:spcPct val="40000"/>
              </a:spcAft>
            </a:pPr>
            <a:r>
              <a:rPr lang="en-US" dirty="0" smtClean="0">
                <a:latin typeface="Calibri" pitchFamily="34" charset="0"/>
                <a:cs typeface="Calibri" pitchFamily="34" charset="0"/>
              </a:rPr>
              <a:t>Deleting of confidential, secure, or general University data from a device at the end of a project</a:t>
            </a:r>
          </a:p>
          <a:p>
            <a:pPr lvl="1" eaLnBrk="1" hangingPunct="1">
              <a:lnSpc>
                <a:spcPct val="90000"/>
              </a:lnSpc>
              <a:spcAft>
                <a:spcPct val="40000"/>
              </a:spcAft>
            </a:pPr>
            <a:r>
              <a:rPr lang="en-US" dirty="0" smtClean="0">
                <a:latin typeface="Calibri" pitchFamily="34" charset="0"/>
                <a:cs typeface="Calibri" pitchFamily="34" charset="0"/>
              </a:rPr>
              <a:t>However, simply deleting data does not guarantee data is eliminated</a:t>
            </a:r>
          </a:p>
          <a:p>
            <a:pPr eaLnBrk="1" hangingPunct="1">
              <a:lnSpc>
                <a:spcPct val="90000"/>
              </a:lnSpc>
              <a:spcAft>
                <a:spcPct val="40000"/>
              </a:spcAft>
            </a:pPr>
            <a:r>
              <a:rPr lang="en-US" dirty="0" smtClean="0">
                <a:latin typeface="Calibri" pitchFamily="34" charset="0"/>
                <a:cs typeface="Calibri" pitchFamily="34" charset="0"/>
              </a:rPr>
              <a:t>Best Practice: Permanently removing all data, applications, and operating system(s) from a device prior to sale or transfer of a device to a new user by wiping</a:t>
            </a:r>
          </a:p>
          <a:p>
            <a:pPr lvl="1" eaLnBrk="1" hangingPunct="1">
              <a:lnSpc>
                <a:spcPct val="90000"/>
              </a:lnSpc>
              <a:spcAft>
                <a:spcPct val="40000"/>
              </a:spcAft>
            </a:pPr>
            <a:r>
              <a:rPr lang="en-US" dirty="0" smtClean="0">
                <a:latin typeface="Calibri" pitchFamily="34" charset="0"/>
                <a:cs typeface="Calibri" pitchFamily="34" charset="0"/>
              </a:rPr>
              <a:t>Reformatting must adhere to DOD standards to ensure data can not be recovered</a:t>
            </a:r>
          </a:p>
          <a:p>
            <a:endParaRPr lang="en-US"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4800" dirty="0" smtClean="0">
                <a:solidFill>
                  <a:schemeClr val="hlink"/>
                </a:solidFill>
              </a:rPr>
              <a:t>Reporting Security Breaches</a:t>
            </a:r>
          </a:p>
        </p:txBody>
      </p:sp>
      <p:sp>
        <p:nvSpPr>
          <p:cNvPr id="10243" name="Rectangle 3"/>
          <p:cNvSpPr>
            <a:spLocks noGrp="1" noChangeArrowheads="1"/>
          </p:cNvSpPr>
          <p:nvPr>
            <p:ph type="body" idx="1"/>
          </p:nvPr>
        </p:nvSpPr>
        <p:spPr>
          <a:xfrm>
            <a:off x="685800" y="1600200"/>
            <a:ext cx="8229600" cy="4419600"/>
          </a:xfrm>
        </p:spPr>
        <p:txBody>
          <a:bodyPr/>
          <a:lstStyle/>
          <a:p>
            <a:pPr eaLnBrk="1" hangingPunct="1">
              <a:buFont typeface="Wingdings" pitchFamily="2" charset="2"/>
              <a:buChar char="§"/>
              <a:defRPr/>
            </a:pPr>
            <a:r>
              <a:rPr lang="en-US" dirty="0" smtClean="0">
                <a:latin typeface="Calibri" pitchFamily="34" charset="0"/>
                <a:cs typeface="Calibri" pitchFamily="34" charset="0"/>
              </a:rPr>
              <a:t>If you believe your machine has been compromised:</a:t>
            </a:r>
          </a:p>
          <a:p>
            <a:pPr marL="0" indent="0" eaLnBrk="1" hangingPunct="1">
              <a:buFont typeface="Wingdings" pitchFamily="2" charset="2"/>
              <a:buNone/>
              <a:defRPr/>
            </a:pPr>
            <a:r>
              <a:rPr lang="en-US" sz="2200" dirty="0" smtClean="0">
                <a:latin typeface="Calibri" pitchFamily="34" charset="0"/>
                <a:cs typeface="Calibri" pitchFamily="34" charset="0"/>
              </a:rPr>
              <a:t>	</a:t>
            </a:r>
            <a:r>
              <a:rPr lang="en-US" sz="2400" dirty="0" smtClean="0">
                <a:latin typeface="Calibri" pitchFamily="34" charset="0"/>
                <a:cs typeface="Calibri" pitchFamily="34" charset="0"/>
              </a:rPr>
              <a:t>1. Disconnect device from network (wired or wireless)</a:t>
            </a:r>
          </a:p>
          <a:p>
            <a:pPr marL="0" indent="0" eaLnBrk="1" hangingPunct="1">
              <a:buFont typeface="Wingdings" pitchFamily="2" charset="2"/>
              <a:buNone/>
              <a:defRPr/>
            </a:pPr>
            <a:r>
              <a:rPr lang="en-US" sz="2400" dirty="0">
                <a:latin typeface="Calibri" pitchFamily="34" charset="0"/>
                <a:cs typeface="Calibri" pitchFamily="34" charset="0"/>
              </a:rPr>
              <a:t>	</a:t>
            </a:r>
            <a:r>
              <a:rPr lang="en-US" sz="2400" dirty="0" smtClean="0">
                <a:latin typeface="Calibri" pitchFamily="34" charset="0"/>
                <a:cs typeface="Calibri" pitchFamily="34" charset="0"/>
              </a:rPr>
              <a:t>2. Turn off device</a:t>
            </a:r>
          </a:p>
          <a:p>
            <a:pPr marL="0" indent="0" eaLnBrk="1" hangingPunct="1">
              <a:buFont typeface="Wingdings" pitchFamily="2" charset="2"/>
              <a:buNone/>
              <a:defRPr/>
            </a:pPr>
            <a:r>
              <a:rPr lang="en-US" sz="2400" dirty="0">
                <a:latin typeface="Calibri" pitchFamily="34" charset="0"/>
                <a:cs typeface="Calibri" pitchFamily="34" charset="0"/>
              </a:rPr>
              <a:t>	</a:t>
            </a:r>
            <a:r>
              <a:rPr lang="en-US" sz="2400" dirty="0" smtClean="0">
                <a:latin typeface="Calibri" pitchFamily="34" charset="0"/>
                <a:cs typeface="Calibri" pitchFamily="34" charset="0"/>
              </a:rPr>
              <a:t>3. Contact the IT Administrator</a:t>
            </a:r>
          </a:p>
          <a:p>
            <a:pPr lvl="3" eaLnBrk="1" hangingPunct="1">
              <a:buFont typeface="Wingdings" pitchFamily="2" charset="2"/>
              <a:buChar char="ü"/>
              <a:defRPr/>
            </a:pPr>
            <a:r>
              <a:rPr lang="en-US" sz="2400" dirty="0" smtClean="0">
                <a:latin typeface="Calibri" pitchFamily="34" charset="0"/>
                <a:cs typeface="Calibri" pitchFamily="34" charset="0"/>
              </a:rPr>
              <a:t>IT Administrator will submit to ITS Security Officer for direction from policy OP-H-9</a:t>
            </a:r>
          </a:p>
          <a:p>
            <a:pPr lvl="3" eaLnBrk="1" hangingPunct="1">
              <a:buFont typeface="Wingdings" pitchFamily="2" charset="2"/>
              <a:buChar char="ü"/>
              <a:defRPr/>
            </a:pPr>
            <a:r>
              <a:rPr lang="en-US" sz="2400" dirty="0" smtClean="0">
                <a:latin typeface="Calibri" pitchFamily="34" charset="0"/>
                <a:cs typeface="Calibri" pitchFamily="34" charset="0"/>
              </a:rPr>
              <a:t>Individual’s supervisor may be notified</a:t>
            </a:r>
          </a:p>
          <a:p>
            <a:pPr lvl="3" eaLnBrk="1" hangingPunct="1">
              <a:buFont typeface="Wingdings" pitchFamily="2" charset="2"/>
              <a:buChar char="ü"/>
              <a:defRPr/>
            </a:pPr>
            <a:r>
              <a:rPr lang="en-US" sz="2400" dirty="0" smtClean="0">
                <a:latin typeface="Calibri" pitchFamily="34" charset="0"/>
                <a:cs typeface="Calibri" pitchFamily="34" charset="0"/>
              </a:rPr>
              <a:t>Depending on severity, device may need to be wiped or surrendered for forensics</a:t>
            </a:r>
          </a:p>
          <a:p>
            <a:pPr eaLnBrk="1" hangingPunct="1">
              <a:buFont typeface="Wingdings" pitchFamily="2" charset="2"/>
              <a:buChar char="ü"/>
              <a:defRPr/>
            </a:pPr>
            <a:r>
              <a:rPr lang="en-US" dirty="0" smtClean="0">
                <a:latin typeface="Calibri" pitchFamily="34" charset="0"/>
                <a:cs typeface="Calibri" pitchFamily="34" charset="0"/>
              </a:rPr>
              <a:t>Goal is to ensure the University and its data has not and will not be compromised</a:t>
            </a:r>
          </a:p>
          <a:p>
            <a:pPr marL="0" indent="0" eaLnBrk="1" hangingPunct="1">
              <a:buFont typeface="Wingdings" pitchFamily="2" charset="2"/>
              <a:buNone/>
              <a:defRPr/>
            </a:pPr>
            <a:endParaRPr lang="en-US" sz="22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4800" dirty="0" smtClean="0">
                <a:solidFill>
                  <a:schemeClr val="hlink"/>
                </a:solidFill>
              </a:rPr>
              <a:t>Best Practices</a:t>
            </a:r>
            <a:endParaRPr lang="en-US" sz="2200" dirty="0" smtClean="0">
              <a:solidFill>
                <a:schemeClr val="hlink"/>
              </a:solidFill>
            </a:endParaRPr>
          </a:p>
        </p:txBody>
      </p:sp>
      <p:sp>
        <p:nvSpPr>
          <p:cNvPr id="17411" name="Rectangle 3"/>
          <p:cNvSpPr>
            <a:spLocks noGrp="1" noChangeArrowheads="1"/>
          </p:cNvSpPr>
          <p:nvPr>
            <p:ph type="body" idx="1"/>
          </p:nvPr>
        </p:nvSpPr>
        <p:spPr>
          <a:xfrm>
            <a:off x="685800" y="1524000"/>
            <a:ext cx="8229600" cy="4724400"/>
          </a:xfrm>
        </p:spPr>
        <p:txBody>
          <a:bodyPr/>
          <a:lstStyle/>
          <a:p>
            <a:pPr eaLnBrk="1" hangingPunct="1">
              <a:spcBef>
                <a:spcPts val="600"/>
              </a:spcBef>
              <a:spcAft>
                <a:spcPct val="40000"/>
              </a:spcAft>
              <a:buFont typeface="Wingdings" pitchFamily="2" charset="2"/>
              <a:buChar char="§"/>
            </a:pPr>
            <a:r>
              <a:rPr lang="en-US" sz="3000" dirty="0" smtClean="0">
                <a:latin typeface="Calibri" pitchFamily="34" charset="0"/>
                <a:cs typeface="Calibri" pitchFamily="34" charset="0"/>
              </a:rPr>
              <a:t>You should do this to help safeguard your data, as well as FSU:</a:t>
            </a:r>
          </a:p>
          <a:p>
            <a:pPr lvl="1" eaLnBrk="1" hangingPunct="1">
              <a:spcBef>
                <a:spcPts val="600"/>
              </a:spcBef>
              <a:spcAft>
                <a:spcPct val="40000"/>
              </a:spcAft>
            </a:pPr>
            <a:r>
              <a:rPr lang="en-US" sz="2000" dirty="0" smtClean="0">
                <a:latin typeface="Calibri" pitchFamily="34" charset="0"/>
                <a:cs typeface="Calibri" pitchFamily="34" charset="0"/>
              </a:rPr>
              <a:t>Ensure regular updates, maintenance,  and repairs of </a:t>
            </a:r>
            <a:r>
              <a:rPr lang="en-US" sz="2000" dirty="0" smtClean="0">
                <a:latin typeface="Calibri" pitchFamily="34" charset="0"/>
                <a:cs typeface="Calibri" pitchFamily="34" charset="0"/>
              </a:rPr>
              <a:t>your </a:t>
            </a:r>
            <a:r>
              <a:rPr lang="en-US" sz="2000" dirty="0" smtClean="0">
                <a:latin typeface="Calibri" pitchFamily="34" charset="0"/>
                <a:cs typeface="Calibri" pitchFamily="34" charset="0"/>
              </a:rPr>
              <a:t>device(s)</a:t>
            </a:r>
          </a:p>
          <a:p>
            <a:pPr lvl="2" eaLnBrk="1" hangingPunct="1">
              <a:spcBef>
                <a:spcPts val="600"/>
              </a:spcBef>
              <a:spcAft>
                <a:spcPct val="40000"/>
              </a:spcAft>
            </a:pPr>
            <a:r>
              <a:rPr lang="en-US" sz="2000" dirty="0">
                <a:latin typeface="Calibri" pitchFamily="34" charset="0"/>
                <a:cs typeface="Calibri" pitchFamily="34" charset="0"/>
              </a:rPr>
              <a:t>Update common </a:t>
            </a:r>
            <a:r>
              <a:rPr lang="en-US" sz="2000" dirty="0" smtClean="0">
                <a:latin typeface="Calibri" pitchFamily="34" charset="0"/>
                <a:cs typeface="Calibri" pitchFamily="34" charset="0"/>
              </a:rPr>
              <a:t>applications that are frequently vulnerable: Adobe Reader, Adobe Flash, Java</a:t>
            </a:r>
            <a:endParaRPr lang="en-US" sz="2000" dirty="0">
              <a:latin typeface="Calibri" pitchFamily="34" charset="0"/>
              <a:cs typeface="Calibri" pitchFamily="34" charset="0"/>
            </a:endParaRPr>
          </a:p>
          <a:p>
            <a:pPr lvl="1" eaLnBrk="1" hangingPunct="1">
              <a:spcBef>
                <a:spcPts val="600"/>
              </a:spcBef>
              <a:spcAft>
                <a:spcPct val="40000"/>
              </a:spcAft>
            </a:pPr>
            <a:r>
              <a:rPr lang="en-US" sz="2000" dirty="0" smtClean="0">
                <a:latin typeface="Calibri" pitchFamily="34" charset="0"/>
                <a:cs typeface="Calibri" pitchFamily="34" charset="0"/>
              </a:rPr>
              <a:t>Use VPN to connect to the University’s network when off-campus</a:t>
            </a:r>
          </a:p>
          <a:p>
            <a:pPr lvl="1" eaLnBrk="1" hangingPunct="1">
              <a:spcBef>
                <a:spcPts val="600"/>
              </a:spcBef>
              <a:spcAft>
                <a:spcPct val="40000"/>
              </a:spcAft>
            </a:pPr>
            <a:r>
              <a:rPr lang="en-US" sz="2000" dirty="0" smtClean="0">
                <a:latin typeface="Calibri" pitchFamily="34" charset="0"/>
                <a:cs typeface="Calibri" pitchFamily="34" charset="0"/>
              </a:rPr>
              <a:t>Use disk encryption for laptops</a:t>
            </a:r>
          </a:p>
          <a:p>
            <a:pPr lvl="1" eaLnBrk="1" hangingPunct="1">
              <a:spcBef>
                <a:spcPts val="600"/>
              </a:spcBef>
              <a:spcAft>
                <a:spcPct val="40000"/>
              </a:spcAft>
            </a:pPr>
            <a:r>
              <a:rPr lang="en-US" sz="2000" dirty="0" smtClean="0">
                <a:latin typeface="Calibri" pitchFamily="34" charset="0"/>
                <a:cs typeface="Calibri" pitchFamily="34" charset="0"/>
              </a:rPr>
              <a:t>Use AV software with current, updated signatures and a regular scan pattern</a:t>
            </a:r>
          </a:p>
          <a:p>
            <a:pPr eaLnBrk="1" hangingPunct="1">
              <a:spcBef>
                <a:spcPts val="600"/>
              </a:spcBef>
              <a:spcAft>
                <a:spcPct val="40000"/>
              </a:spcAft>
              <a:buFont typeface="Wingdings" pitchFamily="2" charset="2"/>
              <a:buChar char="§"/>
            </a:pPr>
            <a:endParaRPr lang="en-US" sz="2400" dirty="0" smtClean="0"/>
          </a:p>
          <a:p>
            <a:pPr eaLnBrk="1" hangingPunct="1">
              <a:spcBef>
                <a:spcPts val="600"/>
              </a:spcBef>
              <a:spcAft>
                <a:spcPct val="40000"/>
              </a:spcAft>
              <a:buFont typeface="Wingdings" pitchFamily="2" charset="2"/>
              <a:buChar char="§"/>
            </a:pPr>
            <a:endParaRPr lang="en-US" sz="2400" dirty="0" smtClean="0"/>
          </a:p>
          <a:p>
            <a:pPr eaLnBrk="1" hangingPunct="1">
              <a:spcBef>
                <a:spcPts val="600"/>
              </a:spcBef>
              <a:spcAft>
                <a:spcPct val="40000"/>
              </a:spcAft>
              <a:buFont typeface="Wingdings" pitchFamily="2" charset="2"/>
              <a:buChar char="§"/>
            </a:pPr>
            <a:endParaRPr lang="en-US" sz="2400" dirty="0" smtClean="0"/>
          </a:p>
          <a:p>
            <a:pPr eaLnBrk="1" hangingPunct="1">
              <a:lnSpc>
                <a:spcPct val="80000"/>
              </a:lnSpc>
              <a:spcBef>
                <a:spcPct val="50000"/>
              </a:spcBef>
            </a:pPr>
            <a:endParaRPr lang="en-US" sz="2000"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4800" dirty="0" smtClean="0">
                <a:solidFill>
                  <a:schemeClr val="hlink"/>
                </a:solidFill>
              </a:rPr>
              <a:t>BYOD Safety</a:t>
            </a:r>
            <a:endParaRPr lang="en-US" sz="3200" dirty="0" smtClean="0">
              <a:solidFill>
                <a:schemeClr val="hlink"/>
              </a:solidFill>
            </a:endParaRPr>
          </a:p>
        </p:txBody>
      </p:sp>
      <p:sp>
        <p:nvSpPr>
          <p:cNvPr id="19459" name="Rectangle 3"/>
          <p:cNvSpPr>
            <a:spLocks noGrp="1" noChangeArrowheads="1"/>
          </p:cNvSpPr>
          <p:nvPr>
            <p:ph type="body" idx="1"/>
          </p:nvPr>
        </p:nvSpPr>
        <p:spPr>
          <a:xfrm>
            <a:off x="685800" y="1600200"/>
            <a:ext cx="8229600" cy="4419600"/>
          </a:xfrm>
        </p:spPr>
        <p:txBody>
          <a:bodyPr/>
          <a:lstStyle/>
          <a:p>
            <a:pPr marL="800100" lvl="1" indent="-342900" eaLnBrk="1" hangingPunct="1">
              <a:spcBef>
                <a:spcPts val="600"/>
              </a:spcBef>
              <a:spcAft>
                <a:spcPct val="40000"/>
              </a:spcAft>
            </a:pPr>
            <a:r>
              <a:rPr lang="en-US" dirty="0" smtClean="0">
                <a:latin typeface="Calibri" pitchFamily="34" charset="0"/>
                <a:cs typeface="Calibri" pitchFamily="34" charset="0"/>
              </a:rPr>
              <a:t>Acknowledge that there is little IT support for non-University software and devices</a:t>
            </a:r>
          </a:p>
          <a:p>
            <a:pPr marL="800100" lvl="1" indent="-342900" eaLnBrk="1" hangingPunct="1">
              <a:spcBef>
                <a:spcPts val="600"/>
              </a:spcBef>
              <a:spcAft>
                <a:spcPct val="40000"/>
              </a:spcAft>
            </a:pPr>
            <a:r>
              <a:rPr lang="en-US" dirty="0" smtClean="0">
                <a:latin typeface="Calibri" pitchFamily="34" charset="0"/>
                <a:cs typeface="Calibri" pitchFamily="34" charset="0"/>
              </a:rPr>
              <a:t>Understand that the following may occur if there is a possible security breach: confiscation of individual’s device, wiping of a machine, or a Police investigation</a:t>
            </a:r>
          </a:p>
          <a:p>
            <a:pPr marL="400050" lvl="1" indent="0" eaLnBrk="1" hangingPunct="1">
              <a:spcBef>
                <a:spcPts val="600"/>
              </a:spcBef>
              <a:spcAft>
                <a:spcPct val="40000"/>
              </a:spcAft>
              <a:buNone/>
            </a:pPr>
            <a:r>
              <a:rPr lang="en-US" dirty="0" smtClean="0">
                <a:latin typeface="Calibri" pitchFamily="34" charset="0"/>
                <a:cs typeface="Calibri" pitchFamily="34" charset="0"/>
              </a:rPr>
              <a:t>For BYOD, the University </a:t>
            </a:r>
            <a:r>
              <a:rPr lang="en-US" b="1" dirty="0" smtClean="0">
                <a:latin typeface="Calibri" pitchFamily="34" charset="0"/>
                <a:cs typeface="Calibri" pitchFamily="34" charset="0"/>
              </a:rPr>
              <a:t>has</a:t>
            </a:r>
            <a:r>
              <a:rPr lang="en-US" dirty="0" smtClean="0">
                <a:latin typeface="Calibri" pitchFamily="34" charset="0"/>
                <a:cs typeface="Calibri" pitchFamily="34" charset="0"/>
              </a:rPr>
              <a:t> an obligation to require what is reasonable and possible, and have an </a:t>
            </a:r>
            <a:r>
              <a:rPr lang="en-US" b="1" dirty="0" smtClean="0">
                <a:latin typeface="Calibri" pitchFamily="34" charset="0"/>
                <a:cs typeface="Calibri" pitchFamily="34" charset="0"/>
              </a:rPr>
              <a:t>overwhelmingly </a:t>
            </a:r>
            <a:r>
              <a:rPr lang="en-US" dirty="0" smtClean="0">
                <a:latin typeface="Calibri" pitchFamily="34" charset="0"/>
                <a:cs typeface="Calibri" pitchFamily="34" charset="0"/>
              </a:rPr>
              <a:t>compelling reason not to adhere to these practices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z="4400" dirty="0" smtClean="0">
                <a:solidFill>
                  <a:schemeClr val="hlink"/>
                </a:solidFill>
              </a:rPr>
              <a:t>Safeguards</a:t>
            </a:r>
            <a:endParaRPr lang="en-US" sz="3200" dirty="0" smtClean="0"/>
          </a:p>
        </p:txBody>
      </p:sp>
      <p:sp>
        <p:nvSpPr>
          <p:cNvPr id="18435" name="Content Placeholder 2"/>
          <p:cNvSpPr>
            <a:spLocks noGrp="1"/>
          </p:cNvSpPr>
          <p:nvPr>
            <p:ph idx="1"/>
          </p:nvPr>
        </p:nvSpPr>
        <p:spPr>
          <a:xfrm>
            <a:off x="685800" y="1600200"/>
            <a:ext cx="8001000" cy="4530725"/>
          </a:xfrm>
        </p:spPr>
        <p:txBody>
          <a:bodyPr/>
          <a:lstStyle/>
          <a:p>
            <a:pPr lvl="1" eaLnBrk="1" hangingPunct="1">
              <a:spcBef>
                <a:spcPts val="600"/>
              </a:spcBef>
              <a:spcAft>
                <a:spcPct val="40000"/>
              </a:spcAft>
            </a:pPr>
            <a:r>
              <a:rPr lang="en-US" sz="2400" dirty="0" smtClean="0">
                <a:latin typeface="Calibri" pitchFamily="34" charset="0"/>
                <a:cs typeface="Calibri" pitchFamily="34" charset="0"/>
              </a:rPr>
              <a:t>Use common safeguards (for any machine), such as: </a:t>
            </a:r>
          </a:p>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Not visiting websites you don’t know or trust</a:t>
            </a:r>
          </a:p>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Not downloading software you don’t expect</a:t>
            </a:r>
          </a:p>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Not opening or replying to SPAM (for FSU mail, you can send SPAM messages to </a:t>
            </a:r>
            <a:r>
              <a:rPr lang="en-US" sz="2000" dirty="0" smtClean="0">
                <a:latin typeface="Calibri" pitchFamily="34" charset="0"/>
                <a:cs typeface="Calibri" pitchFamily="34" charset="0"/>
                <a:hlinkClick r:id="rId2"/>
              </a:rPr>
              <a:t>abuse@fsu.edu</a:t>
            </a:r>
            <a:r>
              <a:rPr lang="en-US" sz="2000" dirty="0" smtClean="0">
                <a:latin typeface="Calibri" pitchFamily="34" charset="0"/>
                <a:cs typeface="Calibri" pitchFamily="34" charset="0"/>
              </a:rPr>
              <a:t> )</a:t>
            </a:r>
          </a:p>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Never sharing passwords</a:t>
            </a:r>
          </a:p>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Cleansing all University information off at the end of a project, or before sale or transfer to new user</a:t>
            </a:r>
          </a:p>
          <a:p>
            <a:pPr lvl="3" eaLnBrk="1" hangingPunct="1">
              <a:spcBef>
                <a:spcPts val="600"/>
              </a:spcBef>
              <a:spcAft>
                <a:spcPct val="40000"/>
              </a:spcAft>
              <a:buFont typeface="Wingdings" pitchFamily="2" charset="2"/>
              <a:buChar char="Ø"/>
            </a:pPr>
            <a:r>
              <a:rPr lang="en-US" sz="1700" dirty="0" smtClean="0">
                <a:latin typeface="Calibri" pitchFamily="34" charset="0"/>
                <a:cs typeface="Calibri" pitchFamily="34" charset="0"/>
              </a:rPr>
              <a:t>Destroy or remove the hard drive of a computer that will be transferred or recycled</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4800" dirty="0" smtClean="0">
                <a:solidFill>
                  <a:schemeClr val="hlink"/>
                </a:solidFill>
              </a:rPr>
              <a:t>Technology Goal</a:t>
            </a:r>
          </a:p>
        </p:txBody>
      </p:sp>
      <p:sp>
        <p:nvSpPr>
          <p:cNvPr id="16387" name="Rectangle 3"/>
          <p:cNvSpPr>
            <a:spLocks noGrp="1" noChangeArrowheads="1"/>
          </p:cNvSpPr>
          <p:nvPr>
            <p:ph type="body" idx="1"/>
          </p:nvPr>
        </p:nvSpPr>
        <p:spPr>
          <a:xfrm>
            <a:off x="685800" y="1600200"/>
            <a:ext cx="8229600" cy="4419600"/>
          </a:xfrm>
        </p:spPr>
        <p:txBody>
          <a:bodyPr/>
          <a:lstStyle/>
          <a:p>
            <a:pPr marL="0" indent="0" algn="ctr" eaLnBrk="1" hangingPunct="1">
              <a:lnSpc>
                <a:spcPct val="90000"/>
              </a:lnSpc>
              <a:spcBef>
                <a:spcPct val="45000"/>
              </a:spcBef>
              <a:buFont typeface="Wingdings" pitchFamily="2" charset="2"/>
              <a:buNone/>
              <a:defRPr/>
            </a:pPr>
            <a:r>
              <a:rPr lang="en-US" dirty="0">
                <a:latin typeface="Calibri" pitchFamily="34" charset="0"/>
                <a:cs typeface="Calibri" pitchFamily="34" charset="0"/>
              </a:rPr>
              <a:t>To allow the use of various technologies to perform an employee’s duties as efficiently and cost-effectively as possible.</a:t>
            </a:r>
          </a:p>
          <a:p>
            <a:pPr marL="0" indent="0" algn="ctr" eaLnBrk="1" hangingPunct="1">
              <a:lnSpc>
                <a:spcPct val="90000"/>
              </a:lnSpc>
              <a:spcBef>
                <a:spcPct val="45000"/>
              </a:spcBef>
              <a:buFont typeface="Wingdings" pitchFamily="2" charset="2"/>
              <a:buNone/>
              <a:defRPr/>
            </a:pPr>
            <a:endParaRPr lang="en-US" dirty="0">
              <a:latin typeface="Calibri" pitchFamily="34" charset="0"/>
              <a:cs typeface="Calibri" pitchFamily="34" charset="0"/>
            </a:endParaRPr>
          </a:p>
          <a:p>
            <a:pPr eaLnBrk="1" hangingPunct="1">
              <a:lnSpc>
                <a:spcPct val="90000"/>
              </a:lnSpc>
              <a:spcBef>
                <a:spcPct val="45000"/>
              </a:spcBef>
              <a:defRPr/>
            </a:pPr>
            <a:r>
              <a:rPr lang="en-US" sz="2400" dirty="0">
                <a:latin typeface="Calibri" pitchFamily="34" charset="0"/>
                <a:cs typeface="Calibri" pitchFamily="34" charset="0"/>
              </a:rPr>
              <a:t>While ensuring confidentiality, </a:t>
            </a:r>
            <a:r>
              <a:rPr lang="en-US" sz="2400" dirty="0" smtClean="0">
                <a:latin typeface="Calibri" pitchFamily="34" charset="0"/>
                <a:cs typeface="Calibri" pitchFamily="34" charset="0"/>
              </a:rPr>
              <a:t>integrity, </a:t>
            </a:r>
            <a:r>
              <a:rPr lang="en-US" sz="2400" dirty="0">
                <a:latin typeface="Calibri" pitchFamily="34" charset="0"/>
                <a:cs typeface="Calibri" pitchFamily="34" charset="0"/>
              </a:rPr>
              <a:t>and availability</a:t>
            </a:r>
          </a:p>
          <a:p>
            <a:pPr eaLnBrk="1" hangingPunct="1">
              <a:lnSpc>
                <a:spcPct val="90000"/>
              </a:lnSpc>
              <a:spcBef>
                <a:spcPct val="45000"/>
              </a:spcBef>
              <a:defRPr/>
            </a:pPr>
            <a:r>
              <a:rPr lang="en-US" sz="2400" dirty="0">
                <a:latin typeface="Calibri" pitchFamily="34" charset="0"/>
                <a:cs typeface="Calibri" pitchFamily="34" charset="0"/>
              </a:rPr>
              <a:t>Faculty and Staff have a responsibility to the </a:t>
            </a:r>
            <a:r>
              <a:rPr lang="en-US" sz="2400" dirty="0" smtClean="0">
                <a:latin typeface="Calibri" pitchFamily="34" charset="0"/>
                <a:cs typeface="Calibri" pitchFamily="34" charset="0"/>
              </a:rPr>
              <a:t>Sponsor and students</a:t>
            </a:r>
            <a:endParaRPr lang="en-US" sz="2400" dirty="0">
              <a:latin typeface="Calibri" pitchFamily="34" charset="0"/>
              <a:cs typeface="Calibri" pitchFamily="34" charset="0"/>
            </a:endParaRPr>
          </a:p>
          <a:p>
            <a:pPr eaLnBrk="1" hangingPunct="1">
              <a:lnSpc>
                <a:spcPct val="90000"/>
              </a:lnSpc>
              <a:spcBef>
                <a:spcPct val="45000"/>
              </a:spcBef>
              <a:buFont typeface="Wingdings" pitchFamily="2" charset="2"/>
              <a:buNone/>
              <a:defRPr/>
            </a:pPr>
            <a:endParaRPr lang="en-US" sz="2400" dirty="0" smtClean="0"/>
          </a:p>
          <a:p>
            <a:pPr eaLnBrk="1" hangingPunct="1">
              <a:lnSpc>
                <a:spcPct val="90000"/>
              </a:lnSpc>
              <a:spcBef>
                <a:spcPct val="45000"/>
              </a:spcBef>
              <a:defRPr/>
            </a:pPr>
            <a:endParaRPr lang="en-US" sz="2400"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z="4400" dirty="0" smtClean="0">
                <a:solidFill>
                  <a:schemeClr val="hlink"/>
                </a:solidFill>
              </a:rPr>
              <a:t>Safeguards 2</a:t>
            </a:r>
            <a:endParaRPr lang="en-US" sz="3200" dirty="0" smtClean="0"/>
          </a:p>
        </p:txBody>
      </p:sp>
      <p:sp>
        <p:nvSpPr>
          <p:cNvPr id="18435" name="Content Placeholder 2"/>
          <p:cNvSpPr>
            <a:spLocks noGrp="1"/>
          </p:cNvSpPr>
          <p:nvPr>
            <p:ph idx="1"/>
          </p:nvPr>
        </p:nvSpPr>
        <p:spPr>
          <a:xfrm>
            <a:off x="685800" y="1600200"/>
            <a:ext cx="8001000" cy="4530725"/>
          </a:xfrm>
        </p:spPr>
        <p:txBody>
          <a:bodyPr/>
          <a:lstStyle/>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Be advised that Windows XP will be depreciated at the end of 2014, no more WinXP security patches or updates from MS!</a:t>
            </a:r>
          </a:p>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FSUSecure Wireless is preferred over FSUWin</a:t>
            </a:r>
          </a:p>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Don’t reveal too much on social media</a:t>
            </a:r>
          </a:p>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Your passwords should always be unique among different websites. And never use your FSUID or password at non-FSU sites.</a:t>
            </a:r>
          </a:p>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Always lock your machine when you leave your desk (Windows Key + L)</a:t>
            </a:r>
          </a:p>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Backup frequently, preferably off-site</a:t>
            </a:r>
          </a:p>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Reboot your machines (all of them!) on a regular basis</a:t>
            </a:r>
          </a:p>
        </p:txBody>
      </p:sp>
    </p:spTree>
    <p:extLst>
      <p:ext uri="{BB962C8B-B14F-4D97-AF65-F5344CB8AC3E}">
        <p14:creationId xmlns:p14="http://schemas.microsoft.com/office/powerpoint/2010/main" val="39426135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z="4400" dirty="0" smtClean="0">
                <a:solidFill>
                  <a:schemeClr val="hlink"/>
                </a:solidFill>
              </a:rPr>
              <a:t>Safeguards 3</a:t>
            </a:r>
            <a:endParaRPr lang="en-US" sz="3200" dirty="0" smtClean="0"/>
          </a:p>
        </p:txBody>
      </p:sp>
      <p:sp>
        <p:nvSpPr>
          <p:cNvPr id="18435" name="Content Placeholder 2"/>
          <p:cNvSpPr>
            <a:spLocks noGrp="1"/>
          </p:cNvSpPr>
          <p:nvPr>
            <p:ph idx="1"/>
          </p:nvPr>
        </p:nvSpPr>
        <p:spPr>
          <a:xfrm>
            <a:off x="685800" y="1600200"/>
            <a:ext cx="8001000" cy="4530725"/>
          </a:xfrm>
        </p:spPr>
        <p:txBody>
          <a:bodyPr/>
          <a:lstStyle/>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Don’t click on Antivirus pop-ups </a:t>
            </a:r>
          </a:p>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Turn-off your computer at night, or when not in use</a:t>
            </a:r>
          </a:p>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Using shared Wi-Fi is dangerous (airports, coffee houses, etc…)</a:t>
            </a:r>
          </a:p>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Don’t use Internet Explorer (except version 10 in Windows 8)</a:t>
            </a:r>
          </a:p>
          <a:p>
            <a:pPr lvl="2" eaLnBrk="1" hangingPunct="1">
              <a:spcBef>
                <a:spcPts val="600"/>
              </a:spcBef>
              <a:spcAft>
                <a:spcPct val="40000"/>
              </a:spcAft>
              <a:buFont typeface="Wingdings" pitchFamily="2" charset="2"/>
              <a:buChar char="Ø"/>
            </a:pPr>
            <a:r>
              <a:rPr lang="en-US" sz="2000" dirty="0">
                <a:latin typeface="Calibri" pitchFamily="34" charset="0"/>
                <a:cs typeface="Calibri" pitchFamily="34" charset="0"/>
              </a:rPr>
              <a:t>You can view the FSU OP-H-6 IT Policy at </a:t>
            </a:r>
            <a:r>
              <a:rPr lang="en-US" sz="2000" u="sng" dirty="0">
                <a:latin typeface="Calibri" pitchFamily="34" charset="0"/>
                <a:cs typeface="Calibri" pitchFamily="34" charset="0"/>
                <a:hlinkClick r:id="rId2"/>
              </a:rPr>
              <a:t>http://policies.vpfs.fsu.edu/bmanual/itpolicy.html</a:t>
            </a:r>
            <a:r>
              <a:rPr lang="en-US" sz="2000" dirty="0" smtClean="0">
                <a:latin typeface="Calibri" pitchFamily="34" charset="0"/>
                <a:cs typeface="Calibri" pitchFamily="34" charset="0"/>
              </a:rPr>
              <a:t>.</a:t>
            </a:r>
          </a:p>
          <a:p>
            <a:pPr lvl="2" eaLnBrk="1" hangingPunct="1">
              <a:spcBef>
                <a:spcPts val="600"/>
              </a:spcBef>
              <a:spcAft>
                <a:spcPct val="40000"/>
              </a:spcAft>
              <a:buFont typeface="Wingdings" pitchFamily="2" charset="2"/>
              <a:buChar char="Ø"/>
            </a:pPr>
            <a:r>
              <a:rPr lang="en-US" sz="2000" dirty="0" smtClean="0">
                <a:latin typeface="Calibri" pitchFamily="34" charset="0"/>
                <a:cs typeface="Calibri" pitchFamily="34" charset="0"/>
              </a:rPr>
              <a:t>FBI’s recommendations for a safe computer: </a:t>
            </a:r>
            <a:r>
              <a:rPr lang="en-US" sz="2000" dirty="0" smtClean="0">
                <a:latin typeface="Calibri" pitchFamily="34" charset="0"/>
                <a:cs typeface="Calibri" pitchFamily="34" charset="0"/>
                <a:hlinkClick r:id="rId3"/>
              </a:rPr>
              <a:t>http</a:t>
            </a:r>
            <a:r>
              <a:rPr lang="en-US" sz="2000" dirty="0">
                <a:latin typeface="Calibri" pitchFamily="34" charset="0"/>
                <a:cs typeface="Calibri" pitchFamily="34" charset="0"/>
                <a:hlinkClick r:id="rId3"/>
              </a:rPr>
              <a:t>://</a:t>
            </a:r>
            <a:r>
              <a:rPr lang="en-US" sz="2000" dirty="0" smtClean="0">
                <a:latin typeface="Calibri" pitchFamily="34" charset="0"/>
                <a:cs typeface="Calibri" pitchFamily="34" charset="0"/>
                <a:hlinkClick r:id="rId3"/>
              </a:rPr>
              <a:t>www.fbi.gov/scams-safety/computer_protect</a:t>
            </a:r>
            <a:r>
              <a:rPr lang="en-US" sz="2000" dirty="0" smtClean="0">
                <a:latin typeface="Calibri" pitchFamily="34" charset="0"/>
                <a:cs typeface="Calibri" pitchFamily="34" charset="0"/>
              </a:rPr>
              <a:t> </a:t>
            </a:r>
          </a:p>
          <a:p>
            <a:pPr lvl="2" eaLnBrk="1" hangingPunct="1">
              <a:spcBef>
                <a:spcPts val="600"/>
              </a:spcBef>
              <a:spcAft>
                <a:spcPct val="40000"/>
              </a:spcAft>
              <a:buFont typeface="Wingdings" pitchFamily="2" charset="2"/>
              <a:buChar char="Ø"/>
            </a:pPr>
            <a:endParaRPr lang="en-US" sz="2000" dirty="0">
              <a:latin typeface="Calibri" pitchFamily="34" charset="0"/>
              <a:cs typeface="Calibri" pitchFamily="34" charset="0"/>
            </a:endParaRPr>
          </a:p>
        </p:txBody>
      </p:sp>
    </p:spTree>
    <p:extLst>
      <p:ext uri="{BB962C8B-B14F-4D97-AF65-F5344CB8AC3E}">
        <p14:creationId xmlns:p14="http://schemas.microsoft.com/office/powerpoint/2010/main" val="388244260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4800" dirty="0" smtClean="0">
                <a:solidFill>
                  <a:schemeClr val="hlink"/>
                </a:solidFill>
              </a:rPr>
              <a:t>Our Responsibility</a:t>
            </a:r>
          </a:p>
        </p:txBody>
      </p:sp>
      <p:sp>
        <p:nvSpPr>
          <p:cNvPr id="16387" name="Rectangle 3"/>
          <p:cNvSpPr>
            <a:spLocks noGrp="1" noChangeArrowheads="1"/>
          </p:cNvSpPr>
          <p:nvPr>
            <p:ph type="body" idx="1"/>
          </p:nvPr>
        </p:nvSpPr>
        <p:spPr>
          <a:xfrm>
            <a:off x="685800" y="1600200"/>
            <a:ext cx="8229600" cy="4419600"/>
          </a:xfrm>
        </p:spPr>
        <p:txBody>
          <a:bodyPr/>
          <a:lstStyle/>
          <a:p>
            <a:pPr marL="0" indent="0" algn="ctr" eaLnBrk="1" hangingPunct="1">
              <a:lnSpc>
                <a:spcPct val="90000"/>
              </a:lnSpc>
              <a:spcBef>
                <a:spcPct val="45000"/>
              </a:spcBef>
              <a:buFont typeface="Wingdings" pitchFamily="2" charset="2"/>
              <a:buNone/>
              <a:defRPr/>
            </a:pPr>
            <a:r>
              <a:rPr lang="en-US" dirty="0" smtClean="0">
                <a:latin typeface="Calibri" pitchFamily="34" charset="0"/>
                <a:cs typeface="Calibri" pitchFamily="34" charset="0"/>
              </a:rPr>
              <a:t>Protecting University data is not only the University’s responsibility to students, sponsors, and others, but it also can protect the University from significant fines and penalties.</a:t>
            </a:r>
          </a:p>
          <a:p>
            <a:pPr marL="0" indent="0" algn="ctr" eaLnBrk="1" hangingPunct="1">
              <a:lnSpc>
                <a:spcPct val="90000"/>
              </a:lnSpc>
              <a:spcBef>
                <a:spcPct val="45000"/>
              </a:spcBef>
              <a:buFont typeface="Wingdings" pitchFamily="2" charset="2"/>
              <a:buNone/>
              <a:defRPr/>
            </a:pPr>
            <a:endParaRPr lang="en-US" sz="2400" dirty="0" smtClean="0">
              <a:latin typeface="Calibri" pitchFamily="34" charset="0"/>
              <a:cs typeface="Calibri" pitchFamily="34" charset="0"/>
            </a:endParaRPr>
          </a:p>
          <a:p>
            <a:pPr marL="0" indent="0" algn="ctr" eaLnBrk="1" hangingPunct="1">
              <a:lnSpc>
                <a:spcPct val="90000"/>
              </a:lnSpc>
              <a:spcBef>
                <a:spcPct val="45000"/>
              </a:spcBef>
              <a:buFont typeface="Wingdings" pitchFamily="2" charset="2"/>
              <a:buNone/>
              <a:defRPr/>
            </a:pPr>
            <a:r>
              <a:rPr lang="en-US" dirty="0" smtClean="0">
                <a:solidFill>
                  <a:srgbClr val="FF0000"/>
                </a:solidFill>
                <a:latin typeface="Calibri" pitchFamily="34" charset="0"/>
                <a:cs typeface="Calibri" pitchFamily="34" charset="0"/>
              </a:rPr>
              <a:t>There is no 100% effective solution in preventing threats to the University, </a:t>
            </a:r>
            <a:br>
              <a:rPr lang="en-US" dirty="0" smtClean="0">
                <a:solidFill>
                  <a:srgbClr val="FF0000"/>
                </a:solidFill>
                <a:latin typeface="Calibri" pitchFamily="34" charset="0"/>
                <a:cs typeface="Calibri" pitchFamily="34" charset="0"/>
              </a:rPr>
            </a:br>
            <a:r>
              <a:rPr lang="en-US" sz="2400" dirty="0" smtClean="0">
                <a:latin typeface="Calibri" pitchFamily="34" charset="0"/>
                <a:cs typeface="Calibri" pitchFamily="34" charset="0"/>
              </a:rPr>
              <a:t>but in the event of a data breach, showing the University uses due diligence in protecting data can help lessen the University’s liability.</a:t>
            </a:r>
          </a:p>
          <a:p>
            <a:pPr eaLnBrk="1" hangingPunct="1">
              <a:lnSpc>
                <a:spcPct val="90000"/>
              </a:lnSpc>
              <a:spcBef>
                <a:spcPct val="45000"/>
              </a:spcBef>
              <a:buFont typeface="Wingdings" pitchFamily="2" charset="2"/>
              <a:buNone/>
              <a:defRPr/>
            </a:pPr>
            <a:endParaRPr lang="en-US" sz="2400" dirty="0" smtClean="0">
              <a:latin typeface="Calibri" pitchFamily="34" charset="0"/>
              <a:cs typeface="Calibri" pitchFamily="34" charset="0"/>
            </a:endParaRPr>
          </a:p>
          <a:p>
            <a:pPr eaLnBrk="1" hangingPunct="1">
              <a:lnSpc>
                <a:spcPct val="90000"/>
              </a:lnSpc>
              <a:spcBef>
                <a:spcPct val="45000"/>
              </a:spcBef>
              <a:defRPr/>
            </a:pPr>
            <a:endParaRPr lang="en-US" sz="2400"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6600" dirty="0" smtClean="0">
                <a:solidFill>
                  <a:schemeClr val="hlink"/>
                </a:solidFill>
              </a:rPr>
              <a:t>Questions</a:t>
            </a:r>
          </a:p>
        </p:txBody>
      </p:sp>
      <p:pic>
        <p:nvPicPr>
          <p:cNvPr id="22531" name="Picture 14" descr="MMj02362400000[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322686">
            <a:off x="6621463" y="3198813"/>
            <a:ext cx="1244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2" name="Picture 15" descr="MMj02362400000[1]"/>
          <p:cNvPicPr>
            <a:picLocks noGrp="1" noChangeAspect="1" noChangeArrowheads="1" noCrop="1"/>
          </p:cNvPicPr>
          <p:nvPr>
            <p:ph type="body" idx="1"/>
          </p:nvPr>
        </p:nvPicPr>
        <p:blipFill>
          <a:blip r:embed="rId2">
            <a:extLst>
              <a:ext uri="{28A0092B-C50C-407E-A947-70E740481C1C}">
                <a14:useLocalDpi xmlns:a14="http://schemas.microsoft.com/office/drawing/2010/main" val="0"/>
              </a:ext>
            </a:extLst>
          </a:blip>
          <a:srcRect/>
          <a:stretch>
            <a:fillRect/>
          </a:stretch>
        </p:blipFill>
        <p:spPr>
          <a:xfrm rot="21176887">
            <a:off x="1954213" y="2711450"/>
            <a:ext cx="985837" cy="1219200"/>
          </a:xfrm>
          <a:noFill/>
        </p:spPr>
      </p:pic>
      <p:pic>
        <p:nvPicPr>
          <p:cNvPr id="22533" name="Picture 16" descr="MMj02362400000[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341279">
            <a:off x="5022850" y="2163763"/>
            <a:ext cx="13081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4" name="Picture 17" descr="MMj02362400000[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3825875"/>
            <a:ext cx="1184275"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5" name="Picture 18" descr="MMj02362400000[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663700"/>
            <a:ext cx="13081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6" name="Picture 19" descr="MMj02362400000[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868473">
            <a:off x="677863" y="4291013"/>
            <a:ext cx="1058862"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7" name="Picture 20" descr="MMj02362400000[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84685">
            <a:off x="5030788" y="4405313"/>
            <a:ext cx="871537"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8" name="Picture 21" descr="MMj02362400000[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1638300"/>
            <a:ext cx="87153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9" name="Picture 22" descr="MMj02362400000[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782447">
            <a:off x="1100138" y="1722438"/>
            <a:ext cx="871537"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0" name="Rectangle 3"/>
          <p:cNvSpPr txBox="1">
            <a:spLocks noChangeArrowheads="1"/>
          </p:cNvSpPr>
          <p:nvPr/>
        </p:nvSpPr>
        <p:spPr bwMode="auto">
          <a:xfrm>
            <a:off x="711200" y="5465763"/>
            <a:ext cx="7899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chemeClr val="folHlink"/>
              </a:buClr>
              <a:buSzPct val="90000"/>
              <a:buFont typeface="Wingdings" pitchFamily="2" charset="2"/>
              <a:buChar char="n"/>
            </a:pPr>
            <a:r>
              <a:rPr lang="en-US" sz="1400" dirty="0">
                <a:latin typeface="Calibri" pitchFamily="34" charset="0"/>
                <a:cs typeface="Calibri" pitchFamily="34" charset="0"/>
              </a:rPr>
              <a:t>© </a:t>
            </a:r>
            <a:r>
              <a:rPr lang="en-US" sz="1400" dirty="0" smtClean="0">
                <a:latin typeface="Calibri" pitchFamily="34" charset="0"/>
                <a:cs typeface="Calibri" pitchFamily="34" charset="0"/>
              </a:rPr>
              <a:t>Florida </a:t>
            </a:r>
            <a:r>
              <a:rPr lang="en-US" sz="1400" dirty="0">
                <a:latin typeface="Calibri" pitchFamily="34" charset="0"/>
                <a:cs typeface="Calibri" pitchFamily="34" charset="0"/>
              </a:rPr>
              <a:t>State </a:t>
            </a:r>
            <a:r>
              <a:rPr lang="en-US" sz="1400" dirty="0" smtClean="0">
                <a:latin typeface="Calibri" pitchFamily="34" charset="0"/>
                <a:cs typeface="Calibri" pitchFamily="34" charset="0"/>
              </a:rPr>
              <a:t>University, </a:t>
            </a:r>
            <a:r>
              <a:rPr lang="en-US" sz="1400" dirty="0">
                <a:latin typeface="Calibri" pitchFamily="34" charset="0"/>
                <a:cs typeface="Calibri" pitchFamily="34" charset="0"/>
              </a:rPr>
              <a:t>Office of the Vice President for Research</a:t>
            </a:r>
          </a:p>
          <a:p>
            <a:pPr eaLnBrk="1" hangingPunct="1">
              <a:spcBef>
                <a:spcPct val="20000"/>
              </a:spcBef>
              <a:buClr>
                <a:schemeClr val="folHlink"/>
              </a:buClr>
              <a:buSzPct val="90000"/>
              <a:buFont typeface="Wingdings" pitchFamily="2" charset="2"/>
              <a:buChar char="n"/>
            </a:pPr>
            <a:r>
              <a:rPr lang="en-US" sz="1400" dirty="0">
                <a:latin typeface="Calibri" pitchFamily="34" charset="0"/>
                <a:cs typeface="Calibri" pitchFamily="34" charset="0"/>
              </a:rPr>
              <a:t>Revision 2</a:t>
            </a:r>
          </a:p>
          <a:p>
            <a:pPr eaLnBrk="1" hangingPunct="1">
              <a:spcBef>
                <a:spcPct val="20000"/>
              </a:spcBef>
              <a:buClr>
                <a:schemeClr val="folHlink"/>
              </a:buClr>
              <a:buSzPct val="90000"/>
              <a:buFont typeface="Wingdings" pitchFamily="2" charset="2"/>
              <a:buChar char="n"/>
            </a:pPr>
            <a:r>
              <a:rPr lang="en-US" sz="1400" dirty="0">
                <a:latin typeface="Calibri" pitchFamily="34" charset="0"/>
                <a:cs typeface="Calibri" pitchFamily="34" charset="0"/>
              </a:rPr>
              <a:t>Some information from the National Institute for Standards and Technology 800 series (NIST-800)</a:t>
            </a:r>
          </a:p>
          <a:p>
            <a:pPr eaLnBrk="1" hangingPunct="1">
              <a:spcBef>
                <a:spcPct val="20000"/>
              </a:spcBef>
              <a:buClr>
                <a:schemeClr val="folHlink"/>
              </a:buClr>
              <a:buSzPct val="90000"/>
              <a:buFont typeface="Wingdings" pitchFamily="2" charset="2"/>
              <a:buChar char="n"/>
            </a:pPr>
            <a:r>
              <a:rPr lang="en-US" sz="1400" dirty="0">
                <a:latin typeface="Calibri" pitchFamily="34" charset="0"/>
                <a:cs typeface="Calibri" pitchFamily="34" charset="0"/>
              </a:rPr>
              <a:t>Some information technology terminology defined by Wikipedia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dissolve">
                                      <p:cBhvr>
                                        <p:cTn id="7" dur="500"/>
                                        <p:tgtEl>
                                          <p:spTgt spid="337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chemeClr val="hlink"/>
                </a:solidFill>
              </a:rPr>
              <a:t>Categories of Use</a:t>
            </a:r>
            <a:endParaRPr lang="en-US" dirty="0"/>
          </a:p>
        </p:txBody>
      </p:sp>
      <p:sp>
        <p:nvSpPr>
          <p:cNvPr id="3" name="Content Placeholder 2"/>
          <p:cNvSpPr>
            <a:spLocks noGrp="1"/>
          </p:cNvSpPr>
          <p:nvPr>
            <p:ph idx="1"/>
          </p:nvPr>
        </p:nvSpPr>
        <p:spPr/>
        <p:txBody>
          <a:bodyPr/>
          <a:lstStyle/>
          <a:p>
            <a:r>
              <a:rPr lang="en-US" sz="2400" dirty="0" smtClean="0"/>
              <a:t>Work – Classified as a corporate or “Enterprise” environment, and includes all types of devices (computers, printers, mobile, software, infrastructure, etc…)</a:t>
            </a:r>
          </a:p>
          <a:p>
            <a:pPr lvl="1"/>
            <a:r>
              <a:rPr lang="en-US" sz="2000" dirty="0" smtClean="0"/>
              <a:t>Typically a Microsoft environment (Windows and Office) </a:t>
            </a:r>
          </a:p>
          <a:p>
            <a:pPr lvl="2"/>
            <a:r>
              <a:rPr lang="en-US" sz="1800" dirty="0" smtClean="0"/>
              <a:t>92% of world uses Windows, Win7 most popular as of 2012</a:t>
            </a:r>
          </a:p>
          <a:p>
            <a:pPr lvl="1"/>
            <a:r>
              <a:rPr lang="en-US" sz="2000" dirty="0" smtClean="0"/>
              <a:t>Devices network and connect to servers</a:t>
            </a:r>
          </a:p>
          <a:p>
            <a:pPr lvl="1"/>
            <a:r>
              <a:rPr lang="en-US" sz="2000" dirty="0" smtClean="0"/>
              <a:t>Devices are “locked” into a Domain</a:t>
            </a:r>
          </a:p>
          <a:p>
            <a:pPr lvl="1"/>
            <a:r>
              <a:rPr lang="en-US" sz="2000" dirty="0" smtClean="0"/>
              <a:t>Devices are purchased and replaced by the employer, and are usually standardized</a:t>
            </a:r>
          </a:p>
          <a:p>
            <a:pPr lvl="1"/>
            <a:r>
              <a:rPr lang="en-US" sz="2000" dirty="0" smtClean="0"/>
              <a:t>Devices receive automated updates and preventative maintenance.</a:t>
            </a:r>
          </a:p>
          <a:p>
            <a:pPr lvl="1"/>
            <a:endParaRPr lang="en-US" sz="2000" dirty="0" smtClean="0"/>
          </a:p>
          <a:p>
            <a:pPr lvl="1"/>
            <a:endParaRPr lang="en-US" sz="2400" dirty="0"/>
          </a:p>
        </p:txBody>
      </p:sp>
    </p:spTree>
    <p:extLst>
      <p:ext uri="{BB962C8B-B14F-4D97-AF65-F5344CB8AC3E}">
        <p14:creationId xmlns:p14="http://schemas.microsoft.com/office/powerpoint/2010/main" val="332826389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chemeClr val="hlink"/>
                </a:solidFill>
              </a:rPr>
              <a:t>Categories of Use</a:t>
            </a:r>
            <a:endParaRPr lang="en-US" dirty="0"/>
          </a:p>
        </p:txBody>
      </p:sp>
      <p:sp>
        <p:nvSpPr>
          <p:cNvPr id="3" name="Content Placeholder 2"/>
          <p:cNvSpPr>
            <a:spLocks noGrp="1"/>
          </p:cNvSpPr>
          <p:nvPr>
            <p:ph idx="1"/>
          </p:nvPr>
        </p:nvSpPr>
        <p:spPr/>
        <p:txBody>
          <a:bodyPr/>
          <a:lstStyle/>
          <a:p>
            <a:r>
              <a:rPr lang="en-US" sz="2400" dirty="0" smtClean="0"/>
              <a:t>Home </a:t>
            </a:r>
            <a:r>
              <a:rPr lang="en-US" sz="2400" dirty="0"/>
              <a:t>– </a:t>
            </a:r>
            <a:r>
              <a:rPr lang="en-US" sz="2400" dirty="0" smtClean="0"/>
              <a:t>Consumer-grade </a:t>
            </a:r>
            <a:r>
              <a:rPr lang="en-US" sz="2400" dirty="0"/>
              <a:t>devices available at retailers </a:t>
            </a:r>
            <a:r>
              <a:rPr lang="en-US" sz="2400" dirty="0" smtClean="0"/>
              <a:t>(inkjet </a:t>
            </a:r>
            <a:r>
              <a:rPr lang="en-US" sz="2400" dirty="0"/>
              <a:t>printers, individual scanners, </a:t>
            </a:r>
            <a:r>
              <a:rPr lang="en-US" sz="2400" dirty="0" smtClean="0"/>
              <a:t>specialty keyboards </a:t>
            </a:r>
            <a:r>
              <a:rPr lang="en-US" sz="2400" dirty="0"/>
              <a:t>and </a:t>
            </a:r>
            <a:r>
              <a:rPr lang="en-US" sz="2400" dirty="0" smtClean="0"/>
              <a:t>mice, TV tuners)</a:t>
            </a:r>
          </a:p>
          <a:p>
            <a:pPr lvl="1"/>
            <a:r>
              <a:rPr lang="en-US" sz="2000" dirty="0" smtClean="0"/>
              <a:t>No standard in devices, various Operating Systems (Mac, Android, Ubuntu, proprietary), with no guarantee devices will work together</a:t>
            </a:r>
          </a:p>
          <a:p>
            <a:pPr lvl="1"/>
            <a:r>
              <a:rPr lang="en-US" sz="2000" dirty="0" smtClean="0"/>
              <a:t>Network infrastructure typically provided by ISP</a:t>
            </a:r>
          </a:p>
          <a:p>
            <a:pPr lvl="1"/>
            <a:r>
              <a:rPr lang="en-US" sz="2000" dirty="0" smtClean="0"/>
              <a:t>Computers may be home-built (various components purchased separately)</a:t>
            </a:r>
          </a:p>
          <a:p>
            <a:pPr lvl="1"/>
            <a:r>
              <a:rPr lang="en-US" sz="2000" dirty="0" smtClean="0"/>
              <a:t>No servers</a:t>
            </a:r>
          </a:p>
          <a:p>
            <a:pPr lvl="1"/>
            <a:r>
              <a:rPr lang="en-US" sz="2000" dirty="0" smtClean="0"/>
              <a:t>Devices are not usually maintained, and only until it no longer functions as expected, is support requested</a:t>
            </a:r>
          </a:p>
          <a:p>
            <a:pPr lvl="1"/>
            <a:r>
              <a:rPr lang="en-US" sz="2000" dirty="0" smtClean="0"/>
              <a:t>No adherence to federal or state laws for document retention and or confidentiality rules</a:t>
            </a:r>
            <a:endParaRPr lang="en-US" sz="2000" dirty="0"/>
          </a:p>
        </p:txBody>
      </p:sp>
    </p:spTree>
    <p:extLst>
      <p:ext uri="{BB962C8B-B14F-4D97-AF65-F5344CB8AC3E}">
        <p14:creationId xmlns:p14="http://schemas.microsoft.com/office/powerpoint/2010/main" val="180631458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chemeClr val="hlink"/>
                </a:solidFill>
              </a:rPr>
              <a:t>Categories of Use</a:t>
            </a:r>
            <a:endParaRPr lang="en-US" dirty="0"/>
          </a:p>
        </p:txBody>
      </p:sp>
      <p:sp>
        <p:nvSpPr>
          <p:cNvPr id="3" name="Content Placeholder 2"/>
          <p:cNvSpPr>
            <a:spLocks noGrp="1"/>
          </p:cNvSpPr>
          <p:nvPr>
            <p:ph idx="1"/>
          </p:nvPr>
        </p:nvSpPr>
        <p:spPr/>
        <p:txBody>
          <a:bodyPr/>
          <a:lstStyle/>
          <a:p>
            <a:r>
              <a:rPr lang="en-US" sz="2400" dirty="0" smtClean="0"/>
              <a:t>Personally Owned Devices – Purchased by the employee, but used frequently to connect to the enterprise environment</a:t>
            </a:r>
          </a:p>
          <a:p>
            <a:pPr lvl="1" eaLnBrk="1" hangingPunct="1">
              <a:spcAft>
                <a:spcPct val="40000"/>
              </a:spcAft>
              <a:defRPr/>
            </a:pPr>
            <a:r>
              <a:rPr lang="en-US" sz="1800" dirty="0">
                <a:cs typeface="Calibri" pitchFamily="34" charset="0"/>
              </a:rPr>
              <a:t>Individually owned devices</a:t>
            </a:r>
          </a:p>
          <a:p>
            <a:pPr lvl="1" eaLnBrk="1" hangingPunct="1">
              <a:spcAft>
                <a:spcPct val="40000"/>
              </a:spcAft>
              <a:defRPr/>
            </a:pPr>
            <a:r>
              <a:rPr lang="en-US" sz="1800" dirty="0">
                <a:cs typeface="Calibri" pitchFamily="34" charset="0"/>
              </a:rPr>
              <a:t>Usually mobile (iPads, laptops, smartphones, Android, etc.)</a:t>
            </a:r>
          </a:p>
          <a:p>
            <a:pPr lvl="1" eaLnBrk="1" hangingPunct="1">
              <a:spcAft>
                <a:spcPct val="40000"/>
              </a:spcAft>
              <a:defRPr/>
            </a:pPr>
            <a:r>
              <a:rPr lang="en-US" sz="1800" dirty="0">
                <a:cs typeface="Calibri" pitchFamily="34" charset="0"/>
              </a:rPr>
              <a:t>Known as BYOD (</a:t>
            </a:r>
            <a:r>
              <a:rPr lang="en-US" sz="1800" b="1" u="sng" dirty="0">
                <a:solidFill>
                  <a:schemeClr val="hlink"/>
                </a:solidFill>
                <a:cs typeface="Calibri" pitchFamily="34" charset="0"/>
              </a:rPr>
              <a:t>B</a:t>
            </a:r>
            <a:r>
              <a:rPr lang="en-US" sz="1800" dirty="0">
                <a:cs typeface="Calibri" pitchFamily="34" charset="0"/>
              </a:rPr>
              <a:t>ring </a:t>
            </a:r>
            <a:r>
              <a:rPr lang="en-US" sz="1800" b="1" u="sng" dirty="0">
                <a:solidFill>
                  <a:schemeClr val="hlink"/>
                </a:solidFill>
                <a:cs typeface="Calibri" pitchFamily="34" charset="0"/>
              </a:rPr>
              <a:t>Y</a:t>
            </a:r>
            <a:r>
              <a:rPr lang="en-US" sz="1800" dirty="0">
                <a:cs typeface="Calibri" pitchFamily="34" charset="0"/>
              </a:rPr>
              <a:t>our </a:t>
            </a:r>
            <a:r>
              <a:rPr lang="en-US" sz="1800" b="1" u="sng" dirty="0">
                <a:solidFill>
                  <a:schemeClr val="hlink"/>
                </a:solidFill>
                <a:cs typeface="Calibri" pitchFamily="34" charset="0"/>
              </a:rPr>
              <a:t>O</a:t>
            </a:r>
            <a:r>
              <a:rPr lang="en-US" sz="1800" dirty="0">
                <a:cs typeface="Calibri" pitchFamily="34" charset="0"/>
              </a:rPr>
              <a:t>wn </a:t>
            </a:r>
            <a:r>
              <a:rPr lang="en-US" sz="1800" b="1" u="sng" dirty="0">
                <a:solidFill>
                  <a:schemeClr val="hlink"/>
                </a:solidFill>
                <a:cs typeface="Calibri" pitchFamily="34" charset="0"/>
              </a:rPr>
              <a:t>D</a:t>
            </a:r>
            <a:r>
              <a:rPr lang="en-US" sz="1800" dirty="0">
                <a:cs typeface="Calibri" pitchFamily="34" charset="0"/>
              </a:rPr>
              <a:t>evice) in the tech world</a:t>
            </a:r>
          </a:p>
          <a:p>
            <a:pPr lvl="1" eaLnBrk="1" hangingPunct="1">
              <a:spcAft>
                <a:spcPct val="40000"/>
              </a:spcAft>
              <a:defRPr/>
            </a:pPr>
            <a:r>
              <a:rPr lang="en-US" sz="1800" dirty="0">
                <a:cs typeface="Calibri" pitchFamily="34" charset="0"/>
              </a:rPr>
              <a:t>Typically used concurrently with an already existing corporate device (such as a desktop)</a:t>
            </a:r>
          </a:p>
          <a:p>
            <a:pPr lvl="1"/>
            <a:r>
              <a:rPr lang="en-US" sz="1800" dirty="0"/>
              <a:t>Devices are not usually maintained, and only until it no longer functions as expected, is support requested</a:t>
            </a:r>
          </a:p>
          <a:p>
            <a:pPr marL="457200" lvl="1" indent="0" eaLnBrk="1" hangingPunct="1">
              <a:spcAft>
                <a:spcPct val="40000"/>
              </a:spcAft>
              <a:buNone/>
              <a:defRPr/>
            </a:pPr>
            <a:endParaRPr lang="en-US" sz="2200" dirty="0">
              <a:latin typeface="Calibri" pitchFamily="34" charset="0"/>
              <a:cs typeface="Calibri" pitchFamily="34" charset="0"/>
            </a:endParaRPr>
          </a:p>
        </p:txBody>
      </p:sp>
    </p:spTree>
    <p:extLst>
      <p:ext uri="{BB962C8B-B14F-4D97-AF65-F5344CB8AC3E}">
        <p14:creationId xmlns:p14="http://schemas.microsoft.com/office/powerpoint/2010/main" val="5729561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4800" dirty="0" smtClean="0">
                <a:solidFill>
                  <a:schemeClr val="hlink"/>
                </a:solidFill>
              </a:rPr>
              <a:t>More about BYODs…</a:t>
            </a:r>
          </a:p>
        </p:txBody>
      </p:sp>
      <p:sp>
        <p:nvSpPr>
          <p:cNvPr id="6147" name="Rectangle 3"/>
          <p:cNvSpPr>
            <a:spLocks noGrp="1" noChangeArrowheads="1"/>
          </p:cNvSpPr>
          <p:nvPr>
            <p:ph type="body" idx="1"/>
          </p:nvPr>
        </p:nvSpPr>
        <p:spPr>
          <a:xfrm>
            <a:off x="685800" y="1600200"/>
            <a:ext cx="8229600" cy="4724400"/>
          </a:xfrm>
        </p:spPr>
        <p:txBody>
          <a:bodyPr/>
          <a:lstStyle/>
          <a:p>
            <a:pPr marL="0" indent="0" eaLnBrk="1" hangingPunct="1">
              <a:spcBef>
                <a:spcPct val="35000"/>
              </a:spcBef>
            </a:pPr>
            <a:r>
              <a:rPr lang="en-US" sz="2200" dirty="0" smtClean="0">
                <a:latin typeface="Calibri" pitchFamily="34" charset="0"/>
                <a:cs typeface="Calibri" pitchFamily="34" charset="0"/>
              </a:rPr>
              <a:t> Considered the next generation of Information Technology (IT) implementation</a:t>
            </a:r>
          </a:p>
          <a:p>
            <a:pPr marL="0" indent="0" eaLnBrk="1" hangingPunct="1">
              <a:spcBef>
                <a:spcPct val="35000"/>
              </a:spcBef>
            </a:pPr>
            <a:r>
              <a:rPr lang="en-US" sz="2200" dirty="0" smtClean="0">
                <a:latin typeface="Calibri" pitchFamily="34" charset="0"/>
                <a:cs typeface="Calibri" pitchFamily="34" charset="0"/>
              </a:rPr>
              <a:t>The personally owned device is managed, secured and updated by the individual (FSU employee)</a:t>
            </a:r>
          </a:p>
          <a:p>
            <a:pPr marL="0" indent="0" eaLnBrk="1" hangingPunct="1">
              <a:spcBef>
                <a:spcPct val="35000"/>
              </a:spcBef>
            </a:pPr>
            <a:r>
              <a:rPr lang="en-US" sz="2200" dirty="0" smtClean="0">
                <a:latin typeface="Calibri" pitchFamily="34" charset="0"/>
                <a:cs typeface="Calibri" pitchFamily="34" charset="0"/>
              </a:rPr>
              <a:t> Hardware warranties/repair are the responsibility of the individual</a:t>
            </a:r>
          </a:p>
          <a:p>
            <a:pPr marL="0" indent="0" eaLnBrk="1" hangingPunct="1">
              <a:spcBef>
                <a:spcPct val="35000"/>
              </a:spcBef>
            </a:pPr>
            <a:r>
              <a:rPr lang="en-US" sz="2200" dirty="0" smtClean="0">
                <a:latin typeface="Calibri" pitchFamily="34" charset="0"/>
                <a:cs typeface="Calibri" pitchFamily="34" charset="0"/>
              </a:rPr>
              <a:t> Software is purchased, licensed and maintained by the individual</a:t>
            </a:r>
          </a:p>
          <a:p>
            <a:pPr marL="0" indent="0" eaLnBrk="1" hangingPunct="1">
              <a:spcBef>
                <a:spcPct val="35000"/>
              </a:spcBef>
            </a:pPr>
            <a:r>
              <a:rPr lang="en-US" sz="2200" dirty="0" smtClean="0">
                <a:latin typeface="Calibri" pitchFamily="34" charset="0"/>
                <a:cs typeface="Calibri" pitchFamily="34" charset="0"/>
              </a:rPr>
              <a:t> Wireless access anywhere (FSUSecure, coffee shops, restaurants)</a:t>
            </a:r>
          </a:p>
          <a:p>
            <a:pPr marL="0" indent="0" eaLnBrk="1" hangingPunct="1">
              <a:spcBef>
                <a:spcPct val="35000"/>
              </a:spcBef>
            </a:pPr>
            <a:r>
              <a:rPr lang="en-US" sz="2200" dirty="0" smtClean="0">
                <a:latin typeface="Calibri" pitchFamily="34" charset="0"/>
                <a:cs typeface="Calibri" pitchFamily="34" charset="0"/>
              </a:rPr>
              <a:t> Does not connect to the network “Domain” (so there are no enforced network policies)</a:t>
            </a:r>
          </a:p>
          <a:p>
            <a:pPr marL="0" indent="0" eaLnBrk="1" hangingPunct="1">
              <a:spcBef>
                <a:spcPct val="35000"/>
              </a:spcBef>
            </a:pPr>
            <a:r>
              <a:rPr lang="en-US" sz="2200" dirty="0" smtClean="0">
                <a:latin typeface="Calibri" pitchFamily="34" charset="0"/>
                <a:cs typeface="Calibri" pitchFamily="34" charset="0"/>
              </a:rPr>
              <a:t> Little to no monitoring of information breaches/hacks</a:t>
            </a:r>
          </a:p>
          <a:p>
            <a:pPr marL="0" indent="0" eaLnBrk="1" hangingPunct="1">
              <a:spcBef>
                <a:spcPct val="35000"/>
              </a:spcBef>
            </a:pPr>
            <a:r>
              <a:rPr lang="en-US" sz="2200" dirty="0" smtClean="0">
                <a:latin typeface="Calibri" pitchFamily="34" charset="0"/>
                <a:cs typeface="Calibri" pitchFamily="34" charset="0"/>
              </a:rPr>
              <a:t> Limited software support provided by IT Administrators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4800" dirty="0" smtClean="0">
                <a:solidFill>
                  <a:schemeClr val="hlink"/>
                </a:solidFill>
              </a:rPr>
              <a:t>BYOD Complications</a:t>
            </a:r>
          </a:p>
        </p:txBody>
      </p:sp>
      <p:sp>
        <p:nvSpPr>
          <p:cNvPr id="10243" name="Rectangle 3"/>
          <p:cNvSpPr>
            <a:spLocks noGrp="1" noChangeArrowheads="1"/>
          </p:cNvSpPr>
          <p:nvPr>
            <p:ph type="body" idx="1"/>
          </p:nvPr>
        </p:nvSpPr>
        <p:spPr>
          <a:xfrm>
            <a:off x="685800" y="1600200"/>
            <a:ext cx="8229600" cy="4419600"/>
          </a:xfrm>
        </p:spPr>
        <p:txBody>
          <a:bodyPr/>
          <a:lstStyle/>
          <a:p>
            <a:pPr eaLnBrk="1" hangingPunct="1"/>
            <a:r>
              <a:rPr lang="en-US" sz="2400" dirty="0" smtClean="0">
                <a:latin typeface="Calibri" pitchFamily="34" charset="0"/>
                <a:cs typeface="Calibri" pitchFamily="34" charset="0"/>
              </a:rPr>
              <a:t>Lessened security controls and trustworthiness</a:t>
            </a:r>
          </a:p>
          <a:p>
            <a:pPr lvl="1" eaLnBrk="1" hangingPunct="1"/>
            <a:r>
              <a:rPr lang="en-US" sz="2200" dirty="0" smtClean="0">
                <a:latin typeface="Calibri" pitchFamily="34" charset="0"/>
                <a:cs typeface="Calibri" pitchFamily="34" charset="0"/>
              </a:rPr>
              <a:t>Due to mobility, more likely to be lost or stolen</a:t>
            </a:r>
          </a:p>
          <a:p>
            <a:pPr lvl="1" eaLnBrk="1" hangingPunct="1"/>
            <a:r>
              <a:rPr lang="en-US" sz="2200" dirty="0" smtClean="0">
                <a:latin typeface="Calibri" pitchFamily="34" charset="0"/>
                <a:cs typeface="Calibri" pitchFamily="34" charset="0"/>
              </a:rPr>
              <a:t>Bypassed restrictions on security</a:t>
            </a:r>
          </a:p>
          <a:p>
            <a:pPr lvl="1" eaLnBrk="1" hangingPunct="1"/>
            <a:r>
              <a:rPr lang="en-US" sz="2200" dirty="0" smtClean="0">
                <a:latin typeface="Calibri" pitchFamily="34" charset="0"/>
                <a:cs typeface="Calibri" pitchFamily="34" charset="0"/>
              </a:rPr>
              <a:t>Lack of rigor of passcodes and usually no usernames</a:t>
            </a:r>
          </a:p>
          <a:p>
            <a:pPr lvl="1" eaLnBrk="1" hangingPunct="1"/>
            <a:r>
              <a:rPr lang="en-US" sz="2200" dirty="0" smtClean="0">
                <a:latin typeface="Calibri" pitchFamily="34" charset="0"/>
                <a:cs typeface="Calibri" pitchFamily="34" charset="0"/>
              </a:rPr>
              <a:t>Software conflicts</a:t>
            </a:r>
          </a:p>
          <a:p>
            <a:pPr lvl="2" eaLnBrk="1" hangingPunct="1"/>
            <a:r>
              <a:rPr lang="en-US" sz="1900" dirty="0" smtClean="0">
                <a:latin typeface="Calibri" pitchFamily="34" charset="0"/>
                <a:cs typeface="Calibri" pitchFamily="34" charset="0"/>
              </a:rPr>
              <a:t>IT Administrators can only provide limited support</a:t>
            </a:r>
          </a:p>
          <a:p>
            <a:pPr lvl="1" eaLnBrk="1" hangingPunct="1"/>
            <a:r>
              <a:rPr lang="en-US" sz="2200" dirty="0" smtClean="0">
                <a:latin typeface="Calibri" pitchFamily="34" charset="0"/>
                <a:cs typeface="Calibri" pitchFamily="34" charset="0"/>
              </a:rPr>
              <a:t>The University has no ability to ensure patches and/or updates are applied regularly</a:t>
            </a:r>
          </a:p>
          <a:p>
            <a:pPr lvl="1" eaLnBrk="1" hangingPunct="1"/>
            <a:r>
              <a:rPr lang="en-US" sz="2200" dirty="0" smtClean="0">
                <a:latin typeface="Calibri" pitchFamily="34" charset="0"/>
                <a:cs typeface="Calibri" pitchFamily="34" charset="0"/>
              </a:rPr>
              <a:t>Inability to manage security of the device when not physically present at the University</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4800" dirty="0" smtClean="0">
                <a:solidFill>
                  <a:schemeClr val="hlink"/>
                </a:solidFill>
              </a:rPr>
              <a:t>BYODs and the workplace</a:t>
            </a:r>
          </a:p>
        </p:txBody>
      </p:sp>
      <p:sp>
        <p:nvSpPr>
          <p:cNvPr id="7171" name="Rectangle 5"/>
          <p:cNvSpPr>
            <a:spLocks noGrp="1" noChangeArrowheads="1"/>
          </p:cNvSpPr>
          <p:nvPr>
            <p:ph type="body" idx="1"/>
          </p:nvPr>
        </p:nvSpPr>
        <p:spPr/>
        <p:txBody>
          <a:bodyPr/>
          <a:lstStyle/>
          <a:p>
            <a:pPr eaLnBrk="1" hangingPunct="1">
              <a:buFont typeface="Wingdings" pitchFamily="2" charset="2"/>
              <a:buChar char="§"/>
            </a:pPr>
            <a:r>
              <a:rPr lang="en-US" sz="2400" dirty="0" smtClean="0">
                <a:latin typeface="Calibri" pitchFamily="34" charset="0"/>
                <a:cs typeface="Calibri" pitchFamily="34" charset="0"/>
              </a:rPr>
              <a:t>At the University level, there are no policies and procedures in place to properly secure BYODs</a:t>
            </a:r>
          </a:p>
          <a:p>
            <a:pPr lvl="1" eaLnBrk="1" hangingPunct="1">
              <a:buFont typeface="Wingdings" pitchFamily="2" charset="2"/>
              <a:buChar char="§"/>
            </a:pPr>
            <a:r>
              <a:rPr lang="en-US" sz="2400" dirty="0" smtClean="0">
                <a:latin typeface="Calibri" pitchFamily="34" charset="0"/>
                <a:cs typeface="Calibri" pitchFamily="34" charset="0"/>
              </a:rPr>
              <a:t> Existing “enterprise” principles may not apply</a:t>
            </a:r>
          </a:p>
          <a:p>
            <a:pPr eaLnBrk="1" hangingPunct="1">
              <a:buFont typeface="Wingdings" pitchFamily="2" charset="2"/>
              <a:buChar char="§"/>
            </a:pPr>
            <a:r>
              <a:rPr lang="en-US" sz="2400" dirty="0" smtClean="0">
                <a:latin typeface="Calibri" pitchFamily="34" charset="0"/>
                <a:cs typeface="Calibri" pitchFamily="34" charset="0"/>
              </a:rPr>
              <a:t>Most devices used for research access confidential and/or sensitive data are even more difficult to secure and require strict adherence to Federal and State laws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277813"/>
            <a:ext cx="8458200" cy="1143000"/>
          </a:xfrm>
        </p:spPr>
        <p:txBody>
          <a:bodyPr/>
          <a:lstStyle/>
          <a:p>
            <a:pPr eaLnBrk="1" hangingPunct="1"/>
            <a:r>
              <a:rPr lang="en-US" sz="5000" dirty="0" smtClean="0">
                <a:solidFill>
                  <a:schemeClr val="hlink"/>
                </a:solidFill>
              </a:rPr>
              <a:t>What is an “enterprise” system?</a:t>
            </a:r>
          </a:p>
        </p:txBody>
      </p:sp>
      <p:sp>
        <p:nvSpPr>
          <p:cNvPr id="8195" name="Rectangle 3"/>
          <p:cNvSpPr>
            <a:spLocks noGrp="1" noChangeArrowheads="1"/>
          </p:cNvSpPr>
          <p:nvPr>
            <p:ph type="body" idx="1"/>
          </p:nvPr>
        </p:nvSpPr>
        <p:spPr>
          <a:xfrm>
            <a:off x="685800" y="1600200"/>
            <a:ext cx="8382000" cy="4876800"/>
          </a:xfrm>
        </p:spPr>
        <p:txBody>
          <a:bodyPr/>
          <a:lstStyle/>
          <a:p>
            <a:pPr marL="571500" eaLnBrk="1" hangingPunct="1">
              <a:spcBef>
                <a:spcPct val="30000"/>
              </a:spcBef>
            </a:pPr>
            <a:r>
              <a:rPr lang="en-US" sz="2000" dirty="0" smtClean="0">
                <a:latin typeface="Calibri" pitchFamily="34" charset="0"/>
                <a:cs typeface="Calibri" pitchFamily="34" charset="0"/>
              </a:rPr>
              <a:t>Owned by the University </a:t>
            </a:r>
          </a:p>
          <a:p>
            <a:pPr marL="571500" eaLnBrk="1" hangingPunct="1">
              <a:spcBef>
                <a:spcPct val="30000"/>
              </a:spcBef>
            </a:pPr>
            <a:r>
              <a:rPr lang="en-US" sz="2000" dirty="0" smtClean="0">
                <a:latin typeface="Calibri" pitchFamily="34" charset="0"/>
                <a:cs typeface="Calibri" pitchFamily="34" charset="0"/>
              </a:rPr>
              <a:t>Typically part of the wired, secured Ethernet</a:t>
            </a:r>
          </a:p>
          <a:p>
            <a:pPr marL="571500" eaLnBrk="1" hangingPunct="1">
              <a:spcBef>
                <a:spcPct val="30000"/>
              </a:spcBef>
            </a:pPr>
            <a:r>
              <a:rPr lang="en-US" sz="2000" dirty="0" smtClean="0">
                <a:latin typeface="Calibri" pitchFamily="34" charset="0"/>
                <a:cs typeface="Calibri" pitchFamily="34" charset="0"/>
              </a:rPr>
              <a:t>Managed and supported by ITS and/or local IT Administrators</a:t>
            </a:r>
          </a:p>
          <a:p>
            <a:pPr marL="571500" eaLnBrk="1" hangingPunct="1">
              <a:spcBef>
                <a:spcPct val="30000"/>
              </a:spcBef>
            </a:pPr>
            <a:r>
              <a:rPr lang="en-US" sz="2000" dirty="0" smtClean="0">
                <a:latin typeface="Calibri" pitchFamily="34" charset="0"/>
                <a:cs typeface="Calibri" pitchFamily="34" charset="0"/>
              </a:rPr>
              <a:t>Hardware is managed by a vendor contract</a:t>
            </a:r>
          </a:p>
          <a:p>
            <a:pPr marL="571500" eaLnBrk="1" hangingPunct="1">
              <a:spcBef>
                <a:spcPct val="30000"/>
              </a:spcBef>
            </a:pPr>
            <a:r>
              <a:rPr lang="en-US" sz="2000" dirty="0" smtClean="0">
                <a:latin typeface="Calibri" pitchFamily="34" charset="0"/>
                <a:cs typeface="Calibri" pitchFamily="34" charset="0"/>
              </a:rPr>
              <a:t>Software is purchased, licensed and maintained for use by the University</a:t>
            </a:r>
          </a:p>
          <a:p>
            <a:pPr marL="571500" eaLnBrk="1" hangingPunct="1">
              <a:spcBef>
                <a:spcPct val="30000"/>
              </a:spcBef>
            </a:pPr>
            <a:r>
              <a:rPr lang="en-US" sz="2000" dirty="0" smtClean="0">
                <a:latin typeface="Calibri" pitchFamily="34" charset="0"/>
                <a:cs typeface="Calibri" pitchFamily="34" charset="0"/>
              </a:rPr>
              <a:t>Adheres to University security policies and procedures (enforced when users log on to the network Domain)</a:t>
            </a:r>
          </a:p>
          <a:p>
            <a:pPr marL="571500" eaLnBrk="1" hangingPunct="1">
              <a:spcBef>
                <a:spcPct val="30000"/>
              </a:spcBef>
            </a:pPr>
            <a:r>
              <a:rPr lang="en-US" sz="2000" dirty="0" smtClean="0">
                <a:latin typeface="Calibri" pitchFamily="34" charset="0"/>
                <a:cs typeface="Calibri" pitchFamily="34" charset="0"/>
              </a:rPr>
              <a:t>Communications (internet, email, etc.) are monitored for breaches</a:t>
            </a:r>
          </a:p>
          <a:p>
            <a:pPr marL="571500" eaLnBrk="1" hangingPunct="1">
              <a:spcBef>
                <a:spcPct val="30000"/>
              </a:spcBef>
            </a:pPr>
            <a:r>
              <a:rPr lang="en-US" sz="2000" dirty="0" smtClean="0">
                <a:latin typeface="Calibri" pitchFamily="34" charset="0"/>
                <a:cs typeface="Calibri" pitchFamily="34" charset="0"/>
              </a:rPr>
              <a:t>Devices are updated regularly to prevent security leaks and to fix compatibility issues</a:t>
            </a:r>
          </a:p>
          <a:p>
            <a:pPr marL="571500" eaLnBrk="1" hangingPunct="1">
              <a:spcBef>
                <a:spcPct val="30000"/>
              </a:spcBef>
            </a:pPr>
            <a:r>
              <a:rPr lang="en-US" sz="2000" dirty="0" smtClean="0">
                <a:latin typeface="Calibri" pitchFamily="34" charset="0"/>
                <a:cs typeface="Calibri" pitchFamily="34" charset="0"/>
              </a:rPr>
              <a:t>Remote access by IT Administrators to off-campus devices</a:t>
            </a:r>
          </a:p>
          <a:p>
            <a:pPr marL="571500" eaLnBrk="1" hangingPunct="1">
              <a:spcBef>
                <a:spcPct val="30000"/>
              </a:spcBef>
            </a:pPr>
            <a:r>
              <a:rPr lang="en-US" sz="2000" dirty="0" smtClean="0">
                <a:latin typeface="Calibri" pitchFamily="34" charset="0"/>
                <a:cs typeface="Calibri" pitchFamily="34" charset="0"/>
              </a:rPr>
              <a:t>Network data backed-up and scanned for viruses regularly</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ayers">
  <a:themeElements>
    <a:clrScheme name="Layers 11">
      <a:dk1>
        <a:srgbClr val="000000"/>
      </a:dk1>
      <a:lt1>
        <a:srgbClr val="FFFFE1"/>
      </a:lt1>
      <a:dk2>
        <a:srgbClr val="330033"/>
      </a:dk2>
      <a:lt2>
        <a:srgbClr val="990033"/>
      </a:lt2>
      <a:accent1>
        <a:srgbClr val="CCCC99"/>
      </a:accent1>
      <a:accent2>
        <a:srgbClr val="990033"/>
      </a:accent2>
      <a:accent3>
        <a:srgbClr val="FFFFEE"/>
      </a:accent3>
      <a:accent4>
        <a:srgbClr val="000000"/>
      </a:accent4>
      <a:accent5>
        <a:srgbClr val="E2E2CA"/>
      </a:accent5>
      <a:accent6>
        <a:srgbClr val="8A002D"/>
      </a:accent6>
      <a:hlink>
        <a:srgbClr val="990033"/>
      </a:hlink>
      <a:folHlink>
        <a:srgbClr val="990033"/>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Layers 11">
        <a:dk1>
          <a:srgbClr val="000000"/>
        </a:dk1>
        <a:lt1>
          <a:srgbClr val="FFFFE1"/>
        </a:lt1>
        <a:dk2>
          <a:srgbClr val="330033"/>
        </a:dk2>
        <a:lt2>
          <a:srgbClr val="990033"/>
        </a:lt2>
        <a:accent1>
          <a:srgbClr val="CCCC99"/>
        </a:accent1>
        <a:accent2>
          <a:srgbClr val="990033"/>
        </a:accent2>
        <a:accent3>
          <a:srgbClr val="FFFFEE"/>
        </a:accent3>
        <a:accent4>
          <a:srgbClr val="000000"/>
        </a:accent4>
        <a:accent5>
          <a:srgbClr val="E2E2CA"/>
        </a:accent5>
        <a:accent6>
          <a:srgbClr val="8A002D"/>
        </a:accent6>
        <a:hlink>
          <a:srgbClr val="990033"/>
        </a:hlink>
        <a:folHlink>
          <a:srgbClr val="9900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5422</TotalTime>
  <Words>1654</Words>
  <Application>Microsoft Office PowerPoint</Application>
  <PresentationFormat>On-screen Show (4:3)</PresentationFormat>
  <Paragraphs>158</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Layers</vt:lpstr>
      <vt:lpstr>IT Security for Home and Work</vt:lpstr>
      <vt:lpstr>Technology Goal</vt:lpstr>
      <vt:lpstr>Categories of Use</vt:lpstr>
      <vt:lpstr>Categories of Use</vt:lpstr>
      <vt:lpstr>Categories of Use</vt:lpstr>
      <vt:lpstr>More about BYODs…</vt:lpstr>
      <vt:lpstr>BYOD Complications</vt:lpstr>
      <vt:lpstr>BYODs and the workplace</vt:lpstr>
      <vt:lpstr>What is an “enterprise” system?</vt:lpstr>
      <vt:lpstr>System Requirements</vt:lpstr>
      <vt:lpstr>Possible Solutions for BYODs</vt:lpstr>
      <vt:lpstr>What is a VPN?</vt:lpstr>
      <vt:lpstr>What is disk encryption?</vt:lpstr>
      <vt:lpstr>What is AV software?</vt:lpstr>
      <vt:lpstr>What is Cleansing?</vt:lpstr>
      <vt:lpstr>Reporting Security Breaches</vt:lpstr>
      <vt:lpstr>Best Practices</vt:lpstr>
      <vt:lpstr>BYOD Safety</vt:lpstr>
      <vt:lpstr>Safeguards</vt:lpstr>
      <vt:lpstr>Safeguards 2</vt:lpstr>
      <vt:lpstr>Safeguards 3</vt:lpstr>
      <vt:lpstr>Our Responsibility</vt:lpstr>
      <vt:lpstr>Questions</vt:lpstr>
    </vt:vector>
  </TitlesOfParts>
  <Company>FSU-VP's Office of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and Distribution of Indirect Costs Earning (F&amp;A) -- (SRAD)</dc:title>
  <dc:creator>Administrator</dc:creator>
  <cp:lastModifiedBy>jvw05</cp:lastModifiedBy>
  <cp:revision>132</cp:revision>
  <cp:lastPrinted>2012-11-02T12:40:12Z</cp:lastPrinted>
  <dcterms:created xsi:type="dcterms:W3CDTF">2004-10-04T13:37:49Z</dcterms:created>
  <dcterms:modified xsi:type="dcterms:W3CDTF">2013-06-10T13:23:27Z</dcterms:modified>
</cp:coreProperties>
</file>