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5" r:id="rId9"/>
    <p:sldId id="266" r:id="rId10"/>
    <p:sldId id="264" r:id="rId11"/>
    <p:sldId id="267" r:id="rId12"/>
    <p:sldId id="263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F40"/>
    <a:srgbClr val="572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0989" autoAdjust="0"/>
  </p:normalViewPr>
  <p:slideViewPr>
    <p:cSldViewPr snapToGrid="0">
      <p:cViewPr varScale="1">
        <p:scale>
          <a:sx n="86" d="100"/>
          <a:sy n="86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Viverito" userId="8cffb3e4-a70b-4ce8-9673-f2a02ec04201" providerId="ADAL" clId="{75FEA2CE-5DA1-4148-8B26-B6A56445ABF8}"/>
    <pc:docChg chg="custSel modSld">
      <pc:chgData name="Nicole Viverito" userId="8cffb3e4-a70b-4ce8-9673-f2a02ec04201" providerId="ADAL" clId="{75FEA2CE-5DA1-4148-8B26-B6A56445ABF8}" dt="2025-09-25T20:10:03.578" v="13" actId="27636"/>
      <pc:docMkLst>
        <pc:docMk/>
      </pc:docMkLst>
      <pc:sldChg chg="modNotesTx">
        <pc:chgData name="Nicole Viverito" userId="8cffb3e4-a70b-4ce8-9673-f2a02ec04201" providerId="ADAL" clId="{75FEA2CE-5DA1-4148-8B26-B6A56445ABF8}" dt="2025-09-25T20:09:26.823" v="1" actId="20577"/>
        <pc:sldMkLst>
          <pc:docMk/>
          <pc:sldMk cId="3579505334" sldId="264"/>
        </pc:sldMkLst>
      </pc:sldChg>
      <pc:sldChg chg="modNotesTx">
        <pc:chgData name="Nicole Viverito" userId="8cffb3e4-a70b-4ce8-9673-f2a02ec04201" providerId="ADAL" clId="{75FEA2CE-5DA1-4148-8B26-B6A56445ABF8}" dt="2025-09-25T20:09:20.814" v="0" actId="20577"/>
        <pc:sldMkLst>
          <pc:docMk/>
          <pc:sldMk cId="2941039970" sldId="266"/>
        </pc:sldMkLst>
      </pc:sldChg>
      <pc:sldChg chg="modNotesTx">
        <pc:chgData name="Nicole Viverito" userId="8cffb3e4-a70b-4ce8-9673-f2a02ec04201" providerId="ADAL" clId="{75FEA2CE-5DA1-4148-8B26-B6A56445ABF8}" dt="2025-09-25T20:09:38.111" v="3" actId="20577"/>
        <pc:sldMkLst>
          <pc:docMk/>
          <pc:sldMk cId="1136118322" sldId="267"/>
        </pc:sldMkLst>
      </pc:sldChg>
      <pc:sldChg chg="modSp mod">
        <pc:chgData name="Nicole Viverito" userId="8cffb3e4-a70b-4ce8-9673-f2a02ec04201" providerId="ADAL" clId="{75FEA2CE-5DA1-4148-8B26-B6A56445ABF8}" dt="2025-09-25T20:10:03.578" v="13" actId="27636"/>
        <pc:sldMkLst>
          <pc:docMk/>
          <pc:sldMk cId="423198281" sldId="270"/>
        </pc:sldMkLst>
        <pc:spChg chg="mod">
          <ac:chgData name="Nicole Viverito" userId="8cffb3e4-a70b-4ce8-9673-f2a02ec04201" providerId="ADAL" clId="{75FEA2CE-5DA1-4148-8B26-B6A56445ABF8}" dt="2025-09-25T20:10:03.578" v="13" actId="27636"/>
          <ac:spMkLst>
            <pc:docMk/>
            <pc:sldMk cId="423198281" sldId="270"/>
            <ac:spMk id="3" creationId="{5E9B7CBC-97AA-048C-74F1-3012623EA4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66E11-4DA9-4087-A585-7EAEF750BCD5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F5AF8-59DF-4897-93AD-418E0A86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2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https://grants.nih.gov/policy-and-compliance/policy-topics/peer-review/simplifying-review</a:t>
            </a:r>
            <a:r>
              <a:rPr lang="en-US"/>
              <a:t>/framework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50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EDAD0-55C8-61DD-DD53-42E26B87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9E582D-CF0A-61D6-37D0-C070A51A2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A7905-5BDA-A892-8435-981B7ED38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https://grants.nih.gov/policy-and-compliance/policy-topics/peer-review/simplifying-review/framework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EF063-2414-3A57-7854-37C15BF41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09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0BF1E-7AE3-669D-E760-F2AE4A8C9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BF4EAA-E42D-21C2-52F7-38A68F1B5C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AF868-490C-AB3F-0E5C-06981F364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https://grants.nih.gov/policy-and-compliance/policy-topics/peer-review/simplifying-review/framework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7825E-02BF-6B9C-6CB6-17CA07878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76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943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87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85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41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F5AF8-59DF-4897-93AD-418E0A86F56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9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>
          <a:gsLst>
            <a:gs pos="0">
              <a:srgbClr val="782F40"/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F5CF-7563-910E-C780-7C168339C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2645" y="1122363"/>
            <a:ext cx="6624489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612E9-1D7E-C187-3DC5-A7EF5451C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79" y="3989942"/>
            <a:ext cx="11173042" cy="108615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 descr="A white and black logo&#10;&#10;Description automatically generated">
            <a:extLst>
              <a:ext uri="{FF2B5EF4-FFF2-40B4-BE49-F238E27FC236}">
                <a16:creationId xmlns:a16="http://schemas.microsoft.com/office/drawing/2014/main" id="{686958BE-999F-7265-40E9-A5240BE1CF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2878" y="905820"/>
            <a:ext cx="5693863" cy="340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88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FB93E-0165-7922-39CB-8403F57F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EA9D9-C4B7-4E5A-8BF1-AEF50543E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A843D-7418-D612-5FF8-37BC1250E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8C526-2423-FE08-908F-D1CC625B0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B452B-B2E3-6970-E135-544F8D1E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C7E10-773A-0FFD-96F5-E4B1534C2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810511-A094-CDF5-22AD-008F576DE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847DB-CB00-6B46-18BA-61354D20E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565E6-501E-A950-9109-73B7D4DE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C4804-95CB-A5EC-7436-0327C8E4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1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611A7-5CAB-A0A8-9ADF-47EA99151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EB790-385C-75D8-F148-5AB1825EE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3F9ED-109C-E7E4-FC65-C4B45DDF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966A9-97E3-4E20-D3F5-19EB07AB9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19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7E530E-A39E-4B7F-27F3-A1DED943E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4815FF-D0F2-4CED-8659-42739ACF6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84235-F59F-1C05-743D-753E4B2CE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61F74-418A-3F5C-3E9E-5A26EB2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1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rgbClr val="782F40"/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F5CF-7563-910E-C780-7C168339C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1122363"/>
            <a:ext cx="11022226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612E9-1D7E-C187-3DC5-A7EF5451C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1392"/>
            <a:ext cx="9144000" cy="11023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D87F3-13C9-F97D-679A-047289A8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55B78-8660-7977-A527-B43BB02E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ack and gold logo&#10;&#10;Description automatically generated">
            <a:extLst>
              <a:ext uri="{FF2B5EF4-FFF2-40B4-BE49-F238E27FC236}">
                <a16:creationId xmlns:a16="http://schemas.microsoft.com/office/drawing/2014/main" id="{84389171-B04B-0ECD-A41B-B497CF95CE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18262" y="5955055"/>
            <a:ext cx="3555476" cy="80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2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gradFill>
          <a:gsLst>
            <a:gs pos="0">
              <a:srgbClr val="782F40"/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F5CF-7563-910E-C780-7C168339C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9716" y="3155682"/>
            <a:ext cx="9712569" cy="1615201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612E9-1D7E-C187-3DC5-A7EF5451C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9716" y="4886897"/>
            <a:ext cx="9712568" cy="1044979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 descr="A white and black logo&#10;&#10;Description automatically generated">
            <a:extLst>
              <a:ext uri="{FF2B5EF4-FFF2-40B4-BE49-F238E27FC236}">
                <a16:creationId xmlns:a16="http://schemas.microsoft.com/office/drawing/2014/main" id="{686958BE-999F-7265-40E9-A5240BE1CF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80026" y="601160"/>
            <a:ext cx="3831948" cy="229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2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B4CA4-1BDB-D2FB-E9F6-6566E18D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7773"/>
            <a:ext cx="10515600" cy="10110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35409-C4CD-90F4-F6FD-D38184519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590"/>
            <a:ext cx="10515600" cy="418752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AF2A-F252-85D7-B59A-AC065740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67192"/>
            <a:ext cx="2743200" cy="490808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AB34FB6-96E0-E94F-98AA-54332C31E3E2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6550C-9433-24E4-3EAD-30A81EC25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7192"/>
            <a:ext cx="2743200" cy="490808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00C646E2-5701-E245-9F49-1F595AFFA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4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>
          <a:gsLst>
            <a:gs pos="0">
              <a:srgbClr val="782F40"/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80B4-DA72-8AD7-D5F8-C1BC286E9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2637E-8094-255C-CEBE-7776CDF65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D5793-4EBF-1BB5-2B3F-E9C4CC7E79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81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AB34FB6-96E0-E94F-98AA-54332C31E3E2}" type="datetimeFigureOut">
              <a:rPr lang="en-US" smtClean="0"/>
              <a:pPr/>
              <a:t>9/25/2025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23F44-6423-5214-29F9-1564FE9B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81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00C646E2-5701-E245-9F49-1F595AFFA2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B8CE90-6158-6721-6A83-1930F91FD763}"/>
              </a:ext>
            </a:extLst>
          </p:cNvPr>
          <p:cNvSpPr txBox="1"/>
          <p:nvPr userDrawn="1"/>
        </p:nvSpPr>
        <p:spPr>
          <a:xfrm>
            <a:off x="4487562" y="6448811"/>
            <a:ext cx="3216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spc="0" dirty="0">
                <a:solidFill>
                  <a:schemeClr val="tx1"/>
                </a:solidFill>
                <a:latin typeface="+mn-lt"/>
                <a:ea typeface="Open Sans Light" pitchFamily="2" charset="0"/>
                <a:cs typeface="Open Sans Light" pitchFamily="2" charset="0"/>
              </a:rPr>
              <a:t>FLORIDA STATE UNIVERSITY</a:t>
            </a:r>
          </a:p>
        </p:txBody>
      </p:sp>
      <p:pic>
        <p:nvPicPr>
          <p:cNvPr id="10" name="Picture 9" descr="A white and black logo&#10;&#10;Description automatically generated">
            <a:extLst>
              <a:ext uri="{FF2B5EF4-FFF2-40B4-BE49-F238E27FC236}">
                <a16:creationId xmlns:a16="http://schemas.microsoft.com/office/drawing/2014/main" id="{727F293E-B2D2-6E98-BD99-0C2BBBF9E5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41277" y="110880"/>
            <a:ext cx="1123950" cy="67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09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AE62A-D4A1-12DB-FEC1-3819C3DD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FDB61-7333-5D50-B5C0-688DFCF83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940B5E-3E52-C4B9-9898-43CCDA94B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B8290-B12E-D7AE-B4CE-6AD080C2F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C5EE9-E76D-B076-3220-D9966577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2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448D9-6A0B-D164-B8E3-2D97680AE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7717C-8D84-604E-FB53-FAA257C01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B00931-DDF4-74B4-7482-676148ED4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D5CAB2-B6AC-6647-DF64-D642E5901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362DAE-67EA-6C69-E4D3-B0EA580430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8A9263-131B-40FF-E9B4-EC7D4948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424AB0-E725-AA9C-815A-6667122E0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4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32159-26DE-7E09-2A91-62B668AF8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CF45FF-8322-1D1F-71EE-C7DA4139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347C8-C8DC-7727-063C-207D80FFE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2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F308FF-9CEF-9E71-F5F8-4339D0223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4FB6-96E0-E94F-98AA-54332C31E3E2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EB8CB-6197-F5EC-FBD0-1D15310AD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46E2-5701-E245-9F49-1F595AFFA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7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AC931FD-487B-FB4F-9663-6F1B47FCF50B}"/>
              </a:ext>
            </a:extLst>
          </p:cNvPr>
          <p:cNvSpPr/>
          <p:nvPr userDrawn="1"/>
        </p:nvSpPr>
        <p:spPr>
          <a:xfrm>
            <a:off x="0" y="6359525"/>
            <a:ext cx="12192000" cy="4984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AF466-845F-25C1-2F42-A39E88937987}"/>
              </a:ext>
            </a:extLst>
          </p:cNvPr>
          <p:cNvSpPr txBox="1"/>
          <p:nvPr userDrawn="1"/>
        </p:nvSpPr>
        <p:spPr>
          <a:xfrm>
            <a:off x="4487562" y="6448811"/>
            <a:ext cx="3216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spc="0" dirty="0">
                <a:solidFill>
                  <a:schemeClr val="tx1"/>
                </a:solidFill>
                <a:latin typeface="+mn-lt"/>
                <a:ea typeface="Open Sans Light" pitchFamily="2" charset="0"/>
                <a:cs typeface="Open Sans Light" pitchFamily="2" charset="0"/>
              </a:rPr>
              <a:t>FLORIDA STATE UNIVERSITY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854FDEB-39C7-AC12-C5D7-0072E4657FE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041277" y="109022"/>
            <a:ext cx="1123950" cy="67302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53CF2F-ADD4-6F9A-E59D-04341310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B9F1B-2C71-3B4E-A91B-8504AACA0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ED1D6-CC84-B500-5E9B-CA793480A9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881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fld id="{3AB34FB6-96E0-E94F-98AA-54332C31E3E2}" type="datetimeFigureOut">
              <a:rPr lang="en-US" smtClean="0"/>
              <a:pPr/>
              <a:t>9/25/2025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0A297-EF75-F329-75D5-059F83F2B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881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00C646E2-5701-E245-9F49-1F595AFFA2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51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+mj-lt"/>
          <a:ea typeface="+mj-ea"/>
          <a:cs typeface="Times New Roman" panose="02020603050405020304" pitchFamily="18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07244-BA2B-01FB-9833-CC4433783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NIH Simplified Review Framework: Insights from Study Section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15F2A2-3AA3-93BC-39DD-820B2D566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022" y="3821392"/>
            <a:ext cx="9144000" cy="1577922"/>
          </a:xfrm>
        </p:spPr>
        <p:txBody>
          <a:bodyPr>
            <a:normAutofit/>
          </a:bodyPr>
          <a:lstStyle/>
          <a:p>
            <a:r>
              <a:rPr lang="en-US" dirty="0"/>
              <a:t>Stacey Patterson, PhD</a:t>
            </a:r>
          </a:p>
          <a:p>
            <a:r>
              <a:rPr lang="en-US" dirty="0"/>
              <a:t>Vice President for Research</a:t>
            </a:r>
          </a:p>
          <a:p>
            <a:r>
              <a:rPr lang="en-US" dirty="0"/>
              <a:t>September 25, 2025</a:t>
            </a:r>
          </a:p>
        </p:txBody>
      </p:sp>
    </p:spTree>
    <p:extLst>
      <p:ext uri="{BB962C8B-B14F-4D97-AF65-F5344CB8AC3E}">
        <p14:creationId xmlns:p14="http://schemas.microsoft.com/office/powerpoint/2010/main" val="2604660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05CB-E97D-C220-1106-83C60706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means in practice…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DF515-ED35-96B5-7BB5-2AC678F2A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Rigor and Feasibility (Factor 2) can either reinforce or drive down your Overall Impact Score</a:t>
            </a:r>
          </a:p>
          <a:p>
            <a:pPr lvl="1"/>
            <a:r>
              <a:rPr lang="en-US" sz="3200" dirty="0"/>
              <a:t>A strong study design in your </a:t>
            </a:r>
            <a:r>
              <a:rPr lang="en-US" sz="3200" b="1" i="1" dirty="0">
                <a:solidFill>
                  <a:schemeClr val="accent4"/>
                </a:solidFill>
              </a:rPr>
              <a:t>Approach</a:t>
            </a:r>
            <a:r>
              <a:rPr lang="en-US" sz="3200" i="1" dirty="0"/>
              <a:t> </a:t>
            </a:r>
            <a:r>
              <a:rPr lang="en-US" sz="3200" dirty="0"/>
              <a:t>is still absolutely necessary but cannot rescue an unimportant research question</a:t>
            </a:r>
          </a:p>
          <a:p>
            <a:pPr lvl="1"/>
            <a:r>
              <a:rPr lang="en-US" sz="3200" dirty="0"/>
              <a:t>Details from your </a:t>
            </a:r>
            <a:r>
              <a:rPr lang="en-US" sz="3200" b="1" i="1" dirty="0">
                <a:solidFill>
                  <a:schemeClr val="accent4"/>
                </a:solidFill>
              </a:rPr>
              <a:t>Human Subjects and Clinical Trials </a:t>
            </a:r>
            <a:r>
              <a:rPr lang="en-US" sz="3200" dirty="0"/>
              <a:t>forms are now scored – give them the appropriate attention!</a:t>
            </a:r>
          </a:p>
        </p:txBody>
      </p:sp>
    </p:spTree>
    <p:extLst>
      <p:ext uri="{BB962C8B-B14F-4D97-AF65-F5344CB8AC3E}">
        <p14:creationId xmlns:p14="http://schemas.microsoft.com/office/powerpoint/2010/main" val="357950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B45F9-35FF-CC33-463D-94A981B54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029B2-1868-16E2-DA52-C5C310279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means in practice…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F110B-3A66-D044-099A-C250E60BC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Expertise and Resources (Factor 3) is evaluated as either appropriate for the study or not</a:t>
            </a:r>
          </a:p>
          <a:p>
            <a:pPr lvl="1"/>
            <a:r>
              <a:rPr lang="en-US" sz="3200" dirty="0"/>
              <a:t>Since these components are no longer scored, it reduces the bias previously seen in </a:t>
            </a:r>
            <a:r>
              <a:rPr lang="en-US" sz="3200" b="1" i="1" dirty="0">
                <a:solidFill>
                  <a:schemeClr val="accent4"/>
                </a:solidFill>
              </a:rPr>
              <a:t>Investigator</a:t>
            </a:r>
            <a:r>
              <a:rPr lang="en-US" sz="3200" i="1" dirty="0"/>
              <a:t> </a:t>
            </a:r>
            <a:r>
              <a:rPr lang="en-US" sz="3200" dirty="0"/>
              <a:t>and </a:t>
            </a:r>
            <a:r>
              <a:rPr lang="en-US" sz="3200" b="1" i="1" dirty="0">
                <a:solidFill>
                  <a:schemeClr val="accent4"/>
                </a:solidFill>
              </a:rPr>
              <a:t>Environment</a:t>
            </a:r>
            <a:r>
              <a:rPr lang="en-US" sz="3200" i="1" dirty="0"/>
              <a:t> </a:t>
            </a:r>
            <a:r>
              <a:rPr lang="en-US" sz="3200" dirty="0"/>
              <a:t>evaluations</a:t>
            </a:r>
          </a:p>
          <a:p>
            <a:pPr lvl="1"/>
            <a:r>
              <a:rPr lang="en-US" sz="3200" dirty="0"/>
              <a:t>Reviewers must explain specific gaps if they identify any</a:t>
            </a:r>
          </a:p>
          <a:p>
            <a:pPr lvl="1"/>
            <a:r>
              <a:rPr lang="en-US" sz="3200" dirty="0"/>
              <a:t>If gaps are identified, they can drive down your Overall Impact Score</a:t>
            </a:r>
          </a:p>
        </p:txBody>
      </p:sp>
    </p:spTree>
    <p:extLst>
      <p:ext uri="{BB962C8B-B14F-4D97-AF65-F5344CB8AC3E}">
        <p14:creationId xmlns:p14="http://schemas.microsoft.com/office/powerpoint/2010/main" val="1136118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1CE4B-99D7-0829-D22E-065E7A942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658FB-7B85-E73E-A720-544C229E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Guidance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CC6AF-B1E6-C05A-208E-EE81ADF4EC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614" y="1418839"/>
            <a:ext cx="10308771" cy="44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4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9299-A6E0-5E97-AE36-8E77A69A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DE68B-3F0A-D735-1D35-9B92C9ED8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likely that study sections are virtual to increase efficiency</a:t>
            </a:r>
          </a:p>
          <a:p>
            <a:r>
              <a:rPr lang="en-US" dirty="0"/>
              <a:t>Overall, study section meetings are shorter and each proposal is getting less discussion time</a:t>
            </a:r>
          </a:p>
          <a:p>
            <a:pPr lvl="1"/>
            <a:r>
              <a:rPr lang="en-US" dirty="0"/>
              <a:t>Getting discussed </a:t>
            </a:r>
            <a:r>
              <a:rPr lang="en-US" i="1" dirty="0"/>
              <a:t>at all </a:t>
            </a:r>
            <a:r>
              <a:rPr lang="en-US" dirty="0"/>
              <a:t>is so important</a:t>
            </a:r>
          </a:p>
          <a:p>
            <a:pPr lvl="1"/>
            <a:r>
              <a:rPr lang="en-US" dirty="0"/>
              <a:t>Your proposal’s fate is very much in the hands of your assigned reviewers</a:t>
            </a:r>
          </a:p>
          <a:p>
            <a:r>
              <a:rPr lang="en-US" dirty="0"/>
              <a:t>After assigned reviewers give feedback, the rest of the group is most likely to identify additional weaknesses, if there is any commentary</a:t>
            </a:r>
          </a:p>
        </p:txBody>
      </p:sp>
    </p:spTree>
    <p:extLst>
      <p:ext uri="{BB962C8B-B14F-4D97-AF65-F5344CB8AC3E}">
        <p14:creationId xmlns:p14="http://schemas.microsoft.com/office/powerpoint/2010/main" val="2928335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0D54C-EE4E-4AFB-645D-1DAA04522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0FC84-F755-AC1A-166E-074CEBCE4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7C1F2-6ECE-C75F-D045-B07E4CDC0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your proposal is not discussed due to a lack of </a:t>
            </a:r>
            <a:r>
              <a:rPr lang="en-US" b="1" i="1" dirty="0">
                <a:solidFill>
                  <a:schemeClr val="accent4"/>
                </a:solidFill>
              </a:rPr>
              <a:t>Significance,</a:t>
            </a:r>
            <a:r>
              <a:rPr lang="en-US" b="1" i="1" dirty="0"/>
              <a:t> </a:t>
            </a:r>
            <a:r>
              <a:rPr lang="en-US" dirty="0"/>
              <a:t>you will need to reframe to improve Factor 1 scores</a:t>
            </a:r>
          </a:p>
          <a:p>
            <a:pPr lvl="1"/>
            <a:r>
              <a:rPr lang="en-US" dirty="0"/>
              <a:t>Highly suggest getting new eyes on the revised proposal before resubmission</a:t>
            </a:r>
          </a:p>
          <a:p>
            <a:pPr lvl="1"/>
            <a:r>
              <a:rPr lang="en-US" dirty="0"/>
              <a:t>This is a good opportunity for a mock review</a:t>
            </a:r>
          </a:p>
          <a:p>
            <a:r>
              <a:rPr lang="en-US" dirty="0"/>
              <a:t>In study section review, gaps in Factor 3 are rare among proposals that are discussed </a:t>
            </a:r>
          </a:p>
          <a:p>
            <a:pPr lvl="1"/>
            <a:r>
              <a:rPr lang="en-US" dirty="0"/>
              <a:t>Factor 3 generally isn’t mentioned at all, unless there are gaps</a:t>
            </a:r>
          </a:p>
          <a:p>
            <a:pPr lvl="1"/>
            <a:r>
              <a:rPr lang="en-US" dirty="0"/>
              <a:t>Reviewers are reminded not to mention the investigators’ track record unless for a renewal application</a:t>
            </a:r>
          </a:p>
        </p:txBody>
      </p:sp>
    </p:spTree>
    <p:extLst>
      <p:ext uri="{BB962C8B-B14F-4D97-AF65-F5344CB8AC3E}">
        <p14:creationId xmlns:p14="http://schemas.microsoft.com/office/powerpoint/2010/main" val="3250594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C5F7C-493F-52F2-160F-903E6FF52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take 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B7CBC-97AA-048C-74F1-3012623E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311"/>
            <a:ext cx="10515600" cy="4946970"/>
          </a:xfrm>
        </p:spPr>
        <p:txBody>
          <a:bodyPr>
            <a:normAutofit/>
          </a:bodyPr>
          <a:lstStyle/>
          <a:p>
            <a:r>
              <a:rPr lang="en-US" sz="3200" dirty="0"/>
              <a:t>Proposal writing 101</a:t>
            </a:r>
          </a:p>
          <a:p>
            <a:r>
              <a:rPr lang="en-US" sz="3200" dirty="0"/>
              <a:t>Write for a general audience  </a:t>
            </a:r>
          </a:p>
          <a:p>
            <a:r>
              <a:rPr lang="en-US" sz="3200" dirty="0"/>
              <a:t>Significance is the single most important review criterion </a:t>
            </a:r>
          </a:p>
          <a:p>
            <a:r>
              <a:rPr lang="en-US" sz="3200" dirty="0"/>
              <a:t>Get feedback on your proposal!</a:t>
            </a:r>
          </a:p>
          <a:p>
            <a:r>
              <a:rPr lang="en-US" sz="3200" dirty="0"/>
              <a:t>Be thoughtfully responsive when resubmitting </a:t>
            </a:r>
          </a:p>
          <a:p>
            <a:r>
              <a:rPr lang="en-US" sz="3200" dirty="0"/>
              <a:t>Early career investigators: you all are doing some really cool, impactful work! </a:t>
            </a:r>
          </a:p>
          <a:p>
            <a:r>
              <a:rPr lang="en-US" sz="3200" dirty="0"/>
              <a:t>Keep submitting proposals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9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1594EAC-73AE-33FC-533C-CA658EA78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28905"/>
            <a:ext cx="7924800" cy="6033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6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C101E-E4D8-D1D1-1CE5-2FF265D7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6A7824-8F72-CD52-2617-9980E9317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140" y="756116"/>
            <a:ext cx="8259720" cy="431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8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0F385-5A3C-F38A-17B5-70DB5361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0FD8BA4-7C18-FBF9-5C06-6DBE0EEAD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825" y="788774"/>
            <a:ext cx="8178350" cy="429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65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D70FA-D478-ACF5-BB81-AF637D921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001A8-72E7-24CE-7F18-64C980BA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a Reviewer’s Perspective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487976C-C540-AEDB-AEF2-C9BE005CA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189" y="1786360"/>
            <a:ext cx="11654443" cy="249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43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C2B24-58DA-12E4-E58D-AB86BAFA2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D12C-8E68-2370-511F-D781E7FE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a Reviewer’s Perspective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B7B681-A74D-E949-37AA-C7495082B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58" y="1717590"/>
            <a:ext cx="11652083" cy="220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729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95918-8EE6-8403-26B2-0739CBDC8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7E8E1-FD7C-CB8E-9989-F5C8D4CC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Guidance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45081A-A7CC-2D75-DF4F-897B27CE8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725" y="1418839"/>
            <a:ext cx="10302550" cy="486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7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8C633-FEC9-4381-C376-3A008570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4770F-298D-23DB-45B1-DA31833BA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means in practice…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45EE2-4ECE-5AA1-1E5F-6BF5AEF79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Importance of the Research (Factor 1) is the </a:t>
            </a:r>
            <a:br>
              <a:rPr lang="en-US" sz="3600" dirty="0"/>
            </a:br>
            <a:r>
              <a:rPr lang="en-US" sz="3600" dirty="0"/>
              <a:t>score-driving criterion!</a:t>
            </a:r>
          </a:p>
          <a:p>
            <a:pPr lvl="1"/>
            <a:r>
              <a:rPr lang="en-US" sz="3200" dirty="0"/>
              <a:t>The Overall Impact Score cannot be better than your </a:t>
            </a:r>
            <a:br>
              <a:rPr lang="en-US" sz="3200" dirty="0"/>
            </a:br>
            <a:r>
              <a:rPr lang="en-US" sz="3200" dirty="0"/>
              <a:t>Factor 1 score</a:t>
            </a:r>
          </a:p>
          <a:p>
            <a:r>
              <a:rPr lang="en-US" sz="3600" dirty="0"/>
              <a:t>Focus on the </a:t>
            </a:r>
            <a:r>
              <a:rPr lang="en-US" sz="3600" b="1" i="1" dirty="0">
                <a:solidFill>
                  <a:schemeClr val="accent4"/>
                </a:solidFill>
              </a:rPr>
              <a:t>Significance</a:t>
            </a:r>
            <a:r>
              <a:rPr lang="en-US" sz="3600" dirty="0"/>
              <a:t> of your research, first and foremost</a:t>
            </a:r>
          </a:p>
        </p:txBody>
      </p:sp>
    </p:spTree>
    <p:extLst>
      <p:ext uri="{BB962C8B-B14F-4D97-AF65-F5344CB8AC3E}">
        <p14:creationId xmlns:p14="http://schemas.microsoft.com/office/powerpoint/2010/main" val="3039794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C382D-5D5C-A392-1A62-09BD0243F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A5E3E-BD5C-3054-7DE5-1698C08DE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means in practice…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D3C49-3C02-7426-9D67-7176953A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 </a:t>
            </a:r>
            <a:r>
              <a:rPr lang="en-US" sz="3600" b="1" i="1" dirty="0">
                <a:solidFill>
                  <a:schemeClr val="accent4"/>
                </a:solidFill>
              </a:rPr>
              <a:t>Innovation, </a:t>
            </a:r>
            <a:r>
              <a:rPr lang="en-US" sz="3600" dirty="0"/>
              <a:t>focus on how the research will address a </a:t>
            </a:r>
            <a:r>
              <a:rPr lang="en-US" sz="3600" b="1" dirty="0">
                <a:solidFill>
                  <a:schemeClr val="accent4"/>
                </a:solidFill>
              </a:rPr>
              <a:t>specific gap </a:t>
            </a:r>
            <a:r>
              <a:rPr lang="en-US" sz="3600" dirty="0"/>
              <a:t>and move the field forward</a:t>
            </a:r>
          </a:p>
          <a:p>
            <a:pPr lvl="1"/>
            <a:r>
              <a:rPr lang="en-US" sz="3200" dirty="0"/>
              <a:t>Technical innovation (e.g., state-of-the-art technologies) has been de-emphasized</a:t>
            </a:r>
          </a:p>
          <a:p>
            <a:pPr lvl="1"/>
            <a:r>
              <a:rPr lang="en-US" sz="3200" dirty="0"/>
              <a:t>In other words, lacking technical innovation should not be viewed by reviewers as a negative</a:t>
            </a:r>
          </a:p>
        </p:txBody>
      </p:sp>
    </p:spTree>
    <p:extLst>
      <p:ext uri="{BB962C8B-B14F-4D97-AF65-F5344CB8AC3E}">
        <p14:creationId xmlns:p14="http://schemas.microsoft.com/office/powerpoint/2010/main" val="2941039970"/>
      </p:ext>
    </p:extLst>
  </p:cSld>
  <p:clrMapOvr>
    <a:masterClrMapping/>
  </p:clrMapOvr>
</p:sld>
</file>

<file path=ppt/theme/theme1.xml><?xml version="1.0" encoding="utf-8"?>
<a:theme xmlns:a="http://schemas.openxmlformats.org/drawingml/2006/main" name="FSU_Creative_Theme">
  <a:themeElements>
    <a:clrScheme name="FSU">
      <a:dk1>
        <a:srgbClr val="000000"/>
      </a:dk1>
      <a:lt1>
        <a:srgbClr val="FFFFFF"/>
      </a:lt1>
      <a:dk2>
        <a:srgbClr val="782F40"/>
      </a:dk2>
      <a:lt2>
        <a:srgbClr val="E7E6E6"/>
      </a:lt2>
      <a:accent1>
        <a:srgbClr val="782F40"/>
      </a:accent1>
      <a:accent2>
        <a:srgbClr val="CEB888"/>
      </a:accent2>
      <a:accent3>
        <a:srgbClr val="415563"/>
      </a:accent3>
      <a:accent4>
        <a:srgbClr val="5BB8B2"/>
      </a:accent4>
      <a:accent5>
        <a:srgbClr val="FFC72C"/>
      </a:accent5>
      <a:accent6>
        <a:srgbClr val="A6192E"/>
      </a:accent6>
      <a:hlink>
        <a:srgbClr val="782F40"/>
      </a:hlink>
      <a:folHlink>
        <a:srgbClr val="000000"/>
      </a:folHlink>
    </a:clrScheme>
    <a:fontScheme name="Open 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15C2AE4D-9D63-4B45-9EEE-77C26C127F7C}" vid="{60CF0C7E-7FE4-4869-8E14-041DA7ADA5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FSU_Creative_Theme</Template>
  <TotalTime>568</TotalTime>
  <Words>521</Words>
  <Application>Microsoft Office PowerPoint</Application>
  <PresentationFormat>Widescreen</PresentationFormat>
  <Paragraphs>57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Open Sans</vt:lpstr>
      <vt:lpstr>Open Sans SemiBold</vt:lpstr>
      <vt:lpstr>Times New Roman</vt:lpstr>
      <vt:lpstr>FSU_Creative_Theme</vt:lpstr>
      <vt:lpstr>NIH Simplified Review Framework: Insights from Study Section</vt:lpstr>
      <vt:lpstr>PowerPoint Presentation</vt:lpstr>
      <vt:lpstr>PowerPoint Presentation</vt:lpstr>
      <vt:lpstr>PowerPoint Presentation</vt:lpstr>
      <vt:lpstr>From a Reviewer’s Perspective</vt:lpstr>
      <vt:lpstr>From a Reviewer’s Perspective</vt:lpstr>
      <vt:lpstr>Review Guidance</vt:lpstr>
      <vt:lpstr>What this means in practice…</vt:lpstr>
      <vt:lpstr>What this means in practice…</vt:lpstr>
      <vt:lpstr>What this means in practice…</vt:lpstr>
      <vt:lpstr>What this means in practice…</vt:lpstr>
      <vt:lpstr>Review Guidance</vt:lpstr>
      <vt:lpstr>Other Notes</vt:lpstr>
      <vt:lpstr>Other Notes</vt:lpstr>
      <vt:lpstr>My take 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Trustees Meeting</dc:title>
  <dc:creator>Katie Grab</dc:creator>
  <cp:lastModifiedBy>Nicole Viverito</cp:lastModifiedBy>
  <cp:revision>2</cp:revision>
  <dcterms:created xsi:type="dcterms:W3CDTF">2024-06-27T03:35:42Z</dcterms:created>
  <dcterms:modified xsi:type="dcterms:W3CDTF">2025-09-25T20:10:08Z</dcterms:modified>
</cp:coreProperties>
</file>