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handoutMasterIdLst>
    <p:handoutMasterId r:id="rId44"/>
  </p:handoutMasterIdLst>
  <p:sldIdLst>
    <p:sldId id="299" r:id="rId2"/>
    <p:sldId id="386" r:id="rId3"/>
    <p:sldId id="431" r:id="rId4"/>
    <p:sldId id="387" r:id="rId5"/>
    <p:sldId id="397" r:id="rId6"/>
    <p:sldId id="398" r:id="rId7"/>
    <p:sldId id="388" r:id="rId8"/>
    <p:sldId id="389" r:id="rId9"/>
    <p:sldId id="390" r:id="rId10"/>
    <p:sldId id="393" r:id="rId11"/>
    <p:sldId id="394" r:id="rId12"/>
    <p:sldId id="400" r:id="rId13"/>
    <p:sldId id="385" r:id="rId14"/>
    <p:sldId id="307" r:id="rId15"/>
    <p:sldId id="429" r:id="rId16"/>
    <p:sldId id="430" r:id="rId17"/>
    <p:sldId id="402" r:id="rId18"/>
    <p:sldId id="403" r:id="rId19"/>
    <p:sldId id="404" r:id="rId20"/>
    <p:sldId id="405" r:id="rId21"/>
    <p:sldId id="425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6" r:id="rId30"/>
    <p:sldId id="417" r:id="rId31"/>
    <p:sldId id="419" r:id="rId32"/>
    <p:sldId id="420" r:id="rId33"/>
    <p:sldId id="421" r:id="rId34"/>
    <p:sldId id="422" r:id="rId35"/>
    <p:sldId id="423" r:id="rId36"/>
    <p:sldId id="424" r:id="rId37"/>
    <p:sldId id="427" r:id="rId38"/>
    <p:sldId id="428" r:id="rId39"/>
    <p:sldId id="311" r:id="rId40"/>
    <p:sldId id="312" r:id="rId41"/>
    <p:sldId id="375" r:id="rId4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EADBBC"/>
    <a:srgbClr val="E5D2AD"/>
    <a:srgbClr val="E4C9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82" autoAdjust="0"/>
  </p:normalViewPr>
  <p:slideViewPr>
    <p:cSldViewPr>
      <p:cViewPr>
        <p:scale>
          <a:sx n="85" d="100"/>
          <a:sy n="85" d="100"/>
        </p:scale>
        <p:origin x="-1440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5EF8E1-C02B-4001-B268-7A1EC2DBBDB1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E1137E-3157-43D3-8BB1-CC4DC53B15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25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440C7A-7293-425F-92DA-F7942D3668DB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88F6A9-3784-4356-8891-4AA5F6E410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7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8F6A9-3784-4356-8891-4AA5F6E4106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21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811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2D83422-BC5E-4305-A9D6-57D697264EB9}" type="slidenum">
              <a:rPr lang="en-US" altLang="en-US" smtClean="0"/>
              <a:pPr eaLnBrk="1" hangingPunct="1"/>
              <a:t>13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70EF4-65B6-4D77-A7B1-13115844719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6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8F6A9-3784-4356-8891-4AA5F6E4106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24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8F6A9-3784-4356-8891-4AA5F6E4106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456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EC7659-FDD9-4129-ABE0-DF1FF8523C3D}" type="slidenum">
              <a:rPr lang="en-US" altLang="en-US" smtClean="0"/>
              <a:pPr eaLnBrk="1" hangingPunct="1"/>
              <a:t>28</a:t>
            </a:fld>
            <a:endParaRPr lang="en-US" altLang="en-US" dirty="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F45BE3-C9BA-497B-9A35-C569DA7881CD}" type="datetimeFigureOut">
              <a:rPr lang="en-US" smtClean="0"/>
              <a:t>4/30/2014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E8441CB-4422-4867-906E-A8C88F7BACF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search.fsu.edu/contractsgrants/forms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search.fsu.edu/contractsgrants/documents/proposaldevelopmentguide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nts.gov/web/grants/search-grants.html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89243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Proposal Submission </a:t>
            </a:r>
            <a:r>
              <a:rPr lang="en-US" dirty="0" smtClean="0">
                <a:solidFill>
                  <a:srgbClr val="800000"/>
                </a:solidFill>
              </a:rPr>
              <a:t>Proposal Submission Process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91000"/>
            <a:ext cx="7772400" cy="147423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FYAP – May 6, 2014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Julie Wammack, Assistant Director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Sponsored Research Administration (SRA)</a:t>
            </a:r>
          </a:p>
        </p:txBody>
      </p:sp>
    </p:spTree>
    <p:extLst>
      <p:ext uri="{BB962C8B-B14F-4D97-AF65-F5344CB8AC3E}">
        <p14:creationId xmlns:p14="http://schemas.microsoft.com/office/powerpoint/2010/main" val="15376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077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Basic Proposal Documents</a:t>
            </a:r>
            <a:endParaRPr lang="en-US" alt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077200" cy="4038600"/>
          </a:xfrm>
        </p:spPr>
        <p:txBody>
          <a:bodyPr>
            <a:normAutofit lnSpcReduction="10000"/>
          </a:bodyPr>
          <a:lstStyle/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  <a:hlinkClick r:id="rId2"/>
              </a:rPr>
              <a:t>Transmittal Form </a:t>
            </a:r>
            <a:endParaRPr lang="en-US" dirty="0" smtClean="0">
              <a:ea typeface="MS Mincho" pitchFamily="49" charset="-128"/>
            </a:endParaRPr>
          </a:p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</a:rPr>
              <a:t>Scope of Work</a:t>
            </a:r>
          </a:p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</a:rPr>
              <a:t>Budget</a:t>
            </a:r>
          </a:p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</a:rPr>
              <a:t>Budget Justification</a:t>
            </a:r>
          </a:p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</a:rPr>
              <a:t>	plus -</a:t>
            </a:r>
          </a:p>
          <a:p>
            <a:pPr algn="just" eaLnBrk="1" hangingPunct="1">
              <a:buClr>
                <a:schemeClr val="tx1"/>
              </a:buClr>
              <a:defRPr/>
            </a:pPr>
            <a:r>
              <a:rPr lang="en-US" dirty="0" smtClean="0">
                <a:ea typeface="MS Mincho" pitchFamily="49" charset="-128"/>
              </a:rPr>
              <a:t>All other agency-required documents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dirty="0" smtClean="0">
              <a:ea typeface="MS Mincho" pitchFamily="49" charset="-128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i="1" dirty="0" smtClean="0">
                <a:solidFill>
                  <a:schemeClr val="accent3">
                    <a:lumMod val="75000"/>
                    <a:lumOff val="25000"/>
                  </a:schemeClr>
                </a:solidFill>
                <a:ea typeface="MS Mincho" pitchFamily="49" charset="-128"/>
              </a:rPr>
              <a:t>NOTE: </a:t>
            </a:r>
            <a:endParaRPr lang="en-US" i="1" dirty="0" smtClean="0">
              <a:solidFill>
                <a:schemeClr val="accent3">
                  <a:lumMod val="75000"/>
                  <a:lumOff val="25000"/>
                </a:schemeClr>
              </a:solidFill>
              <a:ea typeface="MS Mincho" pitchFamily="49" charset="-128"/>
            </a:endParaRP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i="1" dirty="0" smtClean="0">
                <a:solidFill>
                  <a:schemeClr val="accent3">
                    <a:lumMod val="75000"/>
                    <a:lumOff val="25000"/>
                  </a:schemeClr>
                </a:solidFill>
                <a:ea typeface="MS Mincho" pitchFamily="49" charset="-128"/>
              </a:rPr>
              <a:t>Proposal </a:t>
            </a:r>
            <a:r>
              <a:rPr lang="en-US" i="1" dirty="0" smtClean="0">
                <a:solidFill>
                  <a:schemeClr val="accent3">
                    <a:lumMod val="75000"/>
                    <a:lumOff val="25000"/>
                  </a:schemeClr>
                </a:solidFill>
                <a:ea typeface="MS Mincho" pitchFamily="49" charset="-128"/>
              </a:rPr>
              <a:t>must be submitted to </a:t>
            </a:r>
            <a:r>
              <a:rPr lang="en-US" i="1" dirty="0" smtClean="0">
                <a:solidFill>
                  <a:schemeClr val="accent3">
                    <a:lumMod val="75000"/>
                    <a:lumOff val="25000"/>
                  </a:schemeClr>
                </a:solidFill>
                <a:ea typeface="MS Mincho" pitchFamily="49" charset="-128"/>
              </a:rPr>
              <a:t>SRA in ready-form </a:t>
            </a:r>
            <a:r>
              <a:rPr lang="en-US" i="1" dirty="0" smtClean="0">
                <a:solidFill>
                  <a:schemeClr val="accent3">
                    <a:lumMod val="75000"/>
                    <a:lumOff val="25000"/>
                  </a:schemeClr>
                </a:solidFill>
                <a:ea typeface="MS Mincho" pitchFamily="49" charset="-128"/>
              </a:rPr>
              <a:t>for submission</a:t>
            </a:r>
          </a:p>
          <a:p>
            <a:pPr marL="533400" indent="-53340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en-US" dirty="0" smtClean="0">
              <a:cs typeface="Arial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F13157-88F1-42E5-9341-0D582C20B2FB}" type="slidenum">
              <a:rPr lang="en-US" altLang="en-US" smtClean="0"/>
              <a:pPr eaLnBrk="1" hangingPunct="1"/>
              <a:t>10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710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400" dirty="0" smtClean="0"/>
              <a:t>Transmittal </a:t>
            </a:r>
            <a:r>
              <a:rPr lang="en-US" altLang="en-US" sz="4400" dirty="0" smtClean="0"/>
              <a:t>Form – </a:t>
            </a:r>
            <a:br>
              <a:rPr lang="en-US" altLang="en-US" sz="4400" dirty="0" smtClean="0"/>
            </a:br>
            <a:r>
              <a:rPr lang="en-US" altLang="en-US" sz="4400" dirty="0" smtClean="0"/>
              <a:t>Institution Approvals</a:t>
            </a:r>
            <a:endParaRPr lang="en-US" altLang="en-US" sz="32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7924800" cy="5029200"/>
          </a:xfrm>
        </p:spPr>
        <p:txBody>
          <a:bodyPr/>
          <a:lstStyle/>
          <a:p>
            <a:pPr lvl="1" eaLnBrk="1" hangingPunct="1"/>
            <a:r>
              <a:rPr lang="en-US" altLang="en-US" sz="2400" dirty="0" smtClean="0"/>
              <a:t>Agency and funding announcement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b="1" i="1" u="sng" dirty="0" smtClean="0"/>
              <a:t>Proposal due date</a:t>
            </a:r>
            <a:r>
              <a:rPr lang="en-US" altLang="en-US" sz="2400" dirty="0" smtClean="0"/>
              <a:t> and submission type </a:t>
            </a:r>
          </a:p>
          <a:p>
            <a:pPr lvl="1" eaLnBrk="1" hangingPunct="1"/>
            <a:r>
              <a:rPr lang="en-US" altLang="en-US" sz="2400" dirty="0" smtClean="0"/>
              <a:t>Name of PI/Co-PIs, other personnel and departments involved</a:t>
            </a:r>
          </a:p>
          <a:p>
            <a:pPr lvl="1" eaLnBrk="1" hangingPunct="1"/>
            <a:r>
              <a:rPr lang="en-US" altLang="en-US" sz="2400" dirty="0" smtClean="0"/>
              <a:t>Amount requested and project performance period</a:t>
            </a:r>
          </a:p>
          <a:p>
            <a:pPr lvl="1" eaLnBrk="1" hangingPunct="1"/>
            <a:r>
              <a:rPr lang="en-US" altLang="en-US" sz="2400" dirty="0" smtClean="0"/>
              <a:t>Distribution of the indirect costs between the participating departments </a:t>
            </a:r>
          </a:p>
          <a:p>
            <a:pPr lvl="1" eaLnBrk="1" hangingPunct="1"/>
            <a:r>
              <a:rPr lang="en-US" altLang="en-US" sz="2400" dirty="0" smtClean="0"/>
              <a:t>Special commitments</a:t>
            </a:r>
          </a:p>
          <a:p>
            <a:pPr lvl="1" eaLnBrk="1" hangingPunct="1"/>
            <a:r>
              <a:rPr lang="en-US" altLang="en-US" sz="2400" dirty="0" smtClean="0"/>
              <a:t>PI, Co-PIs, Chair &amp; Dean approvals of proposal</a:t>
            </a:r>
            <a:endParaRPr lang="en-US" altLang="en-US" dirty="0" smtClean="0"/>
          </a:p>
          <a:p>
            <a:pPr lvl="2" eaLnBrk="1" hangingPunct="1"/>
            <a:endParaRPr lang="en-US" alt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81C087-0935-474D-A4C5-B3F24A5E07F1}" type="slidenum">
              <a:rPr lang="en-US" altLang="en-US" smtClean="0"/>
              <a:pPr eaLnBrk="1" hangingPunct="1"/>
              <a:t>11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38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9251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Electronic Transmittal - OMNI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452596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To submit a proposal through OMNI  - use the proposal guide</a:t>
            </a:r>
          </a:p>
          <a:p>
            <a:r>
              <a:rPr lang="en-US" dirty="0">
                <a:solidFill>
                  <a:srgbClr val="800000"/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rgbClr val="800000"/>
                </a:solidFill>
                <a:hlinkClick r:id="rId2"/>
              </a:rPr>
              <a:t>www.research.fsu.edu/contractsgrants/documents/proposaldevelopmentguide.pdf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Any employee may create a proposal/submit it for approval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Employees entered on the Proposal Resour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dirty="0" smtClean="0">
                <a:solidFill>
                  <a:schemeClr val="tx1"/>
                </a:solidFill>
              </a:rPr>
              <a:t>es page or added by the workflow program can view the proposal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Once the proposal data has been entered and attachments uploaded, ‘Start Approval Process’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After this step, the proposal is frozen and may not be edited by anyone unless denied &amp; returned back to the originator or after the SRA office has approved and submitted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81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altLang="en-US" dirty="0" smtClean="0">
                <a:latin typeface="+mn-lt"/>
              </a:rPr>
              <a:t>Scope of Work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772400" cy="449580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SzPct val="100000"/>
            </a:pPr>
            <a:r>
              <a:rPr lang="en-US" altLang="en-US" dirty="0" smtClean="0"/>
              <a:t>May be referred to as project narrative, project description, or technical portion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altLang="en-US" i="1" dirty="0" smtClean="0">
                <a:solidFill>
                  <a:schemeClr val="accent1"/>
                </a:solidFill>
              </a:rPr>
              <a:t>This is the most important part of the proposal and should be the reason why the project is or is not funded</a:t>
            </a:r>
          </a:p>
          <a:p>
            <a:pPr>
              <a:buClr>
                <a:schemeClr val="tx2"/>
              </a:buClr>
              <a:buSzPct val="100000"/>
            </a:pPr>
            <a:r>
              <a:rPr lang="en-US" altLang="en-US" dirty="0" smtClean="0"/>
              <a:t>The agency outlines the </a:t>
            </a:r>
            <a:r>
              <a:rPr lang="en-US" altLang="en-US" dirty="0" smtClean="0"/>
              <a:t>requirements or sections that should be included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4529F3-FA57-490A-8A08-75110CA774CD}" type="slidenum">
              <a:rPr lang="en-US" altLang="en-US" smtClean="0"/>
              <a:pPr eaLnBrk="1" hangingPunct="1"/>
              <a:t>13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063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dirty="0" smtClean="0"/>
              <a:t>Additional Documents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Other Items that may be required: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Requests </a:t>
            </a:r>
            <a:r>
              <a:rPr lang="en-US" dirty="0">
                <a:solidFill>
                  <a:schemeClr val="tx1"/>
                </a:solidFill>
              </a:rPr>
              <a:t>for internal approvals (i.e., </a:t>
            </a:r>
            <a:r>
              <a:rPr lang="en-US" dirty="0" smtClean="0">
                <a:solidFill>
                  <a:schemeClr val="tx1"/>
                </a:solidFill>
              </a:rPr>
              <a:t>cost </a:t>
            </a:r>
            <a:r>
              <a:rPr lang="en-US" dirty="0">
                <a:solidFill>
                  <a:schemeClr val="tx1"/>
                </a:solidFill>
              </a:rPr>
              <a:t>sharing commitment form) with appropriate departmental, chair, and dean approvals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Commitment </a:t>
            </a:r>
            <a:r>
              <a:rPr lang="en-US" dirty="0">
                <a:solidFill>
                  <a:schemeClr val="tx1"/>
                </a:solidFill>
              </a:rPr>
              <a:t>letters from entities with whom you wish to subcontract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Forms </a:t>
            </a:r>
            <a:r>
              <a:rPr lang="en-US" dirty="0">
                <a:solidFill>
                  <a:schemeClr val="tx1"/>
                </a:solidFill>
              </a:rPr>
              <a:t>and/or application required by the </a:t>
            </a:r>
            <a:r>
              <a:rPr lang="en-US" dirty="0" smtClean="0">
                <a:solidFill>
                  <a:schemeClr val="tx1"/>
                </a:solidFill>
              </a:rPr>
              <a:t>sponsor</a:t>
            </a:r>
          </a:p>
          <a:p>
            <a:pPr lvl="1"/>
            <a:r>
              <a:rPr lang="en-US" sz="2400" dirty="0" smtClean="0"/>
              <a:t>References, </a:t>
            </a:r>
            <a:r>
              <a:rPr lang="en-US" sz="2400" dirty="0" smtClean="0"/>
              <a:t>biosketches</a:t>
            </a:r>
            <a:r>
              <a:rPr lang="en-US" sz="2400" dirty="0" smtClean="0"/>
              <a:t>, current/pending support, etc.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0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Prepare the Proposal Application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600200"/>
            <a:ext cx="8001000" cy="50292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SzTx/>
            </a:pPr>
            <a:r>
              <a:rPr lang="en-US" altLang="en-US" dirty="0" smtClean="0"/>
              <a:t>Download the application forms from the agency website or upload the proposal documents for </a:t>
            </a:r>
            <a:r>
              <a:rPr lang="en-US" altLang="en-US" dirty="0" smtClean="0">
                <a:hlinkClick r:id="rId2"/>
              </a:rPr>
              <a:t>grants.gov</a:t>
            </a:r>
            <a:r>
              <a:rPr lang="en-US" altLang="en-US" dirty="0" smtClean="0"/>
              <a:t>, </a:t>
            </a:r>
            <a:r>
              <a:rPr lang="en-US" altLang="en-US" dirty="0" smtClean="0"/>
              <a:t>FastLane</a:t>
            </a:r>
            <a:r>
              <a:rPr lang="en-US" altLang="en-US" dirty="0" smtClean="0"/>
              <a:t> or other sponsor-specific electronic submission systems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</a:pPr>
            <a:r>
              <a:rPr lang="en-US" altLang="en-US" dirty="0" smtClean="0"/>
              <a:t>Complete </a:t>
            </a:r>
            <a:r>
              <a:rPr lang="en-US" altLang="en-US" dirty="0" smtClean="0"/>
              <a:t>forms in the application and attach required items </a:t>
            </a:r>
          </a:p>
          <a:p>
            <a:pPr>
              <a:lnSpc>
                <a:spcPct val="90000"/>
              </a:lnSpc>
              <a:buClr>
                <a:schemeClr val="tx1"/>
              </a:buClr>
              <a:buSzTx/>
            </a:pPr>
            <a:r>
              <a:rPr lang="en-US" altLang="en-US" dirty="0" smtClean="0"/>
              <a:t>Most proposals include the following: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altLang="en-US" sz="2400" dirty="0" smtClean="0"/>
              <a:t>Abstract</a:t>
            </a:r>
            <a:r>
              <a:rPr lang="en-US" altLang="en-US" sz="2400" dirty="0" smtClean="0"/>
              <a:t>, Project Narrative, Budget, Budget Narrative, </a:t>
            </a:r>
            <a:r>
              <a:rPr lang="en-US" altLang="en-US" sz="2400" dirty="0" smtClean="0"/>
              <a:t>Biosketch</a:t>
            </a:r>
            <a:r>
              <a:rPr lang="en-US" altLang="en-US" sz="2400" dirty="0" smtClean="0"/>
              <a:t>, Current/Pending Support, </a:t>
            </a:r>
            <a:r>
              <a:rPr lang="en-US" altLang="en-US" sz="2400" dirty="0" smtClean="0"/>
              <a:t>References, Facilities/Equipment Statement</a:t>
            </a:r>
            <a:endParaRPr lang="en-US" altLang="en-US" sz="2400" dirty="0" smtClean="0"/>
          </a:p>
          <a:p>
            <a:pPr lvl="2">
              <a:lnSpc>
                <a:spcPct val="90000"/>
              </a:lnSpc>
            </a:pP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1F1B55-8E31-4E04-A8EC-4EE126FF8368}" type="slidenum">
              <a:rPr lang="en-US" altLang="en-US" smtClean="0"/>
              <a:pPr eaLnBrk="1" hangingPunct="1"/>
              <a:t>15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673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990600"/>
          </a:xfrm>
        </p:spPr>
        <p:txBody>
          <a:bodyPr/>
          <a:lstStyle/>
          <a:p>
            <a:r>
              <a:rPr lang="en-US" altLang="en-US" i="1" dirty="0" smtClean="0"/>
              <a:t>Standard</a:t>
            </a:r>
            <a:r>
              <a:rPr lang="en-US" altLang="en-US" dirty="0" smtClean="0"/>
              <a:t> NSF Grant Application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229600" cy="4953000"/>
          </a:xfrm>
        </p:spPr>
        <p:txBody>
          <a:bodyPr/>
          <a:lstStyle/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Project Summary – 1 page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Project Description (narrative) – 15 pages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Budget/Justification (3 pages)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References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Biosketches</a:t>
            </a:r>
            <a:r>
              <a:rPr lang="en-US" altLang="en-US" dirty="0" smtClean="0"/>
              <a:t> – 2 pages – specific format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Current/Pending Support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Facilities/Equipment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Data Management Plan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Postdoc mentoring plan if requesting support for a postdoc</a:t>
            </a:r>
          </a:p>
          <a:p>
            <a:pPr>
              <a:buFont typeface="Wingdings" pitchFamily="2" charset="2"/>
              <a:buNone/>
            </a:pPr>
            <a:endParaRPr lang="en-US" alt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8DC242-C01F-405E-B8AA-13C96E26137A}" type="slidenum">
              <a:rPr lang="en-US" altLang="en-US" smtClean="0"/>
              <a:pPr eaLnBrk="1" hangingPunct="1"/>
              <a:t>16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795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Budget Development</a:t>
            </a: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772400" cy="4530725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3200" dirty="0" smtClean="0"/>
              <a:t>Direct Cost </a:t>
            </a:r>
            <a:r>
              <a:rPr lang="en-US" sz="3200" dirty="0" smtClean="0"/>
              <a:t>Categories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endParaRPr lang="en-US" sz="3200" dirty="0" smtClean="0"/>
          </a:p>
          <a:p>
            <a:pPr eaLnBrk="1" hangingPunct="1">
              <a:spcBef>
                <a:spcPts val="0"/>
              </a:spcBef>
              <a:defRPr/>
            </a:pPr>
            <a:r>
              <a:rPr lang="en-US" sz="3200" dirty="0" smtClean="0"/>
              <a:t>Facilities &amp;Administrative (F&amp;A) Costs or Indirect </a:t>
            </a:r>
            <a:r>
              <a:rPr lang="en-US" sz="3200" dirty="0" smtClean="0"/>
              <a:t>Costs or </a:t>
            </a:r>
            <a:r>
              <a:rPr lang="en-US" sz="3200" dirty="0" smtClean="0"/>
              <a:t>“</a:t>
            </a:r>
            <a:r>
              <a:rPr lang="en-US" sz="3200" dirty="0" smtClean="0"/>
              <a:t>overhead”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E2EB5A-473D-4193-B36D-11AFC3CDF0EF}" type="slidenum">
              <a:rPr lang="en-US" altLang="en-US" smtClean="0"/>
              <a:pPr eaLnBrk="1" hangingPunct="1"/>
              <a:t>17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Direct Costs – A-21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4530725"/>
          </a:xfrm>
        </p:spPr>
        <p:txBody>
          <a:bodyPr/>
          <a:lstStyle/>
          <a:p>
            <a:r>
              <a:rPr lang="en-US" altLang="en-US" dirty="0" smtClean="0"/>
              <a:t>Direct costs are those costs that can be </a:t>
            </a:r>
            <a:r>
              <a:rPr lang="en-US" altLang="en-US" i="1" u="sng" dirty="0" smtClean="0"/>
              <a:t>identified specifically with a particular sponsored project</a:t>
            </a:r>
            <a:r>
              <a:rPr lang="en-US" altLang="en-US" dirty="0" smtClean="0"/>
              <a:t>, an instructional activity, or any other institutional activity, or that can be directly assigned to such activities relatively easily with a high degree of accuracy.</a:t>
            </a:r>
          </a:p>
          <a:p>
            <a:endParaRPr lang="en-US" altLang="en-US" dirty="0" smtClean="0"/>
          </a:p>
        </p:txBody>
      </p:sp>
      <p:sp>
        <p:nvSpPr>
          <p:cNvPr id="2048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EE18A2-7504-4A99-AA7F-A5D7C668EB50}" type="slidenum">
              <a:rPr lang="en-US" altLang="en-US" smtClean="0"/>
              <a:pPr eaLnBrk="1" hangingPunct="1"/>
              <a:t>18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414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8229600" cy="990600"/>
          </a:xfrm>
        </p:spPr>
        <p:txBody>
          <a:bodyPr/>
          <a:lstStyle/>
          <a:p>
            <a:r>
              <a:rPr lang="en-US" altLang="en-US" dirty="0" smtClean="0"/>
              <a:t>Indirect Costs - F&amp;A - Overhead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7772400" cy="4876800"/>
          </a:xfrm>
        </p:spPr>
        <p:txBody>
          <a:bodyPr/>
          <a:lstStyle/>
          <a:p>
            <a:endParaRPr lang="en-US" altLang="en-US" dirty="0" smtClean="0"/>
          </a:p>
          <a:p>
            <a:r>
              <a:rPr lang="en-US" altLang="en-US" dirty="0" smtClean="0"/>
              <a:t>Costs incurred </a:t>
            </a:r>
            <a:r>
              <a:rPr lang="en-US" altLang="en-US" dirty="0" smtClean="0"/>
              <a:t>for common or joint objectives and, therefore, </a:t>
            </a:r>
            <a:r>
              <a:rPr lang="en-US" altLang="en-US" i="1" u="sng" dirty="0" smtClean="0"/>
              <a:t>cannot be identified readily and specifically with a particular sponsored project,</a:t>
            </a:r>
            <a:r>
              <a:rPr lang="en-US" altLang="en-US" dirty="0" smtClean="0"/>
              <a:t> an instructional activity, or any other institutional activity. 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5EB1BE-453C-4409-99BE-BA6F57B0292D}" type="slidenum">
              <a:rPr lang="en-US" altLang="en-US" smtClean="0"/>
              <a:pPr eaLnBrk="1" hangingPunct="1"/>
              <a:t>19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756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Steps for Proposal Submission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7772400" cy="4530725"/>
          </a:xfrm>
        </p:spPr>
        <p:txBody>
          <a:bodyPr/>
          <a:lstStyle/>
          <a:p>
            <a:pPr marL="552450" indent="-495300" eaLnBrk="1" hangingPunct="1"/>
            <a:r>
              <a:rPr lang="en-US" altLang="en-US" dirty="0" smtClean="0"/>
              <a:t>Find funding that matches your research interests/needs</a:t>
            </a:r>
          </a:p>
          <a:p>
            <a:pPr marL="552450" indent="-495300" eaLnBrk="1" hangingPunct="1"/>
            <a:r>
              <a:rPr lang="en-US" altLang="en-US" dirty="0" smtClean="0"/>
              <a:t>Review all </a:t>
            </a:r>
            <a:r>
              <a:rPr lang="en-US" altLang="en-US" dirty="0" smtClean="0"/>
              <a:t>the agency documents – funding solicitation, agency guidelines, etc.</a:t>
            </a:r>
          </a:p>
          <a:p>
            <a:pPr marL="552450" indent="-495300" eaLnBrk="1" hangingPunct="1"/>
            <a:r>
              <a:rPr lang="en-US" altLang="en-US" dirty="0" smtClean="0"/>
              <a:t>Prepare proposal </a:t>
            </a:r>
          </a:p>
          <a:p>
            <a:pPr marL="552450" indent="-495300" eaLnBrk="1" hangingPunct="1"/>
            <a:r>
              <a:rPr lang="en-US" altLang="en-US" dirty="0" smtClean="0"/>
              <a:t>Obtain institutional approvals</a:t>
            </a:r>
          </a:p>
          <a:p>
            <a:pPr marL="552450" indent="-495300" eaLnBrk="1" hangingPunct="1"/>
            <a:r>
              <a:rPr lang="en-US" altLang="en-US" dirty="0" smtClean="0"/>
              <a:t>Submit the proposal to Sponsored Research Administration (SRA)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3E161B-0A38-4360-A6F8-28CA19C9BCCB}" type="slidenum">
              <a:rPr lang="en-US" altLang="en-US" smtClean="0"/>
              <a:pPr eaLnBrk="1" hangingPunct="1"/>
              <a:t>2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349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990600"/>
          </a:xfrm>
        </p:spPr>
        <p:txBody>
          <a:bodyPr/>
          <a:lstStyle/>
          <a:p>
            <a:r>
              <a:rPr lang="en-US" altLang="en-US" dirty="0" smtClean="0"/>
              <a:t>FSU’s Indirect Cost Rates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239000" cy="4759325"/>
          </a:xfrm>
        </p:spPr>
        <p:txBody>
          <a:bodyPr/>
          <a:lstStyle/>
          <a:p>
            <a:r>
              <a:rPr lang="en-US" altLang="en-US" dirty="0" smtClean="0"/>
              <a:t>FSU has a negotiated indirect cost rate with </a:t>
            </a:r>
            <a:r>
              <a:rPr lang="en-US" altLang="en-US" dirty="0" smtClean="0"/>
              <a:t>the </a:t>
            </a:r>
            <a:r>
              <a:rPr lang="en-US" altLang="en-US" dirty="0" smtClean="0"/>
              <a:t>Dept</a:t>
            </a:r>
            <a:r>
              <a:rPr lang="en-US" altLang="en-US" dirty="0" smtClean="0"/>
              <a:t> of Health and Human Services (DHHS)</a:t>
            </a:r>
          </a:p>
          <a:p>
            <a:r>
              <a:rPr lang="en-US" altLang="en-US" dirty="0" smtClean="0"/>
              <a:t>Indirect </a:t>
            </a:r>
            <a:r>
              <a:rPr lang="en-US" altLang="en-US" dirty="0" smtClean="0"/>
              <a:t>Cost Rates are applied depending on the </a:t>
            </a:r>
            <a:r>
              <a:rPr lang="en-US" altLang="en-US" dirty="0" smtClean="0"/>
              <a:t>following:</a:t>
            </a:r>
          </a:p>
          <a:p>
            <a:pPr lvl="1"/>
            <a:r>
              <a:rPr lang="en-US" altLang="en-US" sz="2400" dirty="0" smtClean="0"/>
              <a:t>Type </a:t>
            </a:r>
            <a:r>
              <a:rPr lang="en-US" altLang="en-US" sz="2400" dirty="0" smtClean="0"/>
              <a:t>of Agency</a:t>
            </a:r>
          </a:p>
          <a:p>
            <a:pPr lvl="1"/>
            <a:r>
              <a:rPr lang="en-US" altLang="en-US" sz="2400" dirty="0" smtClean="0"/>
              <a:t>Location of Project (on/off campus/Mag Lab)</a:t>
            </a:r>
          </a:p>
          <a:p>
            <a:pPr lvl="1"/>
            <a:r>
              <a:rPr lang="en-US" altLang="en-US" sz="2400" dirty="0" smtClean="0"/>
              <a:t>Type of Project</a:t>
            </a:r>
          </a:p>
          <a:p>
            <a:pPr lvl="1"/>
            <a:r>
              <a:rPr lang="en-US" altLang="en-US" sz="2400" dirty="0" smtClean="0"/>
              <a:t>Solicitation </a:t>
            </a:r>
          </a:p>
          <a:p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5C5793-A04B-44E8-96DC-AB5C71ED1810}" type="slidenum">
              <a:rPr lang="en-US" altLang="en-US" smtClean="0"/>
              <a:pPr eaLnBrk="1" hangingPunct="1"/>
              <a:t>20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Recovery of Indirect </a:t>
            </a:r>
            <a:r>
              <a:rPr lang="en-US" sz="4000" dirty="0" smtClean="0"/>
              <a:t>Costs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244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FSU’s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policy </a:t>
            </a:r>
            <a:r>
              <a:rPr lang="en-US" sz="2400" dirty="0" smtClean="0">
                <a:solidFill>
                  <a:schemeClr val="tx1"/>
                </a:solidFill>
              </a:rPr>
              <a:t>is to </a:t>
            </a:r>
            <a:r>
              <a:rPr lang="en-US" sz="2400" dirty="0" smtClean="0"/>
              <a:t>recover the full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indirect costs based on our negotiated rate agreement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Most </a:t>
            </a:r>
            <a:r>
              <a:rPr lang="en-US" sz="2400" dirty="0" smtClean="0">
                <a:solidFill>
                  <a:schemeClr val="tx1"/>
                </a:solidFill>
              </a:rPr>
              <a:t>Federal agencies allow our full indirect cost rate and consider a reduced rate as cost-sharing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NSF prohibits cost-sharing and other Federal agencies are following their </a:t>
            </a:r>
            <a:r>
              <a:rPr lang="en-US" sz="2400" dirty="0" smtClean="0">
                <a:solidFill>
                  <a:schemeClr val="tx1"/>
                </a:solidFill>
              </a:rPr>
              <a:t>lead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There is no need for a waiver/reduction of indirect costs if the agency has a limit/restriction on indirect cost recovery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 request for reduction of the </a:t>
            </a:r>
            <a:r>
              <a:rPr lang="en-US" sz="2400" dirty="0" smtClean="0">
                <a:solidFill>
                  <a:schemeClr val="tx1"/>
                </a:solidFill>
              </a:rPr>
              <a:t>indirect cost </a:t>
            </a:r>
            <a:r>
              <a:rPr lang="en-US" sz="2400" dirty="0" smtClean="0">
                <a:solidFill>
                  <a:schemeClr val="tx1"/>
                </a:solidFill>
              </a:rPr>
              <a:t>rate </a:t>
            </a:r>
            <a:r>
              <a:rPr lang="en-US" sz="2400" b="1" i="1" u="sng" dirty="0" smtClean="0">
                <a:solidFill>
                  <a:schemeClr val="tx1"/>
                </a:solidFill>
              </a:rPr>
              <a:t>must</a:t>
            </a:r>
            <a:r>
              <a:rPr lang="en-US" sz="2400" dirty="0" smtClean="0">
                <a:solidFill>
                  <a:schemeClr val="tx1"/>
                </a:solidFill>
              </a:rPr>
              <a:t> be approved by the VPR before the proposal is </a:t>
            </a:r>
            <a:r>
              <a:rPr lang="en-US" sz="2400" dirty="0" smtClean="0">
                <a:solidFill>
                  <a:schemeClr val="tx1"/>
                </a:solidFill>
              </a:rPr>
              <a:t>submitted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2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Indirect Cost Base </a:t>
            </a:r>
            <a:r>
              <a:rPr lang="en-US" altLang="en-US" sz="4400" dirty="0" smtClean="0"/>
              <a:t>- MTDC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828800"/>
            <a:ext cx="77724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sz="2400" dirty="0" smtClean="0"/>
              <a:t>Modified Total Direct Costs (MTDC) </a:t>
            </a:r>
            <a:r>
              <a:rPr lang="en-US" altLang="en-US" sz="2400" b="1" dirty="0" smtClean="0"/>
              <a:t>consists of</a:t>
            </a:r>
            <a:r>
              <a:rPr lang="en-US" altLang="en-US" sz="2400" dirty="0" smtClean="0"/>
              <a:t> all salaries and wages, fringe benefits, materials, supplies, services, travel, and </a:t>
            </a:r>
            <a:r>
              <a:rPr lang="en-US" altLang="en-US" sz="2400" dirty="0" smtClean="0"/>
              <a:t>subgrants</a:t>
            </a:r>
            <a:r>
              <a:rPr lang="en-US" altLang="en-US" sz="2400" dirty="0" smtClean="0"/>
              <a:t>/subcontracts up to the first $25,000 of each </a:t>
            </a:r>
            <a:r>
              <a:rPr lang="en-US" altLang="en-US" sz="2400" dirty="0" smtClean="0"/>
              <a:t>subgrant</a:t>
            </a:r>
            <a:r>
              <a:rPr lang="en-US" altLang="en-US" sz="2400" dirty="0" smtClean="0"/>
              <a:t>/subcontract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MTDC </a:t>
            </a:r>
            <a:r>
              <a:rPr lang="en-US" altLang="en-US" sz="2400" b="1" dirty="0" smtClean="0"/>
              <a:t>excludes</a:t>
            </a:r>
            <a:r>
              <a:rPr lang="en-US" altLang="en-US" sz="2400" dirty="0" smtClean="0"/>
              <a:t> equipment, capital expenditures, charges for patient care, tuition remission, rental costs of off-site facilities, scholarships, fellowships, and the portion of each </a:t>
            </a:r>
            <a:r>
              <a:rPr lang="en-US" altLang="en-US" sz="2400" dirty="0" smtClean="0"/>
              <a:t>subgrant</a:t>
            </a:r>
            <a:r>
              <a:rPr lang="en-US" altLang="en-US" sz="2400" dirty="0" smtClean="0"/>
              <a:t>/subcontract in excess of $25,000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Typically applied to </a:t>
            </a:r>
            <a:r>
              <a:rPr lang="en-US" altLang="en-US" sz="2400" dirty="0" smtClean="0"/>
              <a:t>Federally-funded </a:t>
            </a:r>
            <a:r>
              <a:rPr lang="en-US" altLang="en-US" sz="2400" dirty="0" smtClean="0"/>
              <a:t>projects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5ADE9E-8D63-4E46-A7A0-A06D086A12DC}" type="slidenum">
              <a:rPr lang="en-US" altLang="en-US" smtClean="0"/>
              <a:pPr eaLnBrk="1" hangingPunct="1"/>
              <a:t>22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766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Indirect Cost Base </a:t>
            </a:r>
            <a:r>
              <a:rPr lang="en-US" altLang="en-US" sz="4400" dirty="0" smtClean="0"/>
              <a:t>- TDC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828800"/>
            <a:ext cx="7772400" cy="4530725"/>
          </a:xfrm>
        </p:spPr>
        <p:txBody>
          <a:bodyPr/>
          <a:lstStyle/>
          <a:p>
            <a:pPr eaLnBrk="1" hangingPunct="1">
              <a:spcAft>
                <a:spcPct val="35000"/>
              </a:spcAft>
            </a:pPr>
            <a:r>
              <a:rPr lang="en-US" altLang="en-US" dirty="0" smtClean="0"/>
              <a:t>Total Direct Costs (TDC) – consists of all direct costs</a:t>
            </a:r>
          </a:p>
          <a:p>
            <a:pPr eaLnBrk="1" hangingPunct="1">
              <a:spcAft>
                <a:spcPct val="35000"/>
              </a:spcAft>
            </a:pPr>
            <a:r>
              <a:rPr lang="en-US" altLang="en-US" dirty="0" smtClean="0"/>
              <a:t>FSU policy - exclude matriculation from </a:t>
            </a:r>
            <a:r>
              <a:rPr lang="en-US" altLang="en-US" dirty="0" smtClean="0"/>
              <a:t>indirect cost </a:t>
            </a:r>
            <a:r>
              <a:rPr lang="en-US" altLang="en-US" dirty="0" smtClean="0"/>
              <a:t>base</a:t>
            </a:r>
          </a:p>
          <a:p>
            <a:pPr eaLnBrk="1" hangingPunct="1"/>
            <a:r>
              <a:rPr lang="en-US" altLang="en-US" dirty="0" smtClean="0"/>
              <a:t>Typically applied to non-federally funded projects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FB6993-1379-4267-A085-B1493D1771C2}" type="slidenum">
              <a:rPr lang="en-US" altLang="en-US" smtClean="0"/>
              <a:pPr eaLnBrk="1" hangingPunct="1"/>
              <a:t>23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3229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>Sample </a:t>
            </a:r>
            <a:r>
              <a:rPr lang="en-US" altLang="en-US" sz="4400" dirty="0" smtClean="0"/>
              <a:t>Budget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447800"/>
            <a:ext cx="7772400" cy="4953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 smtClean="0"/>
              <a:t>				      MTD		    TD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/>
              <a:t>Salaries/Fringe	    $50,000		$50,000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Equipment		    $10,000</a:t>
            </a:r>
            <a:r>
              <a:rPr lang="en-US" altLang="en-US" dirty="0" smtClean="0">
                <a:solidFill>
                  <a:schemeClr val="hlink"/>
                </a:solidFill>
              </a:rPr>
              <a:t>	 	</a:t>
            </a:r>
            <a:r>
              <a:rPr lang="en-US" altLang="en-US" dirty="0" smtClean="0"/>
              <a:t>$10,000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/>
              <a:t>Supplies		    $ 3,000		$  3,000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/>
              <a:t>Publications	    	    $ 2,000		$  2,000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Tuition		    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	    </a:t>
            </a:r>
            <a:r>
              <a:rPr lang="en-US" altLang="en-US" u="sng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$11,712</a:t>
            </a:r>
            <a:r>
              <a:rPr lang="en-US" altLang="en-US" u="sng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		$</a:t>
            </a:r>
            <a:r>
              <a:rPr lang="en-US" altLang="en-US" u="sng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11,712</a:t>
            </a:r>
            <a:endParaRPr lang="en-US" altLang="en-US" u="sng" dirty="0" smtClean="0">
              <a:solidFill>
                <a:schemeClr val="accent3">
                  <a:lumMod val="75000"/>
                  <a:lumOff val="25000"/>
                </a:schemeClr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 smtClean="0"/>
              <a:t>Total Direct	             </a:t>
            </a:r>
            <a:r>
              <a:rPr lang="en-US" altLang="en-US" dirty="0" smtClean="0"/>
              <a:t>  $76,712</a:t>
            </a:r>
            <a:r>
              <a:rPr lang="en-US" altLang="en-US" dirty="0" smtClean="0"/>
              <a:t>		$</a:t>
            </a:r>
            <a:r>
              <a:rPr lang="en-US" altLang="en-US" dirty="0" smtClean="0"/>
              <a:t>76,712</a:t>
            </a:r>
            <a:endParaRPr lang="en-US" altLang="en-US" dirty="0" smtClean="0"/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MTDC/TD Base     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      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$55,000 		$65,000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/>
              <a:t>Indirect Costs	  </a:t>
            </a:r>
            <a:r>
              <a:rPr lang="en-US" altLang="en-US" dirty="0" smtClean="0"/>
              <a:t>  </a:t>
            </a:r>
            <a:r>
              <a:rPr lang="en-US" altLang="en-US" u="sng" dirty="0" smtClean="0"/>
              <a:t>$</a:t>
            </a:r>
            <a:r>
              <a:rPr lang="en-US" altLang="en-US" u="sng" dirty="0" smtClean="0"/>
              <a:t>28,600</a:t>
            </a:r>
            <a:r>
              <a:rPr lang="en-US" altLang="en-US" u="sng" dirty="0" smtClean="0"/>
              <a:t>		$  6,500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Total Requested    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     $105,312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	</a:t>
            </a:r>
            <a:r>
              <a:rPr lang="en-US" altLang="en-US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           $83,212</a:t>
            </a:r>
            <a:endParaRPr lang="en-US" altLang="en-US" dirty="0" smtClean="0">
              <a:solidFill>
                <a:schemeClr val="accent3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4E0DBE-C54D-477F-B8BF-1DD7DEB1817B}" type="slidenum">
              <a:rPr lang="en-US" altLang="en-US" smtClean="0"/>
              <a:pPr eaLnBrk="1" hangingPunct="1"/>
              <a:t>24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41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Personnel – Salaries/Wages</a:t>
            </a:r>
            <a:endParaRPr lang="en-US" altLang="en-US" sz="4400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lvl="1" eaLnBrk="1" hangingPunct="1">
              <a:spcAft>
                <a:spcPct val="35000"/>
              </a:spcAft>
              <a:defRPr/>
            </a:pPr>
            <a:r>
              <a:rPr lang="en-US" sz="2400" dirty="0" smtClean="0"/>
              <a:t>Include </a:t>
            </a:r>
            <a:r>
              <a:rPr lang="en-US" sz="2400" dirty="0" smtClean="0"/>
              <a:t>faculty, technicians, post-docs, graduate </a:t>
            </a:r>
            <a:r>
              <a:rPr lang="en-US" sz="2400" dirty="0" smtClean="0"/>
              <a:t>students, </a:t>
            </a:r>
            <a:r>
              <a:rPr lang="en-US" sz="2400" dirty="0" smtClean="0"/>
              <a:t>&amp; other </a:t>
            </a:r>
            <a:r>
              <a:rPr lang="en-US" sz="2400" dirty="0" smtClean="0"/>
              <a:t>personnel needed to accomplish the project objectives</a:t>
            </a:r>
            <a:endParaRPr lang="en-US" sz="2400" dirty="0" smtClean="0"/>
          </a:p>
          <a:p>
            <a:pPr lvl="1" eaLnBrk="1" hangingPunct="1">
              <a:spcAft>
                <a:spcPct val="3500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800000"/>
                </a:solidFill>
              </a:rPr>
              <a:t>NOTE: for </a:t>
            </a:r>
            <a:r>
              <a:rPr lang="en-US" sz="2400" dirty="0" smtClean="0">
                <a:solidFill>
                  <a:srgbClr val="800000"/>
                </a:solidFill>
              </a:rPr>
              <a:t>Federally-funded </a:t>
            </a:r>
            <a:r>
              <a:rPr lang="en-US" sz="2400" dirty="0" smtClean="0">
                <a:solidFill>
                  <a:srgbClr val="800000"/>
                </a:solidFill>
              </a:rPr>
              <a:t>projects, administrative &amp; clerical personnel normally fall within the indirect costs category and cannot be charged as “direct costs</a:t>
            </a:r>
            <a:r>
              <a:rPr lang="en-US" sz="2400" dirty="0" smtClean="0">
                <a:solidFill>
                  <a:srgbClr val="800000"/>
                </a:solidFill>
              </a:rPr>
              <a:t>”</a:t>
            </a:r>
            <a:endParaRPr lang="en-US" sz="2400" dirty="0" smtClean="0">
              <a:solidFill>
                <a:srgbClr val="800000"/>
              </a:solidFill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598290-452E-4AAC-9873-CB0A0F4D0F3B}" type="slidenum">
              <a:rPr lang="en-US" altLang="en-US" smtClean="0"/>
              <a:pPr eaLnBrk="1" hangingPunct="1"/>
              <a:t>25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58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Fringe Benefits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305800" cy="495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/>
              <a:t>Faculty/A&amp;P/USPS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Retirement; Health Insurance; Social Security &amp; Medicare</a:t>
            </a:r>
          </a:p>
          <a:p>
            <a:pPr lvl="1" eaLnBrk="1" hangingPunct="1">
              <a:lnSpc>
                <a:spcPct val="90000"/>
              </a:lnSpc>
              <a:spcAft>
                <a:spcPct val="30000"/>
              </a:spcAft>
              <a:defRPr/>
            </a:pPr>
            <a:r>
              <a:rPr lang="en-US" sz="2000" dirty="0" smtClean="0"/>
              <a:t>Worker’s Comp &amp; Unemployment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/>
              <a:t>OPS Students*</a:t>
            </a:r>
          </a:p>
          <a:p>
            <a:pPr lvl="1">
              <a:lnSpc>
                <a:spcPct val="90000"/>
              </a:lnSpc>
              <a:spcAft>
                <a:spcPct val="30000"/>
              </a:spcAft>
              <a:defRPr/>
            </a:pPr>
            <a:r>
              <a:rPr lang="en-US" sz="2000" dirty="0" smtClean="0"/>
              <a:t>Worker’s Comp &amp; </a:t>
            </a:r>
            <a:r>
              <a:rPr lang="en-US" sz="2000" dirty="0" smtClean="0"/>
              <a:t>Unemployment</a:t>
            </a:r>
          </a:p>
          <a:p>
            <a:pPr lvl="1">
              <a:lnSpc>
                <a:spcPct val="90000"/>
              </a:lnSpc>
              <a:spcAft>
                <a:spcPct val="30000"/>
              </a:spcAft>
              <a:defRPr/>
            </a:pPr>
            <a:r>
              <a:rPr lang="en-US" dirty="0" smtClean="0"/>
              <a:t>Grad </a:t>
            </a:r>
            <a:r>
              <a:rPr lang="en-US" dirty="0"/>
              <a:t>students </a:t>
            </a:r>
            <a:r>
              <a:rPr lang="en-US" dirty="0" smtClean="0"/>
              <a:t>supplement </a:t>
            </a:r>
            <a:r>
              <a:rPr lang="en-US" dirty="0"/>
              <a:t>for health </a:t>
            </a:r>
            <a:r>
              <a:rPr lang="en-US" dirty="0" smtClean="0"/>
              <a:t>insurance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/>
              <a:t>OPS Non-students</a:t>
            </a:r>
            <a:endParaRPr lang="en-US" sz="22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Medicare; Worker’s Comp &amp; </a:t>
            </a:r>
            <a:r>
              <a:rPr lang="en-US" sz="2000" dirty="0" smtClean="0"/>
              <a:t>Unemployment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Health Insurance for all OPS employees working 30+ hours/week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 smtClean="0"/>
              <a:t>Terminal Leave </a:t>
            </a:r>
            <a:r>
              <a:rPr lang="en-US" sz="2200" dirty="0" smtClean="0"/>
              <a:t>Pool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2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2200" dirty="0" smtClean="0"/>
              <a:t>Health Insurance – </a:t>
            </a:r>
          </a:p>
          <a:p>
            <a:pPr>
              <a:lnSpc>
                <a:spcPct val="90000"/>
              </a:lnSpc>
              <a:defRPr/>
            </a:pPr>
            <a:r>
              <a:rPr lang="en-US" sz="2200" dirty="0" smtClean="0"/>
              <a:t>12 month employees – proportionate to salary request</a:t>
            </a:r>
          </a:p>
          <a:p>
            <a:pPr>
              <a:lnSpc>
                <a:spcPct val="90000"/>
              </a:lnSpc>
              <a:defRPr/>
            </a:pPr>
            <a:r>
              <a:rPr lang="en-US" sz="2200" dirty="0" smtClean="0"/>
              <a:t>For all OPS employees working 30+ hours/week</a:t>
            </a:r>
            <a:endParaRPr lang="en-US" sz="2000" dirty="0"/>
          </a:p>
          <a:p>
            <a:pPr eaLnBrk="1" hangingPunct="1">
              <a:lnSpc>
                <a:spcPct val="90000"/>
              </a:lnSpc>
              <a:defRPr/>
            </a:pPr>
            <a:endParaRPr lang="en-US" sz="22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200" dirty="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 dirty="0" smtClean="0">
              <a:solidFill>
                <a:schemeClr val="accent6"/>
              </a:solidFill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D9B376-31AD-4DF5-AEFB-A938D9B904C7}" type="slidenum">
              <a:rPr lang="en-US" altLang="en-US" smtClean="0"/>
              <a:pPr eaLnBrk="1" hangingPunct="1"/>
              <a:t>26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977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Consultants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77724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Outside individuals with expertise and skills that will add value to project</a:t>
            </a:r>
          </a:p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Costs are usually listed in terms of daily rate</a:t>
            </a:r>
          </a:p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Consultants are typically paid in the form of a subcontract</a:t>
            </a:r>
          </a:p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Consultants </a:t>
            </a:r>
            <a:r>
              <a:rPr lang="en-US" altLang="en-US" dirty="0" smtClean="0"/>
              <a:t>are never </a:t>
            </a:r>
            <a:r>
              <a:rPr lang="en-US" altLang="en-US" dirty="0" smtClean="0"/>
              <a:t>listed in the salaries &amp; wages section and faculty &amp; other FSU staff should not be listed as consultants</a:t>
            </a:r>
          </a:p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endParaRPr lang="en-US" altLang="en-US" sz="2400" dirty="0" smtClean="0"/>
          </a:p>
          <a:p>
            <a:pPr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A12C59-1986-487F-9B64-6BE00621B3F0}" type="slidenum">
              <a:rPr lang="en-US" altLang="en-US" smtClean="0"/>
              <a:pPr eaLnBrk="1" hangingPunct="1"/>
              <a:t>27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13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229600" cy="12525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400" dirty="0" smtClean="0"/>
              <a:t>Equipment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457200" y="1524000"/>
            <a:ext cx="8382000" cy="4683125"/>
          </a:xfrm>
        </p:spPr>
        <p:txBody>
          <a:bodyPr/>
          <a:lstStyle/>
          <a:p>
            <a:pPr marL="273050" indent="-273050" eaLnBrk="1" hangingPunct="1">
              <a:spcAft>
                <a:spcPct val="35000"/>
              </a:spcAft>
              <a:buFont typeface="Arial" charset="0"/>
              <a:buChar char="•"/>
            </a:pPr>
            <a:r>
              <a:rPr lang="en-US" altLang="en-US" sz="2400" dirty="0" smtClean="0"/>
              <a:t>Items costing $5,000 or more with a useful life of 1 year or more</a:t>
            </a:r>
          </a:p>
          <a:p>
            <a:pPr marL="273050" indent="-273050" eaLnBrk="1" hangingPunct="1">
              <a:spcAft>
                <a:spcPct val="35000"/>
              </a:spcAft>
              <a:buFont typeface="Arial" charset="0"/>
              <a:buChar char="•"/>
            </a:pPr>
            <a:r>
              <a:rPr lang="en-US" altLang="en-US" sz="2400" dirty="0" smtClean="0"/>
              <a:t>Items costing below $5,000 are considered materials/supplies and should be identified on that line</a:t>
            </a:r>
          </a:p>
          <a:p>
            <a:pPr marL="273050" indent="-273050" eaLnBrk="1" hangingPunct="1">
              <a:spcAft>
                <a:spcPct val="35000"/>
              </a:spcAft>
              <a:buFont typeface="Arial" charset="0"/>
              <a:buChar char="•"/>
            </a:pPr>
            <a:r>
              <a:rPr lang="en-US" altLang="en-US" sz="2400" dirty="0" smtClean="0"/>
              <a:t>Equipment should be detailed in the budget justification</a:t>
            </a:r>
          </a:p>
          <a:p>
            <a:pPr marL="273050" indent="-273050">
              <a:spcAft>
                <a:spcPct val="35000"/>
              </a:spcAft>
              <a:buFont typeface="Arial" charset="0"/>
              <a:buChar char="•"/>
            </a:pPr>
            <a:r>
              <a:rPr lang="en-US" altLang="en-US" sz="2400" dirty="0" smtClean="0"/>
              <a:t>Equipment requests should only include those items needed to complete the </a:t>
            </a:r>
            <a:r>
              <a:rPr lang="en-US" altLang="en-US" sz="2400" dirty="0" smtClean="0"/>
              <a:t>project</a:t>
            </a:r>
          </a:p>
          <a:p>
            <a:pPr marL="273050" indent="-273050">
              <a:spcAft>
                <a:spcPct val="35000"/>
              </a:spcAft>
              <a:buFont typeface="Arial" charset="0"/>
              <a:buChar char="•"/>
            </a:pPr>
            <a:r>
              <a:rPr lang="en-US" dirty="0" smtClean="0"/>
              <a:t>FSU has a policy for purchasing IT Devices on Federally-funded projects </a:t>
            </a:r>
            <a:endParaRPr lang="en-US" dirty="0"/>
          </a:p>
          <a:p>
            <a:pPr marL="273050" indent="-273050" eaLnBrk="1" hangingPunct="1">
              <a:spcAft>
                <a:spcPct val="35000"/>
              </a:spcAft>
              <a:buFont typeface="Arial" charset="0"/>
              <a:buChar char="•"/>
            </a:pPr>
            <a:endParaRPr lang="en-US" altLang="en-US" sz="2400" dirty="0" smtClean="0"/>
          </a:p>
          <a:p>
            <a:pPr marL="273050" indent="-273050" eaLnBrk="1" hangingPunct="1">
              <a:spcAft>
                <a:spcPct val="35000"/>
              </a:spcAft>
              <a:buFont typeface="Arial" charset="0"/>
              <a:buChar char="•"/>
            </a:pP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675206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Supplies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924800" cy="4530725"/>
          </a:xfrm>
        </p:spPr>
        <p:txBody>
          <a:bodyPr/>
          <a:lstStyle/>
          <a:p>
            <a:pPr marL="0" indent="0" eaLnBrk="1" hangingPunct="1">
              <a:spcAft>
                <a:spcPct val="35000"/>
              </a:spcAft>
              <a:buFont typeface="Wingdings" pitchFamily="2" charset="2"/>
              <a:buNone/>
              <a:defRPr/>
            </a:pPr>
            <a:r>
              <a:rPr lang="en-US" sz="2400" dirty="0" smtClean="0"/>
              <a:t>Supplies and materials related to the project</a:t>
            </a:r>
          </a:p>
          <a:p>
            <a:pPr eaLnBrk="1" hangingPunct="1">
              <a:spcAft>
                <a:spcPct val="35000"/>
              </a:spcAft>
              <a:defRPr/>
            </a:pPr>
            <a:r>
              <a:rPr lang="en-US" sz="2400" dirty="0" smtClean="0"/>
              <a:t>Can be listed in budget as broad categories such as glassware, chemicals or art </a:t>
            </a:r>
            <a:r>
              <a:rPr lang="en-US" sz="2400" dirty="0" smtClean="0"/>
              <a:t>supplies</a:t>
            </a:r>
          </a:p>
          <a:p>
            <a:pPr eaLnBrk="1" hangingPunct="1">
              <a:spcAft>
                <a:spcPct val="35000"/>
              </a:spcAft>
              <a:defRPr/>
            </a:pPr>
            <a:r>
              <a:rPr lang="en-US" sz="2400" dirty="0" smtClean="0"/>
              <a:t>Minor </a:t>
            </a:r>
            <a:r>
              <a:rPr lang="en-US" sz="2400" dirty="0" smtClean="0"/>
              <a:t>equipment costing </a:t>
            </a:r>
            <a:r>
              <a:rPr lang="en-US" sz="2400" b="1" dirty="0" smtClean="0"/>
              <a:t>&lt; </a:t>
            </a:r>
            <a:r>
              <a:rPr lang="en-US" sz="2400" dirty="0" smtClean="0"/>
              <a:t>$5,000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800000"/>
                </a:solidFill>
              </a:rPr>
              <a:t>NOTE: For </a:t>
            </a:r>
            <a:r>
              <a:rPr lang="en-US" dirty="0">
                <a:solidFill>
                  <a:srgbClr val="800000"/>
                </a:solidFill>
              </a:rPr>
              <a:t>F</a:t>
            </a:r>
            <a:r>
              <a:rPr lang="en-US" sz="2400" dirty="0" smtClean="0">
                <a:solidFill>
                  <a:srgbClr val="800000"/>
                </a:solidFill>
              </a:rPr>
              <a:t>ederally-funded </a:t>
            </a:r>
            <a:r>
              <a:rPr lang="en-US" sz="2400" dirty="0" smtClean="0">
                <a:solidFill>
                  <a:srgbClr val="800000"/>
                </a:solidFill>
              </a:rPr>
              <a:t>projects, routine office supplies are normally treated as an indirect costs (paper, pencils, post-it notes, etc.)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513A06-8D28-4074-A641-43D6E9F15A19}" type="slidenum">
              <a:rPr lang="en-US" altLang="en-US" smtClean="0"/>
              <a:pPr eaLnBrk="1" hangingPunct="1"/>
              <a:t>29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7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143000"/>
          </a:xfrm>
        </p:spPr>
        <p:txBody>
          <a:bodyPr/>
          <a:lstStyle/>
          <a:p>
            <a:r>
              <a:rPr lang="en-US" dirty="0" smtClean="0"/>
              <a:t>Proposal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71628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Staff Assignment Sheet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Facts Sheet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Transmittal Form/Instructions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Program Announcement/Solicitation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Application </a:t>
            </a:r>
            <a:r>
              <a:rPr lang="en-US" dirty="0" smtClean="0">
                <a:solidFill>
                  <a:schemeClr val="tx1"/>
                </a:solidFill>
              </a:rPr>
              <a:t>package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Agency </a:t>
            </a:r>
            <a:r>
              <a:rPr lang="en-US" dirty="0" smtClean="0">
                <a:solidFill>
                  <a:schemeClr val="tx1"/>
                </a:solidFill>
              </a:rPr>
              <a:t>Guidelines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25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altLang="en-US" dirty="0" smtClean="0"/>
              <a:t>C.A.S. Exemptions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153400" cy="50292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 exceptional </a:t>
            </a:r>
            <a:r>
              <a:rPr lang="en-US" dirty="0" smtClean="0"/>
              <a:t>circumstances, indirect costs </a:t>
            </a:r>
            <a:r>
              <a:rPr lang="en-US" i="1" u="sng" dirty="0" smtClean="0"/>
              <a:t>may </a:t>
            </a:r>
            <a:r>
              <a:rPr lang="en-US" i="1" u="sng" dirty="0"/>
              <a:t>be </a:t>
            </a:r>
            <a:r>
              <a:rPr lang="en-US" dirty="0" smtClean="0"/>
              <a:t>charged ‘directly’ </a:t>
            </a:r>
            <a:r>
              <a:rPr lang="en-US" dirty="0"/>
              <a:t>to a sponsored </a:t>
            </a:r>
            <a:r>
              <a:rPr lang="en-US" dirty="0" smtClean="0"/>
              <a:t>project.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Exceptional circumstances means that the project </a:t>
            </a:r>
            <a:r>
              <a:rPr lang="en-US" dirty="0"/>
              <a:t>requires an extensive amount of administrative and/or clerical support or goods/services significantly greater than the routine level provided by an academic </a:t>
            </a:r>
            <a:r>
              <a:rPr lang="en-US" dirty="0" smtClean="0"/>
              <a:t>department</a:t>
            </a: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C.A.S. </a:t>
            </a:r>
            <a:r>
              <a:rPr lang="en-US" dirty="0" smtClean="0"/>
              <a:t>e</a:t>
            </a:r>
            <a:r>
              <a:rPr lang="en-US" dirty="0" smtClean="0"/>
              <a:t>xemption </a:t>
            </a:r>
            <a:r>
              <a:rPr lang="en-US" dirty="0"/>
              <a:t>is REQUIRED to direct charge administrative and clerical salaries and other administrative-type </a:t>
            </a:r>
            <a:r>
              <a:rPr lang="en-US" dirty="0" smtClean="0"/>
              <a:t>expenses </a:t>
            </a: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</a:t>
            </a:r>
            <a:r>
              <a:rPr lang="en-US" dirty="0"/>
              <a:t>addition to meeting definition of exceptional circumstances, costs must be specifically identifiable to a particular sponsored project, be reasonable, allowable and allocable</a:t>
            </a:r>
            <a:r>
              <a:rPr lang="en-US" dirty="0">
                <a:solidFill>
                  <a:schemeClr val="accent5"/>
                </a:solidFill>
              </a:rPr>
              <a:t>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124766-AE76-4243-8244-1C9CA8375591}" type="slidenum">
              <a:rPr lang="en-US" altLang="en-US" smtClean="0"/>
              <a:pPr eaLnBrk="1" hangingPunct="1"/>
              <a:t>30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05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Travel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Project-related travel is usually allowed and may include trips to collect data, present findings at a professional meeting, meetings with program officers or collaborators, etc.</a:t>
            </a:r>
          </a:p>
          <a:p>
            <a:pPr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altLang="en-US" dirty="0" smtClean="0"/>
              <a:t>Reimbursement of costs should be consistent with FSU’s travel policy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Most agencies (and </a:t>
            </a:r>
            <a:r>
              <a:rPr lang="en-US" altLang="en-US" dirty="0" smtClean="0"/>
              <a:t>SRA) </a:t>
            </a:r>
            <a:r>
              <a:rPr lang="en-US" altLang="en-US" dirty="0" smtClean="0"/>
              <a:t>require a break-down of funds requested, such as airfare, hotels, car rental, etc.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9105A4B-B632-4173-BAC4-2F5688530862}" type="slidenum">
              <a:rPr lang="en-US" altLang="en-US" smtClean="0"/>
              <a:pPr eaLnBrk="1" hangingPunct="1"/>
              <a:t>31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529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Subawards</a:t>
            </a:r>
            <a:r>
              <a:rPr lang="en-US" altLang="en-US" sz="4000" dirty="0" smtClean="0"/>
              <a:t>/Subcontracts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5000"/>
              </a:spcAft>
            </a:pPr>
            <a:r>
              <a:rPr lang="en-US" altLang="en-US" sz="2400" dirty="0" smtClean="0"/>
              <a:t>Represents a collaboration of work by one or more other institutions</a:t>
            </a:r>
          </a:p>
          <a:p>
            <a:pPr eaLnBrk="1" hangingPunct="1">
              <a:lnSpc>
                <a:spcPct val="90000"/>
              </a:lnSpc>
              <a:spcAft>
                <a:spcPct val="25000"/>
              </a:spcAft>
            </a:pPr>
            <a:r>
              <a:rPr lang="en-US" altLang="en-US" sz="2400" dirty="0" smtClean="0"/>
              <a:t>Costs for </a:t>
            </a:r>
            <a:r>
              <a:rPr lang="en-US" altLang="en-US" sz="2400" dirty="0" smtClean="0"/>
              <a:t>subawardee</a:t>
            </a:r>
            <a:r>
              <a:rPr lang="en-US" altLang="en-US" sz="2400" dirty="0" smtClean="0"/>
              <a:t> is presented in a separate line item and should include both the </a:t>
            </a:r>
            <a:r>
              <a:rPr lang="en-US" altLang="en-US" sz="2400" dirty="0" smtClean="0"/>
              <a:t>subawardee’s</a:t>
            </a:r>
            <a:r>
              <a:rPr lang="en-US" altLang="en-US" sz="2400" dirty="0" smtClean="0"/>
              <a:t> direct and F&amp;A costs</a:t>
            </a:r>
          </a:p>
          <a:p>
            <a:pPr eaLnBrk="1" hangingPunct="1">
              <a:lnSpc>
                <a:spcPct val="90000"/>
              </a:lnSpc>
              <a:spcAft>
                <a:spcPct val="25000"/>
              </a:spcAft>
            </a:pPr>
            <a:r>
              <a:rPr lang="en-US" altLang="en-US" sz="2400" dirty="0" smtClean="0"/>
              <a:t>A </a:t>
            </a:r>
            <a:r>
              <a:rPr lang="en-US" altLang="en-US" sz="2400" dirty="0" smtClean="0"/>
              <a:t>subaward</a:t>
            </a:r>
            <a:r>
              <a:rPr lang="en-US" altLang="en-US" sz="2400" dirty="0" smtClean="0"/>
              <a:t> detailed budget should be included as part of budget justification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Subawardee’s</a:t>
            </a:r>
            <a:r>
              <a:rPr lang="en-US" altLang="en-US" sz="2400" dirty="0" smtClean="0"/>
              <a:t> F&amp;A costs are calculated in accordance with the </a:t>
            </a:r>
            <a:r>
              <a:rPr lang="en-US" altLang="en-US" sz="2400" dirty="0" smtClean="0"/>
              <a:t>subawardee’s</a:t>
            </a:r>
            <a:r>
              <a:rPr lang="en-US" altLang="en-US" sz="2400" dirty="0" smtClean="0"/>
              <a:t> negotiated F&amp;A rate agreement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431AFC2-AC70-4B5A-81AF-1B1ACDA966EE}" type="slidenum">
              <a:rPr lang="en-US" altLang="en-US" smtClean="0"/>
              <a:pPr eaLnBrk="1" hangingPunct="1"/>
              <a:t>32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11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Subawards</a:t>
            </a:r>
            <a:r>
              <a:rPr lang="en-US" altLang="en-US" dirty="0" smtClean="0"/>
              <a:t> / Subcontracts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If a collaboration is </a:t>
            </a:r>
            <a:r>
              <a:rPr lang="en-US" altLang="en-US" dirty="0" smtClean="0"/>
              <a:t>proposed, each collaborator needs to provide:</a:t>
            </a:r>
            <a:endParaRPr lang="en-US" altLang="en-US" dirty="0" smtClean="0"/>
          </a:p>
          <a:p>
            <a:pPr lvl="1" eaLnBrk="1" hangingPunct="1"/>
            <a:r>
              <a:rPr lang="en-US" altLang="en-US" sz="2400" dirty="0" smtClean="0"/>
              <a:t>Letter of commitment from the Sponsored Program Office (not PI)</a:t>
            </a:r>
          </a:p>
          <a:p>
            <a:pPr lvl="1" eaLnBrk="1" hangingPunct="1"/>
            <a:r>
              <a:rPr lang="en-US" altLang="en-US" sz="2400" dirty="0" smtClean="0"/>
              <a:t>Scope of work for </a:t>
            </a:r>
            <a:r>
              <a:rPr lang="en-US" altLang="en-US" sz="2400" dirty="0" smtClean="0"/>
              <a:t>the PI’s activities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smtClean="0"/>
              <a:t>Budget</a:t>
            </a:r>
          </a:p>
          <a:p>
            <a:pPr lvl="1" eaLnBrk="1" hangingPunct="1"/>
            <a:r>
              <a:rPr lang="en-US" altLang="en-US" sz="2400" dirty="0" smtClean="0"/>
              <a:t>Budget </a:t>
            </a:r>
            <a:r>
              <a:rPr lang="en-US" altLang="en-US" sz="2400" dirty="0" smtClean="0"/>
              <a:t>Justification</a:t>
            </a:r>
          </a:p>
          <a:p>
            <a:pPr lvl="1" eaLnBrk="1" hangingPunct="1"/>
            <a:r>
              <a:rPr lang="en-US" altLang="en-US" sz="2400" dirty="0" smtClean="0"/>
              <a:t>Other agency required documents</a:t>
            </a:r>
            <a:endParaRPr lang="en-US" altLang="en-US" sz="2400" dirty="0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AD8889-DAD8-4BC6-AFE3-F8B121839097}" type="slidenum">
              <a:rPr lang="en-US" altLang="en-US" smtClean="0"/>
              <a:pPr eaLnBrk="1" hangingPunct="1"/>
              <a:t>33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73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Other Direct Costs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eaLnBrk="1" hangingPunct="1">
              <a:spcAft>
                <a:spcPct val="35000"/>
              </a:spcAft>
              <a:defRPr/>
            </a:pPr>
            <a:r>
              <a:rPr lang="en-US" dirty="0" smtClean="0"/>
              <a:t>This category contains all other proposal costs, i.e., animal per diems, publication charges, graphic fees, matriculation, communications, shipping, etc.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chemeClr val="accent6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800000"/>
                </a:solidFill>
              </a:rPr>
              <a:t>NOTE</a:t>
            </a:r>
            <a:r>
              <a:rPr lang="en-US" dirty="0" smtClean="0">
                <a:solidFill>
                  <a:srgbClr val="800000"/>
                </a:solidFill>
              </a:rPr>
              <a:t>: Postage, local telephone, and memberships are normally treated as F&amp;A costs on </a:t>
            </a:r>
            <a:r>
              <a:rPr lang="en-US" dirty="0" smtClean="0">
                <a:solidFill>
                  <a:srgbClr val="800000"/>
                </a:solidFill>
              </a:rPr>
              <a:t>Federally-funded </a:t>
            </a:r>
            <a:r>
              <a:rPr lang="en-US" dirty="0" smtClean="0">
                <a:solidFill>
                  <a:srgbClr val="800000"/>
                </a:solidFill>
              </a:rPr>
              <a:t>projects.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F905A3-00A6-42D6-B8BE-AFDBBC7DFC6D}" type="slidenum">
              <a:rPr lang="en-US" altLang="en-US" smtClean="0"/>
              <a:pPr eaLnBrk="1" hangingPunct="1"/>
              <a:t>34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106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Matriculation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ct val="35000"/>
              </a:spcAft>
            </a:pPr>
            <a:r>
              <a:rPr lang="en-US" altLang="en-US" sz="2400" dirty="0" smtClean="0"/>
              <a:t>Matriculation costs (minimum of 9 </a:t>
            </a:r>
            <a:r>
              <a:rPr lang="en-US" altLang="en-US" sz="2400" dirty="0" smtClean="0"/>
              <a:t>hrs</a:t>
            </a:r>
            <a:r>
              <a:rPr lang="en-US" altLang="en-US" sz="2400" dirty="0" smtClean="0"/>
              <a:t>) should be included for graduate assistants supported by the project</a:t>
            </a:r>
          </a:p>
          <a:p>
            <a:pPr>
              <a:spcAft>
                <a:spcPct val="35000"/>
              </a:spcAft>
            </a:pPr>
            <a:r>
              <a:rPr lang="en-US" altLang="en-US" sz="2400" dirty="0" smtClean="0"/>
              <a:t>Graduate Matriculation Rate for </a:t>
            </a:r>
            <a:r>
              <a:rPr lang="en-US" altLang="en-US" sz="2400" dirty="0" smtClean="0"/>
              <a:t>14-15 </a:t>
            </a:r>
            <a:r>
              <a:rPr lang="en-US" altLang="en-US" sz="2400" dirty="0" smtClean="0"/>
              <a:t>is </a:t>
            </a:r>
            <a:r>
              <a:rPr lang="en-US" dirty="0"/>
              <a:t>$</a:t>
            </a:r>
            <a:r>
              <a:rPr lang="en-US" dirty="0" smtClean="0"/>
              <a:t>433.77/</a:t>
            </a:r>
            <a:r>
              <a:rPr lang="en-US" dirty="0" smtClean="0"/>
              <a:t>hr</a:t>
            </a:r>
            <a:r>
              <a:rPr lang="en-US" dirty="0" smtClean="0"/>
              <a:t> </a:t>
            </a:r>
            <a:r>
              <a:rPr lang="en-US" altLang="en-US" sz="2400" dirty="0" smtClean="0"/>
              <a:t>or $</a:t>
            </a:r>
            <a:r>
              <a:rPr lang="en-US" dirty="0" smtClean="0"/>
              <a:t>11,712</a:t>
            </a:r>
            <a:r>
              <a:rPr lang="en-US" altLang="en-US" sz="2400" dirty="0" smtClean="0"/>
              <a:t> </a:t>
            </a:r>
            <a:r>
              <a:rPr lang="en-US" altLang="en-US" sz="2400" dirty="0" smtClean="0"/>
              <a:t>for 27 hours (in-state)</a:t>
            </a:r>
          </a:p>
          <a:p>
            <a:pPr eaLnBrk="1" hangingPunct="1">
              <a:spcAft>
                <a:spcPct val="35000"/>
              </a:spcAft>
            </a:pPr>
            <a:r>
              <a:rPr lang="en-US" altLang="en-US" sz="2400" dirty="0" smtClean="0"/>
              <a:t>If matriculation costs are not included in budget, an alternate source for paying must be identified (waiver 2 or 3 on transmittal form)</a:t>
            </a:r>
          </a:p>
          <a:p>
            <a:pPr eaLnBrk="1" hangingPunct="1"/>
            <a:r>
              <a:rPr lang="en-US" altLang="en-US" sz="2400" dirty="0" smtClean="0"/>
              <a:t>FSU excludes matriculation from F&amp;A calculations in all proposals</a:t>
            </a:r>
          </a:p>
          <a:p>
            <a:pPr eaLnBrk="1" hangingPunct="1"/>
            <a:endParaRPr lang="en-US" altLang="en-US" sz="2400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D05A51E-AF73-40E5-B7EB-0A991802E818}" type="slidenum">
              <a:rPr lang="en-US" altLang="en-US" smtClean="0"/>
              <a:pPr eaLnBrk="1" hangingPunct="1"/>
              <a:t>35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019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4400" dirty="0" smtClean="0"/>
              <a:t>Matriculation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077200" cy="4530725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altLang="en-US" sz="2400" dirty="0" smtClean="0"/>
              <a:t>Multiyear proposals should include a 7.5% increase in matriculation costs annually</a:t>
            </a:r>
          </a:p>
          <a:p>
            <a:pPr lvl="1" eaLnBrk="1" hangingPunct="1"/>
            <a:r>
              <a:rPr lang="en-US" altLang="en-US" sz="2400" dirty="0" smtClean="0"/>
              <a:t>Out of state matriculation is not an allowable cost in most circumstances</a:t>
            </a:r>
          </a:p>
          <a:p>
            <a:pPr lvl="2" eaLnBrk="1" hangingPunct="1"/>
            <a:r>
              <a:rPr lang="en-US" altLang="en-US" sz="2400" dirty="0" smtClean="0"/>
              <a:t>College of Engineering may apply out of state rates to their proposals</a:t>
            </a:r>
          </a:p>
          <a:p>
            <a:pPr lvl="2" eaLnBrk="1" hangingPunct="1"/>
            <a:r>
              <a:rPr lang="en-US" altLang="en-US" sz="2400" dirty="0" smtClean="0"/>
              <a:t>Certain training grants allow out of state matriculation.  Check the sponsor guidelines</a:t>
            </a:r>
          </a:p>
          <a:p>
            <a:pPr lvl="1" eaLnBrk="1" hangingPunct="1"/>
            <a:r>
              <a:rPr lang="en-US" altLang="en-US" sz="2400" dirty="0" smtClean="0"/>
              <a:t>Fees are not an allowable cost unless applying for a training grant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DFCFE2-82D0-4175-8145-E491A50678E7}" type="slidenum">
              <a:rPr lang="en-US" altLang="en-US" smtClean="0"/>
              <a:pPr eaLnBrk="1" hangingPunct="1"/>
              <a:t>36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62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Cost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53400" cy="4800600"/>
          </a:xfrm>
        </p:spPr>
        <p:txBody>
          <a:bodyPr/>
          <a:lstStyle/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dirty="0"/>
              <a:t>Costing sharing</a:t>
            </a:r>
            <a:r>
              <a:rPr lang="en-US" sz="2400" dirty="0"/>
              <a:t> or </a:t>
            </a:r>
            <a:r>
              <a:rPr lang="en-US" sz="2400" b="1" dirty="0"/>
              <a:t>matching</a:t>
            </a:r>
            <a:r>
              <a:rPr lang="en-US" sz="2400" dirty="0"/>
              <a:t> is that portion of project costs not borne by the sponsor. </a:t>
            </a:r>
          </a:p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A </a:t>
            </a:r>
            <a:r>
              <a:rPr lang="en-US" sz="2400" i="1" u="sng" dirty="0"/>
              <a:t>cost sharing commitment</a:t>
            </a:r>
            <a:r>
              <a:rPr lang="en-US" sz="2400" u="sng" dirty="0"/>
              <a:t> </a:t>
            </a:r>
            <a:r>
              <a:rPr lang="en-US" sz="2400" dirty="0"/>
              <a:t>means any cost sharing included and quantified (e.g., % of effort and/or dollar amount) in the proposal budget, proposal narrative or award document. The award document may incorporate the commitment directly or by reference to the </a:t>
            </a:r>
            <a:r>
              <a:rPr lang="en-US" sz="2400" dirty="0" smtClean="0"/>
              <a:t>proposal.</a:t>
            </a:r>
          </a:p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i="1" u="sng" dirty="0" smtClean="0"/>
              <a:t>Project </a:t>
            </a:r>
            <a:r>
              <a:rPr lang="en-US" sz="2400" i="1" u="sng" dirty="0"/>
              <a:t>enhancement</a:t>
            </a:r>
            <a:r>
              <a:rPr lang="en-US" sz="2400" u="sng" dirty="0"/>
              <a:t> </a:t>
            </a:r>
            <a:r>
              <a:rPr lang="en-US" sz="2400" dirty="0"/>
              <a:t>means describing "resources that are available" for the project but are </a:t>
            </a:r>
            <a:r>
              <a:rPr lang="en-US" sz="2400" i="1" u="sng" dirty="0"/>
              <a:t>not quantified </a:t>
            </a:r>
            <a:r>
              <a:rPr lang="en-US" sz="2400" dirty="0"/>
              <a:t>in the proposal budget, narrative or </a:t>
            </a:r>
            <a:r>
              <a:rPr lang="en-US" sz="2400" dirty="0" smtClean="0"/>
              <a:t>other documents. </a:t>
            </a:r>
            <a:r>
              <a:rPr lang="en-US" sz="2400" dirty="0"/>
              <a:t>This is not considered a cost sharing commitment.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238F80-A452-494F-BDEE-1A7A8D6B251E}" type="slidenum">
              <a:rPr lang="en-US" altLang="en-US" smtClean="0"/>
              <a:pPr eaLnBrk="1" hangingPunct="1"/>
              <a:t>37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51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FSU Cost Sharing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4530725"/>
          </a:xfrm>
        </p:spPr>
        <p:txBody>
          <a:bodyPr/>
          <a:lstStyle/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FSU’s policy is </a:t>
            </a:r>
            <a:r>
              <a:rPr lang="en-US" sz="2400" dirty="0"/>
              <a:t>to make a cost sharing commitment </a:t>
            </a:r>
            <a:r>
              <a:rPr lang="en-US" sz="2400" b="1" i="1" u="sng" dirty="0"/>
              <a:t>only when required </a:t>
            </a:r>
            <a:r>
              <a:rPr lang="en-US" sz="2400" dirty="0"/>
              <a:t>by the sponsor or by the competitive nature of the award and then </a:t>
            </a:r>
            <a:r>
              <a:rPr lang="en-US" sz="2400" dirty="0" smtClean="0"/>
              <a:t>only </a:t>
            </a:r>
            <a:r>
              <a:rPr lang="en-US" sz="2400" dirty="0"/>
              <a:t>to the extent necessary to meet the specific requirements of the sponsored project.</a:t>
            </a:r>
          </a:p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If a PI requests </a:t>
            </a:r>
            <a:r>
              <a:rPr lang="en-US" sz="2400" dirty="0"/>
              <a:t>an exception to this policy, </a:t>
            </a:r>
            <a:r>
              <a:rPr lang="en-US" sz="2400" dirty="0" smtClean="0"/>
              <a:t>the department Chair and Dean must approve.</a:t>
            </a:r>
            <a:endParaRPr lang="en-US" sz="2400" dirty="0"/>
          </a:p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The VPR approval is required, </a:t>
            </a:r>
            <a:r>
              <a:rPr lang="en-US" sz="2400" dirty="0"/>
              <a:t>also.</a:t>
            </a:r>
          </a:p>
          <a:p>
            <a:pPr indent="-17373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i="1" u="sng" dirty="0">
                <a:solidFill>
                  <a:schemeClr val="accent3">
                    <a:lumMod val="75000"/>
                    <a:lumOff val="25000"/>
                  </a:schemeClr>
                </a:solidFill>
              </a:rPr>
              <a:t>Cost sharing </a:t>
            </a:r>
            <a:r>
              <a:rPr lang="en-US" sz="2400" b="1" i="1" u="sng" dirty="0" smtClean="0">
                <a:solidFill>
                  <a:schemeClr val="accent3">
                    <a:lumMod val="75000"/>
                    <a:lumOff val="25000"/>
                  </a:schemeClr>
                </a:solidFill>
              </a:rPr>
              <a:t>should be approved well before the proposal deadline </a:t>
            </a:r>
            <a:endParaRPr lang="en-US" sz="2400" b="1" i="1" u="sng" dirty="0">
              <a:solidFill>
                <a:schemeClr val="accent3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en-US" dirty="0">
              <a:solidFill>
                <a:schemeClr val="accent3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D438F1A-A3B0-4892-AA4B-AD23C4542152}" type="slidenum">
              <a:rPr lang="en-US" altLang="en-US" smtClean="0"/>
              <a:pPr eaLnBrk="1" hangingPunct="1"/>
              <a:t>38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485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973" y="228600"/>
            <a:ext cx="8229600" cy="1143000"/>
          </a:xfrm>
        </p:spPr>
        <p:txBody>
          <a:bodyPr/>
          <a:lstStyle/>
          <a:p>
            <a:r>
              <a:rPr lang="en-US" dirty="0" smtClean="0"/>
              <a:t>SRA Review	</a:t>
            </a:r>
            <a:r>
              <a:rPr lang="en-US" dirty="0" smtClean="0"/>
              <a:t> - Provide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Review of Program Solicitation; Agency Guidelines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Review of Transmittal Form - hardcopy or in OMNI </a:t>
            </a:r>
          </a:p>
          <a:p>
            <a:r>
              <a:rPr lang="en-US" sz="2600" dirty="0">
                <a:solidFill>
                  <a:schemeClr val="tx1"/>
                </a:solidFill>
              </a:rPr>
              <a:t>Review Budget/Justification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Salaries – actual salary; escalation if included should be reasonable and disclosed</a:t>
            </a:r>
            <a:endParaRPr lang="en-US" sz="2600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Indirect Cost Rate/Calculation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Allowable </a:t>
            </a:r>
            <a:r>
              <a:rPr lang="en-US" sz="2600" dirty="0" smtClean="0">
                <a:solidFill>
                  <a:schemeClr val="tx1"/>
                </a:solidFill>
              </a:rPr>
              <a:t>Costs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Scope of Work</a:t>
            </a:r>
          </a:p>
          <a:p>
            <a:r>
              <a:rPr lang="en-US" sz="2600" dirty="0">
                <a:solidFill>
                  <a:schemeClr val="tx1"/>
                </a:solidFill>
              </a:rPr>
              <a:t>Other  </a:t>
            </a:r>
            <a:r>
              <a:rPr lang="en-US" sz="2600" dirty="0" smtClean="0">
                <a:solidFill>
                  <a:schemeClr val="tx1"/>
                </a:solidFill>
              </a:rPr>
              <a:t>Documents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Agency required documents – biosketch/current-pending support, etc.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chemeClr val="tx1"/>
                </a:solidFill>
              </a:rPr>
              <a:t>Internal Approvals: </a:t>
            </a:r>
          </a:p>
          <a:p>
            <a:pPr lvl="2"/>
            <a:r>
              <a:rPr lang="en-US" sz="2600" dirty="0" smtClean="0">
                <a:solidFill>
                  <a:schemeClr val="tx1"/>
                </a:solidFill>
              </a:rPr>
              <a:t>Cost Sharing Commitment/CAS Exemption Request</a:t>
            </a:r>
            <a:endParaRPr lang="en-US" sz="26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4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609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>Contact Sponsored Research Administration (SRA) – ASAP</a:t>
            </a:r>
            <a:br>
              <a:rPr lang="en-US" altLang="en-US" sz="4400" dirty="0" smtClean="0"/>
            </a:br>
            <a:endParaRPr lang="en-US" altLang="en-US" sz="4400" dirty="0" smtClean="0"/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7772400" cy="4530725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altLang="en-US" sz="2400" dirty="0" smtClean="0"/>
              <a:t>Establish a working relationship with the administrator who will process your proposal</a:t>
            </a:r>
          </a:p>
          <a:p>
            <a:pPr lvl="1" eaLnBrk="1" hangingPunct="1"/>
            <a:r>
              <a:rPr lang="en-US" altLang="en-US" sz="2400" dirty="0" smtClean="0"/>
              <a:t>Administrator provides agency-specific expertise</a:t>
            </a:r>
          </a:p>
          <a:p>
            <a:pPr lvl="1" eaLnBrk="1" hangingPunct="1"/>
            <a:r>
              <a:rPr lang="en-US" altLang="en-US" sz="2400" dirty="0" smtClean="0"/>
              <a:t>Questions about the proposal process can be answered</a:t>
            </a:r>
          </a:p>
          <a:p>
            <a:pPr lvl="2" eaLnBrk="1" hangingPunct="1"/>
            <a:r>
              <a:rPr lang="en-US" altLang="en-US" sz="2400" dirty="0" smtClean="0"/>
              <a:t>3-day submission policy</a:t>
            </a:r>
          </a:p>
          <a:p>
            <a:pPr lvl="2" eaLnBrk="1" hangingPunct="1"/>
            <a:r>
              <a:rPr lang="en-US" altLang="en-US" sz="2400" dirty="0" smtClean="0"/>
              <a:t>Documents needed for </a:t>
            </a:r>
            <a:r>
              <a:rPr lang="en-US" altLang="en-US" sz="2400" dirty="0" smtClean="0"/>
              <a:t>SRA</a:t>
            </a:r>
            <a:endParaRPr lang="en-US" altLang="en-US" sz="2400" dirty="0" smtClean="0"/>
          </a:p>
          <a:p>
            <a:pPr lvl="2" eaLnBrk="1" hangingPunct="1"/>
            <a:r>
              <a:rPr lang="en-US" altLang="en-US" sz="2400" dirty="0" smtClean="0"/>
              <a:t>PI </a:t>
            </a:r>
            <a:r>
              <a:rPr lang="en-US" altLang="en-US" sz="2400" dirty="0" smtClean="0"/>
              <a:t>Responsibilities/SRA </a:t>
            </a:r>
            <a:r>
              <a:rPr lang="en-US" altLang="en-US" sz="2400" dirty="0" smtClean="0"/>
              <a:t>Responsibilities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05178C3-398A-4C8C-95AC-01E2B60BD335}" type="slidenum">
              <a:rPr lang="en-US" altLang="en-US" smtClean="0"/>
              <a:pPr eaLnBrk="1" hangingPunct="1"/>
              <a:t>4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254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Types </a:t>
            </a:r>
            <a:r>
              <a:rPr lang="en-US" dirty="0"/>
              <a:t>of Submission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Electronic – Federal Agencies 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2"/>
            <a:r>
              <a:rPr lang="en-US" sz="2400" dirty="0" smtClean="0">
                <a:solidFill>
                  <a:schemeClr val="tx1"/>
                </a:solidFill>
              </a:rPr>
              <a:t>(</a:t>
            </a:r>
            <a:r>
              <a:rPr lang="en-US" sz="2400" dirty="0" smtClean="0">
                <a:solidFill>
                  <a:schemeClr val="tx1"/>
                </a:solidFill>
              </a:rPr>
              <a:t>Grants.gov, FastLane, NSPIRES, etc.)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</a:rPr>
              <a:t>PI/Dept is responsible for completing application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</a:rPr>
              <a:t>SRA submits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Email – State Agencies, Institutions of Higher </a:t>
            </a:r>
            <a:r>
              <a:rPr lang="en-US" sz="2400" dirty="0" smtClean="0">
                <a:solidFill>
                  <a:schemeClr val="tx1"/>
                </a:solidFill>
              </a:rPr>
              <a:t>Education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</a:rPr>
              <a:t>PI </a:t>
            </a:r>
            <a:r>
              <a:rPr lang="en-US" sz="2400" dirty="0" smtClean="0">
                <a:solidFill>
                  <a:schemeClr val="tx1"/>
                </a:solidFill>
              </a:rPr>
              <a:t>can email directly after SRA approves proposal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Hardcopy </a:t>
            </a:r>
          </a:p>
          <a:p>
            <a:pPr lvl="2"/>
            <a:r>
              <a:rPr lang="en-US" sz="2400" dirty="0" smtClean="0">
                <a:solidFill>
                  <a:schemeClr val="tx1"/>
                </a:solidFill>
              </a:rPr>
              <a:t>PI/Department is responsible for making copies and delivery after SRA approves proposal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8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4400" dirty="0" smtClean="0"/>
              <a:t>Questions?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0425" y="1600200"/>
            <a:ext cx="7772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Sponsored Research </a:t>
            </a:r>
            <a:r>
              <a:rPr lang="en-US" dirty="0" smtClean="0">
                <a:solidFill>
                  <a:schemeClr val="accent6"/>
                </a:solidFill>
              </a:rPr>
              <a:t>Administration</a:t>
            </a:r>
            <a:endParaRPr lang="en-US" dirty="0" smtClean="0">
              <a:solidFill>
                <a:schemeClr val="accent6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850-644-5260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srs@mailer.fsu.edu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  <p:pic>
        <p:nvPicPr>
          <p:cNvPr id="51204" name="Picture 5" descr="MCj038404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00200"/>
            <a:ext cx="1873250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3BFE3A-8300-426C-B3AF-F5E42CE7F956}" type="slidenum">
              <a:rPr lang="en-US" altLang="en-US" smtClean="0"/>
              <a:pPr eaLnBrk="1" hangingPunct="1"/>
              <a:t>41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660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/>
              <a:t>Three-Working-Day </a:t>
            </a:r>
            <a:r>
              <a:rPr lang="en-US" dirty="0"/>
              <a:t>Policy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SRA Administrator </a:t>
            </a:r>
            <a:r>
              <a:rPr lang="en-US" sz="2400" i="1" u="sng" dirty="0" smtClean="0">
                <a:solidFill>
                  <a:schemeClr val="tx1"/>
                </a:solidFill>
              </a:rPr>
              <a:t>needs at least </a:t>
            </a:r>
            <a:r>
              <a:rPr lang="en-US" sz="2400" dirty="0" smtClean="0">
                <a:solidFill>
                  <a:schemeClr val="tx1"/>
                </a:solidFill>
              </a:rPr>
              <a:t>three working days prior to the proposal deadline to review the proposal for compliance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This allows for feedback and suggestions to keep the proposal compliant with the agency guidelines and FSU policies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By 9am of three-day deadline, </a:t>
            </a:r>
            <a:r>
              <a:rPr lang="en-US" sz="2400" dirty="0" smtClean="0">
                <a:solidFill>
                  <a:schemeClr val="tx1"/>
                </a:solidFill>
              </a:rPr>
              <a:t>SRA Administrator </a:t>
            </a:r>
            <a:r>
              <a:rPr lang="en-US" sz="2400" dirty="0" smtClean="0">
                <a:solidFill>
                  <a:schemeClr val="tx1"/>
                </a:solidFill>
              </a:rPr>
              <a:t>must </a:t>
            </a:r>
            <a:r>
              <a:rPr lang="en-US" sz="2400" dirty="0" smtClean="0">
                <a:solidFill>
                  <a:schemeClr val="tx1"/>
                </a:solidFill>
              </a:rPr>
              <a:t>receive </a:t>
            </a:r>
            <a:r>
              <a:rPr lang="en-US" sz="2400" dirty="0" smtClean="0">
                <a:solidFill>
                  <a:schemeClr val="tx1"/>
                </a:solidFill>
              </a:rPr>
              <a:t>“</a:t>
            </a:r>
            <a:r>
              <a:rPr lang="en-US" sz="2400" dirty="0" smtClean="0">
                <a:solidFill>
                  <a:schemeClr val="tx1"/>
                </a:solidFill>
              </a:rPr>
              <a:t>complete </a:t>
            </a:r>
            <a:r>
              <a:rPr lang="en-US" sz="2400" dirty="0" smtClean="0">
                <a:solidFill>
                  <a:schemeClr val="tx1"/>
                </a:solidFill>
              </a:rPr>
              <a:t>proposal”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PI can work on narrative/scope of work until 9am of the deadline day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4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8229600" cy="114300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4000" dirty="0" smtClean="0"/>
              <a:t>Three-working-day Deadline Chart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744573"/>
              </p:ext>
            </p:extLst>
          </p:nvPr>
        </p:nvGraphicFramePr>
        <p:xfrm>
          <a:off x="1219200" y="2133600"/>
          <a:ext cx="6901815" cy="2539298"/>
        </p:xfrm>
        <a:graphic>
          <a:graphicData uri="http://schemas.openxmlformats.org/drawingml/2006/table">
            <a:tbl>
              <a:tblPr firstRow="1" firstCol="1" bandRow="1"/>
              <a:tblGrid>
                <a:gridCol w="3237378"/>
                <a:gridCol w="3664437"/>
              </a:tblGrid>
              <a:tr h="228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Sponsor Deadline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SRA </a:t>
                      </a: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Internal Deadline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8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Monday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Previous Wednesday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3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Tuesday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Previous Thursday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Wednesday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Previous Friday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Thursday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Monday of the same week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3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Friday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Tuesday of the same week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Saturday (if no agency guidance, Friday is considered deadline)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Tuesday of the same week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3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Sunday (if no agency guidance, Friday is considered deadline)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Tuesday of the same week by 9 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5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dirty="0" smtClean="0"/>
              <a:t>Review ALL Proposal Documents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600200"/>
            <a:ext cx="7772400" cy="4530725"/>
          </a:xfrm>
        </p:spPr>
        <p:txBody>
          <a:bodyPr/>
          <a:lstStyle/>
          <a:p>
            <a:pPr>
              <a:buClr>
                <a:schemeClr val="tx1"/>
              </a:buClr>
              <a:buSzTx/>
              <a:defRPr/>
            </a:pPr>
            <a:r>
              <a:rPr lang="en-US" sz="2400" dirty="0" smtClean="0"/>
              <a:t>Funding Announcement:</a:t>
            </a:r>
          </a:p>
          <a:p>
            <a:pPr marL="274320" lvl="1" indent="0">
              <a:buClr>
                <a:schemeClr val="tx1"/>
              </a:buClr>
              <a:buSzTx/>
              <a:buNone/>
              <a:defRPr/>
            </a:pPr>
            <a:r>
              <a:rPr lang="en-US" sz="2400" dirty="0" smtClean="0"/>
              <a:t>Request </a:t>
            </a:r>
            <a:r>
              <a:rPr lang="en-US" sz="2400" dirty="0" smtClean="0"/>
              <a:t>for Proposal (RFP), Program Solicitation, Request for Application (RFA), Broad Agency Announcement (BAA)</a:t>
            </a:r>
          </a:p>
          <a:p>
            <a:pPr>
              <a:buClr>
                <a:schemeClr val="tx1"/>
              </a:buClr>
              <a:buSzTx/>
              <a:defRPr/>
            </a:pPr>
            <a:r>
              <a:rPr lang="en-US" sz="2400" dirty="0" smtClean="0"/>
              <a:t>Application Instructions	</a:t>
            </a:r>
          </a:p>
          <a:p>
            <a:pPr>
              <a:buClr>
                <a:schemeClr val="tx1"/>
              </a:buClr>
              <a:buSzTx/>
              <a:defRPr/>
            </a:pPr>
            <a:r>
              <a:rPr lang="en-US" sz="2400" dirty="0" smtClean="0"/>
              <a:t>Agency Guidelines</a:t>
            </a:r>
          </a:p>
          <a:p>
            <a:pPr>
              <a:buClr>
                <a:schemeClr val="tx1"/>
              </a:buClr>
              <a:buSzTx/>
              <a:defRPr/>
            </a:pPr>
            <a:r>
              <a:rPr lang="en-US" sz="2400" dirty="0" smtClean="0"/>
              <a:t>All these documents provide information pertinent to your proposal</a:t>
            </a:r>
            <a:endParaRPr lang="en-US" sz="2400" dirty="0"/>
          </a:p>
          <a:p>
            <a:pPr>
              <a:buClr>
                <a:schemeClr val="tx1"/>
              </a:buClr>
              <a:buSzTx/>
              <a:defRPr/>
            </a:pPr>
            <a:endParaRPr lang="en-US" sz="2400" dirty="0" smtClean="0"/>
          </a:p>
          <a:p>
            <a:pPr>
              <a:buClr>
                <a:schemeClr val="tx1"/>
              </a:buClr>
              <a:buSzTx/>
              <a:defRPr/>
            </a:pPr>
            <a:r>
              <a:rPr lang="en-US" sz="2100" i="1" dirty="0" smtClean="0">
                <a:solidFill>
                  <a:srgbClr val="800000"/>
                </a:solidFill>
              </a:rPr>
              <a:t>The instructions/guidelines must be followed or you risk the proposal being ‘returned without review’ for non-compliance.</a:t>
            </a:r>
          </a:p>
          <a:p>
            <a:pPr>
              <a:buClr>
                <a:schemeClr val="tx1"/>
              </a:buClr>
              <a:buSzTx/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DE3A27-50EF-4D65-85A4-DDB08964ABAB}" type="slidenum">
              <a:rPr lang="en-US" altLang="en-US" smtClean="0"/>
              <a:pPr eaLnBrk="1" hangingPunct="1"/>
              <a:t>7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6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Request for Proposal (RFP)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Program Description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Eligibility (Limited Submission?)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Funding Limits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i="1" u="sng" dirty="0" smtClean="0">
                <a:solidFill>
                  <a:srgbClr val="800000"/>
                </a:solidFill>
              </a:rPr>
              <a:t>Deadlines – Due Dates for Submissions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Submission process – electronic? Hard copy?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Review/Evaluation Criteria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Award Description</a:t>
            </a:r>
          </a:p>
          <a:p>
            <a:pPr>
              <a:buClr>
                <a:schemeClr val="tx1"/>
              </a:buClr>
              <a:buSzTx/>
            </a:pPr>
            <a:r>
              <a:rPr lang="en-US" altLang="en-US" dirty="0" smtClean="0"/>
              <a:t>Award Administration </a:t>
            </a:r>
          </a:p>
          <a:p>
            <a:pPr lvl="1">
              <a:buClr>
                <a:schemeClr val="tx1"/>
              </a:buClr>
              <a:buSzTx/>
            </a:pPr>
            <a:r>
              <a:rPr lang="en-US" altLang="en-US" sz="2400" dirty="0" smtClean="0"/>
              <a:t>Reporting requirements, etc. </a:t>
            </a:r>
          </a:p>
          <a:p>
            <a:pPr>
              <a:buFontTx/>
              <a:buChar char="•"/>
            </a:pPr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3B061EB-7296-4FC5-A1AB-D839F7F5E873}" type="slidenum">
              <a:rPr lang="en-US" altLang="en-US" smtClean="0"/>
              <a:pPr eaLnBrk="1" hangingPunct="1"/>
              <a:t>8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69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en-US" sz="4400" dirty="0"/>
              <a:t>NEH – </a:t>
            </a:r>
            <a:r>
              <a:rPr lang="en-US" altLang="en-US" sz="4400" dirty="0" smtClean="0"/>
              <a:t>Challenge Grant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/>
              <a:t>Deadline:  May 1, 2014</a:t>
            </a:r>
          </a:p>
          <a:p>
            <a:pPr marL="0" indent="0">
              <a:buNone/>
            </a:pPr>
            <a:r>
              <a:rPr lang="en-US" sz="2600" dirty="0"/>
              <a:t>Program Description: </a:t>
            </a:r>
          </a:p>
          <a:p>
            <a:r>
              <a:rPr lang="en-US" sz="2600" dirty="0"/>
              <a:t>NEH challenge grants are capacity-building grants, intended to help institutions and organizations secure long-term support for their humanities programs and resources. </a:t>
            </a:r>
          </a:p>
          <a:p>
            <a:pPr marL="0" indent="0">
              <a:buNone/>
            </a:pPr>
            <a:r>
              <a:rPr lang="en-US" sz="2600" dirty="0"/>
              <a:t>Expenditures not eligible for support: </a:t>
            </a:r>
            <a:endParaRPr lang="en-US" sz="2600" dirty="0" smtClean="0"/>
          </a:p>
          <a:p>
            <a:r>
              <a:rPr lang="en-US" sz="2600" dirty="0" smtClean="0"/>
              <a:t>recovery </a:t>
            </a:r>
            <a:r>
              <a:rPr lang="en-US" sz="2600" dirty="0"/>
              <a:t>of indirect </a:t>
            </a:r>
            <a:r>
              <a:rPr lang="en-US" sz="2600" dirty="0" smtClean="0"/>
              <a:t>costs</a:t>
            </a: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Type </a:t>
            </a:r>
            <a:r>
              <a:rPr lang="en-US" sz="2600" dirty="0"/>
              <a:t>of </a:t>
            </a:r>
            <a:r>
              <a:rPr lang="en-US" sz="2600" dirty="0" smtClean="0"/>
              <a:t>award: </a:t>
            </a:r>
            <a:endParaRPr lang="en-US" sz="2600" dirty="0"/>
          </a:p>
          <a:p>
            <a:r>
              <a:rPr lang="en-US" sz="2600" u="sng" dirty="0" smtClean="0"/>
              <a:t>Matching grant</a:t>
            </a:r>
            <a:r>
              <a:rPr lang="en-US" sz="2600" dirty="0"/>
              <a:t> </a:t>
            </a:r>
            <a:r>
              <a:rPr lang="en-US" sz="2600" dirty="0" smtClean="0"/>
              <a:t>- </a:t>
            </a:r>
            <a:r>
              <a:rPr lang="en-US" sz="2600" u="sng" dirty="0" smtClean="0"/>
              <a:t>Recipients </a:t>
            </a:r>
            <a:r>
              <a:rPr lang="en-US" sz="2600" u="sng" dirty="0"/>
              <a:t>must raise three times the amount of federal funds offered</a:t>
            </a:r>
            <a:r>
              <a:rPr lang="en-US" sz="2600" dirty="0"/>
              <a:t>, </a:t>
            </a:r>
            <a:r>
              <a:rPr lang="en-US" sz="2600" dirty="0" smtClean="0"/>
              <a:t>. . .</a:t>
            </a:r>
          </a:p>
          <a:p>
            <a:pPr marL="0" indent="0">
              <a:buNone/>
            </a:pPr>
            <a:r>
              <a:rPr lang="en-US" sz="2600" dirty="0" smtClean="0"/>
              <a:t>Eligibility:</a:t>
            </a:r>
          </a:p>
          <a:p>
            <a:r>
              <a:rPr lang="en-US" sz="2600" i="1" dirty="0" smtClean="0">
                <a:solidFill>
                  <a:schemeClr val="accent1"/>
                </a:solidFill>
              </a:rPr>
              <a:t>Institutions </a:t>
            </a:r>
            <a:r>
              <a:rPr lang="en-US" sz="2600" i="1" dirty="0">
                <a:solidFill>
                  <a:schemeClr val="accent1"/>
                </a:solidFill>
              </a:rPr>
              <a:t>may apply for only one NEH challenge grant in a calendar </a:t>
            </a:r>
            <a:r>
              <a:rPr lang="en-US" sz="2600" i="1" dirty="0" smtClean="0">
                <a:solidFill>
                  <a:schemeClr val="accent1"/>
                </a:solidFill>
              </a:rPr>
              <a:t>year</a:t>
            </a:r>
            <a:endParaRPr lang="en-US" sz="2600" i="1" dirty="0">
              <a:solidFill>
                <a:schemeClr val="accent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11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8">
      <a:dk1>
        <a:sysClr val="windowText" lastClr="000000"/>
      </a:dk1>
      <a:lt1>
        <a:srgbClr val="ECEDD1"/>
      </a:lt1>
      <a:dk2>
        <a:srgbClr val="564B3C"/>
      </a:dk2>
      <a:lt2>
        <a:srgbClr val="ECEDD1"/>
      </a:lt2>
      <a:accent1>
        <a:srgbClr val="6C261A"/>
      </a:accent1>
      <a:accent2>
        <a:srgbClr val="6C261A"/>
      </a:accent2>
      <a:accent3>
        <a:srgbClr val="511C1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3047</TotalTime>
  <Words>2179</Words>
  <Application>Microsoft Office PowerPoint</Application>
  <PresentationFormat>On-screen Show (4:3)</PresentationFormat>
  <Paragraphs>313</Paragraphs>
  <Slides>41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Clarity</vt:lpstr>
      <vt:lpstr>Proposal Submission Proposal Submission Process</vt:lpstr>
      <vt:lpstr>Steps for Proposal Submission</vt:lpstr>
      <vt:lpstr>Proposal Tools</vt:lpstr>
      <vt:lpstr> Contact Sponsored Research Administration (SRA) – ASAP </vt:lpstr>
      <vt:lpstr> Three-Working-Day Policy </vt:lpstr>
      <vt:lpstr> Three-working-day Deadline Chart  </vt:lpstr>
      <vt:lpstr>Review ALL Proposal Documents</vt:lpstr>
      <vt:lpstr>Request for Proposal (RFP) </vt:lpstr>
      <vt:lpstr>NEH – Challenge Grant</vt:lpstr>
      <vt:lpstr>Basic Proposal Documents</vt:lpstr>
      <vt:lpstr>Transmittal Form –  Institution Approvals</vt:lpstr>
      <vt:lpstr> Electronic Transmittal - OMNI</vt:lpstr>
      <vt:lpstr>Scope of Work</vt:lpstr>
      <vt:lpstr> Additional Documents</vt:lpstr>
      <vt:lpstr>Prepare the Proposal Application</vt:lpstr>
      <vt:lpstr>Standard NSF Grant Application</vt:lpstr>
      <vt:lpstr>Budget Development</vt:lpstr>
      <vt:lpstr>Direct Costs – A-21</vt:lpstr>
      <vt:lpstr>Indirect Costs - F&amp;A - Overhead</vt:lpstr>
      <vt:lpstr>FSU’s Indirect Cost Rates</vt:lpstr>
      <vt:lpstr> Recovery of Indirect Costs</vt:lpstr>
      <vt:lpstr>Indirect Cost Base - MTDC</vt:lpstr>
      <vt:lpstr>Indirect Cost Base - TDC</vt:lpstr>
      <vt:lpstr> Sample Budget  </vt:lpstr>
      <vt:lpstr>Personnel – Salaries/Wages</vt:lpstr>
      <vt:lpstr>Fringe Benefits</vt:lpstr>
      <vt:lpstr>Consultants</vt:lpstr>
      <vt:lpstr>Equipment</vt:lpstr>
      <vt:lpstr>Supplies</vt:lpstr>
      <vt:lpstr>C.A.S. Exemptions</vt:lpstr>
      <vt:lpstr>Travel</vt:lpstr>
      <vt:lpstr>Subawards/Subcontracts</vt:lpstr>
      <vt:lpstr>Subawards / Subcontracts</vt:lpstr>
      <vt:lpstr>Other Direct Costs</vt:lpstr>
      <vt:lpstr>Matriculation</vt:lpstr>
      <vt:lpstr>Matriculation</vt:lpstr>
      <vt:lpstr>Cost Sharing</vt:lpstr>
      <vt:lpstr>FSU Cost Sharing Policy</vt:lpstr>
      <vt:lpstr>SRA Review  - Provide Feedback</vt:lpstr>
      <vt:lpstr> Types of Submission  </vt:lpstr>
      <vt:lpstr>Questions?</vt:lpstr>
    </vt:vector>
  </TitlesOfParts>
  <Company>FSU Office of Research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Proposal Development</dc:title>
  <dc:creator>Hodges, Beth</dc:creator>
  <cp:lastModifiedBy>Toner, Brynnan </cp:lastModifiedBy>
  <cp:revision>108</cp:revision>
  <cp:lastPrinted>2014-04-28T16:53:19Z</cp:lastPrinted>
  <dcterms:created xsi:type="dcterms:W3CDTF">2013-09-16T18:53:28Z</dcterms:created>
  <dcterms:modified xsi:type="dcterms:W3CDTF">2014-05-01T20:23:38Z</dcterms:modified>
</cp:coreProperties>
</file>