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6" r:id="rId1"/>
  </p:sldMasterIdLst>
  <p:notesMasterIdLst>
    <p:notesMasterId r:id="rId33"/>
  </p:notesMasterIdLst>
  <p:handoutMasterIdLst>
    <p:handoutMasterId r:id="rId34"/>
  </p:handoutMasterIdLst>
  <p:sldIdLst>
    <p:sldId id="256" r:id="rId2"/>
    <p:sldId id="342" r:id="rId3"/>
    <p:sldId id="332" r:id="rId4"/>
    <p:sldId id="333" r:id="rId5"/>
    <p:sldId id="334" r:id="rId6"/>
    <p:sldId id="336" r:id="rId7"/>
    <p:sldId id="337" r:id="rId8"/>
    <p:sldId id="343" r:id="rId9"/>
    <p:sldId id="344" r:id="rId10"/>
    <p:sldId id="346" r:id="rId11"/>
    <p:sldId id="339" r:id="rId12"/>
    <p:sldId id="338" r:id="rId13"/>
    <p:sldId id="300" r:id="rId14"/>
    <p:sldId id="327" r:id="rId15"/>
    <p:sldId id="351" r:id="rId16"/>
    <p:sldId id="322" r:id="rId17"/>
    <p:sldId id="325" r:id="rId18"/>
    <p:sldId id="326" r:id="rId19"/>
    <p:sldId id="305" r:id="rId20"/>
    <p:sldId id="304" r:id="rId21"/>
    <p:sldId id="302" r:id="rId22"/>
    <p:sldId id="330" r:id="rId23"/>
    <p:sldId id="350" r:id="rId24"/>
    <p:sldId id="341" r:id="rId25"/>
    <p:sldId id="331" r:id="rId26"/>
    <p:sldId id="347" r:id="rId27"/>
    <p:sldId id="288" r:id="rId28"/>
    <p:sldId id="349" r:id="rId29"/>
    <p:sldId id="348" r:id="rId30"/>
    <p:sldId id="352" r:id="rId31"/>
    <p:sldId id="323" r:id="rId32"/>
  </p:sldIdLst>
  <p:sldSz cx="9144000" cy="6858000" type="screen4x3"/>
  <p:notesSz cx="7010400" cy="92964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0066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86" autoAdjust="0"/>
    <p:restoredTop sz="94649" autoAdjust="0"/>
  </p:normalViewPr>
  <p:slideViewPr>
    <p:cSldViewPr>
      <p:cViewPr>
        <p:scale>
          <a:sx n="75" d="100"/>
          <a:sy n="75" d="100"/>
        </p:scale>
        <p:origin x="-1386" y="-3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7146" cy="464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62" tIns="46031" rIns="92062" bIns="46031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654" y="1"/>
            <a:ext cx="3037146" cy="464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62" tIns="46031" rIns="92062" bIns="460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0063"/>
            <a:ext cx="3037146" cy="464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62" tIns="46031" rIns="92062" bIns="46031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654" y="8830063"/>
            <a:ext cx="3037146" cy="464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62" tIns="46031" rIns="92062" bIns="460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E1E1348-8756-4F34-A127-C95A7505A8F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784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7146" cy="464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62" tIns="46031" rIns="92062" bIns="46031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654" y="1"/>
            <a:ext cx="3037146" cy="464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62" tIns="46031" rIns="92062" bIns="460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1126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881" y="4415830"/>
            <a:ext cx="5608640" cy="4184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62" tIns="46031" rIns="92062" bIns="460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30063"/>
            <a:ext cx="3037146" cy="464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62" tIns="46031" rIns="92062" bIns="46031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654" y="8830063"/>
            <a:ext cx="3037146" cy="464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62" tIns="46031" rIns="92062" bIns="460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56A53AE-AE2C-4144-B288-E0E4A58D406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3224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BE28E5-C393-4EB9-B07B-8CCDC97EFF81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CE9C2B-181F-4649-BDAA-DAC7AD97F709}" type="slidenum">
              <a:rPr lang="en-US"/>
              <a:pPr/>
              <a:t>21</a:t>
            </a:fld>
            <a:endParaRPr lang="en-US" dirty="0"/>
          </a:p>
        </p:txBody>
      </p:sp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56CE21-4D8E-4516-978B-4C8F605F24E4}" type="slidenum">
              <a:rPr lang="en-US"/>
              <a:pPr/>
              <a:t>27</a:t>
            </a:fld>
            <a:endParaRPr lang="en-US" dirty="0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953A05-0959-4FAE-A374-4BD36CAAC568}" type="slidenum">
              <a:rPr lang="en-US"/>
              <a:pPr/>
              <a:t>28</a:t>
            </a:fld>
            <a:endParaRPr lang="en-US" dirty="0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742B6A-289F-4283-95D7-E274A236B9F1}" type="slidenum">
              <a:rPr lang="en-US"/>
              <a:pPr/>
              <a:t>29</a:t>
            </a:fld>
            <a:endParaRPr lang="en-US" dirty="0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CE670C-E06E-4EFB-9935-D3868CA2C7C4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13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Conforms to limitations or exclusions bullet—NIH salary cap, cannot charge excess to award or any other federal award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CE670C-E06E-4EFB-9935-D3868CA2C7C4}" type="slidenum">
              <a:rPr lang="en-US"/>
              <a:pPr/>
              <a:t>9</a:t>
            </a:fld>
            <a:endParaRPr lang="en-US" dirty="0"/>
          </a:p>
        </p:txBody>
      </p:sp>
      <p:sp>
        <p:nvSpPr>
          <p:cNvPr id="13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Conforms to limitations or exclusions bullet—NIH salary cap, cannot charge excess to award or any other federal award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0208"/>
            <a:fld id="{F70E7B39-D272-4DAC-A9BB-CF9744F45FDA}" type="slidenum">
              <a:rPr lang="en-US" smtClean="0"/>
              <a:pPr defTabSz="930208"/>
              <a:t>10</a:t>
            </a:fld>
            <a:endParaRPr lang="en-US" dirty="0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12F2DA-5388-41E7-927B-BDDCBB744EC5}" type="slidenum">
              <a:rPr lang="en-US"/>
              <a:pPr/>
              <a:t>13</a:t>
            </a:fld>
            <a:endParaRPr lang="en-US" dirty="0"/>
          </a:p>
        </p:txBody>
      </p:sp>
      <p:sp>
        <p:nvSpPr>
          <p:cNvPr id="148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5DAFFE-9007-4307-A9BC-3536C2374676}" type="slidenum">
              <a:rPr lang="en-US"/>
              <a:pPr/>
              <a:t>14</a:t>
            </a:fld>
            <a:endParaRPr lang="en-US" dirty="0"/>
          </a:p>
        </p:txBody>
      </p:sp>
      <p:sp>
        <p:nvSpPr>
          <p:cNvPr id="20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5DAFFE-9007-4307-A9BC-3536C2374676}" type="slidenum">
              <a:rPr lang="en-US"/>
              <a:pPr/>
              <a:t>15</a:t>
            </a:fld>
            <a:endParaRPr lang="en-US" dirty="0"/>
          </a:p>
        </p:txBody>
      </p:sp>
      <p:sp>
        <p:nvSpPr>
          <p:cNvPr id="20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7167D4-E152-4815-AF85-3926EB87A23F}" type="slidenum">
              <a:rPr lang="en-US"/>
              <a:pPr/>
              <a:t>19</a:t>
            </a:fld>
            <a:endParaRPr lang="en-US" dirty="0"/>
          </a:p>
        </p:txBody>
      </p:sp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E4D844-49AF-49CA-956E-467D594A4E05}" type="slidenum">
              <a:rPr lang="en-US"/>
              <a:pPr/>
              <a:t>20</a:t>
            </a:fld>
            <a:endParaRPr lang="en-US" dirty="0"/>
          </a:p>
        </p:txBody>
      </p:sp>
      <p:sp>
        <p:nvSpPr>
          <p:cNvPr id="14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22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18432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sz="2400" dirty="0">
                <a:latin typeface="Times New Roman" pitchFamily="18" charset="0"/>
              </a:endParaRPr>
            </a:p>
          </p:txBody>
        </p:sp>
        <p:grpSp>
          <p:nvGrpSpPr>
            <p:cNvPr id="184324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84325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 sz="2400" dirty="0">
                  <a:latin typeface="Times New Roman" pitchFamily="18" charset="0"/>
                </a:endParaRPr>
              </a:p>
            </p:txBody>
          </p:sp>
          <p:sp>
            <p:nvSpPr>
              <p:cNvPr id="184326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 sz="2400" dirty="0">
                  <a:latin typeface="Times New Roman" pitchFamily="18" charset="0"/>
                </a:endParaRPr>
              </a:p>
            </p:txBody>
          </p:sp>
          <p:sp>
            <p:nvSpPr>
              <p:cNvPr id="184327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184328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184329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 sz="2400" dirty="0">
                  <a:latin typeface="Times New Roman" pitchFamily="18" charset="0"/>
                </a:endParaRPr>
              </a:p>
            </p:txBody>
          </p:sp>
          <p:sp>
            <p:nvSpPr>
              <p:cNvPr id="184330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</p:grpSp>
      </p:grpSp>
      <p:sp>
        <p:nvSpPr>
          <p:cNvPr id="18433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433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4333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18433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New Fac Post Awd</a:t>
            </a:r>
            <a:endParaRPr lang="en-US" dirty="0"/>
          </a:p>
        </p:txBody>
      </p:sp>
      <p:sp>
        <p:nvSpPr>
          <p:cNvPr id="184335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50AC3CC-5555-4C20-AF83-C899073E74E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New Fac Post Awd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32AD09-21B5-4DDD-929A-BFBBC63C5DC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New Fac Post Awd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53FD12-6B7F-4C7A-AA6B-B8A5A1AF524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New Fac Post Awd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0EEF6D-8DC3-4185-8981-54B36016521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New Fac Post Awd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2A57DA-9A76-4656-A640-33A406D378A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New Fac Post Awd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32024-45C5-42E9-A567-81273FD7C9D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New Fac Post Awd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58CA44-8F4C-4C0D-9E89-2EDAF7F1644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New Fac Post Awd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B26CC4-533C-4B91-BD10-EFA8AD0F5E5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New Fac Post Awd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EEBF86-E496-4B08-B79B-8CBB631649E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New Fac Post Awd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EA7217-28C3-4A02-BCFC-EF881BFF8FB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New Fac Post Awd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385036-F259-4AC3-B200-046EEC48867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3298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8329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/>
              <a:endParaRPr lang="en-US" sz="2400" dirty="0">
                <a:latin typeface="Times New Roman" pitchFamily="18" charset="0"/>
              </a:endParaRPr>
            </a:p>
          </p:txBody>
        </p:sp>
        <p:grpSp>
          <p:nvGrpSpPr>
            <p:cNvPr id="183300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83301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/>
                <a:endParaRPr lang="en-US" sz="2400" dirty="0">
                  <a:latin typeface="Times New Roman" pitchFamily="18" charset="0"/>
                </a:endParaRPr>
              </a:p>
            </p:txBody>
          </p:sp>
          <p:sp>
            <p:nvSpPr>
              <p:cNvPr id="183302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</p:grpSp>
      </p:grpSp>
      <p:sp>
        <p:nvSpPr>
          <p:cNvPr id="183303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330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330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/>
            </a:lvl1pPr>
          </a:lstStyle>
          <a:p>
            <a:endParaRPr lang="en-US" dirty="0"/>
          </a:p>
        </p:txBody>
      </p:sp>
      <p:sp>
        <p:nvSpPr>
          <p:cNvPr id="18330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r>
              <a:rPr lang="en-US" dirty="0" smtClean="0"/>
              <a:t>New Fac Post Awd</a:t>
            </a:r>
            <a:endParaRPr lang="en-US" dirty="0"/>
          </a:p>
        </p:txBody>
      </p:sp>
      <p:sp>
        <p:nvSpPr>
          <p:cNvPr id="18330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668D761B-DC55-48D2-B0CA-0F7CFB0B992D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183308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mcmanus@fsu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search.fsu.edu/contractsgrants/forms.html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search.fsu.edu/contractsgrants/costsharing.html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search.fsu.edu/contractsgrants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search.fsu.edu/contractsgrants/workshops.html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search.fsu.edu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research.fsu.edu/contractsgrants/index.html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pfa.fsu.edu/control/" TargetMode="External"/><Relationship Id="rId7" Type="http://schemas.openxmlformats.org/officeDocument/2006/relationships/hyperlink" Target="http://erp.fsu.edu/OMNI-Training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hr.fsu.edu/" TargetMode="External"/><Relationship Id="rId5" Type="http://schemas.openxmlformats.org/officeDocument/2006/relationships/hyperlink" Target="http://www.purchasing.fsu.edu/" TargetMode="External"/><Relationship Id="rId4" Type="http://schemas.openxmlformats.org/officeDocument/2006/relationships/hyperlink" Target="http://gradstudies.fsu.edu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search.fsu.edu/contractsgrants/documents/staff.pdf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search.fsu.edu/contractsgrants/policypro.html" TargetMode="External"/><Relationship Id="rId2" Type="http://schemas.openxmlformats.org/officeDocument/2006/relationships/hyperlink" Target="http://www.research.fsu.edu/sras/complianceresources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1143000"/>
            <a:ext cx="6629400" cy="2209800"/>
          </a:xfrm>
        </p:spPr>
        <p:txBody>
          <a:bodyPr/>
          <a:lstStyle/>
          <a:p>
            <a:r>
              <a:rPr lang="en-US" dirty="0"/>
              <a:t>Post Award Processes and Effort Reporting</a:t>
            </a:r>
            <a:br>
              <a:rPr lang="en-US" dirty="0"/>
            </a:b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3352800" y="3810000"/>
            <a:ext cx="5257800" cy="1981200"/>
          </a:xfrm>
        </p:spPr>
        <p:txBody>
          <a:bodyPr/>
          <a:lstStyle/>
          <a:p>
            <a:r>
              <a:rPr lang="en-US" i="1" dirty="0" smtClean="0"/>
              <a:t>Roberta </a:t>
            </a:r>
            <a:r>
              <a:rPr lang="en-US" i="1" dirty="0" smtClean="0"/>
              <a:t>McManus</a:t>
            </a:r>
          </a:p>
          <a:p>
            <a:r>
              <a:rPr lang="en-US" sz="2000" i="1" dirty="0" smtClean="0"/>
              <a:t>Director, Sponsored Research Accounting Services (SRAS)</a:t>
            </a:r>
          </a:p>
          <a:p>
            <a:r>
              <a:rPr lang="en-US" sz="2000" i="1" dirty="0" smtClean="0">
                <a:hlinkClick r:id="rId3"/>
              </a:rPr>
              <a:t>rmcmanus@fsu.edu</a:t>
            </a:r>
            <a:r>
              <a:rPr lang="en-US" sz="2000" i="1" dirty="0" smtClean="0"/>
              <a:t> , 645-2485</a:t>
            </a:r>
            <a:endParaRPr lang="en-US" sz="2000" i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100" y="3810000"/>
            <a:ext cx="2019300" cy="2019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Sponsored Research Financial Policies/Procedures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924800" cy="4724400"/>
          </a:xfrm>
        </p:spPr>
        <p:txBody>
          <a:bodyPr>
            <a:normAutofit fontScale="62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Advances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Cost Accounting Standards (CAS)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Cost Sharing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Cost Transfers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US" sz="3200" dirty="0" smtClean="0"/>
              <a:t>Effort Commitments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US" sz="3200" dirty="0" smtClean="0"/>
              <a:t>Fixed Price Residual Funds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US" sz="3200" dirty="0" smtClean="0"/>
              <a:t>Indirect Cost Recovery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US" sz="3200" dirty="0" smtClean="0"/>
              <a:t>Participant Support Costs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US" sz="3200" dirty="0" smtClean="0"/>
              <a:t>Program Income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US" sz="3200" dirty="0" smtClean="0"/>
              <a:t>Sub recipient Monitoring</a:t>
            </a:r>
          </a:p>
          <a:p>
            <a:pPr>
              <a:lnSpc>
                <a:spcPct val="120000"/>
              </a:lnSpc>
              <a:defRPr/>
            </a:pPr>
            <a:r>
              <a:rPr lang="en-US" sz="3200" dirty="0" smtClean="0"/>
              <a:t>Unallowable Costs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US" sz="3200" dirty="0" smtClean="0"/>
              <a:t>Closeout Authority – Memorandum dated September 24, 2008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EF6D-8DC3-4185-8981-54B360165211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New Fac Post Awd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 smtClean="0"/>
              <a:t>How do I collaborate with another researcher?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Often included in proposal</a:t>
            </a:r>
          </a:p>
          <a:p>
            <a:pPr lvl="1"/>
            <a:r>
              <a:rPr lang="en-US" dirty="0" smtClean="0"/>
              <a:t>Institution approval vs. researcher</a:t>
            </a:r>
          </a:p>
          <a:p>
            <a:r>
              <a:rPr lang="en-US" dirty="0" smtClean="0"/>
              <a:t>Participates in research (sub recipient) vs. provider of goods/services (vendor)</a:t>
            </a:r>
          </a:p>
          <a:p>
            <a:r>
              <a:rPr lang="en-US" dirty="0" smtClean="0"/>
              <a:t>Starts with SRS Subcontract Coordinator</a:t>
            </a:r>
          </a:p>
          <a:p>
            <a:r>
              <a:rPr lang="en-US" dirty="0" smtClean="0"/>
              <a:t>Standard agreement</a:t>
            </a:r>
          </a:p>
          <a:p>
            <a:pPr lvl="1"/>
            <a:r>
              <a:rPr lang="en-US" dirty="0" smtClean="0"/>
              <a:t>Incorporates Federal requirements</a:t>
            </a:r>
          </a:p>
          <a:p>
            <a:r>
              <a:rPr lang="en-US" dirty="0" smtClean="0"/>
              <a:t>Encumbered in OMNI as PO </a:t>
            </a:r>
          </a:p>
          <a:p>
            <a:pPr lvl="1"/>
            <a:r>
              <a:rPr lang="en-US" dirty="0" smtClean="0"/>
              <a:t>Numbers = RXXXX</a:t>
            </a:r>
          </a:p>
          <a:p>
            <a:r>
              <a:rPr lang="en-US" dirty="0" smtClean="0"/>
              <a:t>PI approves invoices (deliverables met)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New Fac Post Awd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F0240-2B42-4E34-88E8-ED3F976AC5E6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813"/>
            <a:ext cx="8229600" cy="1143000"/>
          </a:xfrm>
        </p:spPr>
        <p:txBody>
          <a:bodyPr/>
          <a:lstStyle/>
          <a:p>
            <a:r>
              <a:rPr lang="en-US" sz="3800" dirty="0" smtClean="0"/>
              <a:t>Why do I approve expenditures and monitor budgets?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77200" cy="46482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Award is to the University…however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PI responsible for ensuring expenditures benefit the project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Timing of when personnel need to be appointed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Timing of when supplies will be used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Collaboration with subcontractor in accordance with SOW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Periodic budget vs. actuals reports (OMNI)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Ensure anticipated expenditures charged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Review for expenditures that do not belong on project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Rate of expenditures reasonable for pace of research progress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New Fac Post Awd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F0240-2B42-4E34-88E8-ED3F976AC5E6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SRAS Review of Expenditures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828800"/>
            <a:ext cx="7772400" cy="4302125"/>
          </a:xfrm>
        </p:spPr>
        <p:txBody>
          <a:bodyPr/>
          <a:lstStyle/>
          <a:p>
            <a:r>
              <a:rPr lang="en-US" dirty="0" smtClean="0"/>
              <a:t>Requisitions </a:t>
            </a:r>
            <a:r>
              <a:rPr lang="en-US" dirty="0"/>
              <a:t>&gt; $1,000</a:t>
            </a:r>
          </a:p>
          <a:p>
            <a:r>
              <a:rPr lang="en-US" dirty="0"/>
              <a:t>Travel and Expense reports &gt; $1,000</a:t>
            </a:r>
          </a:p>
          <a:p>
            <a:r>
              <a:rPr lang="en-US" dirty="0"/>
              <a:t>Unencumbered expenses (pay </a:t>
            </a:r>
            <a:r>
              <a:rPr lang="en-US" dirty="0" smtClean="0"/>
              <a:t>requests/participant requests) &gt;$1,000</a:t>
            </a:r>
            <a:endParaRPr lang="en-US" dirty="0"/>
          </a:p>
          <a:p>
            <a:r>
              <a:rPr lang="en-US" dirty="0"/>
              <a:t>All personnel </a:t>
            </a:r>
            <a:r>
              <a:rPr lang="en-US" dirty="0" smtClean="0"/>
              <a:t>appointments</a:t>
            </a:r>
            <a:endParaRPr lang="en-US" dirty="0"/>
          </a:p>
          <a:p>
            <a:r>
              <a:rPr lang="en-US" dirty="0"/>
              <a:t>All journal </a:t>
            </a:r>
            <a:r>
              <a:rPr lang="en-US" dirty="0" smtClean="0"/>
              <a:t>entries</a:t>
            </a:r>
          </a:p>
          <a:p>
            <a:pPr lvl="1"/>
            <a:r>
              <a:rPr lang="en-US" dirty="0" smtClean="0"/>
              <a:t>Cost Transfer Justification Form</a:t>
            </a:r>
            <a:endParaRPr lang="en-US" dirty="0"/>
          </a:p>
          <a:p>
            <a:r>
              <a:rPr lang="en-US" dirty="0"/>
              <a:t>All interdepartmental requisitions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EF6D-8DC3-4185-8981-54B360165211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New Fac Post Awd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SRAS Review of Expenditures</a:t>
            </a:r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8077200" cy="48006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400" dirty="0"/>
              <a:t>Compliance Evaluation Criteria </a:t>
            </a:r>
          </a:p>
          <a:p>
            <a:pPr lvl="1">
              <a:lnSpc>
                <a:spcPct val="110000"/>
              </a:lnSpc>
            </a:pPr>
            <a:r>
              <a:rPr lang="en-US" sz="2200" dirty="0"/>
              <a:t>Authorized Signature</a:t>
            </a:r>
          </a:p>
          <a:p>
            <a:pPr lvl="2">
              <a:lnSpc>
                <a:spcPct val="110000"/>
              </a:lnSpc>
            </a:pPr>
            <a:r>
              <a:rPr lang="en-US" sz="2100" dirty="0"/>
              <a:t>Sponsored Project Manager or PI</a:t>
            </a:r>
          </a:p>
          <a:p>
            <a:pPr lvl="1">
              <a:lnSpc>
                <a:spcPct val="110000"/>
              </a:lnSpc>
            </a:pPr>
            <a:r>
              <a:rPr lang="en-US" sz="2200" dirty="0"/>
              <a:t>Chartfield Information</a:t>
            </a:r>
          </a:p>
          <a:p>
            <a:pPr lvl="2">
              <a:lnSpc>
                <a:spcPct val="110000"/>
              </a:lnSpc>
            </a:pPr>
            <a:r>
              <a:rPr lang="en-US" sz="2100" dirty="0"/>
              <a:t>DeptID, Fund Code, Project Combination</a:t>
            </a:r>
          </a:p>
          <a:p>
            <a:pPr lvl="1">
              <a:lnSpc>
                <a:spcPct val="110000"/>
              </a:lnSpc>
            </a:pPr>
            <a:r>
              <a:rPr lang="en-US" sz="2200" dirty="0"/>
              <a:t>Performance Period</a:t>
            </a:r>
          </a:p>
          <a:p>
            <a:pPr lvl="2">
              <a:lnSpc>
                <a:spcPct val="110000"/>
              </a:lnSpc>
            </a:pPr>
            <a:r>
              <a:rPr lang="en-US" sz="2100" dirty="0"/>
              <a:t>Goods or Services received and consumed within </a:t>
            </a:r>
            <a:r>
              <a:rPr lang="en-US" sz="2100" dirty="0" smtClean="0"/>
              <a:t>begin/end dates </a:t>
            </a:r>
            <a:r>
              <a:rPr lang="en-US" sz="2100" dirty="0"/>
              <a:t>of </a:t>
            </a:r>
            <a:r>
              <a:rPr lang="en-US" sz="2100" dirty="0" smtClean="0"/>
              <a:t>award</a:t>
            </a:r>
            <a:endParaRPr lang="en-US" sz="2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EF6D-8DC3-4185-8981-54B360165211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New Fac Post Awd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SRAS Review of Expenditures</a:t>
            </a:r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8077200" cy="41910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400" dirty="0" smtClean="0"/>
              <a:t>Available </a:t>
            </a:r>
            <a:r>
              <a:rPr lang="en-US" sz="2400" dirty="0"/>
              <a:t>Balance</a:t>
            </a:r>
          </a:p>
          <a:p>
            <a:pPr lvl="1">
              <a:lnSpc>
                <a:spcPct val="110000"/>
              </a:lnSpc>
            </a:pPr>
            <a:r>
              <a:rPr lang="en-US" sz="2400" dirty="0"/>
              <a:t>Direct Cost Funds available for </a:t>
            </a:r>
            <a:r>
              <a:rPr lang="en-US" sz="2400" dirty="0" smtClean="0"/>
              <a:t>expense by </a:t>
            </a:r>
            <a:r>
              <a:rPr lang="en-US" sz="2400" dirty="0"/>
              <a:t>budget category line </a:t>
            </a:r>
            <a:r>
              <a:rPr lang="en-US" sz="2400" dirty="0" smtClean="0"/>
              <a:t>item</a:t>
            </a:r>
          </a:p>
          <a:p>
            <a:pPr lvl="2">
              <a:lnSpc>
                <a:spcPct val="110000"/>
              </a:lnSpc>
            </a:pPr>
            <a:r>
              <a:rPr lang="en-US" sz="2100" dirty="0" smtClean="0"/>
              <a:t>FDP/RTC</a:t>
            </a:r>
            <a:endParaRPr lang="en-US" sz="2100" dirty="0"/>
          </a:p>
          <a:p>
            <a:pPr>
              <a:lnSpc>
                <a:spcPct val="110000"/>
              </a:lnSpc>
            </a:pPr>
            <a:r>
              <a:rPr lang="en-US" sz="2400" dirty="0"/>
              <a:t>Account or Job Code</a:t>
            </a:r>
          </a:p>
          <a:p>
            <a:pPr lvl="1">
              <a:lnSpc>
                <a:spcPct val="110000"/>
              </a:lnSpc>
            </a:pPr>
            <a:r>
              <a:rPr lang="en-US" sz="2400" dirty="0"/>
              <a:t>Appropriate for nature of expense</a:t>
            </a:r>
          </a:p>
          <a:p>
            <a:pPr>
              <a:lnSpc>
                <a:spcPct val="110000"/>
              </a:lnSpc>
            </a:pPr>
            <a:r>
              <a:rPr lang="en-US" sz="2400" dirty="0" smtClean="0"/>
              <a:t>Allowable</a:t>
            </a:r>
          </a:p>
          <a:p>
            <a:pPr lvl="1">
              <a:lnSpc>
                <a:spcPct val="110000"/>
              </a:lnSpc>
            </a:pPr>
            <a:r>
              <a:rPr lang="en-US" sz="2200" b="1" i="1" dirty="0" smtClean="0"/>
              <a:t>Remember OMB Circular A-21!</a:t>
            </a:r>
            <a:endParaRPr lang="en-US" sz="2200" b="1" i="1" dirty="0"/>
          </a:p>
          <a:p>
            <a:pPr lvl="1">
              <a:lnSpc>
                <a:spcPct val="110000"/>
              </a:lnSpc>
            </a:pPr>
            <a:r>
              <a:rPr lang="en-US" sz="2400" dirty="0"/>
              <a:t>Terms and Conditions support </a:t>
            </a:r>
            <a:r>
              <a:rPr lang="en-US" sz="2400" dirty="0" smtClean="0"/>
              <a:t>expense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EF6D-8DC3-4185-8981-54B360165211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New Fac Post Awd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8153400" cy="914400"/>
          </a:xfrm>
        </p:spPr>
        <p:txBody>
          <a:bodyPr/>
          <a:lstStyle/>
          <a:p>
            <a:r>
              <a:rPr lang="en-US" sz="4400" dirty="0"/>
              <a:t>Advance </a:t>
            </a:r>
            <a:r>
              <a:rPr lang="en-US" sz="4400" dirty="0" smtClean="0"/>
              <a:t>Policy</a:t>
            </a:r>
            <a:endParaRPr lang="en-US" sz="4400" b="1" dirty="0"/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6482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US" sz="2400" dirty="0"/>
              <a:t>Purpose:  Ensure timely start up or </a:t>
            </a:r>
            <a:r>
              <a:rPr lang="en-US" sz="2400" dirty="0" smtClean="0"/>
              <a:t>uninterrupted </a:t>
            </a:r>
            <a:r>
              <a:rPr lang="en-US" sz="2400" dirty="0"/>
              <a:t>continuation effort prior to having a fully executed award document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Criteria</a:t>
            </a:r>
          </a:p>
          <a:p>
            <a:pPr lvl="1">
              <a:lnSpc>
                <a:spcPct val="110000"/>
              </a:lnSpc>
            </a:pPr>
            <a:r>
              <a:rPr lang="en-US" sz="2200" dirty="0"/>
              <a:t>Written/verbal assurance from sponsor</a:t>
            </a:r>
          </a:p>
          <a:p>
            <a:pPr lvl="1">
              <a:lnSpc>
                <a:spcPct val="110000"/>
              </a:lnSpc>
            </a:pPr>
            <a:r>
              <a:rPr lang="en-US" sz="2200" dirty="0"/>
              <a:t>Delays would adversely impact the program or increase costs</a:t>
            </a:r>
          </a:p>
          <a:p>
            <a:pPr lvl="1">
              <a:lnSpc>
                <a:spcPct val="110000"/>
              </a:lnSpc>
            </a:pPr>
            <a:r>
              <a:rPr lang="en-US" sz="2200" dirty="0"/>
              <a:t>Department assumes risk by financially backing the direct cost amount to be advanced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No work is to be initiated until authorized by SRS (as evidenced by a project budget)</a:t>
            </a:r>
          </a:p>
          <a:p>
            <a:pPr>
              <a:lnSpc>
                <a:spcPct val="110000"/>
              </a:lnSpc>
            </a:pPr>
            <a:r>
              <a:rPr lang="en-US" sz="2400" b="1" dirty="0"/>
              <a:t>DO NOT</a:t>
            </a:r>
            <a:r>
              <a:rPr lang="en-US" sz="2400" dirty="0"/>
              <a:t> charge expenses for pending award to another funding source</a:t>
            </a:r>
          </a:p>
          <a:p>
            <a:pPr lvl="1">
              <a:lnSpc>
                <a:spcPct val="110000"/>
              </a:lnSpc>
            </a:pPr>
            <a:r>
              <a:rPr lang="en-US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Transfers will not be approved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EF6D-8DC3-4185-8981-54B360165211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New Fac Post Awd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8229600" cy="914400"/>
          </a:xfrm>
        </p:spPr>
        <p:txBody>
          <a:bodyPr/>
          <a:lstStyle/>
          <a:p>
            <a:r>
              <a:rPr lang="en-US" sz="4400" dirty="0"/>
              <a:t>Cost Transfer </a:t>
            </a:r>
            <a:r>
              <a:rPr lang="en-US" sz="4400" dirty="0" smtClean="0"/>
              <a:t>Policy</a:t>
            </a:r>
            <a:endParaRPr lang="en-US" sz="4400" dirty="0"/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64820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Purpose:  Ensure that funds are properly managed</a:t>
            </a:r>
          </a:p>
          <a:p>
            <a:r>
              <a:rPr lang="en-US" sz="2400" dirty="0"/>
              <a:t>Indicators of inadequate fiscal monitoring</a:t>
            </a:r>
          </a:p>
          <a:p>
            <a:pPr lvl="1"/>
            <a:r>
              <a:rPr lang="en-US" sz="2200" dirty="0"/>
              <a:t>Frequent cost transfers</a:t>
            </a:r>
          </a:p>
          <a:p>
            <a:pPr lvl="1"/>
            <a:r>
              <a:rPr lang="en-US" sz="2200" dirty="0"/>
              <a:t>Late cost transfers</a:t>
            </a:r>
          </a:p>
          <a:p>
            <a:pPr lvl="1"/>
            <a:r>
              <a:rPr lang="en-US" sz="2200" dirty="0"/>
              <a:t>Inadequately documented or justified cost transfers</a:t>
            </a:r>
          </a:p>
          <a:p>
            <a:r>
              <a:rPr lang="en-US" sz="2400" dirty="0"/>
              <a:t>Examples of improper/unallowable cost transfers</a:t>
            </a:r>
          </a:p>
          <a:p>
            <a:pPr lvl="1"/>
            <a:r>
              <a:rPr lang="en-US" sz="2200" dirty="0"/>
              <a:t>Utilizing unexpended funds</a:t>
            </a:r>
          </a:p>
          <a:p>
            <a:pPr lvl="1"/>
            <a:r>
              <a:rPr lang="en-US" sz="2200" dirty="0"/>
              <a:t>Avoiding/alleviating an over expenditure</a:t>
            </a:r>
          </a:p>
          <a:p>
            <a:pPr lvl="1"/>
            <a:r>
              <a:rPr lang="en-US" sz="2200" dirty="0"/>
              <a:t>Moving unallowable costs on one project to another</a:t>
            </a:r>
          </a:p>
          <a:p>
            <a:pPr lvl="1"/>
            <a:r>
              <a:rPr lang="en-US" sz="2200" dirty="0"/>
              <a:t>Circumventing award restrictions</a:t>
            </a:r>
          </a:p>
          <a:p>
            <a:pPr lvl="1"/>
            <a:r>
              <a:rPr lang="en-US" sz="2200" dirty="0"/>
              <a:t>Reimbursing a temporary “loan” of funds from another project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EF6D-8DC3-4185-8981-54B360165211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New Fac Post Awd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8382000" cy="990600"/>
          </a:xfrm>
        </p:spPr>
        <p:txBody>
          <a:bodyPr/>
          <a:lstStyle/>
          <a:p>
            <a:r>
              <a:rPr lang="en-US" sz="4400" dirty="0"/>
              <a:t>Cost Transfer </a:t>
            </a:r>
            <a:r>
              <a:rPr lang="en-US" sz="4400" dirty="0" smtClean="0"/>
              <a:t>Policy</a:t>
            </a:r>
            <a:endParaRPr lang="en-US" sz="4400" dirty="0"/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001000" cy="4648200"/>
          </a:xfrm>
        </p:spPr>
        <p:txBody>
          <a:bodyPr/>
          <a:lstStyle/>
          <a:p>
            <a:r>
              <a:rPr lang="en-US" sz="2400" dirty="0" smtClean="0"/>
              <a:t>Proper cost </a:t>
            </a:r>
            <a:r>
              <a:rPr lang="en-US" sz="2400" dirty="0"/>
              <a:t>transfers</a:t>
            </a:r>
          </a:p>
          <a:p>
            <a:pPr lvl="1"/>
            <a:r>
              <a:rPr lang="en-US" sz="2200" dirty="0"/>
              <a:t>The transfer represents an adjustment for an erroneous charge</a:t>
            </a:r>
          </a:p>
          <a:p>
            <a:pPr lvl="1"/>
            <a:r>
              <a:rPr lang="en-US" sz="2200" dirty="0"/>
              <a:t>Split purchase</a:t>
            </a:r>
          </a:p>
          <a:p>
            <a:r>
              <a:rPr lang="en-US" sz="2400" dirty="0"/>
              <a:t>Timeliness of identification and correction of errors is essential to evidence sound fiscal management</a:t>
            </a:r>
          </a:p>
          <a:p>
            <a:r>
              <a:rPr lang="en-US" sz="2400" dirty="0"/>
              <a:t>Policy</a:t>
            </a:r>
          </a:p>
          <a:p>
            <a:pPr lvl="1"/>
            <a:r>
              <a:rPr lang="en-US" sz="2200" dirty="0" smtClean="0"/>
              <a:t>Payroll/Non Payroll</a:t>
            </a:r>
          </a:p>
          <a:p>
            <a:pPr lvl="2"/>
            <a:r>
              <a:rPr lang="en-US" sz="1900" dirty="0"/>
              <a:t>W</a:t>
            </a:r>
            <a:r>
              <a:rPr lang="en-US" sz="1900" dirty="0" smtClean="0"/>
              <a:t>ithin 90 </a:t>
            </a:r>
            <a:r>
              <a:rPr lang="en-US" sz="1900" dirty="0"/>
              <a:t>days of end of the month in which error </a:t>
            </a:r>
            <a:r>
              <a:rPr lang="en-US" sz="1900" dirty="0" smtClean="0"/>
              <a:t>occurred OR</a:t>
            </a:r>
            <a:endParaRPr lang="en-US" sz="1900" dirty="0"/>
          </a:p>
          <a:p>
            <a:pPr lvl="2"/>
            <a:r>
              <a:rPr lang="en-US" sz="1900" dirty="0" smtClean="0"/>
              <a:t>Within </a:t>
            </a:r>
            <a:r>
              <a:rPr lang="en-US" sz="1900" dirty="0"/>
              <a:t>30 days of the project expiration </a:t>
            </a:r>
            <a:r>
              <a:rPr lang="en-US" sz="1900" dirty="0" smtClean="0"/>
              <a:t>date</a:t>
            </a:r>
          </a:p>
          <a:p>
            <a:r>
              <a:rPr lang="en-US" sz="2400" dirty="0" smtClean="0"/>
              <a:t>Must complete Cost Transfer Justification Form</a:t>
            </a:r>
            <a:endParaRPr lang="en-US" sz="2400" dirty="0"/>
          </a:p>
          <a:p>
            <a:pPr lvl="1"/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EF6D-8DC3-4185-8981-54B360165211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New Fac Post Awd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 Accounting Standards (CAS)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752600"/>
            <a:ext cx="7162800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FSU is required to disclose </a:t>
            </a:r>
            <a:r>
              <a:rPr lang="en-US" dirty="0"/>
              <a:t>“costing practices” in a formalized </a:t>
            </a:r>
            <a:r>
              <a:rPr lang="en-US" dirty="0" smtClean="0"/>
              <a:t>document (Disclosure Statement-2)</a:t>
            </a:r>
            <a:endParaRPr lang="en-US" dirty="0"/>
          </a:p>
          <a:p>
            <a:r>
              <a:rPr lang="en-US" dirty="0" smtClean="0"/>
              <a:t>Describes how </a:t>
            </a:r>
            <a:r>
              <a:rPr lang="en-US" dirty="0"/>
              <a:t>FSU </a:t>
            </a:r>
            <a:r>
              <a:rPr lang="en-US" dirty="0" smtClean="0"/>
              <a:t>treats</a:t>
            </a:r>
          </a:p>
          <a:p>
            <a:pPr lvl="1"/>
            <a:r>
              <a:rPr lang="en-US" dirty="0" smtClean="0"/>
              <a:t>Direct</a:t>
            </a:r>
          </a:p>
          <a:p>
            <a:pPr lvl="1"/>
            <a:r>
              <a:rPr lang="en-US" dirty="0" smtClean="0"/>
              <a:t>F&amp;A costs</a:t>
            </a:r>
          </a:p>
          <a:p>
            <a:pPr lvl="2"/>
            <a:r>
              <a:rPr lang="en-US" dirty="0" smtClean="0"/>
              <a:t>Facilities</a:t>
            </a:r>
          </a:p>
          <a:p>
            <a:pPr lvl="2"/>
            <a:r>
              <a:rPr lang="en-US" dirty="0" smtClean="0"/>
              <a:t>Administration</a:t>
            </a:r>
          </a:p>
          <a:p>
            <a:endParaRPr lang="en-US" sz="25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EF6D-8DC3-4185-8981-54B360165211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New Fac Post Awd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772400" cy="4648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What is Post Award?</a:t>
            </a:r>
          </a:p>
          <a:p>
            <a:r>
              <a:rPr lang="en-US" dirty="0" smtClean="0"/>
              <a:t>What are the PI’s Responsibilities?</a:t>
            </a:r>
          </a:p>
          <a:p>
            <a:r>
              <a:rPr lang="en-US" dirty="0" smtClean="0"/>
              <a:t>What are Compliance Requirements?</a:t>
            </a:r>
          </a:p>
          <a:p>
            <a:r>
              <a:rPr lang="en-US" dirty="0" smtClean="0"/>
              <a:t>I am a researcher why do I have to approve expenditures and monitor budgets?</a:t>
            </a:r>
          </a:p>
          <a:p>
            <a:r>
              <a:rPr lang="en-US" dirty="0" smtClean="0"/>
              <a:t>SRAS Review of Expenditures</a:t>
            </a:r>
          </a:p>
          <a:p>
            <a:pPr lvl="1"/>
            <a:r>
              <a:rPr lang="en-US" dirty="0" smtClean="0"/>
              <a:t>Advance Policy</a:t>
            </a:r>
          </a:p>
          <a:p>
            <a:pPr lvl="1"/>
            <a:r>
              <a:rPr lang="en-US" dirty="0" smtClean="0"/>
              <a:t>Cost Transfer Policy</a:t>
            </a:r>
          </a:p>
          <a:p>
            <a:pPr lvl="1"/>
            <a:r>
              <a:rPr lang="en-US" dirty="0" smtClean="0"/>
              <a:t>CAS Exemptions</a:t>
            </a:r>
          </a:p>
          <a:p>
            <a:pPr lvl="1"/>
            <a:r>
              <a:rPr lang="en-US" dirty="0" smtClean="0"/>
              <a:t>What is cost sharing?</a:t>
            </a:r>
          </a:p>
          <a:p>
            <a:pPr lvl="1"/>
            <a:r>
              <a:rPr lang="en-US" dirty="0" smtClean="0"/>
              <a:t>What is Effort Reporting</a:t>
            </a:r>
          </a:p>
          <a:p>
            <a:r>
              <a:rPr lang="en-US" dirty="0" smtClean="0"/>
              <a:t>OMNI Overview</a:t>
            </a:r>
          </a:p>
          <a:p>
            <a:r>
              <a:rPr lang="en-US" dirty="0" smtClean="0"/>
              <a:t>PI Resources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F0240-2B42-4E34-88E8-ED3F976AC5E6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New Fac Post Awd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 – F&amp;A </a:t>
            </a:r>
            <a:r>
              <a:rPr lang="en-US" dirty="0"/>
              <a:t>Costs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7772400" cy="4495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Examples of Costs that are normally treated as </a:t>
            </a:r>
            <a:r>
              <a:rPr lang="en-US" sz="2400" dirty="0" smtClean="0"/>
              <a:t>F&amp;A: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Administrative and Clerical Salaries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Postage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Local Telephone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Office Supplies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Data Processing/Computer Supplies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General Purpose Software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Memberships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Subscriptions</a:t>
            </a:r>
          </a:p>
          <a:p>
            <a:pPr>
              <a:lnSpc>
                <a:spcPct val="90000"/>
              </a:lnSpc>
            </a:pPr>
            <a:r>
              <a:rPr lang="en-US" sz="2400" b="1" dirty="0"/>
              <a:t>Cannot</a:t>
            </a:r>
            <a:r>
              <a:rPr lang="en-US" sz="2400" dirty="0"/>
              <a:t> charge expenses typically treated as an indirect cost directly to a sponsored project </a:t>
            </a:r>
            <a:r>
              <a:rPr lang="en-US" sz="2400" b="1" dirty="0"/>
              <a:t>unless</a:t>
            </a:r>
            <a:r>
              <a:rPr lang="en-US" sz="2400" dirty="0"/>
              <a:t> there are </a:t>
            </a:r>
            <a:r>
              <a:rPr lang="en-US" sz="2400" b="1" dirty="0"/>
              <a:t>exceptional </a:t>
            </a:r>
            <a:r>
              <a:rPr lang="en-US" sz="2400" b="1" dirty="0" smtClean="0"/>
              <a:t>circumstances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EF6D-8DC3-4185-8981-54B360165211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New Fac Post Awd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 Exception Process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305800" cy="48006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Must be documented for all federally-funded awards</a:t>
            </a:r>
          </a:p>
          <a:p>
            <a:pPr>
              <a:lnSpc>
                <a:spcPct val="90000"/>
              </a:lnSpc>
            </a:pPr>
            <a:r>
              <a:rPr lang="en-US" dirty="0"/>
              <a:t>Pertains to direct charge costs that are normally treated as indirect costs</a:t>
            </a:r>
          </a:p>
          <a:p>
            <a:pPr>
              <a:lnSpc>
                <a:spcPct val="90000"/>
              </a:lnSpc>
            </a:pPr>
            <a:r>
              <a:rPr lang="en-US" dirty="0"/>
              <a:t>Inclusion in the budget in the award document does not automatically grant the exception</a:t>
            </a:r>
          </a:p>
          <a:p>
            <a:pPr>
              <a:lnSpc>
                <a:spcPct val="90000"/>
              </a:lnSpc>
            </a:pPr>
            <a:r>
              <a:rPr lang="en-US" dirty="0"/>
              <a:t>Form at 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www.research.fsu.edu/contractsgrants/forms.html</a:t>
            </a: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Submit to Director, Sponsored Research Services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EF6D-8DC3-4185-8981-54B360165211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New Fac Post Awd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Cost Sharing?</a:t>
            </a:r>
            <a:endParaRPr lang="en-US" dirty="0"/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648200"/>
          </a:xfrm>
        </p:spPr>
        <p:txBody>
          <a:bodyPr>
            <a:normAutofit/>
          </a:bodyPr>
          <a:lstStyle/>
          <a:p>
            <a:pPr marL="533400" indent="-533400"/>
            <a:r>
              <a:rPr lang="en-US" dirty="0"/>
              <a:t>Policy at </a:t>
            </a:r>
            <a:r>
              <a:rPr lang="en-US" dirty="0">
                <a:hlinkClick r:id="rId2"/>
              </a:rPr>
              <a:t>http://www.research.fsu.edu/contractsgrants/costsharing.html</a:t>
            </a:r>
            <a:r>
              <a:rPr lang="en-US" dirty="0"/>
              <a:t> </a:t>
            </a:r>
          </a:p>
          <a:p>
            <a:pPr marL="533400" indent="-533400"/>
            <a:r>
              <a:rPr lang="en-US" dirty="0"/>
              <a:t>Definition = Costs borne by FSU</a:t>
            </a:r>
          </a:p>
          <a:p>
            <a:pPr marL="533400" indent="-533400"/>
            <a:r>
              <a:rPr lang="en-US" dirty="0"/>
              <a:t>Criteria for tracking/reporting</a:t>
            </a:r>
          </a:p>
          <a:p>
            <a:pPr marL="952500" lvl="1" indent="-495300"/>
            <a:r>
              <a:rPr lang="en-US" sz="2400" dirty="0"/>
              <a:t>Committed—Mandatory </a:t>
            </a:r>
            <a:r>
              <a:rPr lang="en-US" sz="2400" dirty="0" smtClean="0"/>
              <a:t>vs. </a:t>
            </a:r>
            <a:r>
              <a:rPr lang="en-US" sz="2400" dirty="0"/>
              <a:t>Voluntary Committed</a:t>
            </a:r>
          </a:p>
          <a:p>
            <a:pPr marL="1352550" lvl="2" indent="-438150"/>
            <a:r>
              <a:rPr lang="en-US" sz="2000" dirty="0"/>
              <a:t>Must account for and report</a:t>
            </a:r>
          </a:p>
          <a:p>
            <a:pPr marL="952500" lvl="1" indent="-495300"/>
            <a:r>
              <a:rPr lang="en-US" sz="2400" dirty="0"/>
              <a:t>“Project Enhancement”</a:t>
            </a:r>
          </a:p>
          <a:p>
            <a:pPr marL="1352550" lvl="2" indent="-438150"/>
            <a:r>
              <a:rPr lang="en-US" sz="2000" dirty="0"/>
              <a:t>Do not have to account for and report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EF6D-8DC3-4185-8981-54B360165211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New Fac Post Awd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Cost Sharing?</a:t>
            </a:r>
            <a:endParaRPr lang="en-US" dirty="0"/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800600"/>
          </a:xfrm>
        </p:spPr>
        <p:txBody>
          <a:bodyPr>
            <a:normAutofit/>
          </a:bodyPr>
          <a:lstStyle/>
          <a:p>
            <a:pPr marL="533400" indent="-533400"/>
            <a:r>
              <a:rPr lang="en-US" dirty="0" smtClean="0"/>
              <a:t>Include </a:t>
            </a:r>
            <a:r>
              <a:rPr lang="en-US" dirty="0"/>
              <a:t>in the proposal budget</a:t>
            </a:r>
          </a:p>
          <a:p>
            <a:pPr marL="952500" lvl="1" indent="-495300"/>
            <a:r>
              <a:rPr lang="en-US" sz="2400" dirty="0"/>
              <a:t>Cost Share Commitment Form</a:t>
            </a:r>
          </a:p>
          <a:p>
            <a:pPr marL="952500" lvl="1" indent="-495300"/>
            <a:r>
              <a:rPr lang="en-US" sz="2400" dirty="0"/>
              <a:t>Signed by Chair/Dean/Director</a:t>
            </a:r>
          </a:p>
          <a:p>
            <a:pPr marL="533400" indent="-533400"/>
            <a:r>
              <a:rPr lang="en-US" dirty="0"/>
              <a:t>Cost Share budgets are set up in OMNI</a:t>
            </a:r>
          </a:p>
          <a:p>
            <a:pPr marL="952500" lvl="1" indent="-495300"/>
            <a:r>
              <a:rPr lang="en-US" sz="2400" dirty="0"/>
              <a:t>Sponsored </a:t>
            </a:r>
            <a:r>
              <a:rPr lang="en-US" sz="2400" dirty="0" smtClean="0"/>
              <a:t>award/cost share </a:t>
            </a:r>
            <a:r>
              <a:rPr lang="en-US" sz="2400" dirty="0"/>
              <a:t>budget </a:t>
            </a:r>
            <a:r>
              <a:rPr lang="en-US" sz="2400" dirty="0" smtClean="0"/>
              <a:t>set </a:t>
            </a:r>
            <a:r>
              <a:rPr lang="en-US" sz="2400" dirty="0"/>
              <a:t>up </a:t>
            </a:r>
            <a:r>
              <a:rPr lang="en-US" sz="2400" dirty="0" smtClean="0"/>
              <a:t>same time</a:t>
            </a:r>
          </a:p>
          <a:p>
            <a:pPr marL="1352550" lvl="2" indent="-495300"/>
            <a:r>
              <a:rPr lang="en-US" sz="2100" dirty="0" smtClean="0"/>
              <a:t>Important to get cost share info to SRS or will hold up being able to spend</a:t>
            </a:r>
            <a:endParaRPr lang="en-US" sz="2100" dirty="0"/>
          </a:p>
          <a:p>
            <a:pPr marL="952500" lvl="1" indent="-495300"/>
            <a:r>
              <a:rPr lang="en-US" sz="2400" dirty="0"/>
              <a:t>Does not include 3</a:t>
            </a:r>
            <a:r>
              <a:rPr lang="en-US" sz="2400" baseline="30000" dirty="0"/>
              <a:t>rd</a:t>
            </a:r>
            <a:r>
              <a:rPr lang="en-US" sz="2400" dirty="0"/>
              <a:t> party</a:t>
            </a:r>
          </a:p>
          <a:p>
            <a:pPr marL="952500" lvl="1" indent="-495300"/>
            <a:r>
              <a:rPr lang="en-US" sz="2400" dirty="0"/>
              <a:t>Transfer the cash for PI, SRAD, Auxiliary, FSU Fdtn, Research Fdtn funding sources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EF6D-8DC3-4185-8981-54B360165211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New Fac Post Awd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Effort Reporting?</a:t>
            </a:r>
            <a:endParaRPr lang="en-US" dirty="0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648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Federal government expects Universities to</a:t>
            </a:r>
          </a:p>
          <a:p>
            <a:pPr lvl="1"/>
            <a:r>
              <a:rPr lang="en-US" dirty="0" smtClean="0"/>
              <a:t>Meet commitments</a:t>
            </a:r>
          </a:p>
          <a:p>
            <a:pPr lvl="1"/>
            <a:r>
              <a:rPr lang="en-US" dirty="0" smtClean="0"/>
              <a:t>Provide evidence that commitments have been met</a:t>
            </a:r>
          </a:p>
          <a:p>
            <a:r>
              <a:rPr lang="en-US" dirty="0" smtClean="0"/>
              <a:t>FSU certification cycle</a:t>
            </a:r>
          </a:p>
          <a:p>
            <a:pPr lvl="1"/>
            <a:r>
              <a:rPr lang="en-US" dirty="0" smtClean="0"/>
              <a:t>Certify after each academic term</a:t>
            </a:r>
          </a:p>
          <a:p>
            <a:pPr lvl="1"/>
            <a:r>
              <a:rPr lang="en-US" dirty="0" smtClean="0"/>
              <a:t>Application = Faculty Assignments effort Certification Tracking (FACET)</a:t>
            </a:r>
          </a:p>
          <a:p>
            <a:pPr lvl="1"/>
            <a:r>
              <a:rPr lang="en-US" dirty="0" smtClean="0"/>
              <a:t>Provide reasonable estimate of time spent on various activities (instruction, advising, projects, etc.)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F0240-2B42-4E34-88E8-ED3F976AC5E6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New Fac Post Awd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OMNI Overview</a:t>
            </a:r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077200" cy="480060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Financial/Human Resource Systems</a:t>
            </a:r>
          </a:p>
          <a:p>
            <a:r>
              <a:rPr lang="en-US" sz="2400" dirty="0" smtClean="0"/>
              <a:t>Project financial information</a:t>
            </a:r>
          </a:p>
          <a:p>
            <a:pPr lvl="1"/>
            <a:r>
              <a:rPr lang="en-US" sz="2200" dirty="0" smtClean="0"/>
              <a:t>Job Aids on Division of Sponsored Research at </a:t>
            </a:r>
            <a:r>
              <a:rPr lang="en-US" sz="2200" dirty="0" smtClean="0">
                <a:hlinkClick r:id="rId2"/>
              </a:rPr>
              <a:t>http://www.research.fsu.edu/contractsgrants/</a:t>
            </a:r>
            <a:endParaRPr lang="en-US" sz="2200" dirty="0" smtClean="0"/>
          </a:p>
          <a:p>
            <a:pPr lvl="2"/>
            <a:r>
              <a:rPr lang="en-US" sz="1900" dirty="0" smtClean="0"/>
              <a:t>Available project balance inquiry</a:t>
            </a:r>
          </a:p>
          <a:p>
            <a:pPr lvl="2"/>
            <a:r>
              <a:rPr lang="en-US" sz="1900" dirty="0" smtClean="0"/>
              <a:t>Generating project financial report</a:t>
            </a:r>
          </a:p>
          <a:p>
            <a:pPr lvl="2"/>
            <a:r>
              <a:rPr lang="en-US" sz="1900" dirty="0" smtClean="0"/>
              <a:t>Running query of project expenditure detail</a:t>
            </a:r>
          </a:p>
          <a:p>
            <a:pPr lvl="2"/>
            <a:r>
              <a:rPr lang="en-US" sz="1900" dirty="0" smtClean="0"/>
              <a:t>Generating HR report of payroll detail</a:t>
            </a:r>
            <a:endParaRPr lang="en-US" sz="1900" dirty="0"/>
          </a:p>
          <a:p>
            <a:pPr lvl="1"/>
            <a:r>
              <a:rPr lang="en-US" sz="2200" dirty="0"/>
              <a:t>Budget check against direct cost budget</a:t>
            </a:r>
          </a:p>
          <a:p>
            <a:pPr lvl="1"/>
            <a:r>
              <a:rPr lang="en-US" sz="2200" dirty="0"/>
              <a:t>Expenditures (costs incurred)</a:t>
            </a:r>
          </a:p>
          <a:p>
            <a:pPr lvl="1"/>
            <a:r>
              <a:rPr lang="en-US" sz="2200" dirty="0"/>
              <a:t>Encumbrances (</a:t>
            </a:r>
            <a:r>
              <a:rPr lang="en-US" sz="2200" dirty="0" smtClean="0"/>
              <a:t>POs, T-Auths, personnel appointments)</a:t>
            </a:r>
            <a:endParaRPr lang="en-US" sz="2200" dirty="0"/>
          </a:p>
          <a:p>
            <a:pPr lvl="1"/>
            <a:r>
              <a:rPr lang="en-US" sz="2200" dirty="0"/>
              <a:t>Not </a:t>
            </a:r>
            <a:r>
              <a:rPr lang="en-US" sz="2200" dirty="0" smtClean="0"/>
              <a:t>encumbered (f</a:t>
            </a:r>
            <a:r>
              <a:rPr lang="en-US" sz="2100" dirty="0" smtClean="0"/>
              <a:t>uture personnel appointments, tuition, rent, F&amp;A)</a:t>
            </a:r>
            <a:endParaRPr lang="en-US" sz="2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EF6D-8DC3-4185-8981-54B360165211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New Fac Post Awd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>
              <a:buNone/>
            </a:pPr>
            <a:r>
              <a:rPr lang="en-US" sz="7200" dirty="0" smtClean="0"/>
              <a:t>PI Resources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New Fac Post Awd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EF6D-8DC3-4185-8981-54B360165211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Opportunities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CReATE Compliance and Research Administration Training and Education</a:t>
            </a:r>
          </a:p>
          <a:p>
            <a:pPr lvl="1"/>
            <a:r>
              <a:rPr lang="en-US" sz="2200" dirty="0"/>
              <a:t>Next session </a:t>
            </a:r>
            <a:r>
              <a:rPr lang="en-US" sz="2200" dirty="0" smtClean="0"/>
              <a:t>May 23 &amp; 24</a:t>
            </a:r>
            <a:endParaRPr lang="en-US" sz="2200" dirty="0"/>
          </a:p>
          <a:p>
            <a:r>
              <a:rPr lang="en-US" sz="2400" dirty="0" smtClean="0"/>
              <a:t>Lunch &amp; Learn series</a:t>
            </a:r>
          </a:p>
          <a:p>
            <a:pPr lvl="1"/>
            <a:r>
              <a:rPr lang="en-US" sz="2200" dirty="0" smtClean="0"/>
              <a:t>1-2 per month</a:t>
            </a:r>
          </a:p>
          <a:p>
            <a:pPr lvl="1"/>
            <a:r>
              <a:rPr lang="en-US" sz="2200" dirty="0" smtClean="0"/>
              <a:t>Wednesdays 11:30am – 12:30pm</a:t>
            </a:r>
            <a:endParaRPr lang="en-US" sz="2200" dirty="0"/>
          </a:p>
          <a:p>
            <a:r>
              <a:rPr lang="en-US" sz="2400" dirty="0" smtClean="0"/>
              <a:t>Current schedule </a:t>
            </a:r>
            <a:r>
              <a:rPr lang="en-US" sz="2400" dirty="0" smtClean="0">
                <a:hlinkClick r:id="rId3"/>
              </a:rPr>
              <a:t>http</a:t>
            </a:r>
            <a:r>
              <a:rPr lang="en-US" sz="2400" dirty="0">
                <a:hlinkClick r:id="rId3"/>
              </a:rPr>
              <a:t>://www.research.fsu.edu/contractsgrants/workshops.html</a:t>
            </a:r>
            <a:r>
              <a:rPr lang="en-US" sz="2400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EF6D-8DC3-4185-8981-54B360165211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New Fac Post Awd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Resources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81200"/>
            <a:ext cx="7924800" cy="44958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dirty="0"/>
              <a:t>Office of Research</a:t>
            </a:r>
            <a:r>
              <a:rPr lang="en-US" sz="2400" dirty="0"/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/>
              <a:t>	</a:t>
            </a:r>
            <a:r>
              <a:rPr lang="en-US" sz="2000" dirty="0"/>
              <a:t>(</a:t>
            </a:r>
            <a:r>
              <a:rPr lang="en-US" sz="2000" dirty="0">
                <a:hlinkClick r:id="rId3"/>
              </a:rPr>
              <a:t>http://www.research.fsu.edu/</a:t>
            </a:r>
            <a:r>
              <a:rPr lang="en-US" sz="2000" dirty="0"/>
              <a:t>)</a:t>
            </a:r>
          </a:p>
          <a:p>
            <a:pPr>
              <a:lnSpc>
                <a:spcPct val="80000"/>
              </a:lnSpc>
            </a:pPr>
            <a:r>
              <a:rPr lang="en-US" dirty="0"/>
              <a:t>Division of Sponsored Research</a:t>
            </a:r>
            <a:r>
              <a:rPr lang="en-US" sz="2000" dirty="0"/>
              <a:t> (</a:t>
            </a:r>
            <a:r>
              <a:rPr lang="en-US" sz="2000" dirty="0">
                <a:hlinkClick r:id="rId4"/>
              </a:rPr>
              <a:t>http://www.research.fsu.edu/contractsgrants/index.html</a:t>
            </a:r>
            <a:r>
              <a:rPr lang="en-US" sz="2000" dirty="0"/>
              <a:t>)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Staff Contact </a:t>
            </a:r>
            <a:r>
              <a:rPr lang="en-US" sz="2400" dirty="0" smtClean="0"/>
              <a:t>Information (SRAS assignments attached)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Policies </a:t>
            </a:r>
            <a:r>
              <a:rPr lang="en-US" sz="2400" dirty="0"/>
              <a:t>and Procedures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Forms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Funding Resources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OMNI Information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Training Information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Email/Newsletter </a:t>
            </a:r>
            <a:r>
              <a:rPr lang="en-US" sz="2400" dirty="0"/>
              <a:t>Services (recommend getting on these list serves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EF6D-8DC3-4185-8981-54B360165211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New Fac Post Awd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120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Resources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29600" cy="4530725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Controller’s Office </a:t>
            </a:r>
            <a:r>
              <a:rPr lang="en-US" sz="2000" dirty="0"/>
              <a:t>(</a:t>
            </a:r>
            <a:r>
              <a:rPr lang="en-US" sz="2000" dirty="0">
                <a:hlinkClick r:id="rId3"/>
              </a:rPr>
              <a:t>http://www.vpfa.fsu.edu/control/</a:t>
            </a:r>
            <a:r>
              <a:rPr lang="en-US" sz="2000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General Accounting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Payroll Services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Property Accounting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Accounts Payable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Travel</a:t>
            </a:r>
          </a:p>
          <a:p>
            <a:pPr>
              <a:lnSpc>
                <a:spcPct val="90000"/>
              </a:lnSpc>
            </a:pPr>
            <a:r>
              <a:rPr lang="en-US" dirty="0"/>
              <a:t>Office of Graduate Studies </a:t>
            </a:r>
            <a:r>
              <a:rPr lang="en-US" dirty="0" smtClean="0"/>
              <a:t>(</a:t>
            </a:r>
            <a:r>
              <a:rPr lang="en-US" sz="2000" dirty="0" smtClean="0">
                <a:hlinkClick r:id="rId4"/>
              </a:rPr>
              <a:t>http</a:t>
            </a:r>
            <a:r>
              <a:rPr lang="en-US" sz="2000" dirty="0">
                <a:hlinkClick r:id="rId4"/>
              </a:rPr>
              <a:t>://gradstudies.fsu.edu/</a:t>
            </a:r>
            <a:r>
              <a:rPr lang="en-US" sz="2000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Tuition Waiver Information</a:t>
            </a:r>
          </a:p>
          <a:p>
            <a:pPr>
              <a:lnSpc>
                <a:spcPct val="90000"/>
              </a:lnSpc>
            </a:pPr>
            <a:r>
              <a:rPr lang="en-US" dirty="0"/>
              <a:t>Purchasing </a:t>
            </a:r>
            <a:r>
              <a:rPr lang="en-US" sz="2000" dirty="0" smtClean="0"/>
              <a:t>(</a:t>
            </a:r>
            <a:r>
              <a:rPr lang="en-US" sz="2000" dirty="0">
                <a:hlinkClick r:id="rId5"/>
              </a:rPr>
              <a:t>http://www.purchasing.fsu.edu</a:t>
            </a:r>
            <a:r>
              <a:rPr lang="en-US" sz="2000" dirty="0" smtClean="0">
                <a:hlinkClick r:id="rId5"/>
              </a:rPr>
              <a:t>/</a:t>
            </a:r>
            <a:r>
              <a:rPr lang="en-US" sz="2000" dirty="0" smtClean="0"/>
              <a:t>)</a:t>
            </a:r>
          </a:p>
          <a:p>
            <a:r>
              <a:rPr lang="en-US" dirty="0" smtClean="0"/>
              <a:t>Human Resources </a:t>
            </a:r>
            <a:r>
              <a:rPr lang="en-US" sz="2000" dirty="0"/>
              <a:t>(</a:t>
            </a:r>
            <a:r>
              <a:rPr lang="en-US" sz="2000" dirty="0">
                <a:hlinkClick r:id="rId6"/>
              </a:rPr>
              <a:t>http://hr.fsu.edu/</a:t>
            </a:r>
            <a:r>
              <a:rPr lang="en-US" sz="2000" dirty="0"/>
              <a:t>) 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OMNI Resources </a:t>
            </a:r>
            <a:r>
              <a:rPr lang="en-US" sz="2100" dirty="0"/>
              <a:t>(</a:t>
            </a:r>
            <a:r>
              <a:rPr lang="en-US" sz="2100" dirty="0">
                <a:hlinkClick r:id="rId7"/>
              </a:rPr>
              <a:t>http://erp.fsu.edu/OMNI-Training</a:t>
            </a:r>
            <a:r>
              <a:rPr lang="en-US" sz="2100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EF6D-8DC3-4185-8981-54B360165211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New Fac Post Awd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8077200" cy="1143000"/>
          </a:xfrm>
        </p:spPr>
        <p:txBody>
          <a:bodyPr/>
          <a:lstStyle/>
          <a:p>
            <a:r>
              <a:rPr lang="en-US" sz="4400" dirty="0" smtClean="0"/>
              <a:t>What is Post Award?</a:t>
            </a:r>
            <a:endParaRPr lang="en-US" sz="4400" dirty="0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153400" cy="4572000"/>
          </a:xfrm>
        </p:spPr>
        <p:txBody>
          <a:bodyPr>
            <a:normAutofit lnSpcReduction="10000"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sz="2400" dirty="0" smtClean="0">
                <a:ea typeface="MS Mincho" charset="-128"/>
              </a:rPr>
              <a:t>Activities that occur 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S Mincho" charset="-128"/>
              </a:rPr>
              <a:t>after award documents have been executed</a:t>
            </a:r>
            <a:r>
              <a:rPr lang="en-US" sz="2400" dirty="0" smtClean="0">
                <a:ea typeface="MS Mincho" charset="-128"/>
              </a:rPr>
              <a:t> by appropriate institution authority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dirty="0" smtClean="0">
                <a:ea typeface="MS Mincho" charset="-128"/>
              </a:rPr>
              <a:t>Award is to FSU, not the PI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dirty="0" smtClean="0">
                <a:ea typeface="MS Mincho" charset="-128"/>
              </a:rPr>
              <a:t>Project number assigned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200" dirty="0" smtClean="0">
                <a:ea typeface="MS Mincho" charset="-128"/>
              </a:rPr>
              <a:t>Cost sharing accounting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dirty="0" smtClean="0">
                <a:ea typeface="MS Mincho" charset="-128"/>
              </a:rPr>
              <a:t>Research can begin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100" dirty="0" smtClean="0">
                <a:ea typeface="MS Mincho" charset="-128"/>
              </a:rPr>
              <a:t>Adhere to scope of work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100" dirty="0" smtClean="0">
                <a:ea typeface="MS Mincho" charset="-128"/>
              </a:rPr>
              <a:t>Collaboration/subcontracting to other individuals/institutions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100" dirty="0" smtClean="0">
                <a:ea typeface="MS Mincho" charset="-128"/>
              </a:rPr>
              <a:t>Status reports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100" dirty="0" smtClean="0">
                <a:ea typeface="MS Mincho" charset="-128"/>
              </a:rPr>
              <a:t>Technical reports</a:t>
            </a:r>
          </a:p>
          <a:p>
            <a:pPr lvl="1">
              <a:buClr>
                <a:schemeClr val="tx1"/>
              </a:buClr>
              <a:buNone/>
            </a:pPr>
            <a:r>
              <a:rPr lang="en-US" sz="2100" b="1" dirty="0" smtClean="0">
                <a:ea typeface="MS Mincho" charset="-128"/>
              </a:rPr>
              <a:t>	</a:t>
            </a:r>
            <a:r>
              <a:rPr lang="en-US" sz="21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S Mincho" charset="-128"/>
              </a:rPr>
              <a:t>NOTE some invoices require submission prior to payment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F0240-2B42-4E34-88E8-ED3F976AC5E6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New Fac Post Awd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dirty="0" smtClean="0"/>
              <a:t>SRS/SRAS Assignment Sheet</a:t>
            </a:r>
          </a:p>
          <a:p>
            <a:pPr marL="0" indent="0" algn="ctr">
              <a:buNone/>
            </a:pPr>
            <a:r>
              <a:rPr lang="en-US" dirty="0"/>
              <a:t>At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www.research.fsu.edu/contractsgrants/documents/staff.pdf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New Fac Post Awd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EF6D-8DC3-4185-8981-54B360165211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3276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charset="0"/>
              </a:rPr>
              <a:t>QUESTIONS</a:t>
            </a:r>
          </a:p>
        </p:txBody>
      </p:sp>
      <p:pic>
        <p:nvPicPr>
          <p:cNvPr id="202755" name="Picture 3" descr="BD00028_"/>
          <p:cNvPicPr>
            <a:picLocks noChangeAspect="1" noChangeArrowheads="1"/>
          </p:cNvPicPr>
          <p:nvPr/>
        </p:nvPicPr>
        <p:blipFill>
          <a:blip r:embed="rId2" cstate="print">
            <a:lum bright="24000"/>
          </a:blip>
          <a:srcRect/>
          <a:stretch>
            <a:fillRect/>
          </a:stretch>
        </p:blipFill>
        <p:spPr bwMode="auto">
          <a:xfrm>
            <a:off x="3429000" y="2584450"/>
            <a:ext cx="889000" cy="84455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202756" name="Picture 4" descr="BD00028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3429000"/>
            <a:ext cx="889000" cy="8445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</p:spPr>
      </p:pic>
      <p:pic>
        <p:nvPicPr>
          <p:cNvPr id="202757" name="Picture 5" descr="BD00028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27500" y="3006725"/>
            <a:ext cx="889000" cy="8445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</p:pic>
      <p:pic>
        <p:nvPicPr>
          <p:cNvPr id="202758" name="Picture 6" descr="BD00028_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76800" y="2584450"/>
            <a:ext cx="889000" cy="84455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202759" name="Picture 7" descr="BD00028_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140200" y="2057400"/>
            <a:ext cx="862013" cy="844550"/>
          </a:xfrm>
          <a:prstGeom prst="rect">
            <a:avLst/>
          </a:prstGeom>
          <a:solidFill>
            <a:schemeClr val="bg2"/>
          </a:solidFill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202760" name="Picture 8" descr="BD00028_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140200" y="3886200"/>
            <a:ext cx="862013" cy="844550"/>
          </a:xfrm>
          <a:prstGeom prst="rect">
            <a:avLst/>
          </a:prstGeom>
          <a:solidFill>
            <a:srgbClr val="993300"/>
          </a:solidFill>
          <a:ln w="9525">
            <a:solidFill>
              <a:schemeClr val="accent2"/>
            </a:solidFill>
            <a:miter lim="800000"/>
            <a:headEnd/>
            <a:tailEnd/>
          </a:ln>
        </p:spPr>
      </p:pic>
      <p:pic>
        <p:nvPicPr>
          <p:cNvPr id="202761" name="Picture 9" descr="BD00028_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29000" y="3429000"/>
            <a:ext cx="862013" cy="844550"/>
          </a:xfrm>
          <a:prstGeom prst="rect">
            <a:avLst/>
          </a:prstGeom>
          <a:solidFill>
            <a:schemeClr val="tx2"/>
          </a:solidFill>
          <a:ln w="9525">
            <a:solidFill>
              <a:schemeClr val="bg2"/>
            </a:solidFill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EF6D-8DC3-4185-8981-54B360165211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New Fac Post Awd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2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8077200" cy="1143000"/>
          </a:xfrm>
        </p:spPr>
        <p:txBody>
          <a:bodyPr/>
          <a:lstStyle/>
          <a:p>
            <a:r>
              <a:rPr lang="en-US" sz="4400" dirty="0" smtClean="0"/>
              <a:t>What is Post Award?</a:t>
            </a:r>
            <a:endParaRPr lang="en-US" sz="4400" dirty="0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29600" cy="464820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400" dirty="0" smtClean="0">
                <a:ea typeface="MS Mincho" charset="-128"/>
              </a:rPr>
              <a:t>Spending occurs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100" dirty="0" smtClean="0">
                <a:ea typeface="MS Mincho" charset="-128"/>
              </a:rPr>
              <a:t>Plan ahead to meet deadlines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100" dirty="0" smtClean="0">
                <a:ea typeface="MS Mincho" charset="-128"/>
              </a:rPr>
              <a:t>Personnel – Human Resources policies and procedures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100" dirty="0" smtClean="0">
                <a:ea typeface="MS Mincho" charset="-128"/>
              </a:rPr>
              <a:t>Non Personnel – Purchasing/Travel/Subcontract/Non PO policies and procedures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100" dirty="0" smtClean="0">
                <a:ea typeface="MS Mincho" charset="-128"/>
              </a:rPr>
              <a:t>Sponsored Research Accounting Services (SRAS) review allowability of most (not all) expenditures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300" dirty="0" smtClean="0">
                <a:ea typeface="MS Mincho" charset="-128"/>
              </a:rPr>
              <a:t>Billing/Collecting from agencies (SRAS responsibility)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300" dirty="0" smtClean="0">
                <a:ea typeface="MS Mincho" charset="-128"/>
              </a:rPr>
              <a:t>Financial reporting to agencies (SRAS responsibility)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300" dirty="0" smtClean="0">
                <a:ea typeface="MS Mincho" charset="-128"/>
              </a:rPr>
              <a:t>Amendments (SOW &amp; Budgetary)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000" dirty="0" smtClean="0">
                <a:ea typeface="MS Mincho" charset="-128"/>
              </a:rPr>
              <a:t>Contracting Officer  for grantor and grantee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S Mincho" charset="-128"/>
              </a:rPr>
              <a:t>Starts with Pre Award Administrator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F0240-2B42-4E34-88E8-ED3F976AC5E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New Fac Post Awd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77813"/>
            <a:ext cx="8001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What are the PI’s Responsibilities?</a:t>
            </a:r>
            <a:endParaRPr lang="en-US" dirty="0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Understand agency rules/guidelines/restrictions</a:t>
            </a:r>
          </a:p>
          <a:p>
            <a:r>
              <a:rPr lang="en-US" dirty="0" smtClean="0"/>
              <a:t>Conduct work timely/professionally</a:t>
            </a:r>
          </a:p>
          <a:p>
            <a:r>
              <a:rPr lang="en-US" dirty="0" smtClean="0"/>
              <a:t>Comply with terms &amp; conditions of award</a:t>
            </a:r>
          </a:p>
          <a:p>
            <a:r>
              <a:rPr lang="en-US" dirty="0" smtClean="0"/>
              <a:t>Ensure expenditures benefit the project and are in compliance with award</a:t>
            </a:r>
          </a:p>
          <a:p>
            <a:r>
              <a:rPr lang="en-US" dirty="0" smtClean="0"/>
              <a:t>Monitor budget vs. expenditure over life of project</a:t>
            </a:r>
          </a:p>
          <a:p>
            <a:r>
              <a:rPr lang="en-US" dirty="0" smtClean="0"/>
              <a:t>Ensuring commitments are met including cost share requirements</a:t>
            </a:r>
          </a:p>
          <a:p>
            <a:r>
              <a:rPr lang="en-US" dirty="0" smtClean="0"/>
              <a:t>Monitor subcontractor performance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F0240-2B42-4E34-88E8-ED3F976AC5E6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New Fac Post Awd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7724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are Compliance Requirements?</a:t>
            </a:r>
            <a:endParaRPr lang="en-US" dirty="0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924800" cy="4648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Federal</a:t>
            </a:r>
          </a:p>
          <a:p>
            <a:pPr lvl="1"/>
            <a:r>
              <a:rPr lang="en-US" dirty="0" smtClean="0"/>
              <a:t>OMB Circulars applicable to University</a:t>
            </a:r>
          </a:p>
          <a:p>
            <a:pPr lvl="2"/>
            <a:r>
              <a:rPr lang="en-US" dirty="0" smtClean="0"/>
              <a:t>A-21 (more on this later!)</a:t>
            </a:r>
          </a:p>
          <a:p>
            <a:pPr lvl="2"/>
            <a:r>
              <a:rPr lang="en-US" dirty="0" smtClean="0"/>
              <a:t>A-110 </a:t>
            </a:r>
          </a:p>
          <a:p>
            <a:pPr lvl="2"/>
            <a:r>
              <a:rPr lang="en-US" dirty="0" smtClean="0"/>
              <a:t>A-133</a:t>
            </a:r>
          </a:p>
          <a:p>
            <a:pPr lvl="2"/>
            <a:r>
              <a:rPr lang="en-US" sz="2400" dirty="0" smtClean="0"/>
              <a:t>Available on SR website at:  </a:t>
            </a:r>
            <a:r>
              <a:rPr lang="en-US" sz="2400" dirty="0">
                <a:hlinkClick r:id="rId2"/>
              </a:rPr>
              <a:t>http://</a:t>
            </a:r>
            <a:r>
              <a:rPr lang="en-US" sz="2400" dirty="0" smtClean="0">
                <a:hlinkClick r:id="rId2"/>
              </a:rPr>
              <a:t>www.research.fsu.edu/sras/complianceresources.html</a:t>
            </a:r>
            <a:endParaRPr lang="en-US" sz="2400" dirty="0" smtClean="0"/>
          </a:p>
          <a:p>
            <a:pPr lvl="1"/>
            <a:r>
              <a:rPr lang="en-US" dirty="0" smtClean="0"/>
              <a:t>Agency specific requirements</a:t>
            </a:r>
          </a:p>
          <a:p>
            <a:pPr lvl="1"/>
            <a:r>
              <a:rPr lang="en-US" dirty="0" smtClean="0"/>
              <a:t>Terms and Conditions of award</a:t>
            </a:r>
          </a:p>
          <a:p>
            <a:r>
              <a:rPr lang="en-US" dirty="0" smtClean="0"/>
              <a:t>Non Federal</a:t>
            </a:r>
          </a:p>
          <a:p>
            <a:pPr lvl="1"/>
            <a:r>
              <a:rPr lang="en-US" dirty="0" smtClean="0"/>
              <a:t>Terms and Conditions rule!!</a:t>
            </a:r>
          </a:p>
          <a:p>
            <a:r>
              <a:rPr lang="en-US" dirty="0" smtClean="0"/>
              <a:t>FSU SR Related Policies and Procedures</a:t>
            </a:r>
          </a:p>
          <a:p>
            <a:pPr lvl="1"/>
            <a:r>
              <a:rPr lang="en-US" dirty="0" smtClean="0">
                <a:hlinkClick r:id="rId3"/>
              </a:rPr>
              <a:t>http://www.research.fsu.edu/contractsgrants/policypro.html#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F0240-2B42-4E34-88E8-ED3F976AC5E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New Fac Post Awd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Hot Button Issues</a:t>
            </a:r>
            <a:endParaRPr lang="en-US" dirty="0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7924800" cy="4343400"/>
          </a:xfrm>
        </p:spPr>
        <p:txBody>
          <a:bodyPr>
            <a:normAutofit/>
          </a:bodyPr>
          <a:lstStyle/>
          <a:p>
            <a:r>
              <a:rPr lang="en-US" dirty="0" smtClean="0"/>
              <a:t>Cost transfers onto or between projects – do it right the first time!</a:t>
            </a:r>
          </a:p>
          <a:p>
            <a:r>
              <a:rPr lang="en-US" dirty="0" smtClean="0"/>
              <a:t>Expenditures late in the project – using up available balance</a:t>
            </a:r>
          </a:p>
          <a:p>
            <a:r>
              <a:rPr lang="en-US" dirty="0" smtClean="0"/>
              <a:t>Cost share accounting/reporting</a:t>
            </a:r>
          </a:p>
          <a:p>
            <a:r>
              <a:rPr lang="en-US" dirty="0" smtClean="0"/>
              <a:t>Effort reporting processes</a:t>
            </a:r>
          </a:p>
          <a:p>
            <a:r>
              <a:rPr lang="en-US" dirty="0" smtClean="0"/>
              <a:t>Charging costs normally considered overhead directly to projects</a:t>
            </a:r>
          </a:p>
          <a:p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F0240-2B42-4E34-88E8-ED3F976AC5E6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New Fac Post Awd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OMB Circular A-21</a:t>
            </a:r>
            <a:endParaRPr lang="en-US" dirty="0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382000" cy="49530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SRS/SRAS use this resource daily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Allowable </a:t>
            </a:r>
            <a:r>
              <a:rPr lang="en-US" dirty="0"/>
              <a:t>means:</a:t>
            </a:r>
          </a:p>
          <a:p>
            <a:pPr lvl="1">
              <a:lnSpc>
                <a:spcPct val="120000"/>
              </a:lnSpc>
            </a:pPr>
            <a:r>
              <a:rPr lang="en-US" sz="2400" dirty="0"/>
              <a:t>Reasonable (prudent person)</a:t>
            </a:r>
          </a:p>
          <a:p>
            <a:pPr lvl="1">
              <a:lnSpc>
                <a:spcPct val="120000"/>
              </a:lnSpc>
            </a:pPr>
            <a:r>
              <a:rPr lang="en-US" sz="2400" dirty="0"/>
              <a:t>Allocable (relative benefits)</a:t>
            </a:r>
          </a:p>
          <a:p>
            <a:pPr lvl="1">
              <a:lnSpc>
                <a:spcPct val="120000"/>
              </a:lnSpc>
            </a:pPr>
            <a:r>
              <a:rPr lang="en-US" sz="2400" dirty="0"/>
              <a:t>Treatment is consistent </a:t>
            </a:r>
            <a:r>
              <a:rPr lang="en-US" sz="2400" dirty="0" smtClean="0"/>
              <a:t>(direct vs. indirect)</a:t>
            </a:r>
            <a:endParaRPr lang="en-US" sz="2400" dirty="0"/>
          </a:p>
          <a:p>
            <a:pPr lvl="1">
              <a:lnSpc>
                <a:spcPct val="120000"/>
              </a:lnSpc>
            </a:pPr>
            <a:r>
              <a:rPr lang="en-US" sz="2400" dirty="0"/>
              <a:t>Conforms to limitations or </a:t>
            </a:r>
            <a:r>
              <a:rPr lang="en-US" sz="2400" dirty="0" smtClean="0"/>
              <a:t>exclusions (e.g. salary caps)</a:t>
            </a:r>
            <a:endParaRPr lang="en-US" sz="2400" dirty="0"/>
          </a:p>
          <a:p>
            <a:pPr>
              <a:lnSpc>
                <a:spcPct val="120000"/>
              </a:lnSpc>
            </a:pPr>
            <a:r>
              <a:rPr lang="en-US" dirty="0" smtClean="0"/>
              <a:t>Direct costs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“identified specifically with a particular sponsored project”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Facilities &amp; Administrative (F&amp;A) costs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“incurred for common or joint objectives and therefore cannot be identified readily and specifically with a particular sponsored projects”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EF6D-8DC3-4185-8981-54B36016521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New Fac Post Awd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OMB Circular A-21</a:t>
            </a:r>
            <a:endParaRPr lang="en-US" dirty="0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382000" cy="44958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sz="3100" dirty="0" smtClean="0"/>
              <a:t>Cost Accounting Standards (CAS)</a:t>
            </a:r>
          </a:p>
          <a:p>
            <a:pPr>
              <a:lnSpc>
                <a:spcPct val="120000"/>
              </a:lnSpc>
            </a:pPr>
            <a:r>
              <a:rPr lang="en-US" sz="3100" dirty="0" smtClean="0"/>
              <a:t>Selected Cost Items (Section J)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54 types of expenses and whether allowable vs. unallowable</a:t>
            </a:r>
            <a:endParaRPr lang="en-US" sz="3200" dirty="0" smtClean="0"/>
          </a:p>
          <a:p>
            <a:pPr>
              <a:lnSpc>
                <a:spcPct val="120000"/>
              </a:lnSpc>
            </a:pPr>
            <a:r>
              <a:rPr lang="en-US" sz="3100" dirty="0" smtClean="0"/>
              <a:t>Any costs allocable to a particular sponsored agreement may </a:t>
            </a:r>
            <a:r>
              <a:rPr lang="en-US" sz="3100" b="1" u="sng" dirty="0" smtClean="0"/>
              <a:t>not</a:t>
            </a:r>
            <a:r>
              <a:rPr lang="en-US" sz="3100" dirty="0" smtClean="0"/>
              <a:t> be shifted to any other sponsored agreements for the purpose of (Cost Transfer Policy)</a:t>
            </a:r>
          </a:p>
          <a:p>
            <a:pPr lvl="1">
              <a:lnSpc>
                <a:spcPct val="120000"/>
              </a:lnSpc>
              <a:buSzTx/>
              <a:buFont typeface="Wingdings" pitchFamily="2" charset="2"/>
              <a:buChar char="§"/>
            </a:pPr>
            <a:r>
              <a:rPr lang="en-US" sz="2800" b="1" u="sng" dirty="0" smtClean="0"/>
              <a:t>Convenience</a:t>
            </a:r>
            <a:r>
              <a:rPr lang="en-US" sz="2800" b="1" dirty="0" smtClean="0"/>
              <a:t> – </a:t>
            </a:r>
            <a:r>
              <a:rPr lang="en-US" sz="2500" dirty="0" smtClean="0"/>
              <a:t>includes charging a project while waiting for another project/budget to be set up (Advance Policy)</a:t>
            </a:r>
          </a:p>
          <a:p>
            <a:pPr lvl="1">
              <a:lnSpc>
                <a:spcPct val="120000"/>
              </a:lnSpc>
              <a:buSzTx/>
              <a:buFont typeface="Wingdings" pitchFamily="2" charset="2"/>
              <a:buChar char="§"/>
            </a:pPr>
            <a:r>
              <a:rPr lang="en-US" sz="2800" dirty="0" smtClean="0"/>
              <a:t>Meeting deficiencies caused by </a:t>
            </a:r>
            <a:r>
              <a:rPr lang="en-US" sz="2800" b="1" u="sng" dirty="0" smtClean="0"/>
              <a:t>overruns</a:t>
            </a:r>
          </a:p>
          <a:p>
            <a:pPr lvl="1">
              <a:lnSpc>
                <a:spcPct val="120000"/>
              </a:lnSpc>
              <a:buSzTx/>
              <a:buFont typeface="Wingdings" pitchFamily="2" charset="2"/>
              <a:buChar char="§"/>
            </a:pPr>
            <a:r>
              <a:rPr lang="en-US" sz="2800" b="1" u="sng" dirty="0" smtClean="0"/>
              <a:t>Avoiding restrictions</a:t>
            </a:r>
            <a:r>
              <a:rPr lang="en-US" sz="2800" dirty="0" smtClean="0"/>
              <a:t> imposed by law or  terms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EF6D-8DC3-4185-8981-54B360165211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New Fac Post Awd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6239</TotalTime>
  <Words>1669</Words>
  <Application>Microsoft Office PowerPoint</Application>
  <PresentationFormat>On-screen Show (4:3)</PresentationFormat>
  <Paragraphs>345</Paragraphs>
  <Slides>31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Layers</vt:lpstr>
      <vt:lpstr>Post Award Processes and Effort Reporting </vt:lpstr>
      <vt:lpstr>Today’s Agenda</vt:lpstr>
      <vt:lpstr>What is Post Award?</vt:lpstr>
      <vt:lpstr>What is Post Award?</vt:lpstr>
      <vt:lpstr>What are the PI’s Responsibilities?</vt:lpstr>
      <vt:lpstr>What are Compliance Requirements?</vt:lpstr>
      <vt:lpstr>Hot Button Issues</vt:lpstr>
      <vt:lpstr>OMB Circular A-21</vt:lpstr>
      <vt:lpstr>OMB Circular A-21</vt:lpstr>
      <vt:lpstr>Sponsored Research Financial Policies/Procedures</vt:lpstr>
      <vt:lpstr>How do I collaborate with another researcher?</vt:lpstr>
      <vt:lpstr>Why do I approve expenditures and monitor budgets?</vt:lpstr>
      <vt:lpstr>SRAS Review of Expenditures</vt:lpstr>
      <vt:lpstr>SRAS Review of Expenditures</vt:lpstr>
      <vt:lpstr>SRAS Review of Expenditures</vt:lpstr>
      <vt:lpstr>Advance Policy</vt:lpstr>
      <vt:lpstr>Cost Transfer Policy</vt:lpstr>
      <vt:lpstr>Cost Transfer Policy</vt:lpstr>
      <vt:lpstr>Cost Accounting Standards (CAS)</vt:lpstr>
      <vt:lpstr>CAS – F&amp;A Costs</vt:lpstr>
      <vt:lpstr>CAS Exception Process</vt:lpstr>
      <vt:lpstr>What is Cost Sharing?</vt:lpstr>
      <vt:lpstr>What is Cost Sharing?</vt:lpstr>
      <vt:lpstr>What is Effort Reporting?</vt:lpstr>
      <vt:lpstr>OMNI Overview</vt:lpstr>
      <vt:lpstr>PowerPoint Presentation</vt:lpstr>
      <vt:lpstr>Training Opportunities</vt:lpstr>
      <vt:lpstr>Web Resources</vt:lpstr>
      <vt:lpstr>Web Resources</vt:lpstr>
      <vt:lpstr>Contact Information</vt:lpstr>
      <vt:lpstr>QUESTIONS</vt:lpstr>
    </vt:vector>
  </TitlesOfParts>
  <Company>FSU-SRAS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Management for Sponsored Projects</dc:title>
  <dc:creator>Administrator</dc:creator>
  <cp:lastModifiedBy>Hodges, Beth</cp:lastModifiedBy>
  <cp:revision>156</cp:revision>
  <cp:lastPrinted>2012-04-27T22:31:10Z</cp:lastPrinted>
  <dcterms:created xsi:type="dcterms:W3CDTF">2006-09-21T13:44:26Z</dcterms:created>
  <dcterms:modified xsi:type="dcterms:W3CDTF">2013-05-09T20:29:25Z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TC010721191033</vt:lpwstr>
  </property>
</Properties>
</file>