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handoutMasterIdLst>
    <p:handoutMasterId r:id="rId8"/>
  </p:handoutMasterIdLst>
  <p:sldIdLst>
    <p:sldId id="301" r:id="rId2"/>
    <p:sldId id="302" r:id="rId3"/>
    <p:sldId id="312" r:id="rId4"/>
    <p:sldId id="305" r:id="rId5"/>
    <p:sldId id="313" r:id="rId6"/>
    <p:sldId id="306" r:id="rId7"/>
  </p:sldIdLst>
  <p:sldSz cx="9144000" cy="6858000" type="screen4x3"/>
  <p:notesSz cx="69469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66FF"/>
    <a:srgbClr val="3333FF"/>
    <a:srgbClr val="990000"/>
    <a:srgbClr val="CC3300"/>
    <a:srgbClr val="CC6600"/>
    <a:srgbClr val="FFCC00"/>
    <a:srgbClr val="CC0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98" autoAdjust="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9" tIns="46030" rIns="92059" bIns="46030" numCol="1" anchor="t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5413" y="0"/>
            <a:ext cx="30114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9" tIns="46030" rIns="92059" bIns="46030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25"/>
            <a:ext cx="30114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9" tIns="46030" rIns="92059" bIns="46030" numCol="1" anchor="b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5413" y="8759825"/>
            <a:ext cx="30114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9" tIns="46030" rIns="92059" bIns="46030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pPr>
              <a:defRPr/>
            </a:pPr>
            <a:fld id="{8753DAF0-9017-4918-8D83-EF2B76A54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2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31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319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6C7B4-6CE6-46C7-80AD-8F7E986E87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881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1E214-8E5F-4154-811D-5D5F748446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57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83A6D-3C90-4927-8798-255D4B51D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001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BBE6E-A4D0-4D3B-86A6-C63FA068A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410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10E9C-6BD5-4193-96A3-8A752675C6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869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876AA-04EB-4D3A-A205-4FFF19083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799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ACCD2-6803-49A9-9EE6-CDF9FA2A2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02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47BCB-B4AB-4A49-B673-E9A753CE2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748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4F337-7037-47C1-BC9E-54E40E1B70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67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B324B-1FCF-428A-A607-F2E005ED3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23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0CB28-B2E5-4689-A188-B507E99E3E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48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1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5BA65B97-428D-4C29-9629-626B93797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077200" cy="34290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Tx/>
              <a:buChar char="•"/>
            </a:pPr>
            <a:r>
              <a:rPr lang="en-US" smtClean="0"/>
              <a:t>Financial Report (reviewed and signed by PI)</a:t>
            </a:r>
          </a:p>
          <a:p>
            <a:pPr eaLnBrk="1" hangingPunct="1">
              <a:buClr>
                <a:schemeClr val="tx1"/>
              </a:buClr>
              <a:buFontTx/>
              <a:buChar char="•"/>
            </a:pPr>
            <a:r>
              <a:rPr lang="en-US" smtClean="0"/>
              <a:t>Patent Report</a:t>
            </a:r>
          </a:p>
          <a:p>
            <a:pPr eaLnBrk="1" hangingPunct="1">
              <a:buClr>
                <a:schemeClr val="tx1"/>
              </a:buClr>
              <a:buFontTx/>
              <a:buChar char="•"/>
            </a:pPr>
            <a:r>
              <a:rPr lang="en-US" smtClean="0"/>
              <a:t>Technical Report (prepared and submitted by PI)</a:t>
            </a:r>
          </a:p>
          <a:p>
            <a:pPr eaLnBrk="1" hangingPunct="1">
              <a:buClr>
                <a:schemeClr val="tx1"/>
              </a:buClr>
              <a:buFontTx/>
              <a:buChar char="•"/>
            </a:pPr>
            <a:r>
              <a:rPr lang="en-US" smtClean="0">
                <a:cs typeface="Arial" charset="0"/>
              </a:rPr>
              <a:t>NSF now requires an </a:t>
            </a:r>
            <a:r>
              <a:rPr lang="en-US" b="1" smtClean="0">
                <a:cs typeface="Arial" charset="0"/>
              </a:rPr>
              <a:t>“Outcomes” </a:t>
            </a:r>
            <a:r>
              <a:rPr lang="en-US" smtClean="0">
                <a:cs typeface="Arial" charset="0"/>
              </a:rPr>
              <a:t>report written in lay language (prepared and submitted by PI).</a:t>
            </a:r>
          </a:p>
        </p:txBody>
      </p:sp>
      <p:sp>
        <p:nvSpPr>
          <p:cNvPr id="99332" name="Text Box 4"/>
          <p:cNvSpPr>
            <a:spLocks noChangeArrowheads="1"/>
          </p:cNvSpPr>
          <p:nvPr>
            <p:ph type="title"/>
          </p:nvPr>
        </p:nvSpPr>
        <p:spPr>
          <a:xfrm>
            <a:off x="609600" y="381000"/>
            <a:ext cx="8077200" cy="1143000"/>
          </a:xfrm>
          <a:noFill/>
        </p:spPr>
        <p:txBody>
          <a:bodyPr/>
          <a:lstStyle/>
          <a:p>
            <a:pPr eaLnBrk="1" hangingPunct="1"/>
            <a:r>
              <a:rPr lang="en-US" sz="3800" b="1" smtClean="0"/>
              <a:t>Final Reporting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077200" cy="2743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 smtClean="0"/>
              <a:t>Format varies with agency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 smtClean="0"/>
              <a:t>Typically is not reviewed by SRS or SRAS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 smtClean="0"/>
              <a:t>Agencies differ in time window that technical report is due (90 days for National Science Foundation)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 smtClean="0"/>
              <a:t>Report can be quite extensive in detail</a:t>
            </a:r>
            <a:endParaRPr lang="en-US" smtClean="0">
              <a:cs typeface="Arial" charset="0"/>
            </a:endParaRPr>
          </a:p>
        </p:txBody>
      </p:sp>
      <p:sp>
        <p:nvSpPr>
          <p:cNvPr id="121859" name="Text Box 3"/>
          <p:cNvSpPr>
            <a:spLocks noChangeArrowheads="1"/>
          </p:cNvSpPr>
          <p:nvPr>
            <p:ph type="title"/>
          </p:nvPr>
        </p:nvSpPr>
        <p:spPr>
          <a:xfrm>
            <a:off x="609600" y="381000"/>
            <a:ext cx="8077200" cy="1143000"/>
          </a:xfrm>
          <a:noFill/>
        </p:spPr>
        <p:txBody>
          <a:bodyPr/>
          <a:lstStyle/>
          <a:p>
            <a:pPr eaLnBrk="1" hangingPunct="1"/>
            <a:r>
              <a:rPr lang="en-US" sz="3800" b="1" smtClean="0"/>
              <a:t>Technical Report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1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ext Box 2"/>
          <p:cNvSpPr>
            <a:spLocks noChangeArrowheads="1"/>
          </p:cNvSpPr>
          <p:nvPr>
            <p:ph type="title"/>
          </p:nvPr>
        </p:nvSpPr>
        <p:spPr>
          <a:xfrm>
            <a:off x="609600" y="228600"/>
            <a:ext cx="8077200" cy="1143000"/>
          </a:xfrm>
          <a:noFill/>
        </p:spPr>
        <p:txBody>
          <a:bodyPr/>
          <a:lstStyle/>
          <a:p>
            <a:pPr eaLnBrk="1" hangingPunct="1"/>
            <a:r>
              <a:rPr lang="en-US" sz="3800" b="1" smtClean="0"/>
              <a:t>Technical Report (NSF example)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7772400" cy="4530725"/>
          </a:xfrm>
        </p:spPr>
        <p:txBody>
          <a:bodyPr/>
          <a:lstStyle/>
          <a:p>
            <a:pPr eaLnBrk="1" hangingPunct="1"/>
            <a:r>
              <a:rPr lang="en-US" sz="1800" smtClean="0"/>
              <a:t>Graduate students</a:t>
            </a:r>
          </a:p>
          <a:p>
            <a:pPr eaLnBrk="1" hangingPunct="1"/>
            <a:r>
              <a:rPr lang="en-US" sz="1800" smtClean="0"/>
              <a:t>Organizational Partners</a:t>
            </a:r>
          </a:p>
          <a:p>
            <a:pPr eaLnBrk="1" hangingPunct="1"/>
            <a:r>
              <a:rPr lang="en-US" sz="1800" smtClean="0"/>
              <a:t>Other Collaborators or Contacts</a:t>
            </a:r>
          </a:p>
          <a:p>
            <a:pPr eaLnBrk="1" hangingPunct="1"/>
            <a:r>
              <a:rPr lang="en-US" sz="1800" smtClean="0"/>
              <a:t>Activities and Findings</a:t>
            </a:r>
          </a:p>
          <a:p>
            <a:pPr eaLnBrk="1" hangingPunct="1"/>
            <a:r>
              <a:rPr lang="en-US" sz="1800" smtClean="0"/>
              <a:t>Training and Development</a:t>
            </a:r>
          </a:p>
          <a:p>
            <a:pPr eaLnBrk="1" hangingPunct="1"/>
            <a:r>
              <a:rPr lang="en-US" sz="1800" smtClean="0"/>
              <a:t>Outreach Activities</a:t>
            </a:r>
          </a:p>
          <a:p>
            <a:pPr eaLnBrk="1" hangingPunct="1"/>
            <a:r>
              <a:rPr lang="en-US" sz="1800" smtClean="0"/>
              <a:t>Journal Publications</a:t>
            </a:r>
          </a:p>
          <a:p>
            <a:pPr eaLnBrk="1" hangingPunct="1"/>
            <a:r>
              <a:rPr lang="en-US" sz="1800" smtClean="0"/>
              <a:t>Books or Other One-Time Publications</a:t>
            </a:r>
          </a:p>
          <a:p>
            <a:pPr eaLnBrk="1" hangingPunct="1"/>
            <a:r>
              <a:rPr lang="en-US" sz="1800" smtClean="0"/>
              <a:t>Other Specific Products</a:t>
            </a:r>
          </a:p>
          <a:p>
            <a:pPr eaLnBrk="1" hangingPunct="1"/>
            <a:r>
              <a:rPr lang="en-US" sz="1800" smtClean="0"/>
              <a:t>Contributions Within Discipline</a:t>
            </a:r>
          </a:p>
          <a:p>
            <a:pPr eaLnBrk="1" hangingPunct="1"/>
            <a:r>
              <a:rPr lang="en-US" sz="1800" smtClean="0"/>
              <a:t>Contributions to Other Disciplines</a:t>
            </a:r>
          </a:p>
          <a:p>
            <a:pPr eaLnBrk="1" hangingPunct="1"/>
            <a:r>
              <a:rPr lang="en-US" sz="1800" smtClean="0"/>
              <a:t>Contributions to Human Resource Development</a:t>
            </a:r>
          </a:p>
          <a:p>
            <a:pPr eaLnBrk="1" hangingPunct="1"/>
            <a:r>
              <a:rPr lang="en-US" sz="1800" smtClean="0"/>
              <a:t>Contributions to Resources for Research and Education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838200" y="1524000"/>
            <a:ext cx="579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Required Elements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077200" cy="27432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Tx/>
              <a:buNone/>
            </a:pPr>
            <a:r>
              <a:rPr lang="en-US" sz="4000" smtClean="0">
                <a:cs typeface="Arial" charset="0"/>
              </a:rPr>
              <a:t>Agency will typically NOT provide new funding until final report is submitted</a:t>
            </a:r>
          </a:p>
        </p:txBody>
      </p:sp>
      <p:sp>
        <p:nvSpPr>
          <p:cNvPr id="124931" name="Text Box 3"/>
          <p:cNvSpPr>
            <a:spLocks noChangeArrowheads="1"/>
          </p:cNvSpPr>
          <p:nvPr>
            <p:ph type="title"/>
          </p:nvPr>
        </p:nvSpPr>
        <p:spPr>
          <a:xfrm>
            <a:off x="609600" y="381000"/>
            <a:ext cx="8077200" cy="1143000"/>
          </a:xfrm>
          <a:noFill/>
        </p:spPr>
        <p:txBody>
          <a:bodyPr/>
          <a:lstStyle/>
          <a:p>
            <a:pPr eaLnBrk="1" hangingPunct="1"/>
            <a:r>
              <a:rPr lang="en-US" sz="3800" b="1" smtClean="0"/>
              <a:t>Technical Report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4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Text Box 3"/>
          <p:cNvSpPr>
            <a:spLocks noChangeArrowheads="1"/>
          </p:cNvSpPr>
          <p:nvPr>
            <p:ph type="title"/>
          </p:nvPr>
        </p:nvSpPr>
        <p:spPr>
          <a:xfrm>
            <a:off x="609600" y="381000"/>
            <a:ext cx="8077200" cy="1143000"/>
          </a:xfrm>
          <a:noFill/>
        </p:spPr>
        <p:txBody>
          <a:bodyPr/>
          <a:lstStyle/>
          <a:p>
            <a:pPr eaLnBrk="1" hangingPunct="1"/>
            <a:r>
              <a:rPr lang="en-US" sz="3800" b="1" smtClean="0"/>
              <a:t>Data Management &amp; Retention</a:t>
            </a:r>
          </a:p>
        </p:txBody>
      </p:sp>
      <p:sp>
        <p:nvSpPr>
          <p:cNvPr id="7171" name="Content Placeholder 1"/>
          <p:cNvSpPr>
            <a:spLocks noGrp="1"/>
          </p:cNvSpPr>
          <p:nvPr>
            <p:ph idx="1"/>
          </p:nvPr>
        </p:nvSpPr>
        <p:spPr>
          <a:xfrm>
            <a:off x="914400" y="1905000"/>
            <a:ext cx="7772400" cy="4530725"/>
          </a:xfrm>
        </p:spPr>
        <p:txBody>
          <a:bodyPr/>
          <a:lstStyle/>
          <a:p>
            <a:r>
              <a:rPr lang="en-US" smtClean="0"/>
              <a:t>Policy varies with agency</a:t>
            </a:r>
          </a:p>
          <a:p>
            <a:r>
              <a:rPr lang="en-US" smtClean="0"/>
              <a:t>Some require data retention for as long as five years after publication of results</a:t>
            </a:r>
          </a:p>
          <a:p>
            <a:r>
              <a:rPr lang="en-US" smtClean="0"/>
              <a:t>Good practice is to retain data for as long  as possible (this includes work of postdocs, students and technicians)</a:t>
            </a:r>
          </a:p>
          <a:p>
            <a:r>
              <a:rPr lang="en-US" smtClean="0"/>
              <a:t>Keep data in a well-annotated 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4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077200" cy="20574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Tx/>
              <a:buNone/>
            </a:pPr>
            <a:r>
              <a:rPr lang="en-US" sz="4000" smtClean="0">
                <a:cs typeface="Arial" charset="0"/>
              </a:rPr>
              <a:t>We’ll be available at lunch today to answer additional questions…….</a:t>
            </a:r>
          </a:p>
        </p:txBody>
      </p:sp>
      <p:sp>
        <p:nvSpPr>
          <p:cNvPr id="125955" name="Text Box 3"/>
          <p:cNvSpPr>
            <a:spLocks noChangeArrowheads="1"/>
          </p:cNvSpPr>
          <p:nvPr>
            <p:ph type="title"/>
          </p:nvPr>
        </p:nvSpPr>
        <p:spPr>
          <a:xfrm>
            <a:off x="609600" y="381000"/>
            <a:ext cx="8077200" cy="1143000"/>
          </a:xfrm>
          <a:noFill/>
        </p:spPr>
        <p:txBody>
          <a:bodyPr/>
          <a:lstStyle/>
          <a:p>
            <a:pPr eaLnBrk="1" hangingPunct="1"/>
            <a:r>
              <a:rPr lang="en-US" sz="4400" b="1" smtClean="0"/>
              <a:t>Wrap Up &amp; Questions (?)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5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/>
    </p:bldLst>
  </p:timing>
</p:sld>
</file>

<file path=ppt/theme/theme1.xml><?xml version="1.0" encoding="utf-8"?>
<a:theme xmlns:a="http://schemas.openxmlformats.org/drawingml/2006/main" name="Layers">
  <a:themeElements>
    <a:clrScheme name="Layers 12">
      <a:dk1>
        <a:srgbClr val="000000"/>
      </a:dk1>
      <a:lt1>
        <a:srgbClr val="FFFFE1"/>
      </a:lt1>
      <a:dk2>
        <a:srgbClr val="990033"/>
      </a:dk2>
      <a:lt2>
        <a:srgbClr val="330033"/>
      </a:lt2>
      <a:accent1>
        <a:srgbClr val="CCCC99"/>
      </a:accent1>
      <a:accent2>
        <a:srgbClr val="990033"/>
      </a:accent2>
      <a:accent3>
        <a:srgbClr val="FFFFEE"/>
      </a:accent3>
      <a:accent4>
        <a:srgbClr val="000000"/>
      </a:accent4>
      <a:accent5>
        <a:srgbClr val="E2E2CA"/>
      </a:accent5>
      <a:accent6>
        <a:srgbClr val="8A002D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990033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990033"/>
        </a:accent2>
        <a:accent3>
          <a:srgbClr val="FFFFEE"/>
        </a:accent3>
        <a:accent4>
          <a:srgbClr val="82002A"/>
        </a:accent4>
        <a:accent5>
          <a:srgbClr val="E2E2CA"/>
        </a:accent5>
        <a:accent6>
          <a:srgbClr val="8A002D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2">
        <a:dk1>
          <a:srgbClr val="000000"/>
        </a:dk1>
        <a:lt1>
          <a:srgbClr val="FFFFE1"/>
        </a:lt1>
        <a:dk2>
          <a:srgbClr val="990033"/>
        </a:dk2>
        <a:lt2>
          <a:srgbClr val="330033"/>
        </a:lt2>
        <a:accent1>
          <a:srgbClr val="CCCC99"/>
        </a:accent1>
        <a:accent2>
          <a:srgbClr val="990033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8A002D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2203</TotalTime>
  <Words>213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Wingdings</vt:lpstr>
      <vt:lpstr>Calibri</vt:lpstr>
      <vt:lpstr>Layers</vt:lpstr>
      <vt:lpstr>Final Reporting</vt:lpstr>
      <vt:lpstr>Technical Report</vt:lpstr>
      <vt:lpstr>Technical Report (NSF example)</vt:lpstr>
      <vt:lpstr>Technical Report</vt:lpstr>
      <vt:lpstr>Data Management &amp; Retention</vt:lpstr>
      <vt:lpstr>Wrap Up &amp; Questions (?)</vt:lpstr>
    </vt:vector>
  </TitlesOfParts>
  <Company>Contracts &amp; Grants, UGA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 Accounting Standards Policies and Procedures</dc:title>
  <dc:creator>Contracts &amp; Grants</dc:creator>
  <cp:lastModifiedBy>Hodges, Beth</cp:lastModifiedBy>
  <cp:revision>120</cp:revision>
  <dcterms:created xsi:type="dcterms:W3CDTF">2000-02-24T18:20:12Z</dcterms:created>
  <dcterms:modified xsi:type="dcterms:W3CDTF">2013-05-13T15:06:20Z</dcterms:modified>
</cp:coreProperties>
</file>