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66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slideLayouts/slideLayout49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2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6.xml" ContentType="application/vnd.openxmlformats-officedocument.presentationml.slideLayout+xml"/>
  <Override PartName="/ppt/slideLayouts/slideLayout39.xml" ContentType="application/vnd.openxmlformats-officedocument.presentationml.slideLayout+xml"/>
  <Override PartName="/docProps/core.xml" ContentType="application/vnd.openxmlformats-package.core-properties+xml"/>
  <Override PartName="/ppt/slideLayouts/slideLayout65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2.xml" ContentType="application/vnd.openxmlformats-officedocument.presentationml.slideLayout+xml"/>
  <Override PartName="/ppt/slideLayouts/slideLayout4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Default Extension="png" ContentType="image/png"/>
  <Override PartName="/ppt/slides/slide12.xml" ContentType="application/vnd.openxmlformats-officedocument.presentationml.slide+xml"/>
  <Override PartName="/ppt/slideLayouts/slideLayout55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1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6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Layouts/slideLayout54.xml" ContentType="application/vnd.openxmlformats-officedocument.presentationml.slideLayout+xml"/>
  <Override PartName="/ppt/slideLayouts/slideLayout3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53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Layouts/slideLayout3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59.xml" ContentType="application/vnd.openxmlformats-officedocument.presentationml.slideLayout+xml"/>
  <Default Extension="jpeg" ContentType="image/jpeg"/>
  <Override PartName="/ppt/slideLayouts/slideLayout52.xml" ContentType="application/vnd.openxmlformats-officedocument.presentationml.slideLayout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Layouts/slideLayout3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Masters/slideMaster3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26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  <p:sldMasterId r:id="rId3"/>
    <p:sldMasterId r:id="rId4"/>
    <p:sldMasterId r:id="rId5"/>
    <p:sldMasterId r:id="rId6"/>
  </p:sldMasterIdLst>
  <p:notesMasterIdLst>
    <p:notesMasterId r:id="rId19"/>
  </p:notesMasterIdLst>
  <p:handoutMasterIdLst>
    <p:handoutMasterId r:id="rId20"/>
  </p:handoutMasterIdLst>
  <p:sldIdLst>
    <p:sldId id="272" r:id="rId7"/>
    <p:sldId id="313" r:id="rId8"/>
    <p:sldId id="314" r:id="rId9"/>
    <p:sldId id="315" r:id="rId10"/>
    <p:sldId id="316" r:id="rId11"/>
    <p:sldId id="317" r:id="rId12"/>
    <p:sldId id="318" r:id="rId13"/>
    <p:sldId id="322" r:id="rId14"/>
    <p:sldId id="319" r:id="rId15"/>
    <p:sldId id="323" r:id="rId16"/>
    <p:sldId id="320" r:id="rId17"/>
    <p:sldId id="321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584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58FC9-7287-F449-BBE1-BE8B0051832F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71384-6C5C-3746-8A2B-40BA3AF4D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C2430-944E-B04F-B112-2FE5D6305097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4898-F494-9F44-9843-1D5CDD1E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4898-F494-9F44-9843-1D5CDD1E2D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27873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317501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999720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737640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80541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63198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514149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111469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01188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159669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43127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695557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75421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923867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933171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74722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784616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98228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992322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316263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832210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31875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936235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922601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561996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970280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42395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411536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450359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585085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080565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922431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20979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762751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025234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905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142412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973931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820143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854106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156882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954898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229077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4718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840592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73348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63315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137593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932811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111341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363922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651318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678777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29819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84050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932272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80497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146428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69133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99237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236929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78232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12831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48037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51992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28135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168400" y="1676400"/>
            <a:ext cx="10617200" cy="25146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Things to consider for  research funding in Education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mtClean="0"/>
              <a:t>kk</a:t>
            </a:r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5486400"/>
            <a:ext cx="11366500" cy="28829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CRC Workshop</a:t>
            </a:r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Sherry Southerland</a:t>
            </a:r>
          </a:p>
          <a:p>
            <a:r>
              <a:rPr lang="en-US" sz="2800" dirty="0" smtClean="0"/>
              <a:t>Professor &amp; Co-Director</a:t>
            </a:r>
          </a:p>
          <a:p>
            <a:r>
              <a:rPr lang="en-US" sz="2800" dirty="0" smtClean="0"/>
              <a:t>FSU</a:t>
            </a:r>
            <a:r>
              <a:rPr lang="en-US" sz="2800" dirty="0"/>
              <a:t>-</a:t>
            </a:r>
            <a:r>
              <a:rPr lang="en-US" sz="2800" dirty="0" smtClean="0"/>
              <a:t>Teach, School of Teacher Education</a:t>
            </a:r>
          </a:p>
          <a:p>
            <a:r>
              <a:rPr lang="en-US" sz="2800" dirty="0"/>
              <a:t>Florida State University</a:t>
            </a: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-203200" y="1143000"/>
            <a:ext cx="13208000" cy="12192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10 characteristics of solid proposals  </a:t>
            </a:r>
            <a:r>
              <a:rPr lang="en-US" sz="3200" b="1" dirty="0" smtClean="0">
                <a:solidFill>
                  <a:srgbClr val="800000"/>
                </a:solidFill>
              </a:rPr>
              <a:t>(Al </a:t>
            </a:r>
            <a:r>
              <a:rPr lang="en-US" sz="3200" b="1" dirty="0" err="1" smtClean="0">
                <a:solidFill>
                  <a:srgbClr val="800000"/>
                </a:solidFill>
              </a:rPr>
              <a:t>Otaiba</a:t>
            </a:r>
            <a:r>
              <a:rPr lang="en-US" sz="3200" b="1" dirty="0" smtClean="0">
                <a:solidFill>
                  <a:srgbClr val="800000"/>
                </a:solidFill>
              </a:rPr>
              <a:t>, 2008)</a:t>
            </a:r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2743200"/>
            <a:ext cx="12268200" cy="5626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dirty="0" smtClean="0"/>
              <a:t>: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have clearly defined needs and describe how those needs were identified.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describe solutions.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present the material in a logical manner.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are written in positive terms.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do not overuse jargon.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present detailed budgets that match the proposed program.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give something back. What is it?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follow all the guidelines specified in the RFP.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are professional in appearance.</a:t>
            </a:r>
          </a:p>
          <a:p>
            <a:pPr marL="1371600" lvl="2" indent="-457200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Winning proposals are complete.</a:t>
            </a:r>
          </a:p>
          <a:p>
            <a:pPr marL="609600" indent="-609600" algn="l"/>
            <a:endParaRPr lang="en-US" sz="32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-203200" y="1143000"/>
            <a:ext cx="13208000" cy="12192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Be sure to leave time…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1981200"/>
            <a:ext cx="12268200" cy="6388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571500" indent="-514350" algn="l">
              <a:buAutoNum type="arabicPeriod"/>
            </a:pPr>
            <a:r>
              <a:rPr lang="en-US" sz="3200" dirty="0" smtClean="0"/>
              <a:t>From the day the RFP appears, work backward to create a timeline of the work.</a:t>
            </a:r>
          </a:p>
          <a:p>
            <a:pPr marL="461963" indent="-404813" algn="l"/>
            <a:endParaRPr lang="en-US" sz="3200" dirty="0" smtClean="0"/>
          </a:p>
          <a:p>
            <a:pPr marL="461963" indent="-404813" algn="l"/>
            <a:r>
              <a:rPr lang="en-US" sz="3200" dirty="0" smtClean="0"/>
              <a:t>2.  Be sure to leave time for signatures and approvals and uploading into submission systems.  Check out your department’s and college’s time frames at the very beginning of the process.   </a:t>
            </a:r>
          </a:p>
          <a:p>
            <a:pPr marL="609600" indent="-609600" algn="l"/>
            <a:endParaRPr lang="en-US" sz="32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-203200" y="1143000"/>
            <a:ext cx="13208000" cy="12192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Realize that if at first you don’t succeed…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1981200"/>
            <a:ext cx="12268200" cy="6388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571500" indent="-514350" algn="l"/>
            <a:endParaRPr lang="en-US" sz="3200" dirty="0" smtClean="0"/>
          </a:p>
          <a:p>
            <a:pPr marL="571500" indent="-514350" algn="l"/>
            <a:endParaRPr lang="en-US" sz="3200" dirty="0" smtClean="0"/>
          </a:p>
          <a:p>
            <a:pPr marL="571500" indent="-514350" algn="l"/>
            <a:endParaRPr lang="en-US" sz="3200" dirty="0" smtClean="0"/>
          </a:p>
          <a:p>
            <a:pPr marL="571500" indent="-514350" algn="l">
              <a:buAutoNum type="arabicPeriod"/>
            </a:pPr>
            <a:r>
              <a:rPr lang="en-US" sz="3200" dirty="0" smtClean="0"/>
              <a:t>Look closely at your reviews.  </a:t>
            </a:r>
          </a:p>
          <a:p>
            <a:pPr marL="571500" indent="-514350" algn="l">
              <a:buAutoNum type="arabicPeriod"/>
            </a:pPr>
            <a:r>
              <a:rPr lang="en-US" sz="3200" dirty="0" smtClean="0"/>
              <a:t>Compare your project to those funded.  Make this an item for discussion at professional meetings.  </a:t>
            </a:r>
          </a:p>
          <a:p>
            <a:pPr marL="571500" indent="-514350" algn="l">
              <a:buAutoNum type="arabicPeriod"/>
            </a:pPr>
            <a:r>
              <a:rPr lang="en-US" sz="3200" dirty="0" smtClean="0"/>
              <a:t>Speak to your program officer about areas for improvement.</a:t>
            </a:r>
          </a:p>
          <a:p>
            <a:pPr marL="571500" indent="-514350" algn="l">
              <a:buAutoNum type="arabicPeriod"/>
            </a:pPr>
            <a:r>
              <a:rPr lang="en-US" sz="3200" dirty="0" smtClean="0"/>
              <a:t>Offer to help review proposals for the agency.</a:t>
            </a:r>
          </a:p>
          <a:p>
            <a:pPr marL="571500" indent="-514350" algn="l"/>
            <a:endParaRPr lang="en-US" sz="3200" dirty="0" smtClean="0"/>
          </a:p>
          <a:p>
            <a:pPr marL="571500" indent="-514350"/>
            <a:r>
              <a:rPr lang="en-US" sz="3200" dirty="0" smtClean="0">
                <a:solidFill>
                  <a:srgbClr val="FF0000"/>
                </a:solidFill>
              </a:rPr>
              <a:t>*******************</a:t>
            </a:r>
          </a:p>
          <a:p>
            <a:pPr marL="571500" indent="-514350" algn="l"/>
            <a:r>
              <a:rPr lang="en-US" sz="3200" dirty="0" smtClean="0"/>
              <a:t>5.  Grants get better every time and the writing is useful for other work that you do.     </a:t>
            </a:r>
          </a:p>
          <a:p>
            <a:pPr marL="609600" indent="-609600" algn="l"/>
            <a:endParaRPr lang="en-US" sz="32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1447800"/>
            <a:ext cx="10617200" cy="25146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External Funding: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Pro &amp; Con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3505200"/>
            <a:ext cx="11366500" cy="4864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sz="3200" dirty="0" smtClean="0"/>
              <a:t>How to minimize the con’s (investment of time, energy, </a:t>
            </a:r>
            <a:r>
              <a:rPr lang="en-US" sz="3200" dirty="0" smtClean="0"/>
              <a:t>effort ,focus,  good will, attention….)</a:t>
            </a:r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and maximize the pro’s (TIME, funding for research, equipment, living wages for graduate students, travel)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168400" y="1295400"/>
            <a:ext cx="10617200" cy="25146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Ways to Begin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3505200"/>
            <a:ext cx="11366500" cy="4864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sz="3200" dirty="0" smtClean="0"/>
              <a:t>Begin with your own ideas—lines of inquiry from your own research.</a:t>
            </a:r>
          </a:p>
          <a:p>
            <a:endParaRPr lang="en-US" sz="3200" dirty="0" smtClean="0"/>
          </a:p>
          <a:p>
            <a:r>
              <a:rPr lang="en-US" sz="3200" dirty="0" smtClean="0"/>
              <a:t>Begin now to conceptualize possible </a:t>
            </a:r>
            <a:r>
              <a:rPr lang="en-US" sz="3200" dirty="0" err="1" smtClean="0"/>
              <a:t>project(s</a:t>
            </a:r>
            <a:r>
              <a:rPr lang="en-US" sz="3200" dirty="0" smtClean="0"/>
              <a:t>), well in advance.</a:t>
            </a:r>
          </a:p>
          <a:p>
            <a:endParaRPr lang="en-US" sz="3200" dirty="0" smtClean="0"/>
          </a:p>
          <a:p>
            <a:r>
              <a:rPr lang="en-US" sz="3200" dirty="0" smtClean="0"/>
              <a:t>Do </a:t>
            </a:r>
            <a:r>
              <a:rPr lang="en-US" sz="3200" b="1" dirty="0" smtClean="0"/>
              <a:t>not</a:t>
            </a:r>
            <a:r>
              <a:rPr lang="en-US" sz="3200" dirty="0" smtClean="0"/>
              <a:t> be driven by them most recent call for proposals.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168400" y="1295400"/>
            <a:ext cx="10617200" cy="25146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Ways to continue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3505200"/>
            <a:ext cx="11366500" cy="4864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sz="3200" dirty="0" smtClean="0"/>
              <a:t>Begin speaking with interested/capable partners (here and elsewhere).</a:t>
            </a:r>
          </a:p>
          <a:p>
            <a:r>
              <a:rPr lang="en-US" sz="3200" dirty="0" smtClean="0"/>
              <a:t>Continue to mold the questions and possible methods.</a:t>
            </a:r>
          </a:p>
          <a:p>
            <a:endParaRPr lang="en-US" sz="3200" dirty="0" smtClean="0"/>
          </a:p>
          <a:p>
            <a:r>
              <a:rPr lang="en-US" sz="3200" dirty="0" smtClean="0"/>
              <a:t>Then begin looking for possible funding opportunities.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168400" y="1295400"/>
            <a:ext cx="10617200" cy="25146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So you’ve found an possible funder, now what?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3505200"/>
            <a:ext cx="12268200" cy="4864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l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dirty="0" smtClean="0"/>
              <a:t>Read the RFP – Not once or twice, but three times.  Take notes.</a:t>
            </a:r>
          </a:p>
          <a:p>
            <a:pPr marL="609600" indent="-609600" algn="l"/>
            <a:endParaRPr lang="en-US" sz="3200" dirty="0" smtClean="0"/>
          </a:p>
          <a:p>
            <a:pPr marL="609600" indent="-609600" algn="l"/>
            <a:r>
              <a:rPr lang="en-US" sz="3200" dirty="0" smtClean="0"/>
              <a:t>The RFP will help you identify:</a:t>
            </a:r>
          </a:p>
          <a:p>
            <a:pPr marL="1752600" lvl="3" indent="-381000" algn="l"/>
            <a:r>
              <a:rPr lang="en-US" sz="3200" dirty="0" smtClean="0"/>
              <a:t>the needs of the agency;</a:t>
            </a:r>
          </a:p>
          <a:p>
            <a:pPr marL="1752600" lvl="3" indent="-381000" algn="l"/>
            <a:r>
              <a:rPr lang="en-US" sz="3200" dirty="0" smtClean="0"/>
              <a:t>the scope, timeline, and size of the projects to be funded;</a:t>
            </a:r>
          </a:p>
          <a:p>
            <a:pPr marL="1752600" lvl="3" indent="-381000" algn="l"/>
            <a:r>
              <a:rPr lang="en-US" sz="3200" dirty="0" smtClean="0"/>
              <a:t>the procedures and guidelines on submissions.</a:t>
            </a:r>
          </a:p>
          <a:p>
            <a:pPr marL="609600" indent="-609600" algn="l"/>
            <a:endParaRPr lang="en-US" sz="3200" dirty="0" smtClean="0"/>
          </a:p>
          <a:p>
            <a:pPr marL="609600" indent="-609600" algn="l"/>
            <a:r>
              <a:rPr lang="en-US" sz="3200" dirty="0" smtClean="0"/>
              <a:t>Create a list of items you need to submit.</a:t>
            </a:r>
          </a:p>
          <a:p>
            <a:pPr marL="609600" indent="-609600" algn="l"/>
            <a:endParaRPr lang="en-US" sz="3200" dirty="0" smtClean="0"/>
          </a:p>
          <a:p>
            <a:pPr marL="609600" indent="-609600" algn="l"/>
            <a:r>
              <a:rPr lang="en-US" sz="3200" dirty="0" smtClean="0"/>
              <a:t>Keep a running list of questions.  Call the program officer.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-203200" y="1143000"/>
            <a:ext cx="13208000" cy="12192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Begin Building the Proposal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76400"/>
            <a:ext cx="13004800" cy="6388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l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dirty="0" smtClean="0"/>
              <a:t>1.  Assemble a competent team and roles - interdisciplinary and multi-institutional if possible suited to the funder and in line with teams that have been funded previously. </a:t>
            </a:r>
          </a:p>
          <a:p>
            <a:pPr marL="609600" indent="-609600" algn="l"/>
            <a:r>
              <a:rPr lang="en-US" sz="3200" dirty="0" smtClean="0"/>
              <a:t> </a:t>
            </a:r>
          </a:p>
          <a:p>
            <a:pPr marL="609600" indent="-609600" algn="l"/>
            <a:r>
              <a:rPr lang="en-US" sz="3200" dirty="0" smtClean="0"/>
              <a:t>2.  Work with your team to create a proposal </a:t>
            </a:r>
            <a:r>
              <a:rPr lang="en-US" sz="3200" dirty="0" smtClean="0"/>
              <a:t>strategy, begin contacting schools </a:t>
            </a:r>
            <a:r>
              <a:rPr lang="en-US" sz="3200" dirty="0" smtClean="0"/>
              <a:t>and visit with administrators.</a:t>
            </a:r>
            <a:endParaRPr lang="en-US" sz="3200" dirty="0" smtClean="0"/>
          </a:p>
          <a:p>
            <a:pPr marL="609600" indent="-609600" algn="l"/>
            <a:r>
              <a:rPr lang="en-US" sz="3200" dirty="0" smtClean="0"/>
              <a:t> </a:t>
            </a:r>
          </a:p>
          <a:p>
            <a:pPr marL="609600" indent="-609600" algn="l"/>
            <a:r>
              <a:rPr lang="en-US" sz="3200" dirty="0" smtClean="0"/>
              <a:t>3. Survey the terrain - know what’s been done what was funded and what wasn’t.</a:t>
            </a:r>
          </a:p>
          <a:p>
            <a:pPr marL="609600" indent="-609600" algn="l"/>
            <a:r>
              <a:rPr lang="en-US" sz="3200" dirty="0" smtClean="0"/>
              <a:t> </a:t>
            </a:r>
          </a:p>
          <a:p>
            <a:pPr marL="609600" indent="-609600" algn="l"/>
            <a:r>
              <a:rPr lang="en-US" sz="3200" dirty="0" smtClean="0"/>
              <a:t>4.Call the program officer and run your idea by him/her; arrange a visit if possible.</a:t>
            </a:r>
          </a:p>
          <a:p>
            <a:pPr marL="609600" indent="-609600" algn="l"/>
            <a:r>
              <a:rPr lang="en-US" sz="3200" dirty="0" smtClean="0"/>
              <a:t> </a:t>
            </a:r>
          </a:p>
          <a:p>
            <a:pPr marL="609600" indent="-609600" algn="l"/>
            <a:r>
              <a:rPr lang="en-US" sz="3200" dirty="0" smtClean="0"/>
              <a:t>5.Notify sponsored research and identify the representative who will process your proposal.</a:t>
            </a:r>
          </a:p>
          <a:p>
            <a:pPr marL="609600" indent="-609600" algn="l"/>
            <a:endParaRPr lang="en-US" sz="32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-203200" y="1143000"/>
            <a:ext cx="13208000" cy="12192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Continuing the Proposal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1981200"/>
            <a:ext cx="12268200" cy="6388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l">
              <a:buAutoNum type="arabicPeriod"/>
            </a:pPr>
            <a:r>
              <a:rPr lang="en-US" sz="3200" dirty="0" smtClean="0"/>
              <a:t>Refine the proposed program, working closely with your team and sponsored research to determine what can and cannot be supported by the grant.</a:t>
            </a:r>
          </a:p>
          <a:p>
            <a:pPr marL="514350" indent="-514350" algn="l"/>
            <a:r>
              <a:rPr lang="en-US" sz="3200" dirty="0" smtClean="0"/>
              <a:t>  </a:t>
            </a:r>
          </a:p>
          <a:p>
            <a:pPr marL="514350" indent="-514350" algn="l"/>
            <a:r>
              <a:rPr lang="en-US" sz="3200" dirty="0" smtClean="0"/>
              <a:t>2.	Create a budget that closely matches and supports the proposed program.  Budget details matter to reviewers.  Look at earlier budgets to see the possibilities. (Run budget draft by sponsored research.)</a:t>
            </a:r>
          </a:p>
          <a:p>
            <a:pPr marL="514350" indent="-514350" algn="l"/>
            <a:endParaRPr lang="en-US" sz="3200" dirty="0" smtClean="0"/>
          </a:p>
          <a:p>
            <a:pPr marL="519113" indent="-519113" algn="l"/>
            <a:r>
              <a:rPr lang="en-US" sz="3200" dirty="0" smtClean="0"/>
              <a:t>3.  Write the introduction to the narrative persuasively, carefully explaining makes this project important to others and the theory of action for the program.  </a:t>
            </a:r>
          </a:p>
          <a:p>
            <a:pPr marL="609600" indent="-609600" algn="l"/>
            <a:endParaRPr lang="en-US" sz="32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685800"/>
            <a:ext cx="13208000" cy="1447800"/>
          </a:xfrm>
          <a:ln/>
        </p:spPr>
        <p:txBody>
          <a:bodyPr/>
          <a:lstStyle/>
          <a:p>
            <a:pPr algn="l"/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A Few Hints for Writing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1981200"/>
            <a:ext cx="12268200" cy="6388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/>
              <a:t>Persuasive writing with an emphasis on your plan, how it will address the needs, and how will you get it done.</a:t>
            </a:r>
          </a:p>
          <a:p>
            <a:pPr algn="l">
              <a:lnSpc>
                <a:spcPct val="90000"/>
              </a:lnSpc>
            </a:pPr>
            <a:endParaRPr lang="en-US" sz="2400" dirty="0" smtClean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Follow the guidelines on the formatting and setup. Proposals can be denied if they do not follow procedures.</a:t>
            </a:r>
          </a:p>
          <a:p>
            <a:pPr algn="l">
              <a:lnSpc>
                <a:spcPct val="90000"/>
              </a:lnSpc>
            </a:pPr>
            <a:endParaRPr lang="en-US" sz="2400" dirty="0" smtClean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Build in internal and external evaluation components (whenever possible).</a:t>
            </a:r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The proposal should be easy to understand by anyone and not necessarily someone from your field. Assume total ignorance on the part of the reviewer.</a:t>
            </a:r>
          </a:p>
          <a:p>
            <a:pPr algn="l">
              <a:lnSpc>
                <a:spcPct val="90000"/>
              </a:lnSpc>
            </a:pPr>
            <a:endParaRPr lang="en-US" sz="2400" dirty="0" smtClean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Provide the simplest conceptual background.</a:t>
            </a:r>
          </a:p>
          <a:p>
            <a:pPr algn="l">
              <a:lnSpc>
                <a:spcPct val="90000"/>
              </a:lnSpc>
            </a:pPr>
            <a:endParaRPr lang="en-US" sz="2400" dirty="0" smtClean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Use no abbreviations or acronyms without definition.</a:t>
            </a:r>
          </a:p>
          <a:p>
            <a:pPr algn="l">
              <a:lnSpc>
                <a:spcPct val="90000"/>
              </a:lnSpc>
            </a:pPr>
            <a:endParaRPr lang="en-US" sz="2400" dirty="0" smtClean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Do not force the reviewer to hunt through the application for information.</a:t>
            </a:r>
          </a:p>
          <a:p>
            <a:pPr algn="l">
              <a:lnSpc>
                <a:spcPct val="90000"/>
              </a:lnSpc>
            </a:pPr>
            <a:endParaRPr lang="en-US" sz="2400" dirty="0" smtClean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Use diagrams to illustrate concepts.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-203200" y="1143000"/>
            <a:ext cx="13208000" cy="1219200"/>
          </a:xfrm>
          <a:ln/>
        </p:spPr>
        <p:txBody>
          <a:bodyPr/>
          <a:lstStyle/>
          <a:p>
            <a:r>
              <a:rPr lang="en-US" sz="7200" b="1" dirty="0" smtClean="0">
                <a:solidFill>
                  <a:srgbClr val="800000"/>
                </a:solidFill>
              </a:rPr>
              <a:t/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7200" b="1" dirty="0" smtClean="0">
                <a:solidFill>
                  <a:srgbClr val="800000"/>
                </a:solidFill>
              </a:rPr>
              <a:t> So, you think you’re done…</a:t>
            </a:r>
            <a:br>
              <a:rPr lang="en-US" sz="7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3600" dirty="0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2700" y="8775700"/>
            <a:ext cx="13004800" cy="965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238" y="8851900"/>
            <a:ext cx="45847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1981200"/>
            <a:ext cx="12268200" cy="638810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461963" indent="-404813" algn="l"/>
            <a:r>
              <a:rPr lang="en-US" sz="3200" dirty="0" smtClean="0"/>
              <a:t>1. Read the entire application,  and check to be sure that each aspect of the RFP is addressed.</a:t>
            </a:r>
          </a:p>
          <a:p>
            <a:pPr marL="461963" indent="-404813" algn="l"/>
            <a:endParaRPr lang="en-US" sz="3200" dirty="0" smtClean="0"/>
          </a:p>
          <a:p>
            <a:pPr marL="461963" indent="-404813" algn="l"/>
            <a:r>
              <a:rPr lang="en-US" sz="3200" dirty="0" smtClean="0"/>
              <a:t>2.  Obtain feedback on your draft from experienced grant writers – the flow and details are important.</a:t>
            </a:r>
          </a:p>
          <a:p>
            <a:pPr marL="609600" indent="-609600" algn="l"/>
            <a:endParaRPr lang="en-US" sz="3200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330200" y="3505200"/>
            <a:ext cx="59055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7035800" y="3505200"/>
            <a:ext cx="56007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3600" dirty="0">
              <a:solidFill>
                <a:schemeClr val="tx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12700" y="-12700"/>
            <a:ext cx="13004800" cy="3937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6E05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00" y="8933005"/>
            <a:ext cx="2569887" cy="8205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E05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B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Pages>0</Pages>
  <Words>952</Words>
  <Characters>0</Characters>
  <Application>Microsoft Macintosh PowerPoint</Application>
  <PresentationFormat>Custom</PresentationFormat>
  <Lines>0</Lines>
  <Paragraphs>136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Title - Center</vt:lpstr>
      <vt:lpstr>Bullets</vt:lpstr>
      <vt:lpstr>Title &amp; Bullets - Left</vt:lpstr>
      <vt:lpstr>Title &amp; Bullets - 2 Column</vt:lpstr>
      <vt:lpstr>Title &amp; Bullets - Right</vt:lpstr>
      <vt:lpstr>Title - Top</vt:lpstr>
      <vt:lpstr>  Things to consider for  research funding in Education   </vt:lpstr>
      <vt:lpstr> External Funding: Pro &amp; Con    </vt:lpstr>
      <vt:lpstr> Ways to Begin    </vt:lpstr>
      <vt:lpstr> Ways to continue    </vt:lpstr>
      <vt:lpstr> So you’ve found an possible funder, now what?    </vt:lpstr>
      <vt:lpstr>  Begin Building the Proposal    </vt:lpstr>
      <vt:lpstr>  Continuing the Proposal    </vt:lpstr>
      <vt:lpstr>   A Few Hints for Writing    </vt:lpstr>
      <vt:lpstr>  So, you think you’re done…    </vt:lpstr>
      <vt:lpstr>   10 characteristics of solid proposals  (Al Otaiba, 2008)    </vt:lpstr>
      <vt:lpstr>  Be sure to leave time…    </vt:lpstr>
      <vt:lpstr>   Realize that if at first you don’t succeed…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 in Middle School Science </dc:title>
  <dc:subject/>
  <dc:creator/>
  <cp:keywords/>
  <dc:description/>
  <cp:lastModifiedBy>Dept of Biological Science</cp:lastModifiedBy>
  <cp:revision>25</cp:revision>
  <cp:lastPrinted>2013-05-14T17:55:14Z</cp:lastPrinted>
  <dcterms:created xsi:type="dcterms:W3CDTF">2013-05-15T17:03:03Z</dcterms:created>
  <dcterms:modified xsi:type="dcterms:W3CDTF">2013-05-15T22:46:32Z</dcterms:modified>
</cp:coreProperties>
</file>