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6" r:id="rId3"/>
    <p:sldId id="334" r:id="rId4"/>
    <p:sldId id="352" r:id="rId5"/>
    <p:sldId id="330" r:id="rId6"/>
    <p:sldId id="320" r:id="rId7"/>
    <p:sldId id="316" r:id="rId8"/>
    <p:sldId id="317" r:id="rId9"/>
    <p:sldId id="332" r:id="rId10"/>
    <p:sldId id="345" r:id="rId11"/>
    <p:sldId id="339" r:id="rId12"/>
    <p:sldId id="337" r:id="rId13"/>
    <p:sldId id="341" r:id="rId14"/>
    <p:sldId id="351" r:id="rId15"/>
    <p:sldId id="350" r:id="rId16"/>
    <p:sldId id="312" r:id="rId17"/>
    <p:sldId id="343" r:id="rId18"/>
    <p:sldId id="353" r:id="rId19"/>
    <p:sldId id="354" r:id="rId20"/>
    <p:sldId id="355" r:id="rId21"/>
    <p:sldId id="356" r:id="rId22"/>
    <p:sldId id="357" r:id="rId23"/>
    <p:sldId id="311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3333FF"/>
    <a:srgbClr val="990000"/>
    <a:srgbClr val="CC3300"/>
    <a:srgbClr val="CC6600"/>
    <a:srgbClr val="FFCC00"/>
    <a:srgbClr val="CC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83040" autoAdjust="0"/>
  </p:normalViewPr>
  <p:slideViewPr>
    <p:cSldViewPr>
      <p:cViewPr varScale="1">
        <p:scale>
          <a:sx n="76" d="100"/>
          <a:sy n="76" d="100"/>
        </p:scale>
        <p:origin x="-13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4113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A102905E-C556-4136-ADD9-78BFF9B7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8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fld id="{08113B61-BED9-406C-9991-3B4250B08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9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13B61-BED9-406C-9991-3B4250B08D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0FE5D-59F1-4CB1-A2ED-E16882745978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Change presenter info as needed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1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C561-202B-4CE9-A59C-EAB41ECE6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0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A8F8-D734-4761-A4FA-4EFF85FC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3111-2BF3-4CE1-A6E3-DF2BB603C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9232-59F4-48D7-9EAD-DA2F27B45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1FE3F-F511-4358-A13B-FB80751C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A9DA-B6B7-4439-A604-2B67956C0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DD30-23D6-47A8-8301-CA4EC2521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1494-2DC2-42F3-BC3A-2F37BB98F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FD0D-46EE-4E19-8E52-16302843D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D7BD-6A2C-4E31-8C24-B471CF179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F209-983A-492B-8D87-C5DC907E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8378-5A8C-401E-A8CD-6C4EE79E1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464BA1C-5955-42AF-86AD-13561DCE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moore@mailer.f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esearch.fsu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514" y="1219200"/>
            <a:ext cx="6619486" cy="18288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solidFill>
                  <a:schemeClr val="accent2"/>
                </a:solidFill>
                <a:latin typeface="Garamond" pitchFamily="18" charset="0"/>
                <a:cs typeface="Calibri" pitchFamily="34" charset="0"/>
              </a:rPr>
              <a:t>Finding Funding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3124200" y="4038600"/>
            <a:ext cx="464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atin typeface="Times New Roman" pitchFamily="18" charset="0"/>
              </a:rPr>
              <a:t>Presented by Beth </a:t>
            </a:r>
            <a:r>
              <a:rPr lang="en-US" sz="3200" dirty="0">
                <a:latin typeface="Times New Roman" pitchFamily="18" charset="0"/>
              </a:rPr>
              <a:t>Hodges  </a:t>
            </a:r>
          </a:p>
          <a:p>
            <a:pPr algn="ctr" eaLnBrk="0" hangingPunct="0"/>
            <a:r>
              <a:rPr lang="en-US" sz="3200" dirty="0" smtClean="0">
                <a:latin typeface="Times New Roman" pitchFamily="18" charset="0"/>
              </a:rPr>
              <a:t>FYAP Workshop</a:t>
            </a:r>
          </a:p>
          <a:p>
            <a:pPr algn="ctr" eaLnBrk="0" hangingPunct="0"/>
            <a:r>
              <a:rPr lang="en-US" sz="3200" dirty="0" smtClean="0">
                <a:latin typeface="Times New Roman" pitchFamily="18" charset="0"/>
              </a:rPr>
              <a:t>May, 2013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1" y="3842746"/>
            <a:ext cx="1961367" cy="196136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Garamond" pitchFamily="18" charset="0"/>
              </a:rPr>
              <a:t>Online Funding 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5400" dirty="0" smtClean="0">
                <a:latin typeface="Garamond" pitchFamily="18" charset="0"/>
              </a:rPr>
              <a:t>Why Use A Database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10000" cy="4149725"/>
          </a:xfrm>
        </p:spPr>
        <p:txBody>
          <a:bodyPr/>
          <a:lstStyle/>
          <a:p>
            <a:r>
              <a:rPr lang="en-US" dirty="0" smtClean="0"/>
              <a:t>One stop searching</a:t>
            </a:r>
          </a:p>
          <a:p>
            <a:r>
              <a:rPr lang="en-US" dirty="0" smtClean="0"/>
              <a:t>Can set up searches and alerts</a:t>
            </a:r>
          </a:p>
        </p:txBody>
      </p:sp>
      <p:pic>
        <p:nvPicPr>
          <p:cNvPr id="1027" name="Picture 3" descr="C:\Users\bhodges\AppData\Local\Microsoft\Windows\Temporary Internet Files\Content.IE5\PTYL8EMA\MC9002054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69" y="1600200"/>
            <a:ext cx="2786062" cy="3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670815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66876"/>
            <a:ext cx="436902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 smtClean="0">
                <a:latin typeface="Garamond" pitchFamily="18" charset="0"/>
              </a:rPr>
              <a:t>Databases Available at FSU</a:t>
            </a:r>
            <a:endParaRPr lang="en-US" sz="5400" dirty="0">
              <a:latin typeface="Garamond" pitchFamily="18" charset="0"/>
            </a:endParaRPr>
          </a:p>
        </p:txBody>
      </p:sp>
      <p:pic>
        <p:nvPicPr>
          <p:cNvPr id="1026" name="Picture 2" descr="Foundation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314563" cy="11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6600" dirty="0" smtClean="0">
                <a:latin typeface="Garamond" pitchFamily="18" charset="0"/>
              </a:rPr>
              <a:t>Live Funding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Garamond" pitchFamily="18" charset="0"/>
              </a:rPr>
              <a:t>Collaboration Database</a:t>
            </a:r>
          </a:p>
        </p:txBody>
      </p:sp>
    </p:spTree>
    <p:extLst>
      <p:ext uri="{BB962C8B-B14F-4D97-AF65-F5344CB8AC3E}">
        <p14:creationId xmlns:p14="http://schemas.microsoft.com/office/powerpoint/2010/main" val="42270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 bwMode="auto">
          <a:xfrm>
            <a:off x="0" y="0"/>
            <a:ext cx="105918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2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8458200" cy="2057400"/>
          </a:xfrm>
        </p:spPr>
        <p:txBody>
          <a:bodyPr/>
          <a:lstStyle/>
          <a:p>
            <a:pPr algn="ctr" eaLnBrk="1" hangingPunct="1"/>
            <a:r>
              <a:rPr lang="en-US" sz="6600" dirty="0" smtClean="0">
                <a:latin typeface="Garamond" pitchFamily="18" charset="0"/>
              </a:rPr>
              <a:t>Looking for Funding: Best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Garamond" pitchFamily="18" charset="0"/>
              </a:rPr>
              <a:t>Current Climate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 eaLnBrk="1" hangingPunct="1">
              <a:buNone/>
              <a:defRPr/>
            </a:pPr>
            <a:r>
              <a:rPr lang="en-US" dirty="0" smtClean="0"/>
              <a:t>Overall, proposals are increasing and dollars are decreasing</a:t>
            </a:r>
          </a:p>
          <a:p>
            <a:pPr marL="952500" lvl="1" indent="-495300" eaLnBrk="1" hangingPunct="1">
              <a:defRPr/>
            </a:pPr>
            <a:r>
              <a:rPr lang="en-US" dirty="0" smtClean="0"/>
              <a:t>At NSF &amp; NIH, less than 20% of proposals are awarded </a:t>
            </a:r>
            <a:r>
              <a:rPr lang="en-US" sz="1800" dirty="0" smtClean="0"/>
              <a:t>(11% success at NIH for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time submitters)</a:t>
            </a:r>
          </a:p>
          <a:p>
            <a:pPr marL="800100" lvl="1" indent="-342900" eaLnBrk="1" hangingPunct="1">
              <a:defRPr/>
            </a:pPr>
            <a:r>
              <a:rPr lang="en-US" sz="2700" dirty="0" smtClean="0"/>
              <a:t>More than half </a:t>
            </a:r>
            <a:r>
              <a:rPr lang="en-US" sz="2700" b="1" dirty="0" smtClean="0"/>
              <a:t>(60%) </a:t>
            </a:r>
            <a:r>
              <a:rPr lang="en-US" sz="2700" dirty="0" smtClean="0"/>
              <a:t>of the proposals are rejected on the first reading because:</a:t>
            </a:r>
          </a:p>
          <a:p>
            <a:pPr marL="1771650" lvl="3" indent="-45720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proposal did not match the program</a:t>
            </a:r>
          </a:p>
          <a:p>
            <a:pPr marL="1771650" lvl="3" indent="-457200" eaLnBrk="1" hangingPunct="1">
              <a:buFont typeface="+mj-lt"/>
              <a:buAutoNum type="arabicPeriod"/>
              <a:defRPr/>
            </a:pPr>
            <a:r>
              <a:rPr lang="en-US" sz="2800" dirty="0" smtClean="0"/>
              <a:t>Applicant </a:t>
            </a:r>
            <a:r>
              <a:rPr lang="en-US" sz="2800" b="1" dirty="0" smtClean="0">
                <a:solidFill>
                  <a:srgbClr val="C00000"/>
                </a:solidFill>
              </a:rPr>
              <a:t>did not follow directions</a:t>
            </a:r>
          </a:p>
          <a:p>
            <a:pPr marL="914400" lvl="1" indent="-4572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aramond" pitchFamily="18" charset="0"/>
              </a:rPr>
              <a:t>What can be done to improve my odds?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Verify the Match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Follow the format provided by the sponsor and all instructions </a:t>
            </a:r>
            <a:r>
              <a:rPr lang="en-US" sz="3600" b="1" dirty="0" smtClean="0"/>
              <a:t>exactly*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Prove the importance of your project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Do not rely on one submission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Rule of Three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Garamond" pitchFamily="18" charset="0"/>
              </a:rPr>
              <a:t>Grant Application Tips: </a:t>
            </a:r>
            <a:br>
              <a:rPr lang="en-US" sz="4800" dirty="0" smtClean="0">
                <a:latin typeface="Garamond" pitchFamily="18" charset="0"/>
              </a:rPr>
            </a:br>
            <a:r>
              <a:rPr lang="en-US" sz="4800" dirty="0" smtClean="0">
                <a:latin typeface="Garamond" pitchFamily="18" charset="0"/>
              </a:rPr>
              <a:t>Rule of Three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2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Read the proposal </a:t>
            </a:r>
            <a:r>
              <a:rPr lang="en-US" u="sng" dirty="0" smtClean="0"/>
              <a:t>thoroughly</a:t>
            </a:r>
            <a:r>
              <a:rPr lang="en-US" dirty="0" smtClean="0"/>
              <a:t> before you begin.  </a:t>
            </a:r>
            <a:r>
              <a:rPr lang="en-US" sz="2400" dirty="0" smtClean="0"/>
              <a:t>If you are applying for a limited submission program, find out what the internal deadline is.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Begin your 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400" dirty="0" smtClean="0"/>
              <a:t>- Gathering supporting documents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- Doing your Homework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- Prove the Importance of your Project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Final Steps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- Have colleagues read your proposal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- Edit, edit, edit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- Submit in time for Internal reviews and 		  approvals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- </a:t>
            </a:r>
          </a:p>
        </p:txBody>
      </p:sp>
    </p:spTree>
    <p:extLst>
      <p:ext uri="{BB962C8B-B14F-4D97-AF65-F5344CB8AC3E}">
        <p14:creationId xmlns:p14="http://schemas.microsoft.com/office/powerpoint/2010/main" val="11603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Garamond" pitchFamily="18" charset="0"/>
              </a:rPr>
              <a:t>Today’s discussion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77200" cy="4038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Identifying Funding Sources &amp; Partnerships</a:t>
            </a:r>
          </a:p>
          <a:p>
            <a:pPr eaLnBrk="1" hangingPunct="1"/>
            <a:r>
              <a:rPr lang="en-US" sz="3200" dirty="0" smtClean="0"/>
              <a:t>Online demonstration funding databases</a:t>
            </a:r>
          </a:p>
          <a:p>
            <a:pPr eaLnBrk="1" hangingPunct="1"/>
            <a:r>
              <a:rPr lang="en-US" sz="3200" dirty="0" smtClean="0"/>
              <a:t>Best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990000"/>
                </a:solidFill>
                <a:latin typeface="Garamond" pitchFamily="18" charset="0"/>
              </a:rPr>
              <a:t>Preparing the Budget- Key Points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990000"/>
                </a:solidFill>
              </a:rPr>
              <a:t>Ask for what you Need</a:t>
            </a:r>
          </a:p>
          <a:p>
            <a:pPr eaLnBrk="1" hangingPunct="1"/>
            <a:r>
              <a:rPr lang="en-US" dirty="0" smtClean="0"/>
              <a:t>Low ball budget undermines your credibility; you will appear naïve in the eyes of the reviewers and panel</a:t>
            </a:r>
          </a:p>
          <a:p>
            <a:pPr eaLnBrk="1" hangingPunct="1"/>
            <a:r>
              <a:rPr lang="en-US" dirty="0" smtClean="0"/>
              <a:t>Same goes for an unrealistically high budget</a:t>
            </a:r>
          </a:p>
          <a:p>
            <a:pPr eaLnBrk="1" hangingPunct="1"/>
            <a:r>
              <a:rPr lang="en-US" dirty="0" smtClean="0"/>
              <a:t>The reviewers and panelists are usually successful grants people. They know the costs of doing business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34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r>
              <a:rPr lang="en-US" dirty="0" smtClean="0"/>
              <a:t>Team Building; establishing strategic partnerships, leveraging your expertise.</a:t>
            </a:r>
          </a:p>
          <a:p>
            <a:r>
              <a:rPr lang="en-US" dirty="0" smtClean="0"/>
              <a:t>Build relationships, respect &amp; reputation</a:t>
            </a:r>
          </a:p>
          <a:p>
            <a:pPr lvl="1"/>
            <a:r>
              <a:rPr lang="en-US" dirty="0" smtClean="0"/>
              <a:t>Become a proposal reviewer</a:t>
            </a:r>
          </a:p>
          <a:p>
            <a:pPr lvl="1"/>
            <a:r>
              <a:rPr lang="en-US" dirty="0" smtClean="0"/>
              <a:t>Participate in seminars and conferences</a:t>
            </a:r>
          </a:p>
          <a:p>
            <a:r>
              <a:rPr lang="en-US" dirty="0" smtClean="0"/>
              <a:t>When talking to program officers</a:t>
            </a:r>
          </a:p>
          <a:p>
            <a:pPr lvl="1"/>
            <a:r>
              <a:rPr lang="en-US" dirty="0" smtClean="0"/>
              <a:t>Do not call to chat, keep comments professional</a:t>
            </a:r>
          </a:p>
          <a:p>
            <a:pPr lvl="1"/>
            <a:r>
              <a:rPr lang="en-US" dirty="0" smtClean="0"/>
              <a:t>Do not cold-call them; better to send an email first; okay to attach a 1-2 page project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0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latin typeface="Garamond" pitchFamily="18" charset="0"/>
              </a:rPr>
              <a:t>Finally…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dirty="0" smtClean="0"/>
              <a:t>Be kind to your grants administrators</a:t>
            </a:r>
          </a:p>
        </p:txBody>
      </p:sp>
      <p:pic>
        <p:nvPicPr>
          <p:cNvPr id="21508" name="Picture 5" descr="MCj04244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38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Garamond" pitchFamily="18" charset="0"/>
              </a:rPr>
              <a:t>Questions or Assistance: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Beth Hodges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FSU Office of Research</a:t>
            </a:r>
          </a:p>
          <a:p>
            <a:pPr eaLnBrk="1" hangingPunct="1">
              <a:buSzTx/>
              <a:buFont typeface="Webdings" pitchFamily="18" charset="2"/>
              <a:buChar char=""/>
            </a:pPr>
            <a:r>
              <a:rPr lang="en-US" dirty="0" smtClean="0"/>
              <a:t> 3012 Westcott </a:t>
            </a:r>
            <a:r>
              <a:rPr lang="en-US" smtClean="0"/>
              <a:t>North </a:t>
            </a:r>
            <a:r>
              <a:rPr lang="en-US" smtClean="0"/>
              <a:t>Annex Building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sz="3000" dirty="0" smtClean="0"/>
              <a:t>Tallahassee, FL 32306-1330</a:t>
            </a:r>
          </a:p>
          <a:p>
            <a:pPr eaLnBrk="1" hangingPunct="1">
              <a:buSzTx/>
              <a:buFont typeface="Wingdings" pitchFamily="2" charset="2"/>
              <a:buChar char=":"/>
            </a:pP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u="sng" dirty="0" smtClean="0">
                <a:solidFill>
                  <a:schemeClr val="tx2"/>
                </a:solidFill>
              </a:rPr>
              <a:t>bhodges</a:t>
            </a:r>
            <a:r>
              <a:rPr lang="en-US" u="sng" dirty="0" smtClean="0">
                <a:solidFill>
                  <a:schemeClr val="tx2"/>
                </a:solidFill>
                <a:hlinkClick r:id="rId3"/>
              </a:rPr>
              <a:t>@fsu.edu</a:t>
            </a:r>
            <a:r>
              <a:rPr lang="en-US" dirty="0" smtClean="0"/>
              <a:t>  </a:t>
            </a:r>
          </a:p>
          <a:p>
            <a:pPr eaLnBrk="1" hangingPunct="1">
              <a:buSzTx/>
              <a:buFont typeface="Wingdings" pitchFamily="2" charset="2"/>
              <a:buChar char="("/>
            </a:pPr>
            <a:r>
              <a:rPr lang="en-US" dirty="0" smtClean="0"/>
              <a:t> (850) 644-2257</a:t>
            </a:r>
          </a:p>
          <a:p>
            <a:pPr eaLnBrk="1" hangingPunct="1">
              <a:buSzTx/>
              <a:buFont typeface="Webdings" pitchFamily="18" charset="2"/>
              <a:buChar char="Ê"/>
            </a:pPr>
            <a:r>
              <a:rPr lang="en-US" dirty="0" smtClean="0"/>
              <a:t> (850) 645-0108 (FAX)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3600"/>
            <a:ext cx="8001000" cy="2057400"/>
          </a:xfrm>
        </p:spPr>
        <p:txBody>
          <a:bodyPr/>
          <a:lstStyle/>
          <a:p>
            <a:pPr algn="ctr" eaLnBrk="1" hangingPunct="1"/>
            <a:r>
              <a:rPr lang="en-US" sz="6000" dirty="0" smtClean="0">
                <a:latin typeface="Garamond" pitchFamily="18" charset="0"/>
              </a:rPr>
              <a:t>Identifying Funding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hM_-wp6Jshag8mqiHsJhwhM-Ym_Uickr4mWbB6oulUFodwB4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707" y="5914120"/>
            <a:ext cx="8765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half of knowledge is to </a:t>
            </a:r>
          </a:p>
          <a:p>
            <a:pPr algn="ctr"/>
            <a:r>
              <a:rPr lang="en-US" sz="2800" dirty="0" smtClean="0"/>
              <a:t>know where to find knowledge.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77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Garamond" pitchFamily="18" charset="0"/>
              </a:rPr>
              <a:t>Identifying a Funding Source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5410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Web</a:t>
            </a:r>
          </a:p>
          <a:p>
            <a:pPr lvl="1" eaLnBrk="1" hangingPunct="1"/>
            <a:r>
              <a:rPr lang="en-US" sz="3400" dirty="0" smtClean="0"/>
              <a:t>Search Engines</a:t>
            </a:r>
          </a:p>
          <a:p>
            <a:pPr lvl="1" eaLnBrk="1" hangingPunct="1"/>
            <a:r>
              <a:rPr lang="en-US" sz="3400" dirty="0" smtClean="0"/>
              <a:t>Agency/Funding Sites</a:t>
            </a:r>
          </a:p>
          <a:p>
            <a:pPr eaLnBrk="1" hangingPunct="1"/>
            <a:r>
              <a:rPr lang="en-US" sz="3600" dirty="0" smtClean="0"/>
              <a:t>Discussion with colleagues </a:t>
            </a:r>
          </a:p>
          <a:p>
            <a:pPr eaLnBrk="1" hangingPunct="1"/>
            <a:r>
              <a:rPr lang="en-US" sz="3600" dirty="0" smtClean="0"/>
              <a:t>Researching where colleagues in your area are obtaining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0000"/>
                </a:solidFill>
                <a:latin typeface="Garamond" pitchFamily="18" charset="0"/>
              </a:rPr>
              <a:t>Using the WWW for Funding Searches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FSU has resources available on the </a:t>
            </a:r>
            <a:r>
              <a:rPr lang="en-US" b="1" dirty="0" smtClean="0">
                <a:solidFill>
                  <a:srgbClr val="990000"/>
                </a:solidFill>
              </a:rPr>
              <a:t>Office of Research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990000"/>
                </a:solidFill>
              </a:rPr>
              <a:t>Website:</a:t>
            </a:r>
          </a:p>
          <a:p>
            <a:pPr marL="0" indent="0" eaLnBrk="1" hangingPunct="1">
              <a:buNone/>
            </a:pPr>
            <a:endParaRPr lang="en-US" sz="1400" b="1" dirty="0" smtClean="0">
              <a:solidFill>
                <a:srgbClr val="990000"/>
              </a:solidFill>
            </a:endParaRPr>
          </a:p>
          <a:p>
            <a:pPr marL="952500" lvl="1" indent="-495300" eaLnBrk="1" hangingPunct="1"/>
            <a:r>
              <a:rPr lang="en-US" sz="2800" b="1" dirty="0" smtClean="0"/>
              <a:t>InfoEd/Spin</a:t>
            </a:r>
          </a:p>
          <a:p>
            <a:pPr marL="952500" lvl="1" indent="-495300" eaLnBrk="1" hangingPunct="1"/>
            <a:r>
              <a:rPr lang="en-US" sz="2800" b="1" dirty="0" smtClean="0"/>
              <a:t>GrantForward</a:t>
            </a:r>
          </a:p>
          <a:p>
            <a:pPr marL="952500" lvl="1" indent="-495300" eaLnBrk="1" hangingPunct="1"/>
            <a:r>
              <a:rPr lang="en-US" sz="2800" dirty="0" smtClean="0"/>
              <a:t>Grants.gov</a:t>
            </a:r>
          </a:p>
          <a:p>
            <a:pPr marL="952500" lvl="1" indent="-495300" eaLnBrk="1" hangingPunct="1"/>
            <a:r>
              <a:rPr lang="en-US" sz="2800" dirty="0" smtClean="0"/>
              <a:t>Foundation Center Online</a:t>
            </a:r>
          </a:p>
          <a:p>
            <a:pPr marL="952500" lvl="1" indent="-495300" eaLnBrk="1" hangingPunct="1"/>
            <a:r>
              <a:rPr lang="en-US" sz="2800" dirty="0" smtClean="0"/>
              <a:t>Individual Agency Links</a:t>
            </a:r>
          </a:p>
          <a:p>
            <a:pPr marL="952500" lvl="1" indent="-495300" eaLnBrk="1" hangingPunct="1"/>
            <a:r>
              <a:rPr lang="en-US" sz="2800" dirty="0" smtClean="0"/>
              <a:t>Federal Register</a:t>
            </a:r>
          </a:p>
          <a:p>
            <a:pPr marL="952500" lvl="1" indent="-495300" eaLnBrk="1" hangingPunct="1"/>
            <a:r>
              <a:rPr lang="en-US" sz="2800" dirty="0" smtClean="0"/>
              <a:t>Limited Submission Site</a:t>
            </a:r>
          </a:p>
          <a:p>
            <a:pPr marL="952500" lvl="1" indent="-4953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latin typeface="Garamond" pitchFamily="18" charset="0"/>
                <a:hlinkClick r:id="rId2"/>
              </a:rPr>
              <a:t>www.research.fsu.edu</a:t>
            </a:r>
            <a:r>
              <a:rPr lang="en-US" sz="4800" dirty="0" smtClean="0">
                <a:latin typeface="Garamond" pitchFamily="18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4402" t="7368" r="4124" b="9925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55443" t="6154" r="3864" b="3025"/>
          <a:stretch/>
        </p:blipFill>
        <p:spPr bwMode="auto">
          <a:xfrm>
            <a:off x="0" y="-4948"/>
            <a:ext cx="9144000" cy="6862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Garamond" pitchFamily="18" charset="0"/>
              </a:rPr>
              <a:t>Other Resources?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800600"/>
          </a:xfrm>
        </p:spPr>
        <p:txBody>
          <a:bodyPr/>
          <a:lstStyle/>
          <a:p>
            <a:pPr lvl="1" eaLnBrk="1" hangingPunct="1"/>
            <a:r>
              <a:rPr lang="en-US" sz="3000" dirty="0" smtClean="0"/>
              <a:t>The Office of Research Newsletter</a:t>
            </a:r>
          </a:p>
          <a:p>
            <a:pPr marL="457200" lvl="1" indent="0" eaLnBrk="1" hangingPunct="1">
              <a:buNone/>
            </a:pPr>
            <a:endParaRPr lang="en-US" sz="1200" dirty="0" smtClean="0"/>
          </a:p>
          <a:p>
            <a:pPr lvl="1" eaLnBrk="1" hangingPunct="1"/>
            <a:r>
              <a:rPr lang="en-US" sz="3000" dirty="0" smtClean="0"/>
              <a:t>Research Development &amp; Grant Writing News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12">
      <a:dk1>
        <a:srgbClr val="000000"/>
      </a:dk1>
      <a:lt1>
        <a:srgbClr val="FFFFE1"/>
      </a:lt1>
      <a:dk2>
        <a:srgbClr val="990033"/>
      </a:dk2>
      <a:lt2>
        <a:srgbClr val="330033"/>
      </a:lt2>
      <a:accent1>
        <a:srgbClr val="CCCC99"/>
      </a:accent1>
      <a:accent2>
        <a:srgbClr val="990033"/>
      </a:accent2>
      <a:accent3>
        <a:srgbClr val="FFFFEE"/>
      </a:accent3>
      <a:accent4>
        <a:srgbClr val="000000"/>
      </a:accent4>
      <a:accent5>
        <a:srgbClr val="E2E2CA"/>
      </a:accent5>
      <a:accent6>
        <a:srgbClr val="8A002D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990033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990033"/>
        </a:accent2>
        <a:accent3>
          <a:srgbClr val="FFFFEE"/>
        </a:accent3>
        <a:accent4>
          <a:srgbClr val="82002A"/>
        </a:accent4>
        <a:accent5>
          <a:srgbClr val="E2E2CA"/>
        </a:accent5>
        <a:accent6>
          <a:srgbClr val="8A002D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990033"/>
        </a:dk2>
        <a:lt2>
          <a:srgbClr val="330033"/>
        </a:lt2>
        <a:accent1>
          <a:srgbClr val="CCCC99"/>
        </a:accent1>
        <a:accent2>
          <a:srgbClr val="990033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8A002D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3362</TotalTime>
  <Words>441</Words>
  <Application>Microsoft Office PowerPoint</Application>
  <PresentationFormat>On-screen Show (4:3)</PresentationFormat>
  <Paragraphs>90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Layers</vt:lpstr>
      <vt:lpstr>Finding Funding</vt:lpstr>
      <vt:lpstr>Today’s discussion</vt:lpstr>
      <vt:lpstr>Identifying Funding Sources</vt:lpstr>
      <vt:lpstr>PowerPoint Presentation</vt:lpstr>
      <vt:lpstr>Identifying a Funding Source</vt:lpstr>
      <vt:lpstr>Using the WWW for Funding Searches</vt:lpstr>
      <vt:lpstr>www.research.fsu.edu </vt:lpstr>
      <vt:lpstr>PowerPoint Presentation</vt:lpstr>
      <vt:lpstr>Other Resources?</vt:lpstr>
      <vt:lpstr>Online Funding Databases</vt:lpstr>
      <vt:lpstr>Why Use A Database</vt:lpstr>
      <vt:lpstr>Databases Available at FSU</vt:lpstr>
      <vt:lpstr>Live Funding Search</vt:lpstr>
      <vt:lpstr>Collaboration Database</vt:lpstr>
      <vt:lpstr>PowerPoint Presentation</vt:lpstr>
      <vt:lpstr>Looking for Funding: Best Practices</vt:lpstr>
      <vt:lpstr>Current Climate</vt:lpstr>
      <vt:lpstr>What can be done to improve my odds?</vt:lpstr>
      <vt:lpstr>Grant Application Tips:  Rule of Three</vt:lpstr>
      <vt:lpstr>Preparing the Budget- Key Points</vt:lpstr>
      <vt:lpstr>Other considerations…</vt:lpstr>
      <vt:lpstr>Finally…</vt:lpstr>
      <vt:lpstr>Questions or Assistance: </vt:lpstr>
    </vt:vector>
  </TitlesOfParts>
  <Company>Contracts &amp; Grants, 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Accounting Standards Policies and Procedures</dc:title>
  <dc:creator>Contracts &amp; Grants</dc:creator>
  <cp:lastModifiedBy>Hodges, Beth</cp:lastModifiedBy>
  <cp:revision>197</cp:revision>
  <dcterms:created xsi:type="dcterms:W3CDTF">2000-02-24T18:20:12Z</dcterms:created>
  <dcterms:modified xsi:type="dcterms:W3CDTF">2013-05-09T13:56:33Z</dcterms:modified>
</cp:coreProperties>
</file>