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54"/>
  </p:handoutMasterIdLst>
  <p:sldIdLst>
    <p:sldId id="256" r:id="rId2"/>
    <p:sldId id="328" r:id="rId3"/>
    <p:sldId id="334" r:id="rId4"/>
    <p:sldId id="339" r:id="rId5"/>
    <p:sldId id="324" r:id="rId6"/>
    <p:sldId id="376" r:id="rId7"/>
    <p:sldId id="330" r:id="rId8"/>
    <p:sldId id="351" r:id="rId9"/>
    <p:sldId id="337" r:id="rId10"/>
    <p:sldId id="367" r:id="rId11"/>
    <p:sldId id="325" r:id="rId12"/>
    <p:sldId id="338" r:id="rId13"/>
    <p:sldId id="363" r:id="rId14"/>
    <p:sldId id="365" r:id="rId15"/>
    <p:sldId id="366" r:id="rId16"/>
    <p:sldId id="320" r:id="rId17"/>
    <p:sldId id="321" r:id="rId18"/>
    <p:sldId id="322" r:id="rId19"/>
    <p:sldId id="323" r:id="rId20"/>
    <p:sldId id="297" r:id="rId21"/>
    <p:sldId id="298" r:id="rId22"/>
    <p:sldId id="299" r:id="rId23"/>
    <p:sldId id="372" r:id="rId24"/>
    <p:sldId id="300" r:id="rId25"/>
    <p:sldId id="301" r:id="rId26"/>
    <p:sldId id="302" r:id="rId27"/>
    <p:sldId id="352" r:id="rId28"/>
    <p:sldId id="353" r:id="rId29"/>
    <p:sldId id="303" r:id="rId30"/>
    <p:sldId id="304" r:id="rId31"/>
    <p:sldId id="373" r:id="rId32"/>
    <p:sldId id="374" r:id="rId33"/>
    <p:sldId id="307" r:id="rId34"/>
    <p:sldId id="308" r:id="rId35"/>
    <p:sldId id="305" r:id="rId36"/>
    <p:sldId id="306" r:id="rId37"/>
    <p:sldId id="309" r:id="rId38"/>
    <p:sldId id="310" r:id="rId39"/>
    <p:sldId id="311" r:id="rId40"/>
    <p:sldId id="312" r:id="rId41"/>
    <p:sldId id="335" r:id="rId42"/>
    <p:sldId id="317" r:id="rId43"/>
    <p:sldId id="336" r:id="rId44"/>
    <p:sldId id="332" r:id="rId45"/>
    <p:sldId id="369" r:id="rId46"/>
    <p:sldId id="370" r:id="rId47"/>
    <p:sldId id="375" r:id="rId48"/>
    <p:sldId id="333" r:id="rId49"/>
    <p:sldId id="348" r:id="rId50"/>
    <p:sldId id="368" r:id="rId51"/>
    <p:sldId id="318" r:id="rId52"/>
    <p:sldId id="319" r:id="rId53"/>
  </p:sldIdLst>
  <p:sldSz cx="9144000" cy="6858000" type="screen4x3"/>
  <p:notesSz cx="7099300" cy="9385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89"/>
    <a:srgbClr val="CAFFAF"/>
    <a:srgbClr val="99FF66"/>
    <a:srgbClr val="A0ECA2"/>
    <a:srgbClr val="009999"/>
    <a:srgbClr val="CCECFF"/>
    <a:srgbClr val="A3E9E7"/>
    <a:srgbClr val="84E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732" autoAdjust="0"/>
    <p:restoredTop sz="99010" autoAdjust="0"/>
  </p:normalViewPr>
  <p:slideViewPr>
    <p:cSldViewPr>
      <p:cViewPr>
        <p:scale>
          <a:sx n="100" d="100"/>
          <a:sy n="100" d="100"/>
        </p:scale>
        <p:origin x="-1188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5399" cy="47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7" tIns="46307" rIns="92617" bIns="46307" numCol="1" anchor="t" anchorCtr="0" compatLnSpc="1">
            <a:prstTxWarp prst="textNoShape">
              <a:avLst/>
            </a:prstTxWarp>
          </a:bodyPr>
          <a:lstStyle>
            <a:lvl1pPr defTabSz="92757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294" y="1"/>
            <a:ext cx="3075399" cy="47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7" tIns="46307" rIns="92617" bIns="46307" numCol="1" anchor="t" anchorCtr="0" compatLnSpc="1">
            <a:prstTxWarp prst="textNoShape">
              <a:avLst/>
            </a:prstTxWarp>
          </a:bodyPr>
          <a:lstStyle>
            <a:lvl1pPr algn="r" defTabSz="92757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2510"/>
            <a:ext cx="3075399" cy="47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7" tIns="46307" rIns="92617" bIns="46307" numCol="1" anchor="b" anchorCtr="0" compatLnSpc="1">
            <a:prstTxWarp prst="textNoShape">
              <a:avLst/>
            </a:prstTxWarp>
          </a:bodyPr>
          <a:lstStyle>
            <a:lvl1pPr defTabSz="92757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294" y="8912510"/>
            <a:ext cx="3075399" cy="47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7" tIns="46307" rIns="92617" bIns="46307" numCol="1" anchor="b" anchorCtr="0" compatLnSpc="1">
            <a:prstTxWarp prst="textNoShape">
              <a:avLst/>
            </a:prstTxWarp>
          </a:bodyPr>
          <a:lstStyle>
            <a:lvl1pPr algn="r" defTabSz="927577">
              <a:defRPr sz="1200"/>
            </a:lvl1pPr>
          </a:lstStyle>
          <a:p>
            <a:pPr>
              <a:defRPr/>
            </a:pPr>
            <a:fld id="{EF6061AD-D6FE-4406-849A-2D6E1A55B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09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23A66-E3EB-4DCA-9381-E60B6A81A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65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09CD8-AED9-431F-BC7F-8DEE7DE7B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7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23591-7246-4859-848E-3F98DFB7A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96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296BF-20BD-4E56-BE04-87E915795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0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55240-103A-44A4-8999-200E2A947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1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CADF0-66F1-477C-B8FD-88C5128A2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1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209A6-34E1-4BC2-89E9-052B133F1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9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DF1FA-B887-49F8-8F0B-50972BE9E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5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43612-D1A4-47C5-BF0B-48F3AE77B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B3C9B-45EB-46AC-B9AA-7EACAB7BB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8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6B12F-D454-4FA5-B027-940828DAE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58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51D3FF4-955A-412B-9290-C7DC4FB56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6.wmf"/><Relationship Id="rId4" Type="http://schemas.openxmlformats.org/officeDocument/2006/relationships/image" Target="../media/image24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6.wmf"/><Relationship Id="rId4" Type="http://schemas.openxmlformats.org/officeDocument/2006/relationships/image" Target="../media/image2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391400" cy="1752600"/>
          </a:xfrm>
          <a:noFill/>
        </p:spPr>
        <p:txBody>
          <a:bodyPr/>
          <a:lstStyle/>
          <a:p>
            <a:r>
              <a:rPr lang="en-US" sz="5400" i="1" smtClean="0">
                <a:solidFill>
                  <a:schemeClr val="accent2"/>
                </a:solidFill>
                <a:latin typeface="Impact" pitchFamily="34" charset="0"/>
              </a:rPr>
              <a:t>Building the NIH Grant Proposal</a:t>
            </a:r>
            <a:r>
              <a:rPr lang="en-US" sz="4000" smtClean="0">
                <a:solidFill>
                  <a:schemeClr val="accent2"/>
                </a:solidFill>
                <a:latin typeface="Impact" pitchFamily="34" charset="0"/>
              </a:rPr>
              <a:t> </a:t>
            </a:r>
          </a:p>
        </p:txBody>
      </p:sp>
      <p:sp>
        <p:nvSpPr>
          <p:cNvPr id="11267" name="Text Box 17"/>
          <p:cNvSpPr txBox="1">
            <a:spLocks noChangeArrowheads="1"/>
          </p:cNvSpPr>
          <p:nvPr/>
        </p:nvSpPr>
        <p:spPr bwMode="auto">
          <a:xfrm>
            <a:off x="5715000" y="5095875"/>
            <a:ext cx="320632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Robert Porter,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PhD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Impact" pitchFamily="34" charset="0"/>
            </a:endParaRPr>
          </a:p>
          <a:p>
            <a:pPr algn="ctr"/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GrantWinners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 Seminars</a:t>
            </a:r>
            <a:endParaRPr lang="en-US" i="1" dirty="0">
              <a:solidFill>
                <a:schemeClr val="accent2">
                  <a:lumMod val="75000"/>
                </a:schemeClr>
              </a:solidFill>
              <a:latin typeface="Impact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reporter@utk.edu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(865) 577-4816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8" name="Picture 18" descr="PE01443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3124200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4"/>
          <p:cNvSpPr>
            <a:spLocks noChangeArrowheads="1"/>
          </p:cNvSpPr>
          <p:nvPr/>
        </p:nvSpPr>
        <p:spPr bwMode="auto">
          <a:xfrm>
            <a:off x="1905000" y="5410200"/>
            <a:ext cx="5029200" cy="9906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Portal: </a:t>
            </a:r>
          </a:p>
          <a:p>
            <a:pPr algn="ctr"/>
            <a:r>
              <a:rPr lang="en-US" sz="2000"/>
              <a:t>http://grants.nih.gov/grants/new_investigators/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0" y="0"/>
            <a:ext cx="96774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More emphasis on “New”</a:t>
            </a:r>
          </a:p>
          <a:p>
            <a:pPr algn="ctr"/>
            <a:r>
              <a:rPr lang="en-US" sz="3200">
                <a:solidFill>
                  <a:schemeClr val="tx2"/>
                </a:solidFill>
              </a:rPr>
              <a:t>and “Early Stage” investigators”</a:t>
            </a: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1066800" y="1447800"/>
            <a:ext cx="8382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 typeface="Wingdings" pitchFamily="2" charset="2"/>
              <a:buChar char="q"/>
            </a:pPr>
            <a:r>
              <a:rPr lang="en-US"/>
              <a:t>Designed to give advantage to investigators who have           not been a PI on R01 awards 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Char char="q"/>
            </a:pPr>
            <a:r>
              <a:rPr lang="en-US"/>
              <a:t>“Pathways to Independence” accelerates postdocs                  to tenure-track positions 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Char char="q"/>
            </a:pPr>
            <a:r>
              <a:rPr lang="en-US"/>
              <a:t>“New Innovator” award favors outstanding ideas                  w/o  voluminous preliminary data 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Char char="q"/>
            </a:pPr>
            <a:r>
              <a:rPr lang="en-US"/>
              <a:t>“Early Stage” proposals reviewed more on approach</a:t>
            </a:r>
          </a:p>
          <a:p>
            <a:pPr marL="609600" indent="-609600">
              <a:spcBef>
                <a:spcPct val="20000"/>
              </a:spcBef>
            </a:pPr>
            <a:r>
              <a:rPr lang="en-US"/>
              <a:t>	 and less on track record and preliminary data 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Char char="q"/>
            </a:pPr>
            <a:r>
              <a:rPr lang="en-US"/>
              <a:t>Many institutes have reserved pools of funds for NI’s</a:t>
            </a:r>
            <a:r>
              <a:rPr lang="en-US" sz="2800"/>
              <a:t> </a:t>
            </a:r>
          </a:p>
        </p:txBody>
      </p:sp>
      <p:sp>
        <p:nvSpPr>
          <p:cNvPr id="18437" name="Line 7"/>
          <p:cNvSpPr>
            <a:spLocks noChangeShapeType="1"/>
          </p:cNvSpPr>
          <p:nvPr/>
        </p:nvSpPr>
        <p:spPr bwMode="auto">
          <a:xfrm>
            <a:off x="914400" y="1143000"/>
            <a:ext cx="75438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Text Box 12"/>
          <p:cNvSpPr txBox="1">
            <a:spLocks noChangeArrowheads="1"/>
          </p:cNvSpPr>
          <p:nvPr/>
        </p:nvSpPr>
        <p:spPr bwMode="auto">
          <a:xfrm>
            <a:off x="2743200" y="53340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3600"/>
          </a:p>
        </p:txBody>
      </p:sp>
      <p:pic>
        <p:nvPicPr>
          <p:cNvPr id="18439" name="Picture 20" descr="MCj037035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95463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3" descr="MCj035163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2400" y="5181600"/>
            <a:ext cx="1201738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Line 5"/>
          <p:cNvSpPr>
            <a:spLocks noChangeShapeType="1"/>
          </p:cNvSpPr>
          <p:nvPr/>
        </p:nvSpPr>
        <p:spPr bwMode="auto">
          <a:xfrm flipV="1">
            <a:off x="1524000" y="1143000"/>
            <a:ext cx="67818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0" y="1524000"/>
            <a:ext cx="9144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8125" indent="-238125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238125" indent="-238125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228600" y="1676400"/>
            <a:ext cx="8686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3200"/>
              <a:t>Answer:  28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3200"/>
              <a:t>What is the question?</a:t>
            </a:r>
          </a:p>
          <a:p>
            <a:pPr marL="457200" indent="-457200">
              <a:spcBef>
                <a:spcPct val="20000"/>
              </a:spcBef>
            </a:pPr>
            <a:r>
              <a:rPr lang="en-US" sz="1000"/>
              <a:t>	</a:t>
            </a:r>
          </a:p>
          <a:p>
            <a:pPr marL="457200" indent="-457200">
              <a:spcBef>
                <a:spcPct val="20000"/>
              </a:spcBef>
            </a:pPr>
            <a:r>
              <a:rPr lang="en-US"/>
              <a:t>	___ How many WMD’s have been found in Iraq?</a:t>
            </a:r>
          </a:p>
          <a:p>
            <a:pPr marL="457200" indent="-457200">
              <a:spcBef>
                <a:spcPct val="20000"/>
              </a:spcBef>
            </a:pPr>
            <a:endParaRPr lang="en-US" sz="1000"/>
          </a:p>
          <a:p>
            <a:pPr marL="457200" indent="-457200">
              <a:spcBef>
                <a:spcPct val="20000"/>
              </a:spcBef>
            </a:pPr>
            <a:r>
              <a:rPr lang="en-US"/>
              <a:t>	___ How many states have reduced funding to universities         	 as a result of budget pressures?</a:t>
            </a:r>
          </a:p>
          <a:p>
            <a:pPr marL="457200" indent="-457200">
              <a:spcBef>
                <a:spcPct val="20000"/>
              </a:spcBef>
            </a:pPr>
            <a:endParaRPr lang="en-US" sz="1000"/>
          </a:p>
          <a:p>
            <a:pPr marL="457200" indent="-457200">
              <a:spcBef>
                <a:spcPct val="20000"/>
              </a:spcBef>
            </a:pPr>
            <a:r>
              <a:rPr lang="en-US"/>
              <a:t>	___ How many times NIH application instructions say “applicant 	 must,” “length may not exceed,” “application will be deemed 	 incomplete,” or “proposal will be returned without review”?</a:t>
            </a:r>
          </a:p>
          <a:p>
            <a:pPr marL="457200" indent="-457200">
              <a:spcBef>
                <a:spcPct val="20000"/>
              </a:spcBef>
            </a:pPr>
            <a:endParaRPr lang="en-US"/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685800" y="228600"/>
            <a:ext cx="807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/>
              <a:t>Pretest:  NIH “Jeopardy Quiz”</a:t>
            </a:r>
          </a:p>
        </p:txBody>
      </p:sp>
      <p:pic>
        <p:nvPicPr>
          <p:cNvPr id="3079" name="Picture 21" descr="j0089893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5319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838200" y="-76200"/>
            <a:ext cx="792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Best Web Portal:</a:t>
            </a:r>
          </a:p>
        </p:txBody>
      </p:sp>
      <p:sp>
        <p:nvSpPr>
          <p:cNvPr id="19459" name="Rectangle 14"/>
          <p:cNvSpPr>
            <a:spLocks noChangeArrowheads="1"/>
          </p:cNvSpPr>
          <p:nvPr/>
        </p:nvSpPr>
        <p:spPr bwMode="auto">
          <a:xfrm>
            <a:off x="2667000" y="533400"/>
            <a:ext cx="4516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www.grants.nih.gov/grants/oer.htm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2" t="17949" r="12019" b="2051"/>
          <a:stretch>
            <a:fillRect/>
          </a:stretch>
        </p:blipFill>
        <p:spPr bwMode="auto">
          <a:xfrm>
            <a:off x="0" y="10668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14"/>
          <p:cNvSpPr>
            <a:spLocks noChangeShapeType="1"/>
          </p:cNvSpPr>
          <p:nvPr/>
        </p:nvSpPr>
        <p:spPr bwMode="auto">
          <a:xfrm flipV="1">
            <a:off x="1524000" y="1143000"/>
            <a:ext cx="67818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15"/>
          <p:cNvSpPr>
            <a:spLocks noChangeArrowheads="1"/>
          </p:cNvSpPr>
          <p:nvPr/>
        </p:nvSpPr>
        <p:spPr bwMode="auto">
          <a:xfrm>
            <a:off x="0" y="1524000"/>
            <a:ext cx="9144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8125" indent="-238125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238125" indent="-238125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4101" name="Rectangle 16"/>
          <p:cNvSpPr>
            <a:spLocks noChangeArrowheads="1"/>
          </p:cNvSpPr>
          <p:nvPr/>
        </p:nvSpPr>
        <p:spPr bwMode="auto">
          <a:xfrm>
            <a:off x="914400" y="1524000"/>
            <a:ext cx="8686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endParaRPr lang="en-US" sz="2800"/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Major change from PHS 398 paper forms to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</a:pPr>
            <a:r>
              <a:rPr lang="en-US" sz="2800"/>
              <a:t>	SF 424 electronic forms (www.Grants.gov)  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R01, R03 &amp; R21’s </a:t>
            </a:r>
            <a:r>
              <a:rPr lang="en-US" sz="2800" u="sng"/>
              <a:t>now required</a:t>
            </a:r>
            <a:endParaRPr lang="en-US" sz="2800"/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Early problems with Grants.gov appear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</a:pPr>
            <a:r>
              <a:rPr lang="en-US" sz="2800"/>
              <a:t>     to be resolved</a:t>
            </a:r>
          </a:p>
          <a:p>
            <a:pPr marL="457200" indent="-457200">
              <a:spcBef>
                <a:spcPct val="20000"/>
              </a:spcBef>
            </a:pPr>
            <a:endParaRPr lang="en-US" sz="2800"/>
          </a:p>
          <a:p>
            <a:pPr marL="457200" indent="-457200">
              <a:spcBef>
                <a:spcPct val="20000"/>
              </a:spcBef>
            </a:pPr>
            <a:r>
              <a:rPr lang="en-US" sz="1000"/>
              <a:t>	</a:t>
            </a:r>
          </a:p>
          <a:p>
            <a:pPr marL="457200" indent="-457200">
              <a:spcBef>
                <a:spcPct val="20000"/>
              </a:spcBef>
            </a:pPr>
            <a:endParaRPr lang="en-US"/>
          </a:p>
          <a:p>
            <a:pPr marL="457200" indent="-457200">
              <a:spcBef>
                <a:spcPct val="20000"/>
              </a:spcBef>
            </a:pPr>
            <a:endParaRPr lang="en-US"/>
          </a:p>
        </p:txBody>
      </p:sp>
      <p:sp>
        <p:nvSpPr>
          <p:cNvPr id="4102" name="Text Box 18"/>
          <p:cNvSpPr txBox="1">
            <a:spLocks noChangeArrowheads="1"/>
          </p:cNvSpPr>
          <p:nvPr/>
        </p:nvSpPr>
        <p:spPr bwMode="auto">
          <a:xfrm>
            <a:off x="1447800" y="0"/>
            <a:ext cx="8077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/>
              <a:t>		     Warning: </a:t>
            </a:r>
          </a:p>
          <a:p>
            <a:r>
              <a:rPr lang="en-US" sz="3600"/>
              <a:t>	Electronic Submission Here!</a:t>
            </a:r>
          </a:p>
        </p:txBody>
      </p:sp>
      <p:pic>
        <p:nvPicPr>
          <p:cNvPr id="4103" name="Picture 19" descr="MCj036429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15240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0" descr="MCj007879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19400"/>
            <a:ext cx="17510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AutoShape 21"/>
          <p:cNvSpPr>
            <a:spLocks noChangeArrowheads="1"/>
          </p:cNvSpPr>
          <p:nvPr/>
        </p:nvSpPr>
        <p:spPr bwMode="auto">
          <a:xfrm>
            <a:off x="990600" y="4724400"/>
            <a:ext cx="7543800" cy="1676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Remember:</a:t>
            </a:r>
          </a:p>
          <a:p>
            <a:pPr algn="ctr"/>
            <a:r>
              <a:rPr lang="en-US" sz="2800"/>
              <a:t>Body of grant remains much the same, but </a:t>
            </a:r>
          </a:p>
          <a:p>
            <a:pPr algn="ctr"/>
            <a:r>
              <a:rPr lang="en-US" sz="2800"/>
              <a:t>START EARLY</a:t>
            </a:r>
          </a:p>
          <a:p>
            <a:pPr algn="ctr"/>
            <a:r>
              <a:rPr lang="en-US" sz="2800"/>
              <a:t>working with sponsored research office!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"/>
          <p:cNvSpPr>
            <a:spLocks noChangeArrowheads="1"/>
          </p:cNvSpPr>
          <p:nvPr/>
        </p:nvSpPr>
        <p:spPr bwMode="auto">
          <a:xfrm>
            <a:off x="228600" y="228600"/>
            <a:ext cx="891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sz="4000">
                <a:solidFill>
                  <a:srgbClr val="333399"/>
                </a:solidFill>
              </a:rPr>
              <a:t>Keys to Successful Applications</a:t>
            </a:r>
          </a:p>
        </p:txBody>
      </p:sp>
      <p:sp>
        <p:nvSpPr>
          <p:cNvPr id="5124" name="Rectangle 11"/>
          <p:cNvSpPr>
            <a:spLocks noChangeArrowheads="1"/>
          </p:cNvSpPr>
          <p:nvPr/>
        </p:nvSpPr>
        <p:spPr bwMode="auto">
          <a:xfrm>
            <a:off x="381000" y="1371600"/>
            <a:ext cx="829310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v"/>
            </a:pPr>
            <a:r>
              <a:rPr lang="en-US" sz="2800">
                <a:solidFill>
                  <a:srgbClr val="000000"/>
                </a:solidFill>
              </a:rPr>
              <a:t> Original, compelling ideas</a:t>
            </a:r>
          </a:p>
          <a:p>
            <a:pPr marL="342900" indent="-342900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v"/>
            </a:pPr>
            <a:r>
              <a:rPr lang="en-US" sz="2800">
                <a:solidFill>
                  <a:srgbClr val="000000"/>
                </a:solidFill>
              </a:rPr>
              <a:t> Focused research &amp; administrative plans</a:t>
            </a:r>
          </a:p>
          <a:p>
            <a:pPr marL="342900" indent="-342900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v"/>
            </a:pPr>
            <a:r>
              <a:rPr lang="en-US" sz="2800">
                <a:solidFill>
                  <a:srgbClr val="000000"/>
                </a:solidFill>
              </a:rPr>
              <a:t> Appropriate resources/facilities</a:t>
            </a:r>
          </a:p>
          <a:p>
            <a:pPr marL="342900" indent="-342900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v"/>
            </a:pPr>
            <a:r>
              <a:rPr lang="en-US" sz="2800">
                <a:solidFill>
                  <a:srgbClr val="000000"/>
                </a:solidFill>
              </a:rPr>
              <a:t> Knowledge of relevant published work</a:t>
            </a:r>
          </a:p>
          <a:p>
            <a:pPr marL="342900" indent="-342900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v"/>
            </a:pPr>
            <a:r>
              <a:rPr lang="en-US" sz="2800">
                <a:solidFill>
                  <a:srgbClr val="000000"/>
                </a:solidFill>
              </a:rPr>
              <a:t> Success with earlier work (preliminary data)</a:t>
            </a:r>
          </a:p>
          <a:p>
            <a:pPr marL="342900" indent="-342900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v"/>
            </a:pPr>
            <a:r>
              <a:rPr lang="en-US" sz="2800">
                <a:solidFill>
                  <a:srgbClr val="000000"/>
                </a:solidFill>
              </a:rPr>
              <a:t> Future directions and contingency plans</a:t>
            </a:r>
          </a:p>
          <a:p>
            <a:pPr marL="342900" indent="-342900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v"/>
            </a:pPr>
            <a:r>
              <a:rPr lang="en-US" sz="2800">
                <a:solidFill>
                  <a:srgbClr val="000000"/>
                </a:solidFill>
              </a:rPr>
              <a:t> Adequate staff with experience/training                      in  essential methodology </a:t>
            </a:r>
          </a:p>
          <a:p>
            <a:pPr marL="342900" indent="-342900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v"/>
            </a:pPr>
            <a:r>
              <a:rPr lang="en-US" sz="2800">
                <a:solidFill>
                  <a:srgbClr val="000000"/>
                </a:solidFill>
              </a:rPr>
              <a:t> Prepared according to NIH requirements</a:t>
            </a:r>
          </a:p>
        </p:txBody>
      </p:sp>
      <p:sp>
        <p:nvSpPr>
          <p:cNvPr id="5125" name="Line 12"/>
          <p:cNvSpPr>
            <a:spLocks noChangeShapeType="1"/>
          </p:cNvSpPr>
          <p:nvPr/>
        </p:nvSpPr>
        <p:spPr bwMode="auto">
          <a:xfrm>
            <a:off x="762000" y="1143000"/>
            <a:ext cx="701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122" name="Object 13"/>
          <p:cNvGraphicFramePr>
            <a:graphicFrameLocks noChangeAspect="1"/>
          </p:cNvGraphicFramePr>
          <p:nvPr/>
        </p:nvGraphicFramePr>
        <p:xfrm>
          <a:off x="7010400" y="4419600"/>
          <a:ext cx="1941513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Clip" r:id="rId3" imgW="1738800" imgH="1910880" progId="MS_ClipArt_Gallery.2">
                  <p:embed/>
                </p:oleObj>
              </mc:Choice>
              <mc:Fallback>
                <p:oleObj name="Clip" r:id="rId3" imgW="1738800" imgH="1910880" progId="MS_ClipArt_Gallery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419600"/>
                        <a:ext cx="1941513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381000" y="381000"/>
            <a:ext cx="91440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sz="4000">
                <a:solidFill>
                  <a:schemeClr val="accent2"/>
                </a:solidFill>
              </a:rPr>
              <a:t>Top Ten Reasons for Failure*</a:t>
            </a:r>
          </a:p>
        </p:txBody>
      </p:sp>
      <p:graphicFrame>
        <p:nvGraphicFramePr>
          <p:cNvPr id="6146" name="Object 10"/>
          <p:cNvGraphicFramePr>
            <a:graphicFrameLocks noChangeAspect="1"/>
          </p:cNvGraphicFramePr>
          <p:nvPr/>
        </p:nvGraphicFramePr>
        <p:xfrm>
          <a:off x="7389813" y="2971800"/>
          <a:ext cx="1754187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Clip" r:id="rId3" imgW="4671000" imgH="9940320" progId="MS_ClipArt_Gallery.2">
                  <p:embed/>
                </p:oleObj>
              </mc:Choice>
              <mc:Fallback>
                <p:oleObj name="Clip" r:id="rId3" imgW="4671000" imgH="9940320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9813" y="2971800"/>
                        <a:ext cx="1754187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8" name="Picture 11" descr="MCPE01508_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21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Line 12"/>
          <p:cNvSpPr>
            <a:spLocks noChangeShapeType="1"/>
          </p:cNvSpPr>
          <p:nvPr/>
        </p:nvSpPr>
        <p:spPr bwMode="auto">
          <a:xfrm>
            <a:off x="1219200" y="990600"/>
            <a:ext cx="701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Text Box 13"/>
          <p:cNvSpPr txBox="1">
            <a:spLocks noChangeArrowheads="1"/>
          </p:cNvSpPr>
          <p:nvPr/>
        </p:nvSpPr>
        <p:spPr bwMode="auto">
          <a:xfrm>
            <a:off x="228600" y="1676400"/>
            <a:ext cx="7681913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2800"/>
              <a:t>Lack of original ideas</a:t>
            </a:r>
          </a:p>
          <a:p>
            <a:pPr>
              <a:buFontTx/>
              <a:buAutoNum type="arabicPeriod"/>
            </a:pPr>
            <a:r>
              <a:rPr lang="en-US" sz="2800"/>
              <a:t>Diffuse, unfocused or superficial Research Plan</a:t>
            </a:r>
          </a:p>
          <a:p>
            <a:pPr>
              <a:buFontTx/>
              <a:buAutoNum type="arabicPeriod"/>
            </a:pPr>
            <a:r>
              <a:rPr lang="en-US" sz="2800"/>
              <a:t>Lack of knowledge of relevant published work</a:t>
            </a:r>
          </a:p>
          <a:p>
            <a:pPr>
              <a:buFontTx/>
              <a:buAutoNum type="arabicPeriod"/>
            </a:pPr>
            <a:r>
              <a:rPr lang="en-US" sz="2800"/>
              <a:t>Lack of experience in essential methodology</a:t>
            </a:r>
          </a:p>
          <a:p>
            <a:pPr>
              <a:buFontTx/>
              <a:buAutoNum type="arabicPeriod"/>
            </a:pPr>
            <a:r>
              <a:rPr lang="en-US" sz="2800"/>
              <a:t>Uncertainty concerning future directions</a:t>
            </a:r>
          </a:p>
          <a:p>
            <a:pPr>
              <a:buFontTx/>
              <a:buAutoNum type="arabicPeriod"/>
            </a:pPr>
            <a:r>
              <a:rPr lang="en-US" sz="2800"/>
              <a:t>Questionable reasoning in experimental approach</a:t>
            </a:r>
          </a:p>
          <a:p>
            <a:pPr>
              <a:buFontTx/>
              <a:buAutoNum type="arabicPeriod"/>
            </a:pPr>
            <a:r>
              <a:rPr lang="en-US" sz="2800"/>
              <a:t>Absence of acceptable scientific rationale</a:t>
            </a:r>
          </a:p>
          <a:p>
            <a:pPr>
              <a:buFontTx/>
              <a:buAutoNum type="arabicPeriod"/>
            </a:pPr>
            <a:r>
              <a:rPr lang="en-US" sz="2800"/>
              <a:t>Unrealistically large amount of work</a:t>
            </a:r>
          </a:p>
          <a:p>
            <a:pPr>
              <a:buFontTx/>
              <a:buAutoNum type="arabicPeriod"/>
            </a:pPr>
            <a:r>
              <a:rPr lang="en-US" sz="2800"/>
              <a:t>Lack of sufficient experimental detail</a:t>
            </a:r>
          </a:p>
          <a:p>
            <a:pPr>
              <a:buFontTx/>
              <a:buAutoNum type="arabicPeriod"/>
            </a:pPr>
            <a:r>
              <a:rPr lang="en-US" sz="2800"/>
              <a:t>Uncritical approach</a:t>
            </a:r>
          </a:p>
        </p:txBody>
      </p:sp>
      <p:sp>
        <p:nvSpPr>
          <p:cNvPr id="6151" name="Text Box 14"/>
          <p:cNvSpPr txBox="1">
            <a:spLocks noChangeArrowheads="1"/>
          </p:cNvSpPr>
          <p:nvPr/>
        </p:nvSpPr>
        <p:spPr bwMode="auto">
          <a:xfrm>
            <a:off x="381000" y="6248400"/>
            <a:ext cx="5083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5000"/>
              </a:spcBef>
            </a:pPr>
            <a:r>
              <a:rPr lang="en-US">
                <a:solidFill>
                  <a:schemeClr val="accent2"/>
                </a:solidFill>
              </a:rPr>
              <a:t>*</a:t>
            </a:r>
            <a:r>
              <a:rPr lang="en-US" i="1">
                <a:solidFill>
                  <a:schemeClr val="accent2"/>
                </a:solidFill>
              </a:rPr>
              <a:t>presented at an NIH grants conference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0"/>
          <p:cNvSpPr>
            <a:spLocks noChangeArrowheads="1"/>
          </p:cNvSpPr>
          <p:nvPr/>
        </p:nvSpPr>
        <p:spPr bwMode="auto">
          <a:xfrm>
            <a:off x="762000" y="5410200"/>
            <a:ext cx="7315200" cy="12192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990600" y="-15240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      Planning the Application:</a:t>
            </a:r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>
            <a:off x="838200" y="914400"/>
            <a:ext cx="7620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762000" y="1600200"/>
            <a:ext cx="861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List some ideas that excite you; test them with colleagues (form your own review panel!)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Study program goals, Program Anouncements (PA) or Request for Applications (RFA) carefully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Search RePORTER database to see what related projects have been funded; carve out your niche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Sharpen the focus of your application (simple, testable hypothesis, 3-4 specific aims); test with colleagues!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Contact key NIH Program Officers; test idea(s) for “fit”</a:t>
            </a:r>
          </a:p>
          <a:p>
            <a:pPr marL="342900" indent="-342900">
              <a:spcBef>
                <a:spcPct val="20000"/>
              </a:spcBef>
            </a:pPr>
            <a:r>
              <a:rPr lang="en-US" b="1"/>
              <a:t/>
            </a:r>
            <a:br>
              <a:rPr lang="en-US" b="1"/>
            </a:br>
            <a:r>
              <a:rPr lang="en-US" sz="2000" b="1"/>
              <a:t/>
            </a:r>
            <a:br>
              <a:rPr lang="en-US" sz="2000" b="1"/>
            </a:br>
            <a:endParaRPr lang="en-US" sz="2000" b="1"/>
          </a:p>
        </p:txBody>
      </p:sp>
      <p:pic>
        <p:nvPicPr>
          <p:cNvPr id="20486" name="Picture 14" descr="pe03875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60020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6" descr="PE02745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410200"/>
            <a:ext cx="2514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19"/>
          <p:cNvSpPr txBox="1">
            <a:spLocks noChangeArrowheads="1"/>
          </p:cNvSpPr>
          <p:nvPr/>
        </p:nvSpPr>
        <p:spPr bwMode="auto">
          <a:xfrm>
            <a:off x="990600" y="5638800"/>
            <a:ext cx="546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i="1"/>
              <a:t>Key Question:  GO/NO GO?</a:t>
            </a:r>
          </a:p>
        </p:txBody>
      </p:sp>
      <p:sp>
        <p:nvSpPr>
          <p:cNvPr id="20489" name="Text Box 21"/>
          <p:cNvSpPr txBox="1">
            <a:spLocks noChangeArrowheads="1"/>
          </p:cNvSpPr>
          <p:nvPr/>
        </p:nvSpPr>
        <p:spPr bwMode="auto">
          <a:xfrm>
            <a:off x="2286000" y="1143000"/>
            <a:ext cx="63261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b="1"/>
              <a:t>  Plan for 3 – 6 months to write the application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AutoShape 23"/>
          <p:cNvSpPr>
            <a:spLocks noChangeArrowheads="1"/>
          </p:cNvSpPr>
          <p:nvPr/>
        </p:nvSpPr>
        <p:spPr bwMode="auto">
          <a:xfrm>
            <a:off x="457200" y="2895600"/>
            <a:ext cx="8382000" cy="3657600"/>
          </a:xfrm>
          <a:prstGeom prst="roundRect">
            <a:avLst>
              <a:gd name="adj" fmla="val 16667"/>
            </a:avLst>
          </a:prstGeom>
          <a:solidFill>
            <a:srgbClr val="FFD88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28600" y="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     If “GO”...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1905000" y="1066800"/>
            <a:ext cx="52578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762000" y="1524000"/>
            <a:ext cx="861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Read the SF424 Application Guide carefully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Contact the Research Office; establish working relationship</a:t>
            </a:r>
            <a:endParaRPr lang="en-US" sz="1000" b="1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Be prepared to address 5 </a:t>
            </a:r>
            <a:r>
              <a:rPr lang="en-US" b="1" u="sng"/>
              <a:t>traditional</a:t>
            </a:r>
            <a:r>
              <a:rPr lang="en-US" b="1"/>
              <a:t> NIH review criteria</a:t>
            </a:r>
            <a:r>
              <a:rPr lang="en-US" sz="2800" b="1"/>
              <a:t/>
            </a:r>
            <a:br>
              <a:rPr lang="en-US" sz="2800" b="1"/>
            </a:br>
            <a:r>
              <a:rPr lang="en-US" sz="900" b="1"/>
              <a:t>	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/>
              <a:t>		- </a:t>
            </a:r>
            <a:r>
              <a:rPr lang="en-US" sz="2000" b="1" u="sng"/>
              <a:t>Significance</a:t>
            </a:r>
            <a:r>
              <a:rPr lang="en-US" sz="2000" b="1"/>
              <a:t>: ability of project to improve health</a:t>
            </a:r>
            <a:br>
              <a:rPr lang="en-US" sz="2000" b="1"/>
            </a:br>
            <a:r>
              <a:rPr lang="en-US" sz="2000" b="1"/>
              <a:t>	- </a:t>
            </a:r>
            <a:r>
              <a:rPr lang="en-US" sz="2000" b="1" u="sng"/>
              <a:t>Approach</a:t>
            </a:r>
            <a:r>
              <a:rPr lang="en-US" sz="2000" b="1"/>
              <a:t>:  feasibility of methods &amp; budget</a:t>
            </a:r>
            <a:br>
              <a:rPr lang="en-US" sz="2000" b="1"/>
            </a:br>
            <a:r>
              <a:rPr lang="en-US" sz="2000" b="1"/>
              <a:t>	- </a:t>
            </a:r>
            <a:r>
              <a:rPr lang="en-US" sz="2000" b="1" u="sng"/>
              <a:t>Innovation</a:t>
            </a:r>
            <a:r>
              <a:rPr lang="en-US" sz="2000" b="1"/>
              <a:t>:  originality of your approach*</a:t>
            </a:r>
            <a:br>
              <a:rPr lang="en-US" sz="2000" b="1"/>
            </a:br>
            <a:r>
              <a:rPr lang="en-US" sz="2000" b="1"/>
              <a:t>	- </a:t>
            </a:r>
            <a:r>
              <a:rPr lang="en-US" sz="2000" b="1" u="sng"/>
              <a:t>Investigator</a:t>
            </a:r>
            <a:r>
              <a:rPr lang="en-US" sz="2000" b="1"/>
              <a:t>: qualifications and experience of investigator(s)</a:t>
            </a:r>
            <a:br>
              <a:rPr lang="en-US" sz="2000" b="1"/>
            </a:br>
            <a:r>
              <a:rPr lang="en-US" sz="2000" b="1"/>
              <a:t>	- </a:t>
            </a:r>
            <a:r>
              <a:rPr lang="en-US" sz="2000" b="1" u="sng"/>
              <a:t>Environment</a:t>
            </a:r>
            <a:r>
              <a:rPr lang="en-US" sz="2000" b="1"/>
              <a:t>: suitability of facilities, equipment                                  	  	             &amp; institutional support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rgbClr val="000000"/>
                </a:solidFill>
              </a:rPr>
              <a:t>Plus the NEW criterion: </a:t>
            </a:r>
            <a:r>
              <a:rPr lang="en-US" b="1" u="sng">
                <a:solidFill>
                  <a:srgbClr val="000000"/>
                </a:solidFill>
              </a:rPr>
              <a:t>IMPACT</a:t>
            </a:r>
            <a:r>
              <a:rPr lang="en-US" b="1">
                <a:solidFill>
                  <a:srgbClr val="000000"/>
                </a:solidFill>
              </a:rPr>
              <a:t>! </a:t>
            </a:r>
            <a:r>
              <a:rPr lang="en-US" sz="1800" b="1"/>
              <a:t>	</a:t>
            </a:r>
            <a:r>
              <a:rPr lang="en-US" sz="800" b="1"/>
              <a:t> </a:t>
            </a:r>
            <a:r>
              <a:rPr lang="en-US" sz="2000" b="1"/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800" b="1" i="1"/>
              <a:t>    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i="1"/>
              <a:t>	*NB:  </a:t>
            </a:r>
            <a:r>
              <a:rPr lang="en-US" sz="2000" b="1" i="1" u="sng"/>
              <a:t>too much</a:t>
            </a:r>
            <a:r>
              <a:rPr lang="en-US" sz="2000" b="1" i="1"/>
              <a:t> innovation can be risky</a:t>
            </a:r>
            <a:endParaRPr lang="en-US" sz="3200"/>
          </a:p>
        </p:txBody>
      </p:sp>
      <p:graphicFrame>
        <p:nvGraphicFramePr>
          <p:cNvPr id="7170" name="Object 21"/>
          <p:cNvGraphicFramePr>
            <a:graphicFrameLocks noChangeAspect="1"/>
          </p:cNvGraphicFramePr>
          <p:nvPr/>
        </p:nvGraphicFramePr>
        <p:xfrm>
          <a:off x="381000" y="228600"/>
          <a:ext cx="1752600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Clip" r:id="rId3" imgW="1919160" imgH="1404360" progId="MS_ClipArt_Gallery.2">
                  <p:embed/>
                </p:oleObj>
              </mc:Choice>
              <mc:Fallback>
                <p:oleObj name="Clip" r:id="rId3" imgW="1919160" imgH="1404360" progId="MS_ClipArt_Gallery.2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8600"/>
                        <a:ext cx="1752600" cy="128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22"/>
          <p:cNvGraphicFramePr>
            <a:graphicFrameLocks noChangeAspect="1"/>
          </p:cNvGraphicFramePr>
          <p:nvPr/>
        </p:nvGraphicFramePr>
        <p:xfrm>
          <a:off x="7162800" y="152400"/>
          <a:ext cx="175260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Clip" r:id="rId5" imgW="3077640" imgH="2203200" progId="MS_ClipArt_Gallery.2">
                  <p:embed/>
                </p:oleObj>
              </mc:Choice>
              <mc:Fallback>
                <p:oleObj name="Clip" r:id="rId5" imgW="3077640" imgH="2203200" progId="MS_ClipArt_Gallery.2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52400"/>
                        <a:ext cx="1752600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4"/>
          <p:cNvSpPr>
            <a:spLocks noChangeArrowheads="1"/>
          </p:cNvSpPr>
          <p:nvPr/>
        </p:nvSpPr>
        <p:spPr bwMode="auto">
          <a:xfrm>
            <a:off x="838200" y="5410200"/>
            <a:ext cx="7772400" cy="12192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1219200" y="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      </a:t>
            </a:r>
            <a:r>
              <a:rPr lang="en-US" sz="3600">
                <a:solidFill>
                  <a:schemeClr val="tx2"/>
                </a:solidFill>
              </a:rPr>
              <a:t>Planning the Application, cont’d:</a:t>
            </a:r>
          </a:p>
        </p:txBody>
      </p:sp>
      <p:sp>
        <p:nvSpPr>
          <p:cNvPr id="21508" name="Line 6"/>
          <p:cNvSpPr>
            <a:spLocks noChangeShapeType="1"/>
          </p:cNvSpPr>
          <p:nvPr/>
        </p:nvSpPr>
        <p:spPr bwMode="auto">
          <a:xfrm>
            <a:off x="830263" y="1143000"/>
            <a:ext cx="7620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533400" y="1676400"/>
            <a:ext cx="861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tabLst>
                <a:tab pos="3378200" algn="l"/>
              </a:tabLst>
            </a:pPr>
            <a:r>
              <a:rPr lang="en-US" b="1"/>
              <a:t>Map out deadlines and benchmarks for proposal development, working back from the submission date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tabLst>
                <a:tab pos="3378200" algn="l"/>
              </a:tabLst>
            </a:pPr>
            <a:r>
              <a:rPr lang="en-US" b="1"/>
              <a:t>Note where an institutional approval, e. g., IRB review,        has to be scheduled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tabLst>
                <a:tab pos="3378200" algn="l"/>
              </a:tabLst>
            </a:pPr>
            <a:r>
              <a:rPr lang="en-US" b="1"/>
              <a:t>If submitting a revised application, provide detailed explanation of all changes (1 page allowed)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tabLst>
                <a:tab pos="3378200" algn="l"/>
              </a:tabLst>
            </a:pPr>
            <a:r>
              <a:rPr lang="en-US" b="1"/>
              <a:t>Postdocs: Start early to get letters of reference and institutional commitment (very important to reviewers)</a:t>
            </a:r>
            <a:br>
              <a:rPr lang="en-US" b="1"/>
            </a:br>
            <a:r>
              <a:rPr lang="en-US" sz="2000" b="1"/>
              <a:t/>
            </a:r>
            <a:br>
              <a:rPr lang="en-US" sz="2000" b="1"/>
            </a:br>
            <a:endParaRPr lang="en-US" sz="3200"/>
          </a:p>
        </p:txBody>
      </p:sp>
      <p:pic>
        <p:nvPicPr>
          <p:cNvPr id="21510" name="Picture 8" descr="pe03875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752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1539875" y="5410200"/>
            <a:ext cx="62484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/>
              <a:t>Remember:</a:t>
            </a:r>
          </a:p>
          <a:p>
            <a:pPr algn="ctr"/>
            <a:r>
              <a:rPr lang="en-US" i="1"/>
              <a:t>Establishing your credibility can be as important </a:t>
            </a:r>
          </a:p>
          <a:p>
            <a:pPr algn="ctr"/>
            <a:r>
              <a:rPr lang="en-US" i="1"/>
              <a:t>as the topic you’re proposing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762000" y="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      </a:t>
            </a:r>
            <a:r>
              <a:rPr lang="en-US" sz="3600">
                <a:solidFill>
                  <a:schemeClr val="tx2"/>
                </a:solidFill>
              </a:rPr>
              <a:t>Key Sections of the Application</a:t>
            </a:r>
            <a:r>
              <a:rPr lang="en-US" sz="400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22531" name="Line 6"/>
          <p:cNvSpPr>
            <a:spLocks noChangeShapeType="1"/>
          </p:cNvSpPr>
          <p:nvPr/>
        </p:nvSpPr>
        <p:spPr bwMode="auto">
          <a:xfrm>
            <a:off x="830263" y="1143000"/>
            <a:ext cx="7620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2286000" y="1676400"/>
            <a:ext cx="861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tabLst>
                <a:tab pos="3378200" algn="l"/>
              </a:tabLst>
            </a:pPr>
            <a:r>
              <a:rPr lang="en-US" sz="2800" b="1"/>
              <a:t>Description (Abstract)*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tabLst>
                <a:tab pos="3378200" algn="l"/>
              </a:tabLst>
            </a:pPr>
            <a:r>
              <a:rPr lang="en-US" sz="2800" b="1"/>
              <a:t>Research Plan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tabLst>
                <a:tab pos="3378200" algn="l"/>
              </a:tabLst>
            </a:pPr>
            <a:r>
              <a:rPr lang="en-US" sz="2800" b="1"/>
              <a:t>Budget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tabLst>
                <a:tab pos="3378200" algn="l"/>
              </a:tabLst>
            </a:pPr>
            <a:r>
              <a:rPr lang="en-US" sz="2800" b="1"/>
              <a:t>Assurances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tabLst>
                <a:tab pos="3378200" algn="l"/>
              </a:tabLst>
            </a:pPr>
            <a:r>
              <a:rPr lang="en-US" sz="2800" b="1"/>
              <a:t>Biographical Sketch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tabLst>
                <a:tab pos="3378200" algn="l"/>
              </a:tabLst>
            </a:pPr>
            <a:r>
              <a:rPr lang="en-US" sz="2800" b="1"/>
              <a:t>Resources and Environment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tabLst>
                <a:tab pos="3378200" algn="l"/>
              </a:tabLst>
            </a:pPr>
            <a:r>
              <a:rPr lang="en-US" sz="2800" b="1"/>
              <a:t>Appendix</a:t>
            </a:r>
            <a:endParaRPr lang="en-US" sz="2800"/>
          </a:p>
        </p:txBody>
      </p:sp>
      <p:sp>
        <p:nvSpPr>
          <p:cNvPr id="22533" name="Text Box 17"/>
          <p:cNvSpPr txBox="1">
            <a:spLocks noChangeArrowheads="1"/>
          </p:cNvSpPr>
          <p:nvPr/>
        </p:nvSpPr>
        <p:spPr bwMode="auto">
          <a:xfrm>
            <a:off x="2286000" y="5715000"/>
            <a:ext cx="2479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i="1"/>
              <a:t>*NB: Do this last!</a:t>
            </a:r>
          </a:p>
        </p:txBody>
      </p:sp>
      <p:pic>
        <p:nvPicPr>
          <p:cNvPr id="22534" name="Picture 2" descr="C:\Documents and Settings\reporter\Local Settings\Temporary Internet Files\Content.IE5\8AXEYI7N\MC9000128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0"/>
            <a:ext cx="18018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" descr="C:\Documents and Settings\reporter\Local Settings\Temporary Internet Files\Content.IE5\DGJI1M1D\MC90043263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762000" y="685800"/>
            <a:ext cx="7772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NIH Mission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1371600" y="2667000"/>
            <a:ext cx="6400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i="1"/>
              <a:t>To acquire new knowledge to help prevent, detect, diagnose, and treat disease and disability, from the rarest genetic disorder to the common cold.</a:t>
            </a:r>
            <a:endParaRPr lang="en-US" sz="3200"/>
          </a:p>
        </p:txBody>
      </p:sp>
      <p:pic>
        <p:nvPicPr>
          <p:cNvPr id="12292" name="Picture 7" descr="PE07372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53000"/>
            <a:ext cx="1905000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2" descr="bd05802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4038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6" descr="PE03135_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76800"/>
            <a:ext cx="24384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5"/>
          <p:cNvSpPr>
            <a:spLocks noChangeShapeType="1"/>
          </p:cNvSpPr>
          <p:nvPr/>
        </p:nvSpPr>
        <p:spPr bwMode="auto">
          <a:xfrm>
            <a:off x="838200" y="990600"/>
            <a:ext cx="7620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381000" y="-228600"/>
            <a:ext cx="7924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      The Abstract</a:t>
            </a: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533400" y="1371600"/>
            <a:ext cx="861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PURPOSE:  Describe succinctly every major aspect                of proposed project except budget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Used to assign institute and study section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Length:  1/2 page (space provided)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Should touch briefly on:  </a:t>
            </a:r>
            <a:br>
              <a:rPr lang="en-US" b="1"/>
            </a:br>
            <a:r>
              <a:rPr lang="en-US" b="1"/>
              <a:t>	</a:t>
            </a:r>
            <a:r>
              <a:rPr lang="en-US" sz="2000" b="1"/>
              <a:t>- Background and significance of proposed research</a:t>
            </a:r>
            <a:br>
              <a:rPr lang="en-US" sz="2000" b="1"/>
            </a:br>
            <a:r>
              <a:rPr lang="en-US" sz="2000" b="1"/>
              <a:t>	- Specific aims or hypothesis</a:t>
            </a:r>
            <a:br>
              <a:rPr lang="en-US" sz="2000" b="1"/>
            </a:br>
            <a:r>
              <a:rPr lang="en-US" sz="2000" b="1"/>
              <a:t>	- Unique features of project</a:t>
            </a:r>
            <a:br>
              <a:rPr lang="en-US" sz="2000" b="1"/>
            </a:br>
            <a:r>
              <a:rPr lang="en-US" sz="2000" b="1"/>
              <a:t>	- Methodology (action steps) to be used</a:t>
            </a:r>
            <a:br>
              <a:rPr lang="en-US" sz="2000" b="1"/>
            </a:br>
            <a:r>
              <a:rPr lang="en-US" sz="2000" b="1"/>
              <a:t>	- Expected results</a:t>
            </a:r>
            <a:br>
              <a:rPr lang="en-US" sz="2000" b="1"/>
            </a:br>
            <a:r>
              <a:rPr lang="en-US" sz="2000" b="1"/>
              <a:t>	- Evaluation methods</a:t>
            </a:r>
            <a:endParaRPr lang="en-US" sz="3200"/>
          </a:p>
        </p:txBody>
      </p:sp>
      <p:pic>
        <p:nvPicPr>
          <p:cNvPr id="23557" name="Picture 8" descr="j030125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267200"/>
            <a:ext cx="16208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4"/>
          <p:cNvSpPr>
            <a:spLocks noChangeShapeType="1"/>
          </p:cNvSpPr>
          <p:nvPr/>
        </p:nvSpPr>
        <p:spPr bwMode="auto">
          <a:xfrm>
            <a:off x="838200" y="990600"/>
            <a:ext cx="7620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381000" y="-228600"/>
            <a:ext cx="7924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      Tips for the Abstract:</a:t>
            </a: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762000" y="1676400"/>
            <a:ext cx="861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 b="1"/>
              <a:t>Strive to be COMPLETE though BRIEF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 b="1"/>
              <a:t>View it as a one page advertisement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 b="1"/>
              <a:t>Write it </a:t>
            </a:r>
            <a:r>
              <a:rPr lang="en-US" b="1" u="sng"/>
              <a:t>last</a:t>
            </a:r>
            <a:r>
              <a:rPr lang="en-US" b="1"/>
              <a:t> after you’ve completed the entire proposal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 b="1"/>
              <a:t>DO NOT merely cut and paste from the first page                of the project description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 b="1"/>
              <a:t>Keep in mind purposes other than the review:</a:t>
            </a:r>
            <a:br>
              <a:rPr lang="en-US" b="1"/>
            </a:br>
            <a:r>
              <a:rPr lang="en-US" b="1"/>
              <a:t>	</a:t>
            </a:r>
            <a:r>
              <a:rPr lang="en-US" sz="2000" b="1"/>
              <a:t>- Brief description of your project for annual reports</a:t>
            </a:r>
            <a:br>
              <a:rPr lang="en-US" sz="2000" b="1"/>
            </a:br>
            <a:r>
              <a:rPr lang="en-US" sz="2000" b="1"/>
              <a:t>	- Requests from top management at NIH</a:t>
            </a:r>
          </a:p>
          <a:p>
            <a:pPr marL="609600" indent="-609600">
              <a:spcBef>
                <a:spcPct val="20000"/>
              </a:spcBef>
            </a:pPr>
            <a:endParaRPr lang="en-US" sz="3200"/>
          </a:p>
        </p:txBody>
      </p:sp>
      <p:pic>
        <p:nvPicPr>
          <p:cNvPr id="24581" name="Picture 8" descr="j015234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4478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AutoShape 9"/>
          <p:cNvSpPr>
            <a:spLocks noChangeArrowheads="1"/>
          </p:cNvSpPr>
          <p:nvPr/>
        </p:nvSpPr>
        <p:spPr bwMode="auto">
          <a:xfrm>
            <a:off x="1066800" y="5105400"/>
            <a:ext cx="7543800" cy="15240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Remember:</a:t>
            </a:r>
          </a:p>
          <a:p>
            <a:pPr algn="ctr"/>
            <a:r>
              <a:rPr lang="en-US" b="1" i="1"/>
              <a:t>This may the only section that some reviewers will read!</a:t>
            </a:r>
          </a:p>
          <a:p>
            <a:pPr algn="ctr"/>
            <a:r>
              <a:rPr lang="en-US" b="1" i="1"/>
              <a:t>Make it a brief “stand alone” statement of the scope, </a:t>
            </a:r>
          </a:p>
          <a:p>
            <a:pPr algn="ctr"/>
            <a:r>
              <a:rPr lang="en-US" b="1" i="1"/>
              <a:t>methods and significance of your project</a:t>
            </a:r>
          </a:p>
        </p:txBody>
      </p:sp>
      <p:sp>
        <p:nvSpPr>
          <p:cNvPr id="24583" name="Text Box 10"/>
          <p:cNvSpPr txBox="1">
            <a:spLocks noChangeArrowheads="1"/>
          </p:cNvSpPr>
          <p:nvPr/>
        </p:nvSpPr>
        <p:spPr bwMode="auto">
          <a:xfrm>
            <a:off x="4648200" y="5257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4"/>
          <p:cNvSpPr>
            <a:spLocks noChangeArrowheads="1"/>
          </p:cNvSpPr>
          <p:nvPr/>
        </p:nvSpPr>
        <p:spPr bwMode="auto">
          <a:xfrm>
            <a:off x="762000" y="1600200"/>
            <a:ext cx="8610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CORE OF THE PROPOSAL.  Describes:</a:t>
            </a:r>
            <a:br>
              <a:rPr lang="en-US" b="1"/>
            </a:br>
            <a:r>
              <a:rPr lang="en-US" b="1"/>
              <a:t>	</a:t>
            </a:r>
            <a:r>
              <a:rPr lang="en-US" sz="2000" b="1"/>
              <a:t>- </a:t>
            </a:r>
            <a:r>
              <a:rPr lang="en-US" sz="2000" b="1" i="1"/>
              <a:t>What:</a:t>
            </a:r>
            <a:r>
              <a:rPr lang="en-US" sz="2000" b="1"/>
              <a:t>	Specific Aims 	</a:t>
            </a:r>
            <a:br>
              <a:rPr lang="en-US" sz="2000" b="1"/>
            </a:br>
            <a:r>
              <a:rPr lang="en-US" sz="2000" b="1"/>
              <a:t>	- </a:t>
            </a:r>
            <a:r>
              <a:rPr lang="en-US" sz="2000" b="1" i="1"/>
              <a:t>Why:	</a:t>
            </a:r>
            <a:r>
              <a:rPr lang="en-US" sz="2000" b="1"/>
              <a:t>Significance &amp; Innovation</a:t>
            </a:r>
            <a:br>
              <a:rPr lang="en-US" sz="2000" b="1"/>
            </a:br>
            <a:r>
              <a:rPr lang="en-US" sz="2000" b="1"/>
              <a:t>	- </a:t>
            </a:r>
            <a:r>
              <a:rPr lang="en-US" sz="2000" b="1" i="1"/>
              <a:t>How:</a:t>
            </a:r>
            <a:r>
              <a:rPr lang="en-US" sz="2000" b="1"/>
              <a:t>	Approach								  - Research Design &amp; Methods</a:t>
            </a:r>
            <a:r>
              <a:rPr lang="en-US" sz="2000" b="1" i="1"/>
              <a:t> 						</a:t>
            </a:r>
            <a:r>
              <a:rPr lang="en-US" sz="2000" b="1"/>
              <a:t>  - Preliminary Results</a:t>
            </a:r>
          </a:p>
          <a:p>
            <a:pPr marL="342900" indent="-342900">
              <a:spcBef>
                <a:spcPct val="20000"/>
              </a:spcBef>
            </a:pPr>
            <a:endParaRPr lang="en-US" sz="1200" b="1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CONTENTS.  Must answer:  </a:t>
            </a:r>
            <a:br>
              <a:rPr lang="en-US" b="1"/>
            </a:br>
            <a:r>
              <a:rPr lang="en-US" sz="2000" b="1"/>
              <a:t>- What do you intend to do?</a:t>
            </a:r>
            <a:br>
              <a:rPr lang="en-US" sz="2000" b="1"/>
            </a:br>
            <a:r>
              <a:rPr lang="en-US" sz="2000" b="1"/>
              <a:t>- Why is it important?  How is it innovative?</a:t>
            </a:r>
            <a:br>
              <a:rPr lang="en-US" sz="2000" b="1"/>
            </a:br>
            <a:r>
              <a:rPr lang="en-US" sz="2000" b="1"/>
              <a:t>- What has already been done in the field?  How will you add to it?</a:t>
            </a:r>
            <a:br>
              <a:rPr lang="en-US" sz="2000" b="1"/>
            </a:br>
            <a:r>
              <a:rPr lang="en-US" sz="2000" b="1"/>
              <a:t>- What have you done to establish the feasibility of your methods? </a:t>
            </a:r>
            <a:br>
              <a:rPr lang="en-US" sz="2000" b="1"/>
            </a:br>
            <a:r>
              <a:rPr lang="en-US" sz="2000" b="1"/>
              <a:t>- How will the research be accomplished? </a:t>
            </a:r>
            <a:r>
              <a:rPr lang="en-US" sz="1800" b="1" i="1"/>
              <a:t>(Who, What, When, Where, Why)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800" b="1" i="1"/>
          </a:p>
          <a:p>
            <a:pPr marL="342900" indent="-342900">
              <a:spcBef>
                <a:spcPct val="20000"/>
              </a:spcBef>
            </a:pPr>
            <a:r>
              <a:rPr lang="en-US" sz="1800" b="1" i="1"/>
              <a:t/>
            </a:r>
            <a:br>
              <a:rPr lang="en-US" sz="1800" b="1" i="1"/>
            </a:br>
            <a:endParaRPr lang="en-US" sz="1800" i="1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1219200" y="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    Research Plan:  Overview</a:t>
            </a:r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830263" y="1143000"/>
            <a:ext cx="7620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838200" y="1524000"/>
            <a:ext cx="861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pic>
        <p:nvPicPr>
          <p:cNvPr id="25606" name="Picture 24" descr="PE01024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15382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25" descr="PE01371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47800"/>
            <a:ext cx="16208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914400" y="1295400"/>
            <a:ext cx="8610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defRPr/>
            </a:pPr>
            <a:r>
              <a:rPr lang="en-US" b="1" dirty="0"/>
              <a:t>1. Introduction: </a:t>
            </a:r>
            <a:r>
              <a:rPr lang="en-US" dirty="0"/>
              <a:t>(Resubmitted proposals only: +1 page)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b="1" dirty="0"/>
              <a:t>2. Specific Aims: </a:t>
            </a:r>
            <a:r>
              <a:rPr lang="en-US" dirty="0"/>
              <a:t>1 page (All “R” proposals)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b="1" dirty="0"/>
              <a:t>3. Research Strategy</a:t>
            </a:r>
            <a:br>
              <a:rPr lang="en-US" b="1" dirty="0"/>
            </a:br>
            <a:r>
              <a:rPr lang="en-US" b="1" dirty="0"/>
              <a:t>a. Significance</a:t>
            </a:r>
            <a:br>
              <a:rPr lang="en-US" b="1" dirty="0"/>
            </a:br>
            <a:r>
              <a:rPr lang="en-US" b="1" dirty="0"/>
              <a:t>b. Innovation</a:t>
            </a:r>
            <a:br>
              <a:rPr lang="en-US" b="1" dirty="0"/>
            </a:br>
            <a:r>
              <a:rPr lang="en-US" b="1" dirty="0"/>
              <a:t>c. Approach (Research Design &amp; Methods)</a:t>
            </a:r>
            <a:br>
              <a:rPr lang="en-US" b="1" dirty="0"/>
            </a:br>
            <a:r>
              <a:rPr lang="en-US" b="1" dirty="0"/>
              <a:t>	</a:t>
            </a:r>
            <a:r>
              <a:rPr lang="en-US" sz="2000" b="1" dirty="0"/>
              <a:t>- Preliminary Studies (new applications)</a:t>
            </a:r>
            <a:br>
              <a:rPr lang="en-US" sz="2000" b="1" dirty="0"/>
            </a:br>
            <a:r>
              <a:rPr lang="en-US" sz="2000" b="1" dirty="0"/>
              <a:t>     	- Progress Report for renewals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b="1" dirty="0"/>
              <a:t> New page limits for Research Strategy (</a:t>
            </a:r>
            <a:r>
              <a:rPr lang="en-US" b="1" dirty="0" err="1"/>
              <a:t>a+b+c</a:t>
            </a:r>
            <a:r>
              <a:rPr lang="en-US" b="1" dirty="0"/>
              <a:t>):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dirty="0"/>
              <a:t>			R01 = 12 pages (down from 25!)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dirty="0"/>
              <a:t>			R03, R21 = 6 pages (down from 11!)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b="1" dirty="0"/>
              <a:t>	</a:t>
            </a:r>
            <a:r>
              <a:rPr lang="en-US" sz="1800" b="1" i="1" dirty="0"/>
              <a:t/>
            </a:r>
            <a:br>
              <a:rPr lang="en-US" sz="1800" b="1" i="1" dirty="0"/>
            </a:br>
            <a:endParaRPr lang="en-US" sz="1800" i="1" dirty="0"/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066800" y="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    </a:t>
            </a:r>
            <a:r>
              <a:rPr lang="en-US" sz="3200">
                <a:solidFill>
                  <a:schemeClr val="tx2"/>
                </a:solidFill>
              </a:rPr>
              <a:t>Research Plan: New Format &amp; Page Limits!</a:t>
            </a:r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>
            <a:off x="838200" y="990600"/>
            <a:ext cx="7620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762000" y="1371600"/>
            <a:ext cx="861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64514" name="Documents"/>
          <p:cNvSpPr>
            <a:spLocks noEditPoints="1" noChangeArrowheads="1"/>
          </p:cNvSpPr>
          <p:nvPr/>
        </p:nvSpPr>
        <p:spPr bwMode="auto">
          <a:xfrm>
            <a:off x="152400" y="0"/>
            <a:ext cx="762000" cy="11430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6631" name="Picture 6" descr="C:\Documents and Settings\reporter\Local Settings\Temporary Internet Files\Content.IE5\IAG2WATR\MCj0378741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15795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Rounded Rectangle 14"/>
          <p:cNvSpPr>
            <a:spLocks noChangeArrowheads="1"/>
          </p:cNvSpPr>
          <p:nvPr/>
        </p:nvSpPr>
        <p:spPr bwMode="auto">
          <a:xfrm>
            <a:off x="1600200" y="5867400"/>
            <a:ext cx="6096000" cy="838200"/>
          </a:xfrm>
          <a:prstGeom prst="roundRect">
            <a:avLst>
              <a:gd name="adj" fmla="val 16667"/>
            </a:avLst>
          </a:prstGeom>
          <a:solidFill>
            <a:srgbClr val="CAFFA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 i="1"/>
              <a:t>“Enhancing Peer Review” initiative: </a:t>
            </a:r>
          </a:p>
          <a:p>
            <a:pPr algn="ctr"/>
            <a:r>
              <a:rPr lang="en-US" sz="2000" b="1" i="1"/>
              <a:t>http://enhancing-peer-review.nih.gov/index.html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4"/>
          <p:cNvSpPr>
            <a:spLocks noChangeShapeType="1"/>
          </p:cNvSpPr>
          <p:nvPr/>
        </p:nvSpPr>
        <p:spPr bwMode="auto">
          <a:xfrm>
            <a:off x="838200" y="990600"/>
            <a:ext cx="7620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762000" y="-152400"/>
            <a:ext cx="7924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      Tips for the Research Plan:</a:t>
            </a: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533400" y="1676400"/>
            <a:ext cx="861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/>
              <a:t>Make sure that all sections </a:t>
            </a:r>
            <a:r>
              <a:rPr lang="en-US" b="1"/>
              <a:t>(Specific Aims/Research Strategy) </a:t>
            </a:r>
            <a:r>
              <a:rPr lang="en-US"/>
              <a:t>are internally  consistent and dovetail with each other.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/>
              <a:t>Show knowledge of recent literature and how you will build upon it.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/>
              <a:t>Emphasize how some combination of a) a novel hypothesis;    b) </a:t>
            </a:r>
            <a:r>
              <a:rPr lang="en-US" u="sng">
                <a:solidFill>
                  <a:schemeClr val="accent2"/>
                </a:solidFill>
              </a:rPr>
              <a:t>important preliminary data</a:t>
            </a:r>
            <a:r>
              <a:rPr lang="en-US"/>
              <a:t>; and c) a new experimental approach </a:t>
            </a:r>
            <a:r>
              <a:rPr lang="en-US" b="1" i="1"/>
              <a:t>will enable important progress to be made</a:t>
            </a:r>
            <a:r>
              <a:rPr lang="en-US"/>
              <a:t>.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/>
              <a:t>Establish credibility of the PI and co-investigators. </a:t>
            </a:r>
            <a:endParaRPr lang="en-US" sz="3200"/>
          </a:p>
        </p:txBody>
      </p:sp>
      <p:pic>
        <p:nvPicPr>
          <p:cNvPr id="27653" name="Picture 7" descr="j015234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4478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AutoShape 8"/>
          <p:cNvSpPr>
            <a:spLocks noChangeArrowheads="1"/>
          </p:cNvSpPr>
          <p:nvPr/>
        </p:nvSpPr>
        <p:spPr bwMode="auto">
          <a:xfrm>
            <a:off x="990600" y="5105400"/>
            <a:ext cx="7543800" cy="15240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Remember:</a:t>
            </a:r>
          </a:p>
          <a:p>
            <a:pPr algn="ctr"/>
            <a:r>
              <a:rPr lang="en-US" b="1" i="1"/>
              <a:t>Make it easy to read &amp; follow the logic of your argument:</a:t>
            </a:r>
          </a:p>
          <a:p>
            <a:pPr algn="ctr"/>
            <a:r>
              <a:rPr lang="en-US" b="1" i="1"/>
              <a:t>Use white spaces, pictures, bold headings, numbering</a:t>
            </a:r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4648200" y="5257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685800" y="1676400"/>
            <a:ext cx="861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PURPOSE:  To describe </a:t>
            </a:r>
            <a:r>
              <a:rPr lang="en-US" b="1" u="sng"/>
              <a:t>concisely</a:t>
            </a:r>
            <a:r>
              <a:rPr lang="en-US" b="1"/>
              <a:t> and </a:t>
            </a:r>
            <a:r>
              <a:rPr lang="en-US" b="1" u="sng"/>
              <a:t>realistically</a:t>
            </a:r>
            <a:r>
              <a:rPr lang="en-US" b="1"/>
              <a:t> what      the proposed research is intended to accomplish</a:t>
            </a:r>
          </a:p>
          <a:p>
            <a:pPr marL="342900" indent="-342900">
              <a:spcBef>
                <a:spcPct val="20000"/>
              </a:spcBef>
            </a:pPr>
            <a:endParaRPr lang="en-US" b="1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CONTENTS.  Should cover:  </a:t>
            </a:r>
            <a:br>
              <a:rPr lang="en-US" b="1"/>
            </a:br>
            <a:r>
              <a:rPr lang="en-US" sz="2000" b="1"/>
              <a:t>- The project’s overall purpose and broad goals</a:t>
            </a:r>
            <a:br>
              <a:rPr lang="en-US" sz="2000" b="1"/>
            </a:br>
            <a:r>
              <a:rPr lang="en-US" sz="2000" b="1"/>
              <a:t>- Hypothesis or hypotheses to be tested (if an experimental design)</a:t>
            </a:r>
            <a:br>
              <a:rPr lang="en-US" sz="2000" b="1"/>
            </a:br>
            <a:r>
              <a:rPr lang="en-US" sz="2000" b="1"/>
              <a:t>- Specific, time-phased research objectives (“specific aims”)</a:t>
            </a:r>
            <a:br>
              <a:rPr lang="en-US" sz="2000" b="1"/>
            </a:br>
            <a:endParaRPr lang="en-US" sz="1800" i="1"/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1219200" y="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Research Plan</a:t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Part 2:  Specific Aims</a:t>
            </a:r>
          </a:p>
        </p:txBody>
      </p:sp>
      <p:sp>
        <p:nvSpPr>
          <p:cNvPr id="28676" name="Line 6"/>
          <p:cNvSpPr>
            <a:spLocks noChangeShapeType="1"/>
          </p:cNvSpPr>
          <p:nvPr/>
        </p:nvSpPr>
        <p:spPr bwMode="auto">
          <a:xfrm>
            <a:off x="838200" y="1219200"/>
            <a:ext cx="7620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762000" y="1676400"/>
            <a:ext cx="861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pic>
        <p:nvPicPr>
          <p:cNvPr id="28678" name="Picture 8" descr="PE01024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5382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0" descr="j01985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24400"/>
            <a:ext cx="21336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4"/>
          <p:cNvSpPr>
            <a:spLocks noChangeShapeType="1"/>
          </p:cNvSpPr>
          <p:nvPr/>
        </p:nvSpPr>
        <p:spPr bwMode="auto">
          <a:xfrm>
            <a:off x="1143000" y="990600"/>
            <a:ext cx="73152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762000" y="-152400"/>
            <a:ext cx="7924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tx2"/>
                </a:solidFill>
              </a:rPr>
              <a:t>      </a:t>
            </a:r>
            <a:r>
              <a:rPr lang="en-US" sz="4000">
                <a:solidFill>
                  <a:schemeClr val="tx2"/>
                </a:solidFill>
              </a:rPr>
              <a:t>Tips for Part 2: Specific Aims</a:t>
            </a: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533400" y="1295400"/>
            <a:ext cx="861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 sz="2000" b="1"/>
              <a:t>Start with a brief narrative describing the </a:t>
            </a:r>
            <a:r>
              <a:rPr lang="en-US" sz="2000" b="1" u="sng"/>
              <a:t>long term goals</a:t>
            </a:r>
            <a:r>
              <a:rPr lang="en-US" sz="2000" b="1"/>
              <a:t> of the project, followed by a </a:t>
            </a:r>
            <a:r>
              <a:rPr lang="en-US" sz="2000" b="1" u="sng"/>
              <a:t>specific, testable hypothesis</a:t>
            </a:r>
            <a:r>
              <a:rPr lang="en-US" sz="2000" b="1"/>
              <a:t>, followed by </a:t>
            </a:r>
          </a:p>
          <a:p>
            <a:pPr marL="609600" indent="-609600">
              <a:spcBef>
                <a:spcPct val="20000"/>
              </a:spcBef>
            </a:pPr>
            <a:r>
              <a:rPr lang="en-US" sz="2000" b="1"/>
              <a:t>	</a:t>
            </a:r>
            <a:r>
              <a:rPr lang="en-US" sz="2000" b="1" u="sng"/>
              <a:t>2 – 4 Specific Aims</a:t>
            </a:r>
            <a:r>
              <a:rPr lang="en-US" sz="2000" b="1"/>
              <a:t>, numbered.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n-US" sz="800" b="1"/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 sz="2000" b="1"/>
              <a:t>Make sure the hypothesis is adequately supported by citations in Part B </a:t>
            </a:r>
            <a:r>
              <a:rPr lang="en-US" sz="1600" b="1"/>
              <a:t>(Background &amp; Significance),</a:t>
            </a:r>
            <a:r>
              <a:rPr lang="en-US" sz="2000" b="1"/>
              <a:t> and by data in Part C, </a:t>
            </a:r>
            <a:r>
              <a:rPr lang="en-US" sz="1600" b="1"/>
              <a:t>(Preliminary Results).</a:t>
            </a:r>
            <a:r>
              <a:rPr lang="en-US" sz="2000" b="1"/>
              <a:t>        Show that the objectives are attainable within the stated time frame             in Part D </a:t>
            </a:r>
            <a:r>
              <a:rPr lang="en-US" sz="1400" b="1"/>
              <a:t>(Research Design &amp; Methods).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n-US" sz="800" b="1"/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 sz="2000" b="1"/>
              <a:t>State each Specific Aim in a single concise sentence. 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n-US" sz="800" b="1"/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 sz="2000" b="1"/>
              <a:t> Be sure all aims are related; test for clarity and cohesiveness.</a:t>
            </a:r>
            <a:r>
              <a:rPr lang="en-US" b="1"/>
              <a:t> 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n-US" b="1"/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n-US" b="1"/>
          </a:p>
        </p:txBody>
      </p:sp>
      <p:pic>
        <p:nvPicPr>
          <p:cNvPr id="29701" name="Picture 7" descr="j015234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2954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AutoShape 8"/>
          <p:cNvSpPr>
            <a:spLocks noChangeArrowheads="1"/>
          </p:cNvSpPr>
          <p:nvPr/>
        </p:nvSpPr>
        <p:spPr bwMode="auto">
          <a:xfrm>
            <a:off x="304800" y="5029200"/>
            <a:ext cx="8686800" cy="1676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/>
              <a:t>			Remember:</a:t>
            </a:r>
          </a:p>
          <a:p>
            <a:pPr>
              <a:buFontTx/>
              <a:buChar char="•"/>
            </a:pPr>
            <a:r>
              <a:rPr lang="en-US" sz="2000" b="1" i="1"/>
              <a:t>  A small, focused project has a better chance than a diffuse, multifaceted one;</a:t>
            </a:r>
          </a:p>
          <a:p>
            <a:endParaRPr lang="en-US" sz="2000" b="1" i="1"/>
          </a:p>
          <a:p>
            <a:pPr>
              <a:buFontTx/>
              <a:buChar char="•"/>
            </a:pPr>
            <a:r>
              <a:rPr lang="en-US" sz="2000" b="1" i="1"/>
              <a:t>  You are unlikely to get money merely to study something or collect data.</a:t>
            </a:r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4648200" y="5257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4"/>
          <p:cNvSpPr>
            <a:spLocks noChangeShapeType="1"/>
          </p:cNvSpPr>
          <p:nvPr/>
        </p:nvSpPr>
        <p:spPr bwMode="auto">
          <a:xfrm>
            <a:off x="1143000" y="990600"/>
            <a:ext cx="73152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1143000" y="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      </a:t>
            </a:r>
            <a:r>
              <a:rPr lang="en-US" sz="4000">
                <a:solidFill>
                  <a:schemeClr val="tx2"/>
                </a:solidFill>
              </a:rPr>
              <a:t>Develop a solid hypothesis!</a:t>
            </a: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381000" y="2133600"/>
            <a:ext cx="861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endParaRPr lang="en-US" b="1"/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b="1"/>
          </a:p>
        </p:txBody>
      </p:sp>
      <p:sp>
        <p:nvSpPr>
          <p:cNvPr id="30725" name="AutoShape 8"/>
          <p:cNvSpPr>
            <a:spLocks noChangeArrowheads="1"/>
          </p:cNvSpPr>
          <p:nvPr/>
        </p:nvSpPr>
        <p:spPr bwMode="auto">
          <a:xfrm>
            <a:off x="914400" y="4800600"/>
            <a:ext cx="7696200" cy="16764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b="1" i="1"/>
          </a:p>
        </p:txBody>
      </p: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4876800" y="5257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b="1"/>
          </a:p>
        </p:txBody>
      </p:sp>
      <p:sp>
        <p:nvSpPr>
          <p:cNvPr id="30727" name="Text Box 12"/>
          <p:cNvSpPr txBox="1">
            <a:spLocks noChangeArrowheads="1"/>
          </p:cNvSpPr>
          <p:nvPr/>
        </p:nvSpPr>
        <p:spPr bwMode="auto">
          <a:xfrm>
            <a:off x="838200" y="4979988"/>
            <a:ext cx="7391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b="1"/>
              <a:t>   Good:</a:t>
            </a:r>
            <a:r>
              <a:rPr lang="en-US" sz="2000"/>
              <a:t>  </a:t>
            </a:r>
            <a:r>
              <a:rPr lang="en-US" sz="2000" i="1"/>
              <a:t>Analogues to chemokine receptors can inhibit HIV infection</a:t>
            </a:r>
            <a:r>
              <a:rPr lang="en-US" sz="2000"/>
              <a:t>.</a:t>
            </a:r>
          </a:p>
          <a:p>
            <a:pPr>
              <a:lnSpc>
                <a:spcPct val="120000"/>
              </a:lnSpc>
            </a:pPr>
            <a:r>
              <a:rPr lang="en-US" sz="2000" b="1"/>
              <a:t>     Bad:</a:t>
            </a:r>
            <a:r>
              <a:rPr lang="en-US" sz="2000"/>
              <a:t>  </a:t>
            </a:r>
            <a:r>
              <a:rPr lang="en-US" sz="2000" i="1"/>
              <a:t>Analogues to chemokine receptors can be biologically useful</a:t>
            </a:r>
            <a:r>
              <a:rPr lang="en-US" sz="2000"/>
              <a:t>.</a:t>
            </a:r>
          </a:p>
          <a:p>
            <a:pPr>
              <a:lnSpc>
                <a:spcPct val="120000"/>
              </a:lnSpc>
            </a:pPr>
            <a:r>
              <a:rPr lang="en-US" sz="2000" b="1"/>
              <a:t> Worse:</a:t>
            </a:r>
            <a:r>
              <a:rPr lang="en-US" sz="2000"/>
              <a:t>  </a:t>
            </a:r>
            <a:r>
              <a:rPr lang="en-US" sz="2000" i="1"/>
              <a:t>A wide range of molecules can inhibit HIV infection</a:t>
            </a:r>
            <a:r>
              <a:rPr lang="en-US" sz="2000"/>
              <a:t>.</a:t>
            </a:r>
          </a:p>
        </p:txBody>
      </p:sp>
      <p:pic>
        <p:nvPicPr>
          <p:cNvPr id="30728" name="Picture 13" descr="MCj028336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637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xt Box 16"/>
          <p:cNvSpPr txBox="1">
            <a:spLocks noChangeArrowheads="1"/>
          </p:cNvSpPr>
          <p:nvPr/>
        </p:nvSpPr>
        <p:spPr bwMode="auto">
          <a:xfrm>
            <a:off x="2117725" y="1184275"/>
            <a:ext cx="63182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i="1" dirty="0"/>
              <a:t>A tentative assumption made in order to draw out </a:t>
            </a:r>
          </a:p>
          <a:p>
            <a:r>
              <a:rPr lang="en-US" i="1" dirty="0"/>
              <a:t>   and </a:t>
            </a:r>
            <a:r>
              <a:rPr lang="en-US" i="1" u="sng" dirty="0"/>
              <a:t>test</a:t>
            </a:r>
            <a:r>
              <a:rPr lang="en-US" i="1" dirty="0"/>
              <a:t> its logical or empirical consequences.</a:t>
            </a:r>
          </a:p>
          <a:p>
            <a:r>
              <a:rPr lang="en-US" dirty="0"/>
              <a:t>					--Webster’s</a:t>
            </a:r>
          </a:p>
        </p:txBody>
      </p:sp>
      <p:sp>
        <p:nvSpPr>
          <p:cNvPr id="30730" name="Text Box 17"/>
          <p:cNvSpPr txBox="1">
            <a:spLocks noChangeArrowheads="1"/>
          </p:cNvSpPr>
          <p:nvPr/>
        </p:nvSpPr>
        <p:spPr bwMode="auto">
          <a:xfrm>
            <a:off x="1447800" y="2438400"/>
            <a:ext cx="6986588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/>
              <a:t>  The foundation of most successful NIH grants</a:t>
            </a:r>
          </a:p>
          <a:p>
            <a:r>
              <a:rPr lang="en-US" i="1"/>
              <a:t>    </a:t>
            </a:r>
            <a:r>
              <a:rPr lang="en-US" sz="2000" i="1"/>
              <a:t>(Exceptions: Studies of bioterrorism, design of biomedical</a:t>
            </a:r>
          </a:p>
          <a:p>
            <a:r>
              <a:rPr lang="en-US" sz="2000" i="1"/>
              <a:t>      devices, software for computational biology, etc.)</a:t>
            </a:r>
          </a:p>
          <a:p>
            <a:r>
              <a:rPr lang="en-US" sz="1200"/>
              <a:t>     </a:t>
            </a:r>
          </a:p>
          <a:p>
            <a:pPr>
              <a:buFontTx/>
              <a:buChar char="•"/>
            </a:pPr>
            <a:r>
              <a:rPr lang="en-US"/>
              <a:t>  Structure a statement that will be proved or disproved</a:t>
            </a:r>
          </a:p>
          <a:p>
            <a:r>
              <a:rPr lang="en-US"/>
              <a:t>   by the experimental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4"/>
          <p:cNvSpPr>
            <a:spLocks noChangeShapeType="1"/>
          </p:cNvSpPr>
          <p:nvPr/>
        </p:nvSpPr>
        <p:spPr bwMode="auto">
          <a:xfrm>
            <a:off x="1143000" y="990600"/>
            <a:ext cx="73152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1143000" y="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Specific Aims</a:t>
            </a:r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381000" y="2133600"/>
            <a:ext cx="861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endParaRPr lang="en-US" b="1"/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b="1"/>
          </a:p>
        </p:txBody>
      </p:sp>
      <p:sp>
        <p:nvSpPr>
          <p:cNvPr id="31749" name="AutoShape 7"/>
          <p:cNvSpPr>
            <a:spLocks noChangeArrowheads="1"/>
          </p:cNvSpPr>
          <p:nvPr/>
        </p:nvSpPr>
        <p:spPr bwMode="auto">
          <a:xfrm>
            <a:off x="685800" y="2819400"/>
            <a:ext cx="7696200" cy="2895600"/>
          </a:xfrm>
          <a:prstGeom prst="roundRect">
            <a:avLst>
              <a:gd name="adj" fmla="val 16667"/>
            </a:avLst>
          </a:prstGeom>
          <a:solidFill>
            <a:srgbClr val="A3E9E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b="1" i="1">
              <a:solidFill>
                <a:srgbClr val="FFCC99"/>
              </a:solidFill>
            </a:endParaRPr>
          </a:p>
        </p:txBody>
      </p:sp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4876800" y="5257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b="1"/>
          </a:p>
        </p:txBody>
      </p:sp>
      <p:sp>
        <p:nvSpPr>
          <p:cNvPr id="31751" name="Text Box 11"/>
          <p:cNvSpPr txBox="1">
            <a:spLocks noChangeArrowheads="1"/>
          </p:cNvSpPr>
          <p:nvPr/>
        </p:nvSpPr>
        <p:spPr bwMode="auto">
          <a:xfrm>
            <a:off x="2117725" y="1184275"/>
            <a:ext cx="56070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i="1"/>
              <a:t> Aims (research objectives) must be focused,</a:t>
            </a:r>
          </a:p>
          <a:p>
            <a:pPr algn="ctr"/>
            <a:r>
              <a:rPr lang="en-US" i="1"/>
              <a:t>logically coherent, and capable of testing </a:t>
            </a:r>
          </a:p>
          <a:p>
            <a:pPr algn="ctr"/>
            <a:r>
              <a:rPr lang="en-US" i="1"/>
              <a:t>the hypothesis</a:t>
            </a:r>
          </a:p>
          <a:p>
            <a:pPr algn="ctr"/>
            <a:r>
              <a:rPr lang="en-US"/>
              <a:t>			</a:t>
            </a:r>
          </a:p>
        </p:txBody>
      </p:sp>
      <p:pic>
        <p:nvPicPr>
          <p:cNvPr id="31752" name="Picture 13" descr="MCj019857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066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Text Box 15"/>
          <p:cNvSpPr txBox="1">
            <a:spLocks noChangeArrowheads="1"/>
          </p:cNvSpPr>
          <p:nvPr/>
        </p:nvSpPr>
        <p:spPr bwMode="auto">
          <a:xfrm>
            <a:off x="1371600" y="3124200"/>
            <a:ext cx="73152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Hypothesis:</a:t>
            </a:r>
            <a:r>
              <a:rPr lang="en-US" sz="2000"/>
              <a:t> Components of automobile exhaust  accelerate</a:t>
            </a:r>
          </a:p>
          <a:p>
            <a:r>
              <a:rPr lang="en-US" sz="2000"/>
              <a:t>	       the degradation of statuary in Washington DC </a:t>
            </a:r>
          </a:p>
          <a:p>
            <a:r>
              <a:rPr lang="en-US" sz="800"/>
              <a:t>      </a:t>
            </a:r>
          </a:p>
          <a:p>
            <a:r>
              <a:rPr lang="en-US" sz="2000" b="1"/>
              <a:t>Aim 1:</a:t>
            </a:r>
            <a:r>
              <a:rPr lang="en-US" sz="2000"/>
              <a:t>  To determine the content of sulfur, lead and copper </a:t>
            </a:r>
          </a:p>
          <a:p>
            <a:r>
              <a:rPr lang="en-US" sz="2000"/>
              <a:t>	in statuary as a function of age</a:t>
            </a:r>
          </a:p>
          <a:p>
            <a:r>
              <a:rPr lang="en-US" sz="800"/>
              <a:t>      </a:t>
            </a:r>
          </a:p>
          <a:p>
            <a:r>
              <a:rPr lang="en-US" sz="2000" b="1"/>
              <a:t>Aim 2:</a:t>
            </a:r>
            <a:r>
              <a:rPr lang="en-US" sz="2000"/>
              <a:t>  To correlate the rate of degradation with the</a:t>
            </a:r>
          </a:p>
          <a:p>
            <a:r>
              <a:rPr lang="en-US" sz="2000"/>
              <a:t>	introduction of unleaded gasoline in the DC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685800" y="2057400"/>
            <a:ext cx="861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PURPOSE:  Present a convincing scholarly argument for your proposed project</a:t>
            </a:r>
          </a:p>
          <a:p>
            <a:pPr marL="342900" indent="-342900">
              <a:spcBef>
                <a:spcPct val="20000"/>
              </a:spcBef>
            </a:pPr>
            <a:endParaRPr lang="en-US" sz="1000" b="1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CONTENTS:  </a:t>
            </a:r>
            <a:endParaRPr lang="en-US" sz="2000" b="1"/>
          </a:p>
          <a:p>
            <a:pPr marL="342900" indent="-342900">
              <a:spcBef>
                <a:spcPct val="20000"/>
              </a:spcBef>
            </a:pPr>
            <a:r>
              <a:rPr lang="en-US" sz="2000" b="1"/>
              <a:t>		- Highlight the problem to be investigated and its importance</a:t>
            </a:r>
            <a:br>
              <a:rPr lang="en-US" sz="2000" b="1"/>
            </a:br>
            <a:r>
              <a:rPr lang="en-US" sz="2000" b="1"/>
              <a:t>	- Summarize the current state of existing knowledge,                        	  	  with citations and relevant data</a:t>
            </a:r>
            <a:br>
              <a:rPr lang="en-US" sz="2000" b="1"/>
            </a:br>
            <a:r>
              <a:rPr lang="en-US" sz="2000" b="1"/>
              <a:t>	- Justify your research approach</a:t>
            </a:r>
            <a:br>
              <a:rPr lang="en-US" sz="2000" b="1"/>
            </a:br>
            <a:r>
              <a:rPr lang="en-US" sz="2000" b="1"/>
              <a:t>	- Identify gaps or limitations that your project will address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/>
              <a:t>		- Show how your research will impact public health</a:t>
            </a:r>
            <a:endParaRPr lang="en-US" sz="1800" i="1"/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2590800" y="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b="1">
                <a:solidFill>
                  <a:schemeClr val="tx2"/>
                </a:solidFill>
              </a:rPr>
              <a:t>Part 3: Research Strategy</a:t>
            </a:r>
            <a:r>
              <a:rPr lang="en-US" sz="3200">
                <a:solidFill>
                  <a:schemeClr val="tx2"/>
                </a:solidFill>
              </a:rPr>
              <a:t/>
            </a:r>
            <a:br>
              <a:rPr lang="en-US" sz="3200">
                <a:solidFill>
                  <a:schemeClr val="tx2"/>
                </a:solidFill>
              </a:rPr>
            </a:br>
            <a:r>
              <a:rPr lang="en-US" sz="3200">
                <a:solidFill>
                  <a:schemeClr val="tx2"/>
                </a:solidFill>
              </a:rPr>
              <a:t>	    a. Significance</a:t>
            </a:r>
          </a:p>
        </p:txBody>
      </p:sp>
      <p:sp>
        <p:nvSpPr>
          <p:cNvPr id="32772" name="Line 6"/>
          <p:cNvSpPr>
            <a:spLocks noChangeShapeType="1"/>
          </p:cNvSpPr>
          <p:nvPr/>
        </p:nvSpPr>
        <p:spPr bwMode="auto">
          <a:xfrm>
            <a:off x="838200" y="1219200"/>
            <a:ext cx="7620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838200" y="1524000"/>
            <a:ext cx="861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pic>
        <p:nvPicPr>
          <p:cNvPr id="32774" name="Picture 18" descr="BD07041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44780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1" descr="j02026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609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0" descr="j02026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6858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8" descr="j02026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8382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6" descr="j02026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7" descr="j02026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12192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1" descr="j02026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81200"/>
            <a:ext cx="13716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3" descr="j02026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13716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4" descr="j02026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0"/>
            <a:ext cx="16002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25" descr="j02026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38400"/>
            <a:ext cx="17526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22" descr="j02026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90800"/>
            <a:ext cx="17526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9" descr="j02026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90800"/>
            <a:ext cx="17526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20" descr="j02026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67000"/>
            <a:ext cx="19050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8" descr="j02026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43200"/>
            <a:ext cx="21336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7" descr="j02026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95600"/>
            <a:ext cx="236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6" descr="j02026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0"/>
            <a:ext cx="25146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5" descr="j02026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400"/>
            <a:ext cx="27432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4" descr="j02026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29000"/>
            <a:ext cx="31242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3" descr="j02026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33800"/>
            <a:ext cx="35052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12" descr="j02026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4101306"/>
            <a:ext cx="38100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3" name="Text Box 4"/>
          <p:cNvSpPr txBox="1">
            <a:spLocks noChangeArrowheads="1"/>
          </p:cNvSpPr>
          <p:nvPr/>
        </p:nvSpPr>
        <p:spPr bwMode="auto">
          <a:xfrm>
            <a:off x="1981200" y="304800"/>
            <a:ext cx="494665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/>
              <a:t>A Collection of Institutes:</a:t>
            </a:r>
          </a:p>
          <a:p>
            <a:r>
              <a:rPr lang="en-US" sz="2800"/>
              <a:t>       (DHHS  &gt;  PHS  &gt;  NIH)</a:t>
            </a:r>
          </a:p>
        </p:txBody>
      </p:sp>
      <p:pic>
        <p:nvPicPr>
          <p:cNvPr id="13334" name="Picture 7" descr="j02026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52169"/>
            <a:ext cx="4191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11" descr="j02026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49" y="5090418"/>
            <a:ext cx="4672013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6" name="Text Box 29"/>
          <p:cNvSpPr txBox="1">
            <a:spLocks noChangeArrowheads="1"/>
          </p:cNvSpPr>
          <p:nvPr/>
        </p:nvSpPr>
        <p:spPr bwMode="auto">
          <a:xfrm>
            <a:off x="314325" y="1356140"/>
            <a:ext cx="543877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 dirty="0"/>
              <a:t>National Cancer Institute (NCI)</a:t>
            </a:r>
          </a:p>
          <a:p>
            <a:r>
              <a:rPr lang="en-US" sz="1200" b="1" dirty="0"/>
              <a:t>National Institute of Aging (NIA)</a:t>
            </a:r>
          </a:p>
          <a:p>
            <a:r>
              <a:rPr lang="en-US" sz="1200" b="1" dirty="0"/>
              <a:t>National Institute on Drug Abuse (NIDA)</a:t>
            </a:r>
          </a:p>
          <a:p>
            <a:r>
              <a:rPr lang="en-US" sz="1200" b="1" dirty="0"/>
              <a:t>National Heart, Lung and Blood Institute (NHLBI)</a:t>
            </a:r>
          </a:p>
          <a:p>
            <a:r>
              <a:rPr lang="en-US" sz="1200" b="1" dirty="0"/>
              <a:t>National Human Genome Research Institute (NHGRI)</a:t>
            </a:r>
          </a:p>
          <a:p>
            <a:r>
              <a:rPr lang="en-US" sz="1200" b="1" dirty="0"/>
              <a:t>National Institute of Environmental Health Sciences (NIEHS)</a:t>
            </a:r>
          </a:p>
          <a:p>
            <a:r>
              <a:rPr lang="en-US" sz="1200" b="1" dirty="0"/>
              <a:t>National Institute of Allergies and Infectious Diseases (NIAID)</a:t>
            </a:r>
          </a:p>
          <a:p>
            <a:r>
              <a:rPr lang="en-US" sz="1200" b="1" dirty="0"/>
              <a:t>National Institute of Neurological Disorders and Stroke (NINDS)</a:t>
            </a:r>
          </a:p>
          <a:p>
            <a:r>
              <a:rPr lang="en-US" sz="1200" b="1" dirty="0"/>
              <a:t>National Institute of </a:t>
            </a:r>
            <a:r>
              <a:rPr lang="en-US" sz="1200" b="1" dirty="0" err="1"/>
              <a:t>Biomedial</a:t>
            </a:r>
            <a:r>
              <a:rPr lang="en-US" sz="1200" b="1" dirty="0"/>
              <a:t> Imaging and Bioengineering (NIBIB)</a:t>
            </a:r>
          </a:p>
          <a:p>
            <a:r>
              <a:rPr lang="en-US" sz="1200" b="1" dirty="0"/>
              <a:t>National Institute of Arthritis and Musculoskeletal and Skin Diseases (NIAMS)</a:t>
            </a:r>
          </a:p>
          <a:p>
            <a:r>
              <a:rPr lang="en-US" sz="1200" b="1" dirty="0"/>
              <a:t>National Institute on Deafness and Other Communication Disorders (NIDCD)</a:t>
            </a:r>
          </a:p>
          <a:p>
            <a:r>
              <a:rPr lang="en-US" sz="1200" b="1" dirty="0"/>
              <a:t>National Center for Complementary and Alternative Medicine (NCCAM)</a:t>
            </a:r>
          </a:p>
          <a:p>
            <a:r>
              <a:rPr lang="en-US" sz="1200" b="1" dirty="0"/>
              <a:t>National Institute of Child Health &amp; Human Development (NICHD)</a:t>
            </a:r>
          </a:p>
          <a:p>
            <a:r>
              <a:rPr lang="en-US" sz="1200" b="1" dirty="0"/>
              <a:t>National Institute of Dental and Craniofacial Research (NIDCR)</a:t>
            </a:r>
          </a:p>
          <a:p>
            <a:r>
              <a:rPr lang="en-US" sz="1200" b="1" dirty="0"/>
              <a:t>National Institute of Alcohol Abuse and Alcoholism (NIAAA)</a:t>
            </a:r>
          </a:p>
          <a:p>
            <a:r>
              <a:rPr lang="en-US" sz="1200" b="1" dirty="0"/>
              <a:t>National Institute of General Medical Diseases (NIGMS)</a:t>
            </a:r>
          </a:p>
          <a:p>
            <a:r>
              <a:rPr lang="en-US" sz="1200" b="1" dirty="0"/>
              <a:t>National Institute of Mental Health (NIMH)</a:t>
            </a:r>
          </a:p>
          <a:p>
            <a:r>
              <a:rPr lang="en-US" sz="1200" b="1" dirty="0"/>
              <a:t>National Library of Medicine (NLM)</a:t>
            </a:r>
          </a:p>
          <a:p>
            <a:r>
              <a:rPr lang="en-US" sz="1200" b="1" dirty="0"/>
              <a:t>National Eye Institute (NEI)</a:t>
            </a:r>
          </a:p>
          <a:p>
            <a:r>
              <a:rPr lang="en-US" sz="1200" b="1" dirty="0"/>
              <a:t>(and several more!)</a:t>
            </a: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5"/>
          <p:cNvSpPr>
            <a:spLocks noChangeShapeType="1"/>
          </p:cNvSpPr>
          <p:nvPr/>
        </p:nvSpPr>
        <p:spPr bwMode="auto">
          <a:xfrm>
            <a:off x="1143000" y="1066800"/>
            <a:ext cx="73152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762000" y="-152400"/>
            <a:ext cx="7924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      Tips for Research Strategy </a:t>
            </a:r>
          </a:p>
          <a:p>
            <a:pPr algn="ctr"/>
            <a:r>
              <a:rPr lang="en-US" sz="3200">
                <a:solidFill>
                  <a:schemeClr val="tx2"/>
                </a:solidFill>
              </a:rPr>
              <a:t>3a. Significance</a:t>
            </a: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533400" y="1447800"/>
            <a:ext cx="861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/>
              <a:t>Be persuasive; cite authoritative sources to prove the importance of the research problem 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/>
              <a:t>Cite enough relevant research to show familiarity with state      of the art scholarship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/>
              <a:t>Acknowledge differences that may exist in the field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/>
              <a:t>Embrace creativity; stress innovations in experimental methods or proposed interventions (</a:t>
            </a:r>
            <a:r>
              <a:rPr lang="en-US" b="1"/>
              <a:t>BUT</a:t>
            </a:r>
            <a:r>
              <a:rPr lang="en-US"/>
              <a:t> justify their feasibility!)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/>
              <a:t>Show how this work will advance the field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n-US"/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n-US"/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n-US" b="1"/>
          </a:p>
        </p:txBody>
      </p:sp>
      <p:sp>
        <p:nvSpPr>
          <p:cNvPr id="33797" name="AutoShape 9"/>
          <p:cNvSpPr>
            <a:spLocks noChangeArrowheads="1"/>
          </p:cNvSpPr>
          <p:nvPr/>
        </p:nvSpPr>
        <p:spPr bwMode="auto">
          <a:xfrm>
            <a:off x="609600" y="4876800"/>
            <a:ext cx="8001000" cy="1676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Remember:</a:t>
            </a:r>
          </a:p>
          <a:p>
            <a:pPr algn="ctr"/>
            <a:r>
              <a:rPr lang="en-US" b="1" i="1"/>
              <a:t>The foundation of your argument should always come back </a:t>
            </a:r>
          </a:p>
          <a:p>
            <a:pPr algn="ctr"/>
            <a:r>
              <a:rPr lang="en-US" b="1" i="1"/>
              <a:t>to how your research supports the goals and objectives </a:t>
            </a:r>
          </a:p>
          <a:p>
            <a:pPr algn="ctr"/>
            <a:r>
              <a:rPr lang="en-US" b="1" i="1"/>
              <a:t>of the program you’re applying to</a:t>
            </a:r>
          </a:p>
        </p:txBody>
      </p:sp>
      <p:sp>
        <p:nvSpPr>
          <p:cNvPr id="33798" name="Text Box 10"/>
          <p:cNvSpPr txBox="1">
            <a:spLocks noChangeArrowheads="1"/>
          </p:cNvSpPr>
          <p:nvPr/>
        </p:nvSpPr>
        <p:spPr bwMode="auto">
          <a:xfrm>
            <a:off x="4648200" y="5257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b="1"/>
          </a:p>
        </p:txBody>
      </p:sp>
      <p:pic>
        <p:nvPicPr>
          <p:cNvPr id="33799" name="Picture 12" descr="j015234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2954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685800" y="1981200"/>
            <a:ext cx="861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PURPOSE:  Describe how the research will utilize novel concepts, approaches or methodologies to advance     knowledge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000" b="1"/>
          </a:p>
          <a:p>
            <a:pPr marL="342900" indent="-342900">
              <a:spcBef>
                <a:spcPct val="20000"/>
              </a:spcBef>
            </a:pPr>
            <a:endParaRPr lang="en-US" sz="1000" b="1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CONTENTS:  </a:t>
            </a:r>
            <a:endParaRPr lang="en-US" sz="2000" b="1"/>
          </a:p>
          <a:p>
            <a:pPr marL="342900" indent="-342900">
              <a:spcBef>
                <a:spcPct val="20000"/>
              </a:spcBef>
            </a:pPr>
            <a:r>
              <a:rPr lang="en-US" sz="2000" b="1"/>
              <a:t>		-  Describe the project’s unique qualities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/>
              <a:t>		- Emphasize original applications of theoretical concepts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/>
              <a:t>		- Justify the use of new methodologies, or the development                   	   of new instrumentation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/>
              <a:t>	</a:t>
            </a:r>
            <a:br>
              <a:rPr lang="en-US" sz="2000" b="1"/>
            </a:br>
            <a:r>
              <a:rPr lang="en-US" sz="2000" b="1"/>
              <a:t>	</a:t>
            </a:r>
            <a:endParaRPr lang="en-US" sz="1800" i="1"/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2590800" y="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b="1">
                <a:solidFill>
                  <a:schemeClr val="tx2"/>
                </a:solidFill>
              </a:rPr>
              <a:t>Part 3: Research Strategy</a:t>
            </a:r>
            <a:r>
              <a:rPr lang="en-US" sz="3200">
                <a:solidFill>
                  <a:schemeClr val="tx2"/>
                </a:solidFill>
              </a:rPr>
              <a:t/>
            </a:r>
            <a:br>
              <a:rPr lang="en-US" sz="3200">
                <a:solidFill>
                  <a:schemeClr val="tx2"/>
                </a:solidFill>
              </a:rPr>
            </a:br>
            <a:r>
              <a:rPr lang="en-US" sz="3200">
                <a:solidFill>
                  <a:schemeClr val="tx2"/>
                </a:solidFill>
              </a:rPr>
              <a:t>	    b. Innovation</a:t>
            </a:r>
          </a:p>
        </p:txBody>
      </p:sp>
      <p:sp>
        <p:nvSpPr>
          <p:cNvPr id="34820" name="Line 6"/>
          <p:cNvSpPr>
            <a:spLocks noChangeShapeType="1"/>
          </p:cNvSpPr>
          <p:nvPr/>
        </p:nvSpPr>
        <p:spPr bwMode="auto">
          <a:xfrm>
            <a:off x="838200" y="1219200"/>
            <a:ext cx="7620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838200" y="1524000"/>
            <a:ext cx="861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pic>
        <p:nvPicPr>
          <p:cNvPr id="34822" name="Picture 5" descr="C:\Documents and Settings\reporter\Local Settings\Temporary Internet Files\Content.IE5\648V2GXT\MC9003835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182245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5"/>
          <p:cNvSpPr>
            <a:spLocks noChangeShapeType="1"/>
          </p:cNvSpPr>
          <p:nvPr/>
        </p:nvSpPr>
        <p:spPr bwMode="auto">
          <a:xfrm>
            <a:off x="1143000" y="1066800"/>
            <a:ext cx="73152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762000" y="-152400"/>
            <a:ext cx="7924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      Tips for Research Strategy </a:t>
            </a:r>
          </a:p>
          <a:p>
            <a:pPr algn="ctr"/>
            <a:r>
              <a:rPr lang="en-US" sz="3200">
                <a:solidFill>
                  <a:schemeClr val="tx2"/>
                </a:solidFill>
              </a:rPr>
              <a:t>3b. Innovation</a:t>
            </a:r>
          </a:p>
        </p:txBody>
      </p:sp>
      <p:sp>
        <p:nvSpPr>
          <p:cNvPr id="35844" name="Rectangle 7"/>
          <p:cNvSpPr>
            <a:spLocks noChangeArrowheads="1"/>
          </p:cNvSpPr>
          <p:nvPr/>
        </p:nvSpPr>
        <p:spPr bwMode="auto">
          <a:xfrm>
            <a:off x="533400" y="1676400"/>
            <a:ext cx="861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/>
              <a:t>Justify originality by citing data that show improvements or better results  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/>
              <a:t>Show how the new approach will accomplish research goals and objectives better or more efficiently than existing methods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/>
              <a:t>Demonstrate the feasibility of your innovations: Present your case in a way that promises project success 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n-US"/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n-US" b="1"/>
          </a:p>
        </p:txBody>
      </p:sp>
      <p:sp>
        <p:nvSpPr>
          <p:cNvPr id="35845" name="AutoShape 9"/>
          <p:cNvSpPr>
            <a:spLocks noChangeArrowheads="1"/>
          </p:cNvSpPr>
          <p:nvPr/>
        </p:nvSpPr>
        <p:spPr bwMode="auto">
          <a:xfrm>
            <a:off x="838200" y="4572000"/>
            <a:ext cx="7467600" cy="13716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1"/>
              <a:t>Remember: </a:t>
            </a:r>
          </a:p>
          <a:p>
            <a:pPr algn="ctr"/>
            <a:r>
              <a:rPr lang="en-US" b="1" i="1"/>
              <a:t>Too much innovation magnifies the element of risk!</a:t>
            </a:r>
          </a:p>
        </p:txBody>
      </p:sp>
      <p:sp>
        <p:nvSpPr>
          <p:cNvPr id="35846" name="Text Box 10"/>
          <p:cNvSpPr txBox="1">
            <a:spLocks noChangeArrowheads="1"/>
          </p:cNvSpPr>
          <p:nvPr/>
        </p:nvSpPr>
        <p:spPr bwMode="auto">
          <a:xfrm>
            <a:off x="4648200" y="5257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b="1"/>
          </a:p>
        </p:txBody>
      </p:sp>
      <p:pic>
        <p:nvPicPr>
          <p:cNvPr id="35847" name="Picture 12" descr="j015234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2954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914400" y="1371600"/>
            <a:ext cx="861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       PURPOSE:  Provide detailed description of how 	                   	the research will be carried out </a:t>
            </a:r>
          </a:p>
          <a:p>
            <a:pPr marL="342900" indent="-342900">
              <a:spcBef>
                <a:spcPct val="20000"/>
              </a:spcBef>
            </a:pPr>
            <a:endParaRPr lang="en-US" sz="800" b="1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CONTENTS:  Should include  </a:t>
            </a:r>
            <a:endParaRPr lang="en-US" sz="2000" b="1"/>
          </a:p>
          <a:p>
            <a:pPr marL="342900" indent="-342900">
              <a:spcBef>
                <a:spcPct val="20000"/>
              </a:spcBef>
            </a:pPr>
            <a:r>
              <a:rPr lang="en-US" sz="2000" b="1"/>
              <a:t>		- An overview of the design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/>
              <a:t>		- Details of methods to be used for each specific aim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/>
              <a:t>		- Methods for collecting, analyzing and interpreting results</a:t>
            </a:r>
            <a:br>
              <a:rPr lang="en-US" sz="2000" b="1"/>
            </a:br>
            <a:r>
              <a:rPr lang="en-US" sz="2000" b="1"/>
              <a:t>	- Sequential work plan: Activities, timelines, responsibilities</a:t>
            </a:r>
            <a:br>
              <a:rPr lang="en-US" sz="2000" b="1"/>
            </a:br>
            <a:r>
              <a:rPr lang="en-US" sz="2000" b="1"/>
              <a:t>	- Discussion of challenges and limitations and how they will be 	 	  overcome or mitigated</a:t>
            </a:r>
            <a:br>
              <a:rPr lang="en-US" sz="2000" b="1"/>
            </a:br>
            <a:r>
              <a:rPr lang="en-US" sz="2000" b="1"/>
              <a:t>	- Expected results (or alternative approaches, if needed)</a:t>
            </a:r>
            <a:br>
              <a:rPr lang="en-US" sz="2000" b="1"/>
            </a:br>
            <a:r>
              <a:rPr lang="en-US" sz="2000" b="1"/>
              <a:t>	- Precautions to be taken if hazards are involved </a:t>
            </a:r>
            <a:endParaRPr lang="en-US" sz="1800" i="1"/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1219200" y="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Part 3:  Research Strategy</a:t>
            </a:r>
          </a:p>
          <a:p>
            <a:pPr algn="ctr"/>
            <a:r>
              <a:rPr lang="en-US" sz="3200">
                <a:solidFill>
                  <a:schemeClr val="tx2"/>
                </a:solidFill>
              </a:rPr>
              <a:t>    c. Approach</a:t>
            </a:r>
          </a:p>
        </p:txBody>
      </p:sp>
      <p:sp>
        <p:nvSpPr>
          <p:cNvPr id="36868" name="Line 6"/>
          <p:cNvSpPr>
            <a:spLocks noChangeShapeType="1"/>
          </p:cNvSpPr>
          <p:nvPr/>
        </p:nvSpPr>
        <p:spPr bwMode="auto">
          <a:xfrm>
            <a:off x="990600" y="1219200"/>
            <a:ext cx="7620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838200" y="1524000"/>
            <a:ext cx="861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20850" lvl="1" indent="-285750">
              <a:spcBef>
                <a:spcPct val="20000"/>
              </a:spcBef>
              <a:buFontTx/>
              <a:buChar char="–"/>
            </a:pPr>
            <a:endParaRPr lang="en-US" sz="2800"/>
          </a:p>
        </p:txBody>
      </p:sp>
      <p:pic>
        <p:nvPicPr>
          <p:cNvPr id="36870" name="Picture 9" descr="j00788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8288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4"/>
          <p:cNvSpPr>
            <a:spLocks noChangeShapeType="1"/>
          </p:cNvSpPr>
          <p:nvPr/>
        </p:nvSpPr>
        <p:spPr bwMode="auto">
          <a:xfrm>
            <a:off x="1143000" y="1066800"/>
            <a:ext cx="73152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762000" y="152400"/>
            <a:ext cx="7924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     Tips for Research Strategy</a:t>
            </a:r>
          </a:p>
          <a:p>
            <a:pPr algn="ctr"/>
            <a:r>
              <a:rPr lang="en-US" sz="3200">
                <a:solidFill>
                  <a:schemeClr val="tx2"/>
                </a:solidFill>
              </a:rPr>
              <a:t>    3c. Approach</a:t>
            </a:r>
          </a:p>
          <a:p>
            <a:pPr algn="ctr"/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533400" y="1524000"/>
            <a:ext cx="861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 sz="2000"/>
              <a:t>Number the sections to correspond to numbers of Specific Aims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 sz="2000"/>
              <a:t>Where possible cite your own publications to show familiarity with experimental techniques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 sz="2000"/>
              <a:t>Justify your approach by stating why you chose your method(s) over alternatives </a:t>
            </a:r>
            <a:r>
              <a:rPr lang="en-US" sz="2000" i="1"/>
              <a:t>(the “why” as well as the “how”)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 sz="2000"/>
              <a:t>If you must use a complex technology for the first time, add a 	              co-investigator or experienced consultant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 sz="2000"/>
              <a:t>Document proposed collaborations and offers of restricted materials or equipment with letters of authorization</a:t>
            </a:r>
            <a:endParaRPr lang="en-US"/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n-US" b="1"/>
          </a:p>
        </p:txBody>
      </p:sp>
      <p:sp>
        <p:nvSpPr>
          <p:cNvPr id="37893" name="AutoShape 7"/>
          <p:cNvSpPr>
            <a:spLocks noChangeArrowheads="1"/>
          </p:cNvSpPr>
          <p:nvPr/>
        </p:nvSpPr>
        <p:spPr bwMode="auto">
          <a:xfrm>
            <a:off x="533400" y="4724400"/>
            <a:ext cx="8001000" cy="1676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 b="1"/>
          </a:p>
          <a:p>
            <a:pPr algn="ctr"/>
            <a:r>
              <a:rPr lang="en-US" sz="2000" b="1"/>
              <a:t>Remember:</a:t>
            </a:r>
          </a:p>
          <a:p>
            <a:pPr algn="ctr"/>
            <a:r>
              <a:rPr lang="en-US" sz="2000" b="1"/>
              <a:t>Pictures do more than words:  Use charts, illustrations and graphs </a:t>
            </a:r>
          </a:p>
          <a:p>
            <a:pPr algn="ctr"/>
            <a:r>
              <a:rPr lang="en-US" sz="2000" b="1"/>
              <a:t>to help reviewers “see” exactly how the project will unfold</a:t>
            </a:r>
          </a:p>
          <a:p>
            <a:pPr algn="ctr"/>
            <a:endParaRPr lang="en-US" b="1" i="1"/>
          </a:p>
          <a:p>
            <a:pPr algn="ctr"/>
            <a:r>
              <a:rPr lang="en-US" sz="2000" b="1" i="1"/>
              <a:t>			</a:t>
            </a:r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4648200" y="5257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b="1"/>
          </a:p>
        </p:txBody>
      </p:sp>
      <p:pic>
        <p:nvPicPr>
          <p:cNvPr id="37895" name="Picture 9" descr="j015234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2954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685800" y="1828800"/>
            <a:ext cx="861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PURPOSE:  Provide experimental support for hypothesis   and research design; establish capabilities of investigators </a:t>
            </a:r>
          </a:p>
          <a:p>
            <a:pPr marL="342900" indent="-342900">
              <a:spcBef>
                <a:spcPct val="20000"/>
              </a:spcBef>
            </a:pPr>
            <a:endParaRPr lang="en-US" sz="1000" b="1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CONTENTS:  Should include  </a:t>
            </a:r>
            <a:endParaRPr lang="en-US" sz="2000" b="1"/>
          </a:p>
          <a:p>
            <a:pPr marL="342900" indent="-342900">
              <a:spcBef>
                <a:spcPct val="20000"/>
              </a:spcBef>
            </a:pPr>
            <a:r>
              <a:rPr lang="en-US" sz="2000" b="1"/>
              <a:t>		- Brief description of recent studies done by investigators that 	  	  establish feasibility of the proposed design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/>
              <a:t>		- Reference to older studies that provide important background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/>
              <a:t>		- Results of previous studies not directly relevant can help if they 	 	  verify competence with the proposed experimental techniques</a:t>
            </a:r>
            <a:endParaRPr lang="en-US" sz="1800" i="1"/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1371600" y="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Part 3: Research Strategy </a:t>
            </a:r>
            <a:br>
              <a:rPr lang="en-US" sz="3200">
                <a:solidFill>
                  <a:schemeClr val="tx2"/>
                </a:solidFill>
              </a:rPr>
            </a:br>
            <a:r>
              <a:rPr lang="en-US" sz="3200">
                <a:solidFill>
                  <a:schemeClr val="tx2"/>
                </a:solidFill>
              </a:rPr>
              <a:t>c. Preliminary Results</a:t>
            </a:r>
          </a:p>
        </p:txBody>
      </p:sp>
      <p:sp>
        <p:nvSpPr>
          <p:cNvPr id="38916" name="Line 6"/>
          <p:cNvSpPr>
            <a:spLocks noChangeShapeType="1"/>
          </p:cNvSpPr>
          <p:nvPr/>
        </p:nvSpPr>
        <p:spPr bwMode="auto">
          <a:xfrm>
            <a:off x="838200" y="1219200"/>
            <a:ext cx="7620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Rectangle 7"/>
          <p:cNvSpPr>
            <a:spLocks noChangeArrowheads="1"/>
          </p:cNvSpPr>
          <p:nvPr/>
        </p:nvSpPr>
        <p:spPr bwMode="auto">
          <a:xfrm>
            <a:off x="838200" y="1524000"/>
            <a:ext cx="861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pic>
        <p:nvPicPr>
          <p:cNvPr id="38918" name="Picture 11" descr="j0151819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16764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4"/>
          <p:cNvSpPr>
            <a:spLocks noChangeShapeType="1"/>
          </p:cNvSpPr>
          <p:nvPr/>
        </p:nvSpPr>
        <p:spPr bwMode="auto">
          <a:xfrm>
            <a:off x="1143000" y="1066800"/>
            <a:ext cx="73152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762000" y="-152400"/>
            <a:ext cx="7924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      Tips for 3c: </a:t>
            </a:r>
            <a:br>
              <a:rPr lang="en-US" sz="3200">
                <a:solidFill>
                  <a:schemeClr val="tx2"/>
                </a:solidFill>
              </a:rPr>
            </a:br>
            <a:r>
              <a:rPr lang="en-US" sz="3200">
                <a:solidFill>
                  <a:schemeClr val="tx2"/>
                </a:solidFill>
              </a:rPr>
              <a:t>Preliminary Results</a:t>
            </a:r>
          </a:p>
        </p:txBody>
      </p:sp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533400" y="1447800"/>
            <a:ext cx="861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 typeface="Times New Roman" pitchFamily="18" charset="0"/>
              <a:buAutoNum type="arabicPeriod"/>
            </a:pPr>
            <a:r>
              <a:rPr lang="en-US"/>
              <a:t>Show how previous work has prepared you to conduct this research successfully</a:t>
            </a:r>
          </a:p>
          <a:p>
            <a:pPr marL="609600" indent="-609600">
              <a:spcBef>
                <a:spcPct val="20000"/>
              </a:spcBef>
              <a:buFont typeface="Times New Roman" pitchFamily="18" charset="0"/>
              <a:buAutoNum type="arabicPeriod"/>
            </a:pPr>
            <a:r>
              <a:rPr lang="en-US"/>
              <a:t>All figures, tables and illustrations of preliminary data          must be in this section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/>
              <a:t>Color images okay with Grants.gov, but check w/B&amp;W printer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/>
              <a:t>If originals are reduced, make sure legends are readable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/>
              <a:t>Cite but do not dwell exhaustively on results already published.  Summarize key findings and include reprints in the appendix (up to 10)</a:t>
            </a:r>
          </a:p>
          <a:p>
            <a:pPr marL="609600" indent="-609600">
              <a:spcBef>
                <a:spcPct val="20000"/>
              </a:spcBef>
            </a:pPr>
            <a:endParaRPr lang="en-US"/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n-US"/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n-US" b="1"/>
          </a:p>
        </p:txBody>
      </p:sp>
      <p:sp>
        <p:nvSpPr>
          <p:cNvPr id="39941" name="AutoShape 7"/>
          <p:cNvSpPr>
            <a:spLocks noChangeArrowheads="1"/>
          </p:cNvSpPr>
          <p:nvPr/>
        </p:nvSpPr>
        <p:spPr bwMode="auto">
          <a:xfrm>
            <a:off x="838200" y="5181600"/>
            <a:ext cx="7391400" cy="13716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Remember:</a:t>
            </a:r>
          </a:p>
          <a:p>
            <a:pPr algn="ctr"/>
            <a:r>
              <a:rPr lang="en-US" b="1" i="1"/>
              <a:t>“It is virtually impossible to obtain a favorable review </a:t>
            </a:r>
          </a:p>
          <a:p>
            <a:pPr algn="ctr"/>
            <a:r>
              <a:rPr lang="en-US" b="1" i="1"/>
              <a:t>without strong preliminary data.”</a:t>
            </a:r>
          </a:p>
          <a:p>
            <a:pPr algn="ctr"/>
            <a:r>
              <a:rPr lang="en-US" sz="2000" b="1" i="1"/>
              <a:t>			</a:t>
            </a:r>
            <a:r>
              <a:rPr lang="en-US" sz="2000" b="1"/>
              <a:t>- NCI Grantwriting Guide</a:t>
            </a:r>
          </a:p>
        </p:txBody>
      </p:sp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4648200" y="5257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b="1"/>
          </a:p>
        </p:txBody>
      </p:sp>
      <p:pic>
        <p:nvPicPr>
          <p:cNvPr id="39943" name="Picture 20" descr="j015234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2954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10"/>
          <p:cNvSpPr>
            <a:spLocks noChangeArrowheads="1"/>
          </p:cNvSpPr>
          <p:nvPr/>
        </p:nvSpPr>
        <p:spPr bwMode="auto">
          <a:xfrm>
            <a:off x="990600" y="3810000"/>
            <a:ext cx="7772400" cy="8382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533400" y="1600200"/>
            <a:ext cx="861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Modular:  Less than $250,000 per year</a:t>
            </a:r>
            <a:br>
              <a:rPr lang="en-US" b="1"/>
            </a:br>
            <a:r>
              <a:rPr lang="en-US" sz="1800" b="1"/>
              <a:t>	- Only need to list personnel and % effort (LOE)</a:t>
            </a:r>
            <a:br>
              <a:rPr lang="en-US" sz="1800" b="1"/>
            </a:br>
            <a:r>
              <a:rPr lang="en-US" sz="1800" b="1"/>
              <a:t>	- No other itemization necessary	</a:t>
            </a:r>
            <a:br>
              <a:rPr lang="en-US" sz="1800" b="1"/>
            </a:br>
            <a:r>
              <a:rPr lang="en-US" sz="1800" b="1"/>
              <a:t>	- Direct costs requested in modules of $25,000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Non-modular:  &gt; $250,000 per year</a:t>
            </a:r>
            <a:br>
              <a:rPr lang="en-US" b="1"/>
            </a:br>
            <a:r>
              <a:rPr lang="en-US" sz="1800" b="1"/>
              <a:t>	- Requires detailed itemization (forms 4 &amp; 5)</a:t>
            </a:r>
            <a:br>
              <a:rPr lang="en-US" sz="1800" b="1"/>
            </a:br>
            <a:endParaRPr lang="en-US" sz="1800" b="1"/>
          </a:p>
          <a:p>
            <a:pPr marL="342900" indent="-342900">
              <a:spcBef>
                <a:spcPct val="20000"/>
              </a:spcBef>
            </a:pPr>
            <a:r>
              <a:rPr lang="en-US" sz="1800" b="1"/>
              <a:t>		- NB: Budgets &gt; $500,000/yr require NIH approval prior to submission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b="1"/>
              <a:t>		  (at least 6 weeks in advance)</a:t>
            </a:r>
          </a:p>
          <a:p>
            <a:pPr marL="342900" indent="-342900">
              <a:spcBef>
                <a:spcPct val="20000"/>
              </a:spcBef>
            </a:pPr>
            <a:endParaRPr lang="en-US" sz="1800" b="1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PURPOSE:  Justify all expenses required to achieve project aims and objectives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800" b="1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Recommended Length:  Special forms provided.  Read instructions carefully!</a:t>
            </a:r>
            <a:endParaRPr lang="en-US" sz="800" b="1"/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1219200" y="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Budget and Justification</a:t>
            </a:r>
          </a:p>
        </p:txBody>
      </p:sp>
      <p:sp>
        <p:nvSpPr>
          <p:cNvPr id="40965" name="Line 6"/>
          <p:cNvSpPr>
            <a:spLocks noChangeShapeType="1"/>
          </p:cNvSpPr>
          <p:nvPr/>
        </p:nvSpPr>
        <p:spPr bwMode="auto">
          <a:xfrm>
            <a:off x="838200" y="1219200"/>
            <a:ext cx="7620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838200" y="1524000"/>
            <a:ext cx="861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20850" lvl="1" indent="-285750">
              <a:spcBef>
                <a:spcPct val="20000"/>
              </a:spcBef>
              <a:buFontTx/>
              <a:buChar char="–"/>
            </a:pPr>
            <a:endParaRPr lang="en-US" sz="2800"/>
          </a:p>
        </p:txBody>
      </p:sp>
      <p:pic>
        <p:nvPicPr>
          <p:cNvPr id="40967" name="Picture 9" descr="PE06237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75260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4"/>
          <p:cNvSpPr>
            <a:spLocks noChangeShapeType="1"/>
          </p:cNvSpPr>
          <p:nvPr/>
        </p:nvSpPr>
        <p:spPr bwMode="auto">
          <a:xfrm>
            <a:off x="1143000" y="1066800"/>
            <a:ext cx="73152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762000" y="-152400"/>
            <a:ext cx="7924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      </a:t>
            </a:r>
            <a:r>
              <a:rPr lang="en-US" sz="4000">
                <a:solidFill>
                  <a:schemeClr val="tx2"/>
                </a:solidFill>
              </a:rPr>
              <a:t>Budget Tips</a:t>
            </a:r>
          </a:p>
        </p:txBody>
      </p:sp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533400" y="3200400"/>
            <a:ext cx="8610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n-US" sz="2000"/>
          </a:p>
        </p:txBody>
      </p:sp>
      <p:sp>
        <p:nvSpPr>
          <p:cNvPr id="41989" name="AutoShape 7"/>
          <p:cNvSpPr>
            <a:spLocks noChangeArrowheads="1"/>
          </p:cNvSpPr>
          <p:nvPr/>
        </p:nvSpPr>
        <p:spPr bwMode="auto">
          <a:xfrm>
            <a:off x="609600" y="5486400"/>
            <a:ext cx="8001000" cy="13716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 b="1"/>
          </a:p>
          <a:p>
            <a:pPr algn="ctr"/>
            <a:r>
              <a:rPr lang="en-US" sz="2000" b="1"/>
              <a:t>Remember:</a:t>
            </a:r>
          </a:p>
          <a:p>
            <a:pPr algn="ctr"/>
            <a:r>
              <a:rPr lang="en-US" i="1"/>
              <a:t>Failure to adequately justify expenditures will cause </a:t>
            </a:r>
          </a:p>
          <a:p>
            <a:pPr algn="ctr"/>
            <a:r>
              <a:rPr lang="en-US" i="1"/>
              <a:t>reviewers to question the validity of your research plan!</a:t>
            </a:r>
          </a:p>
          <a:p>
            <a:pPr algn="ctr"/>
            <a:endParaRPr lang="en-US" i="1"/>
          </a:p>
          <a:p>
            <a:pPr algn="ctr"/>
            <a:r>
              <a:rPr lang="en-US" sz="2000" b="1" i="1"/>
              <a:t>			</a:t>
            </a:r>
          </a:p>
        </p:txBody>
      </p:sp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4648200" y="5257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b="1"/>
          </a:p>
        </p:txBody>
      </p:sp>
      <p:pic>
        <p:nvPicPr>
          <p:cNvPr id="41991" name="Picture 9" descr="j015234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2954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Rectangle 10"/>
          <p:cNvSpPr>
            <a:spLocks noChangeArrowheads="1"/>
          </p:cNvSpPr>
          <p:nvPr/>
        </p:nvSpPr>
        <p:spPr bwMode="auto">
          <a:xfrm>
            <a:off x="533400" y="1676400"/>
            <a:ext cx="8610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 sz="2000"/>
              <a:t>Be realistic.  Padding and deliberate underbudgeting are quickly spotted.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 sz="2000"/>
              <a:t>Describe specific duties and  name the individuals for each position listed, with percentage of effort requested each year</a:t>
            </a:r>
          </a:p>
        </p:txBody>
      </p:sp>
      <p:sp>
        <p:nvSpPr>
          <p:cNvPr id="41993" name="Text Box 15"/>
          <p:cNvSpPr txBox="1">
            <a:spLocks noChangeArrowheads="1"/>
          </p:cNvSpPr>
          <p:nvPr/>
        </p:nvSpPr>
        <p:spPr bwMode="auto">
          <a:xfrm>
            <a:off x="457200" y="3429000"/>
            <a:ext cx="91281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AutoNum type="arabicPeriod"/>
            </a:pPr>
            <a:r>
              <a:rPr lang="en-US" sz="2000"/>
              <a:t>Justify all equipment purchases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sz="2000"/>
              <a:t>Break out supply costs into major categories (reagents, disposables, etc.)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sz="2000"/>
              <a:t>Detail and justify all travel costs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sz="2000"/>
              <a:t>All budget items and year-to-year fluctuations should match the research plan 1:1.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sz="2000"/>
              <a:t>Be complete but concise (no page limits)</a:t>
            </a:r>
          </a:p>
        </p:txBody>
      </p:sp>
      <p:sp>
        <p:nvSpPr>
          <p:cNvPr id="41994" name="Text Box 16"/>
          <p:cNvSpPr txBox="1">
            <a:spLocks noChangeArrowheads="1"/>
          </p:cNvSpPr>
          <p:nvPr/>
        </p:nvSpPr>
        <p:spPr bwMode="auto">
          <a:xfrm>
            <a:off x="228600" y="2895600"/>
            <a:ext cx="2293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If non-modular: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533400" y="1828800"/>
            <a:ext cx="861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PURPOSE:  Document institutional compliance with all relevant federal laws and guidelines </a:t>
            </a:r>
          </a:p>
          <a:p>
            <a:pPr marL="342900" indent="-342900">
              <a:spcBef>
                <a:spcPct val="20000"/>
              </a:spcBef>
            </a:pPr>
            <a:endParaRPr lang="en-US" sz="800" b="1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CONTENTS.  Required Assurances: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/>
              <a:t>	Human Subjects	Human Fetal Tissue	Vertebrate Animals	  Embryonic Stem Cells	Inclusion of Children	Women &amp; Minority Inclusion Debarment &amp; Suspension	Drug-Free Workplace 	Lobbying                   Delinquent Federal Debt	Research Misconduct	Handicapped Individuals    Civil Rights		Sex Discrimination		Age Discrimination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/>
              <a:t>	</a:t>
            </a:r>
          </a:p>
        </p:txBody>
      </p: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1447800" y="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Assurances and Certifications</a:t>
            </a:r>
          </a:p>
        </p:txBody>
      </p:sp>
      <p:sp>
        <p:nvSpPr>
          <p:cNvPr id="43012" name="Line 6"/>
          <p:cNvSpPr>
            <a:spLocks noChangeShapeType="1"/>
          </p:cNvSpPr>
          <p:nvPr/>
        </p:nvSpPr>
        <p:spPr bwMode="auto">
          <a:xfrm>
            <a:off x="838200" y="1219200"/>
            <a:ext cx="7620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Rectangle 7"/>
          <p:cNvSpPr>
            <a:spLocks noChangeArrowheads="1"/>
          </p:cNvSpPr>
          <p:nvPr/>
        </p:nvSpPr>
        <p:spPr bwMode="auto">
          <a:xfrm>
            <a:off x="838200" y="1524000"/>
            <a:ext cx="861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20850" lvl="1" indent="-285750">
              <a:spcBef>
                <a:spcPct val="20000"/>
              </a:spcBef>
              <a:buFontTx/>
              <a:buChar char="–"/>
            </a:pPr>
            <a:endParaRPr lang="en-US" sz="2800"/>
          </a:p>
        </p:txBody>
      </p:sp>
      <p:pic>
        <p:nvPicPr>
          <p:cNvPr id="43014" name="Picture 9" descr="j0235425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1676400" y="152400"/>
            <a:ext cx="59817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NIH 2012 Budget</a:t>
            </a:r>
            <a:r>
              <a:rPr lang="en-US" sz="4400" b="1">
                <a:solidFill>
                  <a:schemeClr val="tx2"/>
                </a:solidFill>
              </a:rPr>
              <a:t> </a:t>
            </a:r>
            <a:br>
              <a:rPr lang="en-US" sz="4400" b="1">
                <a:solidFill>
                  <a:schemeClr val="tx2"/>
                </a:solidFill>
              </a:rPr>
            </a:br>
            <a:r>
              <a:rPr lang="en-US" sz="4000" b="1">
                <a:solidFill>
                  <a:schemeClr val="tx2"/>
                </a:solidFill>
              </a:rPr>
              <a:t>$30.7 Billion</a:t>
            </a:r>
            <a:endParaRPr lang="en-US"/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-50800" y="787400"/>
          <a:ext cx="8991600" cy="594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3" imgW="8992379" imgH="5944115" progId="Excel.Chart.8">
                  <p:embed/>
                </p:oleObj>
              </mc:Choice>
              <mc:Fallback>
                <p:oleObj r:id="rId3" imgW="8992379" imgH="5944115" progId="Excel.Char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787400"/>
                        <a:ext cx="8991600" cy="594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10"/>
          <p:cNvSpPr txBox="1">
            <a:spLocks noChangeArrowheads="1"/>
          </p:cNvSpPr>
          <p:nvPr/>
        </p:nvSpPr>
        <p:spPr bwMode="auto">
          <a:xfrm>
            <a:off x="6096000" y="3200400"/>
            <a:ext cx="2540000" cy="11969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Arial" charset="0"/>
              </a:rPr>
              <a:t>Research Project</a:t>
            </a:r>
          </a:p>
          <a:p>
            <a:r>
              <a:rPr lang="en-US">
                <a:latin typeface="Arial" charset="0"/>
              </a:rPr>
              <a:t>    Grants 55%</a:t>
            </a:r>
          </a:p>
          <a:p>
            <a:r>
              <a:rPr lang="en-US" b="1">
                <a:solidFill>
                  <a:schemeClr val="hlink"/>
                </a:solidFill>
                <a:latin typeface="Arial" charset="0"/>
              </a:rPr>
              <a:t>   $17 billion</a:t>
            </a:r>
            <a:endParaRPr lang="en-US"/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2438400" y="1676400"/>
            <a:ext cx="1471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Training 3% 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Line 4"/>
          <p:cNvSpPr>
            <a:spLocks noChangeShapeType="1"/>
          </p:cNvSpPr>
          <p:nvPr/>
        </p:nvSpPr>
        <p:spPr bwMode="auto">
          <a:xfrm>
            <a:off x="1143000" y="1066800"/>
            <a:ext cx="73152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762000" y="-152400"/>
            <a:ext cx="7924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      </a:t>
            </a:r>
            <a:r>
              <a:rPr lang="en-US" sz="4000">
                <a:solidFill>
                  <a:schemeClr val="tx2"/>
                </a:solidFill>
              </a:rPr>
              <a:t> Tips re: Assurances</a:t>
            </a:r>
          </a:p>
        </p:txBody>
      </p:sp>
      <p:sp>
        <p:nvSpPr>
          <p:cNvPr id="44036" name="Rectangle 6"/>
          <p:cNvSpPr>
            <a:spLocks noChangeArrowheads="1"/>
          </p:cNvSpPr>
          <p:nvPr/>
        </p:nvSpPr>
        <p:spPr bwMode="auto">
          <a:xfrm>
            <a:off x="533400" y="1371600"/>
            <a:ext cx="8610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/>
              <a:t>Become familiar with all compliance requirements that pertain to your proposal, especially if your research involves:</a:t>
            </a:r>
          </a:p>
          <a:p>
            <a:pPr marL="609600" indent="-609600">
              <a:spcBef>
                <a:spcPct val="20000"/>
              </a:spcBef>
            </a:pPr>
            <a:r>
              <a:rPr lang="en-US" sz="1800"/>
              <a:t>	- Human Subjects     	     - Vertebrate Animals     - Recombinant DNA/RNA                  - Human Gene Transfers   - Biohazards                  -  Hazardous Materials                     - Radioactivity      	     - Conflict of Interest</a:t>
            </a:r>
            <a:endParaRPr lang="en-US" sz="1000"/>
          </a:p>
          <a:p>
            <a:pPr marL="609600" indent="-609600">
              <a:spcBef>
                <a:spcPct val="20000"/>
              </a:spcBef>
            </a:pPr>
            <a:r>
              <a:rPr lang="en-US"/>
              <a:t>2.     Allow plenty of time, as some compliance documentation may have to come from other institutions.</a:t>
            </a:r>
          </a:p>
          <a:p>
            <a:pPr marL="609600" indent="-609600">
              <a:spcBef>
                <a:spcPct val="20000"/>
              </a:spcBef>
            </a:pPr>
            <a:r>
              <a:rPr lang="en-US"/>
              <a:t>3.     Make contact early with the Office of Sponsored Programs!</a:t>
            </a:r>
          </a:p>
          <a:p>
            <a:pPr marL="609600" indent="-609600">
              <a:spcBef>
                <a:spcPct val="20000"/>
              </a:spcBef>
            </a:pPr>
            <a:r>
              <a:rPr lang="en-US"/>
              <a:t>4. 	IRB approval not necessary with proposal, but no money will flow until it’s obtained!</a:t>
            </a:r>
          </a:p>
          <a:p>
            <a:pPr marL="609600" indent="-609600">
              <a:spcBef>
                <a:spcPct val="20000"/>
              </a:spcBef>
            </a:pPr>
            <a:endParaRPr lang="en-US"/>
          </a:p>
        </p:txBody>
      </p:sp>
      <p:sp>
        <p:nvSpPr>
          <p:cNvPr id="44037" name="AutoShape 7"/>
          <p:cNvSpPr>
            <a:spLocks noChangeArrowheads="1"/>
          </p:cNvSpPr>
          <p:nvPr/>
        </p:nvSpPr>
        <p:spPr bwMode="auto">
          <a:xfrm>
            <a:off x="838200" y="5486400"/>
            <a:ext cx="7543800" cy="13716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 b="1"/>
          </a:p>
          <a:p>
            <a:pPr algn="ctr"/>
            <a:r>
              <a:rPr lang="en-US" sz="2000" b="1"/>
              <a:t>Remember:</a:t>
            </a:r>
          </a:p>
          <a:p>
            <a:pPr algn="ctr"/>
            <a:r>
              <a:rPr lang="en-US" i="1"/>
              <a:t>Lack of proper certifications and assurances </a:t>
            </a:r>
          </a:p>
          <a:p>
            <a:pPr algn="ctr"/>
            <a:r>
              <a:rPr lang="en-US" i="1"/>
              <a:t>will cause your proposal to be returned without review!</a:t>
            </a:r>
          </a:p>
          <a:p>
            <a:pPr algn="ctr"/>
            <a:endParaRPr lang="en-US" i="1"/>
          </a:p>
          <a:p>
            <a:pPr algn="ctr"/>
            <a:r>
              <a:rPr lang="en-US" sz="2000" b="1" i="1"/>
              <a:t>			</a:t>
            </a:r>
          </a:p>
        </p:txBody>
      </p:sp>
      <p:sp>
        <p:nvSpPr>
          <p:cNvPr id="44038" name="Text Box 8"/>
          <p:cNvSpPr txBox="1">
            <a:spLocks noChangeArrowheads="1"/>
          </p:cNvSpPr>
          <p:nvPr/>
        </p:nvSpPr>
        <p:spPr bwMode="auto">
          <a:xfrm>
            <a:off x="4648200" y="5257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b="1"/>
          </a:p>
        </p:txBody>
      </p:sp>
      <p:pic>
        <p:nvPicPr>
          <p:cNvPr id="44039" name="Picture 9" descr="j015234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2954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533400" y="1905000"/>
            <a:ext cx="861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PURPOSE:  Provide credentials of all key                   personnel  in concise, standard format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Format pages provided (limited to 4 pages)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/>
              <a:t>		Education/Training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/>
              <a:t>		A.  Positions and Honors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/>
              <a:t>		B.  Selected Peer-reviewed publications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/>
              <a:t>		C.  Research Support (Ongoing &amp; Completed)</a:t>
            </a:r>
          </a:p>
        </p:txBody>
      </p:sp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457200" y="152400"/>
            <a:ext cx="6781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Biographical sketches</a:t>
            </a:r>
          </a:p>
        </p:txBody>
      </p:sp>
      <p:sp>
        <p:nvSpPr>
          <p:cNvPr id="45060" name="Line 6"/>
          <p:cNvSpPr>
            <a:spLocks noChangeShapeType="1"/>
          </p:cNvSpPr>
          <p:nvPr/>
        </p:nvSpPr>
        <p:spPr bwMode="auto">
          <a:xfrm>
            <a:off x="838200" y="1143000"/>
            <a:ext cx="7620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7"/>
          <p:cNvSpPr>
            <a:spLocks noChangeArrowheads="1"/>
          </p:cNvSpPr>
          <p:nvPr/>
        </p:nvSpPr>
        <p:spPr bwMode="auto">
          <a:xfrm>
            <a:off x="838200" y="1600200"/>
            <a:ext cx="861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20850" lvl="1" indent="-285750">
              <a:spcBef>
                <a:spcPct val="20000"/>
              </a:spcBef>
              <a:buFontTx/>
              <a:buChar char="–"/>
            </a:pPr>
            <a:endParaRPr lang="en-US" sz="2800"/>
          </a:p>
        </p:txBody>
      </p:sp>
      <p:pic>
        <p:nvPicPr>
          <p:cNvPr id="45062" name="Picture 11" descr="PE06159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778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533400" y="1981200"/>
            <a:ext cx="861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b="1"/>
              <a:t>PURPOSE:  Describe the resources, facilities and support available to the researcher 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800" b="1"/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b="1"/>
              <a:t>Recommended Length: Form provided</a:t>
            </a:r>
          </a:p>
          <a:p>
            <a:pPr marL="609600" indent="-609600">
              <a:spcBef>
                <a:spcPct val="20000"/>
              </a:spcBef>
            </a:pPr>
            <a:endParaRPr lang="en-US" sz="800" b="1"/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b="1"/>
              <a:t>Make sure you:  </a:t>
            </a:r>
          </a:p>
          <a:p>
            <a:pPr marL="609600" indent="-609600">
              <a:spcBef>
                <a:spcPct val="20000"/>
              </a:spcBef>
            </a:pPr>
            <a:r>
              <a:rPr lang="en-US" b="1"/>
              <a:t>        </a:t>
            </a:r>
            <a:endParaRPr lang="en-US" sz="1800"/>
          </a:p>
          <a:p>
            <a:pPr marL="609600" indent="-609600">
              <a:spcBef>
                <a:spcPct val="20000"/>
              </a:spcBef>
            </a:pPr>
            <a:r>
              <a:rPr lang="en-US" sz="2000" b="1"/>
              <a:t>	</a:t>
            </a:r>
          </a:p>
        </p:txBody>
      </p:sp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1600200" y="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Resources and Environment</a:t>
            </a:r>
          </a:p>
        </p:txBody>
      </p:sp>
      <p:sp>
        <p:nvSpPr>
          <p:cNvPr id="46084" name="Line 6"/>
          <p:cNvSpPr>
            <a:spLocks noChangeShapeType="1"/>
          </p:cNvSpPr>
          <p:nvPr/>
        </p:nvSpPr>
        <p:spPr bwMode="auto">
          <a:xfrm>
            <a:off x="838200" y="1219200"/>
            <a:ext cx="7620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Rectangle 7"/>
          <p:cNvSpPr>
            <a:spLocks noChangeArrowheads="1"/>
          </p:cNvSpPr>
          <p:nvPr/>
        </p:nvSpPr>
        <p:spPr bwMode="auto">
          <a:xfrm>
            <a:off x="838200" y="1524000"/>
            <a:ext cx="861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20850" lvl="1" indent="-285750">
              <a:spcBef>
                <a:spcPct val="20000"/>
              </a:spcBef>
              <a:buFontTx/>
              <a:buChar char="–"/>
            </a:pPr>
            <a:endParaRPr lang="en-US" sz="2800"/>
          </a:p>
        </p:txBody>
      </p:sp>
      <p:sp>
        <p:nvSpPr>
          <p:cNvPr id="46086" name="Text Box 9"/>
          <p:cNvSpPr txBox="1">
            <a:spLocks noChangeArrowheads="1"/>
          </p:cNvSpPr>
          <p:nvPr/>
        </p:nvSpPr>
        <p:spPr bwMode="auto">
          <a:xfrm>
            <a:off x="609600" y="4191000"/>
            <a:ext cx="38100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1. Include all requirements mentioned in proposed  Research Plan</a:t>
            </a:r>
          </a:p>
          <a:p>
            <a:pPr>
              <a:spcBef>
                <a:spcPct val="50000"/>
              </a:spcBef>
            </a:pPr>
            <a:r>
              <a:rPr lang="en-US" sz="1800"/>
              <a:t>2. Justify any reliance on external resources</a:t>
            </a:r>
          </a:p>
        </p:txBody>
      </p:sp>
      <p:sp>
        <p:nvSpPr>
          <p:cNvPr id="46087" name="Text Box 10"/>
          <p:cNvSpPr txBox="1">
            <a:spLocks noChangeArrowheads="1"/>
          </p:cNvSpPr>
          <p:nvPr/>
        </p:nvSpPr>
        <p:spPr bwMode="auto">
          <a:xfrm>
            <a:off x="4800600" y="4191000"/>
            <a:ext cx="38862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3. Show that all subcontractors and collaborators have the capability to perform assigned tasks</a:t>
            </a:r>
          </a:p>
          <a:p>
            <a:pPr>
              <a:spcBef>
                <a:spcPct val="50000"/>
              </a:spcBef>
            </a:pPr>
            <a:r>
              <a:rPr lang="en-US" sz="1800"/>
              <a:t>4. Match resources with budget requests</a:t>
            </a:r>
          </a:p>
        </p:txBody>
      </p:sp>
      <p:pic>
        <p:nvPicPr>
          <p:cNvPr id="46088" name="Picture 12" descr="BD09979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4097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295400" y="5638800"/>
            <a:ext cx="65532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533400" y="1676400"/>
            <a:ext cx="861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1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PURPOSE:  Provide</a:t>
            </a:r>
            <a:r>
              <a:rPr lang="en-US" b="1" u="sng"/>
              <a:t> relevant</a:t>
            </a:r>
            <a:r>
              <a:rPr lang="en-US" b="1"/>
              <a:t> supplemental material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May include: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/>
              <a:t>		- Up to 10 publications or manuscripts </a:t>
            </a:r>
            <a:r>
              <a:rPr lang="en-US" sz="1800" u="sng"/>
              <a:t>accepted for publication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/>
              <a:t>		- Abstracts, patents or other relevant material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/>
              <a:t>		- Surveys, questionnaires, data collection instruments, clinical protocols</a:t>
            </a:r>
          </a:p>
          <a:p>
            <a:pPr marL="342900" indent="-342900">
              <a:spcBef>
                <a:spcPct val="20000"/>
              </a:spcBef>
            </a:pPr>
            <a:endParaRPr lang="en-US" sz="18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Not advisable for any commonly known protocol                     or procedure</a:t>
            </a:r>
          </a:p>
          <a:p>
            <a:pPr marL="342900" indent="-342900">
              <a:spcBef>
                <a:spcPct val="20000"/>
              </a:spcBef>
            </a:pPr>
            <a:endParaRPr lang="en-US" sz="1800"/>
          </a:p>
          <a:p>
            <a:pPr marL="342900" indent="-342900">
              <a:spcBef>
                <a:spcPct val="20000"/>
              </a:spcBef>
            </a:pPr>
            <a:r>
              <a:rPr lang="en-US" sz="1800"/>
              <a:t>		</a:t>
            </a:r>
            <a:endParaRPr lang="en-US" sz="1800" u="sng"/>
          </a:p>
          <a:p>
            <a:pPr marL="342900" indent="-342900">
              <a:spcBef>
                <a:spcPct val="20000"/>
              </a:spcBef>
            </a:pPr>
            <a:r>
              <a:rPr lang="en-US" i="1"/>
              <a:t>		</a:t>
            </a:r>
            <a:r>
              <a:rPr lang="en-US" b="1" i="1"/>
              <a:t>NB:  Do not use to circumvent the 12 page limit!</a:t>
            </a:r>
          </a:p>
          <a:p>
            <a:pPr marL="342900" indent="-342900">
              <a:spcBef>
                <a:spcPct val="20000"/>
              </a:spcBef>
            </a:pPr>
            <a:endParaRPr lang="en-US" b="1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1"/>
          </a:p>
          <a:p>
            <a:pPr marL="342900" indent="-342900">
              <a:spcBef>
                <a:spcPct val="20000"/>
              </a:spcBef>
            </a:pPr>
            <a:endParaRPr lang="en-US" sz="1800" i="1"/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457200" y="0"/>
            <a:ext cx="6781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Appendix</a:t>
            </a:r>
          </a:p>
        </p:txBody>
      </p:sp>
      <p:sp>
        <p:nvSpPr>
          <p:cNvPr id="47109" name="Line 6"/>
          <p:cNvSpPr>
            <a:spLocks noChangeShapeType="1"/>
          </p:cNvSpPr>
          <p:nvPr/>
        </p:nvSpPr>
        <p:spPr bwMode="auto">
          <a:xfrm>
            <a:off x="838200" y="1143000"/>
            <a:ext cx="7620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685800" y="1524000"/>
            <a:ext cx="861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20850" lvl="1" indent="-285750">
              <a:spcBef>
                <a:spcPct val="20000"/>
              </a:spcBef>
              <a:buFontTx/>
              <a:buChar char="–"/>
            </a:pPr>
            <a:endParaRPr lang="en-US" sz="2800"/>
          </a:p>
        </p:txBody>
      </p:sp>
      <p:pic>
        <p:nvPicPr>
          <p:cNvPr id="47111" name="Picture 9" descr="j0157615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"/>
            <a:ext cx="181292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7"/>
          <p:cNvSpPr>
            <a:spLocks noChangeShapeType="1"/>
          </p:cNvSpPr>
          <p:nvPr/>
        </p:nvSpPr>
        <p:spPr bwMode="auto">
          <a:xfrm>
            <a:off x="762000" y="1371600"/>
            <a:ext cx="73152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-533400" y="0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NIH Peer Review:</a:t>
            </a:r>
          </a:p>
          <a:p>
            <a:pPr algn="ctr"/>
            <a:r>
              <a:rPr lang="en-US" sz="4000">
                <a:solidFill>
                  <a:schemeClr val="tx2"/>
                </a:solidFill>
              </a:rPr>
              <a:t>New Scoring System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533400" y="18288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/>
              <a:t>9-point</a:t>
            </a:r>
            <a:r>
              <a:rPr lang="en-US"/>
              <a:t> scale introduced in 2010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     (1 = “Exceptional” and 9 = “Poor”)</a:t>
            </a:r>
            <a:r>
              <a:rPr lang="en-US" sz="2000">
                <a:solidFill>
                  <a:schemeClr val="folHlink"/>
                </a:solidFill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Most important new score will be the final </a:t>
            </a:r>
            <a:r>
              <a:rPr lang="en-US" b="1"/>
              <a:t>IMPACT</a:t>
            </a:r>
            <a:r>
              <a:rPr lang="en-US"/>
              <a:t> rating: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    (1 to 9)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Ratings will be in whole #’s only; no decimals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Reviewers will also provide ratings for each of five traditional NIH criteria</a:t>
            </a:r>
            <a:br>
              <a:rPr lang="en-US"/>
            </a:br>
            <a:r>
              <a:rPr lang="en-US"/>
              <a:t>	</a:t>
            </a:r>
            <a:r>
              <a:rPr lang="en-US" sz="2000"/>
              <a:t>- Significance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		- Investigator(s)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		- Innovation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		- Approach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		- Environment</a:t>
            </a:r>
            <a:r>
              <a:rPr lang="en-US"/>
              <a:t/>
            </a:r>
            <a:br>
              <a:rPr lang="en-US"/>
            </a:br>
            <a:endParaRPr lang="en-US" sz="200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pic>
        <p:nvPicPr>
          <p:cNvPr id="48133" name="Picture 6" descr="BD06982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"/>
            <a:ext cx="25146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24600" y="685800"/>
            <a:ext cx="2286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perspectiveHeroicExtremeRightFacing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/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533400"/>
            <a:ext cx="2286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perspectiveHeroicExtremeRightFacing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/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91400" y="533400"/>
            <a:ext cx="2286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perspectiveHeroicExtremeRightFacing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/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24800" y="304800"/>
            <a:ext cx="3048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perspectiveContrastingRightFacing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1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1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1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1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1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1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1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1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1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1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1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1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1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1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1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1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1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1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1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11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11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11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11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Line 7"/>
          <p:cNvSpPr>
            <a:spLocks noChangeShapeType="1"/>
          </p:cNvSpPr>
          <p:nvPr/>
        </p:nvSpPr>
        <p:spPr bwMode="auto">
          <a:xfrm>
            <a:off x="533400" y="1143000"/>
            <a:ext cx="73152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-457200" y="228600"/>
            <a:ext cx="7162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New Scoring System, cont’d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15240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Preliminary score: Reviewers send in their scores for the 5 present review criteria, plus the final IMPACT score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/>
              <a:t>Note: Impact score is an </a:t>
            </a:r>
            <a:r>
              <a:rPr lang="en-US" b="1" u="sng"/>
              <a:t>independent</a:t>
            </a:r>
            <a:r>
              <a:rPr lang="en-US" b="1"/>
              <a:t> rating, not an average of the 5!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 Applications in the lower half are “less competitive,” and will </a:t>
            </a:r>
            <a:r>
              <a:rPr lang="en-US" u="sng"/>
              <a:t>N</a:t>
            </a:r>
            <a:r>
              <a:rPr lang="en-US"/>
              <a:t>ot be </a:t>
            </a:r>
            <a:r>
              <a:rPr lang="en-US" u="sng"/>
              <a:t>D</a:t>
            </a:r>
            <a:r>
              <a:rPr lang="en-US"/>
              <a:t>iscussed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PI’s of “ND” proposals WILL receive all scores from individual reviewers, but no overall IMPACT score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After discussing competitive proposals, reviewers may change their scores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Reviewer scores are averaged, x 10, for a range of 10 – 90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Average IMPACT scores are then </a:t>
            </a:r>
            <a:r>
              <a:rPr lang="en-US" u="sng"/>
              <a:t>percentiled</a:t>
            </a:r>
            <a:r>
              <a:rPr lang="en-US"/>
              <a:t> for final ranking to determine </a:t>
            </a:r>
            <a:r>
              <a:rPr lang="en-US" u="sng"/>
              <a:t>funding order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b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/>
              <a:t/>
            </a:r>
            <a:br>
              <a:rPr lang="en-US"/>
            </a:br>
            <a:endParaRPr lang="en-US" sz="200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pic>
        <p:nvPicPr>
          <p:cNvPr id="49157" name="Picture 6" descr="BD06982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5146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24600" y="457200"/>
            <a:ext cx="2286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perspectiveHeroicExtremeRightFacing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1800" y="304800"/>
            <a:ext cx="2286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perspectiveHeroicExtremeRightFacing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/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91400" y="304800"/>
            <a:ext cx="2286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perspectiveHeroicExtremeRightFacing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/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24800" y="76200"/>
            <a:ext cx="3048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perspectiveContrastingRightFacing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6" t="39401" r="14951" b="5316"/>
          <a:stretch>
            <a:fillRect/>
          </a:stretch>
        </p:blipFill>
        <p:spPr bwMode="auto">
          <a:xfrm>
            <a:off x="609600" y="1981200"/>
            <a:ext cx="7848600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Line 7"/>
          <p:cNvSpPr>
            <a:spLocks noChangeShapeType="1"/>
          </p:cNvSpPr>
          <p:nvPr/>
        </p:nvSpPr>
        <p:spPr bwMode="auto">
          <a:xfrm>
            <a:off x="381000" y="1143000"/>
            <a:ext cx="73152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28600" y="304800"/>
            <a:ext cx="71628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Scoring System, cont’d</a:t>
            </a:r>
          </a:p>
        </p:txBody>
      </p:sp>
      <p:sp>
        <p:nvSpPr>
          <p:cNvPr id="50181" name="TextBox 5"/>
          <p:cNvSpPr txBox="1">
            <a:spLocks noChangeArrowheads="1"/>
          </p:cNvSpPr>
          <p:nvPr/>
        </p:nvSpPr>
        <p:spPr bwMode="auto">
          <a:xfrm>
            <a:off x="685800" y="1447800"/>
            <a:ext cx="3727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Definition of 9 – point scale:</a:t>
            </a:r>
          </a:p>
        </p:txBody>
      </p:sp>
      <p:pic>
        <p:nvPicPr>
          <p:cNvPr id="50182" name="Picture 6" descr="BD06982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5146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324600" y="457200"/>
            <a:ext cx="2286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perspectiveHeroicExtremeRightFacing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/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81800" y="304800"/>
            <a:ext cx="2286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perspectiveHeroicExtremeRightFacing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/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91400" y="304800"/>
            <a:ext cx="2286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perspectiveHeroicExtremeRightFacing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24800" y="76200"/>
            <a:ext cx="3048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perspectiveContrastingRightFacing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Line 7"/>
          <p:cNvSpPr>
            <a:spLocks noChangeShapeType="1"/>
          </p:cNvSpPr>
          <p:nvPr/>
        </p:nvSpPr>
        <p:spPr bwMode="auto">
          <a:xfrm>
            <a:off x="457200" y="685800"/>
            <a:ext cx="84582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990600" y="0"/>
            <a:ext cx="71628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NIH Study Section Video</a:t>
            </a:r>
          </a:p>
        </p:txBody>
      </p:sp>
      <p:sp>
        <p:nvSpPr>
          <p:cNvPr id="51204" name="Rectangle 18"/>
          <p:cNvSpPr>
            <a:spLocks noChangeArrowheads="1"/>
          </p:cNvSpPr>
          <p:nvPr/>
        </p:nvSpPr>
        <p:spPr bwMode="auto">
          <a:xfrm>
            <a:off x="6477000" y="3200400"/>
            <a:ext cx="2286000" cy="369888"/>
          </a:xfrm>
          <a:prstGeom prst="rect">
            <a:avLst/>
          </a:prstGeom>
          <a:solidFill>
            <a:srgbClr val="FFD88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www.csr.nih.gov/</a:t>
            </a:r>
          </a:p>
        </p:txBody>
      </p:sp>
      <p:pic>
        <p:nvPicPr>
          <p:cNvPr id="5120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2" t="20097" r="30235" b="35454"/>
          <a:stretch>
            <a:fillRect/>
          </a:stretch>
        </p:blipFill>
        <p:spPr bwMode="auto">
          <a:xfrm>
            <a:off x="457200" y="990600"/>
            <a:ext cx="58912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NIH Grant Cycles</a:t>
            </a:r>
          </a:p>
        </p:txBody>
      </p:sp>
      <p:pic>
        <p:nvPicPr>
          <p:cNvPr id="5222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86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6"/>
          <p:cNvSpPr txBox="1">
            <a:spLocks noChangeArrowheads="1"/>
          </p:cNvSpPr>
          <p:nvPr/>
        </p:nvSpPr>
        <p:spPr bwMode="auto">
          <a:xfrm>
            <a:off x="773113" y="0"/>
            <a:ext cx="76882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/>
              <a:t>Standard Due Dates: Competing Applications</a:t>
            </a:r>
          </a:p>
          <a:p>
            <a:pPr algn="ctr"/>
            <a:r>
              <a:rPr lang="en-US" i="1"/>
              <a:t>(Warning: partial page, changes frequently!)</a:t>
            </a:r>
          </a:p>
        </p:txBody>
      </p:sp>
      <p:sp>
        <p:nvSpPr>
          <p:cNvPr id="53251" name="Text Box 7"/>
          <p:cNvSpPr txBox="1">
            <a:spLocks noChangeArrowheads="1"/>
          </p:cNvSpPr>
          <p:nvPr/>
        </p:nvSpPr>
        <p:spPr bwMode="auto">
          <a:xfrm>
            <a:off x="1447800" y="6248400"/>
            <a:ext cx="647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i="1"/>
              <a:t>http://grants.nih.gov/grants/funding/submissionschedule.htm</a:t>
            </a:r>
          </a:p>
        </p:txBody>
      </p:sp>
      <p:pic>
        <p:nvPicPr>
          <p:cNvPr id="5325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6" t="17715" r="12111" b="2284"/>
          <a:stretch>
            <a:fillRect/>
          </a:stretch>
        </p:blipFill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6"/>
          <p:cNvSpPr txBox="1">
            <a:spLocks noChangeArrowheads="1"/>
          </p:cNvSpPr>
          <p:nvPr/>
        </p:nvSpPr>
        <p:spPr bwMode="auto">
          <a:xfrm>
            <a:off x="685800" y="228600"/>
            <a:ext cx="65849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        Dividing Up the Money:	</a:t>
            </a:r>
          </a:p>
        </p:txBody>
      </p:sp>
      <p:sp>
        <p:nvSpPr>
          <p:cNvPr id="14339" name="Text Box 17"/>
          <p:cNvSpPr txBox="1">
            <a:spLocks noChangeArrowheads="1"/>
          </p:cNvSpPr>
          <p:nvPr/>
        </p:nvSpPr>
        <p:spPr bwMode="auto">
          <a:xfrm>
            <a:off x="457200" y="1524000"/>
            <a:ext cx="76962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          </a:t>
            </a:r>
          </a:p>
          <a:p>
            <a:pPr>
              <a:buFontTx/>
              <a:buChar char="•"/>
            </a:pPr>
            <a:r>
              <a:rPr lang="en-US" sz="2800"/>
              <a:t>  80,000+ grant proposals submitted each year  </a:t>
            </a:r>
          </a:p>
          <a:p>
            <a:r>
              <a:rPr lang="en-US" sz="1600"/>
              <a:t>              </a:t>
            </a:r>
          </a:p>
          <a:p>
            <a:pPr>
              <a:buFontTx/>
              <a:buChar char="•"/>
            </a:pPr>
            <a:r>
              <a:rPr lang="en-US" sz="2800"/>
              <a:t>  Proposals reviewed by 258 separate study sections </a:t>
            </a:r>
          </a:p>
          <a:p>
            <a:r>
              <a:rPr lang="en-US" sz="2800"/>
              <a:t>   and special emphasis panels--26,000 reviewers!</a:t>
            </a:r>
          </a:p>
        </p:txBody>
      </p:sp>
      <p:pic>
        <p:nvPicPr>
          <p:cNvPr id="14340" name="Picture 18" descr="MCBS00917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17526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9" descr="j02450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48200"/>
            <a:ext cx="15446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20"/>
          <p:cNvSpPr txBox="1">
            <a:spLocks noChangeArrowheads="1"/>
          </p:cNvSpPr>
          <p:nvPr/>
        </p:nvSpPr>
        <p:spPr bwMode="auto">
          <a:xfrm>
            <a:off x="2819400" y="3581400"/>
            <a:ext cx="59436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sz="2800"/>
              <a:t>  Proposal success rates average from</a:t>
            </a:r>
          </a:p>
          <a:p>
            <a:r>
              <a:rPr lang="en-US" sz="2800"/>
              <a:t>    15 to 25 per cent</a:t>
            </a:r>
          </a:p>
          <a:p>
            <a:r>
              <a:rPr lang="en-US" sz="1600"/>
              <a:t>   </a:t>
            </a:r>
          </a:p>
          <a:p>
            <a:pPr>
              <a:buFontTx/>
              <a:buChar char="•"/>
            </a:pPr>
            <a:r>
              <a:rPr lang="en-US" sz="2800"/>
              <a:t>  (Can be as low as 8 – 10 per cent in</a:t>
            </a:r>
          </a:p>
          <a:p>
            <a:r>
              <a:rPr lang="en-US" sz="2800"/>
              <a:t>    more competitive programs)</a:t>
            </a:r>
          </a:p>
          <a:p>
            <a:r>
              <a:rPr lang="en-US" sz="1000"/>
              <a:t>         </a:t>
            </a:r>
          </a:p>
          <a:p>
            <a:pPr>
              <a:buFont typeface="Arial" charset="0"/>
              <a:buChar char="•"/>
            </a:pPr>
            <a:r>
              <a:rPr lang="en-US" sz="2800"/>
              <a:t>  Overall success rate of 18% for past</a:t>
            </a:r>
          </a:p>
          <a:p>
            <a:r>
              <a:rPr lang="en-US" sz="2800"/>
              <a:t>    two years</a:t>
            </a:r>
          </a:p>
        </p:txBody>
      </p:sp>
      <p:sp>
        <p:nvSpPr>
          <p:cNvPr id="14343" name="Line 21"/>
          <p:cNvSpPr>
            <a:spLocks noChangeShapeType="1"/>
          </p:cNvSpPr>
          <p:nvPr/>
        </p:nvSpPr>
        <p:spPr bwMode="auto">
          <a:xfrm flipV="1">
            <a:off x="838200" y="1295400"/>
            <a:ext cx="65532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4"/>
          <p:cNvSpPr>
            <a:spLocks noChangeShapeType="1"/>
          </p:cNvSpPr>
          <p:nvPr/>
        </p:nvSpPr>
        <p:spPr bwMode="auto">
          <a:xfrm>
            <a:off x="762000" y="1066800"/>
            <a:ext cx="7620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Rectangle 5"/>
          <p:cNvSpPr>
            <a:spLocks noChangeArrowheads="1"/>
          </p:cNvSpPr>
          <p:nvPr/>
        </p:nvSpPr>
        <p:spPr bwMode="auto">
          <a:xfrm>
            <a:off x="0" y="1295400"/>
            <a:ext cx="9144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3200"/>
          </a:p>
          <a:p>
            <a:pPr eaLnBrk="1" hangingPunct="1"/>
            <a:endParaRPr lang="en-US" sz="1800">
              <a:latin typeface="Arial" charset="0"/>
            </a:endParaRPr>
          </a:p>
        </p:txBody>
      </p:sp>
      <p:sp>
        <p:nvSpPr>
          <p:cNvPr id="54277" name="Text Box 8"/>
          <p:cNvSpPr txBox="1">
            <a:spLocks noChangeArrowheads="1"/>
          </p:cNvSpPr>
          <p:nvPr/>
        </p:nvSpPr>
        <p:spPr bwMode="auto">
          <a:xfrm>
            <a:off x="2286000" y="228600"/>
            <a:ext cx="647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/>
              <a:t>Guides for NIH proposals</a:t>
            </a:r>
            <a:endParaRPr lang="en-US" sz="3600">
              <a:latin typeface="Arial" charset="0"/>
            </a:endParaRPr>
          </a:p>
        </p:txBody>
      </p:sp>
      <p:pic>
        <p:nvPicPr>
          <p:cNvPr id="5427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81600"/>
            <a:ext cx="16002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10" descr="MCj041091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0" name="Text Box 15"/>
          <p:cNvSpPr txBox="1">
            <a:spLocks noChangeArrowheads="1"/>
          </p:cNvSpPr>
          <p:nvPr/>
        </p:nvSpPr>
        <p:spPr bwMode="auto">
          <a:xfrm>
            <a:off x="762000" y="1981200"/>
            <a:ext cx="806132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sz="1800"/>
              <a:t> Yang, Otto. </a:t>
            </a:r>
            <a:r>
              <a:rPr lang="en-US" sz="1800" u="sng"/>
              <a:t>Guide to Effective Grant Writing</a:t>
            </a:r>
            <a:r>
              <a:rPr lang="en-US" sz="1800"/>
              <a:t>. Springer, New York, 2005</a:t>
            </a:r>
          </a:p>
          <a:p>
            <a:endParaRPr lang="en-US" sz="1800"/>
          </a:p>
          <a:p>
            <a:pPr>
              <a:buFontTx/>
              <a:buChar char="•"/>
            </a:pPr>
            <a:r>
              <a:rPr lang="en-US" sz="1800"/>
              <a:t> Ogden, Thomas E. and Israel A. Goldberg. </a:t>
            </a:r>
            <a:r>
              <a:rPr lang="en-US" sz="1800" u="sng"/>
              <a:t>Research Proposals: A Guide to Success</a:t>
            </a:r>
            <a:r>
              <a:rPr lang="en-US" sz="1800"/>
              <a:t>,</a:t>
            </a:r>
          </a:p>
          <a:p>
            <a:r>
              <a:rPr lang="en-US" sz="1800"/>
              <a:t>  	3</a:t>
            </a:r>
            <a:r>
              <a:rPr lang="en-US" sz="1800" baseline="30000"/>
              <a:t>rd</a:t>
            </a:r>
            <a:r>
              <a:rPr lang="en-US" sz="1800"/>
              <a:t> edition. Academic Press, San Diego, 2002</a:t>
            </a:r>
          </a:p>
          <a:p>
            <a:endParaRPr lang="en-US" sz="1800"/>
          </a:p>
          <a:p>
            <a:pPr>
              <a:buFontTx/>
              <a:buChar char="•"/>
            </a:pPr>
            <a:r>
              <a:rPr lang="en-US" sz="1800"/>
              <a:t> Reif-Lehrer, Liane. </a:t>
            </a:r>
            <a:r>
              <a:rPr lang="en-US" sz="1800" u="sng"/>
              <a:t>Grant Application Writer’s Handbook</a:t>
            </a:r>
            <a:r>
              <a:rPr lang="en-US" sz="1800"/>
              <a:t>, 4</a:t>
            </a:r>
            <a:r>
              <a:rPr lang="en-US" sz="1800" baseline="30000"/>
              <a:t>th</a:t>
            </a:r>
            <a:r>
              <a:rPr lang="en-US" sz="1800"/>
              <a:t> edition. </a:t>
            </a:r>
          </a:p>
          <a:p>
            <a:r>
              <a:rPr lang="en-US" sz="1800"/>
              <a:t>	Jones and Bartlett, Boston, 2005</a:t>
            </a:r>
          </a:p>
          <a:p>
            <a:endParaRPr lang="en-US" sz="1800"/>
          </a:p>
          <a:p>
            <a:pPr>
              <a:buFontTx/>
              <a:buChar char="•"/>
            </a:pPr>
            <a:r>
              <a:rPr lang="en-US" sz="1800"/>
              <a:t> Gerin, William. </a:t>
            </a:r>
            <a:r>
              <a:rPr lang="en-US" sz="1800" u="sng"/>
              <a:t>Writing the NIH Grant Proposal: A Step-by-Step Guide</a:t>
            </a:r>
            <a:r>
              <a:rPr lang="en-US" sz="1800"/>
              <a:t>. </a:t>
            </a:r>
          </a:p>
          <a:p>
            <a:r>
              <a:rPr lang="en-US" sz="1800"/>
              <a:t>	Sage Publications, Thousand Oaks CA, 2006</a:t>
            </a:r>
          </a:p>
          <a:p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2286000" y="914400"/>
            <a:ext cx="6096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1524000"/>
            <a:ext cx="9144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8125" indent="-238125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238125" indent="-238125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762000" y="1447800"/>
            <a:ext cx="7620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20850" lvl="1" indent="-285750">
              <a:spcBef>
                <a:spcPct val="20000"/>
              </a:spcBef>
            </a:pPr>
            <a:endParaRPr lang="en-US" sz="2000"/>
          </a:p>
          <a:p>
            <a:pPr marL="238125" indent="-238125">
              <a:spcBef>
                <a:spcPct val="20000"/>
              </a:spcBef>
              <a:buFontTx/>
              <a:buChar char="•"/>
            </a:pPr>
            <a:r>
              <a:rPr lang="en-US"/>
              <a:t>Look up study section charters, rosters &amp; prior awards </a:t>
            </a:r>
            <a:r>
              <a:rPr lang="en-US" sz="1600"/>
              <a:t>www</a:t>
            </a:r>
            <a:r>
              <a:rPr lang="en-US"/>
              <a:t>.</a:t>
            </a:r>
            <a:r>
              <a:rPr lang="en-US" sz="1600"/>
              <a:t>csr.nih.gov/Committees/rosterindex.asp  /  RePORTER database</a:t>
            </a:r>
            <a:endParaRPr lang="en-US"/>
          </a:p>
          <a:p>
            <a:pPr marL="238125" indent="-238125">
              <a:spcBef>
                <a:spcPct val="20000"/>
              </a:spcBef>
              <a:buFontTx/>
              <a:buChar char="•"/>
            </a:pPr>
            <a:r>
              <a:rPr lang="en-US"/>
              <a:t>Develop an “elevator speech” for your project</a:t>
            </a:r>
          </a:p>
          <a:p>
            <a:pPr marL="238125" indent="-238125">
              <a:spcBef>
                <a:spcPct val="20000"/>
              </a:spcBef>
              <a:buFontTx/>
              <a:buChar char="•"/>
            </a:pPr>
            <a:r>
              <a:rPr lang="en-US"/>
              <a:t>Contact program officer(s) early and often</a:t>
            </a:r>
          </a:p>
          <a:p>
            <a:pPr marL="238125" indent="-238125">
              <a:spcBef>
                <a:spcPct val="20000"/>
              </a:spcBef>
              <a:buFontTx/>
              <a:buChar char="•"/>
            </a:pPr>
            <a:r>
              <a:rPr lang="en-US"/>
              <a:t>Learn the basics of Grants.gov</a:t>
            </a:r>
          </a:p>
          <a:p>
            <a:pPr marL="238125" indent="-238125">
              <a:spcBef>
                <a:spcPct val="20000"/>
              </a:spcBef>
              <a:buFontTx/>
              <a:buChar char="•"/>
            </a:pPr>
            <a:r>
              <a:rPr lang="en-US"/>
              <a:t>Follow application instructions exactly</a:t>
            </a:r>
          </a:p>
          <a:p>
            <a:pPr marL="238125" indent="-238125">
              <a:spcBef>
                <a:spcPct val="20000"/>
              </a:spcBef>
              <a:buFontTx/>
              <a:buChar char="•"/>
            </a:pPr>
            <a:r>
              <a:rPr lang="en-US"/>
              <a:t>Use direct English (basic, concise, active voice); </a:t>
            </a:r>
          </a:p>
          <a:p>
            <a:pPr marL="238125" indent="-238125">
              <a:spcBef>
                <a:spcPct val="20000"/>
              </a:spcBef>
            </a:pPr>
            <a:r>
              <a:rPr lang="en-US"/>
              <a:t>   avoid jargon (especially in early sections)</a:t>
            </a:r>
          </a:p>
          <a:p>
            <a:pPr marL="238125" indent="-238125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259080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Some Final Tips for Success</a:t>
            </a:r>
            <a:r>
              <a:rPr lang="en-US" sz="4400"/>
              <a:t>...</a:t>
            </a:r>
            <a:endParaRPr lang="en-US"/>
          </a:p>
        </p:txBody>
      </p:sp>
      <p:graphicFrame>
        <p:nvGraphicFramePr>
          <p:cNvPr id="8195" name="Object 9"/>
          <p:cNvGraphicFramePr>
            <a:graphicFrameLocks noChangeAspect="1"/>
          </p:cNvGraphicFramePr>
          <p:nvPr/>
        </p:nvGraphicFramePr>
        <p:xfrm>
          <a:off x="7086600" y="4648200"/>
          <a:ext cx="1871663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Clip" r:id="rId3" imgW="1738800" imgH="1910880" progId="MS_ClipArt_Gallery.2">
                  <p:embed/>
                </p:oleObj>
              </mc:Choice>
              <mc:Fallback>
                <p:oleObj name="Clip" r:id="rId3" imgW="1738800" imgH="1910880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648200"/>
                        <a:ext cx="1871663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0" name="Picture 10" descr="j028897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133600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Rectangle 11"/>
          <p:cNvSpPr>
            <a:spLocks noChangeArrowheads="1"/>
          </p:cNvSpPr>
          <p:nvPr/>
        </p:nvSpPr>
        <p:spPr bwMode="auto">
          <a:xfrm>
            <a:off x="2743200" y="1371600"/>
            <a:ext cx="3565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/>
              <a:t> Read successful proposals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2286000" y="914400"/>
            <a:ext cx="6096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0" y="1524000"/>
            <a:ext cx="9144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8125" indent="-238125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238125" indent="-238125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762000" y="1600200"/>
            <a:ext cx="7620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20850" lvl="1" indent="-285750">
              <a:spcBef>
                <a:spcPct val="20000"/>
              </a:spcBef>
            </a:pPr>
            <a:endParaRPr lang="en-US" sz="2000"/>
          </a:p>
          <a:p>
            <a:pPr marL="238125" indent="-238125">
              <a:spcBef>
                <a:spcPct val="20000"/>
              </a:spcBef>
              <a:buFontTx/>
              <a:buChar char="•"/>
            </a:pPr>
            <a:r>
              <a:rPr lang="en-US"/>
              <a:t>Observe type size and page limits strictly; </a:t>
            </a:r>
            <a:r>
              <a:rPr lang="en-US" u="sng"/>
              <a:t>NO TNR</a:t>
            </a:r>
            <a:r>
              <a:rPr lang="en-US"/>
              <a:t>!</a:t>
            </a:r>
          </a:p>
          <a:p>
            <a:pPr marL="238125" indent="-238125">
              <a:spcBef>
                <a:spcPct val="20000"/>
              </a:spcBef>
            </a:pPr>
            <a:r>
              <a:rPr lang="en-US"/>
              <a:t>    </a:t>
            </a:r>
            <a:r>
              <a:rPr lang="en-US" sz="1800"/>
              <a:t>(Arial, Helvetica, Palatino, Linotype, Georgia, 11 or larger)</a:t>
            </a:r>
            <a:endParaRPr lang="en-US"/>
          </a:p>
          <a:p>
            <a:pPr marL="238125" indent="-238125">
              <a:spcBef>
                <a:spcPct val="20000"/>
              </a:spcBef>
              <a:buFontTx/>
              <a:buChar char="•"/>
            </a:pPr>
            <a:r>
              <a:rPr lang="en-US"/>
              <a:t>Use plenty of visual  illustrations; trust white spaces</a:t>
            </a:r>
          </a:p>
          <a:p>
            <a:pPr marL="238125" indent="-238125">
              <a:spcBef>
                <a:spcPct val="20000"/>
              </a:spcBef>
              <a:buFontTx/>
              <a:buChar char="•"/>
            </a:pPr>
            <a:r>
              <a:rPr lang="en-US"/>
              <a:t>Ask informed readers to check for clarity and consistency</a:t>
            </a:r>
          </a:p>
          <a:p>
            <a:pPr marL="238125" indent="-238125">
              <a:spcBef>
                <a:spcPct val="20000"/>
              </a:spcBef>
              <a:buFontTx/>
              <a:buChar char="•"/>
            </a:pPr>
            <a:r>
              <a:rPr lang="en-US"/>
              <a:t>Engage a final proofreader (not an investigator!)</a:t>
            </a:r>
          </a:p>
          <a:p>
            <a:pPr marL="238125" indent="-238125">
              <a:spcBef>
                <a:spcPct val="20000"/>
              </a:spcBef>
              <a:buFontTx/>
              <a:buChar char="•"/>
            </a:pPr>
            <a:r>
              <a:rPr lang="en-US"/>
              <a:t>Use checklist to assure required items are completed</a:t>
            </a:r>
          </a:p>
          <a:p>
            <a:pPr marL="238125" indent="-238125">
              <a:spcBef>
                <a:spcPct val="20000"/>
              </a:spcBef>
              <a:buFontTx/>
              <a:buChar char="•"/>
            </a:pPr>
            <a:r>
              <a:rPr lang="en-US"/>
              <a:t>Give yourself plenty of time for rewrites and final polishing</a:t>
            </a:r>
          </a:p>
          <a:p>
            <a:pPr marL="238125" indent="-238125">
              <a:spcBef>
                <a:spcPct val="20000"/>
              </a:spcBef>
              <a:buFontTx/>
              <a:buChar char="•"/>
            </a:pPr>
            <a:r>
              <a:rPr lang="en-US" sz="3600" b="1"/>
              <a:t>Prepare to resubmit!</a:t>
            </a:r>
          </a:p>
          <a:p>
            <a:pPr marL="238125" indent="-238125">
              <a:spcBef>
                <a:spcPct val="20000"/>
              </a:spcBef>
            </a:pPr>
            <a:endParaRPr lang="en-US" sz="3600" b="1"/>
          </a:p>
          <a:p>
            <a:pPr marL="238125" indent="-238125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259080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More Tips for Success</a:t>
            </a:r>
            <a:r>
              <a:rPr lang="en-US" sz="4400"/>
              <a:t>...</a:t>
            </a:r>
            <a:endParaRPr lang="en-US"/>
          </a:p>
        </p:txBody>
      </p:sp>
      <p:graphicFrame>
        <p:nvGraphicFramePr>
          <p:cNvPr id="9219" name="Object 10"/>
          <p:cNvGraphicFramePr>
            <a:graphicFrameLocks noChangeAspect="1"/>
          </p:cNvGraphicFramePr>
          <p:nvPr/>
        </p:nvGraphicFramePr>
        <p:xfrm>
          <a:off x="7340600" y="4876800"/>
          <a:ext cx="18034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Clip" r:id="rId3" imgW="1738800" imgH="1910880" progId="MS_ClipArt_Gallery.2">
                  <p:embed/>
                </p:oleObj>
              </mc:Choice>
              <mc:Fallback>
                <p:oleObj name="Clip" r:id="rId3" imgW="1738800" imgH="1910880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600" y="4876800"/>
                        <a:ext cx="18034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4" name="Picture 11" descr="j028897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133600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kip Navigation Lin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13"/>
          <p:cNvSpPr txBox="1">
            <a:spLocks noChangeArrowheads="1"/>
          </p:cNvSpPr>
          <p:nvPr/>
        </p:nvSpPr>
        <p:spPr bwMode="auto">
          <a:xfrm>
            <a:off x="1905000" y="762000"/>
            <a:ext cx="5351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latin typeface="Calibri" pitchFamily="34" charset="0"/>
              </a:rPr>
              <a:t>Proposal Success Rates 1998 - 2012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6" t="16570" r="27832" b="73074"/>
          <a:stretch>
            <a:fillRect/>
          </a:stretch>
        </p:blipFill>
        <p:spPr bwMode="auto">
          <a:xfrm>
            <a:off x="76200" y="0"/>
            <a:ext cx="403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8" descr="Legend for 1Research Project Grants: Competing applications, awards, and success ra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324600"/>
            <a:ext cx="4122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9" descr="1Research Project Grants: Competing applications, awards, and success ra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77875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23"/>
          <p:cNvSpPr>
            <a:spLocks noChangeArrowheads="1"/>
          </p:cNvSpPr>
          <p:nvPr/>
        </p:nvSpPr>
        <p:spPr bwMode="auto">
          <a:xfrm>
            <a:off x="3048000" y="5410200"/>
            <a:ext cx="49530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-533400" y="228600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NIH Funding Priorities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295400" y="1752600"/>
            <a:ext cx="8382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800"/>
              <a:t>Number of people who have a disease 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800"/>
              <a:t>Number of deaths caused by a disease 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800"/>
              <a:t>Degree of disability produced by a disease 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800"/>
              <a:t>Degree to which a disease cuts short a life 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800"/>
              <a:t>Economic and social costs of a disease </a:t>
            </a: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838200" y="1295400"/>
            <a:ext cx="6096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12"/>
          <p:cNvGraphicFramePr>
            <a:graphicFrameLocks noChangeAspect="1"/>
          </p:cNvGraphicFramePr>
          <p:nvPr/>
        </p:nvGraphicFramePr>
        <p:xfrm>
          <a:off x="457200" y="4800600"/>
          <a:ext cx="2057400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Clip" r:id="rId3" imgW="3077640" imgH="2203200" progId="MS_ClipArt_Gallery.2">
                  <p:embed/>
                </p:oleObj>
              </mc:Choice>
              <mc:Fallback>
                <p:oleObj name="Clip" r:id="rId3" imgW="3077640" imgH="2203200" progId="MS_ClipArt_Gallery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800600"/>
                        <a:ext cx="2057400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5" name="Picture 15" descr="j00903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22098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17"/>
          <p:cNvSpPr txBox="1">
            <a:spLocks noChangeArrowheads="1"/>
          </p:cNvSpPr>
          <p:nvPr/>
        </p:nvSpPr>
        <p:spPr bwMode="auto">
          <a:xfrm>
            <a:off x="2743200" y="4343400"/>
            <a:ext cx="5105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207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800"/>
              <a:t>Need to act rapidly to control  spread of a disease </a:t>
            </a:r>
          </a:p>
        </p:txBody>
      </p:sp>
      <p:pic>
        <p:nvPicPr>
          <p:cNvPr id="2057" name="Picture 20" descr="PE06557_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257800"/>
            <a:ext cx="1055688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 Box 21"/>
          <p:cNvSpPr txBox="1">
            <a:spLocks noChangeArrowheads="1"/>
          </p:cNvSpPr>
          <p:nvPr/>
        </p:nvSpPr>
        <p:spPr bwMode="auto">
          <a:xfrm>
            <a:off x="2743200" y="53340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3600"/>
          </a:p>
        </p:txBody>
      </p:sp>
      <p:sp>
        <p:nvSpPr>
          <p:cNvPr id="2059" name="Text Box 22"/>
          <p:cNvSpPr txBox="1">
            <a:spLocks noChangeArrowheads="1"/>
          </p:cNvSpPr>
          <p:nvPr/>
        </p:nvSpPr>
        <p:spPr bwMode="auto">
          <a:xfrm>
            <a:off x="3352800" y="5410200"/>
            <a:ext cx="41624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i="1"/>
              <a:t>    Lesson:  </a:t>
            </a:r>
          </a:p>
          <a:p>
            <a:pPr algn="ctr"/>
            <a:r>
              <a:rPr lang="en-US" sz="2000" i="1"/>
              <a:t>Cite data to quantify impact of disease </a:t>
            </a:r>
          </a:p>
          <a:p>
            <a:pPr algn="ctr"/>
            <a:r>
              <a:rPr lang="en-US" sz="2000" i="1"/>
              <a:t>on health, society and the economy</a:t>
            </a:r>
            <a:r>
              <a:rPr lang="en-US" i="1"/>
              <a:t> </a:t>
            </a:r>
          </a:p>
          <a:p>
            <a:pPr algn="ctr"/>
            <a:r>
              <a:rPr lang="en-US" sz="360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7"/>
          <p:cNvSpPr>
            <a:spLocks noChangeArrowheads="1"/>
          </p:cNvSpPr>
          <p:nvPr/>
        </p:nvSpPr>
        <p:spPr bwMode="auto">
          <a:xfrm>
            <a:off x="838200" y="5029200"/>
            <a:ext cx="4038600" cy="12192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-533400" y="0"/>
            <a:ext cx="10210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“</a:t>
            </a:r>
            <a:r>
              <a:rPr lang="en-US" sz="3600" u="sng" dirty="0">
                <a:solidFill>
                  <a:schemeClr val="tx2"/>
                </a:solidFill>
              </a:rPr>
              <a:t>Translational</a:t>
            </a:r>
            <a:r>
              <a:rPr lang="en-US" sz="3600" dirty="0">
                <a:solidFill>
                  <a:schemeClr val="tx2"/>
                </a:solidFill>
              </a:rPr>
              <a:t> Research”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762000" y="1524000"/>
            <a:ext cx="8382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800" dirty="0"/>
              <a:t>Stresses “bench to bedside” themes 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800" dirty="0"/>
              <a:t>Seeks more efficient application of basic    discoveries to patient care 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800" dirty="0"/>
              <a:t>Promotes closer collaborations between basic scientists and clinicians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800" dirty="0"/>
              <a:t>Supports investigators seeking rapid translation       of novel discoveries</a:t>
            </a:r>
          </a:p>
        </p:txBody>
      </p:sp>
      <p:sp>
        <p:nvSpPr>
          <p:cNvPr id="16389" name="Line 7"/>
          <p:cNvSpPr>
            <a:spLocks noChangeShapeType="1"/>
          </p:cNvSpPr>
          <p:nvPr/>
        </p:nvSpPr>
        <p:spPr bwMode="auto">
          <a:xfrm>
            <a:off x="990600" y="1143000"/>
            <a:ext cx="7010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Text Box 12"/>
          <p:cNvSpPr txBox="1">
            <a:spLocks noChangeArrowheads="1"/>
          </p:cNvSpPr>
          <p:nvPr/>
        </p:nvSpPr>
        <p:spPr bwMode="auto">
          <a:xfrm>
            <a:off x="2743200" y="5410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3600"/>
          </a:p>
        </p:txBody>
      </p:sp>
      <p:pic>
        <p:nvPicPr>
          <p:cNvPr id="16391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9" t="44444" r="40973" b="29630"/>
          <a:stretch>
            <a:fillRect/>
          </a:stretch>
        </p:blipFill>
        <p:spPr bwMode="auto">
          <a:xfrm>
            <a:off x="5562600" y="4495800"/>
            <a:ext cx="2895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15"/>
          <p:cNvSpPr>
            <a:spLocks noChangeArrowheads="1"/>
          </p:cNvSpPr>
          <p:nvPr/>
        </p:nvSpPr>
        <p:spPr bwMode="auto">
          <a:xfrm>
            <a:off x="1447800" y="5562600"/>
            <a:ext cx="283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/>
              <a:t>www. nihroadmap.nih.gov/</a:t>
            </a:r>
          </a:p>
        </p:txBody>
      </p:sp>
      <p:sp>
        <p:nvSpPr>
          <p:cNvPr id="16393" name="Text Box 16"/>
          <p:cNvSpPr txBox="1">
            <a:spLocks noChangeArrowheads="1"/>
          </p:cNvSpPr>
          <p:nvPr/>
        </p:nvSpPr>
        <p:spPr bwMode="auto">
          <a:xfrm>
            <a:off x="1295400" y="5105400"/>
            <a:ext cx="3346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i="1"/>
              <a:t>See :NIH “Roadmap”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4"/>
          <p:cNvSpPr>
            <a:spLocks noChangeArrowheads="1"/>
          </p:cNvSpPr>
          <p:nvPr/>
        </p:nvSpPr>
        <p:spPr bwMode="auto">
          <a:xfrm>
            <a:off x="2362200" y="5334000"/>
            <a:ext cx="6248400" cy="12192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0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Common Funding Tracks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762000" y="1447800"/>
            <a:ext cx="8382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R01 – </a:t>
            </a:r>
            <a:r>
              <a:rPr lang="en-US" sz="1800" b="1"/>
              <a:t>Research Projects</a:t>
            </a:r>
            <a:r>
              <a:rPr lang="en-US" sz="1800"/>
              <a:t>.  A single, circumscribed project proposed                                by PIs (most common)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R03 – </a:t>
            </a:r>
            <a:r>
              <a:rPr lang="en-US" sz="1800" b="1"/>
              <a:t>Small Research Grants</a:t>
            </a:r>
            <a:r>
              <a:rPr lang="en-US" sz="1800"/>
              <a:t>. Limited support for preliminary short-term projects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R15 -	</a:t>
            </a:r>
            <a:r>
              <a:rPr lang="en-US" sz="1800" b="1"/>
              <a:t>Academic Research Enhancement Awards (AREA). </a:t>
            </a:r>
            <a:r>
              <a:rPr lang="en-US" sz="1800"/>
              <a:t>Health professional schools with &lt;$6M  NIH funding annually are eligible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R21 – </a:t>
            </a:r>
            <a:r>
              <a:rPr lang="en-US" sz="1800" b="1"/>
              <a:t>Exploratory/Developmental Grants</a:t>
            </a:r>
            <a:r>
              <a:rPr lang="en-US" sz="1800"/>
              <a:t>.  Support new lines of research in specific program areas</a:t>
            </a:r>
          </a:p>
          <a:p>
            <a:pPr marL="609600" indent="-609600">
              <a:spcBef>
                <a:spcPct val="20000"/>
              </a:spcBef>
            </a:pPr>
            <a:r>
              <a:rPr lang="en-US" sz="1800"/>
              <a:t>R13 – </a:t>
            </a:r>
            <a:r>
              <a:rPr lang="en-US" sz="1800" b="1"/>
              <a:t>Conference</a:t>
            </a:r>
            <a:r>
              <a:rPr lang="en-US" sz="1800"/>
              <a:t>.  Support conferences, meetings and workshops  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R25 – </a:t>
            </a:r>
            <a:r>
              <a:rPr lang="en-US" sz="1800" b="1"/>
              <a:t>Education Projects</a:t>
            </a:r>
            <a:r>
              <a:rPr lang="en-US" sz="1800"/>
              <a:t>.  Support development and/or implementation of projects   with emphasis on education, training, or technical assistance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	</a:t>
            </a:r>
            <a:r>
              <a:rPr lang="en-US" sz="1800" b="1"/>
              <a:t>“K” Awards</a:t>
            </a:r>
            <a:r>
              <a:rPr lang="en-US" sz="1800"/>
              <a:t>. Career Awards--numerous tracks depending on degree 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	 and career stage (Go to “K Kiosk” and “K Wizard” pages)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		     	     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			      NEW! </a:t>
            </a:r>
            <a:r>
              <a:rPr lang="en-US" sz="1800" b="1"/>
              <a:t>PI Awards</a:t>
            </a:r>
            <a:r>
              <a:rPr lang="en-US" sz="1800"/>
              <a:t>. Pathway to Independence (K99R00) </a:t>
            </a:r>
          </a:p>
          <a:p>
            <a:pPr marL="609600" indent="-609600"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			Speeds Postdoc transition from mentored research </a:t>
            </a:r>
          </a:p>
          <a:p>
            <a:pPr marL="609600" indent="-609600"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			to PI status on R01	(5 yr funding) </a:t>
            </a:r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838200" y="1143000"/>
            <a:ext cx="6096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14" name="Picture 13" descr="j03516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68888"/>
            <a:ext cx="1377950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3" descr="j009034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1000"/>
            <a:ext cx="16002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71958</TotalTime>
  <Words>2560</Words>
  <Application>Microsoft Office PowerPoint</Application>
  <PresentationFormat>On-screen Show (4:3)</PresentationFormat>
  <Paragraphs>475</Paragraphs>
  <Slides>52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Blank Presentation</vt:lpstr>
      <vt:lpstr>Microsoft Excel Chart</vt:lpstr>
      <vt:lpstr>Clip</vt:lpstr>
      <vt:lpstr>Building the NIH Grant Proposal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Successful Grants</dc:title>
  <dc:creator>Research &amp; Graduate Studies</dc:creator>
  <cp:lastModifiedBy>Hodges, Beth</cp:lastModifiedBy>
  <cp:revision>153</cp:revision>
  <cp:lastPrinted>2013-09-03T13:40:42Z</cp:lastPrinted>
  <dcterms:created xsi:type="dcterms:W3CDTF">2002-03-04T15:44:37Z</dcterms:created>
  <dcterms:modified xsi:type="dcterms:W3CDTF">2013-10-24T12:49:37Z</dcterms:modified>
</cp:coreProperties>
</file>