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7"/>
  </p:notesMasterIdLst>
  <p:sldIdLst>
    <p:sldId id="274" r:id="rId2"/>
    <p:sldId id="273" r:id="rId3"/>
    <p:sldId id="318" r:id="rId4"/>
    <p:sldId id="299" r:id="rId5"/>
    <p:sldId id="300" r:id="rId6"/>
    <p:sldId id="279" r:id="rId7"/>
    <p:sldId id="311" r:id="rId8"/>
    <p:sldId id="312" r:id="rId9"/>
    <p:sldId id="314" r:id="rId10"/>
    <p:sldId id="315" r:id="rId11"/>
    <p:sldId id="270" r:id="rId12"/>
    <p:sldId id="271" r:id="rId13"/>
    <p:sldId id="272" r:id="rId14"/>
    <p:sldId id="259" r:id="rId15"/>
    <p:sldId id="282" r:id="rId16"/>
    <p:sldId id="306" r:id="rId17"/>
    <p:sldId id="308" r:id="rId18"/>
    <p:sldId id="263" r:id="rId19"/>
    <p:sldId id="295" r:id="rId20"/>
    <p:sldId id="265" r:id="rId21"/>
    <p:sldId id="296" r:id="rId22"/>
    <p:sldId id="297" r:id="rId23"/>
    <p:sldId id="298" r:id="rId24"/>
    <p:sldId id="286" r:id="rId25"/>
    <p:sldId id="287" r:id="rId26"/>
    <p:sldId id="288" r:id="rId27"/>
    <p:sldId id="317" r:id="rId28"/>
    <p:sldId id="294" r:id="rId29"/>
    <p:sldId id="320" r:id="rId30"/>
    <p:sldId id="290" r:id="rId31"/>
    <p:sldId id="293" r:id="rId32"/>
    <p:sldId id="321" r:id="rId33"/>
    <p:sldId id="319" r:id="rId34"/>
    <p:sldId id="309" r:id="rId35"/>
    <p:sldId id="31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8" autoAdjust="0"/>
  </p:normalViewPr>
  <p:slideViewPr>
    <p:cSldViewPr>
      <p:cViewPr>
        <p:scale>
          <a:sx n="117" d="100"/>
          <a:sy n="117" d="100"/>
        </p:scale>
        <p:origin x="-144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4CE32-A60A-4B37-AC3C-30707E8F183E}"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7518CF-B199-482B-932F-A28CC5561A37}" type="slidenum">
              <a:rPr lang="en-US" smtClean="0"/>
              <a:t>‹#›</a:t>
            </a:fld>
            <a:endParaRPr lang="en-US"/>
          </a:p>
        </p:txBody>
      </p:sp>
    </p:spTree>
    <p:extLst>
      <p:ext uri="{BB962C8B-B14F-4D97-AF65-F5344CB8AC3E}">
        <p14:creationId xmlns:p14="http://schemas.microsoft.com/office/powerpoint/2010/main" val="145053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E059973D-1BC9-47C8-BE41-57C59362010E}" type="slidenum">
              <a:rPr lang="en-US" altLang="en-US" sz="1200"/>
              <a:pPr/>
              <a:t>1</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BFDE1564-F5DD-4E0D-A4E5-0DFC334AACC6}" type="slidenum">
              <a:rPr lang="en-US" altLang="en-US" sz="1200"/>
              <a:pPr/>
              <a:t>11</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z="1600" dirty="0" smtClean="0"/>
              <a:t>Randall Research Center</a:t>
            </a:r>
            <a:r>
              <a:rPr lang="en-US" altLang="en-US" sz="1600" baseline="0" dirty="0" smtClean="0"/>
              <a:t> is a center for history and archaeology</a:t>
            </a:r>
            <a:endParaRPr lang="en-US" altLang="en-US" sz="16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11E57D14-0CA9-427D-A144-9D3432E079E4}" type="slidenum">
              <a:rPr lang="en-US" altLang="en-US" sz="1200"/>
              <a:pPr/>
              <a:t>12</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z="1600"/>
              <a:t>Our Office of Digital Humanities is supporting a lot of cutting-edge work in incorporating technology into research and public engagement in the humanities. This includes creating new tools and collaborating on new research approaches.</a:t>
            </a:r>
          </a:p>
          <a:p>
            <a:pPr eaLnBrk="1" hangingPunct="1"/>
            <a:endParaRPr lang="en-US" altLang="en-US"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13</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600" dirty="0"/>
              <a:t>Their projects include Digital Humanities Start-Up and Implementation Grants and Institutes for Advanced Topics in the Digital Humanities. </a:t>
            </a:r>
            <a:r>
              <a:rPr lang="en-US" altLang="en-US" sz="1600" dirty="0" smtClean="0"/>
              <a:t>This institute would train the participants to design and implement international "team-taught" courses in the humanities that bring together both teachers and students from multiple nations.  This proposed institute builds upon the project director's 2008 Digital Humanities Start-Up Grant project that allowed faculty members from the State University of New York system to pilot team-taught classes in medieval literature, European history, and sociology with partner faculty members from institutions in Turkey, Ireland, and French Canada.  The team of faculty members now proposes to share the results of their experiences with a national audience by leading an institute on how humanities faculty at higher education institutions in the United States could develop "co-equal learning environments where faculty members from two cultures work together to generate a shared syllabus and a multi-cultural learning environment based on solid academic coursework."  The institute faculty would be drawn from those humanities faculty from the State University of New York (SUNY) campuses that participated in the initial project; whenever possible, their partner in the team-taught course from the institution outside of the United States would also take part in the institute.  The first phase of the institute would be a three-day workshop to be hosted by the SUNY Center for Collaborative Online International Learning.  Participants would choose from five different focus groupings so that they would have an opportunity to intensively share course content and development issues.  The four foci are Human Societies (for faculty in sociology and anthropology); Languages and Literature; Media, Arts, and Cultures; International Affairs; and Freshman Humanities Foundations.  During the workshops, participants would learn about the history of networked learning in a global environment and explore how cross-cultural team collaboration works within the context of particular humanities subject or related disciplines.  Participants would also be introduced to a variety of online learning management systems and open-source online communication tools that they would be exploring further in subsequent phases of the project.  The institute would continue with a 10-week online training component where the faculty participants would begin to build their international collaborative courses with support from the technical staff at their home campuses.  The faculty participants would then maintain their discussions with the institute faculty as they teach their courses during 2012 academic year.  And finally, the participants would reconvene in March 2013 for a capstone conference.  Panels devoted to each of the broad humanities disciplinary categories of the initial workshops would allow participants to present the results of the courses experiences and share their "lessons learned" with each other.</a:t>
            </a:r>
            <a:endParaRPr lang="en-US" altLang="en-US" sz="1600" dirty="0"/>
          </a:p>
          <a:p>
            <a:pPr eaLnBrk="1" hangingPunct="1"/>
            <a:endParaRPr lang="en-US" alt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ABD77E07-8CBB-4AF0-9E8A-C5F0EA0A112C}" type="slidenum">
              <a:rPr lang="en-US" sz="1200"/>
              <a:pPr/>
              <a:t>14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dirty="0" smtClean="0"/>
              <a:t>The education division has programs that support teaching, for both college and pre-college classrooms. You have a sheet describing the</a:t>
            </a:r>
            <a:r>
              <a:rPr lang="en-US" baseline="0" dirty="0" smtClean="0"/>
              <a:t> division’s programs.</a:t>
            </a:r>
            <a:endParaRPr lang="en-US"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600" dirty="0"/>
              <a:t>Their projects include Digital Humanities Start-Up and Implementation Grants and Institutes for Advanced Topics in the Digital Humanities. </a:t>
            </a:r>
            <a:r>
              <a:rPr lang="en-US" altLang="en-US" sz="1600" dirty="0" smtClean="0"/>
              <a:t>This institute would train the participants to design and implement international "team-taught" courses in the humanities that bring together both teachers and students from multiple nations.  This proposed institute builds upon the project director's 2008 Digital Humanities Start-Up Grant project that allowed faculty members from the State University of New York system to pilot team-taught classes in medieval literature, European history, and sociology with partner faculty members from institutions in Turkey, Ireland, and French Canada.  The team of faculty members now proposes to share the results of their experiences with a national audience by leading an institute on how humanities faculty at higher education institutions in the United States could develop "co-equal learning environments where faculty members from two cultures work together to generate a shared syllabus and a multi-cultural learning environment based on solid academic coursework."  The institute faculty would be drawn from those humanities faculty from the State University of New York (SUNY) campuses that participated in the initial project; whenever possible, their partner in the team-taught course from the institution outside of the United States would also take part in the institute.  The first phase of the institute would be a three-day workshop to be hosted by the SUNY Center for Collaborative Online International Learning.  Participants would choose from five different focus groupings so that they would have an opportunity to intensively share course content and development issues.  The four foci are Human Societies (for faculty in sociology and anthropology); Languages and Literature; Media, Arts, and Cultures; International Affairs; and Freshman Humanities Foundations.  During the workshops, participants would learn about the history of networked learning in a global environment and explore how cross-cultural team collaboration works within the context of particular humanities subject or related disciplines.  Participants would also be introduced to a variety of online learning management systems and open-source online communication tools that they would be exploring further in subsequent phases of the project.  The institute would continue with a 10-week online training component where the faculty participants would begin to build their international collaborative courses with support from the technical staff at their home campuses.  The faculty participants would then maintain their discussions with the institute faculty as they teach their courses during 2012 academic year.  And finally, the participants would reconvene in March 2013 for a capstone conference.  Panels devoted to each of the broad humanities disciplinary categories of the initial workshops would allow participants to present the results of the courses experiences and share their "lessons learned" with each other.</a:t>
            </a:r>
            <a:endParaRPr lang="en-US" altLang="en-US" sz="1600" dirty="0"/>
          </a:p>
          <a:p>
            <a:pPr eaLnBrk="1" hangingPunct="1"/>
            <a:endParaRPr lang="en-US" altLang="en-US"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ABD77E07-8CBB-4AF0-9E8A-C5F0EA0A112C}" type="slidenum">
              <a:rPr lang="en-US" sz="1200"/>
              <a:pPr/>
              <a:t>16</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dirty="0" smtClean="0"/>
              <a:t>The education division has programs that support teaching, for both college and pre-college classrooms. You have a sheet describing the</a:t>
            </a:r>
            <a:r>
              <a:rPr lang="en-US" baseline="0" dirty="0" smtClean="0"/>
              <a:t> division’s programs.</a:t>
            </a:r>
            <a:endParaRPr lang="en-US" dirty="0" smtClean="0"/>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17</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600" dirty="0"/>
              <a:t>Their projects include Digital Humanities Start-Up and Implementation Grants and Institutes for Advanced Topics in the Digital Humanities. </a:t>
            </a:r>
            <a:r>
              <a:rPr lang="en-US" altLang="en-US" sz="1600" dirty="0" smtClean="0"/>
              <a:t>This institute would train the participants to design and implement international "team-taught" courses in the humanities that bring together both teachers and students from multiple nations.  This proposed institute builds upon the project director's 2008 Digital Humanities Start-Up Grant project that allowed faculty members from the State University of New York system to pilot team-taught classes in medieval literature, European history, and sociology with partner faculty members from institutions in Turkey, Ireland, and French Canada.  The team of faculty members now proposes to share the results of their experiences with a national audience by leading an institute on how humanities faculty at higher education institutions in the United States could develop "co-equal learning environments where faculty members from two cultures work together to generate a shared syllabus and a multi-cultural learning environment based on solid academic coursework."  The institute faculty would be drawn from those humanities faculty from the State University of New York (SUNY) campuses that participated in the initial project; whenever possible, their partner in the team-taught course from the institution outside of the United States would also take part in the institute.  The first phase of the institute would be a three-day workshop to be hosted by the SUNY Center for Collaborative Online International Learning.  Participants would choose from five different focus groupings so that they would have an opportunity to intensively share course content and development issues.  The four foci are Human Societies (for faculty in sociology and anthropology); Languages and Literature; Media, Arts, and Cultures; International Affairs; and Freshman Humanities Foundations.  During the workshops, participants would learn about the history of networked learning in a global environment and explore how cross-cultural team collaboration works within the context of particular humanities subject or related disciplines.  Participants would also be introduced to a variety of online learning management systems and open-source online communication tools that they would be exploring further in subsequent phases of the project.  The institute would continue with a 10-week online training component where the faculty participants would begin to build their international collaborative courses with support from the technical staff at their home campuses.  The faculty participants would then maintain their discussions with the institute faculty as they teach their courses during 2012 academic year.  And finally, the participants would reconvene in March 2013 for a capstone conference.  Panels devoted to each of the broad humanities disciplinary categories of the initial workshops would allow participants to present the results of the courses experiences and share their "lessons learned" with each other.</a:t>
            </a:r>
            <a:endParaRPr lang="en-US" altLang="en-US" sz="1600" dirty="0"/>
          </a:p>
          <a:p>
            <a:pPr eaLnBrk="1" hangingPunct="1"/>
            <a:endParaRPr lang="en-US" altLang="en-US"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FC2D8B8E-ABF5-4A1F-8ABA-94DE0466D339}" type="slidenum">
              <a:rPr lang="en-US" sz="1200"/>
              <a:pPr/>
              <a:t>18</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US" dirty="0"/>
              <a:t>The Division of Public Programs supports a wide range of public humanities programs that reach large and diverse public audiences. Fundable activities include, but are not limited to, radio and television programs for national broadcast, exhibitions and interpretation of historic sites, reading or film discussion series, lectures, and symposia. You will see on the Public Programs sheet a description of the grant programs.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19</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600" dirty="0"/>
              <a:t>Their projects include Digital Humanities Start-Up and Implementation Grants and Institutes for Advanced Topics in the Digital Humanities. </a:t>
            </a:r>
            <a:r>
              <a:rPr lang="en-US" altLang="en-US" sz="1600" dirty="0" smtClean="0"/>
              <a:t>This institute would train the participants to design and implement international "team-taught" courses in the humanities that bring together both teachers and students from multiple nations.  This proposed institute builds upon the project director's 2008 Digital Humanities Start-Up Grant project that allowed faculty members from the State University of New York system to pilot team-taught classes in medieval literature, European history, and sociology with partner faculty members from institutions in Turkey, Ireland, and French Canada.  The team of faculty members now proposes to share the results of their experiences with a national audience by leading an institute on how humanities faculty at higher education institutions in the United States could develop "co-equal learning environments where faculty members from two cultures work together to generate a shared syllabus and a multi-cultural learning environment based on solid academic coursework."  The institute faculty would be drawn from those humanities faculty from the State University of New York (SUNY) campuses that participated in the initial project; whenever possible, their partner in the team-taught course from the institution outside of the United States would also take part in the institute.  The first phase of the institute would be a three-day workshop to be hosted by the SUNY Center for Collaborative Online International Learning.  Participants would choose from five different focus groupings so that they would have an opportunity to intensively share course content and development issues.  The four foci are Human Societies (for faculty in sociology and anthropology); Languages and Literature; Media, Arts, and Cultures; International Affairs; and Freshman Humanities Foundations.  During the workshops, participants would learn about the history of networked learning in a global environment and explore how cross-cultural team collaboration works within the context of particular humanities subject or related disciplines.  Participants would also be introduced to a variety of online learning management systems and open-source online communication tools that they would be exploring further in subsequent phases of the project.  The institute would continue with a 10-week online training component where the faculty participants would begin to build their international collaborative courses with support from the technical staff at their home campuses.  The faculty participants would then maintain their discussions with the institute faculty as they teach their courses during 2012 academic year.  And finally, the participants would reconvene in March 2013 for a capstone conference.  Panels devoted to each of the broad humanities disciplinary categories of the initial workshops would allow participants to present the results of the courses experiences and share their "lessons learned" with each other.</a:t>
            </a:r>
            <a:endParaRPr lang="en-US" altLang="en-US" sz="1600" dirty="0"/>
          </a:p>
          <a:p>
            <a:pPr eaLnBrk="1" hangingPunct="1"/>
            <a:endParaRPr lang="en-US" altLang="en-US"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1" charset="-128"/>
              </a:defRPr>
            </a:lvl1pPr>
            <a:lvl2pPr marL="729057" indent="-280406" eaLnBrk="0" hangingPunct="0">
              <a:defRPr sz="2400">
                <a:solidFill>
                  <a:schemeClr val="tx1"/>
                </a:solidFill>
                <a:latin typeface="Arial" charset="0"/>
                <a:ea typeface="ＭＳ Ｐゴシック" pitchFamily="1" charset="-128"/>
              </a:defRPr>
            </a:lvl2pPr>
            <a:lvl3pPr marL="1121626" indent="-224325" eaLnBrk="0" hangingPunct="0">
              <a:defRPr sz="2400">
                <a:solidFill>
                  <a:schemeClr val="tx1"/>
                </a:solidFill>
                <a:latin typeface="Arial" charset="0"/>
                <a:ea typeface="ＭＳ Ｐゴシック" pitchFamily="1" charset="-128"/>
              </a:defRPr>
            </a:lvl3pPr>
            <a:lvl4pPr marL="1570276" indent="-224325" eaLnBrk="0" hangingPunct="0">
              <a:defRPr sz="2400">
                <a:solidFill>
                  <a:schemeClr val="tx1"/>
                </a:solidFill>
                <a:latin typeface="Arial" charset="0"/>
                <a:ea typeface="ＭＳ Ｐゴシック" pitchFamily="1" charset="-128"/>
              </a:defRPr>
            </a:lvl4pPr>
            <a:lvl5pPr marL="2018927" indent="-224325" eaLnBrk="0" hangingPunct="0">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23F05427-6C1E-4CE3-9E0E-FDDC401EE430}" type="slidenum">
              <a:rPr lang="en-US" sz="1200">
                <a:solidFill>
                  <a:prstClr val="black"/>
                </a:solidFill>
              </a:rPr>
              <a:pPr>
                <a:defRPr/>
              </a:pPr>
              <a:t>20</a:t>
            </a:fld>
            <a:endParaRPr lang="en-US" sz="1200">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Third, the Division of Research Programs. This division supports the work of scholars, working individually or in teams, doing research for scholarly and general audiences. You</a:t>
            </a:r>
            <a:r>
              <a:rPr lang="en-US" baseline="0" dirty="0" smtClean="0"/>
              <a:t> have a sheet </a:t>
            </a:r>
            <a:r>
              <a:rPr lang="en-US" dirty="0" smtClean="0"/>
              <a:t>describing all of the division’s grant programs. These include the Fellowship, probably the best-known of the Endowment’s grants. That’s what people are talking about when they say “Oh, that person got an NEH!”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smtClean="0">
              <a:latin typeface="Arial" charset="0"/>
            </a:endParaRPr>
          </a:p>
        </p:txBody>
      </p:sp>
      <p:sp>
        <p:nvSpPr>
          <p:cNvPr id="563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5F4A56F-76C1-46CC-9113-AF223E84F083}"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21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600" dirty="0"/>
              <a:t>Their projects include Digital Humanities Start-Up and Implementation Grants and Institutes for Advanced Topics in the Digital Humanities. </a:t>
            </a:r>
            <a:r>
              <a:rPr lang="en-US" altLang="en-US" sz="1600" dirty="0" smtClean="0"/>
              <a:t>This institute would train the participants to design and implement international "team-taught" courses in the humanities that bring together both teachers and students from multiple nations.  This proposed institute builds upon the project director's 2008 Digital Humanities Start-Up Grant project that allowed faculty members from the State University of New York system to pilot team-taught classes in medieval literature, European history, and sociology with partner faculty members from institutions in Turkey, Ireland, and French Canada.  The team of faculty members now proposes to share the results of their experiences with a national audience by leading an institute on how humanities faculty at higher education institutions in the United States could develop "co-equal learning environments where faculty members from two cultures work together to generate a shared syllabus and a multi-cultural learning environment based on solid academic coursework."  The institute faculty would be drawn from those humanities faculty from the State University of New York (SUNY) campuses that participated in the initial project; whenever possible, their partner in the team-taught course from the institution outside of the United States would also take part in the institute.  The first phase of the institute would be a three-day workshop to be hosted by the SUNY Center for Collaborative Online International Learning.  Participants would choose from five different focus groupings so that they would have an opportunity to intensively share course content and development issues.  The four foci are Human Societies (for faculty in sociology and anthropology); Languages and Literature; Media, Arts, and Cultures; International Affairs; and Freshman Humanities Foundations.  During the workshops, participants would learn about the history of networked learning in a global environment and explore how cross-cultural team collaboration works within the context of particular humanities subject or related disciplines.  Participants would also be introduced to a variety of online learning management systems and open-source online communication tools that they would be exploring further in subsequent phases of the project.  The institute would continue with a 10-week online training component where the faculty participants would begin to build their international collaborative courses with support from the technical staff at their home campuses.  The faculty participants would then maintain their discussions with the institute faculty as they teach their courses during 2012 academic year.  And finally, the participants would reconvene in March 2013 for a capstone conference.  Panels devoted to each of the broad humanities disciplinary categories of the initial workshops would allow participants to present the results of the courses experiences and share their "lessons learned" with each other.</a:t>
            </a:r>
            <a:endParaRPr lang="en-US" altLang="en-US" sz="1600" dirty="0"/>
          </a:p>
          <a:p>
            <a:pPr eaLnBrk="1" hangingPunct="1"/>
            <a:endParaRPr lang="en-US" altLang="en-US" sz="16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22</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600" dirty="0"/>
              <a:t>Their projects include Digital Humanities Start-Up and Implementation Grants and Institutes for Advanced Topics in the Digital Humanities. </a:t>
            </a:r>
            <a:r>
              <a:rPr lang="en-US" altLang="en-US" sz="1600" dirty="0" smtClean="0"/>
              <a:t>This institute would train the participants to design and implement international "team-taught" courses in the humanities that bring together both teachers and students from multiple nations.  This proposed institute builds upon the project director's 2008 Digital Humanities Start-Up Grant project that allowed faculty members from the State University of New York system to pilot team-taught classes in medieval literature, European history, and sociology with partner faculty members from institutions in Turkey, Ireland, and French Canada.  The team of faculty members now proposes to share the results of their experiences with a national audience by leading an institute on how humanities faculty at higher education institutions in the United States could develop "co-equal learning environments where faculty members from two cultures work together to generate a shared syllabus and a multi-cultural learning environment based on solid academic coursework."  The institute faculty would be drawn from those humanities faculty from the State University of New York (SUNY) campuses that participated in the initial project; whenever possible, their partner in the team-taught course from the institution outside of the United States would also take part in the institute.  The first phase of the institute would be a three-day workshop to be hosted by the SUNY Center for Collaborative Online International Learning.  Participants would choose from five different focus groupings so that they would have an opportunity to intensively share course content and development issues.  The four foci are Human Societies (for faculty in sociology and anthropology); Languages and Literature; Media, Arts, and Cultures; International Affairs; and Freshman Humanities Foundations.  During the workshops, participants would learn about the history of networked learning in a global environment and explore how cross-cultural team collaboration works within the context of particular humanities subject or related disciplines.  Participants would also be introduced to a variety of online learning management systems and open-source online communication tools that they would be exploring further in subsequent phases of the project.  The institute would continue with a 10-week online training component where the faculty participants would begin to build their international collaborative courses with support from the technical staff at their home campuses.  The faculty participants would then maintain their discussions with the institute faculty as they teach their courses during 2012 academic year.  And finally, the participants would reconvene in March 2013 for a capstone conference.  Panels devoted to each of the broad humanities disciplinary categories of the initial workshops would allow participants to present the results of the courses experiences and share their "lessons learned" with each other.</a:t>
            </a:r>
            <a:endParaRPr lang="en-US" altLang="en-US" sz="1600" dirty="0"/>
          </a:p>
          <a:p>
            <a:pPr eaLnBrk="1" hangingPunct="1"/>
            <a:endParaRPr lang="en-US" altLang="en-US" sz="16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23</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600" dirty="0"/>
              <a:t>Their projects include Digital Humanities Start-Up and Implementation Grants and Institutes for Advanced Topics in the Digital Humanities. </a:t>
            </a:r>
            <a:r>
              <a:rPr lang="en-US" altLang="en-US" sz="1600" dirty="0" smtClean="0"/>
              <a:t>This institute would train the participants to design and implement international "team-taught" courses in the humanities that bring together both teachers and students from multiple nations.  This proposed institute builds upon the project director's 2008 Digital Humanities Start-Up Grant project that allowed faculty members from the State University of New York system to pilot team-taught classes in medieval literature, European history, and sociology with partner faculty members from institutions in Turkey, Ireland, and French Canada.  The team of faculty members now proposes to share the results of their experiences with a national audience by leading an institute on how humanities faculty at higher education institutions in the United States could develop "co-equal learning environments where faculty members from two cultures work together to generate a shared syllabus and a multi-cultural learning environment based on solid academic coursework."  The institute faculty would be drawn from those humanities faculty from the State University of New York (SUNY) campuses that participated in the initial project; whenever possible, their partner in the team-taught course from the institution outside of the United States would also take part in the institute.  The first phase of the institute would be a three-day workshop to be hosted by the SUNY Center for Collaborative Online International Learning.  Participants would choose from five different focus groupings so that they would have an opportunity to intensively share course content and development issues.  The four foci are Human Societies (for faculty in sociology and anthropology); Languages and Literature; Media, Arts, and Cultures; International Affairs; and Freshman Humanities Foundations.  During the workshops, participants would learn about the history of networked learning in a global environment and explore how cross-cultural team collaboration works within the context of particular humanities subject or related disciplines.  Participants would also be introduced to a variety of online learning management systems and open-source online communication tools that they would be exploring further in subsequent phases of the project.  The institute would continue with a 10-week online training component where the faculty participants would begin to build their international collaborative courses with support from the technical staff at their home campuses.  The faculty participants would then maintain their discussions with the institute faculty as they teach their courses during 2012 academic year.  And finally, the participants would reconvene in March 2013 for a capstone conference.  Panels devoted to each of the broad humanities disciplinary categories of the initial workshops would allow participants to present the results of the courses experiences and share their "lessons learned" with each other.</a:t>
            </a:r>
            <a:endParaRPr lang="en-US" altLang="en-US" sz="1600" dirty="0"/>
          </a:p>
          <a:p>
            <a:pPr eaLnBrk="1" hangingPunct="1"/>
            <a:endParaRPr lang="en-US" altLang="en-US" sz="16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smtClean="0"/>
          </a:p>
        </p:txBody>
      </p:sp>
      <p:sp>
        <p:nvSpPr>
          <p:cNvPr id="593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C28A6C2-410F-4D29-A83B-3DDF8DAFC241}" type="slidenum">
              <a:rPr lang="en-US" altLang="en-US" sz="1200"/>
              <a:pPr/>
              <a:t>24</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smtClean="0"/>
          </a:p>
        </p:txBody>
      </p:sp>
      <p:sp>
        <p:nvSpPr>
          <p:cNvPr id="604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33479F3F-7DB6-4B27-81EB-65B5A3D954B1}" type="slidenum">
              <a:rPr lang="en-US" altLang="en-US" sz="1200"/>
              <a:pPr/>
              <a:t>25</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fld id="{490A0176-AB96-4F15-894C-EB77E20AA0C4}" type="slidenum">
              <a:rPr lang="en-US" altLang="en-US" sz="1200"/>
              <a:pPr eaLnBrk="0" hangingPunct="0"/>
              <a:t>26</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29057" indent="-280406">
              <a:defRPr sz="2400">
                <a:solidFill>
                  <a:schemeClr val="tx1"/>
                </a:solidFill>
                <a:latin typeface="Arial" charset="0"/>
                <a:ea typeface="ＭＳ Ｐゴシック" pitchFamily="1" charset="-128"/>
              </a:defRPr>
            </a:lvl2pPr>
            <a:lvl3pPr marL="1121626" indent="-224325">
              <a:defRPr sz="2400">
                <a:solidFill>
                  <a:schemeClr val="tx1"/>
                </a:solidFill>
                <a:latin typeface="Arial" charset="0"/>
                <a:ea typeface="ＭＳ Ｐゴシック" pitchFamily="1" charset="-128"/>
              </a:defRPr>
            </a:lvl3pPr>
            <a:lvl4pPr marL="1570276" indent="-224325">
              <a:defRPr sz="2400">
                <a:solidFill>
                  <a:schemeClr val="tx1"/>
                </a:solidFill>
                <a:latin typeface="Arial" charset="0"/>
                <a:ea typeface="ＭＳ Ｐゴシック" pitchFamily="1" charset="-128"/>
              </a:defRPr>
            </a:lvl4pPr>
            <a:lvl5pPr marL="2018927" indent="-224325">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fld id="{6AE97DB6-5319-4C98-90A7-B3CD7C70D465}" type="slidenum">
              <a:rPr lang="en-US" altLang="en-US" sz="1200"/>
              <a:pPr/>
              <a:t>27</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600" dirty="0"/>
              <a:t>Their projects include Digital Humanities Start-Up and Implementation Grants and Institutes for Advanced Topics in the Digital Humanities. </a:t>
            </a:r>
            <a:r>
              <a:rPr lang="en-US" altLang="en-US" sz="1600" dirty="0" smtClean="0"/>
              <a:t>This institute would train the participants to design and implement international "team-taught" courses in the humanities that bring together both teachers and students from multiple nations.  This proposed institute builds upon the project director's 2008 Digital Humanities Start-Up Grant project that allowed faculty members from the State University of New York system to pilot team-taught classes in medieval literature, European history, and sociology with partner faculty members from institutions in Turkey, Ireland, and French Canada.  The team of faculty members now proposes to share the results of their experiences with a national audience by leading an institute on how humanities faculty at higher education institutions in the United States could develop "co-equal learning environments where faculty members from two cultures work together to generate a shared syllabus and a multi-cultural learning environment based on solid academic coursework."  The institute faculty would be drawn from those humanities faculty from the State University of New York (SUNY) campuses that participated in the initial project; whenever possible, their partner in the team-taught course from the institution outside of the United States would also take part in the institute.  The first phase of the institute would be a three-day workshop to be hosted by the SUNY Center for Collaborative Online International Learning.  Participants would choose from five different focus groupings so that they would have an opportunity to intensively share course content and development issues.  The four foci are Human Societies (for faculty in sociology and anthropology); Languages and Literature; Media, Arts, and Cultures; International Affairs; and Freshman Humanities Foundations.  During the workshops, participants would learn about the history of networked learning in a global environment and explore how cross-cultural team collaboration works within the context of particular humanities subject or related disciplines.  Participants would also be introduced to a variety of online learning management systems and open-source online communication tools that they would be exploring further in subsequent phases of the project.  The institute would continue with a 10-week online training component where the faculty participants would begin to build their international collaborative courses with support from the technical staff at their home campuses.  The faculty participants would then maintain their discussions with the institute faculty as they teach their courses during 2012 academic year.  And finally, the participants would reconvene in March 2013 for a capstone conference.  Panels devoted to each of the broad humanities disciplinary categories of the initial workshops would allow participants to present the results of the courses experiences and share their "lessons learned" with each other.</a:t>
            </a:r>
            <a:endParaRPr lang="en-US" altLang="en-US" sz="1600" dirty="0"/>
          </a:p>
          <a:p>
            <a:pPr eaLnBrk="1" hangingPunct="1"/>
            <a:endParaRPr lang="en-US" altLang="en-US" sz="16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712E5-D190-44B0-887C-07A5E0A85F4A}" type="slidenum">
              <a:rPr lang="en-US" altLang="en-US" sz="1200"/>
              <a:pPr/>
              <a:t>28</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fld id="{C51D78DC-83FE-45A0-B9D2-9650D873254F}" type="slidenum">
              <a:rPr lang="en-US" altLang="en-US" sz="1200"/>
              <a:pPr eaLnBrk="0" hangingPunct="0"/>
              <a:t>30</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fld id="{1F824BE0-DDCE-4D6B-BCED-086F4030300E}" type="slidenum">
              <a:rPr lang="en-US" altLang="en-US" sz="1200"/>
              <a:pPr eaLnBrk="0" hangingPunct="0"/>
              <a:t>31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4</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5</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smtClean="0"/>
          </a:p>
        </p:txBody>
      </p:sp>
      <p:sp>
        <p:nvSpPr>
          <p:cNvPr id="4608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491CCF8D-7FDA-4FF3-A8AF-E94D2F46A4F2}" type="slidenum">
              <a:rPr lang="en-US" altLang="en-US" sz="120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7</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779FA1D6-B815-41DF-9F68-A1A13F2A6BF7}" type="slidenum">
              <a:rPr lang="en-US" altLang="en-US" sz="1200"/>
              <a:pPr/>
              <a:t>8</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1" charset="-128"/>
              </a:defRPr>
            </a:lvl1pPr>
            <a:lvl2pPr marL="729057" indent="-280406" eaLnBrk="0" hangingPunct="0">
              <a:defRPr sz="2400">
                <a:solidFill>
                  <a:schemeClr val="tx1"/>
                </a:solidFill>
                <a:latin typeface="Arial" charset="0"/>
                <a:ea typeface="ＭＳ Ｐゴシック" pitchFamily="1" charset="-128"/>
              </a:defRPr>
            </a:lvl2pPr>
            <a:lvl3pPr marL="1121626" indent="-224325" eaLnBrk="0" hangingPunct="0">
              <a:defRPr sz="2400">
                <a:solidFill>
                  <a:schemeClr val="tx1"/>
                </a:solidFill>
                <a:latin typeface="Arial" charset="0"/>
                <a:ea typeface="ＭＳ Ｐゴシック" pitchFamily="1" charset="-128"/>
              </a:defRPr>
            </a:lvl3pPr>
            <a:lvl4pPr marL="1570276" indent="-224325" eaLnBrk="0" hangingPunct="0">
              <a:defRPr sz="2400">
                <a:solidFill>
                  <a:schemeClr val="tx1"/>
                </a:solidFill>
                <a:latin typeface="Arial" charset="0"/>
                <a:ea typeface="ＭＳ Ｐゴシック" pitchFamily="1" charset="-128"/>
              </a:defRPr>
            </a:lvl4pPr>
            <a:lvl5pPr marL="2018927" indent="-224325" eaLnBrk="0" hangingPunct="0">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23F05427-6C1E-4CE3-9E0E-FDDC401EE430}" type="slidenum">
              <a:rPr lang="en-US" sz="1200">
                <a:solidFill>
                  <a:prstClr val="black"/>
                </a:solidFill>
              </a:rPr>
              <a:pPr>
                <a:defRPr/>
              </a:pPr>
              <a:t>9</a:t>
            </a:fld>
            <a:endParaRPr lang="en-US" sz="1200">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Third, the Division of Research Programs. This division supports the work of scholars, working individually or in teams, doing research for scholarly and general audiences. You</a:t>
            </a:r>
            <a:r>
              <a:rPr lang="en-US" baseline="0" dirty="0" smtClean="0"/>
              <a:t> have a sheet </a:t>
            </a:r>
            <a:r>
              <a:rPr lang="en-US" dirty="0" smtClean="0"/>
              <a:t>describing all of the division’s grant programs. These include the Fellowship, probably the best-known of the Endowment’s grants. That’s what people are talking about when they say “Oh, that person got an NEH!”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1" charset="-128"/>
              </a:defRPr>
            </a:lvl1pPr>
            <a:lvl2pPr marL="729057" indent="-280406" eaLnBrk="0" hangingPunct="0">
              <a:defRPr sz="2400">
                <a:solidFill>
                  <a:schemeClr val="tx1"/>
                </a:solidFill>
                <a:latin typeface="Arial" charset="0"/>
                <a:ea typeface="ＭＳ Ｐゴシック" pitchFamily="1" charset="-128"/>
              </a:defRPr>
            </a:lvl2pPr>
            <a:lvl3pPr marL="1121626" indent="-224325" eaLnBrk="0" hangingPunct="0">
              <a:defRPr sz="2400">
                <a:solidFill>
                  <a:schemeClr val="tx1"/>
                </a:solidFill>
                <a:latin typeface="Arial" charset="0"/>
                <a:ea typeface="ＭＳ Ｐゴシック" pitchFamily="1" charset="-128"/>
              </a:defRPr>
            </a:lvl3pPr>
            <a:lvl4pPr marL="1570276" indent="-224325" eaLnBrk="0" hangingPunct="0">
              <a:defRPr sz="2400">
                <a:solidFill>
                  <a:schemeClr val="tx1"/>
                </a:solidFill>
                <a:latin typeface="Arial" charset="0"/>
                <a:ea typeface="ＭＳ Ｐゴシック" pitchFamily="1" charset="-128"/>
              </a:defRPr>
            </a:lvl4pPr>
            <a:lvl5pPr marL="2018927" indent="-224325" eaLnBrk="0" hangingPunct="0">
              <a:defRPr sz="2400">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23F05427-6C1E-4CE3-9E0E-FDDC401EE430}" type="slidenum">
              <a:rPr lang="en-US" sz="1200">
                <a:solidFill>
                  <a:prstClr val="black"/>
                </a:solidFill>
              </a:rPr>
              <a:pPr>
                <a:defRPr/>
              </a:pPr>
              <a:t>10</a:t>
            </a:fld>
            <a:endParaRPr lang="en-US" sz="1200">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Third, the Division of Research Programs. This division supports the work of scholars, working individually or in teams, doing research for scholarly and general audiences. You</a:t>
            </a:r>
            <a:r>
              <a:rPr lang="en-US" baseline="0" dirty="0" smtClean="0"/>
              <a:t> have a sheet </a:t>
            </a:r>
            <a:r>
              <a:rPr lang="en-US" dirty="0" smtClean="0"/>
              <a:t>describing all of the division’s grant programs. These include the Fellowship, probably the best-known of the Endowment’s grants. That’s what people are talking about when they say “Oh, that person got an NEH!”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C54F50-9700-4B16-A888-03758B9D05F4}"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0E3F384-A70B-4103-B684-EBDA0D8542D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54F50-9700-4B16-A888-03758B9D05F4}"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3F384-A70B-4103-B684-EBDA0D8542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C54F50-9700-4B16-A888-03758B9D05F4}"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3F384-A70B-4103-B684-EBDA0D8542D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114800"/>
          </a:xfrm>
        </p:spPr>
        <p:txBody>
          <a:bodyPr/>
          <a:lstStyle/>
          <a:p>
            <a:pPr lvl="0"/>
            <a:endParaRPr lang="en-US" noProof="0" smtClean="0"/>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sldNum" sz="quarter" idx="11"/>
          </p:nvPr>
        </p:nvSpPr>
        <p:spPr>
          <a:ln/>
        </p:spPr>
        <p:txBody>
          <a:bodyPr/>
          <a:lstStyle>
            <a:lvl1pPr>
              <a:defRPr/>
            </a:lvl1pPr>
          </a:lstStyle>
          <a:p>
            <a:pPr>
              <a:defRPr/>
            </a:pPr>
            <a:fld id="{7E22C592-E9AD-4F1B-854D-97CDCBDE1CC0}" type="slidenum">
              <a:rPr lang="en-US"/>
              <a:pPr>
                <a:defRPr/>
              </a:pPr>
              <a:t>‹#›</a:t>
            </a:fld>
            <a:endParaRPr lang="en-US"/>
          </a:p>
        </p:txBody>
      </p:sp>
    </p:spTree>
    <p:extLst>
      <p:ext uri="{BB962C8B-B14F-4D97-AF65-F5344CB8AC3E}">
        <p14:creationId xmlns:p14="http://schemas.microsoft.com/office/powerpoint/2010/main" val="249137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1"/>
          </p:nvPr>
        </p:nvSpPr>
        <p:spPr>
          <a:ln/>
        </p:spPr>
        <p:txBody>
          <a:bodyPr/>
          <a:lstStyle>
            <a:lvl1pPr>
              <a:defRPr/>
            </a:lvl1pPr>
          </a:lstStyle>
          <a:p>
            <a:pPr>
              <a:defRPr/>
            </a:pPr>
            <a:fld id="{B3FB546B-9592-4C6B-BC66-E8F8D6AF39CA}" type="slidenum">
              <a:rPr lang="en-US"/>
              <a:pPr>
                <a:defRPr/>
              </a:pPr>
              <a:t>‹#›</a:t>
            </a:fld>
            <a:endParaRPr lang="en-US" dirty="0"/>
          </a:p>
        </p:txBody>
      </p:sp>
    </p:spTree>
    <p:extLst>
      <p:ext uri="{BB962C8B-B14F-4D97-AF65-F5344CB8AC3E}">
        <p14:creationId xmlns:p14="http://schemas.microsoft.com/office/powerpoint/2010/main" val="51020428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fld id="{2FB17CB9-AFF3-4B05-ACD9-EC6F33EA0A92}" type="slidenum">
              <a:rPr lang="en-US"/>
              <a:pPr>
                <a:defRPr/>
              </a:pPr>
              <a:t>‹#›</a:t>
            </a:fld>
            <a:endParaRPr lang="en-US" dirty="0"/>
          </a:p>
        </p:txBody>
      </p:sp>
    </p:spTree>
    <p:extLst>
      <p:ext uri="{BB962C8B-B14F-4D97-AF65-F5344CB8AC3E}">
        <p14:creationId xmlns:p14="http://schemas.microsoft.com/office/powerpoint/2010/main" val="26205750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2" descr="PPslide_intro&amp;afte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dt" sz="quarter" idx="10"/>
          </p:nvPr>
        </p:nvSpPr>
        <p:spPr>
          <a:xfrm>
            <a:off x="685800" y="6096000"/>
            <a:ext cx="1905000" cy="457200"/>
          </a:xfrm>
        </p:spPr>
        <p:txBody>
          <a:bodyPr/>
          <a:lstStyle>
            <a:lvl1pPr>
              <a:defRPr b="0">
                <a:latin typeface="Arial" charset="0"/>
              </a:defRPr>
            </a:lvl1pPr>
          </a:lstStyle>
          <a:p>
            <a:pPr>
              <a:defRPr/>
            </a:pPr>
            <a:endParaRPr lang="en-US"/>
          </a:p>
        </p:txBody>
      </p:sp>
    </p:spTree>
    <p:extLst>
      <p:ext uri="{BB962C8B-B14F-4D97-AF65-F5344CB8AC3E}">
        <p14:creationId xmlns:p14="http://schemas.microsoft.com/office/powerpoint/2010/main" val="418932221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54F50-9700-4B16-A888-03758B9D05F4}"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3F384-A70B-4103-B684-EBDA0D8542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C54F50-9700-4B16-A888-03758B9D05F4}" type="datetimeFigureOut">
              <a:rPr lang="en-US" smtClean="0"/>
              <a:t>3/4/2014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3F384-A70B-4103-B684-EBDA0D8542D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C54F50-9700-4B16-A888-03758B9D05F4}"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3F384-A70B-4103-B684-EBDA0D8542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C54F50-9700-4B16-A888-03758B9D05F4}"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3F384-A70B-4103-B684-EBDA0D8542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54F50-9700-4B16-A888-03758B9D05F4}"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3F384-A70B-4103-B684-EBDA0D8542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CC54F50-9700-4B16-A888-03758B9D05F4}" type="datetimeFigureOut">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3F384-A70B-4103-B684-EBDA0D8542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C54F50-9700-4B16-A888-03758B9D05F4}"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3F384-A70B-4103-B684-EBDA0D8542D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CC54F50-9700-4B16-A888-03758B9D05F4}" type="datetimeFigureOut">
              <a:rPr lang="en-US" smtClean="0"/>
              <a:t>3/4/2014</a:t>
            </a:fld>
            <a:endParaRPr lang="en-US"/>
          </a:p>
        </p:txBody>
      </p:sp>
      <p:sp>
        <p:nvSpPr>
          <p:cNvPr id="7" name="Slide Number Placeholder 6"/>
          <p:cNvSpPr>
            <a:spLocks noGrp="1"/>
          </p:cNvSpPr>
          <p:nvPr>
            <p:ph type="sldNum" sz="quarter" idx="12"/>
          </p:nvPr>
        </p:nvSpPr>
        <p:spPr/>
        <p:txBody>
          <a:bodyPr/>
          <a:lstStyle/>
          <a:p>
            <a:fld id="{A0E3F384-A70B-4103-B684-EBDA0D8542D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CC54F50-9700-4B16-A888-03758B9D05F4}" type="datetimeFigureOut">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0E3F384-A70B-4103-B684-EBDA0D8542D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TG5S44d7hxxeM&amp;tbnid=xRlJt8CXqyDmGM:&amp;ved=0CAUQjRw&amp;url=http://myweb.fsu.edu/amele/almele.html&amp;ei=VlUDU_moJunNsASD3oHgBA&amp;bvm=bv.61535280,d.aWc&amp;psig=AFQjCNFyket5mZVsgCbHQCvb6JGs0ZcFFA&amp;ust=139281371964128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IF11d6ZkMzLBfM&amp;tbnid=6aE_6rV0xfOnzM:&amp;ved=0CAUQjRw&amp;url=http://www.happynews.com/news/672007/fsu-researcher-investigates-preservation-library-congress.htm&amp;ei=uVUDU-alOq7gsATM2IHIDQ&amp;bvm=bv.61535280,d.aWc&amp;psig=AFQjCNFyket5mZVsgCbHQCvb6JGs0ZcFFA&amp;ust=139281371964128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hyperlink" Target="http://www.google.com/url?sa=t&amp;rct=j&amp;q=&amp;esrc=s&amp;frm=1&amp;source=images&amp;cd=&amp;cad=rja&amp;ved=0CAQQjRw&amp;url=http://tvmeandpotpourri.blogspot.com/2012/03/loving-story.html&amp;ei=7FUDU9PBH-OFyQH_0YGwCQ&amp;usg=AFQjCNGx2bShbyEufDHyWgi16_gPCR4E1w&amp;bvm=bv.61535280,d.aWc"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research@neh.gov"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docid=SrlTQ_dQ7nUB3M&amp;tbnid=D7xXB38bRhRgtM:&amp;ved=0CAUQjRw&amp;url=http://chinesepoetryforum.org/news-recent%20events.html&amp;ei=mWIDU57yFuTjsATwo4DAAQ&amp;bvm=bv.61535280,d.aWc&amp;psig=AFQjCNGNC18to8EuNXNv9DNK2e_4cgagZg&amp;ust=139281712029976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t&amp;rct=j&amp;q=&amp;esrc=s&amp;frm=1&amp;source=images&amp;cd=&amp;cad=rja&amp;ved=0CAQQjRw&amp;url=http://www.walmart.com/ip/Blue-Ridge-Commons-Environmental-Activism-and-Forest-History-in-Western-North-Carolina/16658407&amp;ei=GmIDU-7XLsHJygH-h4DABA&amp;usg=AFQjCNGxD2SGncVgbXze17oa1347i1_IXg&amp;bvm=bv.61535280,d.aWc"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2286000"/>
            <a:ext cx="91440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altLang="en-US" dirty="0" smtClean="0">
              <a:solidFill>
                <a:schemeClr val="tx2"/>
              </a:solidFill>
            </a:endParaRPr>
          </a:p>
          <a:p>
            <a:pPr algn="ctr" eaLnBrk="1" hangingPunct="1"/>
            <a:r>
              <a:rPr lang="en-US" altLang="en-US" dirty="0" smtClean="0">
                <a:solidFill>
                  <a:schemeClr val="tx2"/>
                </a:solidFill>
              </a:rPr>
              <a:t>Florida State University – Florida A&amp;M University</a:t>
            </a:r>
          </a:p>
          <a:p>
            <a:pPr algn="ctr" eaLnBrk="1" hangingPunct="1"/>
            <a:endParaRPr lang="en-US" altLang="en-US" dirty="0">
              <a:solidFill>
                <a:schemeClr val="tx2"/>
              </a:solidFill>
            </a:endParaRPr>
          </a:p>
          <a:p>
            <a:pPr algn="ctr" eaLnBrk="1" hangingPunct="1"/>
            <a:r>
              <a:rPr lang="en-US" altLang="en-US" sz="2800" b="1" dirty="0" smtClean="0">
                <a:solidFill>
                  <a:schemeClr val="tx2"/>
                </a:solidFill>
              </a:rPr>
              <a:t>NEH Information Session &amp; </a:t>
            </a:r>
          </a:p>
          <a:p>
            <a:pPr algn="ctr" eaLnBrk="1" hangingPunct="1"/>
            <a:r>
              <a:rPr lang="en-US" altLang="en-US" sz="2800" b="1" dirty="0" smtClean="0">
                <a:solidFill>
                  <a:schemeClr val="tx2"/>
                </a:solidFill>
              </a:rPr>
              <a:t>Application-Writing Workshop</a:t>
            </a:r>
          </a:p>
          <a:p>
            <a:pPr algn="ctr" eaLnBrk="1" hangingPunct="1"/>
            <a:endParaRPr lang="en-US" altLang="en-US" sz="2800" b="1" dirty="0">
              <a:solidFill>
                <a:schemeClr val="tx2"/>
              </a:solidFill>
            </a:endParaRPr>
          </a:p>
          <a:p>
            <a:pPr algn="ctr" eaLnBrk="1" hangingPunct="1"/>
            <a:r>
              <a:rPr lang="en-US" altLang="en-US" dirty="0">
                <a:solidFill>
                  <a:schemeClr val="tx2"/>
                </a:solidFill>
              </a:rPr>
              <a:t>February </a:t>
            </a:r>
            <a:r>
              <a:rPr lang="en-US" altLang="en-US" dirty="0" smtClean="0">
                <a:solidFill>
                  <a:schemeClr val="tx2"/>
                </a:solidFill>
              </a:rPr>
              <a:t>21, 2014</a:t>
            </a:r>
          </a:p>
          <a:p>
            <a:pPr algn="ctr" eaLnBrk="1" hangingPunct="1"/>
            <a:endParaRPr lang="en-US" altLang="en-US" dirty="0">
              <a:solidFill>
                <a:schemeClr val="tx2"/>
              </a:solidFill>
            </a:endParaRPr>
          </a:p>
          <a:p>
            <a:pPr algn="ctr" eaLnBrk="1" hangingPunct="1"/>
            <a:endParaRPr lang="en-US" altLang="en-US" sz="1800" dirty="0">
              <a:solidFill>
                <a:schemeClr val="tx2"/>
              </a:solidFill>
            </a:endParaRPr>
          </a:p>
        </p:txBody>
      </p:sp>
    </p:spTree>
    <p:extLst>
      <p:ext uri="{BB962C8B-B14F-4D97-AF65-F5344CB8AC3E}">
        <p14:creationId xmlns:p14="http://schemas.microsoft.com/office/powerpoint/2010/main" val="15424745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274638"/>
            <a:ext cx="8382000" cy="1143000"/>
          </a:xfrm>
          <a:solidFill>
            <a:srgbClr val="A2AD00"/>
          </a:solidFill>
        </p:spPr>
        <p:txBody>
          <a:bodyPr>
            <a:normAutofit/>
          </a:bodyPr>
          <a:lstStyle/>
          <a:p>
            <a:pPr eaLnBrk="1" hangingPunct="1"/>
            <a:r>
              <a:rPr lang="en-US" b="1" dirty="0" smtClean="0"/>
              <a:t>Challenge grants</a:t>
            </a:r>
          </a:p>
        </p:txBody>
      </p:sp>
      <p:sp>
        <p:nvSpPr>
          <p:cNvPr id="63491" name="Rectangle 3"/>
          <p:cNvSpPr>
            <a:spLocks noGrp="1" noChangeArrowheads="1"/>
          </p:cNvSpPr>
          <p:nvPr>
            <p:ph type="body" sz="half" idx="1"/>
          </p:nvPr>
        </p:nvSpPr>
        <p:spPr>
          <a:xfrm>
            <a:off x="457200" y="1600200"/>
            <a:ext cx="4033838" cy="4114800"/>
          </a:xfrm>
        </p:spPr>
        <p:txBody>
          <a:bodyPr/>
          <a:lstStyle/>
          <a:p>
            <a:pPr marL="609600" indent="-609600" algn="ctr" eaLnBrk="1" hangingPunct="1">
              <a:buFontTx/>
              <a:buNone/>
            </a:pPr>
            <a:endParaRPr lang="en-US" sz="2800" smtClean="0"/>
          </a:p>
          <a:p>
            <a:pPr marL="609600" indent="-609600" algn="ctr" eaLnBrk="1" hangingPunct="1">
              <a:buFontTx/>
              <a:buNone/>
            </a:pPr>
            <a:endParaRPr lang="en-US" sz="2800" smtClean="0"/>
          </a:p>
        </p:txBody>
      </p:sp>
      <p:pic>
        <p:nvPicPr>
          <p:cNvPr id="8" name="Picture 2" descr="http://myweb.fsu.edu/amele/almele_files/strozi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4714875" cy="28003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4943475" y="1524000"/>
            <a:ext cx="4038600" cy="5181599"/>
          </a:xfrm>
          <a:prstGeom prst="rect">
            <a:avLst/>
          </a:prstGeom>
        </p:spPr>
        <p:txBody>
          <a:bodyPr vert="horz" lIns="91440" tIns="45720" rIns="91440" bIns="45720" rtlCol="0">
            <a:normAutofit fontScale="55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indent="0">
              <a:lnSpc>
                <a:spcPct val="200000"/>
              </a:lnSpc>
              <a:spcBef>
                <a:spcPts val="600"/>
              </a:spcBef>
              <a:buFontTx/>
              <a:buNone/>
              <a:defRPr/>
            </a:pPr>
            <a:r>
              <a:rPr lang="en-US" sz="4200" b="1" dirty="0" smtClean="0"/>
              <a:t>Institution-building grants to improve humanities programs and carry out long-term plans for strengthening basic resources, and enhance financial stability. </a:t>
            </a:r>
            <a:endParaRPr lang="en-US" sz="3100" dirty="0" smtClean="0"/>
          </a:p>
        </p:txBody>
      </p:sp>
    </p:spTree>
    <p:extLst>
      <p:ext uri="{BB962C8B-B14F-4D97-AF65-F5344CB8AC3E}">
        <p14:creationId xmlns:p14="http://schemas.microsoft.com/office/powerpoint/2010/main" val="137557545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304800" y="685800"/>
            <a:ext cx="8229600" cy="5181600"/>
          </a:xfrm>
        </p:spPr>
        <p:txBody>
          <a:bodyPr>
            <a:normAutofit/>
          </a:bodyPr>
          <a:lstStyle/>
          <a:p>
            <a:pPr marL="0" indent="0" algn="ctr" eaLnBrk="1" hangingPunct="1">
              <a:buFontTx/>
              <a:buNone/>
              <a:defRPr/>
            </a:pPr>
            <a:r>
              <a:rPr lang="en-US" sz="2800" dirty="0"/>
              <a:t>Deadline</a:t>
            </a:r>
            <a:r>
              <a:rPr lang="en-US" sz="2800" dirty="0">
                <a:latin typeface="Arial" charset="0"/>
              </a:rPr>
              <a:t>–</a:t>
            </a:r>
            <a:r>
              <a:rPr lang="en-US" sz="2800" dirty="0"/>
              <a:t>May 1, 2014</a:t>
            </a:r>
          </a:p>
          <a:p>
            <a:pPr eaLnBrk="1" hangingPunct="1">
              <a:defRPr/>
            </a:pPr>
            <a:endParaRPr lang="en-US" sz="2800" dirty="0"/>
          </a:p>
          <a:p>
            <a:pPr>
              <a:defRPr/>
            </a:pPr>
            <a:r>
              <a:rPr lang="en-US" sz="2800" dirty="0" smtClean="0"/>
              <a:t>University of Florida:  endow faculty and staff salaries and public programs at the Randall Research Center ($350K, 3:1 match)</a:t>
            </a:r>
          </a:p>
          <a:p>
            <a:pPr>
              <a:defRPr/>
            </a:pPr>
            <a:endParaRPr lang="en-US" sz="2800" dirty="0" smtClean="0"/>
          </a:p>
          <a:p>
            <a:pPr>
              <a:defRPr/>
            </a:pPr>
            <a:r>
              <a:rPr lang="en-US" sz="2800" dirty="0" smtClean="0"/>
              <a:t>Eckerd College: endow a professorship in film studies ($300K, 3:1 match)</a:t>
            </a:r>
          </a:p>
          <a:p>
            <a:pPr algn="ctr" eaLnBrk="1" hangingPunct="1">
              <a:buFontTx/>
              <a:buNone/>
              <a:defRPr/>
            </a:pPr>
            <a:endParaRPr lang="en-US" sz="2000" i="1" dirty="0" smtClean="0"/>
          </a:p>
          <a:p>
            <a:pPr eaLnBrk="1" hangingPunct="1">
              <a:defRPr/>
            </a:pPr>
            <a:endParaRPr lang="en-US" sz="2000" dirty="0" smtClean="0"/>
          </a:p>
        </p:txBody>
      </p:sp>
    </p:spTree>
    <p:extLst>
      <p:ext uri="{BB962C8B-B14F-4D97-AF65-F5344CB8AC3E}">
        <p14:creationId xmlns:p14="http://schemas.microsoft.com/office/powerpoint/2010/main" val="19624044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74638"/>
            <a:ext cx="9144000" cy="1143000"/>
          </a:xfrm>
          <a:solidFill>
            <a:srgbClr val="A2AD00"/>
          </a:solidFill>
        </p:spPr>
        <p:txBody>
          <a:bodyPr/>
          <a:lstStyle/>
          <a:p>
            <a:pPr eaLnBrk="1" hangingPunct="1"/>
            <a:r>
              <a:rPr lang="en-US" altLang="en-US" b="1" dirty="0" smtClean="0"/>
              <a:t>Digital Humanities</a:t>
            </a:r>
          </a:p>
        </p:txBody>
      </p:sp>
      <p:sp>
        <p:nvSpPr>
          <p:cNvPr id="14339" name="Rectangle 3"/>
          <p:cNvSpPr>
            <a:spLocks noGrp="1" noChangeArrowheads="1"/>
          </p:cNvSpPr>
          <p:nvPr>
            <p:ph idx="1"/>
          </p:nvPr>
        </p:nvSpPr>
        <p:spPr>
          <a:xfrm>
            <a:off x="381000" y="4038600"/>
            <a:ext cx="8382000" cy="2286000"/>
          </a:xfrm>
        </p:spPr>
        <p:txBody>
          <a:bodyPr/>
          <a:lstStyle/>
          <a:p>
            <a:pPr eaLnBrk="1" hangingPunct="1">
              <a:buFontTx/>
              <a:buNone/>
            </a:pPr>
            <a:r>
              <a:rPr lang="en-US" altLang="en-US" sz="2000" smtClean="0"/>
              <a:t>	</a:t>
            </a:r>
            <a:r>
              <a:rPr lang="en-US" altLang="en-US" sz="2200" smtClean="0"/>
              <a:t>Encourages innovations in the digital humanities through research that brings new approaches or documents best practices; creation of digital tools for preserving, analyzing, and making accessible digital resources; and examination of the philosophical implications and impact of emerging technologies.</a:t>
            </a:r>
          </a:p>
        </p:txBody>
      </p:sp>
      <p:pic>
        <p:nvPicPr>
          <p:cNvPr id="14340" name="Picture 4" descr="mission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552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545220"/>
      </p:ext>
    </p:extLst>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066800" y="609600"/>
            <a:ext cx="6172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lgn="ctr" eaLnBrk="1" hangingPunct="1"/>
            <a:r>
              <a:rPr lang="en-US" altLang="en-US" sz="2300" dirty="0"/>
              <a:t>Digital Humanities Start-Up Grants—September </a:t>
            </a:r>
            <a:r>
              <a:rPr lang="en-US" altLang="en-US" sz="2300" dirty="0" smtClean="0"/>
              <a:t>11, 2014</a:t>
            </a:r>
            <a:endParaRPr lang="en-US" altLang="en-US" sz="2300" dirty="0"/>
          </a:p>
          <a:p>
            <a:pPr lvl="1" algn="ctr" eaLnBrk="1" hangingPunct="1"/>
            <a:endParaRPr lang="en-US" altLang="en-US" sz="2300" dirty="0"/>
          </a:p>
          <a:p>
            <a:pPr lvl="1" algn="ctr" eaLnBrk="1" hangingPunct="1"/>
            <a:r>
              <a:rPr lang="en-US" altLang="en-US" sz="2300" dirty="0"/>
              <a:t>Digital Humanities Implementation </a:t>
            </a:r>
            <a:r>
              <a:rPr lang="en-US" altLang="en-US" sz="2300" dirty="0" smtClean="0"/>
              <a:t>Grants—February </a:t>
            </a:r>
            <a:r>
              <a:rPr lang="en-US" altLang="en-US" sz="2300" dirty="0"/>
              <a:t>19, 2014</a:t>
            </a:r>
          </a:p>
          <a:p>
            <a:pPr lvl="1" algn="ctr" eaLnBrk="1" hangingPunct="1"/>
            <a:endParaRPr lang="en-US" altLang="en-US" sz="2300" dirty="0"/>
          </a:p>
          <a:p>
            <a:pPr lvl="1" algn="ctr" eaLnBrk="1" hangingPunct="1"/>
            <a:r>
              <a:rPr lang="en-US" altLang="en-US" sz="2300" dirty="0"/>
              <a:t>Institutes for Advanced Topics in the Digital Humanities—March 11, 2014</a:t>
            </a:r>
          </a:p>
          <a:p>
            <a:pPr lvl="1" algn="ctr"/>
            <a:endParaRPr lang="en-US" altLang="en-US" dirty="0"/>
          </a:p>
        </p:txBody>
      </p:sp>
      <p:sp>
        <p:nvSpPr>
          <p:cNvPr id="2" name="TextBox 1"/>
          <p:cNvSpPr txBox="1"/>
          <p:nvPr/>
        </p:nvSpPr>
        <p:spPr>
          <a:xfrm>
            <a:off x="453980" y="3927494"/>
            <a:ext cx="7759558" cy="1600438"/>
          </a:xfrm>
          <a:prstGeom prst="rect">
            <a:avLst/>
          </a:prstGeom>
          <a:noFill/>
        </p:spPr>
        <p:txBody>
          <a:bodyPr wrap="square" rtlCol="0">
            <a:spAutoFit/>
          </a:bodyPr>
          <a:lstStyle/>
          <a:p>
            <a:pPr marL="0" lvl="1"/>
            <a:endParaRPr lang="en-US" sz="2000" dirty="0" smtClean="0"/>
          </a:p>
          <a:p>
            <a:pPr marL="0" lvl="1"/>
            <a:r>
              <a:rPr lang="en-US" sz="2000" dirty="0" smtClean="0"/>
              <a:t>Florida State University:  “Populating </a:t>
            </a:r>
            <a:r>
              <a:rPr lang="en-US" sz="2000" dirty="0" err="1" smtClean="0"/>
              <a:t>Prosop</a:t>
            </a:r>
            <a:r>
              <a:rPr lang="en-US" sz="2000" dirty="0" smtClean="0"/>
              <a:t>.  A Social Networking Tool for the Past: Two Workshops” (Will Hanley, $50K, 2 years)</a:t>
            </a:r>
          </a:p>
          <a:p>
            <a:endParaRPr lang="en-US" dirty="0"/>
          </a:p>
        </p:txBody>
      </p:sp>
    </p:spTree>
    <p:extLst>
      <p:ext uri="{BB962C8B-B14F-4D97-AF65-F5344CB8AC3E}">
        <p14:creationId xmlns:p14="http://schemas.microsoft.com/office/powerpoint/2010/main" val="3800623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1143000"/>
          </a:xfrm>
          <a:solidFill>
            <a:srgbClr val="A2AD00"/>
          </a:solidFill>
        </p:spPr>
        <p:txBody>
          <a:bodyPr/>
          <a:lstStyle/>
          <a:p>
            <a:pPr eaLnBrk="1" hangingPunct="1"/>
            <a:r>
              <a:rPr lang="en-US" b="1" dirty="0"/>
              <a:t>E</a:t>
            </a:r>
            <a:r>
              <a:rPr lang="en-US" b="1" dirty="0" smtClean="0"/>
              <a:t>ducation</a:t>
            </a:r>
          </a:p>
        </p:txBody>
      </p:sp>
      <p:pic>
        <p:nvPicPr>
          <p:cNvPr id="15363" name="Picture 3" descr="classroom"/>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3821" y="1905000"/>
            <a:ext cx="4648801" cy="3245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4724400" y="2438400"/>
            <a:ext cx="4114800"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US" dirty="0"/>
              <a:t>Grants strengthen teaching and learning through new or revised curricula and materials, collaborative study, seminars, and institutes.</a:t>
            </a:r>
          </a:p>
          <a:p>
            <a:pPr eaLnBrk="1" hangingPunct="1">
              <a:spcBef>
                <a:spcPct val="50000"/>
              </a:spcBef>
            </a:pPr>
            <a:endParaRPr lang="en-US" sz="2200" dirty="0"/>
          </a:p>
        </p:txBody>
      </p:sp>
    </p:spTree>
    <p:extLst>
      <p:ext uri="{BB962C8B-B14F-4D97-AF65-F5344CB8AC3E}">
        <p14:creationId xmlns:p14="http://schemas.microsoft.com/office/powerpoint/2010/main" val="3639785942"/>
      </p:ext>
    </p:extLst>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066800" y="609600"/>
            <a:ext cx="6172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lgn="ctr" eaLnBrk="1" hangingPunct="1"/>
            <a:r>
              <a:rPr lang="en-US" altLang="en-US" sz="2300" dirty="0" smtClean="0"/>
              <a:t>Landmarks of American History and Culture—March 4, 2014</a:t>
            </a:r>
            <a:endParaRPr lang="en-US" altLang="en-US" sz="2300" dirty="0"/>
          </a:p>
          <a:p>
            <a:pPr lvl="1" algn="ctr" eaLnBrk="1" hangingPunct="1"/>
            <a:endParaRPr lang="en-US" altLang="en-US" sz="2300" dirty="0"/>
          </a:p>
          <a:p>
            <a:pPr lvl="1" algn="ctr" eaLnBrk="1" hangingPunct="1"/>
            <a:r>
              <a:rPr lang="en-US" altLang="en-US" sz="2300" dirty="0" smtClean="0"/>
              <a:t>Seminars and Institutes—March 4, 2014</a:t>
            </a:r>
            <a:endParaRPr lang="en-US" altLang="en-US" sz="2300" dirty="0"/>
          </a:p>
          <a:p>
            <a:pPr lvl="1" algn="ctr" eaLnBrk="1" hangingPunct="1"/>
            <a:endParaRPr lang="en-US" altLang="en-US" sz="2300" dirty="0"/>
          </a:p>
          <a:p>
            <a:pPr lvl="1" algn="ctr" eaLnBrk="1" hangingPunct="1"/>
            <a:r>
              <a:rPr lang="en-US" altLang="en-US" sz="2300" dirty="0" smtClean="0"/>
              <a:t>Enduring Questions—September </a:t>
            </a:r>
            <a:r>
              <a:rPr lang="en-US" altLang="en-US" sz="2300" dirty="0"/>
              <a:t>11, 2014</a:t>
            </a:r>
          </a:p>
          <a:p>
            <a:pPr lvl="1" algn="ctr"/>
            <a:endParaRPr lang="en-US" altLang="en-US" dirty="0"/>
          </a:p>
        </p:txBody>
      </p:sp>
      <p:sp>
        <p:nvSpPr>
          <p:cNvPr id="2" name="TextBox 1"/>
          <p:cNvSpPr txBox="1"/>
          <p:nvPr/>
        </p:nvSpPr>
        <p:spPr>
          <a:xfrm>
            <a:off x="685800" y="2895600"/>
            <a:ext cx="7759558" cy="3724096"/>
          </a:xfrm>
          <a:prstGeom prst="rect">
            <a:avLst/>
          </a:prstGeom>
          <a:noFill/>
        </p:spPr>
        <p:txBody>
          <a:bodyPr wrap="square" rtlCol="0">
            <a:spAutoFit/>
          </a:bodyPr>
          <a:lstStyle/>
          <a:p>
            <a:r>
              <a:rPr lang="en-US" dirty="0"/>
              <a:t>Summer </a:t>
            </a:r>
            <a:r>
              <a:rPr lang="en-US" dirty="0" smtClean="0"/>
              <a:t>Seminar for College Teachers: “Vietnam 1945-1975” (University of Miami)</a:t>
            </a:r>
          </a:p>
          <a:p>
            <a:endParaRPr lang="en-US" dirty="0"/>
          </a:p>
          <a:p>
            <a:r>
              <a:rPr lang="en-US" dirty="0"/>
              <a:t>Summer </a:t>
            </a:r>
            <a:r>
              <a:rPr lang="en-US" dirty="0" smtClean="0"/>
              <a:t>Institute </a:t>
            </a:r>
            <a:r>
              <a:rPr lang="en-US" dirty="0"/>
              <a:t>for </a:t>
            </a:r>
            <a:r>
              <a:rPr lang="en-US" dirty="0" smtClean="0"/>
              <a:t>School Teachers</a:t>
            </a:r>
            <a:r>
              <a:rPr lang="en-US" dirty="0"/>
              <a:t>: </a:t>
            </a:r>
            <a:r>
              <a:rPr lang="en-US" dirty="0" smtClean="0"/>
              <a:t>“The Americas of Jose Marti”(University of South Florida)</a:t>
            </a:r>
          </a:p>
          <a:p>
            <a:endParaRPr lang="en-US" dirty="0"/>
          </a:p>
          <a:p>
            <a:r>
              <a:rPr lang="en-US" dirty="0"/>
              <a:t>Landmarks of American History: </a:t>
            </a:r>
            <a:r>
              <a:rPr lang="en-US" dirty="0" smtClean="0"/>
              <a:t>Two workshops on the early life and work of Zora Neale Hurston (conducted in Eatonville by the Florida State Humanities Council)</a:t>
            </a:r>
            <a:endParaRPr lang="en-US" dirty="0"/>
          </a:p>
          <a:p>
            <a:endParaRPr lang="en-US" dirty="0" smtClean="0"/>
          </a:p>
          <a:p>
            <a:r>
              <a:rPr lang="en-US" dirty="0" smtClean="0"/>
              <a:t>NEH </a:t>
            </a:r>
            <a:r>
              <a:rPr lang="en-US" dirty="0"/>
              <a:t>Enduring Questions Course: </a:t>
            </a:r>
            <a:r>
              <a:rPr lang="en-US" dirty="0" smtClean="0"/>
              <a:t>“What does it mean to be free?” (State University of West Georgia)</a:t>
            </a:r>
            <a:endParaRPr lang="en-US" dirty="0"/>
          </a:p>
          <a:p>
            <a:pPr marL="0" lvl="1"/>
            <a:endParaRPr lang="en-US" sz="2000" dirty="0" smtClean="0"/>
          </a:p>
        </p:txBody>
      </p:sp>
    </p:spTree>
    <p:extLst>
      <p:ext uri="{BB962C8B-B14F-4D97-AF65-F5344CB8AC3E}">
        <p14:creationId xmlns:p14="http://schemas.microsoft.com/office/powerpoint/2010/main" val="7144155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1143000"/>
          </a:xfrm>
          <a:solidFill>
            <a:srgbClr val="A2AD00"/>
          </a:solidFill>
        </p:spPr>
        <p:txBody>
          <a:bodyPr>
            <a:normAutofit/>
          </a:bodyPr>
          <a:lstStyle/>
          <a:p>
            <a:pPr eaLnBrk="1" hangingPunct="1"/>
            <a:r>
              <a:rPr lang="en-US" b="1" dirty="0" smtClean="0"/>
              <a:t>Preservation &amp; access</a:t>
            </a:r>
          </a:p>
        </p:txBody>
      </p:sp>
      <p:sp>
        <p:nvSpPr>
          <p:cNvPr id="15364" name="Text Box 4"/>
          <p:cNvSpPr txBox="1">
            <a:spLocks noChangeArrowheads="1"/>
          </p:cNvSpPr>
          <p:nvPr/>
        </p:nvSpPr>
        <p:spPr bwMode="auto">
          <a:xfrm>
            <a:off x="4724400" y="2438400"/>
            <a:ext cx="4114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pPr>
            <a:r>
              <a:rPr lang="en-US" sz="2200" dirty="0"/>
              <a:t>Grants to preserve archival holdings (including digitization); enhance access to materials; train preservationists; and produce reference works for scholarly research, education, and public programming</a:t>
            </a:r>
          </a:p>
        </p:txBody>
      </p:sp>
      <p:pic>
        <p:nvPicPr>
          <p:cNvPr id="2050" name="Picture 2" descr="https://encrypted-tbn3.gstatic.com/images?q=tbn:ANd9GcTlOZ7W8jjgYx0Dkh2WB3RW5Du_t9NdKp-KslSNyLLNfNWAhvl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5000"/>
            <a:ext cx="447405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0213"/>
      </p:ext>
    </p:extLst>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33400" y="609600"/>
            <a:ext cx="7911958"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lgn="ctr" eaLnBrk="1" hangingPunct="1"/>
            <a:r>
              <a:rPr lang="en-US" altLang="en-US" sz="2000" dirty="0" smtClean="0"/>
              <a:t>Education, Training, Research and Development—May 1, 2014</a:t>
            </a:r>
            <a:endParaRPr lang="en-US" altLang="en-US" sz="2000" dirty="0"/>
          </a:p>
          <a:p>
            <a:pPr lvl="1" algn="ctr" eaLnBrk="1" hangingPunct="1"/>
            <a:endParaRPr lang="en-US" altLang="en-US" sz="2000" dirty="0"/>
          </a:p>
          <a:p>
            <a:pPr lvl="1" algn="ctr" eaLnBrk="1" hangingPunct="1"/>
            <a:r>
              <a:rPr lang="en-US" altLang="en-US" sz="2000" dirty="0" smtClean="0"/>
              <a:t>Preservation Assistance Grants—May 1, 2014</a:t>
            </a:r>
            <a:endParaRPr lang="en-US" altLang="en-US" sz="2000" dirty="0"/>
          </a:p>
          <a:p>
            <a:pPr lvl="1" algn="ctr" eaLnBrk="1" hangingPunct="1"/>
            <a:endParaRPr lang="en-US" altLang="en-US" sz="2000" dirty="0"/>
          </a:p>
          <a:p>
            <a:pPr lvl="1" algn="ctr" eaLnBrk="1" hangingPunct="1"/>
            <a:r>
              <a:rPr lang="en-US" altLang="en-US" sz="2000" dirty="0" smtClean="0"/>
              <a:t>Collections and Reference Resources—July 17, 2014</a:t>
            </a:r>
          </a:p>
          <a:p>
            <a:pPr lvl="1" algn="ctr" eaLnBrk="1" hangingPunct="1"/>
            <a:endParaRPr lang="en-US" altLang="en-US" sz="2000" dirty="0"/>
          </a:p>
          <a:p>
            <a:pPr lvl="1" algn="ctr" eaLnBrk="1" hangingPunct="1"/>
            <a:r>
              <a:rPr lang="en-US" altLang="en-US" sz="2000" dirty="0" smtClean="0"/>
              <a:t>Sustaining Cultural Heritage Collections—December 3, 2014</a:t>
            </a:r>
            <a:endParaRPr lang="en-US" altLang="en-US" sz="2000" dirty="0"/>
          </a:p>
          <a:p>
            <a:pPr lvl="1" algn="ctr"/>
            <a:endParaRPr lang="en-US" altLang="en-US" dirty="0"/>
          </a:p>
        </p:txBody>
      </p:sp>
      <p:sp>
        <p:nvSpPr>
          <p:cNvPr id="2" name="TextBox 1"/>
          <p:cNvSpPr txBox="1"/>
          <p:nvPr/>
        </p:nvSpPr>
        <p:spPr>
          <a:xfrm>
            <a:off x="662796" y="3582838"/>
            <a:ext cx="7871604" cy="2308324"/>
          </a:xfrm>
          <a:prstGeom prst="rect">
            <a:avLst/>
          </a:prstGeom>
          <a:noFill/>
        </p:spPr>
        <p:txBody>
          <a:bodyPr wrap="square" rtlCol="0">
            <a:spAutoFit/>
          </a:bodyPr>
          <a:lstStyle/>
          <a:p>
            <a:pPr marL="0" lvl="1"/>
            <a:r>
              <a:rPr lang="en-US" dirty="0" smtClean="0"/>
              <a:t>University of Florida ($381K, 3 years):  “Preservation Microfilming and Cataloguing of American and British Children’s Literature, 1850-1869”</a:t>
            </a:r>
          </a:p>
          <a:p>
            <a:pPr marL="0" lvl="1"/>
            <a:endParaRPr lang="en-US" dirty="0"/>
          </a:p>
          <a:p>
            <a:pPr marL="0" lvl="1"/>
            <a:r>
              <a:rPr lang="en-US" dirty="0" smtClean="0"/>
              <a:t>Florida State University ($5,000, 1 year): “World War II Artifact Assessment Project”</a:t>
            </a:r>
          </a:p>
          <a:p>
            <a:pPr marL="0" lvl="1"/>
            <a:endParaRPr lang="en-US" dirty="0"/>
          </a:p>
          <a:p>
            <a:pPr marL="0" lvl="1"/>
            <a:r>
              <a:rPr lang="en-US" dirty="0" smtClean="0"/>
              <a:t>Spelman College ($122K, 2 years): “Spelman College Archive Stabilization Project – Compact Shelving”</a:t>
            </a:r>
          </a:p>
        </p:txBody>
      </p:sp>
    </p:spTree>
    <p:extLst>
      <p:ext uri="{BB962C8B-B14F-4D97-AF65-F5344CB8AC3E}">
        <p14:creationId xmlns:p14="http://schemas.microsoft.com/office/powerpoint/2010/main" val="353321250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9144000" cy="1143000"/>
          </a:xfrm>
          <a:solidFill>
            <a:srgbClr val="A2AD00"/>
          </a:solidFill>
        </p:spPr>
        <p:txBody>
          <a:bodyPr/>
          <a:lstStyle/>
          <a:p>
            <a:pPr eaLnBrk="1" hangingPunct="1"/>
            <a:r>
              <a:rPr lang="en-US" b="1" dirty="0" smtClean="0"/>
              <a:t>Public Programs</a:t>
            </a:r>
          </a:p>
        </p:txBody>
      </p:sp>
      <p:sp>
        <p:nvSpPr>
          <p:cNvPr id="21507" name="Text Box 6"/>
          <p:cNvSpPr txBox="1">
            <a:spLocks noChangeArrowheads="1"/>
          </p:cNvSpPr>
          <p:nvPr/>
        </p:nvSpPr>
        <p:spPr bwMode="auto">
          <a:xfrm>
            <a:off x="4343400" y="1752600"/>
            <a:ext cx="3810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US" sz="2200" dirty="0"/>
              <a:t>Grants for the presentation of the humanities for large and diverse public audiences. Grants typically support radio and television documentaries, exhibitions and interpretation of historic sites, reading and discussion series, lectures, symposia, and after school programs.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3374018" cy="259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42873"/>
            <a:ext cx="183756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encrypted-tbn3.gstatic.com/images?q=tbn:ANd9GcRZmwf6QoClu_QlnHMr3bikgNpP4NTPWluycxYKESa491XWtAcv">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981200"/>
            <a:ext cx="17526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03068"/>
      </p:ext>
    </p:extLst>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09600" y="609600"/>
            <a:ext cx="783575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ea typeface="ＭＳ Ｐゴシック" pitchFamily="1" charset="-128"/>
              </a:defRPr>
            </a:lvl1pPr>
            <a:lvl2pPr>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lvl="1" algn="ctr" eaLnBrk="1" hangingPunct="1"/>
            <a:r>
              <a:rPr lang="en-US" altLang="en-US" sz="2300" dirty="0" smtClean="0"/>
              <a:t>Media: Development and Production—August 13, 2014</a:t>
            </a:r>
            <a:endParaRPr lang="en-US" altLang="en-US" sz="2300" dirty="0"/>
          </a:p>
          <a:p>
            <a:pPr lvl="1" algn="ctr" eaLnBrk="1" hangingPunct="1"/>
            <a:endParaRPr lang="en-US" altLang="en-US" sz="2300" dirty="0"/>
          </a:p>
          <a:p>
            <a:pPr lvl="1" algn="ctr" eaLnBrk="1" hangingPunct="1"/>
            <a:r>
              <a:rPr lang="en-US" altLang="en-US" sz="2300" dirty="0" smtClean="0"/>
              <a:t>Museums, Libraries, and Cultural Institutions: Planning and Implementation Grants—August 13, 2014</a:t>
            </a:r>
            <a:endParaRPr lang="en-US" altLang="en-US" sz="2300" dirty="0"/>
          </a:p>
          <a:p>
            <a:pPr lvl="1" algn="ctr" eaLnBrk="1" hangingPunct="1"/>
            <a:endParaRPr lang="en-US" altLang="en-US" sz="2300" dirty="0"/>
          </a:p>
          <a:p>
            <a:pPr lvl="1" algn="ctr" eaLnBrk="1" hangingPunct="1"/>
            <a:r>
              <a:rPr lang="en-US" altLang="en-US" sz="2300" dirty="0" smtClean="0"/>
              <a:t>NEH on the Road—December 31, 2014</a:t>
            </a:r>
            <a:endParaRPr lang="en-US" altLang="en-US" sz="2300" dirty="0"/>
          </a:p>
          <a:p>
            <a:pPr lvl="1" algn="ctr"/>
            <a:endParaRPr lang="en-US" altLang="en-US" dirty="0"/>
          </a:p>
        </p:txBody>
      </p:sp>
      <p:sp>
        <p:nvSpPr>
          <p:cNvPr id="3" name="TextBox 2"/>
          <p:cNvSpPr txBox="1"/>
          <p:nvPr/>
        </p:nvSpPr>
        <p:spPr>
          <a:xfrm>
            <a:off x="609600" y="3582838"/>
            <a:ext cx="7871604" cy="2585323"/>
          </a:xfrm>
          <a:prstGeom prst="rect">
            <a:avLst/>
          </a:prstGeom>
          <a:noFill/>
        </p:spPr>
        <p:txBody>
          <a:bodyPr wrap="square" rtlCol="0">
            <a:spAutoFit/>
          </a:bodyPr>
          <a:lstStyle/>
          <a:p>
            <a:pPr marL="0" lvl="1"/>
            <a:r>
              <a:rPr lang="en-US" dirty="0" smtClean="0"/>
              <a:t>Public libraries in Ft. Lauderdale, Gainesville, Cape Coral, and Key West:  “Lincoln, the Constitution, and the Civil War:  A traveling exhibition”</a:t>
            </a:r>
          </a:p>
          <a:p>
            <a:pPr marL="0" lvl="1"/>
            <a:endParaRPr lang="en-US" dirty="0"/>
          </a:p>
          <a:p>
            <a:pPr marL="0" lvl="1"/>
            <a:r>
              <a:rPr lang="en-US" dirty="0" smtClean="0"/>
              <a:t>Jacksonville Public Library: “Jazz Legacy, An American Art Form:  A film viewing and discussion series”</a:t>
            </a:r>
          </a:p>
          <a:p>
            <a:pPr marL="0" lvl="1"/>
            <a:endParaRPr lang="en-US" dirty="0"/>
          </a:p>
          <a:p>
            <a:pPr marL="0" lvl="1"/>
            <a:r>
              <a:rPr lang="en-US" dirty="0" smtClean="0"/>
              <a:t>Bass Museum of Art: “Staging Mid-Century Miami: Implementation of a traveling exhibition”</a:t>
            </a:r>
          </a:p>
        </p:txBody>
      </p:sp>
    </p:spTree>
    <p:extLst>
      <p:ext uri="{BB962C8B-B14F-4D97-AF65-F5344CB8AC3E}">
        <p14:creationId xmlns:p14="http://schemas.microsoft.com/office/powerpoint/2010/main" val="38617596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31938" y="274638"/>
            <a:ext cx="6088062" cy="1325562"/>
          </a:xfrm>
        </p:spPr>
        <p:txBody>
          <a:bodyPr>
            <a:normAutofit fontScale="90000"/>
          </a:bodyPr>
          <a:lstStyle/>
          <a:p>
            <a:pPr eaLnBrk="1" hangingPunct="1">
              <a:defRPr/>
            </a:pPr>
            <a:r>
              <a:rPr lang="en-US" altLang="en-US" sz="3200" dirty="0" smtClean="0"/>
              <a:t/>
            </a:r>
            <a:br>
              <a:rPr lang="en-US" altLang="en-US" sz="3200" dirty="0" smtClean="0"/>
            </a:br>
            <a:r>
              <a:rPr lang="en-US" altLang="en-US" sz="3200" b="1" dirty="0" smtClean="0">
                <a:latin typeface="Georgia" pitchFamily="18" charset="0"/>
              </a:rPr>
              <a:t>Statistics for Selected </a:t>
            </a:r>
            <a:br>
              <a:rPr lang="en-US" altLang="en-US" sz="3200" b="1" dirty="0" smtClean="0">
                <a:latin typeface="Georgia" pitchFamily="18" charset="0"/>
              </a:rPr>
            </a:br>
            <a:r>
              <a:rPr lang="en-US" altLang="en-US" sz="3200" b="1" dirty="0" smtClean="0">
                <a:latin typeface="Georgia" pitchFamily="18" charset="0"/>
              </a:rPr>
              <a:t>Institutions</a:t>
            </a:r>
            <a:r>
              <a:rPr lang="en-US" altLang="en-US" sz="3200" dirty="0" smtClean="0">
                <a:latin typeface="Georgia" pitchFamily="18" charset="0"/>
              </a:rPr>
              <a:t/>
            </a:r>
            <a:br>
              <a:rPr lang="en-US" altLang="en-US" sz="3200" dirty="0" smtClean="0">
                <a:latin typeface="Georgia" pitchFamily="18" charset="0"/>
              </a:rPr>
            </a:br>
            <a:r>
              <a:rPr lang="en-US" altLang="en-US" sz="3200" cap="none" dirty="0" smtClean="0">
                <a:latin typeface="Georgia" pitchFamily="18" charset="0"/>
              </a:rPr>
              <a:t>Endowment-wide, since 1976</a:t>
            </a:r>
            <a:r>
              <a:rPr lang="en-US" altLang="en-US" sz="3200" dirty="0" smtClean="0">
                <a:latin typeface="Georgia" pitchFamily="18" charset="0"/>
              </a:rPr>
              <a:t/>
            </a:r>
            <a:br>
              <a:rPr lang="en-US" altLang="en-US" sz="3200" dirty="0" smtClean="0">
                <a:latin typeface="Georgia" pitchFamily="18" charset="0"/>
              </a:rPr>
            </a:br>
            <a:endParaRPr lang="en-US" altLang="en-US" sz="3200" dirty="0" smtClean="0">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78528520"/>
              </p:ext>
            </p:extLst>
          </p:nvPr>
        </p:nvGraphicFramePr>
        <p:xfrm>
          <a:off x="1066800" y="1752600"/>
          <a:ext cx="7467600" cy="4740058"/>
        </p:xfrm>
        <a:graphic>
          <a:graphicData uri="http://schemas.openxmlformats.org/drawingml/2006/table">
            <a:tbl>
              <a:tblPr firstRow="1" firstCol="1" bandRow="1">
                <a:tableStyleId>{5C22544A-7EE6-4342-B048-85BDC9FD1C3A}</a:tableStyleId>
              </a:tblPr>
              <a:tblGrid>
                <a:gridCol w="2743200"/>
                <a:gridCol w="1905000"/>
                <a:gridCol w="1600200"/>
                <a:gridCol w="1219200"/>
              </a:tblGrid>
              <a:tr h="340145">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Submitted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Funded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Percentage</a:t>
                      </a:r>
                      <a:endParaRPr lang="en-US" sz="1100" dirty="0">
                        <a:effectLst/>
                        <a:latin typeface="Calibri"/>
                        <a:ea typeface="Calibri"/>
                        <a:cs typeface="Times New Roman"/>
                      </a:endParaRPr>
                    </a:p>
                  </a:txBody>
                  <a:tcPr marL="68580" marR="68580" marT="0" marB="0"/>
                </a:tc>
              </a:tr>
              <a:tr h="439330">
                <a:tc>
                  <a:txBody>
                    <a:bodyPr/>
                    <a:lstStyle/>
                    <a:p>
                      <a:pPr marL="0" marR="0">
                        <a:lnSpc>
                          <a:spcPct val="115000"/>
                        </a:lnSpc>
                        <a:spcBef>
                          <a:spcPts val="0"/>
                        </a:spcBef>
                        <a:spcAft>
                          <a:spcPts val="0"/>
                        </a:spcAft>
                      </a:pPr>
                      <a:r>
                        <a:rPr lang="en-US" sz="1400" dirty="0" smtClean="0">
                          <a:effectLst/>
                        </a:rPr>
                        <a:t>Albany</a:t>
                      </a:r>
                      <a:r>
                        <a:rPr lang="en-US" sz="1400" baseline="0" dirty="0" smtClean="0">
                          <a:effectLst/>
                        </a:rPr>
                        <a:t> State University</a:t>
                      </a:r>
                      <a:r>
                        <a:rPr lang="en-US" sz="1400" dirty="0" smtClean="0">
                          <a:effectLst/>
                        </a:rPr>
                        <a:t>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58</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9</a:t>
                      </a:r>
                      <a:endParaRPr lang="en-US" sz="1400" dirty="0">
                        <a:effectLst/>
                        <a:latin typeface="Calibri"/>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16%</a:t>
                      </a:r>
                      <a:endParaRPr lang="en-US" sz="1400" kern="1200" dirty="0">
                        <a:solidFill>
                          <a:schemeClr val="dk1"/>
                        </a:solidFill>
                        <a:effectLst/>
                        <a:latin typeface="+mn-lt"/>
                        <a:ea typeface="+mn-ea"/>
                        <a:cs typeface="+mn-cs"/>
                      </a:endParaRPr>
                    </a:p>
                  </a:txBody>
                  <a:tcPr marL="68580" marR="68580" marT="0" marB="0"/>
                </a:tc>
              </a:tr>
              <a:tr h="439330">
                <a:tc>
                  <a:txBody>
                    <a:bodyPr/>
                    <a:lstStyle/>
                    <a:p>
                      <a:pPr marL="0" marR="0">
                        <a:lnSpc>
                          <a:spcPct val="115000"/>
                        </a:lnSpc>
                        <a:spcBef>
                          <a:spcPts val="0"/>
                        </a:spcBef>
                        <a:spcAft>
                          <a:spcPts val="0"/>
                        </a:spcAft>
                      </a:pPr>
                      <a:r>
                        <a:rPr lang="en-US" sz="1400" dirty="0" smtClean="0">
                          <a:effectLst/>
                          <a:latin typeface="+mn-lt"/>
                          <a:ea typeface="+mn-ea"/>
                          <a:cs typeface="+mn-cs"/>
                        </a:rPr>
                        <a:t>Florida</a:t>
                      </a:r>
                      <a:r>
                        <a:rPr lang="en-US" sz="1400" baseline="0" dirty="0" smtClean="0">
                          <a:effectLst/>
                          <a:latin typeface="+mn-lt"/>
                          <a:ea typeface="+mn-ea"/>
                          <a:cs typeface="+mn-cs"/>
                        </a:rPr>
                        <a:t> A&amp;M University</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n-lt"/>
                          <a:ea typeface="+mn-ea"/>
                          <a:cs typeface="+mn-cs"/>
                        </a:rPr>
                        <a:t>86</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n-lt"/>
                          <a:ea typeface="+mn-ea"/>
                          <a:cs typeface="+mn-cs"/>
                        </a:rPr>
                        <a:t>8</a:t>
                      </a:r>
                      <a:endParaRPr lang="en-US" sz="1400" dirty="0">
                        <a:effectLst/>
                        <a:latin typeface="Calibri"/>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9%</a:t>
                      </a:r>
                      <a:endParaRPr lang="en-US" sz="1400" kern="1200" dirty="0">
                        <a:solidFill>
                          <a:schemeClr val="dk1"/>
                        </a:solidFill>
                        <a:effectLst/>
                        <a:latin typeface="+mn-lt"/>
                        <a:ea typeface="+mn-ea"/>
                        <a:cs typeface="+mn-cs"/>
                      </a:endParaRPr>
                    </a:p>
                  </a:txBody>
                  <a:tcPr marL="68580" marR="68580" marT="0" marB="0"/>
                </a:tc>
              </a:tr>
              <a:tr h="43933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lt1"/>
                          </a:solidFill>
                          <a:effectLst/>
                          <a:latin typeface="+mn-lt"/>
                          <a:ea typeface="+mn-ea"/>
                          <a:cs typeface="+mn-cs"/>
                        </a:rPr>
                        <a:t>Florida State University</a:t>
                      </a:r>
                      <a:endParaRPr lang="en-US" sz="14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397</a:t>
                      </a:r>
                      <a:endParaRPr lang="en-US" sz="14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71</a:t>
                      </a:r>
                      <a:endParaRPr lang="en-US" sz="14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18%</a:t>
                      </a:r>
                      <a:endParaRPr lang="en-US" sz="1400" kern="1200" dirty="0">
                        <a:solidFill>
                          <a:schemeClr val="dk1"/>
                        </a:solidFill>
                        <a:effectLst/>
                        <a:latin typeface="+mn-lt"/>
                        <a:ea typeface="+mn-ea"/>
                        <a:cs typeface="+mn-cs"/>
                      </a:endParaRPr>
                    </a:p>
                  </a:txBody>
                  <a:tcPr marL="68580" marR="68580" marT="0" marB="0"/>
                </a:tc>
              </a:tr>
              <a:tr h="381395">
                <a:tc>
                  <a:txBody>
                    <a:bodyPr/>
                    <a:lstStyle/>
                    <a:p>
                      <a:pPr marL="0" marR="0">
                        <a:lnSpc>
                          <a:spcPct val="115000"/>
                        </a:lnSpc>
                        <a:spcBef>
                          <a:spcPts val="0"/>
                        </a:spcBef>
                        <a:spcAft>
                          <a:spcPts val="0"/>
                        </a:spcAft>
                      </a:pPr>
                      <a:r>
                        <a:rPr lang="en-US" sz="1400" dirty="0" smtClean="0">
                          <a:effectLst/>
                        </a:rPr>
                        <a:t>University of Alabama</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n-lt"/>
                          <a:ea typeface="+mn-ea"/>
                          <a:cs typeface="+mn-cs"/>
                        </a:rPr>
                        <a:t>152</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31</a:t>
                      </a:r>
                      <a:endParaRPr lang="en-US" sz="1400" dirty="0">
                        <a:effectLst/>
                        <a:latin typeface="Calibri"/>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20%</a:t>
                      </a:r>
                      <a:endParaRPr lang="en-US" sz="1400" kern="1200" dirty="0">
                        <a:solidFill>
                          <a:schemeClr val="dk1"/>
                        </a:solidFill>
                        <a:effectLst/>
                        <a:latin typeface="+mn-lt"/>
                        <a:ea typeface="+mn-ea"/>
                        <a:cs typeface="+mn-cs"/>
                      </a:endParaRPr>
                    </a:p>
                  </a:txBody>
                  <a:tcPr marL="68580" marR="68580" marT="0" marB="0"/>
                </a:tc>
              </a:tr>
              <a:tr h="47507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lt1"/>
                          </a:solidFill>
                          <a:effectLst/>
                          <a:latin typeface="+mn-lt"/>
                          <a:ea typeface="+mn-ea"/>
                          <a:cs typeface="+mn-cs"/>
                        </a:rPr>
                        <a:t>University of Florida</a:t>
                      </a:r>
                      <a:endParaRPr lang="en-US" sz="14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642</a:t>
                      </a:r>
                      <a:endParaRPr lang="en-US" sz="14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137</a:t>
                      </a:r>
                      <a:endParaRPr lang="en-US" sz="14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21%</a:t>
                      </a:r>
                      <a:endParaRPr lang="en-US" sz="1400" kern="1200" dirty="0">
                        <a:solidFill>
                          <a:schemeClr val="dk1"/>
                        </a:solidFill>
                        <a:effectLst/>
                        <a:latin typeface="+mn-lt"/>
                        <a:ea typeface="+mn-ea"/>
                        <a:cs typeface="+mn-cs"/>
                      </a:endParaRPr>
                    </a:p>
                  </a:txBody>
                  <a:tcPr marL="68580" marR="68580" marT="0" marB="0"/>
                </a:tc>
              </a:tr>
              <a:tr h="43933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lt1"/>
                          </a:solidFill>
                          <a:effectLst/>
                          <a:latin typeface="+mn-lt"/>
                          <a:ea typeface="+mn-ea"/>
                          <a:cs typeface="+mn-cs"/>
                        </a:rPr>
                        <a:t>University of Georgia</a:t>
                      </a:r>
                      <a:endParaRPr lang="en-US" sz="14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507</a:t>
                      </a:r>
                      <a:endParaRPr lang="en-US" sz="14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83</a:t>
                      </a:r>
                      <a:endParaRPr lang="en-US" sz="14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16%</a:t>
                      </a:r>
                      <a:endParaRPr lang="en-US" sz="1400" kern="1200" dirty="0">
                        <a:solidFill>
                          <a:schemeClr val="dk1"/>
                        </a:solidFill>
                        <a:effectLst/>
                        <a:latin typeface="+mn-lt"/>
                        <a:ea typeface="+mn-ea"/>
                        <a:cs typeface="+mn-cs"/>
                      </a:endParaRPr>
                    </a:p>
                  </a:txBody>
                  <a:tcPr marL="68580" marR="68580" marT="0" marB="0"/>
                </a:tc>
              </a:tr>
              <a:tr h="416740">
                <a:tc>
                  <a:txBody>
                    <a:bodyPr/>
                    <a:lstStyle/>
                    <a:p>
                      <a:pPr marL="0" marR="0">
                        <a:lnSpc>
                          <a:spcPct val="115000"/>
                        </a:lnSpc>
                        <a:spcBef>
                          <a:spcPts val="0"/>
                        </a:spcBef>
                        <a:spcAft>
                          <a:spcPts val="0"/>
                        </a:spcAft>
                      </a:pPr>
                      <a:r>
                        <a:rPr lang="en-US" sz="1400" dirty="0" smtClean="0">
                          <a:effectLst/>
                        </a:rPr>
                        <a:t>University of Mississippi</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288</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65</a:t>
                      </a:r>
                      <a:endParaRPr lang="en-US" sz="1400" dirty="0">
                        <a:effectLst/>
                        <a:latin typeface="Calibri"/>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23%</a:t>
                      </a:r>
                      <a:endParaRPr lang="en-US" sz="1400" kern="1200" dirty="0">
                        <a:solidFill>
                          <a:schemeClr val="dk1"/>
                        </a:solidFill>
                        <a:effectLst/>
                        <a:latin typeface="+mn-lt"/>
                        <a:ea typeface="+mn-ea"/>
                        <a:cs typeface="+mn-cs"/>
                      </a:endParaRPr>
                    </a:p>
                  </a:txBody>
                  <a:tcPr marL="68580" marR="68580" marT="0" marB="0"/>
                </a:tc>
              </a:tr>
              <a:tr h="439330">
                <a:tc>
                  <a:txBody>
                    <a:bodyPr/>
                    <a:lstStyle/>
                    <a:p>
                      <a:pPr marL="0" marR="0">
                        <a:lnSpc>
                          <a:spcPct val="115000"/>
                        </a:lnSpc>
                        <a:spcBef>
                          <a:spcPts val="0"/>
                        </a:spcBef>
                        <a:spcAft>
                          <a:spcPts val="0"/>
                        </a:spcAft>
                      </a:pPr>
                      <a:r>
                        <a:rPr lang="en-US" sz="1400" dirty="0" smtClean="0">
                          <a:effectLst/>
                        </a:rPr>
                        <a:t>University</a:t>
                      </a:r>
                      <a:r>
                        <a:rPr lang="en-US" sz="1400" baseline="0" dirty="0" smtClean="0">
                          <a:effectLst/>
                        </a:rPr>
                        <a:t> of Montevallo</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26</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4</a:t>
                      </a:r>
                      <a:endParaRPr lang="en-US" sz="1400" dirty="0">
                        <a:effectLst/>
                        <a:latin typeface="Calibri"/>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15%</a:t>
                      </a:r>
                      <a:endParaRPr lang="en-US" sz="1400" kern="1200" dirty="0">
                        <a:solidFill>
                          <a:schemeClr val="dk1"/>
                        </a:solidFill>
                        <a:effectLst/>
                        <a:latin typeface="+mn-lt"/>
                        <a:ea typeface="+mn-ea"/>
                        <a:cs typeface="+mn-cs"/>
                      </a:endParaRPr>
                    </a:p>
                  </a:txBody>
                  <a:tcPr marL="68580" marR="68580" marT="0" marB="0"/>
                </a:tc>
              </a:tr>
              <a:tr h="43933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lt1"/>
                          </a:solidFill>
                          <a:effectLst/>
                          <a:latin typeface="+mn-lt"/>
                          <a:ea typeface="+mn-ea"/>
                          <a:cs typeface="+mn-cs"/>
                        </a:rPr>
                        <a:t>University of Southern Mississippi</a:t>
                      </a:r>
                      <a:endParaRPr lang="en-US" sz="14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243</a:t>
                      </a:r>
                      <a:endParaRPr lang="en-US" sz="14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50</a:t>
                      </a:r>
                      <a:endParaRPr lang="en-US" sz="14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21%</a:t>
                      </a:r>
                      <a:endParaRPr lang="en-US" sz="1400" kern="1200" dirty="0">
                        <a:solidFill>
                          <a:schemeClr val="dk1"/>
                        </a:solidFill>
                        <a:effectLst/>
                        <a:latin typeface="+mn-lt"/>
                        <a:ea typeface="+mn-ea"/>
                        <a:cs typeface="+mn-cs"/>
                      </a:endParaRPr>
                    </a:p>
                  </a:txBody>
                  <a:tcPr marL="68580" marR="68580" marT="0" marB="0"/>
                </a:tc>
              </a:tr>
              <a:tr h="43933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lt1"/>
                          </a:solidFill>
                          <a:effectLst/>
                          <a:latin typeface="+mn-lt"/>
                          <a:ea typeface="+mn-ea"/>
                          <a:cs typeface="+mn-cs"/>
                        </a:rPr>
                        <a:t>Valdosta State University</a:t>
                      </a:r>
                      <a:endParaRPr lang="en-US" sz="1400" b="1" kern="1200" dirty="0">
                        <a:solidFill>
                          <a:schemeClr val="lt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rPr>
                        <a:t>54</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6</a:t>
                      </a:r>
                      <a:endParaRPr lang="en-US" sz="1400" dirty="0">
                        <a:effectLst/>
                        <a:latin typeface="Calibri"/>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11%</a:t>
                      </a:r>
                      <a:endParaRPr lang="en-US" sz="1400" kern="1200" dirty="0">
                        <a:solidFill>
                          <a:schemeClr val="dk1"/>
                        </a:solidFill>
                        <a:effectLst/>
                        <a:latin typeface="+mn-lt"/>
                        <a:ea typeface="+mn-ea"/>
                        <a:cs typeface="+mn-cs"/>
                      </a:endParaRPr>
                    </a:p>
                  </a:txBody>
                  <a:tcPr marL="68580" marR="68580" marT="0" marB="0"/>
                </a:tc>
              </a:tr>
            </a:tbl>
          </a:graphicData>
        </a:graphic>
      </p:graphicFrame>
      <p:sp>
        <p:nvSpPr>
          <p:cNvPr id="3" name="Rectangle 1"/>
          <p:cNvSpPr>
            <a:spLocks noChangeArrowheads="1"/>
          </p:cNvSpPr>
          <p:nvPr/>
        </p:nvSpPr>
        <p:spPr bwMode="auto">
          <a:xfrm>
            <a:off x="1531938"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453959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274638"/>
            <a:ext cx="8382000" cy="1143000"/>
          </a:xfrm>
          <a:solidFill>
            <a:srgbClr val="A2AD00"/>
          </a:solidFill>
        </p:spPr>
        <p:txBody>
          <a:bodyPr>
            <a:normAutofit/>
          </a:bodyPr>
          <a:lstStyle/>
          <a:p>
            <a:pPr eaLnBrk="1" hangingPunct="1"/>
            <a:r>
              <a:rPr lang="en-US" b="1" dirty="0" smtClean="0"/>
              <a:t>Research</a:t>
            </a:r>
          </a:p>
        </p:txBody>
      </p:sp>
      <p:pic>
        <p:nvPicPr>
          <p:cNvPr id="63492" name="Picture 4" descr="durera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1584325"/>
            <a:ext cx="3214688"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Text Box 5"/>
          <p:cNvSpPr txBox="1">
            <a:spLocks noChangeArrowheads="1"/>
          </p:cNvSpPr>
          <p:nvPr/>
        </p:nvSpPr>
        <p:spPr bwMode="auto">
          <a:xfrm>
            <a:off x="4343400" y="1981200"/>
            <a:ext cx="3962400" cy="2554545"/>
          </a:xfrm>
          <a:prstGeom prst="rect">
            <a:avLst/>
          </a:prstGeom>
          <a:noFill/>
          <a:ln>
            <a:noFill/>
          </a:ln>
          <a:effectLst/>
          <a:extLst/>
        </p:spPr>
        <p:txBody>
          <a:bodyPr wrap="square">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fontAlgn="base" hangingPunct="1">
              <a:spcBef>
                <a:spcPct val="50000"/>
              </a:spcBef>
              <a:spcAft>
                <a:spcPct val="0"/>
              </a:spcAft>
            </a:pPr>
            <a:r>
              <a:rPr lang="en-US" sz="2000" dirty="0" smtClean="0">
                <a:solidFill>
                  <a:srgbClr val="000000"/>
                </a:solidFill>
                <a:latin typeface="+mn-lt"/>
              </a:rPr>
              <a:t>Grants support </a:t>
            </a:r>
            <a:r>
              <a:rPr lang="en-US" sz="2000" b="1" dirty="0" smtClean="0">
                <a:solidFill>
                  <a:srgbClr val="000000"/>
                </a:solidFill>
                <a:latin typeface="+mn-lt"/>
              </a:rPr>
              <a:t>individuals</a:t>
            </a:r>
            <a:r>
              <a:rPr lang="en-US" sz="2000" dirty="0" smtClean="0">
                <a:solidFill>
                  <a:srgbClr val="000000"/>
                </a:solidFill>
                <a:latin typeface="+mn-lt"/>
              </a:rPr>
              <a:t> and </a:t>
            </a:r>
            <a:r>
              <a:rPr lang="en-US" sz="2000" b="1" dirty="0" smtClean="0">
                <a:solidFill>
                  <a:srgbClr val="000000"/>
                </a:solidFill>
                <a:latin typeface="+mn-lt"/>
              </a:rPr>
              <a:t>teams of scholars</a:t>
            </a:r>
            <a:r>
              <a:rPr lang="en-US" sz="2000" dirty="0" smtClean="0">
                <a:solidFill>
                  <a:srgbClr val="000000"/>
                </a:solidFill>
                <a:latin typeface="+mn-lt"/>
              </a:rPr>
              <a:t> pursuing advanced research in the humanities that will contribute to scholarly knowledge or to the general public's understanding of the humanities. </a:t>
            </a:r>
            <a:endParaRPr lang="en-US" sz="2000" dirty="0">
              <a:solidFill>
                <a:srgbClr val="000000"/>
              </a:solidFill>
              <a:latin typeface="+mn-lt"/>
            </a:endParaRPr>
          </a:p>
        </p:txBody>
      </p:sp>
    </p:spTree>
    <p:extLst>
      <p:ext uri="{BB962C8B-B14F-4D97-AF65-F5344CB8AC3E}">
        <p14:creationId xmlns:p14="http://schemas.microsoft.com/office/powerpoint/2010/main" val="39166505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57200"/>
            <a:ext cx="8991600" cy="2200602"/>
          </a:xfrm>
          <a:prstGeom prst="rect">
            <a:avLst/>
          </a:prstGeom>
        </p:spPr>
        <p:txBody>
          <a:bodyPr wrap="square">
            <a:spAutoFit/>
          </a:bodyPr>
          <a:lstStyle/>
          <a:p>
            <a:pPr lvl="1" algn="ctr" fontAlgn="base">
              <a:spcBef>
                <a:spcPct val="0"/>
              </a:spcBef>
              <a:spcAft>
                <a:spcPct val="0"/>
              </a:spcAft>
            </a:pPr>
            <a:r>
              <a:rPr lang="en-US" sz="2300" dirty="0">
                <a:latin typeface="Arial" charset="0"/>
                <a:ea typeface="ＭＳ Ｐゴシック" pitchFamily="1" charset="-128"/>
              </a:rPr>
              <a:t>For Individual </a:t>
            </a:r>
            <a:r>
              <a:rPr lang="en-US" sz="2300" dirty="0" smtClean="0">
                <a:latin typeface="Arial" charset="0"/>
                <a:ea typeface="ＭＳ Ｐゴシック" pitchFamily="1" charset="-128"/>
              </a:rPr>
              <a:t>Scholars</a:t>
            </a:r>
          </a:p>
          <a:p>
            <a:pPr lvl="1" algn="ctr" fontAlgn="base">
              <a:spcBef>
                <a:spcPct val="0"/>
              </a:spcBef>
              <a:spcAft>
                <a:spcPct val="0"/>
              </a:spcAft>
            </a:pPr>
            <a:endParaRPr lang="en-US" sz="2300" dirty="0">
              <a:latin typeface="Arial" charset="0"/>
              <a:ea typeface="ＭＳ Ｐゴシック" pitchFamily="1" charset="-128"/>
            </a:endParaRPr>
          </a:p>
          <a:p>
            <a:pPr lvl="1" algn="ctr" fontAlgn="base">
              <a:spcBef>
                <a:spcPct val="0"/>
              </a:spcBef>
              <a:spcAft>
                <a:spcPct val="0"/>
              </a:spcAft>
            </a:pPr>
            <a:r>
              <a:rPr lang="en-US" sz="2300" dirty="0" smtClean="0">
                <a:latin typeface="Arial" charset="0"/>
                <a:ea typeface="ＭＳ Ｐゴシック" pitchFamily="1" charset="-128"/>
              </a:rPr>
              <a:t>Awards for Faculty at HBCUs, HSIs, and TCs – April 15, 2014</a:t>
            </a:r>
          </a:p>
          <a:p>
            <a:pPr lvl="1" algn="ctr" fontAlgn="base">
              <a:spcBef>
                <a:spcPct val="0"/>
              </a:spcBef>
              <a:spcAft>
                <a:spcPct val="0"/>
              </a:spcAft>
            </a:pPr>
            <a:r>
              <a:rPr lang="en-US" sz="2300" dirty="0" smtClean="0">
                <a:latin typeface="Arial" charset="0"/>
                <a:ea typeface="ＭＳ Ｐゴシック" pitchFamily="1" charset="-128"/>
              </a:rPr>
              <a:t>NEH </a:t>
            </a:r>
            <a:r>
              <a:rPr lang="en-US" sz="2300" dirty="0">
                <a:latin typeface="Arial" charset="0"/>
                <a:ea typeface="ＭＳ Ｐゴシック" pitchFamily="1" charset="-128"/>
              </a:rPr>
              <a:t>Fellowships (6-12 months) – May 1, 2014</a:t>
            </a:r>
          </a:p>
          <a:p>
            <a:pPr lvl="1" algn="ctr" fontAlgn="base">
              <a:spcBef>
                <a:spcPct val="0"/>
              </a:spcBef>
              <a:spcAft>
                <a:spcPct val="0"/>
              </a:spcAft>
            </a:pPr>
            <a:r>
              <a:rPr lang="en-US" sz="2300" dirty="0">
                <a:latin typeface="Arial" charset="0"/>
                <a:ea typeface="ＭＳ Ｐゴシック" pitchFamily="1" charset="-128"/>
              </a:rPr>
              <a:t>Summer Stipends (8 weeks) –September 30, 2014</a:t>
            </a:r>
          </a:p>
          <a:p>
            <a:pPr lvl="1" fontAlgn="base">
              <a:spcBef>
                <a:spcPct val="0"/>
              </a:spcBef>
              <a:spcAft>
                <a:spcPct val="0"/>
              </a:spcAft>
            </a:pPr>
            <a:endParaRPr lang="en-US" sz="2200" dirty="0">
              <a:solidFill>
                <a:srgbClr val="000000"/>
              </a:solidFill>
            </a:endParaRPr>
          </a:p>
        </p:txBody>
      </p:sp>
      <p:sp>
        <p:nvSpPr>
          <p:cNvPr id="5" name="Rectangle 4"/>
          <p:cNvSpPr/>
          <p:nvPr/>
        </p:nvSpPr>
        <p:spPr>
          <a:xfrm>
            <a:off x="417689" y="3048000"/>
            <a:ext cx="8382000" cy="3139321"/>
          </a:xfrm>
          <a:prstGeom prst="rect">
            <a:avLst/>
          </a:prstGeom>
        </p:spPr>
        <p:txBody>
          <a:bodyPr wrap="square">
            <a:spAutoFit/>
          </a:bodyPr>
          <a:lstStyle/>
          <a:p>
            <a:r>
              <a:rPr lang="en-US" dirty="0" smtClean="0"/>
              <a:t>Randolph Clarke, Florida State U: “Omissions: Metaphysics, Agency, and Responsibility”(12-month fellowship, $50,400) </a:t>
            </a:r>
          </a:p>
          <a:p>
            <a:endParaRPr lang="en-US" dirty="0"/>
          </a:p>
          <a:p>
            <a:r>
              <a:rPr lang="en-US" dirty="0" smtClean="0"/>
              <a:t>Elizabeth Spiller, Florida State U: “Science, Matter Theory, and Literary Creation in the Renaissance” (6-month fellowship, $25,200)</a:t>
            </a:r>
          </a:p>
          <a:p>
            <a:endParaRPr lang="en-US" dirty="0"/>
          </a:p>
          <a:p>
            <a:r>
              <a:rPr lang="en-US" dirty="0" smtClean="0"/>
              <a:t>Frank Gunderson, Florida State U: “</a:t>
            </a:r>
            <a:r>
              <a:rPr lang="en-US" dirty="0" err="1" smtClean="0"/>
              <a:t>Interpretting</a:t>
            </a:r>
            <a:r>
              <a:rPr lang="en-US" dirty="0" smtClean="0"/>
              <a:t> </a:t>
            </a:r>
            <a:r>
              <a:rPr lang="en-US" dirty="0" err="1" smtClean="0"/>
              <a:t>Sukuma</a:t>
            </a:r>
            <a:r>
              <a:rPr lang="en-US" dirty="0" smtClean="0"/>
              <a:t> (Tanzania) Song Texts as Historical Sources” (2-month summer stipend, $6,000)</a:t>
            </a:r>
          </a:p>
          <a:p>
            <a:endParaRPr lang="en-US" dirty="0"/>
          </a:p>
          <a:p>
            <a:r>
              <a:rPr lang="en-US" dirty="0" smtClean="0"/>
              <a:t>Stanley </a:t>
            </a:r>
            <a:r>
              <a:rPr lang="en-US" dirty="0" err="1" smtClean="0"/>
              <a:t>Harrold</a:t>
            </a:r>
            <a:r>
              <a:rPr lang="en-US" dirty="0" smtClean="0"/>
              <a:t>, SC State U: “The Abolitionist Movement’s Involvement in American Politics, 1750-1865: (12-month award for faculty, $50,400)</a:t>
            </a:r>
            <a:endParaRPr lang="en-US" dirty="0"/>
          </a:p>
        </p:txBody>
      </p:sp>
    </p:spTree>
    <p:extLst>
      <p:ext uri="{BB962C8B-B14F-4D97-AF65-F5344CB8AC3E}">
        <p14:creationId xmlns:p14="http://schemas.microsoft.com/office/powerpoint/2010/main" val="17099105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558" y="1020802"/>
            <a:ext cx="7772400" cy="3908762"/>
          </a:xfrm>
          <a:prstGeom prst="rect">
            <a:avLst/>
          </a:prstGeom>
        </p:spPr>
        <p:txBody>
          <a:bodyPr wrap="square">
            <a:spAutoFit/>
          </a:bodyPr>
          <a:lstStyle/>
          <a:p>
            <a:pPr lvl="1" algn="ctr" fontAlgn="base">
              <a:spcBef>
                <a:spcPct val="0"/>
              </a:spcBef>
              <a:spcAft>
                <a:spcPct val="0"/>
              </a:spcAft>
            </a:pPr>
            <a:r>
              <a:rPr lang="en-US" sz="2300" dirty="0" smtClean="0">
                <a:latin typeface="Arial" charset="0"/>
                <a:ea typeface="ＭＳ Ｐゴシック" pitchFamily="1" charset="-128"/>
              </a:rPr>
              <a:t>Also for Individual Scholars</a:t>
            </a:r>
          </a:p>
          <a:p>
            <a:pPr lvl="1" algn="ctr" fontAlgn="base">
              <a:spcBef>
                <a:spcPct val="0"/>
              </a:spcBef>
              <a:spcAft>
                <a:spcPct val="0"/>
              </a:spcAft>
            </a:pPr>
            <a:endParaRPr lang="en-US" sz="2300" dirty="0">
              <a:latin typeface="Arial" charset="0"/>
              <a:ea typeface="ＭＳ Ｐゴシック" pitchFamily="1" charset="-128"/>
            </a:endParaRPr>
          </a:p>
          <a:p>
            <a:pPr algn="ctr"/>
            <a:r>
              <a:rPr lang="en-US" altLang="en-US" sz="2000" dirty="0"/>
              <a:t>Fellowship Programs at Independent Research Institutions</a:t>
            </a:r>
          </a:p>
          <a:p>
            <a:pPr algn="ctr"/>
            <a:endParaRPr lang="en-US" altLang="en-US" sz="2000" dirty="0"/>
          </a:p>
          <a:p>
            <a:pPr algn="ctr"/>
            <a:r>
              <a:rPr lang="en-US" altLang="en-US" sz="2000" dirty="0"/>
              <a:t>Library of </a:t>
            </a:r>
            <a:r>
              <a:rPr lang="en-US" altLang="en-US" sz="2000" dirty="0" smtClean="0"/>
              <a:t>Congress - </a:t>
            </a:r>
            <a:r>
              <a:rPr lang="en-US" altLang="en-US" sz="2000" dirty="0"/>
              <a:t>Kluge Fellowships</a:t>
            </a:r>
          </a:p>
          <a:p>
            <a:pPr algn="ctr"/>
            <a:endParaRPr lang="en-US" altLang="en-US" sz="2000" dirty="0"/>
          </a:p>
          <a:p>
            <a:pPr algn="ctr"/>
            <a:r>
              <a:rPr lang="en-US" altLang="en-US" sz="2000" dirty="0"/>
              <a:t>NEH-Japan US Friendship </a:t>
            </a:r>
            <a:r>
              <a:rPr lang="en-US" altLang="en-US" sz="2000" dirty="0" smtClean="0"/>
              <a:t>Commission – Advanced Social Science Research on Japan </a:t>
            </a:r>
            <a:r>
              <a:rPr lang="en-US" altLang="en-US" sz="2000" dirty="0"/>
              <a:t>fellowships</a:t>
            </a:r>
          </a:p>
          <a:p>
            <a:pPr algn="ctr"/>
            <a:endParaRPr lang="en-US" altLang="en-US" sz="2000" dirty="0"/>
          </a:p>
          <a:p>
            <a:pPr algn="ctr"/>
            <a:r>
              <a:rPr lang="en-US" altLang="en-US" sz="2000" dirty="0" smtClean="0"/>
              <a:t>NEH-National Science Foundation – Documenting Endangered </a:t>
            </a:r>
            <a:r>
              <a:rPr lang="en-US" altLang="en-US" sz="2000" dirty="0"/>
              <a:t>Languages fellowships</a:t>
            </a:r>
          </a:p>
          <a:p>
            <a:pPr lvl="1" fontAlgn="base">
              <a:spcBef>
                <a:spcPct val="0"/>
              </a:spcBef>
              <a:spcAft>
                <a:spcPct val="0"/>
              </a:spcAft>
            </a:pPr>
            <a:endParaRPr lang="en-US" sz="2200" dirty="0">
              <a:solidFill>
                <a:srgbClr val="000000"/>
              </a:solidFill>
            </a:endParaRPr>
          </a:p>
        </p:txBody>
      </p:sp>
    </p:spTree>
    <p:extLst>
      <p:ext uri="{BB962C8B-B14F-4D97-AF65-F5344CB8AC3E}">
        <p14:creationId xmlns:p14="http://schemas.microsoft.com/office/powerpoint/2010/main" val="14482066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020802"/>
            <a:ext cx="8991600" cy="1846659"/>
          </a:xfrm>
          <a:prstGeom prst="rect">
            <a:avLst/>
          </a:prstGeom>
        </p:spPr>
        <p:txBody>
          <a:bodyPr wrap="square">
            <a:spAutoFit/>
          </a:bodyPr>
          <a:lstStyle/>
          <a:p>
            <a:pPr lvl="1" algn="ctr" fontAlgn="base">
              <a:spcBef>
                <a:spcPct val="0"/>
              </a:spcBef>
              <a:spcAft>
                <a:spcPct val="0"/>
              </a:spcAft>
            </a:pPr>
            <a:r>
              <a:rPr lang="en-US" sz="2300" dirty="0">
                <a:latin typeface="Arial" charset="0"/>
                <a:ea typeface="ＭＳ Ｐゴシック" pitchFamily="1" charset="-128"/>
              </a:rPr>
              <a:t>For </a:t>
            </a:r>
            <a:r>
              <a:rPr lang="en-US" sz="2300" dirty="0" smtClean="0">
                <a:latin typeface="Arial" charset="0"/>
                <a:ea typeface="ＭＳ Ｐゴシック" pitchFamily="1" charset="-128"/>
              </a:rPr>
              <a:t>Teams of Scholars</a:t>
            </a:r>
          </a:p>
          <a:p>
            <a:pPr lvl="1" algn="ctr" fontAlgn="base">
              <a:spcBef>
                <a:spcPct val="0"/>
              </a:spcBef>
              <a:spcAft>
                <a:spcPct val="0"/>
              </a:spcAft>
            </a:pPr>
            <a:endParaRPr lang="en-US" sz="2300" dirty="0">
              <a:latin typeface="Arial" charset="0"/>
              <a:ea typeface="ＭＳ Ｐゴシック" pitchFamily="1" charset="-128"/>
            </a:endParaRPr>
          </a:p>
          <a:p>
            <a:pPr lvl="1" algn="ctr" fontAlgn="base">
              <a:spcBef>
                <a:spcPct val="0"/>
              </a:spcBef>
              <a:spcAft>
                <a:spcPct val="0"/>
              </a:spcAft>
            </a:pPr>
            <a:r>
              <a:rPr lang="en-US" sz="2300" dirty="0" smtClean="0">
                <a:latin typeface="Arial" charset="0"/>
                <a:ea typeface="ＭＳ Ｐゴシック" pitchFamily="1" charset="-128"/>
              </a:rPr>
              <a:t>Scholarly Editions and Translations </a:t>
            </a:r>
            <a:r>
              <a:rPr lang="en-US" sz="2300" dirty="0">
                <a:latin typeface="Arial" charset="0"/>
                <a:ea typeface="ＭＳ Ｐゴシック" pitchFamily="1" charset="-128"/>
              </a:rPr>
              <a:t>– </a:t>
            </a:r>
            <a:r>
              <a:rPr lang="en-US" sz="2300" dirty="0" smtClean="0">
                <a:latin typeface="Arial" charset="0"/>
                <a:ea typeface="ＭＳ Ｐゴシック" pitchFamily="1" charset="-128"/>
              </a:rPr>
              <a:t>December 9, </a:t>
            </a:r>
            <a:r>
              <a:rPr lang="en-US" sz="2300" dirty="0">
                <a:latin typeface="Arial" charset="0"/>
                <a:ea typeface="ＭＳ Ｐゴシック" pitchFamily="1" charset="-128"/>
              </a:rPr>
              <a:t>2014</a:t>
            </a:r>
          </a:p>
          <a:p>
            <a:pPr lvl="1" algn="ctr" fontAlgn="base">
              <a:spcBef>
                <a:spcPct val="0"/>
              </a:spcBef>
              <a:spcAft>
                <a:spcPct val="0"/>
              </a:spcAft>
            </a:pPr>
            <a:r>
              <a:rPr lang="en-US" sz="2300" dirty="0" smtClean="0">
                <a:latin typeface="Arial" charset="0"/>
                <a:ea typeface="ＭＳ Ｐゴシック" pitchFamily="1" charset="-128"/>
              </a:rPr>
              <a:t>Collaborative Research – December 9, </a:t>
            </a:r>
            <a:r>
              <a:rPr lang="en-US" sz="2300" dirty="0">
                <a:latin typeface="Arial" charset="0"/>
                <a:ea typeface="ＭＳ Ｐゴシック" pitchFamily="1" charset="-128"/>
              </a:rPr>
              <a:t>2014</a:t>
            </a:r>
          </a:p>
          <a:p>
            <a:pPr lvl="1" fontAlgn="base">
              <a:spcBef>
                <a:spcPct val="0"/>
              </a:spcBef>
              <a:spcAft>
                <a:spcPct val="0"/>
              </a:spcAft>
            </a:pPr>
            <a:endParaRPr lang="en-US" sz="2200" dirty="0">
              <a:solidFill>
                <a:srgbClr val="000000"/>
              </a:solidFill>
            </a:endParaRPr>
          </a:p>
        </p:txBody>
      </p:sp>
      <p:sp>
        <p:nvSpPr>
          <p:cNvPr id="2" name="Rectangle 1"/>
          <p:cNvSpPr/>
          <p:nvPr/>
        </p:nvSpPr>
        <p:spPr>
          <a:xfrm>
            <a:off x="76200" y="2867461"/>
            <a:ext cx="8991600" cy="2862322"/>
          </a:xfrm>
          <a:prstGeom prst="rect">
            <a:avLst/>
          </a:prstGeom>
        </p:spPr>
        <p:txBody>
          <a:bodyPr wrap="square">
            <a:spAutoFit/>
          </a:bodyPr>
          <a:lstStyle/>
          <a:p>
            <a:r>
              <a:rPr lang="en-US" dirty="0" smtClean="0"/>
              <a:t>University of Florida (Benjamin </a:t>
            </a:r>
            <a:r>
              <a:rPr lang="en-US" dirty="0" err="1" smtClean="0"/>
              <a:t>Hebblethwaite</a:t>
            </a:r>
            <a:r>
              <a:rPr lang="en-US" dirty="0" smtClean="0"/>
              <a:t>): “Archive of Haitian Religion and Culture” ($241K, 36 months, Collaborative Research)</a:t>
            </a:r>
          </a:p>
          <a:p>
            <a:endParaRPr lang="en-US" dirty="0"/>
          </a:p>
          <a:p>
            <a:r>
              <a:rPr lang="en-US" dirty="0" smtClean="0"/>
              <a:t>Florida State University (Mary Pohl): “Origins of the </a:t>
            </a:r>
            <a:r>
              <a:rPr lang="en-US" dirty="0" err="1" smtClean="0"/>
              <a:t>MesoAmerican</a:t>
            </a:r>
            <a:r>
              <a:rPr lang="en-US" dirty="0" smtClean="0"/>
              <a:t> City: Ritual and Polity at La </a:t>
            </a:r>
            <a:r>
              <a:rPr lang="en-US" dirty="0" err="1" smtClean="0"/>
              <a:t>Venta</a:t>
            </a:r>
            <a:r>
              <a:rPr lang="en-US" dirty="0" smtClean="0"/>
              <a:t>, Tabasco, Mexico ($280K, 36 months, Collaborative Research)</a:t>
            </a:r>
          </a:p>
          <a:p>
            <a:endParaRPr lang="en-US" dirty="0"/>
          </a:p>
          <a:p>
            <a:r>
              <a:rPr lang="en-US" dirty="0" smtClean="0"/>
              <a:t>University of Georgia (Elizabeth Wright): “Annotated Edition and Translation of Latin Poetry on the Battle of Lepanto” ($90K, 24 months, Scholarly Editions and Translations)</a:t>
            </a:r>
            <a:endParaRPr lang="en-US" dirty="0"/>
          </a:p>
        </p:txBody>
      </p:sp>
    </p:spTree>
    <p:extLst>
      <p:ext uri="{BB962C8B-B14F-4D97-AF65-F5344CB8AC3E}">
        <p14:creationId xmlns:p14="http://schemas.microsoft.com/office/powerpoint/2010/main" val="31647910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6" y="228600"/>
            <a:ext cx="89916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9095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 descr="Funded Projects Query Form - Mozilla Firefox"/>
          <p:cNvPicPr>
            <a:picLocks noChangeAspect="1"/>
          </p:cNvPicPr>
          <p:nvPr/>
        </p:nvPicPr>
        <p:blipFill>
          <a:blip r:embed="rId3">
            <a:extLst>
              <a:ext uri="{28A0092B-C50C-407E-A947-70E740481C1C}">
                <a14:useLocalDpi xmlns:a14="http://schemas.microsoft.com/office/drawing/2010/main" val="0"/>
              </a:ext>
            </a:extLst>
          </a:blip>
          <a:srcRect l="20152" t="11243" r="20966" b="10982"/>
          <a:stretch>
            <a:fillRect/>
          </a:stretch>
        </p:blipFill>
        <p:spPr bwMode="auto">
          <a:xfrm>
            <a:off x="1944688" y="457200"/>
            <a:ext cx="518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4143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Grant Applications and Deadlines: Division Listing - Mozilla Firefox"/>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0"/>
            <a:ext cx="880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7402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1"/>
            <a:ext cx="6124222" cy="807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293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Questions?</a:t>
            </a:r>
          </a:p>
        </p:txBody>
      </p:sp>
      <p:sp>
        <p:nvSpPr>
          <p:cNvPr id="37891" name="Rectangle 3"/>
          <p:cNvSpPr>
            <a:spLocks noGrp="1" noChangeArrowheads="1"/>
          </p:cNvSpPr>
          <p:nvPr>
            <p:ph type="body" idx="4294967295"/>
          </p:nvPr>
        </p:nvSpPr>
        <p:spPr>
          <a:xfrm>
            <a:off x="0" y="1600200"/>
            <a:ext cx="8229600" cy="4114800"/>
          </a:xfrm>
        </p:spPr>
        <p:txBody>
          <a:bodyPr/>
          <a:lstStyle/>
          <a:p>
            <a:pPr algn="ctr" eaLnBrk="1" hangingPunct="1">
              <a:buFont typeface="Wingdings" pitchFamily="2" charset="2"/>
              <a:buNone/>
            </a:pPr>
            <a:endParaRPr lang="en-US" altLang="en-US" sz="2400" smtClean="0"/>
          </a:p>
          <a:p>
            <a:pPr algn="ctr" eaLnBrk="1" hangingPunct="1">
              <a:buFont typeface="Wingdings" pitchFamily="2" charset="2"/>
              <a:buNone/>
            </a:pPr>
            <a:r>
              <a:rPr lang="en-US" altLang="en-US" sz="2400" smtClean="0"/>
              <a:t>Russell Wyland, Deputy Director</a:t>
            </a:r>
          </a:p>
          <a:p>
            <a:pPr algn="ctr" eaLnBrk="1" hangingPunct="1">
              <a:buFont typeface="Wingdings" pitchFamily="2" charset="2"/>
              <a:buNone/>
            </a:pPr>
            <a:r>
              <a:rPr lang="en-US" altLang="en-US" sz="2400" smtClean="0"/>
              <a:t>NEH Division of Research</a:t>
            </a:r>
          </a:p>
          <a:p>
            <a:pPr algn="ctr" eaLnBrk="1" hangingPunct="1">
              <a:buFont typeface="Wingdings" pitchFamily="2" charset="2"/>
              <a:buNone/>
            </a:pPr>
            <a:r>
              <a:rPr lang="en-US" altLang="en-US" sz="2400" smtClean="0"/>
              <a:t>1100 Pennsylvania Avenue NW, Room 318</a:t>
            </a:r>
          </a:p>
          <a:p>
            <a:pPr algn="ctr" eaLnBrk="1" hangingPunct="1">
              <a:buFont typeface="Wingdings" pitchFamily="2" charset="2"/>
              <a:buNone/>
            </a:pPr>
            <a:r>
              <a:rPr lang="en-US" altLang="en-US" sz="2400" smtClean="0"/>
              <a:t>Washington, DC 20506</a:t>
            </a:r>
          </a:p>
          <a:p>
            <a:pPr algn="ctr" eaLnBrk="1" hangingPunct="1">
              <a:buFont typeface="Wingdings" pitchFamily="2" charset="2"/>
              <a:buNone/>
            </a:pPr>
            <a:r>
              <a:rPr lang="en-US" altLang="en-US" sz="2400" smtClean="0"/>
              <a:t>RWyland@neh.gov </a:t>
            </a:r>
          </a:p>
          <a:p>
            <a:pPr algn="ctr" eaLnBrk="1" hangingPunct="1">
              <a:buFont typeface="Wingdings" pitchFamily="2" charset="2"/>
              <a:buNone/>
            </a:pPr>
            <a:r>
              <a:rPr lang="en-US" altLang="en-US" sz="2400" smtClean="0"/>
              <a:t>202-606-8391</a:t>
            </a:r>
          </a:p>
          <a:p>
            <a:pPr algn="ctr" eaLnBrk="1" hangingPunct="1">
              <a:buFont typeface="Wingdings" pitchFamily="2" charset="2"/>
              <a:buNone/>
            </a:pPr>
            <a:endParaRPr lang="en-US" altLang="en-US" sz="2400" smtClean="0"/>
          </a:p>
          <a:p>
            <a:pPr algn="ctr" eaLnBrk="1" hangingPunct="1">
              <a:buFont typeface="Wingdings" pitchFamily="2" charset="2"/>
              <a:buNone/>
            </a:pPr>
            <a:r>
              <a:rPr lang="en-US" altLang="en-US" sz="2400" smtClean="0"/>
              <a:t>Also: </a:t>
            </a:r>
            <a:r>
              <a:rPr lang="en-US" altLang="en-US" sz="2400" smtClean="0">
                <a:hlinkClick r:id="rId3"/>
              </a:rPr>
              <a:t>research@neh.gov</a:t>
            </a:r>
            <a:r>
              <a:rPr lang="en-US" altLang="en-US" sz="2400" smtClean="0"/>
              <a:t> / 202-606-8200</a:t>
            </a:r>
          </a:p>
        </p:txBody>
      </p:sp>
    </p:spTree>
    <p:extLst>
      <p:ext uri="{BB962C8B-B14F-4D97-AF65-F5344CB8AC3E}">
        <p14:creationId xmlns:p14="http://schemas.microsoft.com/office/powerpoint/2010/main" val="236851023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168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sz="4000" dirty="0" smtClean="0">
                <a:latin typeface="Georgia" pitchFamily="18" charset="0"/>
              </a:rPr>
              <a:t>Grant-making budgets, </a:t>
            </a:r>
            <a:r>
              <a:rPr lang="en-US" altLang="en-US" sz="4000" dirty="0" err="1" smtClean="0">
                <a:latin typeface="Georgia" pitchFamily="18" charset="0"/>
              </a:rPr>
              <a:t>fy</a:t>
            </a:r>
            <a:r>
              <a:rPr lang="en-US" altLang="en-US" sz="4000" dirty="0" smtClean="0">
                <a:latin typeface="Georgia" pitchFamily="18" charset="0"/>
              </a:rPr>
              <a:t> 2013</a:t>
            </a:r>
          </a:p>
        </p:txBody>
      </p:sp>
      <p:sp>
        <p:nvSpPr>
          <p:cNvPr id="4" name="Oval 3"/>
          <p:cNvSpPr/>
          <p:nvPr/>
        </p:nvSpPr>
        <p:spPr bwMode="auto">
          <a:xfrm>
            <a:off x="3559175" y="1211263"/>
            <a:ext cx="2057400" cy="1303337"/>
          </a:xfrm>
          <a:prstGeom prst="ellipse">
            <a:avLst/>
          </a:prstGeom>
          <a:solidFill>
            <a:srgbClr val="E3F6A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algn="ctr">
              <a:defRPr/>
            </a:pPr>
            <a:r>
              <a:rPr lang="en-US" sz="1600" b="1" dirty="0">
                <a:latin typeface="Georgia" pitchFamily="18" charset="0"/>
              </a:rPr>
              <a:t>Division of Education</a:t>
            </a:r>
          </a:p>
          <a:p>
            <a:pPr algn="ctr">
              <a:defRPr/>
            </a:pPr>
            <a:r>
              <a:rPr lang="en-US" sz="1600" b="1" dirty="0">
                <a:latin typeface="Georgia" pitchFamily="18" charset="0"/>
              </a:rPr>
              <a:t>$12.5 million</a:t>
            </a:r>
          </a:p>
        </p:txBody>
      </p:sp>
      <p:sp>
        <p:nvSpPr>
          <p:cNvPr id="7" name="Oval 6"/>
          <p:cNvSpPr/>
          <p:nvPr/>
        </p:nvSpPr>
        <p:spPr bwMode="auto">
          <a:xfrm>
            <a:off x="1371600" y="1744663"/>
            <a:ext cx="2057400" cy="1143000"/>
          </a:xfrm>
          <a:prstGeom prst="ellipse">
            <a:avLst/>
          </a:prstGeom>
          <a:solidFill>
            <a:srgbClr val="E3F6A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algn="ctr">
              <a:defRPr/>
            </a:pPr>
            <a:r>
              <a:rPr lang="en-US" sz="1400" b="1" dirty="0">
                <a:latin typeface="Georgia" pitchFamily="18" charset="0"/>
              </a:rPr>
              <a:t>Special Initiatives &amp; Programs</a:t>
            </a:r>
          </a:p>
          <a:p>
            <a:pPr algn="ctr">
              <a:defRPr/>
            </a:pPr>
            <a:r>
              <a:rPr lang="en-US" sz="1400" b="1" dirty="0">
                <a:latin typeface="Georgia" pitchFamily="18" charset="0"/>
              </a:rPr>
              <a:t>$6.1 million</a:t>
            </a:r>
          </a:p>
        </p:txBody>
      </p:sp>
      <p:sp>
        <p:nvSpPr>
          <p:cNvPr id="8" name="Oval 7"/>
          <p:cNvSpPr/>
          <p:nvPr/>
        </p:nvSpPr>
        <p:spPr bwMode="auto">
          <a:xfrm>
            <a:off x="5867400" y="1768475"/>
            <a:ext cx="2057400" cy="1143000"/>
          </a:xfrm>
          <a:prstGeom prst="ellipse">
            <a:avLst/>
          </a:prstGeom>
          <a:solidFill>
            <a:srgbClr val="E3F6A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algn="ctr">
              <a:defRPr/>
            </a:pPr>
            <a:r>
              <a:rPr lang="en-US" sz="1400" b="1" dirty="0">
                <a:latin typeface="Georgia" pitchFamily="18" charset="0"/>
              </a:rPr>
              <a:t>Division of Public Programs</a:t>
            </a:r>
          </a:p>
          <a:p>
            <a:pPr algn="ctr">
              <a:defRPr/>
            </a:pPr>
            <a:r>
              <a:rPr lang="en-US" sz="1400" b="1" dirty="0">
                <a:latin typeface="Georgia" pitchFamily="18" charset="0"/>
              </a:rPr>
              <a:t>$12.7  millio</a:t>
            </a:r>
            <a:r>
              <a:rPr lang="en-US" sz="1400" dirty="0">
                <a:latin typeface="Georgia" pitchFamily="18" charset="0"/>
              </a:rPr>
              <a:t>n</a:t>
            </a:r>
          </a:p>
        </p:txBody>
      </p:sp>
      <p:sp>
        <p:nvSpPr>
          <p:cNvPr id="9" name="Oval 8"/>
          <p:cNvSpPr/>
          <p:nvPr/>
        </p:nvSpPr>
        <p:spPr bwMode="auto">
          <a:xfrm>
            <a:off x="3429000" y="2879725"/>
            <a:ext cx="2314575" cy="1524000"/>
          </a:xfrm>
          <a:prstGeom prst="ellipse">
            <a:avLst/>
          </a:prstGeom>
          <a:solidFill>
            <a:srgbClr val="FDFF9F"/>
          </a:solidFill>
          <a:ln w="952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algn="ctr">
              <a:defRPr/>
            </a:pPr>
            <a:r>
              <a:rPr lang="en-US" sz="1600" b="1" dirty="0">
                <a:latin typeface="Georgia" pitchFamily="18" charset="0"/>
              </a:rPr>
              <a:t>NEH Total for Grants</a:t>
            </a:r>
          </a:p>
          <a:p>
            <a:pPr algn="ctr">
              <a:defRPr/>
            </a:pPr>
            <a:r>
              <a:rPr lang="en-US" sz="1600" b="1" dirty="0">
                <a:latin typeface="Georgia" pitchFamily="18" charset="0"/>
              </a:rPr>
              <a:t>$102.2 million (FY2013)</a:t>
            </a:r>
          </a:p>
        </p:txBody>
      </p:sp>
      <p:sp>
        <p:nvSpPr>
          <p:cNvPr id="10" name="Oval 9"/>
          <p:cNvSpPr/>
          <p:nvPr/>
        </p:nvSpPr>
        <p:spPr bwMode="auto">
          <a:xfrm>
            <a:off x="6553200" y="2971800"/>
            <a:ext cx="1981200" cy="1219200"/>
          </a:xfrm>
          <a:prstGeom prst="ellipse">
            <a:avLst/>
          </a:prstGeom>
          <a:solidFill>
            <a:srgbClr val="E3F6A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algn="ctr">
              <a:defRPr/>
            </a:pPr>
            <a:r>
              <a:rPr lang="en-US" sz="1600" b="1" dirty="0">
                <a:latin typeface="Georgia" pitchFamily="18" charset="0"/>
              </a:rPr>
              <a:t>Division of Research</a:t>
            </a:r>
          </a:p>
          <a:p>
            <a:pPr algn="ctr">
              <a:defRPr/>
            </a:pPr>
            <a:r>
              <a:rPr lang="en-US" sz="1600" b="1" dirty="0">
                <a:latin typeface="Georgia" pitchFamily="18" charset="0"/>
              </a:rPr>
              <a:t>$13.7 million</a:t>
            </a:r>
          </a:p>
          <a:p>
            <a:pPr>
              <a:defRPr/>
            </a:pPr>
            <a:endParaRPr lang="en-US" dirty="0">
              <a:latin typeface="Arial" pitchFamily="34" charset="0"/>
            </a:endParaRPr>
          </a:p>
        </p:txBody>
      </p:sp>
      <p:cxnSp>
        <p:nvCxnSpPr>
          <p:cNvPr id="8200" name="Straight Arrow Connector 16"/>
          <p:cNvCxnSpPr>
            <a:cxnSpLocks noChangeShapeType="1"/>
          </p:cNvCxnSpPr>
          <p:nvPr/>
        </p:nvCxnSpPr>
        <p:spPr bwMode="auto">
          <a:xfrm flipV="1">
            <a:off x="4587875" y="2514600"/>
            <a:ext cx="0" cy="4540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1" name="Straight Arrow Connector 20"/>
          <p:cNvCxnSpPr>
            <a:cxnSpLocks noChangeShapeType="1"/>
            <a:stCxn id="9" idx="7"/>
            <a:endCxn id="8" idx="3"/>
          </p:cNvCxnSpPr>
          <p:nvPr/>
        </p:nvCxnSpPr>
        <p:spPr bwMode="auto">
          <a:xfrm flipV="1">
            <a:off x="5403850" y="2744788"/>
            <a:ext cx="765175" cy="3587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2" name="Straight Arrow Connector 24"/>
          <p:cNvCxnSpPr>
            <a:cxnSpLocks noChangeShapeType="1"/>
            <a:stCxn id="9" idx="6"/>
          </p:cNvCxnSpPr>
          <p:nvPr/>
        </p:nvCxnSpPr>
        <p:spPr bwMode="auto">
          <a:xfrm>
            <a:off x="5743575" y="3641725"/>
            <a:ext cx="809625" cy="158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3" name="Straight Arrow Connector 28"/>
          <p:cNvCxnSpPr>
            <a:cxnSpLocks noChangeShapeType="1"/>
            <a:stCxn id="9" idx="5"/>
          </p:cNvCxnSpPr>
          <p:nvPr/>
        </p:nvCxnSpPr>
        <p:spPr bwMode="auto">
          <a:xfrm>
            <a:off x="5403850" y="4179888"/>
            <a:ext cx="847725" cy="4095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4" name="Straight Arrow Connector 76807"/>
          <p:cNvCxnSpPr>
            <a:cxnSpLocks noChangeShapeType="1"/>
            <a:stCxn id="9" idx="3"/>
          </p:cNvCxnSpPr>
          <p:nvPr/>
        </p:nvCxnSpPr>
        <p:spPr bwMode="auto">
          <a:xfrm flipH="1">
            <a:off x="3155950" y="4179888"/>
            <a:ext cx="612775" cy="5905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5" name="Straight Arrow Connector 76811"/>
          <p:cNvCxnSpPr>
            <a:cxnSpLocks noChangeShapeType="1"/>
            <a:stCxn id="9" idx="1"/>
            <a:endCxn id="7" idx="5"/>
          </p:cNvCxnSpPr>
          <p:nvPr/>
        </p:nvCxnSpPr>
        <p:spPr bwMode="auto">
          <a:xfrm flipH="1" flipV="1">
            <a:off x="3127375" y="2720975"/>
            <a:ext cx="641350" cy="3825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Straight Arrow Connector 76815"/>
          <p:cNvCxnSpPr>
            <a:cxnSpLocks noChangeShapeType="1"/>
            <a:stCxn id="9" idx="2"/>
          </p:cNvCxnSpPr>
          <p:nvPr/>
        </p:nvCxnSpPr>
        <p:spPr bwMode="auto">
          <a:xfrm flipH="1">
            <a:off x="2336800" y="3641725"/>
            <a:ext cx="1092200" cy="158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950" y="4770438"/>
            <a:ext cx="2079625" cy="1158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8" name="TextBox 76828"/>
          <p:cNvSpPr txBox="1">
            <a:spLocks noChangeArrowheads="1"/>
          </p:cNvSpPr>
          <p:nvPr/>
        </p:nvSpPr>
        <p:spPr bwMode="auto">
          <a:xfrm>
            <a:off x="3895725" y="4910138"/>
            <a:ext cx="1776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rebuchet MS" pitchFamily="34" charset="0"/>
                <a:ea typeface="ＭＳ Ｐゴシック" pitchFamily="34" charset="-128"/>
              </a:defRPr>
            </a:lvl1pPr>
            <a:lvl2pPr marL="742950" indent="-285750">
              <a:spcBef>
                <a:spcPct val="20000"/>
              </a:spcBef>
              <a:buChar char="–"/>
              <a:defRPr sz="2800">
                <a:solidFill>
                  <a:schemeClr val="tx1"/>
                </a:solidFill>
                <a:latin typeface="Trebuchet MS" pitchFamily="34" charset="0"/>
                <a:ea typeface="ＭＳ Ｐゴシック" pitchFamily="34" charset="-128"/>
              </a:defRPr>
            </a:lvl2pPr>
            <a:lvl3pPr marL="1143000" indent="-228600">
              <a:spcBef>
                <a:spcPct val="20000"/>
              </a:spcBef>
              <a:buChar char="•"/>
              <a:defRPr sz="2400">
                <a:solidFill>
                  <a:schemeClr val="tx1"/>
                </a:solidFill>
                <a:latin typeface="Trebuchet MS" pitchFamily="34" charset="0"/>
                <a:ea typeface="ＭＳ Ｐゴシック" pitchFamily="34" charset="-128"/>
              </a:defRPr>
            </a:lvl3pPr>
            <a:lvl4pPr marL="1600200" indent="-228600">
              <a:spcBef>
                <a:spcPct val="20000"/>
              </a:spcBef>
              <a:buChar char="–"/>
              <a:defRPr sz="2000">
                <a:solidFill>
                  <a:schemeClr val="tx1"/>
                </a:solidFill>
                <a:latin typeface="Trebuchet MS" pitchFamily="34" charset="0"/>
                <a:ea typeface="ＭＳ Ｐゴシック" pitchFamily="34" charset="-128"/>
              </a:defRPr>
            </a:lvl4pPr>
            <a:lvl5pPr marL="2057400" indent="-228600">
              <a:spcBef>
                <a:spcPct val="20000"/>
              </a:spcBef>
              <a:buChar char="»"/>
              <a:defRPr sz="2000">
                <a:solidFill>
                  <a:schemeClr val="tx1"/>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9pPr>
          </a:lstStyle>
          <a:p>
            <a:pPr algn="ctr">
              <a:spcBef>
                <a:spcPct val="0"/>
              </a:spcBef>
              <a:buFontTx/>
              <a:buNone/>
            </a:pPr>
            <a:r>
              <a:rPr lang="en-US" altLang="en-US" sz="1400" b="1">
                <a:latin typeface="Georgia" pitchFamily="18" charset="0"/>
              </a:rPr>
              <a:t>Office of </a:t>
            </a:r>
          </a:p>
          <a:p>
            <a:pPr algn="ctr">
              <a:spcBef>
                <a:spcPct val="0"/>
              </a:spcBef>
              <a:buFontTx/>
              <a:buNone/>
            </a:pPr>
            <a:r>
              <a:rPr lang="en-US" altLang="en-US" sz="1400" b="1">
                <a:latin typeface="Georgia" pitchFamily="18" charset="0"/>
              </a:rPr>
              <a:t>Challenge Grants</a:t>
            </a:r>
          </a:p>
          <a:p>
            <a:pPr algn="ctr">
              <a:spcBef>
                <a:spcPct val="0"/>
              </a:spcBef>
              <a:buFontTx/>
              <a:buNone/>
            </a:pPr>
            <a:r>
              <a:rPr lang="en-US" altLang="en-US" sz="1400" b="1">
                <a:latin typeface="Georgia" pitchFamily="18" charset="0"/>
              </a:rPr>
              <a:t>$10.1 million </a:t>
            </a:r>
          </a:p>
          <a:p>
            <a:pPr algn="ctr">
              <a:spcBef>
                <a:spcPct val="0"/>
              </a:spcBef>
              <a:buFontTx/>
              <a:buNone/>
            </a:pPr>
            <a:r>
              <a:rPr lang="en-US" altLang="en-US" sz="1400" b="1">
                <a:latin typeface="Georgia" pitchFamily="18" charset="0"/>
              </a:rPr>
              <a:t>(matching)</a:t>
            </a:r>
          </a:p>
        </p:txBody>
      </p:sp>
      <p:sp>
        <p:nvSpPr>
          <p:cNvPr id="76836" name="Oval 76835"/>
          <p:cNvSpPr/>
          <p:nvPr/>
        </p:nvSpPr>
        <p:spPr bwMode="auto">
          <a:xfrm>
            <a:off x="1371600" y="4476750"/>
            <a:ext cx="1949450" cy="1289050"/>
          </a:xfrm>
          <a:prstGeom prst="ellipse">
            <a:avLst/>
          </a:prstGeom>
          <a:solidFill>
            <a:srgbClr val="E3F6A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a:defRPr/>
            </a:pPr>
            <a:endParaRPr lang="en-US">
              <a:latin typeface="Arial" pitchFamily="34" charset="0"/>
            </a:endParaRPr>
          </a:p>
        </p:txBody>
      </p:sp>
      <p:sp>
        <p:nvSpPr>
          <p:cNvPr id="8210" name="TextBox 76829"/>
          <p:cNvSpPr txBox="1">
            <a:spLocks noChangeArrowheads="1"/>
          </p:cNvSpPr>
          <p:nvPr/>
        </p:nvSpPr>
        <p:spPr bwMode="auto">
          <a:xfrm>
            <a:off x="1544638" y="4643438"/>
            <a:ext cx="15827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rebuchet MS" pitchFamily="34" charset="0"/>
                <a:ea typeface="ＭＳ Ｐゴシック" pitchFamily="34" charset="-128"/>
              </a:defRPr>
            </a:lvl1pPr>
            <a:lvl2pPr marL="742950" indent="-285750">
              <a:spcBef>
                <a:spcPct val="20000"/>
              </a:spcBef>
              <a:buChar char="–"/>
              <a:defRPr sz="2800">
                <a:solidFill>
                  <a:schemeClr val="tx1"/>
                </a:solidFill>
                <a:latin typeface="Trebuchet MS" pitchFamily="34" charset="0"/>
                <a:ea typeface="ＭＳ Ｐゴシック" pitchFamily="34" charset="-128"/>
              </a:defRPr>
            </a:lvl2pPr>
            <a:lvl3pPr marL="1143000" indent="-228600">
              <a:spcBef>
                <a:spcPct val="20000"/>
              </a:spcBef>
              <a:buChar char="•"/>
              <a:defRPr sz="2400">
                <a:solidFill>
                  <a:schemeClr val="tx1"/>
                </a:solidFill>
                <a:latin typeface="Trebuchet MS" pitchFamily="34" charset="0"/>
                <a:ea typeface="ＭＳ Ｐゴシック" pitchFamily="34" charset="-128"/>
              </a:defRPr>
            </a:lvl3pPr>
            <a:lvl4pPr marL="1600200" indent="-228600">
              <a:spcBef>
                <a:spcPct val="20000"/>
              </a:spcBef>
              <a:buChar char="–"/>
              <a:defRPr sz="2000">
                <a:solidFill>
                  <a:schemeClr val="tx1"/>
                </a:solidFill>
                <a:latin typeface="Trebuchet MS" pitchFamily="34" charset="0"/>
                <a:ea typeface="ＭＳ Ｐゴシック" pitchFamily="34" charset="-128"/>
              </a:defRPr>
            </a:lvl4pPr>
            <a:lvl5pPr marL="2057400" indent="-228600">
              <a:spcBef>
                <a:spcPct val="20000"/>
              </a:spcBef>
              <a:buChar char="»"/>
              <a:defRPr sz="2000">
                <a:solidFill>
                  <a:schemeClr val="tx1"/>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9pPr>
          </a:lstStyle>
          <a:p>
            <a:pPr algn="ctr">
              <a:spcBef>
                <a:spcPct val="0"/>
              </a:spcBef>
              <a:buFontTx/>
              <a:buNone/>
            </a:pPr>
            <a:r>
              <a:rPr lang="en-US" altLang="en-US" sz="1400" b="1">
                <a:latin typeface="Georgia" pitchFamily="18" charset="0"/>
              </a:rPr>
              <a:t>Office of </a:t>
            </a:r>
          </a:p>
          <a:p>
            <a:pPr algn="ctr">
              <a:spcBef>
                <a:spcPct val="0"/>
              </a:spcBef>
              <a:buFontTx/>
              <a:buNone/>
            </a:pPr>
            <a:r>
              <a:rPr lang="en-US" altLang="en-US" sz="1400" b="1">
                <a:latin typeface="Georgia" pitchFamily="18" charset="0"/>
              </a:rPr>
              <a:t>Federal / State </a:t>
            </a:r>
          </a:p>
          <a:p>
            <a:pPr algn="ctr">
              <a:spcBef>
                <a:spcPct val="0"/>
              </a:spcBef>
              <a:buFontTx/>
              <a:buNone/>
            </a:pPr>
            <a:r>
              <a:rPr lang="en-US" altLang="en-US" sz="1400" b="1">
                <a:latin typeface="Georgia" pitchFamily="18" charset="0"/>
              </a:rPr>
              <a:t>Partnership</a:t>
            </a:r>
          </a:p>
          <a:p>
            <a:pPr algn="ctr">
              <a:spcBef>
                <a:spcPct val="0"/>
              </a:spcBef>
              <a:buFontTx/>
              <a:buNone/>
            </a:pPr>
            <a:r>
              <a:rPr lang="en-US" altLang="en-US" sz="1400" b="1">
                <a:latin typeface="Georgia" pitchFamily="18" charset="0"/>
              </a:rPr>
              <a:t>$38.3 million</a:t>
            </a:r>
          </a:p>
        </p:txBody>
      </p:sp>
      <p:sp>
        <p:nvSpPr>
          <p:cNvPr id="76837" name="Oval 76836"/>
          <p:cNvSpPr/>
          <p:nvPr/>
        </p:nvSpPr>
        <p:spPr bwMode="auto">
          <a:xfrm>
            <a:off x="6122988" y="4403725"/>
            <a:ext cx="2259012" cy="1266825"/>
          </a:xfrm>
          <a:prstGeom prst="ellipse">
            <a:avLst/>
          </a:prstGeom>
          <a:solidFill>
            <a:srgbClr val="E3F6A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a:defRPr/>
            </a:pPr>
            <a:endParaRPr lang="en-US">
              <a:latin typeface="Arial" pitchFamily="34" charset="0"/>
            </a:endParaRPr>
          </a:p>
        </p:txBody>
      </p:sp>
      <p:sp>
        <p:nvSpPr>
          <p:cNvPr id="8212" name="TextBox 76825"/>
          <p:cNvSpPr txBox="1">
            <a:spLocks noChangeArrowheads="1"/>
          </p:cNvSpPr>
          <p:nvPr/>
        </p:nvSpPr>
        <p:spPr bwMode="auto">
          <a:xfrm>
            <a:off x="6226175" y="4668838"/>
            <a:ext cx="2052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ea typeface="ＭＳ Ｐゴシック" pitchFamily="34" charset="-128"/>
              </a:defRPr>
            </a:lvl1pPr>
            <a:lvl2pPr marL="742950" indent="-285750">
              <a:spcBef>
                <a:spcPct val="20000"/>
              </a:spcBef>
              <a:buChar char="–"/>
              <a:defRPr sz="2800">
                <a:solidFill>
                  <a:schemeClr val="tx1"/>
                </a:solidFill>
                <a:latin typeface="Trebuchet MS" pitchFamily="34" charset="0"/>
                <a:ea typeface="ＭＳ Ｐゴシック" pitchFamily="34" charset="-128"/>
              </a:defRPr>
            </a:lvl2pPr>
            <a:lvl3pPr marL="1143000" indent="-228600">
              <a:spcBef>
                <a:spcPct val="20000"/>
              </a:spcBef>
              <a:buChar char="•"/>
              <a:defRPr sz="2400">
                <a:solidFill>
                  <a:schemeClr val="tx1"/>
                </a:solidFill>
                <a:latin typeface="Trebuchet MS" pitchFamily="34" charset="0"/>
                <a:ea typeface="ＭＳ Ｐゴシック" pitchFamily="34" charset="-128"/>
              </a:defRPr>
            </a:lvl3pPr>
            <a:lvl4pPr marL="1600200" indent="-228600">
              <a:spcBef>
                <a:spcPct val="20000"/>
              </a:spcBef>
              <a:buChar char="–"/>
              <a:defRPr sz="2000">
                <a:solidFill>
                  <a:schemeClr val="tx1"/>
                </a:solidFill>
                <a:latin typeface="Trebuchet MS" pitchFamily="34" charset="0"/>
                <a:ea typeface="ＭＳ Ｐゴシック" pitchFamily="34" charset="-128"/>
              </a:defRPr>
            </a:lvl4pPr>
            <a:lvl5pPr marL="2057400" indent="-228600">
              <a:spcBef>
                <a:spcPct val="20000"/>
              </a:spcBef>
              <a:buChar char="»"/>
              <a:defRPr sz="2000">
                <a:solidFill>
                  <a:schemeClr val="tx1"/>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9pPr>
          </a:lstStyle>
          <a:p>
            <a:pPr algn="ctr">
              <a:spcBef>
                <a:spcPct val="0"/>
              </a:spcBef>
              <a:buFontTx/>
              <a:buNone/>
            </a:pPr>
            <a:r>
              <a:rPr lang="en-US" altLang="en-US" sz="1400" b="1">
                <a:latin typeface="Georgia" pitchFamily="18" charset="0"/>
              </a:rPr>
              <a:t>Division of Preservation &amp; Access</a:t>
            </a:r>
          </a:p>
          <a:p>
            <a:pPr algn="ctr">
              <a:spcBef>
                <a:spcPct val="0"/>
              </a:spcBef>
              <a:buFontTx/>
              <a:buNone/>
            </a:pPr>
            <a:r>
              <a:rPr lang="en-US" altLang="en-US" sz="1400" b="1">
                <a:latin typeface="Georgia" pitchFamily="18" charset="0"/>
              </a:rPr>
              <a:t>$14.4  million</a:t>
            </a:r>
          </a:p>
        </p:txBody>
      </p:sp>
      <p:sp>
        <p:nvSpPr>
          <p:cNvPr id="8213" name="Oval 76846"/>
          <p:cNvSpPr>
            <a:spLocks noChangeArrowheads="1"/>
          </p:cNvSpPr>
          <p:nvPr/>
        </p:nvSpPr>
        <p:spPr bwMode="auto">
          <a:xfrm>
            <a:off x="228600" y="3228975"/>
            <a:ext cx="2108200" cy="1247775"/>
          </a:xfrm>
          <a:prstGeom prst="ellipse">
            <a:avLst/>
          </a:prstGeom>
          <a:solidFill>
            <a:srgbClr val="E3F6A8"/>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rebuchet MS" pitchFamily="34" charset="0"/>
                <a:ea typeface="ＭＳ Ｐゴシック" pitchFamily="34" charset="-128"/>
              </a:defRPr>
            </a:lvl1pPr>
            <a:lvl2pPr marL="742950" indent="-285750">
              <a:spcBef>
                <a:spcPct val="20000"/>
              </a:spcBef>
              <a:buChar char="–"/>
              <a:defRPr sz="2800">
                <a:solidFill>
                  <a:schemeClr val="tx1"/>
                </a:solidFill>
                <a:latin typeface="Trebuchet MS" pitchFamily="34" charset="0"/>
                <a:ea typeface="ＭＳ Ｐゴシック" pitchFamily="34" charset="-128"/>
              </a:defRPr>
            </a:lvl2pPr>
            <a:lvl3pPr marL="1143000" indent="-228600">
              <a:spcBef>
                <a:spcPct val="20000"/>
              </a:spcBef>
              <a:buChar char="•"/>
              <a:defRPr sz="2400">
                <a:solidFill>
                  <a:schemeClr val="tx1"/>
                </a:solidFill>
                <a:latin typeface="Trebuchet MS" pitchFamily="34" charset="0"/>
                <a:ea typeface="ＭＳ Ｐゴシック" pitchFamily="34" charset="-128"/>
              </a:defRPr>
            </a:lvl3pPr>
            <a:lvl4pPr marL="1600200" indent="-228600">
              <a:spcBef>
                <a:spcPct val="20000"/>
              </a:spcBef>
              <a:buChar char="–"/>
              <a:defRPr sz="2000">
                <a:solidFill>
                  <a:schemeClr val="tx1"/>
                </a:solidFill>
                <a:latin typeface="Trebuchet MS" pitchFamily="34" charset="0"/>
                <a:ea typeface="ＭＳ Ｐゴシック" pitchFamily="34" charset="-128"/>
              </a:defRPr>
            </a:lvl4pPr>
            <a:lvl5pPr marL="2057400" indent="-228600">
              <a:spcBef>
                <a:spcPct val="20000"/>
              </a:spcBef>
              <a:buChar char="»"/>
              <a:defRPr sz="2000">
                <a:solidFill>
                  <a:schemeClr val="tx1"/>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9pPr>
          </a:lstStyle>
          <a:p>
            <a:pPr>
              <a:spcBef>
                <a:spcPct val="0"/>
              </a:spcBef>
              <a:buFontTx/>
              <a:buNone/>
            </a:pPr>
            <a:endParaRPr lang="en-US" altLang="en-US" sz="2400">
              <a:latin typeface="Arial" charset="0"/>
            </a:endParaRPr>
          </a:p>
        </p:txBody>
      </p:sp>
      <p:sp>
        <p:nvSpPr>
          <p:cNvPr id="8214" name="TextBox 76847"/>
          <p:cNvSpPr txBox="1">
            <a:spLocks noChangeArrowheads="1"/>
          </p:cNvSpPr>
          <p:nvPr/>
        </p:nvSpPr>
        <p:spPr bwMode="auto">
          <a:xfrm>
            <a:off x="685800" y="3344863"/>
            <a:ext cx="1306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rebuchet MS" pitchFamily="34" charset="0"/>
                <a:ea typeface="ＭＳ Ｐゴシック" pitchFamily="34" charset="-128"/>
              </a:defRPr>
            </a:lvl1pPr>
            <a:lvl2pPr marL="742950" indent="-285750">
              <a:spcBef>
                <a:spcPct val="20000"/>
              </a:spcBef>
              <a:buChar char="–"/>
              <a:defRPr sz="2800">
                <a:solidFill>
                  <a:schemeClr val="tx1"/>
                </a:solidFill>
                <a:latin typeface="Trebuchet MS" pitchFamily="34" charset="0"/>
                <a:ea typeface="ＭＳ Ｐゴシック" pitchFamily="34" charset="-128"/>
              </a:defRPr>
            </a:lvl2pPr>
            <a:lvl3pPr marL="1143000" indent="-228600">
              <a:spcBef>
                <a:spcPct val="20000"/>
              </a:spcBef>
              <a:buChar char="•"/>
              <a:defRPr sz="2400">
                <a:solidFill>
                  <a:schemeClr val="tx1"/>
                </a:solidFill>
                <a:latin typeface="Trebuchet MS" pitchFamily="34" charset="0"/>
                <a:ea typeface="ＭＳ Ｐゴシック" pitchFamily="34" charset="-128"/>
              </a:defRPr>
            </a:lvl3pPr>
            <a:lvl4pPr marL="1600200" indent="-228600">
              <a:spcBef>
                <a:spcPct val="20000"/>
              </a:spcBef>
              <a:buChar char="–"/>
              <a:defRPr sz="2000">
                <a:solidFill>
                  <a:schemeClr val="tx1"/>
                </a:solidFill>
                <a:latin typeface="Trebuchet MS" pitchFamily="34" charset="0"/>
                <a:ea typeface="ＭＳ Ｐゴシック" pitchFamily="34" charset="-128"/>
              </a:defRPr>
            </a:lvl4pPr>
            <a:lvl5pPr marL="2057400" indent="-228600">
              <a:spcBef>
                <a:spcPct val="20000"/>
              </a:spcBef>
              <a:buChar char="»"/>
              <a:defRPr sz="2000">
                <a:solidFill>
                  <a:schemeClr val="tx1"/>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ＭＳ Ｐゴシック" pitchFamily="34" charset="-128"/>
              </a:defRPr>
            </a:lvl9pPr>
          </a:lstStyle>
          <a:p>
            <a:pPr>
              <a:spcBef>
                <a:spcPct val="0"/>
              </a:spcBef>
              <a:buFontTx/>
              <a:buNone/>
            </a:pPr>
            <a:r>
              <a:rPr lang="en-US" altLang="en-US" sz="1400" b="1">
                <a:latin typeface="Georgia" pitchFamily="18" charset="0"/>
              </a:rPr>
              <a:t>Office of </a:t>
            </a:r>
          </a:p>
          <a:p>
            <a:pPr>
              <a:spcBef>
                <a:spcPct val="0"/>
              </a:spcBef>
              <a:buFontTx/>
              <a:buNone/>
            </a:pPr>
            <a:r>
              <a:rPr lang="en-US" altLang="en-US" sz="1400" b="1">
                <a:latin typeface="Georgia" pitchFamily="18" charset="0"/>
              </a:rPr>
              <a:t>Digital </a:t>
            </a:r>
          </a:p>
          <a:p>
            <a:pPr>
              <a:spcBef>
                <a:spcPct val="0"/>
              </a:spcBef>
              <a:buFontTx/>
              <a:buNone/>
            </a:pPr>
            <a:r>
              <a:rPr lang="en-US" altLang="en-US" sz="1400" b="1">
                <a:latin typeface="Georgia" pitchFamily="18" charset="0"/>
              </a:rPr>
              <a:t>Humanities</a:t>
            </a:r>
          </a:p>
          <a:p>
            <a:pPr>
              <a:spcBef>
                <a:spcPct val="0"/>
              </a:spcBef>
              <a:buFontTx/>
              <a:buNone/>
            </a:pPr>
            <a:r>
              <a:rPr lang="en-US" altLang="en-US" sz="1400" b="1">
                <a:latin typeface="Georgia" pitchFamily="18" charset="0"/>
              </a:rPr>
              <a:t>$3.9 million</a:t>
            </a:r>
          </a:p>
          <a:p>
            <a:pPr>
              <a:spcBef>
                <a:spcPct val="0"/>
              </a:spcBef>
              <a:buFontTx/>
              <a:buNone/>
            </a:pPr>
            <a:endParaRPr lang="en-US" altLang="en-US" sz="2400">
              <a:latin typeface="Arial" charset="0"/>
            </a:endParaRPr>
          </a:p>
        </p:txBody>
      </p:sp>
    </p:spTree>
    <p:extLst>
      <p:ext uri="{BB962C8B-B14F-4D97-AF65-F5344CB8AC3E}">
        <p14:creationId xmlns:p14="http://schemas.microsoft.com/office/powerpoint/2010/main" val="2992448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smtClean="0"/>
          </a:p>
        </p:txBody>
      </p:sp>
      <p:sp>
        <p:nvSpPr>
          <p:cNvPr id="33795" name="Rectangle 3"/>
          <p:cNvSpPr>
            <a:spLocks noGrp="1" noChangeArrowheads="1"/>
          </p:cNvSpPr>
          <p:nvPr>
            <p:ph type="body" idx="1"/>
          </p:nvPr>
        </p:nvSpPr>
        <p:spPr/>
        <p:txBody>
          <a:bodyPr/>
          <a:lstStyle/>
          <a:p>
            <a:pPr eaLnBrk="1" hangingPunct="1"/>
            <a:endParaRPr lang="en-US" altLang="en-US" smtClean="0"/>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Oval 5"/>
          <p:cNvSpPr>
            <a:spLocks noChangeArrowheads="1"/>
          </p:cNvSpPr>
          <p:nvPr/>
        </p:nvSpPr>
        <p:spPr bwMode="auto">
          <a:xfrm>
            <a:off x="533400" y="457200"/>
            <a:ext cx="7543800" cy="4343400"/>
          </a:xfrm>
          <a:prstGeom prst="ellipse">
            <a:avLst/>
          </a:pr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5903184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Stages of Review</a:t>
            </a:r>
          </a:p>
        </p:txBody>
      </p:sp>
      <p:sp>
        <p:nvSpPr>
          <p:cNvPr id="36867" name="Rectangle 3"/>
          <p:cNvSpPr>
            <a:spLocks noGrp="1" noChangeArrowheads="1"/>
          </p:cNvSpPr>
          <p:nvPr>
            <p:ph type="body" idx="1"/>
          </p:nvPr>
        </p:nvSpPr>
        <p:spPr/>
        <p:txBody>
          <a:bodyPr/>
          <a:lstStyle/>
          <a:p>
            <a:pPr eaLnBrk="1" hangingPunct="1"/>
            <a:r>
              <a:rPr lang="en-US" altLang="en-US" dirty="0" smtClean="0"/>
              <a:t>Peer Review Panelists</a:t>
            </a:r>
          </a:p>
          <a:p>
            <a:pPr eaLnBrk="1" hangingPunct="1"/>
            <a:r>
              <a:rPr lang="en-US" altLang="en-US" dirty="0" smtClean="0"/>
              <a:t>NEH staff</a:t>
            </a:r>
          </a:p>
          <a:p>
            <a:pPr eaLnBrk="1" hangingPunct="1"/>
            <a:r>
              <a:rPr lang="en-US" altLang="en-US" dirty="0" smtClean="0"/>
              <a:t>National Council </a:t>
            </a:r>
          </a:p>
          <a:p>
            <a:pPr eaLnBrk="1" hangingPunct="1"/>
            <a:r>
              <a:rPr lang="en-US" altLang="en-US" dirty="0" smtClean="0"/>
              <a:t>Chairman </a:t>
            </a:r>
          </a:p>
          <a:p>
            <a:pPr eaLnBrk="1" hangingPunct="1"/>
            <a:endParaRPr lang="en-US" altLang="en-US" dirty="0" smtClean="0"/>
          </a:p>
        </p:txBody>
      </p:sp>
    </p:spTree>
    <p:extLst>
      <p:ext uri="{BB962C8B-B14F-4D97-AF65-F5344CB8AC3E}">
        <p14:creationId xmlns:p14="http://schemas.microsoft.com/office/powerpoint/2010/main" val="18388566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58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SEhUUEhQWFhQUGRsZGRgYFxgYGhsYGxgXGh0bHRcYHSggGCAlGxYYIzEkJSsrLi4uGCEzODMsOSgtLiwBCgoKDg0OGxAQGjcmICQ3LTQrLCw3LCwsKzczNCwtLjcrLCw3LCwsLCswLDc3LSs3Ly01Ly8tLzQuLyw0LjQ3NP/AABEIAP0AxwMBIgACEQEDEQH/xAAcAAEAAQUBAQAAAAAAAAAAAAAABAEDBQYHAgj/xABLEAACAQIEAgQJCQUFBwUBAAABAhEAAwQSITEFQQYTIlEVMlNhcYGTstEUIzM0QlJyc5EHF6Ox40NUYoKSNaGis8HS4URjdIPwFv/EABoBAQEBAQEBAQAAAAAAAAAAAAABAgMEBQb/xAAxEQEAAQIEBAQDCAMAAAAAAAAAAQIRAxIhUQQxQZEUIlOhMmFxE1KBorHB8PEj0eH/2gAMAwEAAhEDEQA/ANbpVKyWM4SbdoXM4Mx2YIbXbvH+8V82z99niLRPVjqUpUbKUpQKUpQKUpQKUpQKUpQKUpQKUpQKUpQKUpQKUpQKUpQUNbDxrDgWEYq+YhTJbMuo1iXlZ00Cx+ta9Wf4jJwwOkdntQ8k9nQzoIjvPPadNR1efEvmoYGlKVl6ClKUClKUClKUClKUClKUClVtoWMKCSdgAST6hVerbUwYXxtDpJgT3a99Eu80r01phEqRm8WQRPo7/VXq/h3Qw6MhOoDKVMd8MKF4W6V6e2REgiRIkESO8TuK9DDvmy5GzDdcpzf6YnnQvC3SrrYS4CAbbgnYFGkxvAiTXgWmgnK0LuYMD0nlQvDzSlKKUpSgVduYu4wytcdlEAAuxAA2EEwIq1SjMRFoKUpRopSlApSlApSlApSlApSlBkOjmK6rF4d/u3Un8JYK3/CTW9twwJh+LqRq9y6VHeLaC+P+ZXM2mNNDy9Ndc4lxBWxeAUHsYtLjv/8AZYVV92u2Hy/nXR8vj80V0zG0/l80IWCtAcQw1sgEYLABwN/nAACf0ZTWAuY+7i+E3rmIbrLli+hViACA+RSNANJdtPR3CsnwzHK/G8SC0C6tywvdKqigeb6I+usVdwN3CcHxCX0Nu5evIqq25yZGJA7uw2vm84rUzpP4uOHTEVU5vi/x231mZqt73Z7jXBxcXhAX7DWrL+jq7d0j/QjfrUqwB4dZl/tMPnHrVQPdqYcetu9jVb/0du3eT0jDupj1EfrWP4IJx+CuD+04cv6jf3hW7Rf8f+PJFVU0Tflln83nYbo1fxrcSwny3rMwFzJ1i5TBtNMaDmB+lZLjWAFnDcUy+JdazeTzrcZSf+LN+lYnonhsWnEsJ8s67Mesy9azMYFp5gsTpJH61k2xvW8GxM/SWWFlvwpeDJ+ivHqNYp+Gb/P9Hpx4tjUzTa3kjy8vjmdO3u5xSlK877hSlKBSlKJHIpSlFKUpQKVM4PgDiL9qyDHWOFnuHM+eBNZfj2GwK3eow63xct3hbd3ZSrAEqxA3BDRGgG9WKdLuVWNFNeTrz+n1a5St0t9FLB4newk3Oqt2i4OYZpy2zqcsR2zy7qxfQvo+MaL+YsDbtArEfSNmyAyNR2TpWsk3s5+Lw8k19IiJ78mv0rM8B4Vbv4bGXmLZsOltkggAlzcnMCNfFHdXrhHCLd3CYu+xbPhxbyAEQcxIMiNdvNWYpmW6semm9+kxHe1v1YSlK3C70TtheGuC+TGdWLuo0Z1VuzpoCM+8+LSKZnkuLjUYds3W/tF2n1c+UPKnO8oAFOYyoGwUz2QOUVs2E6O2Ovxpum58mwRMhYzuSzBVkiPsmdtxtXjifC8HZNjEH5Q2DxFtyFXJ1qOpAKkmFI19Oh3rWSXPxOHNWWImf6vb62ayXMzJmZmdZmZneZ1mrmIxdy4Qblx3I0Bd2cgeYsTFbJ014ThMIwtWevN4hXlyhTI2bTSGzSO6Kj9FeFYe7axd3E9bkwy22i0VDHMbk+MIPiDu51Ms3ykcRROF9rbTpvrp+7BtirhLE3HJcQxLsSw7mJPaGg0PdVUxlwQRcuAqMqkOwKr3Ag9keYVtqdEbPhGzh87tYv2utVtA+XK5AJiJlO4aGsRZ4PbOBxeIJbPYuIiiRlIZ0UyIkmGPMVctUJHEYVVrdbe82himx10sGN26WWcrG45ZZ3hiZE+arYvvDDO0NqwzGGO8sJhte+st0v4UmFuWltliHw6XTmIPaY3AYgDTsisp0o4VgMIOrjEm+1oXFM2zbBbMBm2aJU7CplnVYx8Py2j4uX4f21KlKVl6SlKUClKUSORSlKKUpSguYXENbdbiGHRgynuIMj01uPF0tYy1b4haXq7gvW7eITkXJSHX9V9IPeDOnYa4FdWKhwrAlTswBBKnzHb11n+I9JbZtJYw2HFiyLguuM5dnZSCAWYSBoO/YbRB3TMWm7yY9FU10zRGu+lrdYnf5ac9m/LxBDxXEWRYthxZJN4TnYZLXZPm7Q/0itd/Z9auWsJYuW7bP12LQMVUnLZVCpZo2AYtWJTpfGPu4zqfpLZt5M+0qgnNl18Tu51jcRx658nw1myXtDDqwJVz22YhsxAjYg6GdzXScSL3+rw0cFiZMlucU3vryiq/XezYcFg+pt8btbBOrA/DnvFf+EioXRr/AGbxL0Wfearh6ZWmu4t7mFzJjFtK6daV+jDCcyrOoI2iIqPgOkmGtDEWxgybGICA2+vfTJM/OEZjJM7iIqXp33/d1yY001Xom8zRPTplv156T/trFdf4NcW5awNhtxhsNiE8xtMof1lW/nXKOI3bb3C1m31VsxCZ2uRoJ7bamTJ9dZyz0sKXMFcW3BwdoWiM/wBIuXKeXZ0nvrOHVFMuvG4FePTTljeemk2099GcxhmxxoDcX1J9HW/+DWH6Q/7HwU75r8ejM/8A4qxhOkwW/iXeyHs4uestFiDBJIhwNCMx1jny3qJ0k4yMSLdu3bFmzYQpbTMWIzRmJY7kwP089Waot/N2cHAxKa6YmNLxN9Pu5bd/Zlv2n/XV/It/zepP7O0tGxjxfnqmXDh4MdkteBM8omfVWA6Uca+WXhdyZIRUjNm8XNrMD71eeFcY6mxirOTN8qRFnNGXKX1iO1OfzbVM0Z7/AFa+wrnhIwuvl9piZ7N1wl1zx5EdQosq1u2BMdULTsu+5IbX9OVYLC/7J4j+fa/5tuo1zpY/X4bEi2Ouw9sW3JaRdABEkAdkwzd+47oqnGOkdp8Pcw+Hw3UJecXLpNxnLMCCAJHZEgH1bCtTVFp1393KnAxIqo8v3L8tMtUzPfp7r37SvprH/wAO1716sp+0bE4cOqNYZr5w9vLd6xgFEtA6saNs2/fWI430iw+KtgXMH88tkWku9e4ywDB6tQFaGYmD6K9ce6SYfFLL4Mi8LYtrd69+zEwcgAVoJJg1JmNdea4eFiR9nemfLe9pj5fPWN/0axSlK5PplKUoLw4ZifIXvZP8Kr4MxPkL3sn+FdjteKPQP5V6r6OSjZ+C8XxPqVd5ca8GYnyF72T/AAp4MxPkL3sn+FdlpTJRseL4n1au8uNeDMT5C97J/hTwZifIXvZP8K6/jMSLa5jqAQP1IH/Wsd//AECTop5akgAS+TWdhPP0d9XJRseM4n1au8uY+DMT5C97J/hTwZifIXvZP8K6fb48hE5W5d3PrP8ArbI9JiruP4utowVJ7IbSNjP8oJpkp2PGcT6tXeXK/BmJ8he9k/wp4MxPkL3sn+FdSPGVzFcplTB1A+0FPqBOp5V7xfFktsVIJIYLp51LD+UemmSjY8ZxPq1d5cq8GYnyF72T/CngzE+Qveyf4V1QcWHVh8ra5iRIkBVzE766R+o89eU4ypbIEbNMRI3zKsTPex/0mmSjY8ZxPq1d5ct8GYnyF72T/CngzE+Qveyf4V05OPIY7LahTuPtkAfpP/6a9YfjiuVAU9rLuQIzMyiR6Uj0so50yU7HjOJ9WrvLl/gzE+Qveyf4U8GYnyF72T/CuqpxZC7JBGUMSdIhWdT7h/UVYu8eVSQyNmEkjQxFsXPQdDHppkp2PGcT6tXeXMfBmJ8he9k/wp4MxPkL3sn+FdUHF0KMwHi5JkgDtkAGdgNdfRVrw8kE5GgZ9o+yGOmus5WHmIimSnY8ZxPq1d5cw8GYnyF72T/CngzE+Qveyf4V1RuMIAh1h80H8FxUJ9Han0CvNvjSsHhGlEzkGBpkRo9Pbj0qfNTJTseM4n1au8uW+DMT5C97J/hTwZifIXvZP8K6xa4iDPZIIZV3H2rhtz6mVv089WrXGUbLCtLZO7QOEg+fW4B6j3UyUbHjOJ9WrvLlngzE+Qveyf4U8GYnyF72T/Cuy0qZKNjxfE+rV3lxrwZifIXvZP8ACldlpTJRseL4n1au8sdb4zhoHz9rYf2i93pr14aw3l7PtF+Ncq4Rwh8SWCFBkEkuSBHpANXOD8CuYkTba0P8LP2/VaQM59S10s8uaXUfDWG8vZ9ovxp4aw3l7PtF+Nchx2FNq41tt1MHsuusfduKrD1gVYpZM7sOI4nhLilXvWSp5dYo2M7g94qyMTghmi9aGYqTF6NVOZYIbSDrpXJKUsZ3Vy+A8pZ5f2o5bR2tDvqO895q7cxeCYANetGFyiboJggjctJ0J189cjpSxmdbfFYIzN612pzRegGTmMgNBkzv3kbGlzEYFiWNyySxBJ6xdSJideU1ySlLGZ1wYrBBAnXWsqzA64cwQZOaSCCRBryL+B3621Pf12u6mc2aZlFM76ec1yWlLGZ1hbmAERdtaRHz3c2Yfa5HbuGm2lekxGBG160NpAvQDDFhK5oPaYnXvrmPB8D19+1ZzZetdUzRMSYmJE10P90g/vf8H+pUssXnlCcuMwQbMLtnN2tesU+MSW3PMk1bF7A6fO2jE73pOqhTqW+6APVUX90g/vf8H+pT90g/vf8AB/qU0W1WyZYxGBSct2yJKkxcXUo2ZefI7fptVOvwPlbPM/SjcgA6Zu4f7z3mon7pB/e/4P8AUp+6Qf3v+D/UpoWq2SziMDlCdbZygEAdaNiVYjxu9R+lVt4jArmi7ZGYEGLi7NAI8bQdkbbRUP8AdIP73/B/qU/dIP73/B/qU0LVbJxxuD7Xz1rtEMYvAGQcwghtO1rA5k95q3bvYBYK3LIIiPnR9nxZ7WsefuHcKx+M/ZatpGdsWcqAsfmRMATp85qajYP9nVu7Za7bxbFVzaGxBlZ/9znv6DTQtVs2Xw1hvL2faL8aeGsN5ez7RfjXGhSrZnO7L4aw3l7PtF+NVrjNKWM7Z+grgXHJiOzIIlSO1oeyT/LapXRA3Rhj1edlLMGVjcFrZYIAsXFYmTMkHQac6x/Q9LrNdFkoCVXMWzlok6IEIJJPnG1ZDohxG1YsGWIdy50tkkBVEDPbKuCeQzR6KENc42FF+5lELO2XJyE9kIsCZ+ys7wJqDU7jZBv3CpkEgg9vmoMHOzNImDLHUGoNVmSlKUQpSlApSlApSlBmOiH17C/nJ7wr6Fr566IfXsL+cnvCvoWsy7YfJZxOKW2AXMSYAgkse5VGrGAdB3GrVvHagPbe3mMAtlIJ9KM2WeWaO7fSolkh2dySC2e3bP3QhKtHcS6sZ5hV7hXviuMVcMbjlR2Q4BIEsAGAEneQIqOjJ1FxfELduczaqASqgs0EwOyNdToO+sXx7iDG2y2XyBQGe73KRIC+c6a8gfWIGB4wLWGUkJbLsxByiAAdWKr4zGCe6dzqJDODFYhtUsoFPii5dKOfSotsF/UnvjapWFxIcHQggwymJU6GDGmxG2hBkVrtjFqFLnI+aCS2ZnIYSvagZdO5YGkZqn4HFq6C8hnLCvOj5J2uA7FJJnWRJHjUFzpOtv5O3WAlZGwEjtAGJBjQmTyBNQOCMGw2IYTBLkSI/swJBB7QIgzA3OlZjjNzLZcgEkDsgDN2pGXsyM2saTWI4NbYYa9nQozBzrpMrPijRYJK6T4skmZoOCpsKrVE2FVrbylKUoM70UxAts7Fc0ZZ7DuQvamCglDOXWRpO+1TOi3EsZZtRh7SFGLk3HNwKuULmJYXVS0ACNdCZ3NWOhuJCNdlGeQo7KM0CT93ntAOhjlFZLoZhRcwzgWxehjmTJbOpQ5GLXIUwQTv9nWJqNw1jjDObzm6AHJBMOzjUAgh2ZiwIgzmO9QqncbEX7gy5YPiwojQaQhK/oag1WZKUpRClKUClKUClKUGY6IfXsL+cnvCvoQmvnvoh9ewv5ye8K+hGFZl2w+TVmxZtYXDs23VKxbQDOU7TGdtGcxznzGonB7XWh7+KbtOfmVJ0RZIVAg5wBO57R11rYsBYD4UWn1hOrYEA9pBkP8AvWR6jWv8NB6liuUQISRHZCqUT/EuYouu4J5gzHRcNz5hk3Dco1YAFMxOkZUtqechW3Og1Bgl4i2h61SxKOpMuY0XKqjMBB01AgR4tbJxK864RTb1zj5wzBzuZyIZAUoAw8xM+NUjodwU27t1yynq5tKVM67yQNtCsA955EUFvHcDuW7BcjtqMzAEHQDUEkedtRsPNpV/gWAKWHuhwbeItLlUEnM76BiSoIJzAR+tZq/jupRuslnAJCkr2o2ClVG/IEcjyE1FweFupaw6PC5TLAH7RcZVgaQFZvMMoigz9R+I/RXPwN7pqRUfiP0Vz8De6aD5pTYVWqJsKrW3lKUpQbJ0LRC9zOmbRcvYz9qTGn2R59hz5V54ZjrS4VEuPb8ZyVax1/3YJBcBefLWpHQJJe72FYQphpiZaNAp13+O9euijYZbGbEW7RJZspumwoMBZ8dg7RI2ga71G4a3j2U3GKRlJ0yp1Y2GyAnL+tR6ncbUC/chQgkEKAoABAIjISsEGQQTIM1BqslKUohSlKBSlKBSlKDMdEPr2F/OT3hX0LXz10Q+vYX85PeFfQtZl2w+TB8RunD3HcGEvKBsIF8SqsT3sMi/5BtBnHYa0WsGdEvdabZ5her+b/y5Qx88rO9XOM4K5xC2BnFrBtqdTnuqZAJ2yIZBGskH7Jq3jEt2FS2lwM5HVK0AhU0Jzmd2yqpiPGkKNajo8WsInVWruTs5hClmLasc0ZZkkIvrB23qfw3ENZYW21zgARBYt2gH08dSiiSYIK66HSotRZ6uIgEoIh0uQWtie/LAmIkH0VBv4xsMLS3CWs3bmVW6wBWDkFTqMygLJIBiAeWlB6e6CMjIQCrMCTq+4LGNBmJ0y97HnWZs32a5bRx2kUux03gIBoY1Dlo1jTvExmwHV2S3Za5KkNynN2ddB9onaCSaucCILXNNUyqD95SoOeT97aOQtgcqDMVH4j9Fc/A3umpFR+I/RXPwN7poPmlNhVaomwqtbeUpSlBmujKqWfNdtWoykG7kIJGbxc+kwSPX6CJPRzEX0tfNYfF3FLHW07hJgaQLTDNtJmdq9dCbWZrvYLQFOjZfvaE5hmB+7rMbVI6K22NiU6ySzBsqkKRC6Flwd7rQZMqxAGnZ51G4YHjj5r7kpcQmJW4SXDZVnMW1JJkyY32G1QKn8dn5RczTMjeZ8Ud9u3GmwyLAjSoFVmSlKUQpSlApSlApSlBmOiH17C/nJ7wr6EZZEHY1899EPr2F/OT3hX0LWZdsPkhYfhiKFBLOEACh2kCNBpsSBzMnz1iuk2FE22YfNiQ0aZSRAI05Lmj/ABBBzrYqicUwnW2mSQDoQSJGZWDLI5jMomo6Iy4U3QRcILKcpMEMYhgZVhvIaOR9E1rfGba2QTduNcdc3YgBiobMCpAgAzqTpOkytZzheNKstu8Clx0WZ1U3FARsr/aB7BB8+sHSsT0kQNiIYtBNtRpIEi5Pp0JOUamNPOF1MZ1ICvaBJzMxMJEktlVQCYAcwZ7/ADgTejd852VjDdWkCRJjMzGAeRuqO7aNqg5c9zLc+cBZVDhtJMbEATHYM6TV3B2wrI5Azq/VyJ3a81vedRkUj00G01H4j9Fc/A3umpFR+I/RXPwN7poPmlNhVaomwqtbeUpSlBsHRCwXe4A72wQoJQhSZJ0nq3PLzbc9KjYDi1tLKo9ouVzmesuoAWAywLbiRI1nXuqV0QuspvFerHZEtcudWBvqDkYE+Y1rwo10SMddV7hZFKqY7JJaDlE6sSSM0xJ2io9KUQpSlEKUpQKUpQKUpQZjoh9ewv5ye8K+ha+euiH17C/nJ7wr6FrMu2HyKUpUdEbiFlHQrcjKdJJiCdBB5HXStSGGOZQ5Z9AyZiw7pEqIDAKV+8vaI5Ay+L4nNijLH5lQIzABVbKXeGIAYiVDGYAYDxjMW1dvWgbNjtKXVUJWRlIXtaCBJkHaJLHuoJWGZl6zIVYm42i9ormNsDUxGUhJDLoIO24IQCljKbw1ysSMwUi4BmM6h2zazpcPPb1Ywyk3MoYNbCm4WYsGYM2XdjlAUMWECRcB7qBXW+kEAuDJ8Vhcyu0HQ79cI00KnQ5qDZrN0OoZdQwBHoIkVa4j9Fc/A3umrXBCfk9mSCerWY2nKJirvEforn4G900HzSmwqtUTYVWtvKUpSg2Hoe7B3yhO0FWXe5biSYAa2pJJjxecbGK15dqz3RXDhzdmdAuxujQkysWmBYnTTXasCKLPIpSlEKUpQKUpQKUpQKUpQZjoh9ewv5ye8K+ha+euiH17C/nJ7wr6FrMu2HyKj8QxQtWrlxoAtozGTAhQTqTttXjGcTs2tLl1EPcWAPqXc1r/ABvi4voyWw3URN24VIkT4iqw1J0gHxiygAgsyR0Y3hCuLfW3W+efJncp2lZ5BmGhcupyg8gAYrOYS1nxAYhvFPbbeEeIBBymSQYAER3mayeAwCqiZlUsO13gMRGh8ywoO8CvWF1u3W7slv8ARc8/xY/y0GLvZgilrhBUqLwgkkZh2coBJDdqDv2tN9I+IWLjOO0Elh55AKtK+fNy5SfNN6QtDWSB4jF9uYHwJqHeuFBcnVcoGaJ1JDLJ5DttJOgA1NBd6KWChYZQoRLaQNpXOpBjRiAqyZJHi6Zdc1xH6K5+BvdNR+DAZWZdFZiQDMiNDM6ySCfNoOWuO4hxS6wYImZcryoiQsaOWJCiRrl3gz5gHAk2FVqi7Cq1t5SlKUF2xiXScjsk75WKz6YOtWqUoFKUoFKUoFKUoFKUoFKUoMx0Q+vYX85PeFdq4xh79wsuZhaIiEZUJ8Umbkh0J7aysRKnXUVxXoh9ewv5ye8K7Lxfh1w3eszM9tiAyQCUGg7MCY1JMTruCNsy7YfJEt4LCHKty26BmEBoyl84XRkmO3AMRMiZDa7FbwNpYy20GXaFURy0gaaVBsYzB25VXsr1ehMjSCVgseYMiJmq4PiN64odbQiSILwdDHduDoZA1B3GtR0Vx6pZtXH+cCoCcodgD3BYPZkwIER3VY6F4d0wds3WzXLk3HaSQS5zaEkmIIjU6RUbilm7iAbdwqq5gMlskyTsHcjUjfKo08YmAAc6qLZtgDRUAVRudICgd52AoMXxkZrgiSEBLD0KWAgd+v6VZTEC0xDMEzSocxl+yFMnScoJA55iPstHvD2zcuEHXNJf8IJAHrJuqO9YPKp4w6NduDIsBVzabsSxIMc4Cn/MKDFW1tZkDEwcxYgNAIIKjrAMpXVpedTA8wyF7hq27dxgSTkffKNwdOyBIAgAbCBFS/kFvuMHcFmIPpUmD669cR+iufgb3TQfNKbCq1RNhVa28pSlKD3aWSB3kCp1vhwlgcxhc2hAga6mRtpy1qHhvHX0j+dZeziFVrsldVEE6j7W3n1H6UWGDpSlEKUpQSsPw+7cy5Lbtm8XKpM+PtA1+jf/AEN3Grh4PiMpbqLuUbnI0bTvHdrWc4XxiwLOGtuwBs9dnDK5VutXFKM2QSQudNuV1+YqtnjVhSmoITqfsPlOTCX7REHWM9xR3waNWhrXyW5JXI2ZQCRlMgEqASOUllH+Yd9Vt4S4xKqjFgwUgKSQxbKFI5EtpHfWy4LjthcViLzeLcVAoCnUr1bRHIB7a71LwPSHDWrt1wRld86gIQ2Zbt+6rE5RIzGzuZAnQRQtDT7WEuNGVGOYSIUmRnCSO8ZyF9JiqtgboUMbbhSGIbKYIQEuQYghQDPdFbdhOPYS01vIZW0MnattBDX8JdJEQeybd4iY1jcRVqx0hsKFJLMcsFMp0yYe9aAnY9YbgOm3OKFoYjorbK8Qw6sCGW+gIIgghoII5Ga+giK4Dh+JWxxL5QWPVfKTczZTOTrC05d9uVdS/eRw/wAq/srn/bWZbomIbHir6WU202VVAEk7KJgD1kAcyKxpx2c5esFsfdRWzEayM5WNY3WImZ2NYxv2i8OOhuMR57Vz/tqJiemnCnEF2A/w27ya8tUA2NSzpmjdt2Cw4ADdnQdkLqqjzH7RPf8A+ZjYi7mbUgEbKJZlEeMUUEloJjSB59q1FumWBAZVxTgGd7N4nWTrlIDb7xJ5kmTUc9J+HnKrYp8i65RYuidZj7gHLRQY5zrSxmjdtly26qLeH+bNw+OyakwJIUmYVFjUCAqgHapXCsUwc2XRQygkshJE9k9rNqpbMCJJmG1011/D9O+GISVuPJ3LJeY+jMwJjTbao1/pvgeuW7axDJOl1TYustxeXdkccmHoIOkLGaN2/VH4j9Fc/A3umtZ/ePw/yr+yuf8AbVrGftE4e1t1F1pZSB81c3II+7RM0buKJsKrRRpStvOUpSgqrEGRoRzq6MU+vbbXfUyYnn66s0opSlKIUpSgUpSgUpSgUpSgUpSgUpSgUpSgUpSgUpSgUpSgUpSg/9k=">
            <a:hlinkClick r:id="rId2"/>
          </p:cNvPr>
          <p:cNvSpPr>
            <a:spLocks noChangeAspect="1" noChangeArrowheads="1"/>
          </p:cNvSpPr>
          <p:nvPr/>
        </p:nvSpPr>
        <p:spPr bwMode="auto">
          <a:xfrm>
            <a:off x="28575" y="-1150938"/>
            <a:ext cx="18954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MSEhUUEhQWFhQUGRsZGRgYFxgYGhsYGxgXGh0bHRcYHSggGCAlGxYYIzEkJSsrLi4uGCEzODMsOSgtLiwBCgoKDg0OGxAQGjcmICQ3LTQrLCw3LCwsKzczNCwtLjcrLCw3LCwsLCswLDc3LSs3Ly01Ly8tLzQuLyw0LjQ3NP/AABEIAP0AxwMBIgACEQEDEQH/xAAcAAEAAQUBAQAAAAAAAAAAAAAABAEDBQYHAgj/xABLEAACAQIEAgQJCQUFBwUBAAABAhEAAwQSITEFQQYTIlEVMlNhcYGTstEUIzM0QlJyc5EHF6Ox40NUYoKSNaGis8HS4URjdIPwFv/EABoBAQEBAQEBAQAAAAAAAAAAAAABAgMEBQb/xAAxEQEAAQIEBAQDCAMAAAAAAAAAAQIRAxIhUQQxQZEUIlOhMmFxE1KBorHB8PEj0eH/2gAMAwEAAhEDEQA/ANbpVKyWM4SbdoXM4Mx2YIbXbvH+8V82z99niLRPVjqUpUbKUpQKUpQKUpQKUpQKUpQKUpQKUpQKUpQKUpQKUpQKUpQUNbDxrDgWEYq+YhTJbMuo1iXlZ00Cx+ta9Wf4jJwwOkdntQ8k9nQzoIjvPPadNR1efEvmoYGlKVl6ClKUClKUClKUClKUClKUClVtoWMKCSdgAST6hVerbUwYXxtDpJgT3a99Eu80r01phEqRm8WQRPo7/VXq/h3Qw6MhOoDKVMd8MKF4W6V6e2REgiRIkESO8TuK9DDvmy5GzDdcpzf6YnnQvC3SrrYS4CAbbgnYFGkxvAiTXgWmgnK0LuYMD0nlQvDzSlKKUpSgVduYu4wytcdlEAAuxAA2EEwIq1SjMRFoKUpRopSlApSlApSlApSlApSlBkOjmK6rF4d/u3Un8JYK3/CTW9twwJh+LqRq9y6VHeLaC+P+ZXM2mNNDy9Ndc4lxBWxeAUHsYtLjv/8AZYVV92u2Hy/nXR8vj80V0zG0/l80IWCtAcQw1sgEYLABwN/nAACf0ZTWAuY+7i+E3rmIbrLli+hViACA+RSNANJdtPR3CsnwzHK/G8SC0C6tywvdKqigeb6I+usVdwN3CcHxCX0Nu5evIqq25yZGJA7uw2vm84rUzpP4uOHTEVU5vi/x231mZqt73Z7jXBxcXhAX7DWrL+jq7d0j/QjfrUqwB4dZl/tMPnHrVQPdqYcetu9jVb/0du3eT0jDupj1EfrWP4IJx+CuD+04cv6jf3hW7Rf8f+PJFVU0Tflln83nYbo1fxrcSwny3rMwFzJ1i5TBtNMaDmB+lZLjWAFnDcUy+JdazeTzrcZSf+LN+lYnonhsWnEsJ8s67Mesy9azMYFp5gsTpJH61k2xvW8GxM/SWWFlvwpeDJ+ivHqNYp+Gb/P9Hpx4tjUzTa3kjy8vjmdO3u5xSlK877hSlKBSlKJHIpSlFKUpQKVM4PgDiL9qyDHWOFnuHM+eBNZfj2GwK3eow63xct3hbd3ZSrAEqxA3BDRGgG9WKdLuVWNFNeTrz+n1a5St0t9FLB4newk3Oqt2i4OYZpy2zqcsR2zy7qxfQvo+MaL+YsDbtArEfSNmyAyNR2TpWsk3s5+Lw8k19IiJ78mv0rM8B4Vbv4bGXmLZsOltkggAlzcnMCNfFHdXrhHCLd3CYu+xbPhxbyAEQcxIMiNdvNWYpmW6semm9+kxHe1v1YSlK3C70TtheGuC+TGdWLuo0Z1VuzpoCM+8+LSKZnkuLjUYds3W/tF2n1c+UPKnO8oAFOYyoGwUz2QOUVs2E6O2Ovxpum58mwRMhYzuSzBVkiPsmdtxtXjifC8HZNjEH5Q2DxFtyFXJ1qOpAKkmFI19Oh3rWSXPxOHNWWImf6vb62ayXMzJmZmdZmZneZ1mrmIxdy4Qblx3I0Bd2cgeYsTFbJ014ThMIwtWevN4hXlyhTI2bTSGzSO6Kj9FeFYe7axd3E9bkwy22i0VDHMbk+MIPiDu51Ms3ykcRROF9rbTpvrp+7BtirhLE3HJcQxLsSw7mJPaGg0PdVUxlwQRcuAqMqkOwKr3Ag9keYVtqdEbPhGzh87tYv2utVtA+XK5AJiJlO4aGsRZ4PbOBxeIJbPYuIiiRlIZ0UyIkmGPMVctUJHEYVVrdbe82himx10sGN26WWcrG45ZZ3hiZE+arYvvDDO0NqwzGGO8sJhte+st0v4UmFuWltliHw6XTmIPaY3AYgDTsisp0o4VgMIOrjEm+1oXFM2zbBbMBm2aJU7CplnVYx8Py2j4uX4f21KlKVl6SlKUClKUSORSlKKUpSguYXENbdbiGHRgynuIMj01uPF0tYy1b4haXq7gvW7eITkXJSHX9V9IPeDOnYa4FdWKhwrAlTswBBKnzHb11n+I9JbZtJYw2HFiyLguuM5dnZSCAWYSBoO/YbRB3TMWm7yY9FU10zRGu+lrdYnf5ac9m/LxBDxXEWRYthxZJN4TnYZLXZPm7Q/0itd/Z9auWsJYuW7bP12LQMVUnLZVCpZo2AYtWJTpfGPu4zqfpLZt5M+0qgnNl18Tu51jcRx658nw1myXtDDqwJVz22YhsxAjYg6GdzXScSL3+rw0cFiZMlucU3vryiq/XezYcFg+pt8btbBOrA/DnvFf+EioXRr/AGbxL0Wfearh6ZWmu4t7mFzJjFtK6daV+jDCcyrOoI2iIqPgOkmGtDEWxgybGICA2+vfTJM/OEZjJM7iIqXp33/d1yY001Xom8zRPTplv156T/trFdf4NcW5awNhtxhsNiE8xtMof1lW/nXKOI3bb3C1m31VsxCZ2uRoJ7bamTJ9dZyz0sKXMFcW3BwdoWiM/wBIuXKeXZ0nvrOHVFMuvG4FePTTljeemk2099GcxhmxxoDcX1J9HW/+DWH6Q/7HwU75r8ejM/8A4qxhOkwW/iXeyHs4uestFiDBJIhwNCMx1jny3qJ0k4yMSLdu3bFmzYQpbTMWIzRmJY7kwP089Waot/N2cHAxKa6YmNLxN9Pu5bd/Zlv2n/XV/It/zepP7O0tGxjxfnqmXDh4MdkteBM8omfVWA6Uca+WXhdyZIRUjNm8XNrMD71eeFcY6mxirOTN8qRFnNGXKX1iO1OfzbVM0Z7/AFa+wrnhIwuvl9piZ7N1wl1zx5EdQosq1u2BMdULTsu+5IbX9OVYLC/7J4j+fa/5tuo1zpY/X4bEi2Ouw9sW3JaRdABEkAdkwzd+47oqnGOkdp8Pcw+Hw3UJecXLpNxnLMCCAJHZEgH1bCtTVFp1393KnAxIqo8v3L8tMtUzPfp7r37SvprH/wAO1716sp+0bE4cOqNYZr5w9vLd6xgFEtA6saNs2/fWI430iw+KtgXMH88tkWku9e4ywDB6tQFaGYmD6K9ce6SYfFLL4Mi8LYtrd69+zEwcgAVoJJg1JmNdea4eFiR9nemfLe9pj5fPWN/0axSlK5PplKUoLw4ZifIXvZP8Kr4MxPkL3sn+FdjteKPQP5V6r6OSjZ+C8XxPqVd5ca8GYnyF72T/AAp4MxPkL3sn+FdlpTJRseL4n1au8uNeDMT5C97J/hTwZifIXvZP8K6/jMSLa5jqAQP1IH/Wsd//AECTop5akgAS+TWdhPP0d9XJRseM4n1au8uY+DMT5C97J/hTwZifIXvZP8K6fb48hE5W5d3PrP8ArbI9JiruP4utowVJ7IbSNjP8oJpkp2PGcT6tXeXK/BmJ8he9k/wp4MxPkL3sn+FdSPGVzFcplTB1A+0FPqBOp5V7xfFktsVIJIYLp51LD+UemmSjY8ZxPq1d5cq8GYnyF72T/CngzE+Qveyf4V1QcWHVh8ra5iRIkBVzE766R+o89eU4ypbIEbNMRI3zKsTPex/0mmSjY8ZxPq1d5ct8GYnyF72T/CngzE+Qveyf4V05OPIY7LahTuPtkAfpP/6a9YfjiuVAU9rLuQIzMyiR6Uj0so50yU7HjOJ9WrvLl/gzE+Qveyf4U8GYnyF72T/CuqpxZC7JBGUMSdIhWdT7h/UVYu8eVSQyNmEkjQxFsXPQdDHppkp2PGcT6tXeXMfBmJ8he9k/wp4MxPkL3sn+FdUHF0KMwHi5JkgDtkAGdgNdfRVrw8kE5GgZ9o+yGOmus5WHmIimSnY8ZxPq1d5cw8GYnyF72T/CngzE+Qveyf4V1RuMIAh1h80H8FxUJ9Han0CvNvjSsHhGlEzkGBpkRo9Pbj0qfNTJTseM4n1au8uW+DMT5C97J/hTwZifIXvZP8K6xa4iDPZIIZV3H2rhtz6mVv089WrXGUbLCtLZO7QOEg+fW4B6j3UyUbHjOJ9WrvLlngzE+Qveyf4U8GYnyF72T/Cuy0qZKNjxfE+rV3lxrwZifIXvZP8ACldlpTJRseL4n1au8sdb4zhoHz9rYf2i93pr14aw3l7PtF+Ncq4Rwh8SWCFBkEkuSBHpANXOD8CuYkTba0P8LP2/VaQM59S10s8uaXUfDWG8vZ9ovxp4aw3l7PtF+Nchx2FNq41tt1MHsuusfduKrD1gVYpZM7sOI4nhLilXvWSp5dYo2M7g94qyMTghmi9aGYqTF6NVOZYIbSDrpXJKUsZ3Vy+A8pZ5f2o5bR2tDvqO895q7cxeCYANetGFyiboJggjctJ0J189cjpSxmdbfFYIzN612pzRegGTmMgNBkzv3kbGlzEYFiWNyySxBJ6xdSJideU1ySlLGZ1wYrBBAnXWsqzA64cwQZOaSCCRBryL+B3621Pf12u6mc2aZlFM76ec1yWlLGZ1hbmAERdtaRHz3c2Yfa5HbuGm2lekxGBG160NpAvQDDFhK5oPaYnXvrmPB8D19+1ZzZetdUzRMSYmJE10P90g/vf8H+pUssXnlCcuMwQbMLtnN2tesU+MSW3PMk1bF7A6fO2jE73pOqhTqW+6APVUX90g/vf8H+pT90g/vf8AB/qU0W1WyZYxGBSct2yJKkxcXUo2ZefI7fptVOvwPlbPM/SjcgA6Zu4f7z3mon7pB/e/4P8AUp+6Qf3v+D/UpoWq2SziMDlCdbZygEAdaNiVYjxu9R+lVt4jArmi7ZGYEGLi7NAI8bQdkbbRUP8AdIP73/B/qU/dIP73/B/qU0LVbJxxuD7Xz1rtEMYvAGQcwghtO1rA5k95q3bvYBYK3LIIiPnR9nxZ7WsefuHcKx+M/ZatpGdsWcqAsfmRMATp85qajYP9nVu7Za7bxbFVzaGxBlZ/9znv6DTQtVs2Xw1hvL2faL8aeGsN5ez7RfjXGhSrZnO7L4aw3l7PtF+NVrjNKWM7Z+grgXHJiOzIIlSO1oeyT/LapXRA3Rhj1edlLMGVjcFrZYIAsXFYmTMkHQac6x/Q9LrNdFkoCVXMWzlok6IEIJJPnG1ZDohxG1YsGWIdy50tkkBVEDPbKuCeQzR6KENc42FF+5lELO2XJyE9kIsCZ+ys7wJqDU7jZBv3CpkEgg9vmoMHOzNImDLHUGoNVmSlKUQpSlApSlApSlBmOiH17C/nJ7wr6Fr566IfXsL+cnvCvoWsy7YfJZxOKW2AXMSYAgkse5VGrGAdB3GrVvHagPbe3mMAtlIJ9KM2WeWaO7fSolkh2dySC2e3bP3QhKtHcS6sZ5hV7hXviuMVcMbjlR2Q4BIEsAGAEneQIqOjJ1FxfELduczaqASqgs0EwOyNdToO+sXx7iDG2y2XyBQGe73KRIC+c6a8gfWIGB4wLWGUkJbLsxByiAAdWKr4zGCe6dzqJDODFYhtUsoFPii5dKOfSotsF/UnvjapWFxIcHQggwymJU6GDGmxG2hBkVrtjFqFLnI+aCS2ZnIYSvagZdO5YGkZqn4HFq6C8hnLCvOj5J2uA7FJJnWRJHjUFzpOtv5O3WAlZGwEjtAGJBjQmTyBNQOCMGw2IYTBLkSI/swJBB7QIgzA3OlZjjNzLZcgEkDsgDN2pGXsyM2saTWI4NbYYa9nQozBzrpMrPijRYJK6T4skmZoOCpsKrVE2FVrbylKUoM70UxAts7Fc0ZZ7DuQvamCglDOXWRpO+1TOi3EsZZtRh7SFGLk3HNwKuULmJYXVS0ACNdCZ3NWOhuJCNdlGeQo7KM0CT93ntAOhjlFZLoZhRcwzgWxehjmTJbOpQ5GLXIUwQTv9nWJqNw1jjDObzm6AHJBMOzjUAgh2ZiwIgzmO9QqncbEX7gy5YPiwojQaQhK/oag1WZKUpRClKUClKUClKUGY6IfXsL+cnvCvoQmvnvoh9ewv5ye8K+hGFZl2w+TVmxZtYXDs23VKxbQDOU7TGdtGcxznzGonB7XWh7+KbtOfmVJ0RZIVAg5wBO57R11rYsBYD4UWn1hOrYEA9pBkP8AvWR6jWv8NB6liuUQISRHZCqUT/EuYouu4J5gzHRcNz5hk3Dco1YAFMxOkZUtqechW3Og1Bgl4i2h61SxKOpMuY0XKqjMBB01AgR4tbJxK864RTb1zj5wzBzuZyIZAUoAw8xM+NUjodwU27t1yynq5tKVM67yQNtCsA955EUFvHcDuW7BcjtqMzAEHQDUEkedtRsPNpV/gWAKWHuhwbeItLlUEnM76BiSoIJzAR+tZq/jupRuslnAJCkr2o2ClVG/IEcjyE1FweFupaw6PC5TLAH7RcZVgaQFZvMMoigz9R+I/RXPwN7pqRUfiP0Vz8De6aD5pTYVWqJsKrW3lKUpQbJ0LRC9zOmbRcvYz9qTGn2R59hz5V54ZjrS4VEuPb8ZyVax1/3YJBcBefLWpHQJJe72FYQphpiZaNAp13+O9euijYZbGbEW7RJZspumwoMBZ8dg7RI2ga71G4a3j2U3GKRlJ0yp1Y2GyAnL+tR6ncbUC/chQgkEKAoABAIjISsEGQQTIM1BqslKUohSlKBSlKBSlKDMdEPr2F/OT3hX0LXz10Q+vYX85PeFfQtZl2w+TB8RunD3HcGEvKBsIF8SqsT3sMi/5BtBnHYa0WsGdEvdabZ5her+b/y5Qx88rO9XOM4K5xC2BnFrBtqdTnuqZAJ2yIZBGskH7Jq3jEt2FS2lwM5HVK0AhU0Jzmd2yqpiPGkKNajo8WsInVWruTs5hClmLasc0ZZkkIvrB23qfw3ENZYW21zgARBYt2gH08dSiiSYIK66HSotRZ6uIgEoIh0uQWtie/LAmIkH0VBv4xsMLS3CWs3bmVW6wBWDkFTqMygLJIBiAeWlB6e6CMjIQCrMCTq+4LGNBmJ0y97HnWZs32a5bRx2kUux03gIBoY1Dlo1jTvExmwHV2S3Za5KkNynN2ddB9onaCSaucCILXNNUyqD95SoOeT97aOQtgcqDMVH4j9Fc/A3umpFR+I/RXPwN7poPmlNhVaomwqtbeUpSlBmujKqWfNdtWoykG7kIJGbxc+kwSPX6CJPRzEX0tfNYfF3FLHW07hJgaQLTDNtJmdq9dCbWZrvYLQFOjZfvaE5hmB+7rMbVI6K22NiU6ySzBsqkKRC6Flwd7rQZMqxAGnZ51G4YHjj5r7kpcQmJW4SXDZVnMW1JJkyY32G1QKn8dn5RczTMjeZ8Ud9u3GmwyLAjSoFVmSlKUQpSlApSlApSlBmOiH17C/nJ7wr6EZZEHY1899EPr2F/OT3hX0LWZdsPkhYfhiKFBLOEACh2kCNBpsSBzMnz1iuk2FE22YfNiQ0aZSRAI05Lmj/ABBBzrYqicUwnW2mSQDoQSJGZWDLI5jMomo6Iy4U3QRcILKcpMEMYhgZVhvIaOR9E1rfGba2QTduNcdc3YgBiobMCpAgAzqTpOkytZzheNKstu8Clx0WZ1U3FARsr/aB7BB8+sHSsT0kQNiIYtBNtRpIEi5Pp0JOUamNPOF1MZ1ICvaBJzMxMJEktlVQCYAcwZ7/ADgTejd852VjDdWkCRJjMzGAeRuqO7aNqg5c9zLc+cBZVDhtJMbEATHYM6TV3B2wrI5Azq/VyJ3a81vedRkUj00G01H4j9Fc/A3umpFR+I/RXPwN7poPmlNhVaomwqtbeUpSlBsHRCwXe4A72wQoJQhSZJ0nq3PLzbc9KjYDi1tLKo9ouVzmesuoAWAywLbiRI1nXuqV0QuspvFerHZEtcudWBvqDkYE+Y1rwo10SMddV7hZFKqY7JJaDlE6sSSM0xJ2io9KUQpSlEKUpQKUpQKUpQZjoh9ewv5ye8K+ha+euiH17C/nJ7wr6FrMu2HyKUpUdEbiFlHQrcjKdJJiCdBB5HXStSGGOZQ5Z9AyZiw7pEqIDAKV+8vaI5Ay+L4nNijLH5lQIzABVbKXeGIAYiVDGYAYDxjMW1dvWgbNjtKXVUJWRlIXtaCBJkHaJLHuoJWGZl6zIVYm42i9ormNsDUxGUhJDLoIO24IQCljKbw1ysSMwUi4BmM6h2zazpcPPb1Ywyk3MoYNbCm4WYsGYM2XdjlAUMWECRcB7qBXW+kEAuDJ8Vhcyu0HQ79cI00KnQ5qDZrN0OoZdQwBHoIkVa4j9Fc/A3umrXBCfk9mSCerWY2nKJirvEforn4G900HzSmwqtUTYVWtvKUpSg2Hoe7B3yhO0FWXe5biSYAa2pJJjxecbGK15dqz3RXDhzdmdAuxujQkysWmBYnTTXasCKLPIpSlEKUpQKUpQKUpQKUpQZjoh9ewv5ye8K+ha+euiH17C/nJ7wr6FrMu2HyKj8QxQtWrlxoAtozGTAhQTqTttXjGcTs2tLl1EPcWAPqXc1r/ABvi4voyWw3URN24VIkT4iqw1J0gHxiygAgsyR0Y3hCuLfW3W+efJncp2lZ5BmGhcupyg8gAYrOYS1nxAYhvFPbbeEeIBBymSQYAER3mayeAwCqiZlUsO13gMRGh8ywoO8CvWF1u3W7slv8ARc8/xY/y0GLvZgilrhBUqLwgkkZh2coBJDdqDv2tN9I+IWLjOO0Elh55AKtK+fNy5SfNN6QtDWSB4jF9uYHwJqHeuFBcnVcoGaJ1JDLJ5DttJOgA1NBd6KWChYZQoRLaQNpXOpBjRiAqyZJHi6Zdc1xH6K5+BvdNR+DAZWZdFZiQDMiNDM6ySCfNoOWuO4hxS6wYImZcryoiQsaOWJCiRrl3gz5gHAk2FVqi7Cq1t5SlKUF2xiXScjsk75WKz6YOtWqUoFKUoFKUoFKUoFKUoFKUoMx0Q+vYX85PeFdq4xh79wsuZhaIiEZUJ8Umbkh0J7aysRKnXUVxXoh9ewv5ye8K7Lxfh1w3eszM9tiAyQCUGg7MCY1JMTruCNsy7YfJEt4LCHKty26BmEBoyl84XRkmO3AMRMiZDa7FbwNpYy20GXaFURy0gaaVBsYzB25VXsr1ehMjSCVgseYMiJmq4PiN64odbQiSILwdDHduDoZA1B3GtR0Vx6pZtXH+cCoCcodgD3BYPZkwIER3VY6F4d0wds3WzXLk3HaSQS5zaEkmIIjU6RUbilm7iAbdwqq5gMlskyTsHcjUjfKo08YmAAc6qLZtgDRUAVRudICgd52AoMXxkZrgiSEBLD0KWAgd+v6VZTEC0xDMEzSocxl+yFMnScoJA55iPstHvD2zcuEHXNJf8IJAHrJuqO9YPKp4w6NduDIsBVzabsSxIMc4Cn/MKDFW1tZkDEwcxYgNAIIKjrAMpXVpedTA8wyF7hq27dxgSTkffKNwdOyBIAgAbCBFS/kFvuMHcFmIPpUmD669cR+iufgb3TQfNKbCq1RNhVa28pSlKD3aWSB3kCp1vhwlgcxhc2hAga6mRtpy1qHhvHX0j+dZeziFVrsldVEE6j7W3n1H6UWGDpSlEKUpQSsPw+7cy5Lbtm8XKpM+PtA1+jf/AEN3Grh4PiMpbqLuUbnI0bTvHdrWc4XxiwLOGtuwBs9dnDK5VutXFKM2QSQudNuV1+YqtnjVhSmoITqfsPlOTCX7REHWM9xR3waNWhrXyW5JXI2ZQCRlMgEqASOUllH+Yd9Vt4S4xKqjFgwUgKSQxbKFI5EtpHfWy4LjthcViLzeLcVAoCnUr1bRHIB7a71LwPSHDWrt1wRld86gIQ2Zbt+6rE5RIzGzuZAnQRQtDT7WEuNGVGOYSIUmRnCSO8ZyF9JiqtgboUMbbhSGIbKYIQEuQYghQDPdFbdhOPYS01vIZW0MnattBDX8JdJEQeybd4iY1jcRVqx0hsKFJLMcsFMp0yYe9aAnY9YbgOm3OKFoYjorbK8Qw6sCGW+gIIgghoII5Ga+giK4Dh+JWxxL5QWPVfKTczZTOTrC05d9uVdS/eRw/wAq/srn/bWZbomIbHir6WU202VVAEk7KJgD1kAcyKxpx2c5esFsfdRWzEayM5WNY3WImZ2NYxv2i8OOhuMR57Vz/tqJiemnCnEF2A/w27ya8tUA2NSzpmjdt2Cw4ADdnQdkLqqjzH7RPf8A+ZjYi7mbUgEbKJZlEeMUUEloJjSB59q1FumWBAZVxTgGd7N4nWTrlIDb7xJ5kmTUc9J+HnKrYp8i65RYuidZj7gHLRQY5zrSxmjdtly26qLeH+bNw+OyakwJIUmYVFjUCAqgHapXCsUwc2XRQygkshJE9k9rNqpbMCJJmG1011/D9O+GISVuPJ3LJeY+jMwJjTbao1/pvgeuW7axDJOl1TYustxeXdkccmHoIOkLGaN2/VH4j9Fc/A3umtZ/ePw/yr+yuf8AbVrGftE4e1t1F1pZSB81c3II+7RM0buKJsKrRRpStvOUpSgqrEGRoRzq6MU+vbbXfUyYnn66s0opSlKIUpSgUpSgUpSgUpSgUpSgUpSgUpSgUpSgUpSgUpSgUpSg/9k=">
            <a:hlinkClick r:id="rId2"/>
          </p:cNvPr>
          <p:cNvSpPr>
            <a:spLocks noChangeAspect="1" noChangeArrowheads="1"/>
          </p:cNvSpPr>
          <p:nvPr/>
        </p:nvSpPr>
        <p:spPr bwMode="auto">
          <a:xfrm>
            <a:off x="180975" y="-998538"/>
            <a:ext cx="18954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ak1.ostkcdn.com/images/products/7627874/bmmg/books/Women-Shall-Not-Rule-Imperial-Wives-and-Concubines-in-China-from-Han-to-Liao-Hardcover-L97814422228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33400"/>
            <a:ext cx="382905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41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1.gstatic.com/images?q=tbn:ANd9GcS4uYnDWia_aTg04XTSjd6cDyvT6Ce6TjC2TiHDxBHE8CaG9fzm0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9600"/>
            <a:ext cx="5410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97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328013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858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sz="3200" dirty="0"/>
              <a:t>Funding opportunities at NEH</a:t>
            </a:r>
            <a:endParaRPr lang="en-US" altLang="en-US" sz="3200" dirty="0" smtClean="0"/>
          </a:p>
        </p:txBody>
      </p:sp>
      <p:sp>
        <p:nvSpPr>
          <p:cNvPr id="9219" name="Text Box 3"/>
          <p:cNvSpPr txBox="1">
            <a:spLocks noChangeArrowheads="1"/>
          </p:cNvSpPr>
          <p:nvPr/>
        </p:nvSpPr>
        <p:spPr bwMode="auto">
          <a:xfrm>
            <a:off x="381000" y="1828800"/>
            <a:ext cx="8382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a:t>
            </a:r>
            <a:r>
              <a:rPr lang="en-US" sz="3200" i="1" dirty="0" smtClean="0">
                <a:latin typeface="+mn-lt"/>
              </a:rPr>
              <a:t>NEH is supported by your tax dollars and is responsible to you</a:t>
            </a:r>
          </a:p>
          <a:p>
            <a:pPr>
              <a:spcBef>
                <a:spcPct val="50000"/>
              </a:spcBef>
              <a:defRPr/>
            </a:pPr>
            <a:endParaRPr lang="en-US" sz="3200" b="1" dirty="0" smtClean="0">
              <a:latin typeface="+mn-lt"/>
            </a:endParaRPr>
          </a:p>
        </p:txBody>
      </p:sp>
    </p:spTree>
    <p:extLst>
      <p:ext uri="{BB962C8B-B14F-4D97-AF65-F5344CB8AC3E}">
        <p14:creationId xmlns:p14="http://schemas.microsoft.com/office/powerpoint/2010/main" val="40460976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sz="3200" dirty="0"/>
              <a:t>Funding opportunities at NEH</a:t>
            </a:r>
            <a:endParaRPr lang="en-US" altLang="en-US" sz="3200" dirty="0" smtClean="0"/>
          </a:p>
        </p:txBody>
      </p:sp>
      <p:sp>
        <p:nvSpPr>
          <p:cNvPr id="9219" name="Text Box 3"/>
          <p:cNvSpPr txBox="1">
            <a:spLocks noChangeArrowheads="1"/>
          </p:cNvSpPr>
          <p:nvPr/>
        </p:nvSpPr>
        <p:spPr bwMode="auto">
          <a:xfrm>
            <a:off x="381000" y="1828800"/>
            <a:ext cx="838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NEH is supported by your tax dollars and is responsible to you</a:t>
            </a:r>
          </a:p>
          <a:p>
            <a:pPr>
              <a:spcBef>
                <a:spcPct val="50000"/>
              </a:spcBef>
              <a:buFontTx/>
              <a:buChar char="•"/>
              <a:defRPr/>
            </a:pPr>
            <a:r>
              <a:rPr lang="en-US" sz="3200" dirty="0" smtClean="0">
                <a:latin typeface="+mn-lt"/>
              </a:rPr>
              <a:t> </a:t>
            </a:r>
            <a:r>
              <a:rPr lang="en-US" sz="3200" i="1" dirty="0" smtClean="0">
                <a:latin typeface="+mn-lt"/>
              </a:rPr>
              <a:t>NEH makes awards in all areas of the humanities </a:t>
            </a:r>
          </a:p>
          <a:p>
            <a:pPr>
              <a:spcBef>
                <a:spcPct val="50000"/>
              </a:spcBef>
              <a:defRPr/>
            </a:pPr>
            <a:endParaRPr lang="en-US" sz="3200" b="1" dirty="0" smtClean="0">
              <a:latin typeface="+mn-lt"/>
            </a:endParaRPr>
          </a:p>
        </p:txBody>
      </p:sp>
    </p:spTree>
    <p:extLst>
      <p:ext uri="{BB962C8B-B14F-4D97-AF65-F5344CB8AC3E}">
        <p14:creationId xmlns:p14="http://schemas.microsoft.com/office/powerpoint/2010/main" val="18903874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400" dirty="0" smtClean="0"/>
              <a:t>The Humanities </a:t>
            </a:r>
          </a:p>
        </p:txBody>
      </p:sp>
      <p:sp>
        <p:nvSpPr>
          <p:cNvPr id="7171" name="Rectangle 3"/>
          <p:cNvSpPr>
            <a:spLocks noGrp="1" noChangeArrowheads="1"/>
          </p:cNvSpPr>
          <p:nvPr>
            <p:ph type="body" idx="1"/>
          </p:nvPr>
        </p:nvSpPr>
        <p:spPr>
          <a:xfrm>
            <a:off x="457200" y="1676400"/>
            <a:ext cx="8229600" cy="4114800"/>
          </a:xfrm>
        </p:spPr>
        <p:txBody>
          <a:bodyPr>
            <a:normAutofit lnSpcReduction="10000"/>
          </a:bodyPr>
          <a:lstStyle/>
          <a:p>
            <a:pPr indent="0" eaLnBrk="1" hangingPunct="1">
              <a:lnSpc>
                <a:spcPct val="80000"/>
              </a:lnSpc>
              <a:spcBef>
                <a:spcPct val="0"/>
              </a:spcBef>
              <a:buFontTx/>
              <a:buNone/>
              <a:defRPr/>
            </a:pPr>
            <a:r>
              <a:rPr lang="en-US" sz="2400" dirty="0" smtClean="0"/>
              <a:t>The term 'humanities' includes, but is not limited to, the study of the following: language, both modern and classical; linguistics; literature; history; jurisprudence; philosophy; archaeology; comparative religion; ethics; the history, criticism and theory of the arts; those aspects of social sciences which have humanistic content and employ humanistic methods; and the study and application of the humanities to the human environment with particular attention to reflecting our diverse heritage, traditions, and history and to the relevance of the humanities to the current conditions of national life.</a:t>
            </a:r>
          </a:p>
          <a:p>
            <a:pPr eaLnBrk="1" hangingPunct="1">
              <a:lnSpc>
                <a:spcPct val="80000"/>
              </a:lnSpc>
              <a:defRPr/>
            </a:pPr>
            <a:endParaRPr lang="en-US" sz="2000" dirty="0" smtClean="0"/>
          </a:p>
          <a:p>
            <a:pPr marL="0" indent="0" algn="r" eaLnBrk="1" hangingPunct="1">
              <a:lnSpc>
                <a:spcPct val="80000"/>
              </a:lnSpc>
              <a:buFontTx/>
              <a:buNone/>
              <a:defRPr/>
            </a:pPr>
            <a:r>
              <a:rPr lang="en-US" sz="1600" dirty="0" smtClean="0"/>
              <a:t>National Foundation on the Arts and the Humanities Act of 1965</a:t>
            </a:r>
          </a:p>
          <a:p>
            <a:pPr eaLnBrk="1" hangingPunct="1">
              <a:lnSpc>
                <a:spcPct val="80000"/>
              </a:lnSpc>
              <a:defRPr/>
            </a:pPr>
            <a:endParaRPr lang="en-US" sz="2000" dirty="0" smtClean="0"/>
          </a:p>
        </p:txBody>
      </p:sp>
    </p:spTree>
    <p:extLst>
      <p:ext uri="{BB962C8B-B14F-4D97-AF65-F5344CB8AC3E}">
        <p14:creationId xmlns:p14="http://schemas.microsoft.com/office/powerpoint/2010/main" val="25124651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sz="3200" dirty="0"/>
              <a:t>Funding opportunities at NEH</a:t>
            </a:r>
            <a:endParaRPr lang="en-US" altLang="en-US" sz="3200" dirty="0" smtClean="0"/>
          </a:p>
        </p:txBody>
      </p:sp>
      <p:sp>
        <p:nvSpPr>
          <p:cNvPr id="9219" name="Text Box 3"/>
          <p:cNvSpPr txBox="1">
            <a:spLocks noChangeArrowheads="1"/>
          </p:cNvSpPr>
          <p:nvPr/>
        </p:nvSpPr>
        <p:spPr bwMode="auto">
          <a:xfrm>
            <a:off x="381000" y="1828800"/>
            <a:ext cx="838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NEH is supported by your tax dollars and is responsible to you</a:t>
            </a:r>
          </a:p>
          <a:p>
            <a:pPr>
              <a:spcBef>
                <a:spcPct val="50000"/>
              </a:spcBef>
              <a:buFontTx/>
              <a:buChar char="•"/>
              <a:defRPr/>
            </a:pPr>
            <a:r>
              <a:rPr lang="en-US" sz="3200" dirty="0" smtClean="0">
                <a:latin typeface="+mn-lt"/>
              </a:rPr>
              <a:t> NEH makes awards in all areas of the humanities </a:t>
            </a:r>
          </a:p>
          <a:p>
            <a:pPr>
              <a:spcBef>
                <a:spcPct val="50000"/>
              </a:spcBef>
              <a:buFontTx/>
              <a:buChar char="•"/>
              <a:defRPr/>
            </a:pPr>
            <a:r>
              <a:rPr lang="en-US" sz="3200" b="1" dirty="0" smtClean="0">
                <a:latin typeface="+mn-lt"/>
              </a:rPr>
              <a:t> </a:t>
            </a:r>
            <a:r>
              <a:rPr lang="en-US" sz="3200" i="1" dirty="0" smtClean="0">
                <a:latin typeface="+mn-lt"/>
              </a:rPr>
              <a:t>Help is always available</a:t>
            </a:r>
          </a:p>
        </p:txBody>
      </p:sp>
    </p:spTree>
    <p:extLst>
      <p:ext uri="{BB962C8B-B14F-4D97-AF65-F5344CB8AC3E}">
        <p14:creationId xmlns:p14="http://schemas.microsoft.com/office/powerpoint/2010/main" val="24585637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sz="3200" dirty="0"/>
              <a:t>Funding opportunities at NEH</a:t>
            </a:r>
            <a:endParaRPr lang="en-US" altLang="en-US" sz="3200" dirty="0" smtClean="0"/>
          </a:p>
        </p:txBody>
      </p:sp>
      <p:sp>
        <p:nvSpPr>
          <p:cNvPr id="9219" name="Text Box 3"/>
          <p:cNvSpPr txBox="1">
            <a:spLocks noChangeArrowheads="1"/>
          </p:cNvSpPr>
          <p:nvPr/>
        </p:nvSpPr>
        <p:spPr bwMode="auto">
          <a:xfrm>
            <a:off x="381000" y="1828800"/>
            <a:ext cx="83820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defRPr/>
            </a:pPr>
            <a:r>
              <a:rPr lang="en-US" sz="3200" dirty="0" smtClean="0">
                <a:latin typeface="+mn-lt"/>
              </a:rPr>
              <a:t> NEH is supported by your tax dollars and is responsible to you</a:t>
            </a:r>
          </a:p>
          <a:p>
            <a:pPr>
              <a:spcBef>
                <a:spcPct val="50000"/>
              </a:spcBef>
              <a:buFontTx/>
              <a:buChar char="•"/>
              <a:defRPr/>
            </a:pPr>
            <a:r>
              <a:rPr lang="en-US" sz="3200" dirty="0" smtClean="0">
                <a:latin typeface="+mn-lt"/>
              </a:rPr>
              <a:t> NEH makes awards in all areas of the humanities </a:t>
            </a:r>
          </a:p>
          <a:p>
            <a:pPr>
              <a:spcBef>
                <a:spcPct val="50000"/>
              </a:spcBef>
              <a:buFontTx/>
              <a:buChar char="•"/>
              <a:defRPr/>
            </a:pPr>
            <a:r>
              <a:rPr lang="en-US" sz="3200" b="1" dirty="0" smtClean="0">
                <a:latin typeface="+mn-lt"/>
              </a:rPr>
              <a:t> </a:t>
            </a:r>
            <a:r>
              <a:rPr lang="en-US" sz="3200" dirty="0" smtClean="0">
                <a:latin typeface="+mn-lt"/>
              </a:rPr>
              <a:t>Help is always available</a:t>
            </a:r>
          </a:p>
          <a:p>
            <a:pPr>
              <a:spcBef>
                <a:spcPct val="50000"/>
              </a:spcBef>
              <a:buFontTx/>
              <a:buChar char="•"/>
              <a:defRPr/>
            </a:pPr>
            <a:r>
              <a:rPr lang="en-US" sz="3200" i="1" dirty="0" smtClean="0">
                <a:latin typeface="+mn-lt"/>
              </a:rPr>
              <a:t>Awards made offered through seven grant-making divisions/offices</a:t>
            </a:r>
          </a:p>
        </p:txBody>
      </p:sp>
    </p:spTree>
    <p:extLst>
      <p:ext uri="{BB962C8B-B14F-4D97-AF65-F5344CB8AC3E}">
        <p14:creationId xmlns:p14="http://schemas.microsoft.com/office/powerpoint/2010/main" val="41291960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274638"/>
            <a:ext cx="8382000" cy="1143000"/>
          </a:xfrm>
          <a:solidFill>
            <a:srgbClr val="A2AD00"/>
          </a:solidFill>
        </p:spPr>
        <p:txBody>
          <a:bodyPr>
            <a:normAutofit/>
          </a:bodyPr>
          <a:lstStyle/>
          <a:p>
            <a:pPr eaLnBrk="1" hangingPunct="1"/>
            <a:r>
              <a:rPr lang="en-US" b="1" dirty="0" smtClean="0"/>
              <a:t>Federal/state partnership</a:t>
            </a:r>
          </a:p>
        </p:txBody>
      </p:sp>
      <p:sp>
        <p:nvSpPr>
          <p:cNvPr id="63491" name="Rectangle 3"/>
          <p:cNvSpPr>
            <a:spLocks noGrp="1" noChangeArrowheads="1"/>
          </p:cNvSpPr>
          <p:nvPr>
            <p:ph type="body" sz="half" idx="1"/>
          </p:nvPr>
        </p:nvSpPr>
        <p:spPr>
          <a:xfrm>
            <a:off x="457200" y="1600200"/>
            <a:ext cx="4033838" cy="4114800"/>
          </a:xfrm>
        </p:spPr>
        <p:txBody>
          <a:bodyPr/>
          <a:lstStyle/>
          <a:p>
            <a:pPr marL="609600" indent="-609600" algn="ctr" eaLnBrk="1" hangingPunct="1">
              <a:buFontTx/>
              <a:buNone/>
            </a:pPr>
            <a:endParaRPr lang="en-US" sz="2800" smtClean="0"/>
          </a:p>
          <a:p>
            <a:pPr marL="609600" indent="-609600" algn="ctr" eaLnBrk="1" hangingPunct="1">
              <a:buFontTx/>
              <a:buNone/>
            </a:pPr>
            <a:endParaRPr lang="en-US" sz="2800" smtClean="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600" y="2209800"/>
            <a:ext cx="3886200" cy="3886200"/>
          </a:xfrm>
        </p:spPr>
      </p:pic>
      <p:sp>
        <p:nvSpPr>
          <p:cNvPr id="9" name="TextBox 8"/>
          <p:cNvSpPr txBox="1"/>
          <p:nvPr/>
        </p:nvSpPr>
        <p:spPr>
          <a:xfrm>
            <a:off x="4648200" y="2971800"/>
            <a:ext cx="4114800" cy="2031325"/>
          </a:xfrm>
          <a:prstGeom prst="rect">
            <a:avLst/>
          </a:prstGeom>
          <a:noFill/>
        </p:spPr>
        <p:txBody>
          <a:bodyPr wrap="square" rtlCol="0">
            <a:spAutoFit/>
          </a:bodyPr>
          <a:lstStyle/>
          <a:p>
            <a:r>
              <a:rPr lang="en-US" dirty="0"/>
              <a:t>The Florida Humanities Council</a:t>
            </a:r>
            <a:br>
              <a:rPr lang="en-US" dirty="0"/>
            </a:br>
            <a:r>
              <a:rPr lang="en-US" dirty="0"/>
              <a:t>599 Second Street South</a:t>
            </a:r>
            <a:br>
              <a:rPr lang="en-US" dirty="0"/>
            </a:br>
            <a:r>
              <a:rPr lang="en-US" dirty="0"/>
              <a:t>St. Petersburg, FL </a:t>
            </a:r>
            <a:r>
              <a:rPr lang="en-US" dirty="0" smtClean="0"/>
              <a:t>33701</a:t>
            </a:r>
          </a:p>
          <a:p>
            <a:endParaRPr lang="en-US" dirty="0"/>
          </a:p>
          <a:p>
            <a:r>
              <a:rPr lang="en-US" b="1" dirty="0" smtClean="0">
                <a:solidFill>
                  <a:srgbClr val="002060"/>
                </a:solidFill>
              </a:rPr>
              <a:t>fhc@flahum.org</a:t>
            </a:r>
          </a:p>
          <a:p>
            <a:endParaRPr lang="en-US" dirty="0" smtClean="0"/>
          </a:p>
          <a:p>
            <a:r>
              <a:rPr lang="en-US" b="1" dirty="0" smtClean="0">
                <a:solidFill>
                  <a:srgbClr val="002060"/>
                </a:solidFill>
              </a:rPr>
              <a:t>http</a:t>
            </a:r>
            <a:r>
              <a:rPr lang="en-US" b="1" dirty="0">
                <a:solidFill>
                  <a:srgbClr val="002060"/>
                </a:solidFill>
              </a:rPr>
              <a:t>://flahum.org</a:t>
            </a:r>
          </a:p>
        </p:txBody>
      </p:sp>
    </p:spTree>
    <p:extLst>
      <p:ext uri="{BB962C8B-B14F-4D97-AF65-F5344CB8AC3E}">
        <p14:creationId xmlns:p14="http://schemas.microsoft.com/office/powerpoint/2010/main" val="3123748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1165</TotalTime>
  <Words>5465</Words>
  <Application>Microsoft Office PowerPoint</Application>
  <PresentationFormat>On-screen Show (4:3)</PresentationFormat>
  <Paragraphs>249</Paragraphs>
  <Slides>35</Slides>
  <Notes>29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Apothecary</vt:lpstr>
      <vt:lpstr>PowerPoint Presentation</vt:lpstr>
      <vt:lpstr> Statistics for Selected  Institutions Endowment-wide, since 1976 </vt:lpstr>
      <vt:lpstr>Grant-making budgets, fy 2013</vt:lpstr>
      <vt:lpstr>Funding opportunities at NEH</vt:lpstr>
      <vt:lpstr>Funding opportunities at NEH</vt:lpstr>
      <vt:lpstr>The Humanities </vt:lpstr>
      <vt:lpstr>Funding opportunities at NEH</vt:lpstr>
      <vt:lpstr>Funding opportunities at NEH</vt:lpstr>
      <vt:lpstr>Federal/state partnership</vt:lpstr>
      <vt:lpstr>Challenge grants</vt:lpstr>
      <vt:lpstr>PowerPoint Presentation</vt:lpstr>
      <vt:lpstr>Digital Humanities</vt:lpstr>
      <vt:lpstr>PowerPoint Presentation</vt:lpstr>
      <vt:lpstr>Education</vt:lpstr>
      <vt:lpstr>PowerPoint Presentation</vt:lpstr>
      <vt:lpstr>Preservation &amp; access</vt:lpstr>
      <vt:lpstr>PowerPoint Presentation</vt:lpstr>
      <vt:lpstr>Public Programs</vt:lpstr>
      <vt:lpstr>PowerPoint Presentation</vt:lpstr>
      <vt:lpstr>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Stages of Review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NEH Programs:</dc:title>
  <dc:creator>Macklem, Mary</dc:creator>
  <cp:lastModifiedBy>Wyland, Russell</cp:lastModifiedBy>
  <cp:revision>68</cp:revision>
  <dcterms:created xsi:type="dcterms:W3CDTF">2014-02-07T15:08:46Z</dcterms:created>
  <dcterms:modified xsi:type="dcterms:W3CDTF">2014-03-04T12:19:24Z</dcterms:modified>
</cp:coreProperties>
</file>