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59" r:id="rId1"/>
    <p:sldMasterId id="2147487099" r:id="rId2"/>
    <p:sldMasterId id="2147487131" r:id="rId3"/>
  </p:sldMasterIdLst>
  <p:notesMasterIdLst>
    <p:notesMasterId r:id="rId23"/>
  </p:notesMasterIdLst>
  <p:handoutMasterIdLst>
    <p:handoutMasterId r:id="rId24"/>
  </p:handoutMasterIdLst>
  <p:sldIdLst>
    <p:sldId id="887" r:id="rId4"/>
    <p:sldId id="959" r:id="rId5"/>
    <p:sldId id="965" r:id="rId6"/>
    <p:sldId id="964" r:id="rId7"/>
    <p:sldId id="960" r:id="rId8"/>
    <p:sldId id="576" r:id="rId9"/>
    <p:sldId id="957" r:id="rId10"/>
    <p:sldId id="967" r:id="rId11"/>
    <p:sldId id="906" r:id="rId12"/>
    <p:sldId id="962" r:id="rId13"/>
    <p:sldId id="952" r:id="rId14"/>
    <p:sldId id="966" r:id="rId15"/>
    <p:sldId id="953" r:id="rId16"/>
    <p:sldId id="954" r:id="rId17"/>
    <p:sldId id="955" r:id="rId18"/>
    <p:sldId id="963" r:id="rId19"/>
    <p:sldId id="951" r:id="rId20"/>
    <p:sldId id="943" r:id="rId21"/>
    <p:sldId id="961" r:id="rId22"/>
  </p:sldIdLst>
  <p:sldSz cx="9144000" cy="6858000" type="screen4x3"/>
  <p:notesSz cx="7010400" cy="9296400"/>
  <p:defaultTextStyle>
    <a:defPPr>
      <a:defRPr lang="en-US"/>
    </a:defPPr>
    <a:lvl1pPr algn="l" rtl="0" fontAlgn="base">
      <a:spcBef>
        <a:spcPct val="0"/>
      </a:spcBef>
      <a:spcAft>
        <a:spcPct val="0"/>
      </a:spcAft>
      <a:defRPr sz="2400" kern="1200" baseline="-25000">
        <a:solidFill>
          <a:schemeClr val="tx1"/>
        </a:solidFill>
        <a:latin typeface="Arial" charset="0"/>
        <a:ea typeface="ＭＳ Ｐゴシック" charset="-128"/>
        <a:cs typeface="+mn-cs"/>
      </a:defRPr>
    </a:lvl1pPr>
    <a:lvl2pPr marL="457200" algn="l" rtl="0" fontAlgn="base">
      <a:spcBef>
        <a:spcPct val="0"/>
      </a:spcBef>
      <a:spcAft>
        <a:spcPct val="0"/>
      </a:spcAft>
      <a:defRPr sz="2400" kern="1200" baseline="-25000">
        <a:solidFill>
          <a:schemeClr val="tx1"/>
        </a:solidFill>
        <a:latin typeface="Arial" charset="0"/>
        <a:ea typeface="ＭＳ Ｐゴシック" charset="-128"/>
        <a:cs typeface="+mn-cs"/>
      </a:defRPr>
    </a:lvl2pPr>
    <a:lvl3pPr marL="914400" algn="l" rtl="0" fontAlgn="base">
      <a:spcBef>
        <a:spcPct val="0"/>
      </a:spcBef>
      <a:spcAft>
        <a:spcPct val="0"/>
      </a:spcAft>
      <a:defRPr sz="2400" kern="1200" baseline="-250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baseline="-250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baseline="-25000">
        <a:solidFill>
          <a:schemeClr val="tx1"/>
        </a:solidFill>
        <a:latin typeface="Arial" charset="0"/>
        <a:ea typeface="ＭＳ Ｐゴシック" charset="-128"/>
        <a:cs typeface="+mn-cs"/>
      </a:defRPr>
    </a:lvl5pPr>
    <a:lvl6pPr marL="2286000" algn="l" defTabSz="914400" rtl="0" eaLnBrk="1" latinLnBrk="0" hangingPunct="1">
      <a:defRPr sz="2400" kern="1200" baseline="-25000">
        <a:solidFill>
          <a:schemeClr val="tx1"/>
        </a:solidFill>
        <a:latin typeface="Arial" charset="0"/>
        <a:ea typeface="ＭＳ Ｐゴシック" charset="-128"/>
        <a:cs typeface="+mn-cs"/>
      </a:defRPr>
    </a:lvl6pPr>
    <a:lvl7pPr marL="2743200" algn="l" defTabSz="914400" rtl="0" eaLnBrk="1" latinLnBrk="0" hangingPunct="1">
      <a:defRPr sz="2400" kern="1200" baseline="-25000">
        <a:solidFill>
          <a:schemeClr val="tx1"/>
        </a:solidFill>
        <a:latin typeface="Arial" charset="0"/>
        <a:ea typeface="ＭＳ Ｐゴシック" charset="-128"/>
        <a:cs typeface="+mn-cs"/>
      </a:defRPr>
    </a:lvl7pPr>
    <a:lvl8pPr marL="3200400" algn="l" defTabSz="914400" rtl="0" eaLnBrk="1" latinLnBrk="0" hangingPunct="1">
      <a:defRPr sz="2400" kern="1200" baseline="-25000">
        <a:solidFill>
          <a:schemeClr val="tx1"/>
        </a:solidFill>
        <a:latin typeface="Arial" charset="0"/>
        <a:ea typeface="ＭＳ Ｐゴシック" charset="-128"/>
        <a:cs typeface="+mn-cs"/>
      </a:defRPr>
    </a:lvl8pPr>
    <a:lvl9pPr marL="3657600" algn="l" defTabSz="914400" rtl="0" eaLnBrk="1" latinLnBrk="0" hangingPunct="1">
      <a:defRPr sz="2400" kern="1200" baseline="-250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D3F674F4-6841-4198-8900-945471181DE6}">
          <p14:sldIdLst>
            <p14:sldId id="887"/>
            <p14:sldId id="959"/>
            <p14:sldId id="965"/>
            <p14:sldId id="964"/>
            <p14:sldId id="960"/>
            <p14:sldId id="576"/>
            <p14:sldId id="957"/>
            <p14:sldId id="967"/>
            <p14:sldId id="906"/>
            <p14:sldId id="962"/>
            <p14:sldId id="952"/>
            <p14:sldId id="966"/>
            <p14:sldId id="953"/>
            <p14:sldId id="954"/>
            <p14:sldId id="955"/>
          </p14:sldIdLst>
        </p14:section>
        <p14:section name="Backups" id="{1A8E9A0C-12C2-4C21-944E-0CB8A8114E8B}">
          <p14:sldIdLst>
            <p14:sldId id="963"/>
            <p14:sldId id="951"/>
            <p14:sldId id="943"/>
            <p14:sldId id="96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ock, Marie [USA]" initials="SM[" lastIdx="7" clrIdx="0"/>
  <p:cmAuthor id="1" name="Colleen Nehl" initials="C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8CF1E"/>
    <a:srgbClr val="C3D69B"/>
    <a:srgbClr val="FCD5B5"/>
    <a:srgbClr val="93CDDD"/>
    <a:srgbClr val="95B3D7"/>
    <a:srgbClr val="000000"/>
    <a:srgbClr val="009900"/>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93" autoAdjust="0"/>
    <p:restoredTop sz="92343" autoAdjust="0"/>
  </p:normalViewPr>
  <p:slideViewPr>
    <p:cSldViewPr snapToGrid="0">
      <p:cViewPr>
        <p:scale>
          <a:sx n="100" d="100"/>
          <a:sy n="100" d="100"/>
        </p:scale>
        <p:origin x="-1020" y="126"/>
      </p:cViewPr>
      <p:guideLst>
        <p:guide orient="horz" pos="3630"/>
        <p:guide pos="2880"/>
      </p:guideLst>
    </p:cSldViewPr>
  </p:slideViewPr>
  <p:notesTextViewPr>
    <p:cViewPr>
      <p:scale>
        <a:sx n="100" d="100"/>
        <a:sy n="100" d="100"/>
      </p:scale>
      <p:origin x="0" y="0"/>
    </p:cViewPr>
  </p:notesTextViewPr>
  <p:sorterViewPr>
    <p:cViewPr>
      <p:scale>
        <a:sx n="90" d="100"/>
        <a:sy n="90" d="100"/>
      </p:scale>
      <p:origin x="0" y="370"/>
    </p:cViewPr>
  </p:sorterViewPr>
  <p:notesViewPr>
    <p:cSldViewPr snapToGrid="0">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wrap="square" lIns="92263" tIns="46130" rIns="92263" bIns="46130" numCol="1" anchor="t" anchorCtr="0" compatLnSpc="1">
            <a:prstTxWarp prst="textNoShape">
              <a:avLst/>
            </a:prstTxWarp>
          </a:bodyPr>
          <a:lstStyle>
            <a:lvl1pPr algn="r">
              <a:defRPr sz="1000" baseline="0">
                <a:solidFill>
                  <a:srgbClr val="A6A6A6"/>
                </a:solidFill>
                <a:latin typeface="Tahoma" charset="0"/>
              </a:defRPr>
            </a:lvl1pPr>
          </a:lstStyle>
          <a:p>
            <a:pPr>
              <a:defRPr/>
            </a:pPr>
            <a:fld id="{BC21AE03-B51A-4BD2-9E0A-3D99A4795820}" type="datetime1">
              <a:rPr lang="en-US"/>
              <a:pPr>
                <a:defRPr/>
              </a:pPr>
              <a:t>2/17/2015</a:t>
            </a:fld>
            <a:endParaRPr lang="en-US" dirty="0"/>
          </a:p>
        </p:txBody>
      </p:sp>
      <p:sp>
        <p:nvSpPr>
          <p:cNvPr id="4" name="Footer Placeholder 3"/>
          <p:cNvSpPr>
            <a:spLocks noGrp="1"/>
          </p:cNvSpPr>
          <p:nvPr>
            <p:ph type="ftr" sz="quarter" idx="2"/>
          </p:nvPr>
        </p:nvSpPr>
        <p:spPr>
          <a:xfrm>
            <a:off x="2" y="8829970"/>
            <a:ext cx="3037840" cy="464820"/>
          </a:xfrm>
          <a:prstGeom prst="rect">
            <a:avLst/>
          </a:prstGeom>
        </p:spPr>
        <p:txBody>
          <a:bodyPr vert="horz" lIns="92263" tIns="46130" rIns="92263" bIns="46130" rtlCol="0" anchor="b"/>
          <a:lstStyle>
            <a:lvl1pPr algn="l">
              <a:defRPr sz="1000" baseline="0">
                <a:solidFill>
                  <a:srgbClr val="A6A6A6"/>
                </a:solidFill>
                <a:latin typeface="Tahoma"/>
                <a:ea typeface="ＭＳ Ｐゴシック" charset="-128"/>
                <a:cs typeface="ＭＳ Ｐゴシック" charset="-128"/>
              </a:defRPr>
            </a:lvl1pPr>
          </a:lstStyle>
          <a:p>
            <a:pPr>
              <a:defRPr/>
            </a:pPr>
            <a:r>
              <a:rPr lang="en-US" dirty="0"/>
              <a:t>Distribution Statement</a:t>
            </a:r>
          </a:p>
        </p:txBody>
      </p:sp>
      <p:sp>
        <p:nvSpPr>
          <p:cNvPr id="5" name="Slide Number Placeholder 4"/>
          <p:cNvSpPr>
            <a:spLocks noGrp="1"/>
          </p:cNvSpPr>
          <p:nvPr>
            <p:ph type="sldNum" sz="quarter" idx="3"/>
          </p:nvPr>
        </p:nvSpPr>
        <p:spPr>
          <a:xfrm>
            <a:off x="3970938" y="8829970"/>
            <a:ext cx="3037840" cy="464820"/>
          </a:xfrm>
          <a:prstGeom prst="rect">
            <a:avLst/>
          </a:prstGeom>
        </p:spPr>
        <p:txBody>
          <a:bodyPr vert="horz" lIns="92263" tIns="46130" rIns="92263" bIns="46130" rtlCol="0" anchor="b"/>
          <a:lstStyle>
            <a:lvl1pPr algn="r">
              <a:defRPr sz="1000" baseline="0">
                <a:solidFill>
                  <a:srgbClr val="A6A6A6"/>
                </a:solidFill>
                <a:latin typeface="Tahoma"/>
                <a:ea typeface="ＭＳ Ｐゴシック" charset="-128"/>
                <a:cs typeface="ＭＳ Ｐゴシック" charset="-128"/>
              </a:defRPr>
            </a:lvl1pPr>
          </a:lstStyle>
          <a:p>
            <a:pPr>
              <a:defRPr/>
            </a:pPr>
            <a:endParaRPr lang="en-US" dirty="0"/>
          </a:p>
        </p:txBody>
      </p:sp>
      <p:pic>
        <p:nvPicPr>
          <p:cNvPr id="32773" name="Picture 7" descr="0927_DARPALOGO_SCREEN_WHTLTRS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575" y="-77466"/>
            <a:ext cx="1356642" cy="92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2771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wrap="square" lIns="92263" tIns="46130" rIns="92263" bIns="46130" numCol="1" anchor="t" anchorCtr="0" compatLnSpc="1">
            <a:prstTxWarp prst="textNoShape">
              <a:avLst/>
            </a:prstTxWarp>
          </a:bodyPr>
          <a:lstStyle>
            <a:lvl1pPr algn="r">
              <a:defRPr sz="1000" baseline="0">
                <a:solidFill>
                  <a:srgbClr val="A6A6A6"/>
                </a:solidFill>
                <a:latin typeface="Tahoma" charset="0"/>
              </a:defRPr>
            </a:lvl1pPr>
          </a:lstStyle>
          <a:p>
            <a:pPr>
              <a:defRPr/>
            </a:pPr>
            <a:fld id="{7CD3930E-568B-4859-868D-8F3B044BD03B}" type="datetime1">
              <a:rPr lang="en-US"/>
              <a:pPr>
                <a:defRPr/>
              </a:pPr>
              <a:t>2/17/2015</a:t>
            </a:fld>
            <a:endParaRPr lang="en-US" dirty="0"/>
          </a:p>
        </p:txBody>
      </p:sp>
      <p:sp>
        <p:nvSpPr>
          <p:cNvPr id="4" name="Slide Image Placeholder 3"/>
          <p:cNvSpPr>
            <a:spLocks noGrp="1" noRot="1" noChangeAspect="1"/>
          </p:cNvSpPr>
          <p:nvPr>
            <p:ph type="sldImg" idx="2"/>
          </p:nvPr>
        </p:nvSpPr>
        <p:spPr>
          <a:xfrm>
            <a:off x="1182688" y="946150"/>
            <a:ext cx="4645025" cy="3484563"/>
          </a:xfrm>
          <a:prstGeom prst="rect">
            <a:avLst/>
          </a:prstGeom>
          <a:noFill/>
          <a:ln w="12700">
            <a:solidFill>
              <a:prstClr val="black"/>
            </a:solidFill>
          </a:ln>
        </p:spPr>
        <p:txBody>
          <a:bodyPr vert="horz" lIns="92263" tIns="46130" rIns="92263" bIns="46130" rtlCol="0" anchor="ctr"/>
          <a:lstStyle/>
          <a:p>
            <a:pPr lvl="0"/>
            <a:r>
              <a:rPr lang="en-US" noProof="0" dirty="0" smtClean="0"/>
              <a:t> </a:t>
            </a:r>
            <a:endParaRPr lang="en-US" noProof="0" dirty="0"/>
          </a:p>
        </p:txBody>
      </p:sp>
      <p:sp>
        <p:nvSpPr>
          <p:cNvPr id="5" name="Notes Placeholder 4"/>
          <p:cNvSpPr>
            <a:spLocks noGrp="1"/>
          </p:cNvSpPr>
          <p:nvPr>
            <p:ph type="body" sz="quarter" idx="3"/>
          </p:nvPr>
        </p:nvSpPr>
        <p:spPr>
          <a:xfrm>
            <a:off x="701040" y="4656273"/>
            <a:ext cx="5608320" cy="3947743"/>
          </a:xfrm>
          <a:prstGeom prst="rect">
            <a:avLst/>
          </a:prstGeom>
        </p:spPr>
        <p:txBody>
          <a:bodyPr vert="horz" wrap="square" lIns="92263" tIns="46130" rIns="92263" bIns="4613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2" y="8829970"/>
            <a:ext cx="3037840" cy="464820"/>
          </a:xfrm>
          <a:prstGeom prst="rect">
            <a:avLst/>
          </a:prstGeom>
        </p:spPr>
        <p:txBody>
          <a:bodyPr vert="horz" wrap="square" lIns="92263" tIns="46130" rIns="92263" bIns="46130" numCol="1" anchor="b" anchorCtr="0" compatLnSpc="1">
            <a:prstTxWarp prst="textNoShape">
              <a:avLst/>
            </a:prstTxWarp>
          </a:bodyPr>
          <a:lstStyle>
            <a:lvl1pPr>
              <a:defRPr sz="1000" baseline="0">
                <a:solidFill>
                  <a:srgbClr val="A6A6A6"/>
                </a:solidFill>
                <a:latin typeface="Tahoma"/>
                <a:ea typeface="ＭＳ Ｐゴシック" pitchFamily="-32" charset="-128"/>
                <a:cs typeface="+mn-cs"/>
              </a:defRPr>
            </a:lvl1pPr>
          </a:lstStyle>
          <a:p>
            <a:pPr>
              <a:defRPr/>
            </a:pPr>
            <a:r>
              <a:rPr lang="en-US" dirty="0"/>
              <a:t>Distribution Statement</a:t>
            </a:r>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wrap="square" lIns="92263" tIns="46130" rIns="92263" bIns="46130" numCol="1" anchor="b" anchorCtr="0" compatLnSpc="1">
            <a:prstTxWarp prst="textNoShape">
              <a:avLst/>
            </a:prstTxWarp>
          </a:bodyPr>
          <a:lstStyle>
            <a:lvl1pPr algn="r">
              <a:defRPr sz="1000" baseline="0">
                <a:solidFill>
                  <a:srgbClr val="A6A6A6"/>
                </a:solidFill>
                <a:latin typeface="Tahoma" charset="0"/>
              </a:defRPr>
            </a:lvl1pPr>
          </a:lstStyle>
          <a:p>
            <a:pPr>
              <a:defRPr/>
            </a:pPr>
            <a:fld id="{212CB412-B135-4B9F-82BD-56A284D70102}" type="slidenum">
              <a:rPr lang="en-US"/>
              <a:pPr>
                <a:defRPr/>
              </a:pPr>
              <a:t>‹#›</a:t>
            </a:fld>
            <a:endParaRPr lang="en-US" dirty="0"/>
          </a:p>
        </p:txBody>
      </p:sp>
      <p:pic>
        <p:nvPicPr>
          <p:cNvPr id="29703" name="Picture 7" descr="0927_DARPALOGO_SCREEN_WHTLTRS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575" y="-77466"/>
            <a:ext cx="1356642" cy="92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1315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ahoma"/>
        <a:ea typeface="ＭＳ Ｐゴシック" pitchFamily="-3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953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9168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7CD3930E-568B-4859-868D-8F3B044BD03B}" type="datetime1">
              <a:rPr lang="en-US" smtClean="0"/>
              <a:pPr>
                <a:defRPr/>
              </a:pPr>
              <a:t>2/17/2015</a:t>
            </a:fld>
            <a:endParaRPr lang="en-US" dirty="0"/>
          </a:p>
        </p:txBody>
      </p:sp>
      <p:sp>
        <p:nvSpPr>
          <p:cNvPr id="5" name="Slide Number Placeholder 4"/>
          <p:cNvSpPr>
            <a:spLocks noGrp="1"/>
          </p:cNvSpPr>
          <p:nvPr>
            <p:ph type="sldNum" sz="quarter" idx="11"/>
          </p:nvPr>
        </p:nvSpPr>
        <p:spPr/>
        <p:txBody>
          <a:bodyPr/>
          <a:lstStyle/>
          <a:p>
            <a:pPr>
              <a:defRPr/>
            </a:pPr>
            <a:fld id="{212CB412-B135-4B9F-82BD-56A284D70102}" type="slidenum">
              <a:rPr lang="en-US" smtClean="0"/>
              <a:pPr>
                <a:defRPr/>
              </a:pPr>
              <a:t>9</a:t>
            </a:fld>
            <a:endParaRPr lang="en-US" dirty="0"/>
          </a:p>
        </p:txBody>
      </p:sp>
    </p:spTree>
    <p:extLst>
      <p:ext uri="{BB962C8B-B14F-4D97-AF65-F5344CB8AC3E}">
        <p14:creationId xmlns:p14="http://schemas.microsoft.com/office/powerpoint/2010/main" val="344135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http://www.aerogel.org/?p=932</a:t>
            </a:r>
            <a:endParaRPr lang="en-US" dirty="0"/>
          </a:p>
        </p:txBody>
      </p:sp>
      <p:sp>
        <p:nvSpPr>
          <p:cNvPr id="4" name="Date Placeholder 3"/>
          <p:cNvSpPr>
            <a:spLocks noGrp="1"/>
          </p:cNvSpPr>
          <p:nvPr>
            <p:ph type="dt" idx="10"/>
          </p:nvPr>
        </p:nvSpPr>
        <p:spPr/>
        <p:txBody>
          <a:bodyPr/>
          <a:lstStyle/>
          <a:p>
            <a:pPr>
              <a:defRPr/>
            </a:pPr>
            <a:fld id="{7CD3930E-568B-4859-868D-8F3B044BD03B}" type="datetime1">
              <a:rPr lang="en-US" smtClean="0">
                <a:solidFill>
                  <a:prstClr val="black"/>
                </a:solidFill>
              </a:rPr>
              <a:pPr>
                <a:defRPr/>
              </a:pPr>
              <a:t>2/17/2015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212CB412-B135-4B9F-82BD-56A284D701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1440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columns</a:t>
            </a:r>
          </a:p>
          <a:p>
            <a:r>
              <a:rPr lang="en-US" dirty="0" smtClean="0"/>
              <a:t>Look up Bios….</a:t>
            </a: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024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953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9168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18</a:t>
            </a:fld>
            <a:endParaRPr lang="en-US" dirty="0"/>
          </a:p>
        </p:txBody>
      </p:sp>
    </p:spTree>
    <p:extLst>
      <p:ext uri="{BB962C8B-B14F-4D97-AF65-F5344CB8AC3E}">
        <p14:creationId xmlns:p14="http://schemas.microsoft.com/office/powerpoint/2010/main" val="3449080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376" y="12192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10" name="Slide Number Placeholder 8"/>
          <p:cNvSpPr>
            <a:spLocks noGrp="1"/>
          </p:cNvSpPr>
          <p:nvPr>
            <p:ph type="sldNum" sz="quarter" idx="11"/>
          </p:nvPr>
        </p:nvSpPr>
        <p:spPr/>
        <p:txBody>
          <a:bodyPr/>
          <a:lstStyle>
            <a:lvl1pPr>
              <a:defRPr/>
            </a:lvl1pPr>
          </a:lstStyle>
          <a:p>
            <a:fld id="{6379029E-8081-4C13-B267-0ED395AA244D}"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3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3810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6172200" y="1219200"/>
            <a:ext cx="2590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pPr>
              <a:defRPr/>
            </a:pPr>
            <a:r>
              <a:rPr lang="en-US" dirty="0">
                <a:solidFill>
                  <a:prstClr val="black">
                    <a:tint val="75000"/>
                  </a:prstClr>
                </a:solidFill>
              </a:rPr>
              <a:t>Distribution Statement</a:t>
            </a:r>
          </a:p>
        </p:txBody>
      </p:sp>
      <p:sp>
        <p:nvSpPr>
          <p:cNvPr id="8" name="Slide Number Placeholder 3"/>
          <p:cNvSpPr>
            <a:spLocks noGrp="1"/>
          </p:cNvSpPr>
          <p:nvPr>
            <p:ph type="sldNum" sz="quarter" idx="15"/>
          </p:nvPr>
        </p:nvSpPr>
        <p:spPr/>
        <p:txBody>
          <a:bodyPr/>
          <a:lstStyle>
            <a:lvl1pPr>
              <a:defRPr/>
            </a:lvl1pPr>
          </a:lstStyle>
          <a:p>
            <a:fld id="{4F48218C-0FE3-4B5D-8F3A-EF09194C7EAC}" type="slidenum">
              <a:rPr lang="en-US"/>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86928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31242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381000" y="1219200"/>
            <a:ext cx="2590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pPr>
              <a:defRPr/>
            </a:pPr>
            <a:r>
              <a:rPr lang="en-US" dirty="0">
                <a:solidFill>
                  <a:prstClr val="black">
                    <a:tint val="75000"/>
                  </a:prstClr>
                </a:solidFill>
              </a:rPr>
              <a:t>Distribution Statement</a:t>
            </a:r>
          </a:p>
        </p:txBody>
      </p:sp>
      <p:sp>
        <p:nvSpPr>
          <p:cNvPr id="8" name="Slide Number Placeholder 3"/>
          <p:cNvSpPr>
            <a:spLocks noGrp="1"/>
          </p:cNvSpPr>
          <p:nvPr>
            <p:ph type="sldNum" sz="quarter" idx="15"/>
          </p:nvPr>
        </p:nvSpPr>
        <p:spPr/>
        <p:txBody>
          <a:bodyPr/>
          <a:lstStyle>
            <a:lvl1pPr>
              <a:defRPr/>
            </a:lvl1pPr>
          </a:lstStyle>
          <a:p>
            <a:fld id="{5969F37C-8F26-45F0-8A39-2E58CC0721EA}" type="slidenum">
              <a:rPr lang="en-US"/>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91591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810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381000" y="37338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6482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11" name="Slide Number Placeholder 3"/>
          <p:cNvSpPr>
            <a:spLocks noGrp="1"/>
          </p:cNvSpPr>
          <p:nvPr>
            <p:ph type="sldNum" sz="quarter" idx="16"/>
          </p:nvPr>
        </p:nvSpPr>
        <p:spPr/>
        <p:txBody>
          <a:bodyPr/>
          <a:lstStyle>
            <a:lvl1pPr>
              <a:defRPr/>
            </a:lvl1pPr>
          </a:lstStyle>
          <a:p>
            <a:fld id="{C74F138E-170E-40F2-BA05-283F2DC51998}" type="slidenum">
              <a:rPr lang="en-US"/>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6" name="Straight Connector 1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6046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3810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11" name="Slide Number Placeholder 3"/>
          <p:cNvSpPr>
            <a:spLocks noGrp="1"/>
          </p:cNvSpPr>
          <p:nvPr>
            <p:ph type="sldNum" sz="quarter" idx="16"/>
          </p:nvPr>
        </p:nvSpPr>
        <p:spPr/>
        <p:txBody>
          <a:bodyPr/>
          <a:lstStyle>
            <a:lvl1pPr>
              <a:defRPr/>
            </a:lvl1pPr>
          </a:lstStyle>
          <a:p>
            <a:fld id="{E49E351D-C663-4E74-A6E2-C74906A8C3AC}" type="slidenum">
              <a:rPr lang="en-US"/>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5" name="Straight Connector 14"/>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2509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810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482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381000" y="3733800"/>
            <a:ext cx="8382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11" name="Slide Number Placeholder 3"/>
          <p:cNvSpPr>
            <a:spLocks noGrp="1"/>
          </p:cNvSpPr>
          <p:nvPr>
            <p:ph type="sldNum" sz="quarter" idx="16"/>
          </p:nvPr>
        </p:nvSpPr>
        <p:spPr/>
        <p:txBody>
          <a:bodyPr/>
          <a:lstStyle>
            <a:lvl1pPr>
              <a:defRPr/>
            </a:lvl1pPr>
          </a:lstStyle>
          <a:p>
            <a:fld id="{160C94F5-D67D-480D-8220-10CB398D5D49}" type="slidenum">
              <a:rPr lang="en-US"/>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6" name="Straight Connector 1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44289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3810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3"/>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3810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9"/>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6"/>
          </p:nvPr>
        </p:nvSpPr>
        <p:spPr/>
        <p:txBody>
          <a:bodyPr/>
          <a:lstStyle>
            <a:lvl1pPr>
              <a:defRPr/>
            </a:lvl1pPr>
          </a:lstStyle>
          <a:p>
            <a:pPr>
              <a:defRPr/>
            </a:pPr>
            <a:r>
              <a:rPr lang="en-US" dirty="0">
                <a:solidFill>
                  <a:prstClr val="black">
                    <a:tint val="75000"/>
                  </a:prstClr>
                </a:solidFill>
              </a:rPr>
              <a:t>Distribution Statement</a:t>
            </a:r>
          </a:p>
        </p:txBody>
      </p:sp>
      <p:sp>
        <p:nvSpPr>
          <p:cNvPr id="10" name="Slide Number Placeholder 3"/>
          <p:cNvSpPr>
            <a:spLocks noGrp="1"/>
          </p:cNvSpPr>
          <p:nvPr>
            <p:ph type="sldNum" sz="quarter" idx="17"/>
          </p:nvPr>
        </p:nvSpPr>
        <p:spPr/>
        <p:txBody>
          <a:bodyPr/>
          <a:lstStyle>
            <a:lvl1pPr>
              <a:defRPr/>
            </a:lvl1pPr>
          </a:lstStyle>
          <a:p>
            <a:fld id="{847F51EB-BACF-4399-89FA-F047F245B7D8}" type="slidenum">
              <a:rPr lang="en-US"/>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6" name="Straight Connector 1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6635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2971800" y="1219200"/>
            <a:ext cx="3200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2"/>
          <p:cNvSpPr>
            <a:spLocks noGrp="1"/>
          </p:cNvSpPr>
          <p:nvPr>
            <p:ph type="ftr" sz="quarter" idx="17"/>
          </p:nvPr>
        </p:nvSpPr>
        <p:spPr/>
        <p:txBody>
          <a:bodyPr/>
          <a:lstStyle>
            <a:lvl1pPr>
              <a:defRPr/>
            </a:lvl1pPr>
          </a:lstStyle>
          <a:p>
            <a:pPr>
              <a:defRPr/>
            </a:pPr>
            <a:r>
              <a:rPr lang="en-US" dirty="0">
                <a:solidFill>
                  <a:prstClr val="black">
                    <a:tint val="75000"/>
                  </a:prstClr>
                </a:solidFill>
              </a:rPr>
              <a:t>Distribution Statement</a:t>
            </a:r>
          </a:p>
        </p:txBody>
      </p:sp>
      <p:sp>
        <p:nvSpPr>
          <p:cNvPr id="14" name="Slide Number Placeholder 3"/>
          <p:cNvSpPr>
            <a:spLocks noGrp="1"/>
          </p:cNvSpPr>
          <p:nvPr>
            <p:ph type="sldNum" sz="quarter" idx="18"/>
          </p:nvPr>
        </p:nvSpPr>
        <p:spPr/>
        <p:txBody>
          <a:bodyPr/>
          <a:lstStyle>
            <a:lvl1pPr>
              <a:defRPr/>
            </a:lvl1pPr>
          </a:lstStyle>
          <a:p>
            <a:fld id="{E3ABCF10-BA03-4FD8-8DB7-F9DDAB000F10}" type="slidenum">
              <a:rPr lang="en-US"/>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8" name="Straight Connector 1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6564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2971800" y="1752600"/>
            <a:ext cx="3200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7"/>
          </p:nvPr>
        </p:nvSpPr>
        <p:spPr>
          <a:xfrm>
            <a:off x="2971800" y="1219200"/>
            <a:ext cx="3200400" cy="381000"/>
          </a:xfrm>
        </p:spPr>
        <p:txBody>
          <a:bodyPr/>
          <a:lstStyle>
            <a:lvl1pPr algn="ctr">
              <a:buNone/>
              <a:defRPr sz="1600" b="1"/>
            </a:lvl1pPr>
          </a:lstStyle>
          <a:p>
            <a:pPr lvl="0"/>
            <a:r>
              <a:rPr lang="en-US" smtClean="0"/>
              <a:t>Click to edit Master text styles</a:t>
            </a:r>
          </a:p>
        </p:txBody>
      </p:sp>
      <p:sp>
        <p:nvSpPr>
          <p:cNvPr id="16" name="Footer Placeholder 2"/>
          <p:cNvSpPr>
            <a:spLocks noGrp="1"/>
          </p:cNvSpPr>
          <p:nvPr>
            <p:ph type="ftr" sz="quarter" idx="18"/>
          </p:nvPr>
        </p:nvSpPr>
        <p:spPr/>
        <p:txBody>
          <a:bodyPr/>
          <a:lstStyle>
            <a:lvl1pPr>
              <a:defRPr/>
            </a:lvl1pPr>
          </a:lstStyle>
          <a:p>
            <a:pPr>
              <a:defRPr/>
            </a:pPr>
            <a:r>
              <a:rPr lang="en-US" dirty="0">
                <a:solidFill>
                  <a:prstClr val="black">
                    <a:tint val="75000"/>
                  </a:prstClr>
                </a:solidFill>
              </a:rPr>
              <a:t>Distribution Statement</a:t>
            </a:r>
          </a:p>
        </p:txBody>
      </p:sp>
      <p:sp>
        <p:nvSpPr>
          <p:cNvPr id="17" name="Slide Number Placeholder 3"/>
          <p:cNvSpPr>
            <a:spLocks noGrp="1"/>
          </p:cNvSpPr>
          <p:nvPr>
            <p:ph type="sldNum" sz="quarter" idx="19"/>
          </p:nvPr>
        </p:nvSpPr>
        <p:spPr/>
        <p:txBody>
          <a:bodyPr/>
          <a:lstStyle>
            <a:lvl1pPr>
              <a:defRPr/>
            </a:lvl1pPr>
          </a:lstStyle>
          <a:p>
            <a:fld id="{FE55437A-E66D-4257-825B-D2D2F8D58291}" type="slidenum">
              <a:rPr lang="en-US"/>
              <a:pPr/>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20" name="Straight Connector 1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806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3"/>
          <p:cNvSpPr txBox="1">
            <a:spLocks noChangeArrowheads="1"/>
          </p:cNvSpPr>
          <p:nvPr userDrawn="1"/>
        </p:nvSpPr>
        <p:spPr bwMode="auto">
          <a:xfrm>
            <a:off x="0" y="5195888"/>
            <a:ext cx="9144000" cy="366712"/>
          </a:xfrm>
          <a:prstGeom prst="rect">
            <a:avLst/>
          </a:prstGeom>
          <a:noFill/>
          <a:ln w="9525">
            <a:noFill/>
            <a:miter lim="800000"/>
            <a:headEnd/>
            <a:tailEnd/>
          </a:ln>
        </p:spPr>
        <p:txBody>
          <a:bodyPr>
            <a:spAutoFit/>
          </a:bodyPr>
          <a:lstStyle/>
          <a:p>
            <a:pPr algn="ctr">
              <a:defRPr/>
            </a:pPr>
            <a:r>
              <a:rPr lang="en-US" sz="1800" baseline="0" dirty="0">
                <a:solidFill>
                  <a:srgbClr val="000000"/>
                </a:solidFill>
                <a:latin typeface="Tahoma" charset="0"/>
                <a:ea typeface="Tahoma" charset="0"/>
                <a:cs typeface="Tahoma" charset="0"/>
              </a:rPr>
              <a:t>www.darpa.mil</a:t>
            </a:r>
          </a:p>
        </p:txBody>
      </p:sp>
      <p:pic>
        <p:nvPicPr>
          <p:cNvPr id="3" name="Picture 7" descr="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4" name="Footer Placeholder 2"/>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5" name="Slide Number Placeholder 3"/>
          <p:cNvSpPr>
            <a:spLocks noGrp="1"/>
          </p:cNvSpPr>
          <p:nvPr>
            <p:ph type="sldNum" sz="quarter" idx="11"/>
          </p:nvPr>
        </p:nvSpPr>
        <p:spPr/>
        <p:txBody>
          <a:bodyPr/>
          <a:lstStyle>
            <a:lvl1pPr>
              <a:defRPr/>
            </a:lvl1pPr>
          </a:lstStyle>
          <a:p>
            <a:fld id="{F45B2147-E406-404E-A246-604586FEB6D1}" type="slidenum">
              <a:rPr lang="en-US"/>
              <a:pPr/>
              <a:t>‹#›</a:t>
            </a:fld>
            <a:endParaRPr lang="en-US" dirty="0"/>
          </a:p>
        </p:txBody>
      </p:sp>
    </p:spTree>
    <p:extLst>
      <p:ext uri="{BB962C8B-B14F-4D97-AF65-F5344CB8AC3E}">
        <p14:creationId xmlns:p14="http://schemas.microsoft.com/office/powerpoint/2010/main" val="287760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6" y="151418"/>
            <a:ext cx="5919342" cy="612648"/>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descr="DSO_final_RBG-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443" y="68446"/>
            <a:ext cx="1185821" cy="69502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719072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8" name="Footer Placeholder 4"/>
          <p:cNvSpPr>
            <a:spLocks noGrp="1"/>
          </p:cNvSpPr>
          <p:nvPr>
            <p:ph type="ftr" sz="quarter" idx="3"/>
          </p:nvPr>
        </p:nvSpPr>
        <p:spPr>
          <a:xfrm>
            <a:off x="1333500" y="6559550"/>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Tree>
    <p:extLst>
      <p:ext uri="{BB962C8B-B14F-4D97-AF65-F5344CB8AC3E}">
        <p14:creationId xmlns:p14="http://schemas.microsoft.com/office/powerpoint/2010/main" val="717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647700" y="3236913"/>
            <a:ext cx="7867650" cy="1587"/>
          </a:xfrm>
          <a:prstGeom prst="line">
            <a:avLst/>
          </a:prstGeom>
          <a:noFill/>
          <a:ln w="22225" algn="ctr">
            <a:solidFill>
              <a:srgbClr val="0F5E90"/>
            </a:solidFill>
            <a:round/>
            <a:headEnd/>
            <a:tailEnd/>
          </a:ln>
        </p:spPr>
      </p:cxnSp>
      <p:sp>
        <p:nvSpPr>
          <p:cNvPr id="2" name="Title 1"/>
          <p:cNvSpPr>
            <a:spLocks noGrp="1"/>
          </p:cNvSpPr>
          <p:nvPr>
            <p:ph type="ctrTitle"/>
          </p:nvPr>
        </p:nvSpPr>
        <p:spPr>
          <a:xfrm>
            <a:off x="665704" y="2514600"/>
            <a:ext cx="7772400" cy="884080"/>
          </a:xfrm>
          <a:prstGeom prst="rect">
            <a:avLst/>
          </a:prstGeom>
        </p:spPr>
        <p:txBody>
          <a:bodyPr>
            <a:normAutofit/>
          </a:bodyPr>
          <a:lstStyle>
            <a:lvl1pPr algn="ctr">
              <a:defRPr sz="2400">
                <a:latin typeface="Tahoma" pitchFamily="34" charset="0"/>
                <a:cs typeface="Tahoma"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8"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Tree>
    <p:extLst>
      <p:ext uri="{BB962C8B-B14F-4D97-AF65-F5344CB8AC3E}">
        <p14:creationId xmlns:p14="http://schemas.microsoft.com/office/powerpoint/2010/main" val="2098209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smtClean="0"/>
              <a:t>Click to edit Master title style</a:t>
            </a:r>
            <a:endParaRPr lang="en-US" dirty="0"/>
          </a:p>
        </p:txBody>
      </p:sp>
      <p:sp>
        <p:nvSpPr>
          <p:cNvPr id="8"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9"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Tree>
    <p:extLst>
      <p:ext uri="{BB962C8B-B14F-4D97-AF65-F5344CB8AC3E}">
        <p14:creationId xmlns:p14="http://schemas.microsoft.com/office/powerpoint/2010/main" val="4185870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63422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54598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383771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294148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474820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pPr fontAlgn="auto">
              <a:spcBef>
                <a:spcPts val="0"/>
              </a:spcBef>
              <a:spcAft>
                <a:spcPts val="0"/>
              </a:spcAft>
            </a:pPr>
            <a:r>
              <a:rPr lang="en-US" sz="1800" baseline="0" dirty="0" smtClean="0">
                <a:solidFill>
                  <a:prstClr val="black"/>
                </a:solidFill>
                <a:latin typeface="Tahoma" pitchFamily="34" charset="0"/>
                <a:ea typeface="Tahoma" pitchFamily="34" charset="0"/>
                <a:cs typeface="Tahoma" pitchFamily="34" charset="0"/>
              </a:rPr>
              <a:t>www.darpa.mil</a:t>
            </a:r>
            <a:endParaRPr lang="en-US" sz="1800" baseline="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661329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81000" y="990600"/>
            <a:ext cx="8382000" cy="5029200"/>
          </a:xfrm>
        </p:spPr>
        <p:txBody>
          <a:bodyPr/>
          <a:lstStyle>
            <a:lvl1pPr>
              <a:defRPr>
                <a:latin typeface="Arial" pitchFamily="34" charset="0"/>
                <a:cs typeface="Arial" pitchFamily="34" charset="0"/>
              </a:defRPr>
            </a:lvl1pPr>
            <a:lvl2pPr>
              <a:defRPr sz="16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6115250" cy="609600"/>
          </a:xfrm>
          <a:prstGeom prst="rect">
            <a:avLst/>
          </a:prstGeom>
        </p:spPr>
        <p:txBody>
          <a:bodyPr rtlCol="0">
            <a:norm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Slide Number Placeholder 10"/>
          <p:cNvSpPr>
            <a:spLocks noGrp="1"/>
          </p:cNvSpPr>
          <p:nvPr>
            <p:ph type="sldNum" sz="quarter" idx="11"/>
          </p:nvPr>
        </p:nvSpPr>
        <p:spPr>
          <a:xfrm>
            <a:off x="8343900" y="6537325"/>
            <a:ext cx="762000" cy="365125"/>
          </a:xfrm>
          <a:prstGeom prst="rect">
            <a:avLst/>
          </a:prstGeom>
        </p:spPr>
        <p:txBody>
          <a:bodyPr/>
          <a:lstStyle>
            <a:lvl1pPr>
              <a:defRPr sz="1000">
                <a:latin typeface="Arial" pitchFamily="34" charset="0"/>
                <a:cs typeface="Arial" pitchFamily="34" charset="0"/>
              </a:defRPr>
            </a:lvl1pPr>
          </a:lstStyle>
          <a:p>
            <a:pPr>
              <a:defRPr/>
            </a:pPr>
            <a:fld id="{F7547167-A71D-480F-9BCA-E145EA09B6C9}" type="slidenum">
              <a:rPr lang="en-US" smtClean="0">
                <a:solidFill>
                  <a:prstClr val="black"/>
                </a:solidFill>
              </a:rPr>
              <a:pPr>
                <a:defRPr/>
              </a:pPr>
              <a:t>‹#›</a:t>
            </a:fld>
            <a:endParaRPr lang="en-US" dirty="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8" name="Footer Placeholder 4"/>
          <p:cNvSpPr>
            <a:spLocks noGrp="1"/>
          </p:cNvSpPr>
          <p:nvPr>
            <p:ph type="ftr" sz="quarter" idx="3"/>
          </p:nvPr>
        </p:nvSpPr>
        <p:spPr>
          <a:xfrm>
            <a:off x="-48075" y="6586109"/>
            <a:ext cx="9201600" cy="365125"/>
          </a:xfrm>
          <a:prstGeom prst="rect">
            <a:avLst/>
          </a:prstGeom>
        </p:spPr>
        <p:txBody>
          <a:bodyPr/>
          <a:lstStyle>
            <a:lvl1pPr>
              <a:defRPr/>
            </a:lvl1pPr>
          </a:lstStyle>
          <a:p>
            <a:pPr>
              <a:defRPr/>
            </a:pPr>
            <a:r>
              <a:rPr lang="en-US" sz="1200" dirty="0" smtClean="0"/>
              <a:t>Distribution Statement</a:t>
            </a:r>
            <a:endParaRPr lang="en-US" sz="1200" dirty="0"/>
          </a:p>
        </p:txBody>
      </p:sp>
    </p:spTree>
    <p:extLst>
      <p:ext uri="{BB962C8B-B14F-4D97-AF65-F5344CB8AC3E}">
        <p14:creationId xmlns:p14="http://schemas.microsoft.com/office/powerpoint/2010/main" val="24779277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5" name="Slide Number Placeholder 4"/>
          <p:cNvSpPr>
            <a:spLocks noGrp="1"/>
          </p:cNvSpPr>
          <p:nvPr>
            <p:ph type="sldNum" sz="quarter" idx="11"/>
          </p:nvPr>
        </p:nvSpPr>
        <p:spPr/>
        <p:txBody>
          <a:bodyPr/>
          <a:lstStyle>
            <a:lvl1pPr>
              <a:defRPr/>
            </a:lvl1pPr>
          </a:lstStyle>
          <a:p>
            <a:fld id="{C36F86A5-7807-4F97-B8A2-4151CFFE505F}" type="slidenum">
              <a:rPr lang="en-US"/>
              <a:pPr/>
              <a:t>‹#›</a:t>
            </a:fld>
            <a:endParaRPr lang="en-US" dirty="0"/>
          </a:p>
        </p:txBody>
      </p:sp>
      <p:sp>
        <p:nvSpPr>
          <p:cNvPr id="7" name="Title Placeholder 9"/>
          <p:cNvSpPr>
            <a:spLocks noGrp="1"/>
          </p:cNvSpPr>
          <p:nvPr>
            <p:ph type="title"/>
          </p:nvPr>
        </p:nvSpPr>
        <p:spPr bwMode="auto">
          <a:xfrm>
            <a:off x="1622424" y="152400"/>
            <a:ext cx="5903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7317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a:solidFill>
                <a:prstClr val="black">
                  <a:tint val="75000"/>
                </a:prstClr>
              </a:solidFill>
            </a:endParaRPr>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20" y="130208"/>
            <a:ext cx="1085439" cy="655071"/>
          </a:xfrm>
          <a:prstGeom prst="rect">
            <a:avLst/>
          </a:prstGeom>
        </p:spPr>
      </p:pic>
      <p:sp>
        <p:nvSpPr>
          <p:cNvPr id="9" name="Title 1"/>
          <p:cNvSpPr>
            <a:spLocks noGrp="1"/>
          </p:cNvSpPr>
          <p:nvPr>
            <p:ph type="ctrTitle"/>
          </p:nvPr>
        </p:nvSpPr>
        <p:spPr>
          <a:xfrm>
            <a:off x="1622428" y="151419"/>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0685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7" name="Title Placeholder 9"/>
          <p:cNvSpPr>
            <a:spLocks noGrp="1"/>
          </p:cNvSpPr>
          <p:nvPr>
            <p:ph type="title"/>
          </p:nvPr>
        </p:nvSpPr>
        <p:spPr>
          <a:xfrm>
            <a:off x="1600200" y="152400"/>
            <a:ext cx="7162800" cy="609600"/>
          </a:xfrm>
          <a:prstGeom prst="rect">
            <a:avLst/>
          </a:prstGeom>
        </p:spPr>
        <p:txBody>
          <a:bodyPr rtlCol="0">
            <a:normAutofit/>
          </a:bodyPr>
          <a:lstStyle/>
          <a:p>
            <a:r>
              <a:rPr lang="en-US" smtClean="0"/>
              <a:t>Click to edit Master title style</a:t>
            </a:r>
            <a:endParaRPr lang="en-US" dirty="0"/>
          </a:p>
        </p:txBody>
      </p:sp>
      <p:sp>
        <p:nvSpPr>
          <p:cNvPr id="8" name="Content Placeholder 2"/>
          <p:cNvSpPr>
            <a:spLocks noGrp="1"/>
          </p:cNvSpPr>
          <p:nvPr>
            <p:ph idx="1"/>
          </p:nvPr>
        </p:nvSpPr>
        <p:spPr>
          <a:xfrm>
            <a:off x="381000" y="12192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0"/>
          </p:nvPr>
        </p:nvSpPr>
        <p:spPr>
          <a:xfrm>
            <a:off x="1333500" y="6550026"/>
            <a:ext cx="6477000" cy="298450"/>
          </a:xfrm>
        </p:spPr>
        <p:txBody>
          <a:bodyPr/>
          <a:lstStyle>
            <a:lvl1pPr>
              <a:defRPr/>
            </a:lvl1pPr>
          </a:lstStyle>
          <a:p>
            <a:pPr>
              <a:defRPr/>
            </a:pPr>
            <a:r>
              <a:rPr lang="en-US" dirty="0" smtClean="0">
                <a:solidFill>
                  <a:prstClr val="black">
                    <a:tint val="75000"/>
                  </a:prstClr>
                </a:solidFill>
              </a:rPr>
              <a:t>Distribution Statement</a:t>
            </a:r>
            <a:endParaRPr lang="en-US" dirty="0">
              <a:solidFill>
                <a:prstClr val="black">
                  <a:tint val="75000"/>
                </a:prstClr>
              </a:solidFill>
            </a:endParaRPr>
          </a:p>
        </p:txBody>
      </p:sp>
      <p:sp>
        <p:nvSpPr>
          <p:cNvPr id="12" name="Slide Number Placeholder 5"/>
          <p:cNvSpPr>
            <a:spLocks noGrp="1"/>
          </p:cNvSpPr>
          <p:nvPr>
            <p:ph type="sldNum" sz="quarter" idx="11"/>
          </p:nvPr>
        </p:nvSpPr>
        <p:spPr>
          <a:xfrm>
            <a:off x="8102430" y="6553200"/>
            <a:ext cx="762000" cy="292102"/>
          </a:xfrm>
        </p:spPr>
        <p:txBody>
          <a:bodyPr/>
          <a:lstStyle>
            <a:lvl1pPr>
              <a:defRPr/>
            </a:lvl1pPr>
          </a:lstStyle>
          <a:p>
            <a:fld id="{50F135E3-8F34-4A29-9669-1DDAB282D02A}"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766577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134169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903118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431352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91057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823396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9791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8326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4020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499388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5173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6288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3179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93191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fontAlgn="auto">
              <a:spcBef>
                <a:spcPts val="0"/>
              </a:spcBef>
              <a:spcAft>
                <a:spcPts val="0"/>
              </a:spcAft>
            </a:pPr>
            <a:r>
              <a:rPr lang="en-US" sz="1800" baseline="0" dirty="0" smtClean="0">
                <a:solidFill>
                  <a:prstClr val="black"/>
                </a:solidFill>
                <a:latin typeface="Tahoma" pitchFamily="34" charset="0"/>
                <a:ea typeface="Tahoma" pitchFamily="34" charset="0"/>
                <a:cs typeface="Tahoma" pitchFamily="34" charset="0"/>
              </a:rPr>
              <a:t>www.darpa.mil</a:t>
            </a:r>
            <a:endParaRPr lang="en-US" sz="1800" baseline="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1068801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fontAlgn="auto">
              <a:spcBef>
                <a:spcPts val="0"/>
              </a:spcBef>
              <a:spcAft>
                <a:spcPts val="0"/>
              </a:spcAft>
            </a:pPr>
            <a:r>
              <a:rPr lang="en-US" sz="1100" b="1" baseline="0" dirty="0" smtClean="0">
                <a:solidFill>
                  <a:prstClr val="black"/>
                </a:solidFill>
                <a:latin typeface="Tahoma" pitchFamily="34" charset="0"/>
                <a:ea typeface="Tahoma" pitchFamily="34" charset="0"/>
                <a:cs typeface="Tahoma" pitchFamily="34" charset="0"/>
              </a:rPr>
              <a:t>Concept</a:t>
            </a:r>
            <a:endParaRPr lang="en-US" sz="1100" b="1" baseline="0" dirty="0">
              <a:solidFill>
                <a:prstClr val="black"/>
              </a:solidFill>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fontAlgn="auto">
              <a:spcBef>
                <a:spcPts val="0"/>
              </a:spcBef>
              <a:spcAft>
                <a:spcPts val="0"/>
              </a:spcAft>
            </a:pPr>
            <a:r>
              <a:rPr lang="en-US" sz="1100" b="1" baseline="0" dirty="0" smtClean="0">
                <a:solidFill>
                  <a:prstClr val="black"/>
                </a:solidFill>
                <a:latin typeface="Tahoma" pitchFamily="34" charset="0"/>
                <a:ea typeface="Tahoma" pitchFamily="34" charset="0"/>
                <a:cs typeface="Tahoma" pitchFamily="34" charset="0"/>
              </a:rPr>
              <a:t>Prototype</a:t>
            </a:r>
            <a:endParaRPr lang="en-US" sz="1100" b="1" baseline="0" dirty="0">
              <a:solidFill>
                <a:prstClr val="black"/>
              </a:solidFill>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fontAlgn="auto">
              <a:spcBef>
                <a:spcPts val="0"/>
              </a:spcBef>
              <a:spcAft>
                <a:spcPts val="0"/>
              </a:spcAft>
            </a:pPr>
            <a:r>
              <a:rPr lang="en-US" sz="1100" b="1" baseline="0" dirty="0" smtClean="0">
                <a:solidFill>
                  <a:prstClr val="black"/>
                </a:solidFill>
                <a:latin typeface="Tahoma" pitchFamily="34" charset="0"/>
                <a:ea typeface="Tahoma" pitchFamily="34" charset="0"/>
                <a:cs typeface="Tahoma" pitchFamily="34" charset="0"/>
              </a:rPr>
              <a:t>Field Demonstration</a:t>
            </a:r>
            <a:endParaRPr lang="en-US" sz="1100" b="1" baseline="0" dirty="0">
              <a:solidFill>
                <a:prstClr val="black"/>
              </a:solidFill>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a:spcBef>
                <a:spcPct val="20000"/>
              </a:spcBef>
              <a:spcAft>
                <a:spcPts val="0"/>
              </a:spcAft>
              <a:buFont typeface="Arial" pitchFamily="34" charset="0"/>
              <a:buNone/>
              <a:defRPr/>
            </a:pPr>
            <a:r>
              <a:rPr lang="en-US" sz="1200" baseline="0" dirty="0" smtClean="0">
                <a:solidFill>
                  <a:srgbClr val="000000"/>
                </a:solidFill>
                <a:latin typeface="Tahoma"/>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baseline="0" dirty="0" smtClean="0">
              <a:solidFill>
                <a:prstClr val="black"/>
              </a:solidFill>
              <a:latin typeface="Times New Roman"/>
              <a:ea typeface="Times New Roman"/>
              <a:cs typeface="Tahoma" pitchFamily="34" charset="0"/>
            </a:endParaRPr>
          </a:p>
          <a:p>
            <a:pPr marL="742950" lvl="1" indent="-285750">
              <a:spcBef>
                <a:spcPct val="20000"/>
              </a:spcBef>
              <a:spcAft>
                <a:spcPts val="0"/>
              </a:spcAft>
              <a:buFont typeface="Arial" pitchFamily="34" charset="0"/>
              <a:buChar char="•"/>
              <a:defRPr/>
            </a:pPr>
            <a:r>
              <a:rPr lang="en-US" sz="1200" baseline="0" dirty="0" smtClean="0">
                <a:solidFill>
                  <a:srgbClr val="000000"/>
                </a:solidFill>
                <a:latin typeface="Tahoma"/>
                <a:ea typeface="MS PGothic"/>
                <a:cs typeface="MS PGothic"/>
              </a:rPr>
              <a:t>Staffer: Names and locations of performers. </a:t>
            </a:r>
          </a:p>
          <a:p>
            <a:pPr marL="742950" lvl="1" indent="-285750">
              <a:spcBef>
                <a:spcPct val="20000"/>
              </a:spcBef>
              <a:spcAft>
                <a:spcPts val="0"/>
              </a:spcAft>
              <a:buFont typeface="Arial" pitchFamily="34" charset="0"/>
              <a:buChar char="•"/>
              <a:defRPr/>
            </a:pPr>
            <a:r>
              <a:rPr lang="en-US" sz="1200" baseline="0" dirty="0" smtClean="0">
                <a:solidFill>
                  <a:srgbClr val="000000"/>
                </a:solidFill>
                <a:latin typeface="Tahoma"/>
                <a:ea typeface="MS PGothic"/>
                <a:cs typeface="MS PGothic"/>
              </a:rPr>
              <a:t>Internal DARPA: Issues/challenges and a spend plan status. </a:t>
            </a:r>
            <a:endParaRPr lang="en-US" sz="1200" baseline="0" dirty="0" smtClean="0">
              <a:solidFill>
                <a:prstClr val="black"/>
              </a:solidFill>
              <a:latin typeface="Times New Roman"/>
              <a:ea typeface="Times New Roman"/>
              <a:cs typeface="Times New Roman"/>
            </a:endParaRPr>
          </a:p>
          <a:p>
            <a:pPr marL="342900" indent="-342900">
              <a:spcBef>
                <a:spcPct val="20000"/>
              </a:spcBef>
              <a:spcAft>
                <a:spcPts val="0"/>
              </a:spcAft>
              <a:buFont typeface="Arial" pitchFamily="34" charset="0"/>
              <a:buNone/>
              <a:defRPr/>
            </a:pPr>
            <a:endParaRPr lang="en-US" sz="1200" baseline="0" dirty="0" smtClean="0">
              <a:solidFill>
                <a:prstClr val="black"/>
              </a:solidFill>
              <a:latin typeface="Times New Roman"/>
              <a:ea typeface="Times New Roman"/>
              <a:cs typeface="Times New Roman"/>
            </a:endParaRPr>
          </a:p>
          <a:p>
            <a:pPr marL="342900" indent="-342900">
              <a:spcBef>
                <a:spcPct val="20000"/>
              </a:spcBef>
              <a:spcAft>
                <a:spcPts val="0"/>
              </a:spcAft>
              <a:buFont typeface="Arial" pitchFamily="34" charset="0"/>
              <a:buNone/>
              <a:defRPr/>
            </a:pPr>
            <a:r>
              <a:rPr lang="en-US" sz="1200" baseline="0" dirty="0" smtClean="0">
                <a:solidFill>
                  <a:srgbClr val="000000"/>
                </a:solidFill>
                <a:latin typeface="Tahoma"/>
                <a:ea typeface="MS PGothic"/>
                <a:cs typeface="MS PGothic"/>
              </a:rPr>
              <a:t>Formatting for both the internal DARPA and staffer quads:  </a:t>
            </a:r>
            <a:endParaRPr lang="en-US" sz="1200" baseline="0" dirty="0" smtClean="0">
              <a:solidFill>
                <a:prstClr val="black"/>
              </a:solidFill>
              <a:latin typeface="Times New Roman"/>
              <a:ea typeface="Times New Roman"/>
              <a:cs typeface="Tahoma" pitchFamily="34" charset="0"/>
            </a:endParaRPr>
          </a:p>
          <a:p>
            <a:pPr marL="742950" lvl="1" indent="-285750">
              <a:spcBef>
                <a:spcPct val="20000"/>
              </a:spcBef>
              <a:spcAft>
                <a:spcPts val="0"/>
              </a:spcAft>
              <a:buFont typeface="Arial" pitchFamily="34" charset="0"/>
              <a:buChar char="•"/>
              <a:defRPr/>
            </a:pPr>
            <a:r>
              <a:rPr lang="en-US" sz="1200" b="1" baseline="0" dirty="0" smtClean="0">
                <a:solidFill>
                  <a:srgbClr val="000000"/>
                </a:solidFill>
                <a:latin typeface="Tahoma"/>
                <a:ea typeface="MS PGothic"/>
                <a:cs typeface="MS PGothic"/>
              </a:rPr>
              <a:t>Font: </a:t>
            </a:r>
            <a:r>
              <a:rPr lang="en-US" sz="1200" baseline="0" dirty="0" smtClean="0">
                <a:solidFill>
                  <a:srgbClr val="000000"/>
                </a:solidFill>
                <a:latin typeface="Tahoma"/>
                <a:ea typeface="MS PGothic"/>
                <a:cs typeface="MS PGothic"/>
              </a:rPr>
              <a:t>Tahoma</a:t>
            </a:r>
            <a:endParaRPr lang="en-US" sz="1200" baseline="0" dirty="0" smtClean="0">
              <a:solidFill>
                <a:prstClr val="black"/>
              </a:solidFill>
              <a:latin typeface="Times New Roman"/>
              <a:ea typeface="Times New Roman"/>
              <a:cs typeface="Times New Roman"/>
            </a:endParaRPr>
          </a:p>
          <a:p>
            <a:pPr marL="742950" lvl="1" indent="-285750">
              <a:spcBef>
                <a:spcPct val="20000"/>
              </a:spcBef>
              <a:spcAft>
                <a:spcPts val="0"/>
              </a:spcAft>
              <a:buFont typeface="Arial" pitchFamily="34" charset="0"/>
              <a:buChar char="•"/>
              <a:defRPr/>
            </a:pPr>
            <a:r>
              <a:rPr lang="en-US" sz="1200" b="1" baseline="0" dirty="0" smtClean="0">
                <a:solidFill>
                  <a:srgbClr val="000000"/>
                </a:solidFill>
                <a:latin typeface="Tahoma"/>
                <a:ea typeface="MS PGothic"/>
                <a:cs typeface="MS PGothic"/>
              </a:rPr>
              <a:t>Color: </a:t>
            </a:r>
            <a:r>
              <a:rPr lang="en-US" sz="1200" baseline="0" dirty="0" smtClean="0">
                <a:solidFill>
                  <a:srgbClr val="000000"/>
                </a:solidFill>
                <a:latin typeface="Tahoma"/>
                <a:ea typeface="MS PGothic"/>
                <a:cs typeface="MS PGothic"/>
              </a:rPr>
              <a:t>Font color = black</a:t>
            </a:r>
            <a:endParaRPr lang="en-US" sz="1200" baseline="0" dirty="0" smtClean="0">
              <a:solidFill>
                <a:prstClr val="black"/>
              </a:solidFill>
              <a:latin typeface="Times New Roman"/>
              <a:ea typeface="Times New Roman"/>
              <a:cs typeface="Times New Roman"/>
            </a:endParaRPr>
          </a:p>
          <a:p>
            <a:pPr marL="742950" lvl="1" indent="-285750">
              <a:spcBef>
                <a:spcPct val="20000"/>
              </a:spcBef>
              <a:spcAft>
                <a:spcPts val="0"/>
              </a:spcAft>
              <a:buFont typeface="Arial" pitchFamily="34" charset="0"/>
              <a:buChar char="•"/>
              <a:defRPr/>
            </a:pPr>
            <a:r>
              <a:rPr lang="en-US" sz="1200" b="1" baseline="0" dirty="0" smtClean="0">
                <a:solidFill>
                  <a:srgbClr val="000000"/>
                </a:solidFill>
                <a:latin typeface="Tahoma"/>
                <a:ea typeface="MS PGothic"/>
                <a:cs typeface="MS PGothic"/>
              </a:rPr>
              <a:t>Sizes: </a:t>
            </a:r>
            <a:r>
              <a:rPr lang="en-US" sz="1200" baseline="0" dirty="0" smtClean="0">
                <a:solidFill>
                  <a:srgbClr val="000000"/>
                </a:solidFill>
                <a:latin typeface="Tahoma"/>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baseline="0" dirty="0" smtClean="0">
                <a:solidFill>
                  <a:srgbClr val="000000"/>
                </a:solidFill>
                <a:latin typeface="Tahoma"/>
                <a:ea typeface="MS PGothic"/>
                <a:cs typeface="MS PGothic"/>
              </a:rPr>
            </a:br>
            <a:r>
              <a:rPr lang="en-US" sz="1200" baseline="0" dirty="0" smtClean="0">
                <a:solidFill>
                  <a:srgbClr val="000000"/>
                </a:solidFill>
                <a:latin typeface="Tahoma"/>
                <a:ea typeface="MS PGothic"/>
                <a:cs typeface="MS PGothic"/>
              </a:rPr>
              <a:t>reading, should never be smaller than 9 pt.) </a:t>
            </a:r>
            <a:endParaRPr lang="en-US" sz="1200" baseline="0" dirty="0" smtClean="0">
              <a:solidFill>
                <a:prstClr val="black"/>
              </a:solidFill>
              <a:latin typeface="Times New Roman"/>
              <a:ea typeface="Times New Roman"/>
              <a:cs typeface="Times New Roman"/>
            </a:endParaRPr>
          </a:p>
          <a:p>
            <a:pPr marL="742950" lvl="1" indent="-285750">
              <a:spcBef>
                <a:spcPct val="20000"/>
              </a:spcBef>
              <a:spcAft>
                <a:spcPts val="0"/>
              </a:spcAft>
              <a:buFont typeface="Arial" pitchFamily="34" charset="0"/>
              <a:buChar char="•"/>
              <a:defRPr/>
            </a:pPr>
            <a:r>
              <a:rPr lang="en-US" sz="1200" b="1" baseline="0" dirty="0" smtClean="0">
                <a:solidFill>
                  <a:srgbClr val="000000"/>
                </a:solidFill>
                <a:latin typeface="Tahoma"/>
                <a:ea typeface="MS PGothic"/>
                <a:cs typeface="MS PGothic"/>
              </a:rPr>
              <a:t>Font style: </a:t>
            </a:r>
            <a:r>
              <a:rPr lang="en-US" sz="1200" baseline="0" dirty="0" smtClean="0">
                <a:solidFill>
                  <a:srgbClr val="000000"/>
                </a:solidFill>
                <a:latin typeface="Tahoma"/>
                <a:ea typeface="MS PGothic"/>
                <a:cs typeface="MS PGothic"/>
              </a:rPr>
              <a:t>Avoid the use of bold unless needed</a:t>
            </a:r>
            <a:endParaRPr lang="en-US" sz="1200" baseline="0" dirty="0" smtClean="0">
              <a:solidFill>
                <a:prstClr val="black"/>
              </a:solidFill>
              <a:latin typeface="Times New Roman"/>
              <a:ea typeface="Times New Roman"/>
              <a:cs typeface="Times New Roman"/>
            </a:endParaRPr>
          </a:p>
          <a:p>
            <a:pPr marL="742950" lvl="1" indent="-285750">
              <a:spcBef>
                <a:spcPct val="20000"/>
              </a:spcBef>
              <a:spcAft>
                <a:spcPts val="0"/>
              </a:spcAft>
              <a:buFont typeface="Arial" pitchFamily="34" charset="0"/>
              <a:buChar char="•"/>
              <a:defRPr/>
            </a:pPr>
            <a:r>
              <a:rPr lang="en-US" sz="1200" b="1" baseline="0" dirty="0" smtClean="0">
                <a:solidFill>
                  <a:srgbClr val="000000"/>
                </a:solidFill>
                <a:latin typeface="Tahoma"/>
                <a:ea typeface="MS PGothic"/>
                <a:cs typeface="MS PGothic"/>
              </a:rPr>
              <a:t>Bullets and sub-bullets: </a:t>
            </a:r>
            <a:r>
              <a:rPr lang="en-US" sz="1200" baseline="0" dirty="0" smtClean="0">
                <a:solidFill>
                  <a:srgbClr val="000000"/>
                </a:solidFill>
                <a:latin typeface="Tahoma"/>
                <a:ea typeface="MS PGothic"/>
                <a:cs typeface="MS PGothic"/>
              </a:rPr>
              <a:t>Solid dots</a:t>
            </a:r>
            <a:endParaRPr lang="en-US" sz="1200" baseline="0" dirty="0" smtClean="0">
              <a:solidFill>
                <a:prstClr val="black"/>
              </a:solidFill>
              <a:latin typeface="Times New Roman"/>
              <a:ea typeface="Times New Roman"/>
              <a:cs typeface="Times New Roman"/>
            </a:endParaRPr>
          </a:p>
          <a:p>
            <a:pPr marL="742950" lvl="1" indent="-285750">
              <a:spcBef>
                <a:spcPct val="20000"/>
              </a:spcBef>
              <a:spcAft>
                <a:spcPts val="0"/>
              </a:spcAft>
              <a:buFont typeface="Arial" pitchFamily="34" charset="0"/>
              <a:buChar char="•"/>
              <a:defRPr/>
            </a:pPr>
            <a:r>
              <a:rPr lang="en-US" sz="1200" b="1" baseline="0" dirty="0" smtClean="0">
                <a:solidFill>
                  <a:srgbClr val="000000"/>
                </a:solidFill>
                <a:latin typeface="Tahoma"/>
                <a:ea typeface="MS PGothic"/>
                <a:cs typeface="MS PGothic"/>
              </a:rPr>
              <a:t>Status Boxes: </a:t>
            </a:r>
            <a:r>
              <a:rPr lang="en-US" sz="1200" baseline="0" dirty="0" smtClean="0">
                <a:solidFill>
                  <a:srgbClr val="000000"/>
                </a:solidFill>
                <a:latin typeface="Tahoma"/>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baseline="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79157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tabLst>
                <a:tab pos="2455863" algn="l"/>
              </a:tabLst>
            </a:pPr>
            <a:r>
              <a:rPr lang="en-US" sz="1000" baseline="0" dirty="0" smtClean="0">
                <a:solidFill>
                  <a:prstClr val="white"/>
                </a:solidFill>
                <a:ea typeface="Tahoma" pitchFamily="34" charset="0"/>
                <a:cs typeface="Tahoma" pitchFamily="34" charset="0"/>
              </a:rPr>
              <a:t>PERFORMER:	</a:t>
            </a:r>
            <a:endParaRPr lang="en-US" sz="1000" baseline="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PERFORMERS</a:t>
            </a:r>
            <a:endParaRPr lang="en-US" sz="1200" b="1" baseline="0"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fontAlgn="auto">
              <a:spcBef>
                <a:spcPts val="0"/>
              </a:spcBef>
              <a:spcAft>
                <a:spcPts val="0"/>
              </a:spcAft>
              <a:tabLst>
                <a:tab pos="2455863" algn="l"/>
              </a:tabLst>
              <a:defRPr/>
            </a:pPr>
            <a:r>
              <a:rPr lang="en-US" sz="1000" baseline="0" dirty="0" smtClean="0">
                <a:solidFill>
                  <a:prstClr val="white"/>
                </a:solidFill>
                <a:latin typeface="Tahoma" pitchFamily="34" charset="0"/>
                <a:ea typeface="Tahoma" pitchFamily="34" charset="0"/>
                <a:cs typeface="Tahoma" pitchFamily="34" charset="0"/>
              </a:rPr>
              <a:t>LOCATION:</a:t>
            </a:r>
            <a:endParaRPr lang="en-US" sz="1000" baseline="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5070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tabLst>
                <a:tab pos="2455863" algn="l"/>
              </a:tabLst>
            </a:pPr>
            <a:r>
              <a:rPr lang="en-US" sz="1000" baseline="0" dirty="0" smtClean="0">
                <a:solidFill>
                  <a:prstClr val="white"/>
                </a:solidFill>
                <a:ea typeface="Tahoma" pitchFamily="34" charset="0"/>
                <a:cs typeface="Tahoma" pitchFamily="34" charset="0"/>
              </a:rPr>
              <a:t>PERFORMER:	</a:t>
            </a:r>
            <a:endParaRPr lang="en-US" sz="1000" baseline="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PERFORMERS</a:t>
            </a:r>
            <a:endParaRPr lang="en-US" sz="1200" b="1" baseline="0"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fontAlgn="auto">
              <a:spcBef>
                <a:spcPts val="0"/>
              </a:spcBef>
              <a:spcAft>
                <a:spcPts val="0"/>
              </a:spcAft>
              <a:tabLst>
                <a:tab pos="2455863" algn="l"/>
              </a:tabLst>
              <a:defRPr/>
            </a:pPr>
            <a:r>
              <a:rPr lang="en-US" sz="1000" baseline="0" dirty="0" smtClean="0">
                <a:solidFill>
                  <a:prstClr val="white"/>
                </a:solidFill>
                <a:latin typeface="Tahoma" pitchFamily="34" charset="0"/>
                <a:ea typeface="Tahoma" pitchFamily="34" charset="0"/>
                <a:cs typeface="Tahoma" pitchFamily="34" charset="0"/>
              </a:rPr>
              <a:t>LOCATION:</a:t>
            </a:r>
            <a:endParaRPr lang="en-US" sz="1000" baseline="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2051128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PE:</a:t>
            </a:r>
            <a:endParaRPr lang="en-US" sz="900" baseline="0" dirty="0">
              <a:solidFill>
                <a:prstClr val="black"/>
              </a:solidFill>
              <a:latin typeface="Tahoma"/>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PROJECT:</a:t>
            </a:r>
            <a:endParaRPr lang="en-US" sz="900" baseline="0" dirty="0">
              <a:solidFill>
                <a:prstClr val="black"/>
              </a:solidFill>
              <a:latin typeface="Tahoma"/>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RDDS PG #:</a:t>
            </a:r>
            <a:endParaRPr lang="en-US" sz="900" baseline="0" dirty="0">
              <a:solidFill>
                <a:prstClr val="black"/>
              </a:solidFill>
              <a:latin typeface="Tahoma"/>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tabLst>
                <a:tab pos="2455863" algn="l"/>
              </a:tabLst>
            </a:pPr>
            <a:r>
              <a:rPr lang="en-US" sz="1000" baseline="0" dirty="0" smtClean="0">
                <a:solidFill>
                  <a:prstClr val="white"/>
                </a:solidFill>
                <a:ea typeface="Tahoma" pitchFamily="34" charset="0"/>
                <a:cs typeface="Tahoma" pitchFamily="34" charset="0"/>
              </a:rPr>
              <a:t>PERFORMER:	</a:t>
            </a:r>
            <a:endParaRPr lang="en-US" sz="1000" baseline="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PERFORMERS</a:t>
            </a:r>
            <a:endParaRPr lang="en-US" sz="1200" b="1" baseline="0"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fontAlgn="auto">
              <a:spcBef>
                <a:spcPts val="0"/>
              </a:spcBef>
              <a:spcAft>
                <a:spcPts val="0"/>
              </a:spcAft>
              <a:tabLst>
                <a:tab pos="2455863" algn="l"/>
              </a:tabLst>
              <a:defRPr/>
            </a:pPr>
            <a:r>
              <a:rPr lang="en-US" sz="1000" baseline="0" dirty="0" smtClean="0">
                <a:solidFill>
                  <a:prstClr val="white"/>
                </a:solidFill>
                <a:latin typeface="Tahoma" pitchFamily="34" charset="0"/>
                <a:ea typeface="Tahoma" pitchFamily="34" charset="0"/>
                <a:cs typeface="Tahoma" pitchFamily="34" charset="0"/>
              </a:rPr>
              <a:t>LOCATION:</a:t>
            </a:r>
            <a:endParaRPr lang="en-US" sz="1000" baseline="0" dirty="0">
              <a:solidFill>
                <a:prstClr val="white"/>
              </a:solidFill>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0329145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fontAlgn="auto">
              <a:spcBef>
                <a:spcPts val="0"/>
              </a:spcBef>
              <a:spcAft>
                <a:spcPts val="0"/>
              </a:spcAft>
            </a:pPr>
            <a:r>
              <a:rPr lang="en-US" sz="1100" baseline="0" dirty="0" smtClean="0">
                <a:solidFill>
                  <a:prstClr val="black"/>
                </a:solidFill>
                <a:latin typeface="Tahoma" pitchFamily="34" charset="0"/>
                <a:ea typeface="Tahoma" pitchFamily="34" charset="0"/>
                <a:cs typeface="Tahoma" pitchFamily="34" charset="0"/>
              </a:rPr>
              <a:t>Concept</a:t>
            </a:r>
            <a:endParaRPr lang="en-US" sz="1100" baseline="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28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userDrawn="1"/>
        </p:nvCxnSpPr>
        <p:spPr bwMode="auto">
          <a:xfrm>
            <a:off x="381000" y="3200400"/>
            <a:ext cx="8382000" cy="1588"/>
          </a:xfrm>
          <a:prstGeom prst="line">
            <a:avLst/>
          </a:prstGeom>
          <a:noFill/>
          <a:ln w="22225">
            <a:solidFill>
              <a:srgbClr val="003378"/>
            </a:solidFill>
            <a:round/>
            <a:headEnd/>
            <a:tailEnd/>
          </a:ln>
        </p:spPr>
      </p:cxn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6" name="Slide Number Placeholder 5"/>
          <p:cNvSpPr>
            <a:spLocks noGrp="1"/>
          </p:cNvSpPr>
          <p:nvPr>
            <p:ph type="sldNum" sz="quarter" idx="11"/>
          </p:nvPr>
        </p:nvSpPr>
        <p:spPr/>
        <p:txBody>
          <a:bodyPr/>
          <a:lstStyle>
            <a:lvl1pPr>
              <a:defRPr/>
            </a:lvl1pPr>
          </a:lstStyle>
          <a:p>
            <a:fld id="{7CB7C114-C8BD-43DE-B805-4E9DCB63D7C7}" type="slidenum">
              <a:rPr lang="en-US"/>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556960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fontAlgn="auto">
              <a:spcBef>
                <a:spcPts val="0"/>
              </a:spcBef>
              <a:spcAft>
                <a:spcPts val="0"/>
              </a:spcAft>
            </a:pPr>
            <a:r>
              <a:rPr lang="en-US" sz="1100" baseline="0" dirty="0" smtClean="0">
                <a:solidFill>
                  <a:prstClr val="black"/>
                </a:solidFill>
                <a:latin typeface="Tahoma" pitchFamily="34" charset="0"/>
                <a:ea typeface="Tahoma" pitchFamily="34" charset="0"/>
                <a:cs typeface="Tahoma" pitchFamily="34" charset="0"/>
              </a:rPr>
              <a:t>Prototype</a:t>
            </a:r>
            <a:endParaRPr lang="en-US" sz="1100" baseline="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743093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fontAlgn="auto">
              <a:spcBef>
                <a:spcPts val="0"/>
              </a:spcBef>
              <a:spcAft>
                <a:spcPts val="0"/>
              </a:spcAft>
            </a:pPr>
            <a:r>
              <a:rPr lang="en-US" sz="1050" baseline="0" dirty="0" smtClean="0">
                <a:solidFill>
                  <a:prstClr val="black"/>
                </a:solidFill>
                <a:latin typeface="Tahoma" pitchFamily="34" charset="0"/>
                <a:ea typeface="Tahoma" pitchFamily="34" charset="0"/>
                <a:cs typeface="Tahoma" pitchFamily="34" charset="0"/>
              </a:rPr>
              <a:t>Field</a:t>
            </a:r>
          </a:p>
          <a:p>
            <a:pPr algn="ctr" fontAlgn="auto">
              <a:spcBef>
                <a:spcPts val="0"/>
              </a:spcBef>
              <a:spcAft>
                <a:spcPts val="0"/>
              </a:spcAft>
            </a:pPr>
            <a:r>
              <a:rPr lang="en-US" sz="1050" baseline="0" dirty="0" smtClean="0">
                <a:solidFill>
                  <a:prstClr val="black"/>
                </a:solidFill>
                <a:latin typeface="Tahoma" pitchFamily="34" charset="0"/>
                <a:ea typeface="Tahoma" pitchFamily="34" charset="0"/>
                <a:cs typeface="Tahoma" pitchFamily="34" charset="0"/>
              </a:rPr>
              <a:t>Demonstration</a:t>
            </a:r>
            <a:endParaRPr lang="en-US" sz="1050" baseline="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fontAlgn="auto">
              <a:spcBef>
                <a:spcPts val="0"/>
              </a:spcBef>
              <a:spcAft>
                <a:spcPts val="0"/>
              </a:spcAft>
            </a:pPr>
            <a:r>
              <a:rPr lang="en-US" baseline="0"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993963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fontAlgn="auto">
              <a:spcBef>
                <a:spcPts val="0"/>
              </a:spcBef>
              <a:spcAft>
                <a:spcPts val="0"/>
              </a:spcAft>
            </a:pPr>
            <a:r>
              <a:rPr lang="en-US" sz="1100" baseline="0" dirty="0" smtClean="0">
                <a:solidFill>
                  <a:prstClr val="black"/>
                </a:solidFill>
                <a:latin typeface="Tahoma" pitchFamily="34" charset="0"/>
                <a:ea typeface="Tahoma" pitchFamily="34" charset="0"/>
                <a:cs typeface="Tahoma" pitchFamily="34" charset="0"/>
              </a:rPr>
              <a:t>Concept</a:t>
            </a:r>
            <a:endParaRPr lang="en-US" sz="1100" baseline="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669221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fontAlgn="auto">
              <a:spcBef>
                <a:spcPts val="0"/>
              </a:spcBef>
              <a:spcAft>
                <a:spcPts val="0"/>
              </a:spcAft>
            </a:pPr>
            <a:r>
              <a:rPr lang="en-US" sz="1100" baseline="0" dirty="0" smtClean="0">
                <a:solidFill>
                  <a:prstClr val="black"/>
                </a:solidFill>
                <a:latin typeface="Tahoma" pitchFamily="34" charset="0"/>
                <a:ea typeface="Tahoma" pitchFamily="34" charset="0"/>
                <a:cs typeface="Tahoma" pitchFamily="34" charset="0"/>
              </a:rPr>
              <a:t>Prototype</a:t>
            </a:r>
            <a:endParaRPr lang="en-US" sz="1100" baseline="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2704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fontAlgn="auto">
              <a:spcBef>
                <a:spcPts val="0"/>
              </a:spcBef>
              <a:spcAft>
                <a:spcPts val="0"/>
              </a:spcAft>
            </a:pPr>
            <a:r>
              <a:rPr lang="en-US" sz="1050" baseline="0" dirty="0" smtClean="0">
                <a:solidFill>
                  <a:prstClr val="black"/>
                </a:solidFill>
                <a:latin typeface="Tahoma" pitchFamily="34" charset="0"/>
                <a:ea typeface="Tahoma" pitchFamily="34" charset="0"/>
                <a:cs typeface="Tahoma" pitchFamily="34" charset="0"/>
              </a:rPr>
              <a:t>Field</a:t>
            </a:r>
          </a:p>
          <a:p>
            <a:pPr algn="ctr" fontAlgn="auto">
              <a:spcBef>
                <a:spcPts val="0"/>
              </a:spcBef>
              <a:spcAft>
                <a:spcPts val="0"/>
              </a:spcAft>
            </a:pPr>
            <a:r>
              <a:rPr lang="en-US" sz="1050" baseline="0" dirty="0" smtClean="0">
                <a:solidFill>
                  <a:prstClr val="black"/>
                </a:solidFill>
                <a:latin typeface="Tahoma" pitchFamily="34" charset="0"/>
                <a:ea typeface="Tahoma" pitchFamily="34" charset="0"/>
                <a:cs typeface="Tahoma" pitchFamily="34" charset="0"/>
              </a:rPr>
              <a:t>Demonstration</a:t>
            </a:r>
            <a:endParaRPr lang="en-US" sz="1050" baseline="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PE:</a:t>
            </a:r>
            <a:endParaRPr lang="en-US" sz="1000" baseline="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PROJECT:</a:t>
            </a:r>
            <a:endParaRPr lang="en-US" sz="1000" baseline="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fontAlgn="auto">
              <a:spcBef>
                <a:spcPts val="0"/>
              </a:spcBef>
              <a:spcAft>
                <a:spcPts val="0"/>
              </a:spcAft>
            </a:pPr>
            <a:r>
              <a:rPr lang="en-US" sz="1000" baseline="0" dirty="0" smtClean="0">
                <a:solidFill>
                  <a:prstClr val="black"/>
                </a:solidFill>
                <a:latin typeface="Tahoma"/>
              </a:rPr>
              <a:t>RDDS PG #:</a:t>
            </a:r>
            <a:endParaRPr lang="en-US" sz="1000" baseline="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fontAlgn="auto">
              <a:spcBef>
                <a:spcPts val="0"/>
              </a:spcBef>
              <a:spcAft>
                <a:spcPts val="0"/>
              </a:spcAft>
            </a:pPr>
            <a:r>
              <a:rPr lang="en-US" sz="900" baseline="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431956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fontAlgn="auto">
              <a:spcBef>
                <a:spcPts val="0"/>
              </a:spcBef>
              <a:spcAft>
                <a:spcPts val="0"/>
              </a:spcAft>
            </a:pPr>
            <a:r>
              <a:rPr lang="en-US" sz="1100" baseline="0" dirty="0" smtClean="0">
                <a:solidFill>
                  <a:prstClr val="black"/>
                </a:solidFill>
                <a:latin typeface="Tahoma" pitchFamily="34" charset="0"/>
                <a:ea typeface="Tahoma" pitchFamily="34" charset="0"/>
                <a:cs typeface="Tahoma" pitchFamily="34" charset="0"/>
              </a:rPr>
              <a:t>Concept</a:t>
            </a:r>
            <a:endParaRPr lang="en-US" sz="1100" baseline="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PE:</a:t>
            </a:r>
            <a:endParaRPr lang="en-US" sz="900" baseline="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PROJECT:</a:t>
            </a:r>
            <a:endParaRPr lang="en-US" sz="900" baseline="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RDDS PG #:</a:t>
            </a:r>
            <a:endParaRPr lang="en-US" sz="900" baseline="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602089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fontAlgn="auto">
              <a:spcBef>
                <a:spcPts val="0"/>
              </a:spcBef>
              <a:spcAft>
                <a:spcPts val="0"/>
              </a:spcAft>
            </a:pPr>
            <a:r>
              <a:rPr lang="en-US" sz="1100" baseline="0" dirty="0" smtClean="0">
                <a:solidFill>
                  <a:prstClr val="black"/>
                </a:solidFill>
                <a:latin typeface="Tahoma" pitchFamily="34" charset="0"/>
                <a:ea typeface="Tahoma" pitchFamily="34" charset="0"/>
                <a:cs typeface="Tahoma" pitchFamily="34" charset="0"/>
              </a:rPr>
              <a:t>Prototype</a:t>
            </a:r>
            <a:endParaRPr lang="en-US" sz="1100" baseline="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PE:</a:t>
            </a:r>
            <a:endParaRPr lang="en-US" sz="900" baseline="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PROJECT:</a:t>
            </a:r>
            <a:endParaRPr lang="en-US" sz="900" baseline="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RDDS PG #:</a:t>
            </a:r>
            <a:endParaRPr lang="en-US" sz="900" baseline="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371164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fontAlgn="auto">
              <a:spcBef>
                <a:spcPts val="0"/>
              </a:spcBef>
              <a:spcAft>
                <a:spcPts val="0"/>
              </a:spcAft>
            </a:pPr>
            <a:r>
              <a:rPr lang="en-US" sz="1050" baseline="0" dirty="0" smtClean="0">
                <a:solidFill>
                  <a:prstClr val="black"/>
                </a:solidFill>
                <a:latin typeface="Tahoma" pitchFamily="34" charset="0"/>
                <a:ea typeface="Tahoma" pitchFamily="34" charset="0"/>
                <a:cs typeface="Tahoma" pitchFamily="34" charset="0"/>
              </a:rPr>
              <a:t>Field</a:t>
            </a:r>
          </a:p>
          <a:p>
            <a:pPr algn="ctr" fontAlgn="auto">
              <a:spcBef>
                <a:spcPts val="0"/>
              </a:spcBef>
              <a:spcAft>
                <a:spcPts val="0"/>
              </a:spcAft>
            </a:pPr>
            <a:r>
              <a:rPr lang="en-US" sz="1050" baseline="0" dirty="0" smtClean="0">
                <a:solidFill>
                  <a:prstClr val="black"/>
                </a:solidFill>
                <a:latin typeface="Tahoma" pitchFamily="34" charset="0"/>
                <a:ea typeface="Tahoma" pitchFamily="34" charset="0"/>
                <a:cs typeface="Tahoma" pitchFamily="34" charset="0"/>
              </a:rPr>
              <a:t>Demonstration</a:t>
            </a:r>
            <a:endParaRPr lang="en-US" sz="1050" baseline="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DIRO UPDATE/ISSUES</a:t>
            </a:r>
            <a:endParaRPr lang="en-US" sz="1200" b="1" baseline="0"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OVERVIEW</a:t>
            </a:r>
            <a:endParaRPr lang="en-US" sz="1200" b="1" baseline="0"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PROGRAM STATUS</a:t>
            </a:r>
            <a:endParaRPr lang="en-US" sz="1200" b="1" baseline="0"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pitchFamily="34" charset="0"/>
                <a:ea typeface="Tahoma" pitchFamily="34" charset="0"/>
                <a:cs typeface="Tahoma" pitchFamily="34" charset="0"/>
              </a:rPr>
              <a:t>CAPABILITY OBJECTIVE/GOAL</a:t>
            </a:r>
            <a:endParaRPr lang="en-US" sz="1200" b="1" baseline="0"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PE:</a:t>
            </a:r>
            <a:endParaRPr lang="en-US" sz="900" baseline="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PROJECT:</a:t>
            </a:r>
            <a:endParaRPr lang="en-US" sz="900" baseline="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fontAlgn="auto">
              <a:spcBef>
                <a:spcPts val="0"/>
              </a:spcBef>
              <a:spcAft>
                <a:spcPts val="0"/>
              </a:spcAft>
            </a:pPr>
            <a:r>
              <a:rPr lang="en-US" sz="900" baseline="0" dirty="0" smtClean="0">
                <a:solidFill>
                  <a:prstClr val="black"/>
                </a:solidFill>
                <a:latin typeface="Tahoma"/>
              </a:rPr>
              <a:t>RDDS PG #:</a:t>
            </a:r>
            <a:endParaRPr lang="en-US" sz="900" baseline="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fontAlgn="auto">
              <a:spcBef>
                <a:spcPts val="0"/>
              </a:spcBef>
              <a:spcAft>
                <a:spcPts val="0"/>
              </a:spcAft>
            </a:pPr>
            <a:r>
              <a:rPr lang="en-US" sz="800" baseline="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358942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747638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81000" y="990600"/>
            <a:ext cx="8382000" cy="5029200"/>
          </a:xfrm>
        </p:spPr>
        <p:txBody>
          <a:bodyPr/>
          <a:lstStyle>
            <a:lvl1pPr>
              <a:defRPr>
                <a:latin typeface="Arial" pitchFamily="34" charset="0"/>
                <a:cs typeface="Arial" pitchFamily="34" charset="0"/>
              </a:defRPr>
            </a:lvl1pPr>
            <a:lvl2pPr>
              <a:defRPr sz="16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6115250" cy="609600"/>
          </a:xfrm>
          <a:prstGeom prst="rect">
            <a:avLst/>
          </a:prstGeom>
        </p:spPr>
        <p:txBody>
          <a:bodyPr rtlCol="0">
            <a:norm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Slide Number Placeholder 10"/>
          <p:cNvSpPr>
            <a:spLocks noGrp="1"/>
          </p:cNvSpPr>
          <p:nvPr>
            <p:ph type="sldNum" sz="quarter" idx="11"/>
          </p:nvPr>
        </p:nvSpPr>
        <p:spPr>
          <a:xfrm>
            <a:off x="8343900" y="6537325"/>
            <a:ext cx="762000" cy="365125"/>
          </a:xfrm>
          <a:prstGeom prst="rect">
            <a:avLst/>
          </a:prstGeom>
        </p:spPr>
        <p:txBody>
          <a:bodyPr/>
          <a:lstStyle>
            <a:lvl1pPr>
              <a:defRPr sz="1000">
                <a:latin typeface="Arial" pitchFamily="34" charset="0"/>
                <a:cs typeface="Arial" pitchFamily="34" charset="0"/>
              </a:defRPr>
            </a:lvl1pPr>
          </a:lstStyle>
          <a:p>
            <a:pPr>
              <a:defRPr/>
            </a:pPr>
            <a:fld id="{F7547167-A71D-480F-9BCA-E145EA09B6C9}" type="slidenum">
              <a:rPr lang="en-US" smtClean="0">
                <a:solidFill>
                  <a:prstClr val="black"/>
                </a:solidFill>
              </a:rPr>
              <a:pPr>
                <a:defRPr/>
              </a:pPr>
              <a:t>‹#›</a:t>
            </a:fld>
            <a:endParaRPr lang="en-US" dirty="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8" name="Footer Placeholder 4"/>
          <p:cNvSpPr>
            <a:spLocks noGrp="1"/>
          </p:cNvSpPr>
          <p:nvPr>
            <p:ph type="ftr" sz="quarter" idx="3"/>
          </p:nvPr>
        </p:nvSpPr>
        <p:spPr>
          <a:xfrm>
            <a:off x="-48075" y="6586109"/>
            <a:ext cx="9201600" cy="365125"/>
          </a:xfrm>
          <a:prstGeom prst="rect">
            <a:avLst/>
          </a:prstGeom>
        </p:spPr>
        <p:txBody>
          <a:bodyPr/>
          <a:lstStyle>
            <a:lvl1pPr>
              <a:defRPr/>
            </a:lvl1pPr>
          </a:lstStyle>
          <a:p>
            <a:pPr>
              <a:defRPr/>
            </a:pPr>
            <a:r>
              <a:rPr lang="en-US" sz="1200" dirty="0" smtClean="0"/>
              <a:t>Distribution Statement</a:t>
            </a:r>
            <a:endParaRPr lang="en-US" sz="1200" dirty="0"/>
          </a:p>
        </p:txBody>
      </p:sp>
    </p:spTree>
    <p:extLst>
      <p:ext uri="{BB962C8B-B14F-4D97-AF65-F5344CB8AC3E}">
        <p14:creationId xmlns:p14="http://schemas.microsoft.com/office/powerpoint/2010/main" val="386594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381000" y="3200400"/>
            <a:ext cx="8382000" cy="1588"/>
          </a:xfrm>
          <a:prstGeom prst="line">
            <a:avLst/>
          </a:prstGeom>
          <a:noFill/>
          <a:ln w="22225">
            <a:solidFill>
              <a:srgbClr val="003378"/>
            </a:solidFill>
            <a:round/>
            <a:headEnd/>
            <a:tailEnd/>
          </a:ln>
        </p:spPr>
      </p:cxnSp>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7" name="Slide Number Placeholder 5"/>
          <p:cNvSpPr>
            <a:spLocks noGrp="1"/>
          </p:cNvSpPr>
          <p:nvPr>
            <p:ph type="sldNum" sz="quarter" idx="11"/>
          </p:nvPr>
        </p:nvSpPr>
        <p:spPr/>
        <p:txBody>
          <a:bodyPr/>
          <a:lstStyle>
            <a:lvl1pPr>
              <a:defRPr/>
            </a:lvl1pPr>
          </a:lstStyle>
          <a:p>
            <a:fld id="{64257410-590A-4C4E-85BA-A6918B23A82A}" type="slidenum">
              <a:rPr lang="en-US"/>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322471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98588551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6" y="151418"/>
            <a:ext cx="5919342" cy="612648"/>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descr="DSO_final_RBG-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443" y="68446"/>
            <a:ext cx="1185821" cy="69502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35760849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5" name="Slide Number Placeholder 4"/>
          <p:cNvSpPr>
            <a:spLocks noGrp="1"/>
          </p:cNvSpPr>
          <p:nvPr>
            <p:ph type="sldNum" sz="quarter" idx="11"/>
          </p:nvPr>
        </p:nvSpPr>
        <p:spPr/>
        <p:txBody>
          <a:bodyPr/>
          <a:lstStyle>
            <a:lvl1pPr>
              <a:defRPr/>
            </a:lvl1pPr>
          </a:lstStyle>
          <a:p>
            <a:fld id="{C36F86A5-7807-4F97-B8A2-4151CFFE505F}" type="slidenum">
              <a:rPr lang="en-US"/>
              <a:pPr/>
              <a:t>‹#›</a:t>
            </a:fld>
            <a:endParaRPr lang="en-US" dirty="0"/>
          </a:p>
        </p:txBody>
      </p:sp>
      <p:sp>
        <p:nvSpPr>
          <p:cNvPr id="7" name="Title Placeholder 9"/>
          <p:cNvSpPr>
            <a:spLocks noGrp="1"/>
          </p:cNvSpPr>
          <p:nvPr>
            <p:ph type="title"/>
          </p:nvPr>
        </p:nvSpPr>
        <p:spPr bwMode="auto">
          <a:xfrm>
            <a:off x="1622424" y="152400"/>
            <a:ext cx="5903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0103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381000" y="1219200"/>
            <a:ext cx="2667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3"/>
          </p:nvPr>
        </p:nvSpPr>
        <p:spPr>
          <a:xfrm>
            <a:off x="3200400" y="1219200"/>
            <a:ext cx="2743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4"/>
          </p:nvPr>
        </p:nvSpPr>
        <p:spPr>
          <a:xfrm>
            <a:off x="6096000" y="1219200"/>
            <a:ext cx="2667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US" dirty="0"/>
          </a:p>
        </p:txBody>
      </p:sp>
      <p:sp>
        <p:nvSpPr>
          <p:cNvPr id="8"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9" name="Slide Number Placeholder 3"/>
          <p:cNvSpPr>
            <a:spLocks noGrp="1"/>
          </p:cNvSpPr>
          <p:nvPr>
            <p:ph type="sldNum" sz="quarter" idx="16"/>
          </p:nvPr>
        </p:nvSpPr>
        <p:spPr/>
        <p:txBody>
          <a:bodyPr/>
          <a:lstStyle>
            <a:lvl1pPr>
              <a:defRPr/>
            </a:lvl1pPr>
          </a:lstStyle>
          <a:p>
            <a:fld id="{6E1FA020-ACE1-417F-B5F6-9BB544BDB1EC}"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5" name="Straight Connector 14"/>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7367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5953125" cy="609600"/>
          </a:xfrm>
          <a:prstGeom prst="rect">
            <a:avLst/>
          </a:prstGeom>
        </p:spPr>
        <p:txBody>
          <a:bodyPr rtlCol="0">
            <a:normAutofit/>
          </a:body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solidFill>
                  <a:prstClr val="black">
                    <a:tint val="75000"/>
                  </a:prstClr>
                </a:solidFill>
              </a:rPr>
              <a:t>Distribution Statement</a:t>
            </a:r>
            <a:endParaRPr lang="en-US" dirty="0">
              <a:solidFill>
                <a:prstClr val="black">
                  <a:tint val="75000"/>
                </a:prstClr>
              </a:solidFill>
            </a:endParaRPr>
          </a:p>
        </p:txBody>
      </p:sp>
      <p:sp>
        <p:nvSpPr>
          <p:cNvPr id="7" name="Slide Number Placeholder 5"/>
          <p:cNvSpPr>
            <a:spLocks noGrp="1"/>
          </p:cNvSpPr>
          <p:nvPr>
            <p:ph type="sldNum" sz="quarter" idx="11"/>
          </p:nvPr>
        </p:nvSpPr>
        <p:spPr/>
        <p:txBody>
          <a:bodyPr/>
          <a:lstStyle>
            <a:lvl1pPr>
              <a:defRPr/>
            </a:lvl1pPr>
          </a:lstStyle>
          <a:p>
            <a:fld id="{50F135E3-8F34-4A29-9669-1DDAB282D02A}" type="slidenum">
              <a:rPr lang="en-US"/>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825836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7" name="Title Placeholder 9"/>
          <p:cNvSpPr>
            <a:spLocks noGrp="1"/>
          </p:cNvSpPr>
          <p:nvPr>
            <p:ph type="title"/>
          </p:nvPr>
        </p:nvSpPr>
        <p:spPr>
          <a:xfrm>
            <a:off x="1600200" y="152400"/>
            <a:ext cx="7162800" cy="609600"/>
          </a:xfrm>
          <a:prstGeom prst="rect">
            <a:avLst/>
          </a:prstGeom>
        </p:spPr>
        <p:txBody>
          <a:bodyPr rtlCol="0">
            <a:normAutofit/>
          </a:bodyPr>
          <a:lstStyle/>
          <a:p>
            <a:r>
              <a:rPr lang="en-US" smtClean="0"/>
              <a:t>Click to edit Master title style</a:t>
            </a:r>
            <a:endParaRPr lang="en-US" dirty="0"/>
          </a:p>
        </p:txBody>
      </p:sp>
      <p:sp>
        <p:nvSpPr>
          <p:cNvPr id="8" name="Content Placeholder 2"/>
          <p:cNvSpPr>
            <a:spLocks noGrp="1"/>
          </p:cNvSpPr>
          <p:nvPr>
            <p:ph idx="1"/>
          </p:nvPr>
        </p:nvSpPr>
        <p:spPr>
          <a:xfrm>
            <a:off x="381000" y="12192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0"/>
          </p:nvPr>
        </p:nvSpPr>
        <p:spPr>
          <a:xfrm>
            <a:off x="1333500" y="6550026"/>
            <a:ext cx="6477000" cy="298450"/>
          </a:xfrm>
        </p:spPr>
        <p:txBody>
          <a:bodyPr/>
          <a:lstStyle>
            <a:lvl1pPr>
              <a:defRPr/>
            </a:lvl1pPr>
          </a:lstStyle>
          <a:p>
            <a:pPr>
              <a:defRPr/>
            </a:pPr>
            <a:r>
              <a:rPr lang="en-US" dirty="0" smtClean="0">
                <a:solidFill>
                  <a:prstClr val="black">
                    <a:tint val="75000"/>
                  </a:prstClr>
                </a:solidFill>
              </a:rPr>
              <a:t>Distribution Statement</a:t>
            </a:r>
            <a:endParaRPr lang="en-US" dirty="0">
              <a:solidFill>
                <a:prstClr val="black">
                  <a:tint val="75000"/>
                </a:prstClr>
              </a:solidFill>
            </a:endParaRPr>
          </a:p>
        </p:txBody>
      </p:sp>
      <p:sp>
        <p:nvSpPr>
          <p:cNvPr id="12" name="Slide Number Placeholder 5"/>
          <p:cNvSpPr>
            <a:spLocks noGrp="1"/>
          </p:cNvSpPr>
          <p:nvPr>
            <p:ph type="sldNum" sz="quarter" idx="11"/>
          </p:nvPr>
        </p:nvSpPr>
        <p:spPr>
          <a:xfrm>
            <a:off x="8102430" y="6553200"/>
            <a:ext cx="762000" cy="292102"/>
          </a:xfrm>
        </p:spPr>
        <p:txBody>
          <a:bodyPr/>
          <a:lstStyle>
            <a:lvl1pPr>
              <a:defRPr/>
            </a:lvl1pPr>
          </a:lstStyle>
          <a:p>
            <a:fld id="{50F135E3-8F34-4A29-9669-1DDAB282D02A}"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9733096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594042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82680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42326502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p:cNvCxnSpPr>
            <a:cxnSpLocks noChangeShapeType="1"/>
          </p:cNvCxnSpPr>
          <p:nvPr userDrawn="1"/>
        </p:nvCxnSpPr>
        <p:spPr bwMode="auto">
          <a:xfrm>
            <a:off x="381000" y="3200400"/>
            <a:ext cx="8382000" cy="1588"/>
          </a:xfrm>
          <a:prstGeom prst="line">
            <a:avLst/>
          </a:prstGeom>
          <a:noFill/>
          <a:ln w="22225">
            <a:solidFill>
              <a:srgbClr val="003378"/>
            </a:solidFill>
            <a:round/>
            <a:headEnd/>
            <a:tailEnd/>
          </a:ln>
        </p:spPr>
      </p:cxn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6" name="Slide Number Placeholder 5"/>
          <p:cNvSpPr>
            <a:spLocks noGrp="1"/>
          </p:cNvSpPr>
          <p:nvPr>
            <p:ph type="sldNum" sz="quarter" idx="11"/>
          </p:nvPr>
        </p:nvSpPr>
        <p:spPr/>
        <p:txBody>
          <a:bodyPr/>
          <a:lstStyle>
            <a:lvl1pPr>
              <a:defRPr/>
            </a:lvl1pPr>
          </a:lstStyle>
          <a:p>
            <a:fld id="{7CB7C114-C8BD-43DE-B805-4E9DCB63D7C7}" type="slidenum">
              <a:rPr lang="en-US"/>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229632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381000" y="3200400"/>
            <a:ext cx="8382000" cy="1588"/>
          </a:xfrm>
          <a:prstGeom prst="line">
            <a:avLst/>
          </a:prstGeom>
          <a:noFill/>
          <a:ln w="22225">
            <a:solidFill>
              <a:srgbClr val="003378"/>
            </a:solidFill>
            <a:round/>
            <a:headEnd/>
            <a:tailEnd/>
          </a:ln>
        </p:spPr>
      </p:cxnSp>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7" name="Slide Number Placeholder 5"/>
          <p:cNvSpPr>
            <a:spLocks noGrp="1"/>
          </p:cNvSpPr>
          <p:nvPr>
            <p:ph type="sldNum" sz="quarter" idx="11"/>
          </p:nvPr>
        </p:nvSpPr>
        <p:spPr/>
        <p:txBody>
          <a:bodyPr/>
          <a:lstStyle>
            <a:lvl1pPr>
              <a:defRPr/>
            </a:lvl1pPr>
          </a:lstStyle>
          <a:p>
            <a:fld id="{64257410-590A-4C4E-85BA-A6918B23A82A}" type="slidenum">
              <a:rPr lang="en-US"/>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92062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6" name="Slide Number Placeholder 4"/>
          <p:cNvSpPr>
            <a:spLocks noGrp="1"/>
          </p:cNvSpPr>
          <p:nvPr>
            <p:ph type="sldNum" sz="quarter" idx="11"/>
          </p:nvPr>
        </p:nvSpPr>
        <p:spPr/>
        <p:txBody>
          <a:bodyPr/>
          <a:lstStyle>
            <a:lvl1pPr>
              <a:defRPr/>
            </a:lvl1pPr>
          </a:lstStyle>
          <a:p>
            <a:fld id="{79170502-4468-4909-AB5A-67F016DBB9F7}" type="slidenum">
              <a:rPr lang="en-US"/>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81721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6" name="Slide Number Placeholder 4"/>
          <p:cNvSpPr>
            <a:spLocks noGrp="1"/>
          </p:cNvSpPr>
          <p:nvPr>
            <p:ph type="sldNum" sz="quarter" idx="11"/>
          </p:nvPr>
        </p:nvSpPr>
        <p:spPr/>
        <p:txBody>
          <a:bodyPr/>
          <a:lstStyle>
            <a:lvl1pPr>
              <a:defRPr/>
            </a:lvl1pPr>
          </a:lstStyle>
          <a:p>
            <a:fld id="{79170502-4468-4909-AB5A-67F016DBB9F7}" type="slidenum">
              <a:rPr lang="en-US"/>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95942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81000" y="12192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381000" y="38100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dirty="0">
                <a:solidFill>
                  <a:prstClr val="black">
                    <a:tint val="75000"/>
                  </a:prstClr>
                </a:solidFill>
              </a:rPr>
              <a:t>Distribution Statement</a:t>
            </a:r>
          </a:p>
        </p:txBody>
      </p:sp>
      <p:sp>
        <p:nvSpPr>
          <p:cNvPr id="9" name="Slide Number Placeholder 3"/>
          <p:cNvSpPr>
            <a:spLocks noGrp="1"/>
          </p:cNvSpPr>
          <p:nvPr>
            <p:ph type="sldNum" sz="quarter" idx="15"/>
          </p:nvPr>
        </p:nvSpPr>
        <p:spPr/>
        <p:txBody>
          <a:bodyPr/>
          <a:lstStyle>
            <a:lvl1pPr>
              <a:defRPr/>
            </a:lvl1pPr>
          </a:lstStyle>
          <a:p>
            <a:fld id="{CE50CB0E-06AD-477D-9E8F-2F7A95D63FB8}"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49156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19200"/>
            <a:ext cx="4114800" cy="5029200"/>
          </a:xfrm>
        </p:spPr>
        <p:txBody>
          <a:bodyPr/>
          <a:lstStyle>
            <a:lvl1pPr>
              <a:defRPr sz="1800"/>
            </a:lvl1pPr>
            <a:lvl2pPr>
              <a:defRPr sz="1600"/>
            </a:lvl2pPr>
            <a:lvl3pPr>
              <a:defRPr sz="1400"/>
            </a:lvl3pPr>
            <a:lvl4pPr>
              <a:defRPr sz="1300"/>
            </a:lvl4pPr>
            <a:lvl5pPr>
              <a:defRPr sz="13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114800" cy="5029200"/>
          </a:xfrm>
        </p:spPr>
        <p:txBody>
          <a:bodyPr/>
          <a:lstStyle>
            <a:lvl1pPr>
              <a:defRPr sz="1800"/>
            </a:lvl1pPr>
            <a:lvl2pPr>
              <a:defRPr sz="1600"/>
            </a:lvl2pPr>
            <a:lvl3pPr>
              <a:defRPr sz="1400"/>
            </a:lvl3pPr>
            <a:lvl4pPr>
              <a:defRPr sz="13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8" name="Slide Number Placeholder 6"/>
          <p:cNvSpPr>
            <a:spLocks noGrp="1"/>
          </p:cNvSpPr>
          <p:nvPr>
            <p:ph type="sldNum" sz="quarter" idx="11"/>
          </p:nvPr>
        </p:nvSpPr>
        <p:spPr/>
        <p:txBody>
          <a:bodyPr/>
          <a:lstStyle>
            <a:lvl1pPr>
              <a:defRPr/>
            </a:lvl1pPr>
          </a:lstStyle>
          <a:p>
            <a:fld id="{B5D20A87-421D-4941-8A28-C263B291ADA0}" type="slidenum">
              <a:rPr lang="en-US"/>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2" name="Straight Connector 11"/>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21670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376" y="12192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10" name="Slide Number Placeholder 8"/>
          <p:cNvSpPr>
            <a:spLocks noGrp="1"/>
          </p:cNvSpPr>
          <p:nvPr>
            <p:ph type="sldNum" sz="quarter" idx="11"/>
          </p:nvPr>
        </p:nvSpPr>
        <p:spPr/>
        <p:txBody>
          <a:bodyPr/>
          <a:lstStyle>
            <a:lvl1pPr>
              <a:defRPr/>
            </a:lvl1pPr>
          </a:lstStyle>
          <a:p>
            <a:fld id="{6379029E-8081-4C13-B267-0ED395AA244D}"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42059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3810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6172200" y="1219200"/>
            <a:ext cx="2590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pPr>
              <a:defRPr/>
            </a:pPr>
            <a:r>
              <a:rPr lang="en-US" dirty="0">
                <a:solidFill>
                  <a:prstClr val="black">
                    <a:tint val="75000"/>
                  </a:prstClr>
                </a:solidFill>
              </a:rPr>
              <a:t>Distribution Statement</a:t>
            </a:r>
          </a:p>
        </p:txBody>
      </p:sp>
      <p:sp>
        <p:nvSpPr>
          <p:cNvPr id="8" name="Slide Number Placeholder 3"/>
          <p:cNvSpPr>
            <a:spLocks noGrp="1"/>
          </p:cNvSpPr>
          <p:nvPr>
            <p:ph type="sldNum" sz="quarter" idx="15"/>
          </p:nvPr>
        </p:nvSpPr>
        <p:spPr/>
        <p:txBody>
          <a:bodyPr/>
          <a:lstStyle>
            <a:lvl1pPr>
              <a:defRPr/>
            </a:lvl1pPr>
          </a:lstStyle>
          <a:p>
            <a:fld id="{4F48218C-0FE3-4B5D-8F3A-EF09194C7EAC}" type="slidenum">
              <a:rPr lang="en-US"/>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0545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31242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381000" y="1219200"/>
            <a:ext cx="2590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pPr>
              <a:defRPr/>
            </a:pPr>
            <a:r>
              <a:rPr lang="en-US" dirty="0">
                <a:solidFill>
                  <a:prstClr val="black">
                    <a:tint val="75000"/>
                  </a:prstClr>
                </a:solidFill>
              </a:rPr>
              <a:t>Distribution Statement</a:t>
            </a:r>
          </a:p>
        </p:txBody>
      </p:sp>
      <p:sp>
        <p:nvSpPr>
          <p:cNvPr id="8" name="Slide Number Placeholder 3"/>
          <p:cNvSpPr>
            <a:spLocks noGrp="1"/>
          </p:cNvSpPr>
          <p:nvPr>
            <p:ph type="sldNum" sz="quarter" idx="15"/>
          </p:nvPr>
        </p:nvSpPr>
        <p:spPr/>
        <p:txBody>
          <a:bodyPr/>
          <a:lstStyle>
            <a:lvl1pPr>
              <a:defRPr/>
            </a:lvl1pPr>
          </a:lstStyle>
          <a:p>
            <a:fld id="{5969F37C-8F26-45F0-8A39-2E58CC0721EA}" type="slidenum">
              <a:rPr lang="en-US"/>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68580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810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381000" y="37338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6482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11" name="Slide Number Placeholder 3"/>
          <p:cNvSpPr>
            <a:spLocks noGrp="1"/>
          </p:cNvSpPr>
          <p:nvPr>
            <p:ph type="sldNum" sz="quarter" idx="16"/>
          </p:nvPr>
        </p:nvSpPr>
        <p:spPr/>
        <p:txBody>
          <a:bodyPr/>
          <a:lstStyle>
            <a:lvl1pPr>
              <a:defRPr/>
            </a:lvl1pPr>
          </a:lstStyle>
          <a:p>
            <a:fld id="{C74F138E-170E-40F2-BA05-283F2DC51998}" type="slidenum">
              <a:rPr lang="en-US"/>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6" name="Straight Connector 1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915573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3810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11" name="Slide Number Placeholder 3"/>
          <p:cNvSpPr>
            <a:spLocks noGrp="1"/>
          </p:cNvSpPr>
          <p:nvPr>
            <p:ph type="sldNum" sz="quarter" idx="16"/>
          </p:nvPr>
        </p:nvSpPr>
        <p:spPr/>
        <p:txBody>
          <a:bodyPr/>
          <a:lstStyle>
            <a:lvl1pPr>
              <a:defRPr/>
            </a:lvl1pPr>
          </a:lstStyle>
          <a:p>
            <a:fld id="{E49E351D-C663-4E74-A6E2-C74906A8C3AC}" type="slidenum">
              <a:rPr lang="en-US"/>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5" name="Straight Connector 14"/>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5063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810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482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381000" y="3733800"/>
            <a:ext cx="8382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dirty="0">
                <a:solidFill>
                  <a:prstClr val="black">
                    <a:tint val="75000"/>
                  </a:prstClr>
                </a:solidFill>
              </a:rPr>
              <a:t>Distribution Statement</a:t>
            </a:r>
          </a:p>
        </p:txBody>
      </p:sp>
      <p:sp>
        <p:nvSpPr>
          <p:cNvPr id="11" name="Slide Number Placeholder 3"/>
          <p:cNvSpPr>
            <a:spLocks noGrp="1"/>
          </p:cNvSpPr>
          <p:nvPr>
            <p:ph type="sldNum" sz="quarter" idx="16"/>
          </p:nvPr>
        </p:nvSpPr>
        <p:spPr/>
        <p:txBody>
          <a:bodyPr/>
          <a:lstStyle>
            <a:lvl1pPr>
              <a:defRPr/>
            </a:lvl1pPr>
          </a:lstStyle>
          <a:p>
            <a:fld id="{160C94F5-D67D-480D-8220-10CB398D5D49}" type="slidenum">
              <a:rPr lang="en-US"/>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6" name="Straight Connector 1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80235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3810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3"/>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3810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9"/>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6"/>
          </p:nvPr>
        </p:nvSpPr>
        <p:spPr/>
        <p:txBody>
          <a:bodyPr/>
          <a:lstStyle>
            <a:lvl1pPr>
              <a:defRPr/>
            </a:lvl1pPr>
          </a:lstStyle>
          <a:p>
            <a:pPr>
              <a:defRPr/>
            </a:pPr>
            <a:r>
              <a:rPr lang="en-US" dirty="0">
                <a:solidFill>
                  <a:prstClr val="black">
                    <a:tint val="75000"/>
                  </a:prstClr>
                </a:solidFill>
              </a:rPr>
              <a:t>Distribution Statement</a:t>
            </a:r>
          </a:p>
        </p:txBody>
      </p:sp>
      <p:sp>
        <p:nvSpPr>
          <p:cNvPr id="10" name="Slide Number Placeholder 3"/>
          <p:cNvSpPr>
            <a:spLocks noGrp="1"/>
          </p:cNvSpPr>
          <p:nvPr>
            <p:ph type="sldNum" sz="quarter" idx="17"/>
          </p:nvPr>
        </p:nvSpPr>
        <p:spPr/>
        <p:txBody>
          <a:bodyPr/>
          <a:lstStyle>
            <a:lvl1pPr>
              <a:defRPr/>
            </a:lvl1pPr>
          </a:lstStyle>
          <a:p>
            <a:fld id="{847F51EB-BACF-4399-89FA-F047F245B7D8}" type="slidenum">
              <a:rPr lang="en-US"/>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6" name="Straight Connector 1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420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81000" y="12192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381000" y="38100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dirty="0">
                <a:solidFill>
                  <a:prstClr val="black">
                    <a:tint val="75000"/>
                  </a:prstClr>
                </a:solidFill>
              </a:rPr>
              <a:t>Distribution Statement</a:t>
            </a:r>
          </a:p>
        </p:txBody>
      </p:sp>
      <p:sp>
        <p:nvSpPr>
          <p:cNvPr id="9" name="Slide Number Placeholder 3"/>
          <p:cNvSpPr>
            <a:spLocks noGrp="1"/>
          </p:cNvSpPr>
          <p:nvPr>
            <p:ph type="sldNum" sz="quarter" idx="15"/>
          </p:nvPr>
        </p:nvSpPr>
        <p:spPr/>
        <p:txBody>
          <a:bodyPr/>
          <a:lstStyle>
            <a:lvl1pPr>
              <a:defRPr/>
            </a:lvl1pPr>
          </a:lstStyle>
          <a:p>
            <a:fld id="{CE50CB0E-06AD-477D-9E8F-2F7A95D63FB8}" type="slidenum">
              <a:rPr lang="en-US"/>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4" name="Straight Connector 13"/>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6493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2971800" y="1219200"/>
            <a:ext cx="3200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2"/>
          <p:cNvSpPr>
            <a:spLocks noGrp="1"/>
          </p:cNvSpPr>
          <p:nvPr>
            <p:ph type="ftr" sz="quarter" idx="17"/>
          </p:nvPr>
        </p:nvSpPr>
        <p:spPr/>
        <p:txBody>
          <a:bodyPr/>
          <a:lstStyle>
            <a:lvl1pPr>
              <a:defRPr/>
            </a:lvl1pPr>
          </a:lstStyle>
          <a:p>
            <a:pPr>
              <a:defRPr/>
            </a:pPr>
            <a:r>
              <a:rPr lang="en-US" dirty="0">
                <a:solidFill>
                  <a:prstClr val="black">
                    <a:tint val="75000"/>
                  </a:prstClr>
                </a:solidFill>
              </a:rPr>
              <a:t>Distribution Statement</a:t>
            </a:r>
          </a:p>
        </p:txBody>
      </p:sp>
      <p:sp>
        <p:nvSpPr>
          <p:cNvPr id="14" name="Slide Number Placeholder 3"/>
          <p:cNvSpPr>
            <a:spLocks noGrp="1"/>
          </p:cNvSpPr>
          <p:nvPr>
            <p:ph type="sldNum" sz="quarter" idx="18"/>
          </p:nvPr>
        </p:nvSpPr>
        <p:spPr/>
        <p:txBody>
          <a:bodyPr/>
          <a:lstStyle>
            <a:lvl1pPr>
              <a:defRPr/>
            </a:lvl1pPr>
          </a:lstStyle>
          <a:p>
            <a:fld id="{E3ABCF10-BA03-4FD8-8DB7-F9DDAB000F10}" type="slidenum">
              <a:rPr lang="en-US"/>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8" name="Straight Connector 1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928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2971800" y="1752600"/>
            <a:ext cx="3200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7"/>
          </p:nvPr>
        </p:nvSpPr>
        <p:spPr>
          <a:xfrm>
            <a:off x="2971800" y="1219200"/>
            <a:ext cx="3200400" cy="381000"/>
          </a:xfrm>
        </p:spPr>
        <p:txBody>
          <a:bodyPr/>
          <a:lstStyle>
            <a:lvl1pPr algn="ctr">
              <a:buNone/>
              <a:defRPr sz="1600" b="1"/>
            </a:lvl1pPr>
          </a:lstStyle>
          <a:p>
            <a:pPr lvl="0"/>
            <a:r>
              <a:rPr lang="en-US" smtClean="0"/>
              <a:t>Click to edit Master text styles</a:t>
            </a:r>
          </a:p>
        </p:txBody>
      </p:sp>
      <p:sp>
        <p:nvSpPr>
          <p:cNvPr id="16" name="Footer Placeholder 2"/>
          <p:cNvSpPr>
            <a:spLocks noGrp="1"/>
          </p:cNvSpPr>
          <p:nvPr>
            <p:ph type="ftr" sz="quarter" idx="18"/>
          </p:nvPr>
        </p:nvSpPr>
        <p:spPr/>
        <p:txBody>
          <a:bodyPr/>
          <a:lstStyle>
            <a:lvl1pPr>
              <a:defRPr/>
            </a:lvl1pPr>
          </a:lstStyle>
          <a:p>
            <a:pPr>
              <a:defRPr/>
            </a:pPr>
            <a:r>
              <a:rPr lang="en-US" dirty="0">
                <a:solidFill>
                  <a:prstClr val="black">
                    <a:tint val="75000"/>
                  </a:prstClr>
                </a:solidFill>
              </a:rPr>
              <a:t>Distribution Statement</a:t>
            </a:r>
          </a:p>
        </p:txBody>
      </p:sp>
      <p:sp>
        <p:nvSpPr>
          <p:cNvPr id="17" name="Slide Number Placeholder 3"/>
          <p:cNvSpPr>
            <a:spLocks noGrp="1"/>
          </p:cNvSpPr>
          <p:nvPr>
            <p:ph type="sldNum" sz="quarter" idx="19"/>
          </p:nvPr>
        </p:nvSpPr>
        <p:spPr/>
        <p:txBody>
          <a:bodyPr/>
          <a:lstStyle>
            <a:lvl1pPr>
              <a:defRPr/>
            </a:lvl1pPr>
          </a:lstStyle>
          <a:p>
            <a:fld id="{FE55437A-E66D-4257-825B-D2D2F8D58291}" type="slidenum">
              <a:rPr lang="en-US"/>
              <a:pPr/>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20" name="Straight Connector 1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33672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3"/>
          <p:cNvSpPr txBox="1">
            <a:spLocks noChangeArrowheads="1"/>
          </p:cNvSpPr>
          <p:nvPr userDrawn="1"/>
        </p:nvSpPr>
        <p:spPr bwMode="auto">
          <a:xfrm>
            <a:off x="0" y="5195888"/>
            <a:ext cx="9144000" cy="366712"/>
          </a:xfrm>
          <a:prstGeom prst="rect">
            <a:avLst/>
          </a:prstGeom>
          <a:noFill/>
          <a:ln w="9525">
            <a:noFill/>
            <a:miter lim="800000"/>
            <a:headEnd/>
            <a:tailEnd/>
          </a:ln>
        </p:spPr>
        <p:txBody>
          <a:bodyPr>
            <a:spAutoFit/>
          </a:bodyPr>
          <a:lstStyle/>
          <a:p>
            <a:pPr algn="ctr">
              <a:defRPr/>
            </a:pPr>
            <a:r>
              <a:rPr lang="en-US" sz="1800" baseline="0" dirty="0">
                <a:solidFill>
                  <a:srgbClr val="000000"/>
                </a:solidFill>
                <a:latin typeface="Tahoma" charset="0"/>
                <a:ea typeface="Tahoma" charset="0"/>
                <a:cs typeface="Tahoma" charset="0"/>
              </a:rPr>
              <a:t>www.darpa.mil</a:t>
            </a:r>
          </a:p>
        </p:txBody>
      </p:sp>
      <p:pic>
        <p:nvPicPr>
          <p:cNvPr id="3" name="Picture 7" descr="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4" name="Footer Placeholder 2"/>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5" name="Slide Number Placeholder 3"/>
          <p:cNvSpPr>
            <a:spLocks noGrp="1"/>
          </p:cNvSpPr>
          <p:nvPr>
            <p:ph type="sldNum" sz="quarter" idx="11"/>
          </p:nvPr>
        </p:nvSpPr>
        <p:spPr/>
        <p:txBody>
          <a:bodyPr/>
          <a:lstStyle>
            <a:lvl1pPr>
              <a:defRPr/>
            </a:lvl1pPr>
          </a:lstStyle>
          <a:p>
            <a:fld id="{F45B2147-E406-404E-A246-604586FEB6D1}" type="slidenum">
              <a:rPr lang="en-US"/>
              <a:pPr/>
              <a:t>‹#›</a:t>
            </a:fld>
            <a:endParaRPr lang="en-US" dirty="0"/>
          </a:p>
        </p:txBody>
      </p:sp>
    </p:spTree>
    <p:extLst>
      <p:ext uri="{BB962C8B-B14F-4D97-AF65-F5344CB8AC3E}">
        <p14:creationId xmlns:p14="http://schemas.microsoft.com/office/powerpoint/2010/main" val="4243117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8" name="Footer Placeholder 4"/>
          <p:cNvSpPr>
            <a:spLocks noGrp="1"/>
          </p:cNvSpPr>
          <p:nvPr>
            <p:ph type="ftr" sz="quarter" idx="3"/>
          </p:nvPr>
        </p:nvSpPr>
        <p:spPr>
          <a:xfrm>
            <a:off x="1333500" y="6559550"/>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Tree>
    <p:extLst>
      <p:ext uri="{BB962C8B-B14F-4D97-AF65-F5344CB8AC3E}">
        <p14:creationId xmlns:p14="http://schemas.microsoft.com/office/powerpoint/2010/main" val="2604766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647700" y="3236913"/>
            <a:ext cx="7867650" cy="1587"/>
          </a:xfrm>
          <a:prstGeom prst="line">
            <a:avLst/>
          </a:prstGeom>
          <a:noFill/>
          <a:ln w="22225" algn="ctr">
            <a:solidFill>
              <a:srgbClr val="0F5E90"/>
            </a:solidFill>
            <a:round/>
            <a:headEnd/>
            <a:tailEnd/>
          </a:ln>
        </p:spPr>
      </p:cxnSp>
      <p:sp>
        <p:nvSpPr>
          <p:cNvPr id="2" name="Title 1"/>
          <p:cNvSpPr>
            <a:spLocks noGrp="1"/>
          </p:cNvSpPr>
          <p:nvPr>
            <p:ph type="ctrTitle"/>
          </p:nvPr>
        </p:nvSpPr>
        <p:spPr>
          <a:xfrm>
            <a:off x="665704" y="2514600"/>
            <a:ext cx="7772400" cy="884080"/>
          </a:xfrm>
          <a:prstGeom prst="rect">
            <a:avLst/>
          </a:prstGeom>
        </p:spPr>
        <p:txBody>
          <a:bodyPr>
            <a:normAutofit/>
          </a:bodyPr>
          <a:lstStyle>
            <a:lvl1pPr algn="ctr">
              <a:defRPr sz="2400">
                <a:latin typeface="Tahoma" pitchFamily="34" charset="0"/>
                <a:cs typeface="Tahoma"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8"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Tree>
    <p:extLst>
      <p:ext uri="{BB962C8B-B14F-4D97-AF65-F5344CB8AC3E}">
        <p14:creationId xmlns:p14="http://schemas.microsoft.com/office/powerpoint/2010/main" val="101813882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381000" y="836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54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 y="9906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smtClean="0"/>
              <a:t>Click to edit Master title style</a:t>
            </a:r>
            <a:endParaRPr lang="en-US" dirty="0"/>
          </a:p>
        </p:txBody>
      </p:sp>
      <p:sp>
        <p:nvSpPr>
          <p:cNvPr id="8"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9"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Tree>
    <p:extLst>
      <p:ext uri="{BB962C8B-B14F-4D97-AF65-F5344CB8AC3E}">
        <p14:creationId xmlns:p14="http://schemas.microsoft.com/office/powerpoint/2010/main" val="4223410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409436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74090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690162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0604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19200"/>
            <a:ext cx="4114800" cy="5029200"/>
          </a:xfrm>
        </p:spPr>
        <p:txBody>
          <a:bodyPr/>
          <a:lstStyle>
            <a:lvl1pPr>
              <a:defRPr sz="1800"/>
            </a:lvl1pPr>
            <a:lvl2pPr>
              <a:defRPr sz="1600"/>
            </a:lvl2pPr>
            <a:lvl3pPr>
              <a:defRPr sz="1400"/>
            </a:lvl3pPr>
            <a:lvl4pPr>
              <a:defRPr sz="1300"/>
            </a:lvl4pPr>
            <a:lvl5pPr>
              <a:defRPr sz="13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114800" cy="5029200"/>
          </a:xfrm>
        </p:spPr>
        <p:txBody>
          <a:bodyPr/>
          <a:lstStyle>
            <a:lvl1pPr>
              <a:defRPr sz="1800"/>
            </a:lvl1pPr>
            <a:lvl2pPr>
              <a:defRPr sz="1600"/>
            </a:lvl2pPr>
            <a:lvl3pPr>
              <a:defRPr sz="1400"/>
            </a:lvl3pPr>
            <a:lvl4pPr>
              <a:defRPr sz="13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pPr>
              <a:defRPr/>
            </a:pPr>
            <a:r>
              <a:rPr lang="en-US" dirty="0">
                <a:solidFill>
                  <a:prstClr val="black">
                    <a:tint val="75000"/>
                  </a:prstClr>
                </a:solidFill>
              </a:rPr>
              <a:t>Distribution Statement</a:t>
            </a:r>
          </a:p>
        </p:txBody>
      </p:sp>
      <p:sp>
        <p:nvSpPr>
          <p:cNvPr id="8" name="Slide Number Placeholder 6"/>
          <p:cNvSpPr>
            <a:spLocks noGrp="1"/>
          </p:cNvSpPr>
          <p:nvPr>
            <p:ph type="sldNum" sz="quarter" idx="11"/>
          </p:nvPr>
        </p:nvSpPr>
        <p:spPr/>
        <p:txBody>
          <a:bodyPr/>
          <a:lstStyle>
            <a:lvl1pPr>
              <a:defRPr/>
            </a:lvl1pPr>
          </a:lstStyle>
          <a:p>
            <a:fld id="{B5D20A87-421D-4941-8A28-C263B291ADA0}" type="slidenum">
              <a:rPr lang="en-US"/>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12" name="Straight Connector 11"/>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4608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146415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pPr fontAlgn="auto">
              <a:spcBef>
                <a:spcPts val="0"/>
              </a:spcBef>
              <a:spcAft>
                <a:spcPts val="0"/>
              </a:spcAft>
            </a:pPr>
            <a:r>
              <a:rPr lang="en-US" sz="1800" baseline="0" dirty="0" smtClean="0">
                <a:solidFill>
                  <a:prstClr val="black"/>
                </a:solidFill>
                <a:latin typeface="Tahoma" pitchFamily="34" charset="0"/>
                <a:ea typeface="Tahoma" pitchFamily="34" charset="0"/>
                <a:cs typeface="Tahoma" pitchFamily="34" charset="0"/>
              </a:rPr>
              <a:t>www.darpa.mil</a:t>
            </a:r>
            <a:endParaRPr lang="en-US" sz="1800" baseline="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93631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image" Target="../media/image2.jpe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3.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
        <p:nvSpPr>
          <p:cNvPr id="13" name="Title Placeholder 9"/>
          <p:cNvSpPr>
            <a:spLocks noGrp="1"/>
          </p:cNvSpPr>
          <p:nvPr>
            <p:ph type="title"/>
          </p:nvPr>
        </p:nvSpPr>
        <p:spPr bwMode="auto">
          <a:xfrm>
            <a:off x="1622424" y="152400"/>
            <a:ext cx="5903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Master title style</a:t>
            </a:r>
          </a:p>
        </p:txBody>
      </p:sp>
    </p:spTree>
  </p:cSld>
  <p:clrMap bg1="lt1" tx1="dk1" bg2="lt2" tx2="dk2" accent1="accent1" accent2="accent2" accent3="accent3" accent4="accent4" accent5="accent5" accent6="accent6" hlink="hlink" folHlink="folHlink"/>
  <p:sldLayoutIdLst>
    <p:sldLayoutId id="2147487060" r:id="rId1"/>
    <p:sldLayoutId id="2147487090" r:id="rId2"/>
    <p:sldLayoutId id="2147487092" r:id="rId3"/>
    <p:sldLayoutId id="2147487082" r:id="rId4"/>
    <p:sldLayoutId id="2147487029" r:id="rId5"/>
    <p:sldLayoutId id="2147487030" r:id="rId6"/>
    <p:sldLayoutId id="2147487033" r:id="rId7"/>
    <p:sldLayoutId id="2147487036" r:id="rId8"/>
    <p:sldLayoutId id="2147487037" r:id="rId9"/>
    <p:sldLayoutId id="2147487038" r:id="rId10"/>
    <p:sldLayoutId id="2147487039" r:id="rId11"/>
    <p:sldLayoutId id="2147487040" r:id="rId12"/>
    <p:sldLayoutId id="2147487041" r:id="rId13"/>
    <p:sldLayoutId id="2147487042" r:id="rId14"/>
    <p:sldLayoutId id="2147487043" r:id="rId15"/>
    <p:sldLayoutId id="2147487045" r:id="rId16"/>
    <p:sldLayoutId id="2147487048" r:id="rId17"/>
    <p:sldLayoutId id="2147487049" r:id="rId18"/>
    <p:sldLayoutId id="2147487052" r:id="rId19"/>
    <p:sldLayoutId id="2147487053" r:id="rId20"/>
    <p:sldLayoutId id="2147486983" r:id="rId21"/>
    <p:sldLayoutId id="2147487012" r:id="rId22"/>
    <p:sldLayoutId id="2147487074" r:id="rId23"/>
    <p:sldLayoutId id="2147487077" r:id="rId24"/>
    <p:sldLayoutId id="2147486956" r:id="rId25"/>
    <p:sldLayoutId id="2147486957" r:id="rId26"/>
    <p:sldLayoutId id="2147486958" r:id="rId27"/>
    <p:sldLayoutId id="2147486967" r:id="rId28"/>
    <p:sldLayoutId id="2147487128" r:id="rId29"/>
    <p:sldLayoutId id="2147487129" r:id="rId30"/>
    <p:sldLayoutId id="2147487130" r:id="rId31"/>
  </p:sldLayoutIdLst>
  <p:timing>
    <p:tnLst>
      <p:par>
        <p:cTn id="1" dur="indefinite" restart="never" nodeType="tmRoot"/>
      </p:par>
    </p:tnLst>
  </p:timing>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0194E2C-28A1-4ACF-BE1C-DC6E3E3FF6B4}" type="datetimeFigureOut">
              <a:rPr lang="en-US" baseline="0" smtClean="0">
                <a:solidFill>
                  <a:prstClr val="black">
                    <a:tint val="75000"/>
                  </a:prstClr>
                </a:solidFill>
                <a:latin typeface="Tahoma"/>
              </a:rPr>
              <a:pPr fontAlgn="auto">
                <a:spcBef>
                  <a:spcPts val="0"/>
                </a:spcBef>
                <a:spcAft>
                  <a:spcPts val="0"/>
                </a:spcAft>
              </a:pPr>
              <a:t>2/17/2015</a:t>
            </a:fld>
            <a:endParaRPr lang="en-US" baseline="0">
              <a:solidFill>
                <a:prstClr val="black">
                  <a:tint val="75000"/>
                </a:prstClr>
              </a:solidFill>
              <a:latin typeface="Tahoma"/>
            </a:endParaRPr>
          </a:p>
        </p:txBody>
      </p:sp>
    </p:spTree>
    <p:extLst>
      <p:ext uri="{BB962C8B-B14F-4D97-AF65-F5344CB8AC3E}">
        <p14:creationId xmlns:p14="http://schemas.microsoft.com/office/powerpoint/2010/main" val="2639817372"/>
      </p:ext>
    </p:extLst>
  </p:cSld>
  <p:clrMap bg1="lt1" tx1="dk1" bg2="lt2" tx2="dk2" accent1="accent1" accent2="accent2" accent3="accent3" accent4="accent4" accent5="accent5" accent6="accent6" hlink="hlink" folHlink="folHlink"/>
  <p:sldLayoutIdLst>
    <p:sldLayoutId id="2147487100" r:id="rId1"/>
    <p:sldLayoutId id="2147487101" r:id="rId2"/>
    <p:sldLayoutId id="2147487102" r:id="rId3"/>
    <p:sldLayoutId id="2147487103" r:id="rId4"/>
    <p:sldLayoutId id="2147487104" r:id="rId5"/>
    <p:sldLayoutId id="2147487105" r:id="rId6"/>
    <p:sldLayoutId id="2147487106" r:id="rId7"/>
    <p:sldLayoutId id="2147487107" r:id="rId8"/>
    <p:sldLayoutId id="2147487108" r:id="rId9"/>
    <p:sldLayoutId id="2147487109" r:id="rId10"/>
    <p:sldLayoutId id="2147487110" r:id="rId11"/>
    <p:sldLayoutId id="2147487111" r:id="rId12"/>
    <p:sldLayoutId id="2147487112" r:id="rId13"/>
    <p:sldLayoutId id="2147487113" r:id="rId14"/>
    <p:sldLayoutId id="2147487114" r:id="rId15"/>
    <p:sldLayoutId id="2147487115" r:id="rId16"/>
    <p:sldLayoutId id="2147487116" r:id="rId17"/>
    <p:sldLayoutId id="2147487117" r:id="rId18"/>
    <p:sldLayoutId id="2147487118" r:id="rId19"/>
    <p:sldLayoutId id="2147487119" r:id="rId20"/>
    <p:sldLayoutId id="2147487120" r:id="rId21"/>
    <p:sldLayoutId id="2147487121" r:id="rId22"/>
    <p:sldLayoutId id="2147487122" r:id="rId23"/>
    <p:sldLayoutId id="2147487123" r:id="rId24"/>
    <p:sldLayoutId id="2147487124" r:id="rId25"/>
    <p:sldLayoutId id="2147487125" r:id="rId26"/>
    <p:sldLayoutId id="2147487126" r:id="rId27"/>
    <p:sldLayoutId id="2147487127" r:id="rId28"/>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
        <p:nvSpPr>
          <p:cNvPr id="13" name="Title Placeholder 9"/>
          <p:cNvSpPr>
            <a:spLocks noGrp="1"/>
          </p:cNvSpPr>
          <p:nvPr>
            <p:ph type="title"/>
          </p:nvPr>
        </p:nvSpPr>
        <p:spPr bwMode="auto">
          <a:xfrm>
            <a:off x="1622424" y="152400"/>
            <a:ext cx="5903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Master title style</a:t>
            </a:r>
          </a:p>
        </p:txBody>
      </p:sp>
      <p:pic>
        <p:nvPicPr>
          <p:cNvPr id="7" name="Picture 6" descr="DSO_final_RBG-01.jp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7609443" y="68446"/>
            <a:ext cx="1185821" cy="695023"/>
          </a:xfrm>
          <a:prstGeom prst="rect">
            <a:avLst/>
          </a:prstGeom>
        </p:spPr>
      </p:pic>
    </p:spTree>
    <p:extLst>
      <p:ext uri="{BB962C8B-B14F-4D97-AF65-F5344CB8AC3E}">
        <p14:creationId xmlns:p14="http://schemas.microsoft.com/office/powerpoint/2010/main" val="3809131752"/>
      </p:ext>
    </p:extLst>
  </p:cSld>
  <p:clrMap bg1="lt1" tx1="dk1" bg2="lt2" tx2="dk2" accent1="accent1" accent2="accent2" accent3="accent3" accent4="accent4" accent5="accent5" accent6="accent6" hlink="hlink" folHlink="folHlink"/>
  <p:sldLayoutIdLst>
    <p:sldLayoutId id="2147487132" r:id="rId1"/>
    <p:sldLayoutId id="2147487133" r:id="rId2"/>
    <p:sldLayoutId id="2147487134" r:id="rId3"/>
    <p:sldLayoutId id="2147487135" r:id="rId4"/>
    <p:sldLayoutId id="2147487136" r:id="rId5"/>
    <p:sldLayoutId id="2147487137" r:id="rId6"/>
    <p:sldLayoutId id="2147487138" r:id="rId7"/>
    <p:sldLayoutId id="2147487139" r:id="rId8"/>
    <p:sldLayoutId id="2147487140" r:id="rId9"/>
    <p:sldLayoutId id="2147487141" r:id="rId10"/>
    <p:sldLayoutId id="2147487142" r:id="rId11"/>
    <p:sldLayoutId id="2147487143" r:id="rId12"/>
    <p:sldLayoutId id="2147487144" r:id="rId13"/>
    <p:sldLayoutId id="2147487145" r:id="rId14"/>
    <p:sldLayoutId id="2147487146" r:id="rId15"/>
    <p:sldLayoutId id="2147487147" r:id="rId16"/>
    <p:sldLayoutId id="2147487148" r:id="rId17"/>
    <p:sldLayoutId id="2147487149" r:id="rId18"/>
    <p:sldLayoutId id="2147487150" r:id="rId19"/>
    <p:sldLayoutId id="2147487151" r:id="rId20"/>
    <p:sldLayoutId id="2147487152" r:id="rId21"/>
    <p:sldLayoutId id="2147487153" r:id="rId22"/>
    <p:sldLayoutId id="2147487154" r:id="rId23"/>
    <p:sldLayoutId id="2147487155" r:id="rId24"/>
    <p:sldLayoutId id="2147487156" r:id="rId25"/>
    <p:sldLayoutId id="2147487157" r:id="rId26"/>
    <p:sldLayoutId id="2147487158" r:id="rId27"/>
    <p:sldLayoutId id="2147487159" r:id="rId28"/>
    <p:sldLayoutId id="2147487160" r:id="rId29"/>
    <p:sldLayoutId id="2147487161" r:id="rId30"/>
    <p:sldLayoutId id="2147487162" r:id="rId31"/>
    <p:sldLayoutId id="2147487163" r:id="rId32"/>
  </p:sldLayoutIdLst>
  <p:timing>
    <p:tnLst>
      <p:par>
        <p:cTn id="1" dur="indefinite" restart="never" nodeType="tmRoot"/>
      </p:par>
    </p:tnLst>
  </p:timing>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jpeg"/><Relationship Id="rId4" Type="http://schemas.openxmlformats.org/officeDocument/2006/relationships/image" Target="../media/image21.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66.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Engaging with DARPA</a:t>
            </a:r>
            <a:endParaRPr lang="en-US" dirty="0"/>
          </a:p>
        </p:txBody>
      </p:sp>
      <p:sp>
        <p:nvSpPr>
          <p:cNvPr id="4" name="Subtitle 3"/>
          <p:cNvSpPr>
            <a:spLocks noGrp="1"/>
          </p:cNvSpPr>
          <p:nvPr>
            <p:ph type="subTitle" idx="1"/>
          </p:nvPr>
        </p:nvSpPr>
        <p:spPr/>
        <p:txBody>
          <a:bodyPr/>
          <a:lstStyle/>
          <a:p>
            <a:r>
              <a:rPr lang="en-US" dirty="0" smtClean="0"/>
              <a:t>Dr. Tyler </a:t>
            </a:r>
            <a:r>
              <a:rPr lang="en-US" dirty="0" err="1" smtClean="0"/>
              <a:t>McQuade</a:t>
            </a:r>
            <a:endParaRPr lang="en-US" dirty="0"/>
          </a:p>
        </p:txBody>
      </p:sp>
      <p:sp>
        <p:nvSpPr>
          <p:cNvPr id="6" name="Text Placeholder 5"/>
          <p:cNvSpPr>
            <a:spLocks noGrp="1"/>
          </p:cNvSpPr>
          <p:nvPr>
            <p:ph type="body" sz="quarter" idx="12"/>
          </p:nvPr>
        </p:nvSpPr>
        <p:spPr/>
        <p:txBody>
          <a:bodyPr/>
          <a:lstStyle/>
          <a:p>
            <a:r>
              <a:rPr lang="en-US" smtClean="0"/>
              <a:t>February 13, 2015</a:t>
            </a:r>
            <a:endParaRPr lang="en-US" dirty="0"/>
          </a:p>
        </p:txBody>
      </p:sp>
      <p:sp>
        <p:nvSpPr>
          <p:cNvPr id="7" name="Footer Placeholder 1"/>
          <p:cNvSpPr txBox="1">
            <a:spLocks/>
          </p:cNvSpPr>
          <p:nvPr/>
        </p:nvSpPr>
        <p:spPr>
          <a:xfrm>
            <a:off x="1170538" y="6487125"/>
            <a:ext cx="7366880" cy="29845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baseline="0">
                <a:solidFill>
                  <a:schemeClr val="tx1">
                    <a:tint val="75000"/>
                  </a:schemeClr>
                </a:solidFill>
                <a:latin typeface="Tahoma"/>
                <a:ea typeface="ＭＳ Ｐゴシック" charset="-128"/>
                <a:cs typeface="ＭＳ Ｐゴシック" charset="-128"/>
              </a:defRPr>
            </a:lvl1pPr>
            <a:lvl2pPr marL="457200" algn="l" rtl="0" fontAlgn="base">
              <a:spcBef>
                <a:spcPct val="0"/>
              </a:spcBef>
              <a:spcAft>
                <a:spcPct val="0"/>
              </a:spcAft>
              <a:defRPr sz="2400" kern="1200" baseline="-25000">
                <a:solidFill>
                  <a:schemeClr val="tx1"/>
                </a:solidFill>
                <a:latin typeface="Arial" charset="0"/>
                <a:ea typeface="ＭＳ Ｐゴシック" charset="-128"/>
                <a:cs typeface="+mn-cs"/>
              </a:defRPr>
            </a:lvl2pPr>
            <a:lvl3pPr marL="914400" algn="l" rtl="0" fontAlgn="base">
              <a:spcBef>
                <a:spcPct val="0"/>
              </a:spcBef>
              <a:spcAft>
                <a:spcPct val="0"/>
              </a:spcAft>
              <a:defRPr sz="2400" kern="1200" baseline="-250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baseline="-250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baseline="-25000">
                <a:solidFill>
                  <a:schemeClr val="tx1"/>
                </a:solidFill>
                <a:latin typeface="Arial" charset="0"/>
                <a:ea typeface="ＭＳ Ｐゴシック" charset="-128"/>
                <a:cs typeface="+mn-cs"/>
              </a:defRPr>
            </a:lvl5pPr>
            <a:lvl6pPr marL="2286000" algn="l" defTabSz="914400" rtl="0" eaLnBrk="1" latinLnBrk="0" hangingPunct="1">
              <a:defRPr sz="2400" kern="1200" baseline="-25000">
                <a:solidFill>
                  <a:schemeClr val="tx1"/>
                </a:solidFill>
                <a:latin typeface="Arial" charset="0"/>
                <a:ea typeface="ＭＳ Ｐゴシック" charset="-128"/>
                <a:cs typeface="+mn-cs"/>
              </a:defRPr>
            </a:lvl6pPr>
            <a:lvl7pPr marL="2743200" algn="l" defTabSz="914400" rtl="0" eaLnBrk="1" latinLnBrk="0" hangingPunct="1">
              <a:defRPr sz="2400" kern="1200" baseline="-25000">
                <a:solidFill>
                  <a:schemeClr val="tx1"/>
                </a:solidFill>
                <a:latin typeface="Arial" charset="0"/>
                <a:ea typeface="ＭＳ Ｐゴシック" charset="-128"/>
                <a:cs typeface="+mn-cs"/>
              </a:defRPr>
            </a:lvl7pPr>
            <a:lvl8pPr marL="3200400" algn="l" defTabSz="914400" rtl="0" eaLnBrk="1" latinLnBrk="0" hangingPunct="1">
              <a:defRPr sz="2400" kern="1200" baseline="-25000">
                <a:solidFill>
                  <a:schemeClr val="tx1"/>
                </a:solidFill>
                <a:latin typeface="Arial" charset="0"/>
                <a:ea typeface="ＭＳ Ｐゴシック" charset="-128"/>
                <a:cs typeface="+mn-cs"/>
              </a:defRPr>
            </a:lvl8pPr>
            <a:lvl9pPr marL="3657600" algn="l" defTabSz="914400" rtl="0" eaLnBrk="1" latinLnBrk="0" hangingPunct="1">
              <a:defRPr sz="2400" kern="1200" baseline="-25000">
                <a:solidFill>
                  <a:schemeClr val="tx1"/>
                </a:solidFill>
                <a:latin typeface="Arial" charset="0"/>
                <a:ea typeface="ＭＳ Ｐゴシック"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tint val="75000"/>
                </a:prstClr>
              </a:solidFill>
              <a:effectLst/>
              <a:uLnTx/>
              <a:uFillTx/>
              <a:latin typeface="Tahoma"/>
              <a:ea typeface="ＭＳ Ｐゴシック" charset="-128"/>
            </a:endParaRPr>
          </a:p>
        </p:txBody>
      </p:sp>
      <p:sp>
        <p:nvSpPr>
          <p:cNvPr id="9"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332056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ncrypted-tbn1.gstatic.com/images?q=tbn:ANd9GcSVd3oZ9DfMn0ChfnPqCMqAivV1dkxfGdf3MVFzOtyOqslpXzzx6-yL8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3" name="Picture 5" descr="http://www.darpa.mil/uploadedImages/Content/NewsEvents/Releases/2013/TARTAN%20RESCUE%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936401"/>
            <a:ext cx="3002874" cy="199865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9" name="Picture 11" descr="http://www.aerogel.org/wp-content/uploads/2009/03/fenanofoamsem-lan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3839589"/>
            <a:ext cx="2878217" cy="1902131"/>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1" name="Picture 13" descr="http://nedbatchelder.com/pix/chaosco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9626" y="945390"/>
            <a:ext cx="2908724" cy="197848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6" name="Группа 9"/>
          <p:cNvGrpSpPr/>
          <p:nvPr/>
        </p:nvGrpSpPr>
        <p:grpSpPr>
          <a:xfrm>
            <a:off x="3316523" y="936401"/>
            <a:ext cx="2638413" cy="2007049"/>
            <a:chOff x="4427984" y="3573016"/>
            <a:chExt cx="2772317" cy="2736284"/>
          </a:xfrm>
          <a:effectLst>
            <a:outerShdw blurRad="50800" dist="38100" dir="2700000" algn="tl" rotWithShape="0">
              <a:prstClr val="black">
                <a:alpha val="40000"/>
              </a:prstClr>
            </a:outerShdw>
          </a:effectLst>
        </p:grpSpPr>
        <p:pic>
          <p:nvPicPr>
            <p:cNvPr id="17" name="Picture 6"/>
            <p:cNvPicPr>
              <a:picLocks noChangeAspect="1" noChangeArrowheads="1"/>
            </p:cNvPicPr>
            <p:nvPr/>
          </p:nvPicPr>
          <p:blipFill>
            <a:blip r:embed="rId6" cstate="print"/>
            <a:srcRect r="37" b="105"/>
            <a:stretch>
              <a:fillRect/>
            </a:stretch>
          </p:blipFill>
          <p:spPr bwMode="auto">
            <a:xfrm>
              <a:off x="4427984" y="3573016"/>
              <a:ext cx="2772317" cy="2736284"/>
            </a:xfrm>
            <a:prstGeom prst="rect">
              <a:avLst/>
            </a:prstGeom>
            <a:ln w="38100" cap="sq">
              <a:solidFill>
                <a:srgbClr val="000000"/>
              </a:solidFill>
              <a:prstDash val="solid"/>
              <a:miter lim="800000"/>
            </a:ln>
            <a:effectLst/>
          </p:spPr>
        </p:pic>
        <p:pic>
          <p:nvPicPr>
            <p:cNvPr id="18" name="Picture 6"/>
            <p:cNvPicPr>
              <a:picLocks noChangeAspect="1" noChangeArrowheads="1"/>
            </p:cNvPicPr>
            <p:nvPr/>
          </p:nvPicPr>
          <p:blipFill>
            <a:blip r:embed="rId7" cstate="print"/>
            <a:srcRect r="25"/>
            <a:stretch>
              <a:fillRect/>
            </a:stretch>
          </p:blipFill>
          <p:spPr bwMode="auto">
            <a:xfrm>
              <a:off x="6516216" y="3585272"/>
              <a:ext cx="648072" cy="2575454"/>
            </a:xfrm>
            <a:prstGeom prst="rect">
              <a:avLst/>
            </a:prstGeom>
            <a:ln w="38100" cap="sq">
              <a:solidFill>
                <a:srgbClr val="000000"/>
              </a:solidFill>
              <a:prstDash val="solid"/>
              <a:miter lim="800000"/>
            </a:ln>
            <a:effectLst/>
          </p:spPr>
        </p:pic>
      </p:grpSp>
      <p:pic>
        <p:nvPicPr>
          <p:cNvPr id="19" name="Picture 9" descr="http://wonderingfair.files.wordpress.com/2013/05/starry-sky-at-nigh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7148" y="3839589"/>
            <a:ext cx="2955925" cy="1770205"/>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4849" y="3839589"/>
            <a:ext cx="2603500" cy="176732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0" name="TextBox 29"/>
          <p:cNvSpPr txBox="1"/>
          <p:nvPr/>
        </p:nvSpPr>
        <p:spPr>
          <a:xfrm>
            <a:off x="98424" y="5818286"/>
            <a:ext cx="2966033" cy="761747"/>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a:ea typeface="Tahoma" pitchFamily="34" charset="0"/>
                <a:cs typeface="Tahoma" pitchFamily="34" charset="0"/>
              </a:rPr>
              <a:t>Transformative Materials</a:t>
            </a:r>
          </a:p>
          <a:p>
            <a:pPr algn="ctr" fontAlgn="auto">
              <a:spcBef>
                <a:spcPts val="0"/>
              </a:spcBef>
              <a:spcAft>
                <a:spcPts val="0"/>
              </a:spcAft>
            </a:pPr>
            <a:r>
              <a:rPr lang="en-US" sz="1050" baseline="0" dirty="0">
                <a:solidFill>
                  <a:prstClr val="black"/>
                </a:solidFill>
                <a:latin typeface="Tahoma"/>
                <a:ea typeface="Tahoma" pitchFamily="34" charset="0"/>
                <a:cs typeface="Tahoma" pitchFamily="34" charset="0"/>
              </a:rPr>
              <a:t>Decoupling and control of countervailing material properties; design and fabrication of new materials across multiple length scales</a:t>
            </a:r>
          </a:p>
        </p:txBody>
      </p:sp>
      <p:sp>
        <p:nvSpPr>
          <p:cNvPr id="31" name="TextBox 30"/>
          <p:cNvSpPr txBox="1"/>
          <p:nvPr/>
        </p:nvSpPr>
        <p:spPr>
          <a:xfrm>
            <a:off x="60663" y="3038924"/>
            <a:ext cx="3097448" cy="761747"/>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a:ea typeface="Tahoma" pitchFamily="34" charset="0"/>
                <a:cs typeface="Tahoma" pitchFamily="34" charset="0"/>
              </a:rPr>
              <a:t>Supervised Autonomy</a:t>
            </a:r>
          </a:p>
          <a:p>
            <a:pPr algn="ctr" fontAlgn="auto">
              <a:spcBef>
                <a:spcPts val="0"/>
              </a:spcBef>
              <a:spcAft>
                <a:spcPts val="0"/>
              </a:spcAft>
            </a:pPr>
            <a:r>
              <a:rPr lang="en-US" sz="1050" baseline="0" dirty="0">
                <a:solidFill>
                  <a:prstClr val="black"/>
                </a:solidFill>
                <a:latin typeface="Tahoma"/>
                <a:ea typeface="Tahoma" pitchFamily="34" charset="0"/>
                <a:cs typeface="Tahoma" pitchFamily="34" charset="0"/>
              </a:rPr>
              <a:t>Development of theory, tools, and components to enable extended autonomous activity in unstructured, infrastructure-poor environments </a:t>
            </a:r>
          </a:p>
        </p:txBody>
      </p:sp>
      <p:sp>
        <p:nvSpPr>
          <p:cNvPr id="32" name="TextBox 31"/>
          <p:cNvSpPr txBox="1"/>
          <p:nvPr/>
        </p:nvSpPr>
        <p:spPr>
          <a:xfrm>
            <a:off x="3345098" y="3038924"/>
            <a:ext cx="2768600" cy="600164"/>
          </a:xfrm>
          <a:prstGeom prst="rect">
            <a:avLst/>
          </a:prstGeom>
          <a:noFill/>
        </p:spPr>
        <p:txBody>
          <a:bodyPr wrap="square" rtlCol="0">
            <a:spAutoFit/>
          </a:bodyPr>
          <a:lstStyle/>
          <a:p>
            <a:pPr algn="ctr" fontAlgn="auto">
              <a:spcBef>
                <a:spcPts val="0"/>
              </a:spcBef>
              <a:spcAft>
                <a:spcPts val="0"/>
              </a:spcAft>
            </a:pPr>
            <a:r>
              <a:rPr lang="en-US" sz="1200" b="1" baseline="0" dirty="0">
                <a:solidFill>
                  <a:prstClr val="black"/>
                </a:solidFill>
                <a:latin typeface="Tahoma"/>
                <a:ea typeface="Tahoma" pitchFamily="34" charset="0"/>
                <a:cs typeface="Tahoma" pitchFamily="34" charset="0"/>
              </a:rPr>
              <a:t>Novel Sensing and </a:t>
            </a:r>
            <a:r>
              <a:rPr lang="en-US" sz="1200" b="1" baseline="0" dirty="0" smtClean="0">
                <a:solidFill>
                  <a:prstClr val="black"/>
                </a:solidFill>
                <a:latin typeface="Tahoma"/>
                <a:ea typeface="Tahoma" pitchFamily="34" charset="0"/>
                <a:cs typeface="Tahoma" pitchFamily="34" charset="0"/>
              </a:rPr>
              <a:t>Detection</a:t>
            </a:r>
          </a:p>
          <a:p>
            <a:pPr algn="ctr" fontAlgn="auto">
              <a:spcBef>
                <a:spcPts val="0"/>
              </a:spcBef>
              <a:spcAft>
                <a:spcPts val="0"/>
              </a:spcAft>
            </a:pPr>
            <a:r>
              <a:rPr lang="en-US" sz="1050" baseline="0" dirty="0">
                <a:solidFill>
                  <a:prstClr val="black"/>
                </a:solidFill>
                <a:latin typeface="Tahoma"/>
                <a:ea typeface="Tahoma" pitchFamily="34" charset="0"/>
                <a:cs typeface="Tahoma" pitchFamily="34" charset="0"/>
              </a:rPr>
              <a:t>New approaches to sensing and detecting CBRNE materials and devices</a:t>
            </a:r>
          </a:p>
        </p:txBody>
      </p:sp>
      <p:sp>
        <p:nvSpPr>
          <p:cNvPr id="33" name="TextBox 32"/>
          <p:cNvSpPr txBox="1"/>
          <p:nvPr/>
        </p:nvSpPr>
        <p:spPr>
          <a:xfrm>
            <a:off x="6072000" y="3019819"/>
            <a:ext cx="3136899" cy="615553"/>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a:ea typeface="Tahoma" pitchFamily="34" charset="0"/>
                <a:cs typeface="Tahoma" pitchFamily="34" charset="0"/>
              </a:rPr>
              <a:t>Harnessing Complexity</a:t>
            </a:r>
          </a:p>
          <a:p>
            <a:pPr algn="ctr" fontAlgn="auto">
              <a:spcBef>
                <a:spcPts val="0"/>
              </a:spcBef>
              <a:spcAft>
                <a:spcPts val="0"/>
              </a:spcAft>
            </a:pPr>
            <a:r>
              <a:rPr lang="en-US" sz="1100" baseline="0" dirty="0">
                <a:solidFill>
                  <a:prstClr val="black"/>
                </a:solidFill>
                <a:latin typeface="Tahoma"/>
                <a:ea typeface="Tahoma" pitchFamily="34" charset="0"/>
                <a:cs typeface="Tahoma" pitchFamily="34" charset="0"/>
              </a:rPr>
              <a:t>Exploration of the science of complexity, and </a:t>
            </a:r>
            <a:r>
              <a:rPr lang="en-US" sz="1100" baseline="0" dirty="0" smtClean="0">
                <a:solidFill>
                  <a:prstClr val="black"/>
                </a:solidFill>
                <a:latin typeface="Tahoma"/>
                <a:ea typeface="Tahoma" pitchFamily="34" charset="0"/>
                <a:cs typeface="Tahoma" pitchFamily="34" charset="0"/>
              </a:rPr>
              <a:t>its application to new engineering paradigms</a:t>
            </a:r>
            <a:endParaRPr lang="en-US" sz="1100" baseline="0" dirty="0">
              <a:solidFill>
                <a:prstClr val="black"/>
              </a:solidFill>
              <a:latin typeface="Tahoma"/>
              <a:ea typeface="Tahoma" pitchFamily="34" charset="0"/>
              <a:cs typeface="Tahoma" pitchFamily="34" charset="0"/>
            </a:endParaRPr>
          </a:p>
        </p:txBody>
      </p:sp>
      <p:sp>
        <p:nvSpPr>
          <p:cNvPr id="34" name="TextBox 33"/>
          <p:cNvSpPr txBox="1"/>
          <p:nvPr/>
        </p:nvSpPr>
        <p:spPr>
          <a:xfrm>
            <a:off x="6321872" y="5795203"/>
            <a:ext cx="2790401" cy="615553"/>
          </a:xfrm>
          <a:prstGeom prst="rect">
            <a:avLst/>
          </a:prstGeom>
          <a:noFill/>
        </p:spPr>
        <p:txBody>
          <a:bodyPr wrap="square" rtlCol="0">
            <a:spAutoFit/>
          </a:bodyPr>
          <a:lstStyle/>
          <a:p>
            <a:pPr algn="ctr" fontAlgn="auto">
              <a:spcBef>
                <a:spcPts val="0"/>
              </a:spcBef>
              <a:spcAft>
                <a:spcPts val="0"/>
              </a:spcAft>
            </a:pPr>
            <a:r>
              <a:rPr lang="en-US" sz="1200" b="1" baseline="0" dirty="0" smtClean="0">
                <a:solidFill>
                  <a:prstClr val="black"/>
                </a:solidFill>
                <a:latin typeface="Tahoma"/>
                <a:ea typeface="Tahoma" pitchFamily="34" charset="0"/>
                <a:cs typeface="Tahoma" pitchFamily="34" charset="0"/>
              </a:rPr>
              <a:t>Mathematics</a:t>
            </a:r>
          </a:p>
          <a:p>
            <a:pPr algn="ctr" fontAlgn="auto">
              <a:spcBef>
                <a:spcPts val="0"/>
              </a:spcBef>
              <a:spcAft>
                <a:spcPts val="0"/>
              </a:spcAft>
            </a:pPr>
            <a:r>
              <a:rPr lang="en-US" sz="1100" baseline="0" dirty="0">
                <a:solidFill>
                  <a:prstClr val="black"/>
                </a:solidFill>
                <a:latin typeface="Tahoma"/>
                <a:ea typeface="Tahoma" pitchFamily="34" charset="0"/>
                <a:cs typeface="Tahoma" pitchFamily="34" charset="0"/>
              </a:rPr>
              <a:t>Development of advanced mathematics and modeling tools</a:t>
            </a:r>
          </a:p>
        </p:txBody>
      </p:sp>
      <p:sp>
        <p:nvSpPr>
          <p:cNvPr id="35" name="TextBox 34"/>
          <p:cNvSpPr txBox="1"/>
          <p:nvPr/>
        </p:nvSpPr>
        <p:spPr>
          <a:xfrm>
            <a:off x="3236565" y="5795203"/>
            <a:ext cx="3005484" cy="815608"/>
          </a:xfrm>
          <a:prstGeom prst="rect">
            <a:avLst/>
          </a:prstGeom>
          <a:noFill/>
        </p:spPr>
        <p:txBody>
          <a:bodyPr wrap="square" rtlCol="0">
            <a:spAutoFit/>
          </a:bodyPr>
          <a:lstStyle/>
          <a:p>
            <a:pPr algn="ctr" fontAlgn="auto">
              <a:spcBef>
                <a:spcPts val="0"/>
              </a:spcBef>
              <a:spcAft>
                <a:spcPts val="0"/>
              </a:spcAft>
            </a:pPr>
            <a:r>
              <a:rPr lang="en-US" sz="1200" b="1" baseline="0" dirty="0">
                <a:solidFill>
                  <a:prstClr val="black"/>
                </a:solidFill>
                <a:latin typeface="Tahoma"/>
                <a:ea typeface="Tahoma" pitchFamily="34" charset="0"/>
                <a:cs typeface="Tahoma" pitchFamily="34" charset="0"/>
              </a:rPr>
              <a:t>Physical </a:t>
            </a:r>
            <a:r>
              <a:rPr lang="en-US" sz="1200" b="1" baseline="0" dirty="0" smtClean="0">
                <a:solidFill>
                  <a:prstClr val="black"/>
                </a:solidFill>
                <a:latin typeface="Tahoma"/>
                <a:ea typeface="Tahoma" pitchFamily="34" charset="0"/>
                <a:cs typeface="Tahoma" pitchFamily="34" charset="0"/>
              </a:rPr>
              <a:t>Sciences</a:t>
            </a:r>
          </a:p>
          <a:p>
            <a:pPr algn="ctr" fontAlgn="auto">
              <a:spcBef>
                <a:spcPts val="0"/>
              </a:spcBef>
              <a:spcAft>
                <a:spcPts val="0"/>
              </a:spcAft>
            </a:pPr>
            <a:r>
              <a:rPr lang="en-US" sz="1100" baseline="0" dirty="0">
                <a:solidFill>
                  <a:prstClr val="black"/>
                </a:solidFill>
                <a:latin typeface="Tahoma"/>
                <a:ea typeface="Tahoma" pitchFamily="34" charset="0"/>
                <a:cs typeface="Tahoma" pitchFamily="34" charset="0"/>
              </a:rPr>
              <a:t>Exploration of scientific breakthroughs and boundaries that enable unique capabilities for national security</a:t>
            </a:r>
          </a:p>
        </p:txBody>
      </p:sp>
      <p:sp>
        <p:nvSpPr>
          <p:cNvPr id="20" name="Title 3"/>
          <p:cNvSpPr txBox="1">
            <a:spLocks/>
          </p:cNvSpPr>
          <p:nvPr/>
        </p:nvSpPr>
        <p:spPr bwMode="auto">
          <a:xfrm>
            <a:off x="1532587" y="151418"/>
            <a:ext cx="6030263"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a:lstStyle>
          <a:p>
            <a:pPr fontAlgn="auto">
              <a:spcAft>
                <a:spcPts val="0"/>
              </a:spcAft>
            </a:pPr>
            <a:r>
              <a:rPr lang="en-US" sz="2400" baseline="0" dirty="0" smtClean="0">
                <a:solidFill>
                  <a:prstClr val="black"/>
                </a:solidFill>
              </a:rPr>
              <a:t>Topic Areas</a:t>
            </a:r>
            <a:endParaRPr lang="en-US" sz="2400" baseline="0" dirty="0">
              <a:solidFill>
                <a:prstClr val="black"/>
              </a:solidFill>
            </a:endParaRPr>
          </a:p>
        </p:txBody>
      </p:sp>
      <p:sp>
        <p:nvSpPr>
          <p:cNvPr id="23" name="Slide Number Placeholder 2"/>
          <p:cNvSpPr>
            <a:spLocks noGrp="1"/>
          </p:cNvSpPr>
          <p:nvPr>
            <p:ph type="sldNum" sz="quarter" idx="11"/>
          </p:nvPr>
        </p:nvSpPr>
        <p:spPr>
          <a:xfrm>
            <a:off x="8102430" y="6553200"/>
            <a:ext cx="762000" cy="292102"/>
          </a:xfrm>
        </p:spPr>
        <p:txBody>
          <a:bodyPr/>
          <a:lstStyle/>
          <a:p>
            <a:fld id="{231CC523-8BC6-4921-807A-66BD262F34AB}" type="slidenum">
              <a:rPr lang="en-US" smtClean="0"/>
              <a:pPr/>
              <a:t>10</a:t>
            </a:fld>
            <a:endParaRPr lang="en-US" dirty="0"/>
          </a:p>
        </p:txBody>
      </p:sp>
      <p:sp>
        <p:nvSpPr>
          <p:cNvPr id="3" name="Rectangle 2"/>
          <p:cNvSpPr/>
          <p:nvPr/>
        </p:nvSpPr>
        <p:spPr>
          <a:xfrm>
            <a:off x="3160366" y="5575228"/>
            <a:ext cx="1580882" cy="235962"/>
          </a:xfrm>
          <a:prstGeom prst="rect">
            <a:avLst/>
          </a:prstGeom>
        </p:spPr>
        <p:txBody>
          <a:bodyPr wrap="none">
            <a:spAutoFit/>
          </a:bodyPr>
          <a:lstStyle/>
          <a:p>
            <a:r>
              <a:rPr lang="en-US" sz="1400" dirty="0">
                <a:solidFill>
                  <a:prstClr val="white">
                    <a:lumMod val="75000"/>
                  </a:prstClr>
                </a:solidFill>
              </a:rPr>
              <a:t>© Robert Llewellyn/Corbis</a:t>
            </a:r>
          </a:p>
        </p:txBody>
      </p:sp>
      <p:sp>
        <p:nvSpPr>
          <p:cNvPr id="6" name="Rectangle 5"/>
          <p:cNvSpPr/>
          <p:nvPr/>
        </p:nvSpPr>
        <p:spPr>
          <a:xfrm>
            <a:off x="6072000" y="2728573"/>
            <a:ext cx="1475084" cy="235962"/>
          </a:xfrm>
          <a:prstGeom prst="rect">
            <a:avLst/>
          </a:prstGeom>
        </p:spPr>
        <p:txBody>
          <a:bodyPr wrap="none">
            <a:spAutoFit/>
          </a:bodyPr>
          <a:lstStyle/>
          <a:p>
            <a:r>
              <a:rPr lang="en-US" sz="1400" dirty="0" smtClean="0">
                <a:solidFill>
                  <a:prstClr val="white">
                    <a:lumMod val="75000"/>
                  </a:prstClr>
                </a:solidFill>
              </a:rPr>
              <a:t>© 2007 </a:t>
            </a:r>
            <a:r>
              <a:rPr lang="en-US" sz="1400" dirty="0">
                <a:solidFill>
                  <a:prstClr val="white">
                    <a:lumMod val="75000"/>
                  </a:prstClr>
                </a:solidFill>
              </a:rPr>
              <a:t>Ned </a:t>
            </a:r>
            <a:r>
              <a:rPr lang="en-US" sz="1400" dirty="0" err="1">
                <a:solidFill>
                  <a:prstClr val="white">
                    <a:lumMod val="75000"/>
                  </a:prstClr>
                </a:solidFill>
              </a:rPr>
              <a:t>Batchelder</a:t>
            </a:r>
            <a:r>
              <a:rPr lang="en-US" sz="1400" dirty="0">
                <a:solidFill>
                  <a:prstClr val="white">
                    <a:lumMod val="75000"/>
                  </a:prstClr>
                </a:solidFill>
              </a:rPr>
              <a:t> </a:t>
            </a:r>
          </a:p>
        </p:txBody>
      </p:sp>
      <p:sp>
        <p:nvSpPr>
          <p:cNvPr id="24"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pic>
        <p:nvPicPr>
          <p:cNvPr id="22" name="Picture 21" descr="DSO_final_RBG-01.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09443" y="68446"/>
            <a:ext cx="1185821" cy="695023"/>
          </a:xfrm>
          <a:prstGeom prst="rect">
            <a:avLst/>
          </a:prstGeom>
        </p:spPr>
      </p:pic>
    </p:spTree>
    <p:extLst>
      <p:ext uri="{BB962C8B-B14F-4D97-AF65-F5344CB8AC3E}">
        <p14:creationId xmlns:p14="http://schemas.microsoft.com/office/powerpoint/2010/main" val="290888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p:cNvSpPr txBox="1">
            <a:spLocks/>
          </p:cNvSpPr>
          <p:nvPr/>
        </p:nvSpPr>
        <p:spPr bwMode="auto">
          <a:xfrm>
            <a:off x="1622426" y="151418"/>
            <a:ext cx="591934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a:lstStyle>
          <a:p>
            <a:pPr fontAlgn="auto">
              <a:spcAft>
                <a:spcPts val="0"/>
              </a:spcAft>
            </a:pPr>
            <a:r>
              <a:rPr lang="en-US" baseline="0" dirty="0"/>
              <a:t>DSO Office-wide BAA is a formal access point to communicate new ideas to DSO PMs </a:t>
            </a:r>
          </a:p>
        </p:txBody>
      </p:sp>
      <p:sp>
        <p:nvSpPr>
          <p:cNvPr id="20" name="Slide Number Placeholder 2"/>
          <p:cNvSpPr>
            <a:spLocks noGrp="1"/>
          </p:cNvSpPr>
          <p:nvPr>
            <p:ph type="sldNum" sz="quarter" idx="11"/>
          </p:nvPr>
        </p:nvSpPr>
        <p:spPr/>
        <p:txBody>
          <a:bodyPr/>
          <a:lstStyle/>
          <a:p>
            <a:fld id="{231CC523-8BC6-4921-807A-66BD262F34AB}" type="slidenum">
              <a:rPr lang="en-US" smtClean="0"/>
              <a:pPr/>
              <a:t>11</a:t>
            </a:fld>
            <a:endParaRPr lang="en-US" dirty="0"/>
          </a:p>
        </p:txBody>
      </p:sp>
      <p:sp>
        <p:nvSpPr>
          <p:cNvPr id="2" name="Content Placeholder 1"/>
          <p:cNvSpPr>
            <a:spLocks noGrp="1"/>
          </p:cNvSpPr>
          <p:nvPr>
            <p:ph sz="quarter" idx="13"/>
          </p:nvPr>
        </p:nvSpPr>
        <p:spPr/>
        <p:txBody>
          <a:bodyPr/>
          <a:lstStyle/>
          <a:p>
            <a:pPr>
              <a:buFont typeface="Arial" pitchFamily="34" charset="0"/>
              <a:buChar char="•"/>
            </a:pPr>
            <a:r>
              <a:rPr lang="en-US" b="0" dirty="0" smtClean="0"/>
              <a:t>1-year-long office wide BAA; designated BAA coordinator and email address </a:t>
            </a:r>
          </a:p>
          <a:p>
            <a:pPr>
              <a:buFont typeface="Arial" pitchFamily="34" charset="0"/>
              <a:buChar char="•"/>
            </a:pPr>
            <a:r>
              <a:rPr lang="en-US" b="0" dirty="0" smtClean="0"/>
              <a:t>Does not supersede program BAAs </a:t>
            </a:r>
          </a:p>
          <a:p>
            <a:pPr>
              <a:buFont typeface="Arial" pitchFamily="34" charset="0"/>
              <a:buChar char="•"/>
            </a:pPr>
            <a:r>
              <a:rPr lang="en-US" b="0" dirty="0" smtClean="0"/>
              <a:t>Executive summaries, abstracts, and proposals </a:t>
            </a:r>
          </a:p>
          <a:p>
            <a:pPr>
              <a:buFont typeface="Arial" pitchFamily="34" charset="0"/>
              <a:buChar char="•"/>
            </a:pPr>
            <a:endParaRPr lang="en-US" b="0" dirty="0"/>
          </a:p>
          <a:p>
            <a:pPr>
              <a:buFont typeface="Arial" pitchFamily="34" charset="0"/>
              <a:buChar char="•"/>
            </a:pPr>
            <a:endParaRPr lang="en-US" b="0" dirty="0" smtClean="0"/>
          </a:p>
          <a:p>
            <a:pPr>
              <a:buFont typeface="Arial" pitchFamily="34" charset="0"/>
              <a:buChar char="•"/>
            </a:pPr>
            <a:endParaRPr lang="en-US" b="0" dirty="0" smtClean="0"/>
          </a:p>
          <a:p>
            <a:pPr>
              <a:buFont typeface="Arial" pitchFamily="34" charset="0"/>
              <a:buChar char="•"/>
            </a:pPr>
            <a:endParaRPr lang="en-US" b="0" dirty="0"/>
          </a:p>
          <a:p>
            <a:pPr>
              <a:buFont typeface="Arial" pitchFamily="34" charset="0"/>
              <a:buChar char="•"/>
            </a:pPr>
            <a:endParaRPr lang="en-US" b="0" dirty="0" smtClean="0"/>
          </a:p>
          <a:p>
            <a:pPr>
              <a:buFont typeface="Arial" pitchFamily="34" charset="0"/>
              <a:buChar char="•"/>
            </a:pPr>
            <a:endParaRPr lang="en-US" b="0" dirty="0"/>
          </a:p>
          <a:p>
            <a:pPr>
              <a:buFont typeface="Arial" pitchFamily="34" charset="0"/>
              <a:buChar char="•"/>
            </a:pPr>
            <a:endParaRPr lang="en-US" b="0" dirty="0" smtClean="0"/>
          </a:p>
          <a:p>
            <a:pPr>
              <a:buFont typeface="Arial" pitchFamily="34" charset="0"/>
              <a:buChar char="•"/>
            </a:pPr>
            <a:endParaRPr lang="en-US" b="0" dirty="0"/>
          </a:p>
          <a:p>
            <a:pPr marL="0" indent="0"/>
            <a:endParaRPr lang="en-US" b="0" dirty="0"/>
          </a:p>
          <a:p>
            <a:pPr>
              <a:buFont typeface="Arial" pitchFamily="34" charset="0"/>
              <a:buChar char="•"/>
            </a:pPr>
            <a:r>
              <a:rPr lang="en-US" b="0" dirty="0" smtClean="0"/>
              <a:t>Can you come in and discuss your idea?  YES, but please submit the executive summary first so we know who is best aligned to hear from you, and so we can maintain a record of your submittal.</a:t>
            </a:r>
          </a:p>
          <a:p>
            <a:endParaRPr lang="en-US" b="0" dirty="0"/>
          </a:p>
        </p:txBody>
      </p:sp>
      <p:grpSp>
        <p:nvGrpSpPr>
          <p:cNvPr id="29" name="Group 28"/>
          <p:cNvGrpSpPr/>
          <p:nvPr/>
        </p:nvGrpSpPr>
        <p:grpSpPr>
          <a:xfrm>
            <a:off x="893515" y="2446788"/>
            <a:ext cx="7113864" cy="2290195"/>
            <a:chOff x="1073791" y="2927757"/>
            <a:chExt cx="7113864" cy="2290195"/>
          </a:xfrm>
        </p:grpSpPr>
        <p:sp>
          <p:nvSpPr>
            <p:cNvPr id="4" name="Rectangle 3"/>
            <p:cNvSpPr/>
            <p:nvPr/>
          </p:nvSpPr>
          <p:spPr>
            <a:xfrm>
              <a:off x="1426129" y="3565925"/>
              <a:ext cx="1770077" cy="73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Submit 1-page Executive Summary</a:t>
              </a:r>
              <a:endParaRPr lang="en-US" sz="1400" b="1" dirty="0"/>
            </a:p>
          </p:txBody>
        </p:sp>
        <p:sp>
          <p:nvSpPr>
            <p:cNvPr id="5" name="Rectangle 4"/>
            <p:cNvSpPr/>
            <p:nvPr/>
          </p:nvSpPr>
          <p:spPr>
            <a:xfrm>
              <a:off x="6033082" y="3168723"/>
              <a:ext cx="1770077" cy="50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Submit 5-page Abstract</a:t>
              </a:r>
              <a:endParaRPr lang="en-US" sz="1400" b="1" dirty="0"/>
            </a:p>
          </p:txBody>
        </p:sp>
        <p:sp>
          <p:nvSpPr>
            <p:cNvPr id="6" name="Diamond 5"/>
            <p:cNvSpPr/>
            <p:nvPr/>
          </p:nvSpPr>
          <p:spPr>
            <a:xfrm>
              <a:off x="4194496" y="3199963"/>
              <a:ext cx="503339" cy="44461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4194495" y="4166095"/>
              <a:ext cx="503339" cy="44461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36544" y="3589352"/>
              <a:ext cx="1833078" cy="523220"/>
            </a:xfrm>
            <a:prstGeom prst="rect">
              <a:avLst/>
            </a:prstGeom>
            <a:noFill/>
          </p:spPr>
          <p:txBody>
            <a:bodyPr wrap="square" rtlCol="0">
              <a:spAutoFit/>
            </a:bodyPr>
            <a:lstStyle/>
            <a:p>
              <a:pPr algn="ctr"/>
              <a:r>
                <a:rPr lang="en-US" sz="1400" dirty="0" smtClean="0"/>
                <a:t>Feedback indicates interest</a:t>
              </a:r>
              <a:endParaRPr lang="en-US" sz="1400" dirty="0"/>
            </a:p>
          </p:txBody>
        </p:sp>
        <p:sp>
          <p:nvSpPr>
            <p:cNvPr id="8" name="TextBox 7"/>
            <p:cNvSpPr txBox="1"/>
            <p:nvPr/>
          </p:nvSpPr>
          <p:spPr>
            <a:xfrm>
              <a:off x="3636544" y="4566450"/>
              <a:ext cx="2118304" cy="523220"/>
            </a:xfrm>
            <a:prstGeom prst="rect">
              <a:avLst/>
            </a:prstGeom>
            <a:noFill/>
          </p:spPr>
          <p:txBody>
            <a:bodyPr wrap="square" rtlCol="0">
              <a:spAutoFit/>
            </a:bodyPr>
            <a:lstStyle/>
            <a:p>
              <a:pPr algn="ctr"/>
              <a:r>
                <a:rPr lang="en-US" sz="1400" dirty="0" smtClean="0"/>
                <a:t>Feedback encourages proposal</a:t>
              </a:r>
              <a:endParaRPr lang="en-US" sz="1400" dirty="0"/>
            </a:p>
          </p:txBody>
        </p:sp>
        <p:cxnSp>
          <p:nvCxnSpPr>
            <p:cNvPr id="11" name="Elbow Connector 10"/>
            <p:cNvCxnSpPr>
              <a:stCxn id="4" idx="3"/>
              <a:endCxn id="6" idx="1"/>
            </p:cNvCxnSpPr>
            <p:nvPr/>
          </p:nvCxnSpPr>
          <p:spPr>
            <a:xfrm flipV="1">
              <a:off x="3196206" y="3422272"/>
              <a:ext cx="998290" cy="50887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4" idx="3"/>
              <a:endCxn id="9" idx="1"/>
            </p:cNvCxnSpPr>
            <p:nvPr/>
          </p:nvCxnSpPr>
          <p:spPr>
            <a:xfrm>
              <a:off x="3196206" y="3931148"/>
              <a:ext cx="998289" cy="457256"/>
            </a:xfrm>
            <a:prstGeom prst="bentConnector3">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33081" y="4134855"/>
              <a:ext cx="1770077" cy="50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Submit Proposal</a:t>
              </a:r>
              <a:endParaRPr lang="en-US" sz="1400" b="1" dirty="0"/>
            </a:p>
          </p:txBody>
        </p:sp>
        <p:cxnSp>
          <p:nvCxnSpPr>
            <p:cNvPr id="16" name="Straight Arrow Connector 15"/>
            <p:cNvCxnSpPr>
              <a:stCxn id="6" idx="3"/>
              <a:endCxn id="5" idx="1"/>
            </p:cNvCxnSpPr>
            <p:nvPr/>
          </p:nvCxnSpPr>
          <p:spPr>
            <a:xfrm flipV="1">
              <a:off x="4697835" y="3422271"/>
              <a:ext cx="1335247"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4" idx="1"/>
            </p:cNvCxnSpPr>
            <p:nvPr/>
          </p:nvCxnSpPr>
          <p:spPr>
            <a:xfrm flipV="1">
              <a:off x="4697834" y="4388403"/>
              <a:ext cx="1335247"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3791" y="2927757"/>
              <a:ext cx="7113864" cy="2290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3913982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a:t>Program Managers</a:t>
            </a:r>
          </a:p>
        </p:txBody>
      </p:sp>
      <p:sp>
        <p:nvSpPr>
          <p:cNvPr id="5" name="TextBox 4"/>
          <p:cNvSpPr txBox="1"/>
          <p:nvPr/>
        </p:nvSpPr>
        <p:spPr>
          <a:xfrm>
            <a:off x="4159562" y="2104459"/>
            <a:ext cx="1151276"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James Gimlett</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Physics</a:t>
            </a:r>
          </a:p>
        </p:txBody>
      </p:sp>
      <p:sp>
        <p:nvSpPr>
          <p:cNvPr id="8" name="TextBox 7"/>
          <p:cNvSpPr txBox="1"/>
          <p:nvPr/>
        </p:nvSpPr>
        <p:spPr>
          <a:xfrm>
            <a:off x="7332755" y="4429124"/>
            <a:ext cx="1606530"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John Main</a:t>
            </a:r>
          </a:p>
          <a:p>
            <a:pPr algn="ctr" fontAlgn="auto">
              <a:spcBef>
                <a:spcPts val="0"/>
              </a:spcBef>
              <a:spcAft>
                <a:spcPts val="0"/>
              </a:spcAft>
            </a:pPr>
            <a:r>
              <a:rPr lang="en-US" sz="900" b="1" baseline="0" dirty="0">
                <a:solidFill>
                  <a:prstClr val="black"/>
                </a:solidFill>
                <a:latin typeface="Tahoma"/>
                <a:ea typeface="Tahoma" pitchFamily="34" charset="0"/>
                <a:cs typeface="Tahoma" pitchFamily="34" charset="0"/>
              </a:rPr>
              <a:t> </a:t>
            </a:r>
            <a:r>
              <a:rPr lang="en-US" sz="900" baseline="0" dirty="0" smtClean="0">
                <a:solidFill>
                  <a:prstClr val="black"/>
                </a:solidFill>
                <a:latin typeface="Tahoma"/>
                <a:ea typeface="Tahoma" pitchFamily="34" charset="0"/>
                <a:cs typeface="Tahoma" pitchFamily="34" charset="0"/>
              </a:rPr>
              <a:t>Material System Innovation</a:t>
            </a:r>
          </a:p>
        </p:txBody>
      </p:sp>
      <p:sp>
        <p:nvSpPr>
          <p:cNvPr id="13" name="TextBox 12"/>
          <p:cNvSpPr txBox="1"/>
          <p:nvPr/>
        </p:nvSpPr>
        <p:spPr>
          <a:xfrm>
            <a:off x="420262" y="6299226"/>
            <a:ext cx="1188146"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Tyler McQuade</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Chemistry</a:t>
            </a:r>
          </a:p>
        </p:txBody>
      </p:sp>
      <p:sp>
        <p:nvSpPr>
          <p:cNvPr id="14" name="TextBox 13"/>
          <p:cNvSpPr txBox="1"/>
          <p:nvPr/>
        </p:nvSpPr>
        <p:spPr>
          <a:xfrm>
            <a:off x="4540365" y="6299226"/>
            <a:ext cx="2207556" cy="392415"/>
          </a:xfrm>
          <a:prstGeom prst="rect">
            <a:avLst/>
          </a:prstGeom>
          <a:noFill/>
        </p:spPr>
        <p:txBody>
          <a:bodyPr wrap="squar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Reza Ghanadan</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Complexity Science</a:t>
            </a:r>
          </a:p>
        </p:txBody>
      </p:sp>
      <p:sp>
        <p:nvSpPr>
          <p:cNvPr id="20" name="TextBox 19"/>
          <p:cNvSpPr txBox="1"/>
          <p:nvPr/>
        </p:nvSpPr>
        <p:spPr>
          <a:xfrm>
            <a:off x="456330" y="2104459"/>
            <a:ext cx="1116011"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Fariba Fahroo</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Mathematics</a:t>
            </a:r>
          </a:p>
        </p:txBody>
      </p:sp>
      <p:sp>
        <p:nvSpPr>
          <p:cNvPr id="15" name="TextBox 14"/>
          <p:cNvSpPr txBox="1"/>
          <p:nvPr/>
        </p:nvSpPr>
        <p:spPr>
          <a:xfrm>
            <a:off x="5351643" y="2104459"/>
            <a:ext cx="2163477" cy="392415"/>
          </a:xfrm>
          <a:prstGeom prst="rect">
            <a:avLst/>
          </a:prstGeom>
          <a:noFill/>
        </p:spPr>
        <p:txBody>
          <a:bodyPr wrap="squar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Prem Kumar</a:t>
            </a:r>
          </a:p>
          <a:p>
            <a:pPr algn="ctr" fontAlgn="auto">
              <a:spcBef>
                <a:spcPts val="0"/>
              </a:spcBef>
              <a:spcAft>
                <a:spcPts val="0"/>
              </a:spcAft>
            </a:pPr>
            <a:r>
              <a:rPr lang="en-US" sz="900" baseline="0" dirty="0">
                <a:solidFill>
                  <a:prstClr val="black"/>
                </a:solidFill>
                <a:latin typeface="Tahoma"/>
              </a:rPr>
              <a:t>Quantum and Nonlinear </a:t>
            </a:r>
            <a:r>
              <a:rPr lang="en-US" sz="900" baseline="0" dirty="0" smtClean="0">
                <a:solidFill>
                  <a:prstClr val="black"/>
                </a:solidFill>
                <a:latin typeface="Tahoma"/>
              </a:rPr>
              <a:t>Optics</a:t>
            </a:r>
          </a:p>
        </p:txBody>
      </p:sp>
      <p:sp>
        <p:nvSpPr>
          <p:cNvPr id="22" name="TextBox 21"/>
          <p:cNvSpPr txBox="1"/>
          <p:nvPr/>
        </p:nvSpPr>
        <p:spPr>
          <a:xfrm>
            <a:off x="4923134" y="4429124"/>
            <a:ext cx="2553808" cy="392415"/>
          </a:xfrm>
          <a:prstGeom prst="rect">
            <a:avLst/>
          </a:prstGeom>
          <a:noFill/>
        </p:spPr>
        <p:txBody>
          <a:bodyPr wrap="squar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Gill Pratt</a:t>
            </a:r>
          </a:p>
          <a:p>
            <a:pPr algn="ctr" fontAlgn="auto">
              <a:spcBef>
                <a:spcPts val="0"/>
              </a:spcBef>
              <a:spcAft>
                <a:spcPts val="0"/>
              </a:spcAft>
            </a:pPr>
            <a:r>
              <a:rPr lang="en-US" sz="900" baseline="0" dirty="0" smtClean="0">
                <a:solidFill>
                  <a:prstClr val="black"/>
                </a:solidFill>
                <a:latin typeface="Tahoma"/>
              </a:rPr>
              <a:t>Robotics </a:t>
            </a:r>
            <a:r>
              <a:rPr lang="en-US" sz="900" baseline="0" dirty="0">
                <a:solidFill>
                  <a:prstClr val="black"/>
                </a:solidFill>
                <a:latin typeface="Tahoma"/>
              </a:rPr>
              <a:t>and Neuromorphic </a:t>
            </a:r>
            <a:r>
              <a:rPr lang="en-US" sz="900" baseline="0" dirty="0" smtClean="0">
                <a:solidFill>
                  <a:prstClr val="black"/>
                </a:solidFill>
                <a:latin typeface="Tahoma"/>
              </a:rPr>
              <a:t>Systems </a:t>
            </a:r>
            <a:endParaRPr lang="en-US" sz="900" baseline="0" dirty="0">
              <a:solidFill>
                <a:prstClr val="black"/>
              </a:solidFill>
              <a:latin typeface="Tahoma"/>
              <a:ea typeface="Tahoma" pitchFamily="34" charset="0"/>
              <a:cs typeface="Tahoma" pitchFamily="34" charset="0"/>
            </a:endParaRPr>
          </a:p>
        </p:txBody>
      </p:sp>
      <p:sp>
        <p:nvSpPr>
          <p:cNvPr id="25" name="TextBox 24"/>
          <p:cNvSpPr txBox="1"/>
          <p:nvPr/>
        </p:nvSpPr>
        <p:spPr>
          <a:xfrm>
            <a:off x="2433022" y="2104459"/>
            <a:ext cx="973343"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Mark Micire</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Robotics</a:t>
            </a:r>
          </a:p>
        </p:txBody>
      </p:sp>
      <p:sp>
        <p:nvSpPr>
          <p:cNvPr id="34" name="TextBox 33"/>
          <p:cNvSpPr txBox="1"/>
          <p:nvPr/>
        </p:nvSpPr>
        <p:spPr>
          <a:xfrm>
            <a:off x="7602078" y="6299226"/>
            <a:ext cx="1069524"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Vincent Tang</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Applied Physics</a:t>
            </a:r>
          </a:p>
        </p:txBody>
      </p:sp>
      <p:sp>
        <p:nvSpPr>
          <p:cNvPr id="33" name="Slide Number Placeholder 2"/>
          <p:cNvSpPr txBox="1">
            <a:spLocks/>
          </p:cNvSpPr>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baseline="0">
                <a:solidFill>
                  <a:srgbClr val="898989"/>
                </a:solidFill>
                <a:latin typeface="Tahoma" charset="0"/>
                <a:ea typeface="ＭＳ Ｐゴシック" charset="-128"/>
                <a:cs typeface="+mn-cs"/>
              </a:defRPr>
            </a:lvl1pPr>
            <a:lvl2pPr marL="457200" algn="l" rtl="0" fontAlgn="base">
              <a:spcBef>
                <a:spcPct val="0"/>
              </a:spcBef>
              <a:spcAft>
                <a:spcPct val="0"/>
              </a:spcAft>
              <a:defRPr sz="2400" kern="1200" baseline="-25000">
                <a:solidFill>
                  <a:schemeClr val="tx1"/>
                </a:solidFill>
                <a:latin typeface="Arial" charset="0"/>
                <a:ea typeface="ＭＳ Ｐゴシック" charset="-128"/>
                <a:cs typeface="+mn-cs"/>
              </a:defRPr>
            </a:lvl2pPr>
            <a:lvl3pPr marL="914400" algn="l" rtl="0" fontAlgn="base">
              <a:spcBef>
                <a:spcPct val="0"/>
              </a:spcBef>
              <a:spcAft>
                <a:spcPct val="0"/>
              </a:spcAft>
              <a:defRPr sz="2400" kern="1200" baseline="-250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baseline="-250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baseline="-25000">
                <a:solidFill>
                  <a:schemeClr val="tx1"/>
                </a:solidFill>
                <a:latin typeface="Arial" charset="0"/>
                <a:ea typeface="ＭＳ Ｐゴシック" charset="-128"/>
                <a:cs typeface="+mn-cs"/>
              </a:defRPr>
            </a:lvl5pPr>
            <a:lvl6pPr marL="2286000" algn="l" defTabSz="914400" rtl="0" eaLnBrk="1" latinLnBrk="0" hangingPunct="1">
              <a:defRPr sz="2400" kern="1200" baseline="-25000">
                <a:solidFill>
                  <a:schemeClr val="tx1"/>
                </a:solidFill>
                <a:latin typeface="Arial" charset="0"/>
                <a:ea typeface="ＭＳ Ｐゴシック" charset="-128"/>
                <a:cs typeface="+mn-cs"/>
              </a:defRPr>
            </a:lvl6pPr>
            <a:lvl7pPr marL="2743200" algn="l" defTabSz="914400" rtl="0" eaLnBrk="1" latinLnBrk="0" hangingPunct="1">
              <a:defRPr sz="2400" kern="1200" baseline="-25000">
                <a:solidFill>
                  <a:schemeClr val="tx1"/>
                </a:solidFill>
                <a:latin typeface="Arial" charset="0"/>
                <a:ea typeface="ＭＳ Ｐゴシック" charset="-128"/>
                <a:cs typeface="+mn-cs"/>
              </a:defRPr>
            </a:lvl7pPr>
            <a:lvl8pPr marL="3200400" algn="l" defTabSz="914400" rtl="0" eaLnBrk="1" latinLnBrk="0" hangingPunct="1">
              <a:defRPr sz="2400" kern="1200" baseline="-25000">
                <a:solidFill>
                  <a:schemeClr val="tx1"/>
                </a:solidFill>
                <a:latin typeface="Arial" charset="0"/>
                <a:ea typeface="ＭＳ Ｐゴシック" charset="-128"/>
                <a:cs typeface="+mn-cs"/>
              </a:defRPr>
            </a:lvl8pPr>
            <a:lvl9pPr marL="3657600" algn="l" defTabSz="914400" rtl="0" eaLnBrk="1" latinLnBrk="0" hangingPunct="1">
              <a:defRPr sz="2400" kern="1200" baseline="-25000">
                <a:solidFill>
                  <a:schemeClr val="tx1"/>
                </a:solidFill>
                <a:latin typeface="Arial" charset="0"/>
                <a:ea typeface="ＭＳ Ｐゴシック" charset="-128"/>
                <a:cs typeface="+mn-cs"/>
              </a:defRPr>
            </a:lvl9pPr>
          </a:lstStyle>
          <a:p>
            <a:pPr>
              <a:defRPr/>
            </a:pPr>
            <a:fld id="{A00C979D-5E57-48F7-BAFF-731BBB2220E5}" type="slidenum">
              <a:rPr lang="en-US" smtClean="0"/>
              <a:pPr>
                <a:defRPr/>
              </a:pPr>
              <a:t>12</a:t>
            </a:fld>
            <a:endParaRPr lang="en-US" sz="2000" dirty="0"/>
          </a:p>
        </p:txBody>
      </p:sp>
      <p:sp>
        <p:nvSpPr>
          <p:cNvPr id="32" name="TextBox 31"/>
          <p:cNvSpPr txBox="1"/>
          <p:nvPr/>
        </p:nvSpPr>
        <p:spPr>
          <a:xfrm>
            <a:off x="7317341" y="2104459"/>
            <a:ext cx="1663434" cy="392415"/>
          </a:xfrm>
          <a:prstGeom prst="rect">
            <a:avLst/>
          </a:prstGeom>
          <a:noFill/>
        </p:spPr>
        <p:txBody>
          <a:bodyPr wrap="squar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Judah Goldwasser</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Structural Materials</a:t>
            </a:r>
          </a:p>
        </p:txBody>
      </p:sp>
      <p:pic>
        <p:nvPicPr>
          <p:cNvPr id="21" name="Picture 4" descr="C:\Users\awong\AppData\Local\Microsoft\Windows\Temporary Internet Files\Content.Outlook\VC0127VI\2013-11-04 13 56 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 b="72"/>
          <a:stretch/>
        </p:blipFill>
        <p:spPr bwMode="auto">
          <a:xfrm>
            <a:off x="128683" y="847315"/>
            <a:ext cx="1771306" cy="123266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5"/>
          <a:stretch/>
        </p:blipFill>
        <p:spPr bwMode="auto">
          <a:xfrm>
            <a:off x="2075568" y="841789"/>
            <a:ext cx="1688252" cy="1232666"/>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l="12727" r="12070"/>
          <a:stretch/>
        </p:blipFill>
        <p:spPr>
          <a:xfrm>
            <a:off x="7317342" y="847314"/>
            <a:ext cx="1678110" cy="1232665"/>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39" name="Picture 2" descr="http://t3.gstatic.com/images?q=tbn:ANd9GcSxns-ecnuX0rSdomno_Su57gfjRoqFea3zeB0SA3mHLYb-08K_"/>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0"/>
          <a:stretch/>
        </p:blipFill>
        <p:spPr bwMode="auto">
          <a:xfrm>
            <a:off x="128683" y="4860808"/>
            <a:ext cx="1771306" cy="144155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3"/>
          <a:stretch/>
        </p:blipFill>
        <p:spPr bwMode="auto">
          <a:xfrm>
            <a:off x="4622178" y="4822778"/>
            <a:ext cx="1920010" cy="148845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8" name="Picture 2" descr="C:\Users\hheigele\AppData\Local\Microsoft\Windows\Temporary Internet Files\Content.Outlook\TMTJWJB4\Gill and Gigantor (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41"/>
          <a:stretch/>
        </p:blipFill>
        <p:spPr bwMode="auto">
          <a:xfrm>
            <a:off x="5474779" y="2506397"/>
            <a:ext cx="1450518" cy="189029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awong\AppData\Local\Microsoft\Windows\Temporary Internet Files\Content.Outlook\VC0127VI\EXO_LEX_DEMO_APR05_0117 (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6"/>
          <a:stretch/>
        </p:blipFill>
        <p:spPr bwMode="auto">
          <a:xfrm rot="16200000">
            <a:off x="7191587" y="2647565"/>
            <a:ext cx="1891680" cy="160934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hheigele\AppData\Local\Microsoft\Windows\Temporary Internet Files\Content.Outlook\TMTJWJB4\jim photo a.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221" t="-1" r="6167" b="97"/>
          <a:stretch/>
        </p:blipFill>
        <p:spPr bwMode="auto">
          <a:xfrm>
            <a:off x="3936377" y="848237"/>
            <a:ext cx="1597647" cy="123174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 name="Picture 2" descr="http://www.northwestern.edu/observer/issues/2004-03-11/images/kumar_prem2.jpg"/>
          <p:cNvPicPr>
            <a:picLocks noChangeAspect="1" noChangeArrowheads="1"/>
          </p:cNvPicPr>
          <p:nvPr/>
        </p:nvPicPr>
        <p:blipFill rotWithShape="1">
          <a:blip r:embed="rId11">
            <a:extLst>
              <a:ext uri="{28A0092B-C50C-407E-A947-70E740481C1C}">
                <a14:useLocalDpi xmlns:a14="http://schemas.microsoft.com/office/drawing/2010/main" val="0"/>
              </a:ext>
            </a:extLst>
          </a:blip>
          <a:srcRect l="10694"/>
          <a:stretch/>
        </p:blipFill>
        <p:spPr bwMode="auto">
          <a:xfrm>
            <a:off x="5693819" y="850516"/>
            <a:ext cx="1479127" cy="122393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5"/>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0" r="60"/>
          <a:stretch/>
        </p:blipFill>
        <p:spPr bwMode="auto">
          <a:xfrm>
            <a:off x="6993491" y="4852701"/>
            <a:ext cx="1945794" cy="1458531"/>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5"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6543" y="4822779"/>
            <a:ext cx="1972557" cy="1479418"/>
          </a:xfrm>
          <a:prstGeom prst="rect">
            <a:avLst/>
          </a:prstGeom>
          <a:ln w="38100">
            <a:solidFill>
              <a:schemeClr val="tx1"/>
            </a:solidFill>
          </a:ln>
        </p:spPr>
      </p:pic>
      <p:sp>
        <p:nvSpPr>
          <p:cNvPr id="30" name="TextBox 29"/>
          <p:cNvSpPr txBox="1"/>
          <p:nvPr/>
        </p:nvSpPr>
        <p:spPr>
          <a:xfrm>
            <a:off x="2864680" y="4429124"/>
            <a:ext cx="1627369" cy="392415"/>
          </a:xfrm>
          <a:prstGeom prst="rect">
            <a:avLst/>
          </a:prstGeom>
          <a:noFill/>
        </p:spPr>
        <p:txBody>
          <a:bodyPr wrap="non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Michael Maher</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Materials and Manufacturing</a:t>
            </a:r>
          </a:p>
        </p:txBody>
      </p:sp>
      <p:sp>
        <p:nvSpPr>
          <p:cNvPr id="36" name="TextBox 35"/>
          <p:cNvSpPr txBox="1"/>
          <p:nvPr/>
        </p:nvSpPr>
        <p:spPr>
          <a:xfrm>
            <a:off x="30240" y="4429124"/>
            <a:ext cx="1968192" cy="392415"/>
          </a:xfrm>
          <a:prstGeom prst="rect">
            <a:avLst/>
          </a:prstGeom>
          <a:noFill/>
        </p:spPr>
        <p:txBody>
          <a:bodyPr wrap="square" rtlCol="0">
            <a:spAutoFit/>
          </a:bodyPr>
          <a:lstStyle/>
          <a:p>
            <a:pPr algn="ctr" fontAlgn="auto">
              <a:spcBef>
                <a:spcPts val="0"/>
              </a:spcBef>
              <a:spcAft>
                <a:spcPts val="0"/>
              </a:spcAft>
            </a:pPr>
            <a:r>
              <a:rPr lang="en-US" sz="1050" b="1" baseline="0" dirty="0" smtClean="0">
                <a:solidFill>
                  <a:prstClr val="black"/>
                </a:solidFill>
                <a:latin typeface="Tahoma"/>
                <a:ea typeface="Tahoma" pitchFamily="34" charset="0"/>
                <a:cs typeface="Tahoma" pitchFamily="34" charset="0"/>
              </a:rPr>
              <a:t>Doran Michels</a:t>
            </a: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Ground Combat Systems</a:t>
            </a:r>
          </a:p>
        </p:txBody>
      </p:sp>
      <p:pic>
        <p:nvPicPr>
          <p:cNvPr id="37" name="Picture 36" descr="doran5.jpg"/>
          <p:cNvPicPr>
            <a:picLocks noChangeAspect="1"/>
          </p:cNvPicPr>
          <p:nvPr/>
        </p:nvPicPr>
        <p:blipFill rotWithShape="1">
          <a:blip r:embed="rId14" cstate="print"/>
          <a:srcRect r="58" b="75"/>
          <a:stretch/>
        </p:blipFill>
        <p:spPr>
          <a:xfrm>
            <a:off x="128683" y="2506397"/>
            <a:ext cx="1746902" cy="189280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38" name="Picture 2" descr="Y:\PHOTOS\IMG_0938.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 b="27"/>
          <a:stretch/>
        </p:blipFill>
        <p:spPr bwMode="auto">
          <a:xfrm>
            <a:off x="2308461" y="2506397"/>
            <a:ext cx="2739809" cy="189029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500471" y="6299226"/>
            <a:ext cx="1484702" cy="392415"/>
          </a:xfrm>
          <a:prstGeom prst="rect">
            <a:avLst/>
          </a:prstGeom>
          <a:noFill/>
        </p:spPr>
        <p:txBody>
          <a:bodyPr wrap="none" rtlCol="0">
            <a:spAutoFit/>
          </a:bodyPr>
          <a:lstStyle/>
          <a:p>
            <a:pPr algn="ctr" fontAlgn="auto">
              <a:spcBef>
                <a:spcPts val="0"/>
              </a:spcBef>
              <a:spcAft>
                <a:spcPts val="0"/>
              </a:spcAft>
            </a:pPr>
            <a:r>
              <a:rPr lang="en-US" sz="1050" b="1" baseline="0" dirty="0" err="1" smtClean="0">
                <a:solidFill>
                  <a:prstClr val="black"/>
                </a:solidFill>
                <a:latin typeface="Tahoma"/>
                <a:ea typeface="Tahoma" pitchFamily="34" charset="0"/>
                <a:cs typeface="Tahoma" pitchFamily="34" charset="0"/>
              </a:rPr>
              <a:t>Predrag</a:t>
            </a:r>
            <a:r>
              <a:rPr lang="en-US" sz="1050" b="1" baseline="0" dirty="0">
                <a:solidFill>
                  <a:prstClr val="black"/>
                </a:solidFill>
                <a:latin typeface="Tahoma"/>
                <a:ea typeface="Tahoma" pitchFamily="34" charset="0"/>
                <a:cs typeface="Tahoma" pitchFamily="34" charset="0"/>
              </a:rPr>
              <a:t> </a:t>
            </a:r>
            <a:r>
              <a:rPr lang="en-US" sz="1050" b="1" baseline="0" dirty="0" err="1">
                <a:solidFill>
                  <a:prstClr val="black"/>
                </a:solidFill>
                <a:latin typeface="Tahoma"/>
                <a:ea typeface="Tahoma" pitchFamily="34" charset="0"/>
                <a:cs typeface="Tahoma" pitchFamily="34" charset="0"/>
              </a:rPr>
              <a:t>Milojkovic</a:t>
            </a:r>
            <a:r>
              <a:rPr lang="en-US" sz="1050" b="1" baseline="0" dirty="0">
                <a:solidFill>
                  <a:prstClr val="black"/>
                </a:solidFill>
                <a:latin typeface="Tahoma"/>
                <a:ea typeface="Tahoma" pitchFamily="34" charset="0"/>
                <a:cs typeface="Tahoma" pitchFamily="34" charset="0"/>
              </a:rPr>
              <a:t> </a:t>
            </a:r>
            <a:endParaRPr lang="en-US" sz="1050" b="1" baseline="0" dirty="0" smtClean="0">
              <a:solidFill>
                <a:prstClr val="black"/>
              </a:solidFill>
              <a:latin typeface="Tahoma"/>
              <a:ea typeface="Tahoma" pitchFamily="34" charset="0"/>
              <a:cs typeface="Tahoma" pitchFamily="34" charset="0"/>
            </a:endParaRPr>
          </a:p>
          <a:p>
            <a:pPr algn="ctr" fontAlgn="auto">
              <a:spcBef>
                <a:spcPts val="0"/>
              </a:spcBef>
              <a:spcAft>
                <a:spcPts val="0"/>
              </a:spcAft>
            </a:pPr>
            <a:r>
              <a:rPr lang="en-US" sz="900" baseline="0" dirty="0" smtClean="0">
                <a:solidFill>
                  <a:prstClr val="black"/>
                </a:solidFill>
                <a:latin typeface="Tahoma"/>
                <a:ea typeface="Tahoma" pitchFamily="34" charset="0"/>
                <a:cs typeface="Tahoma" pitchFamily="34" charset="0"/>
              </a:rPr>
              <a:t>Imaging and Optics</a:t>
            </a:r>
          </a:p>
        </p:txBody>
      </p:sp>
    </p:spTree>
    <p:extLst>
      <p:ext uri="{BB962C8B-B14F-4D97-AF65-F5344CB8AC3E}">
        <p14:creationId xmlns:p14="http://schemas.microsoft.com/office/powerpoint/2010/main" val="309831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231CC523-8BC6-4921-807A-66BD262F34AB}" type="slidenum">
              <a:rPr lang="en-US" smtClean="0"/>
              <a:pPr/>
              <a:t>13</a:t>
            </a:fld>
            <a:endParaRPr lang="en-US" dirty="0"/>
          </a:p>
        </p:txBody>
      </p:sp>
      <p:sp>
        <p:nvSpPr>
          <p:cNvPr id="2" name="Content Placeholder 1"/>
          <p:cNvSpPr>
            <a:spLocks noGrp="1"/>
          </p:cNvSpPr>
          <p:nvPr>
            <p:ph sz="quarter" idx="13"/>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Char char="•"/>
            </a:pPr>
            <a:r>
              <a:rPr lang="en-US" sz="1800" dirty="0">
                <a:ea typeface="Tahoma" pitchFamily="34" charset="0"/>
              </a:rPr>
              <a:t>No-Interest/Discourage indicates: </a:t>
            </a:r>
          </a:p>
          <a:p>
            <a:pPr lvl="1"/>
            <a:r>
              <a:rPr lang="en-US" sz="1600" dirty="0"/>
              <a:t>The submission does not present an approach to developing technology that is aligned with the DARPA/DSO focus areas and </a:t>
            </a:r>
            <a:r>
              <a:rPr lang="en-US" sz="1600" dirty="0" smtClean="0"/>
              <a:t>interests. </a:t>
            </a:r>
            <a:endParaRPr lang="en-US" sz="1600" dirty="0"/>
          </a:p>
          <a:p>
            <a:pPr lvl="1"/>
            <a:r>
              <a:rPr lang="en-US" sz="1600" dirty="0"/>
              <a:t>The submission is not important to DSO’s areas of responsibility as outlined in the </a:t>
            </a:r>
            <a:r>
              <a:rPr lang="en-US" sz="1600" dirty="0" smtClean="0"/>
              <a:t>BAA. </a:t>
            </a:r>
            <a:endParaRPr lang="en-US" sz="1600" dirty="0"/>
          </a:p>
          <a:p>
            <a:pPr lvl="1"/>
            <a:r>
              <a:rPr lang="en-US" sz="1600" dirty="0" smtClean="0"/>
              <a:t>The </a:t>
            </a:r>
            <a:r>
              <a:rPr lang="en-US" sz="1600" dirty="0"/>
              <a:t>submission does not substantiate a revolutionary </a:t>
            </a:r>
            <a:r>
              <a:rPr lang="en-US" sz="1600" dirty="0" smtClean="0"/>
              <a:t>national security capability </a:t>
            </a:r>
            <a:r>
              <a:rPr lang="en-US" sz="1600" dirty="0"/>
              <a:t>within the DSO </a:t>
            </a:r>
            <a:r>
              <a:rPr lang="en-US" sz="1600" dirty="0" smtClean="0"/>
              <a:t>portfolio. </a:t>
            </a:r>
            <a:endParaRPr lang="en-US" sz="1600" dirty="0"/>
          </a:p>
          <a:p>
            <a:pPr lvl="1"/>
            <a:r>
              <a:rPr lang="en-US" sz="1600" dirty="0"/>
              <a:t>The proposed approach does not clearly identify current limitations that would be </a:t>
            </a:r>
            <a:r>
              <a:rPr lang="en-US" sz="1600" dirty="0" smtClean="0"/>
              <a:t>overcome. </a:t>
            </a:r>
            <a:endParaRPr lang="en-US" sz="1600" dirty="0"/>
          </a:p>
          <a:p>
            <a:pPr lvl="1"/>
            <a:r>
              <a:rPr lang="en-US" sz="1600" dirty="0"/>
              <a:t>The submission does not identify barriers to implementing new operational concepts and postulate </a:t>
            </a:r>
            <a:r>
              <a:rPr lang="en-US" sz="1600" dirty="0" smtClean="0"/>
              <a:t>solutions. </a:t>
            </a:r>
            <a:endParaRPr lang="en-US" sz="1600" dirty="0"/>
          </a:p>
          <a:p>
            <a:pPr lvl="1"/>
            <a:r>
              <a:rPr lang="en-US" sz="1600" dirty="0"/>
              <a:t>The submission does not convey technology significantly beyond the state of the </a:t>
            </a:r>
            <a:r>
              <a:rPr lang="en-US" sz="1600" dirty="0" smtClean="0"/>
              <a:t>art. </a:t>
            </a:r>
            <a:endParaRPr lang="en-US" sz="1600" dirty="0"/>
          </a:p>
          <a:p>
            <a:pPr>
              <a:spcBef>
                <a:spcPts val="600"/>
              </a:spcBef>
              <a:spcAft>
                <a:spcPts val="600"/>
              </a:spcAft>
              <a:buChar char="•"/>
            </a:pPr>
            <a:r>
              <a:rPr lang="en-US" sz="1800" dirty="0">
                <a:ea typeface="Tahoma" pitchFamily="34" charset="0"/>
              </a:rPr>
              <a:t>It does NOT mean that you cannot resubmit or that you cannot submit a full proposal... BUT you should strongly consider the Government assessment before expending more resources. </a:t>
            </a:r>
          </a:p>
          <a:p>
            <a:pPr>
              <a:spcBef>
                <a:spcPts val="600"/>
              </a:spcBef>
              <a:spcAft>
                <a:spcPts val="600"/>
              </a:spcAft>
              <a:buChar char="•"/>
            </a:pPr>
            <a:endParaRPr lang="en-US" sz="1800" dirty="0">
              <a:ea typeface="Tahoma" pitchFamily="34" charset="0"/>
            </a:endParaRPr>
          </a:p>
          <a:p>
            <a:pPr>
              <a:spcBef>
                <a:spcPts val="600"/>
              </a:spcBef>
              <a:spcAft>
                <a:spcPts val="600"/>
              </a:spcAft>
              <a:buChar char="•"/>
            </a:pPr>
            <a:endParaRPr lang="en-US" sz="1800" dirty="0">
              <a:ea typeface="Tahoma" pitchFamily="34" charset="0"/>
            </a:endParaRPr>
          </a:p>
        </p:txBody>
      </p:sp>
      <p:sp>
        <p:nvSpPr>
          <p:cNvPr id="5" name="Title 4"/>
          <p:cNvSpPr txBox="1">
            <a:spLocks/>
          </p:cNvSpPr>
          <p:nvPr/>
        </p:nvSpPr>
        <p:spPr bwMode="auto">
          <a:xfrm>
            <a:off x="1484742" y="124909"/>
            <a:ext cx="6087633"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a:lstStyle>
          <a:p>
            <a:pPr fontAlgn="auto">
              <a:spcAft>
                <a:spcPts val="0"/>
              </a:spcAft>
            </a:pPr>
            <a:r>
              <a:rPr lang="en-US" sz="2400" baseline="0" dirty="0"/>
              <a:t>Responses to Executive Summaries and Abstracts</a:t>
            </a:r>
          </a:p>
        </p:txBody>
      </p:sp>
      <p:sp>
        <p:nvSpPr>
          <p:cNvPr id="8"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3631986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1484742" y="124909"/>
            <a:ext cx="6087633"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a:lstStyle>
          <a:p>
            <a:pPr fontAlgn="auto">
              <a:spcAft>
                <a:spcPts val="0"/>
              </a:spcAft>
            </a:pPr>
            <a:r>
              <a:rPr lang="en-US" sz="2400" baseline="0" dirty="0"/>
              <a:t>Responses to Executive Summaries and Abstracts</a:t>
            </a:r>
          </a:p>
        </p:txBody>
      </p:sp>
      <p:sp>
        <p:nvSpPr>
          <p:cNvPr id="7" name="Slide Number Placeholder 2"/>
          <p:cNvSpPr>
            <a:spLocks noGrp="1"/>
          </p:cNvSpPr>
          <p:nvPr>
            <p:ph type="sldNum" sz="quarter" idx="11"/>
          </p:nvPr>
        </p:nvSpPr>
        <p:spPr/>
        <p:txBody>
          <a:bodyPr/>
          <a:lstStyle/>
          <a:p>
            <a:fld id="{231CC523-8BC6-4921-807A-66BD262F34AB}" type="slidenum">
              <a:rPr lang="en-US" smtClean="0"/>
              <a:pPr/>
              <a:t>14</a:t>
            </a:fld>
            <a:endParaRPr lang="en-US" dirty="0"/>
          </a:p>
        </p:txBody>
      </p:sp>
      <p:sp>
        <p:nvSpPr>
          <p:cNvPr id="2" name="Content Placeholder 1"/>
          <p:cNvSpPr>
            <a:spLocks noGrp="1"/>
          </p:cNvSpPr>
          <p:nvPr>
            <p:ph sz="quarter" idx="13"/>
          </p:nvPr>
        </p:nvSpPr>
        <p:spPr/>
        <p:txBody>
          <a:bodyPr/>
          <a:lstStyle/>
          <a:p>
            <a:pPr>
              <a:spcBef>
                <a:spcPts val="600"/>
              </a:spcBef>
              <a:spcAft>
                <a:spcPts val="600"/>
              </a:spcAft>
            </a:pPr>
            <a:r>
              <a:rPr lang="en-US" b="0" dirty="0" smtClean="0"/>
              <a:t>Interest/Encourage </a:t>
            </a:r>
            <a:r>
              <a:rPr lang="en-US" b="0" dirty="0"/>
              <a:t>means: </a:t>
            </a:r>
            <a:endParaRPr lang="en-US" b="0" dirty="0" smtClean="0"/>
          </a:p>
          <a:p>
            <a:pPr lvl="1">
              <a:spcBef>
                <a:spcPts val="600"/>
              </a:spcBef>
              <a:spcAft>
                <a:spcPts val="600"/>
              </a:spcAft>
            </a:pPr>
            <a:r>
              <a:rPr lang="en-US" b="0" dirty="0" smtClean="0"/>
              <a:t>We </a:t>
            </a:r>
            <a:r>
              <a:rPr lang="en-US" b="0" dirty="0"/>
              <a:t>find your idea interesting and we would like to know </a:t>
            </a:r>
            <a:r>
              <a:rPr lang="en-US" b="0" dirty="0" smtClean="0"/>
              <a:t>more. </a:t>
            </a:r>
            <a:endParaRPr lang="en-US" b="0" dirty="0"/>
          </a:p>
          <a:p>
            <a:pPr lvl="1">
              <a:spcBef>
                <a:spcPts val="600"/>
              </a:spcBef>
              <a:spcAft>
                <a:spcPts val="600"/>
              </a:spcAft>
            </a:pPr>
            <a:r>
              <a:rPr lang="en-US" b="0" dirty="0"/>
              <a:t>It does NOT mean that you are funded or that a full proposal will be </a:t>
            </a:r>
            <a:r>
              <a:rPr lang="en-US" b="0" dirty="0" smtClean="0"/>
              <a:t>accepted. </a:t>
            </a:r>
            <a:endParaRPr lang="en-US" b="0" dirty="0"/>
          </a:p>
          <a:p>
            <a:pPr>
              <a:spcBef>
                <a:spcPts val="600"/>
              </a:spcBef>
              <a:spcAft>
                <a:spcPts val="600"/>
              </a:spcAft>
            </a:pPr>
            <a:r>
              <a:rPr lang="en-US" b="0" dirty="0"/>
              <a:t>Funding potential: </a:t>
            </a:r>
          </a:p>
          <a:p>
            <a:pPr lvl="1">
              <a:spcBef>
                <a:spcPts val="600"/>
              </a:spcBef>
              <a:spcAft>
                <a:spcPts val="600"/>
              </a:spcAft>
            </a:pPr>
            <a:r>
              <a:rPr lang="en-US" b="0" dirty="0"/>
              <a:t>Intent is to fund </a:t>
            </a:r>
            <a:r>
              <a:rPr lang="en-US" b="0" dirty="0" smtClean="0"/>
              <a:t>seedlings </a:t>
            </a:r>
          </a:p>
          <a:p>
            <a:pPr lvl="1">
              <a:spcBef>
                <a:spcPts val="600"/>
              </a:spcBef>
              <a:spcAft>
                <a:spcPts val="600"/>
              </a:spcAft>
            </a:pPr>
            <a:r>
              <a:rPr lang="en-US" b="0" dirty="0" smtClean="0"/>
              <a:t>Efforts </a:t>
            </a:r>
            <a:r>
              <a:rPr lang="en-US" b="0" dirty="0"/>
              <a:t>larger than seedlings </a:t>
            </a:r>
            <a:r>
              <a:rPr lang="en-US" b="0" dirty="0" smtClean="0"/>
              <a:t>are rare, but may occur for efforts that support or lead to multiple programs.</a:t>
            </a:r>
            <a:endParaRPr lang="en-US" b="0" dirty="0"/>
          </a:p>
          <a:p>
            <a:pPr>
              <a:spcBef>
                <a:spcPts val="600"/>
              </a:spcBef>
            </a:pPr>
            <a:endParaRPr lang="en-US" b="0" dirty="0"/>
          </a:p>
          <a:p>
            <a:pPr>
              <a:spcBef>
                <a:spcPts val="600"/>
              </a:spcBef>
            </a:pPr>
            <a:endParaRPr lang="en-US" dirty="0"/>
          </a:p>
        </p:txBody>
      </p:sp>
      <p:sp>
        <p:nvSpPr>
          <p:cNvPr id="8"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525750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1622426" y="151418"/>
            <a:ext cx="591934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a:lstStyle>
          <a:p>
            <a:pPr fontAlgn="auto">
              <a:spcAft>
                <a:spcPts val="0"/>
              </a:spcAft>
            </a:pPr>
            <a:r>
              <a:rPr lang="en-US" sz="2400" baseline="0" dirty="0" smtClean="0"/>
              <a:t>General Advice</a:t>
            </a:r>
            <a:endParaRPr lang="en-US" sz="2400" baseline="0" dirty="0"/>
          </a:p>
        </p:txBody>
      </p:sp>
      <p:sp>
        <p:nvSpPr>
          <p:cNvPr id="6" name="Slide Number Placeholder 2"/>
          <p:cNvSpPr>
            <a:spLocks noGrp="1"/>
          </p:cNvSpPr>
          <p:nvPr>
            <p:ph type="sldNum" sz="quarter" idx="11"/>
          </p:nvPr>
        </p:nvSpPr>
        <p:spPr/>
        <p:txBody>
          <a:bodyPr/>
          <a:lstStyle/>
          <a:p>
            <a:fld id="{231CC523-8BC6-4921-807A-66BD262F34AB}" type="slidenum">
              <a:rPr lang="en-US" smtClean="0"/>
              <a:pPr/>
              <a:t>15</a:t>
            </a:fld>
            <a:endParaRPr lang="en-US" dirty="0"/>
          </a:p>
        </p:txBody>
      </p:sp>
      <p:sp>
        <p:nvSpPr>
          <p:cNvPr id="2" name="Content Placeholder 1"/>
          <p:cNvSpPr>
            <a:spLocks noGrp="1"/>
          </p:cNvSpPr>
          <p:nvPr>
            <p:ph sz="quarter" idx="13"/>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Char char="•"/>
            </a:pPr>
            <a:r>
              <a:rPr lang="en-US" sz="1800" dirty="0">
                <a:ea typeface="Tahoma" pitchFamily="34" charset="0"/>
              </a:rPr>
              <a:t>DO read the BAA-14-46 document in its entirety. </a:t>
            </a:r>
          </a:p>
          <a:p>
            <a:pPr>
              <a:spcBef>
                <a:spcPts val="600"/>
              </a:spcBef>
              <a:spcAft>
                <a:spcPts val="600"/>
              </a:spcAft>
              <a:buChar char="•"/>
            </a:pPr>
            <a:r>
              <a:rPr lang="en-US" sz="1800" dirty="0">
                <a:ea typeface="Tahoma" pitchFamily="34" charset="0"/>
              </a:rPr>
              <a:t>DO use the executive summary and abstract process. </a:t>
            </a:r>
          </a:p>
          <a:p>
            <a:pPr>
              <a:spcBef>
                <a:spcPts val="600"/>
              </a:spcBef>
              <a:spcAft>
                <a:spcPts val="600"/>
              </a:spcAft>
              <a:buChar char="•"/>
            </a:pPr>
            <a:r>
              <a:rPr lang="en-US" sz="1800" dirty="0">
                <a:ea typeface="Tahoma" pitchFamily="34" charset="0"/>
              </a:rPr>
              <a:t>If you are submitting a full proposal, read BAA-14-46 through again, and especially the Evaluation Criteria.</a:t>
            </a:r>
          </a:p>
          <a:p>
            <a:pPr>
              <a:spcBef>
                <a:spcPts val="600"/>
              </a:spcBef>
              <a:spcAft>
                <a:spcPts val="600"/>
              </a:spcAft>
              <a:buChar char="•"/>
            </a:pPr>
            <a:r>
              <a:rPr lang="en-US" sz="1800" dirty="0">
                <a:ea typeface="Tahoma" pitchFamily="34" charset="0"/>
              </a:rPr>
              <a:t>DO forward any questions related to the DARPA/DSO Office Wide BAA to DARPA-BAA-14-46@darpa.mil.</a:t>
            </a:r>
          </a:p>
          <a:p>
            <a:pPr>
              <a:spcBef>
                <a:spcPts val="600"/>
              </a:spcBef>
              <a:spcAft>
                <a:spcPts val="600"/>
              </a:spcAft>
              <a:buChar char="•"/>
            </a:pPr>
            <a:r>
              <a:rPr lang="en-US" sz="1800" dirty="0">
                <a:ea typeface="Tahoma" pitchFamily="34" charset="0"/>
              </a:rPr>
              <a:t>If you have no response after 7 weeks, DO email the </a:t>
            </a:r>
            <a:r>
              <a:rPr lang="en-US" sz="1800" dirty="0" smtClean="0">
                <a:ea typeface="Tahoma" pitchFamily="34" charset="0"/>
              </a:rPr>
              <a:t>Office-Wide </a:t>
            </a:r>
            <a:r>
              <a:rPr lang="en-US" sz="1800" dirty="0">
                <a:ea typeface="Tahoma" pitchFamily="34" charset="0"/>
              </a:rPr>
              <a:t>BAA to check status.</a:t>
            </a:r>
          </a:p>
          <a:p>
            <a:pPr>
              <a:spcBef>
                <a:spcPts val="600"/>
              </a:spcBef>
              <a:spcAft>
                <a:spcPts val="600"/>
              </a:spcAft>
              <a:buChar char="•"/>
            </a:pPr>
            <a:endParaRPr lang="en-US" sz="1800" dirty="0">
              <a:ea typeface="Tahoma" pitchFamily="34" charset="0"/>
            </a:endParaRPr>
          </a:p>
        </p:txBody>
      </p:sp>
      <p:sp>
        <p:nvSpPr>
          <p:cNvPr id="7"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3783777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Backups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96349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5"/>
          <p:cNvSpPr>
            <a:spLocks noGrp="1"/>
          </p:cNvSpPr>
          <p:nvPr>
            <p:ph type="ctrTitle"/>
          </p:nvPr>
        </p:nvSpPr>
        <p:spPr>
          <a:xfrm>
            <a:off x="1622428" y="150818"/>
            <a:ext cx="7140575" cy="612775"/>
          </a:xfrm>
        </p:spPr>
        <p:txBody>
          <a:bodyPr>
            <a:normAutofit/>
          </a:bodyPr>
          <a:lstStyle/>
          <a:p>
            <a:r>
              <a:rPr lang="en-US" dirty="0" smtClean="0">
                <a:latin typeface="+mj-lt"/>
                <a:cs typeface="Calibri" pitchFamily="34" charset="0"/>
              </a:rPr>
              <a:t>Looking to the Future</a:t>
            </a:r>
          </a:p>
        </p:txBody>
      </p:sp>
      <p:sp>
        <p:nvSpPr>
          <p:cNvPr id="12" name="Rectangle 11"/>
          <p:cNvSpPr/>
          <p:nvPr/>
        </p:nvSpPr>
        <p:spPr>
          <a:xfrm>
            <a:off x="536009" y="1174283"/>
            <a:ext cx="3931920" cy="4972435"/>
          </a:xfrm>
          <a:prstGeom prst="rect">
            <a:avLst/>
          </a:prstGeom>
          <a:solidFill>
            <a:schemeClr val="accent1">
              <a:lumMod val="20000"/>
              <a:lumOff val="80000"/>
            </a:schemeClr>
          </a:solidFill>
          <a:ln>
            <a:noFill/>
          </a:ln>
          <a:effectLst/>
        </p:spPr>
        <p:txBody>
          <a:bodyPr lIns="182880" tIns="91440" rIns="182880" bIns="91440"/>
          <a:lstStyle/>
          <a:p>
            <a:pPr algn="ctr" fontAlgn="base">
              <a:spcBef>
                <a:spcPts val="432"/>
              </a:spcBef>
              <a:spcAft>
                <a:spcPct val="0"/>
              </a:spcAft>
              <a:defRPr/>
            </a:pPr>
            <a:r>
              <a:rPr lang="en-US" sz="2000" b="1" kern="0" dirty="0" smtClean="0">
                <a:solidFill>
                  <a:prstClr val="black"/>
                </a:solidFill>
                <a:cs typeface="Arial" charset="0"/>
              </a:rPr>
              <a:t>National Security Landscape</a:t>
            </a:r>
          </a:p>
          <a:p>
            <a:pPr algn="ctr" fontAlgn="base">
              <a:spcBef>
                <a:spcPts val="432"/>
              </a:spcBef>
              <a:spcAft>
                <a:spcPct val="0"/>
              </a:spcAft>
              <a:defRPr/>
            </a:pPr>
            <a:endParaRPr lang="en-US" kern="0" dirty="0">
              <a:solidFill>
                <a:prstClr val="black"/>
              </a:solidFill>
              <a:cs typeface="Arial" charset="0"/>
            </a:endParaRPr>
          </a:p>
          <a:p>
            <a:pPr algn="ctr">
              <a:spcBef>
                <a:spcPts val="432"/>
              </a:spcBef>
              <a:defRPr/>
            </a:pPr>
            <a:r>
              <a:rPr lang="en-US" dirty="0" smtClean="0">
                <a:solidFill>
                  <a:prstClr val="black"/>
                </a:solidFill>
              </a:rPr>
              <a:t>Wide range of </a:t>
            </a:r>
            <a:r>
              <a:rPr lang="en-US" dirty="0">
                <a:solidFill>
                  <a:prstClr val="black"/>
                </a:solidFill>
              </a:rPr>
              <a:t>national security challenges:</a:t>
            </a:r>
          </a:p>
          <a:p>
            <a:pPr algn="ctr">
              <a:spcBef>
                <a:spcPts val="432"/>
              </a:spcBef>
              <a:defRPr/>
            </a:pPr>
            <a:r>
              <a:rPr lang="en-US" dirty="0">
                <a:solidFill>
                  <a:prstClr val="black"/>
                </a:solidFill>
              </a:rPr>
              <a:t>from nation states </a:t>
            </a:r>
            <a:endParaRPr lang="en-US" dirty="0" smtClean="0">
              <a:solidFill>
                <a:prstClr val="black"/>
              </a:solidFill>
            </a:endParaRPr>
          </a:p>
          <a:p>
            <a:pPr algn="ctr">
              <a:spcBef>
                <a:spcPts val="432"/>
              </a:spcBef>
              <a:defRPr/>
            </a:pPr>
            <a:r>
              <a:rPr lang="en-US" dirty="0" smtClean="0">
                <a:solidFill>
                  <a:prstClr val="black"/>
                </a:solidFill>
              </a:rPr>
              <a:t>to </a:t>
            </a:r>
            <a:r>
              <a:rPr lang="en-US" dirty="0">
                <a:solidFill>
                  <a:prstClr val="black"/>
                </a:solidFill>
              </a:rPr>
              <a:t>diffuse, </a:t>
            </a:r>
            <a:r>
              <a:rPr lang="en-US" dirty="0" smtClean="0">
                <a:solidFill>
                  <a:prstClr val="black"/>
                </a:solidFill>
              </a:rPr>
              <a:t>shifting terror networks </a:t>
            </a:r>
            <a:endParaRPr lang="en-US" sz="1600" dirty="0">
              <a:solidFill>
                <a:prstClr val="black"/>
              </a:solidFill>
            </a:endParaRPr>
          </a:p>
          <a:p>
            <a:pPr algn="ctr">
              <a:spcBef>
                <a:spcPts val="432"/>
              </a:spcBef>
              <a:defRPr/>
            </a:pPr>
            <a:endParaRPr lang="en-US" dirty="0">
              <a:solidFill>
                <a:prstClr val="black"/>
              </a:solidFill>
            </a:endParaRPr>
          </a:p>
          <a:p>
            <a:pPr marL="0" lvl="1" algn="ctr">
              <a:spcBef>
                <a:spcPts val="432"/>
              </a:spcBef>
              <a:defRPr/>
            </a:pPr>
            <a:r>
              <a:rPr lang="en-US" dirty="0">
                <a:solidFill>
                  <a:prstClr val="black"/>
                </a:solidFill>
                <a:cs typeface="Calibri" pitchFamily="34" charset="0"/>
              </a:rPr>
              <a:t>Globally available technologies</a:t>
            </a:r>
            <a:endParaRPr lang="en-US" sz="1600" dirty="0">
              <a:solidFill>
                <a:prstClr val="black"/>
              </a:solidFill>
              <a:cs typeface="Calibri" pitchFamily="34" charset="0"/>
            </a:endParaRPr>
          </a:p>
          <a:p>
            <a:pPr algn="ctr">
              <a:spcBef>
                <a:spcPts val="432"/>
              </a:spcBef>
              <a:defRPr/>
            </a:pPr>
            <a:endParaRPr lang="en-US" dirty="0">
              <a:solidFill>
                <a:prstClr val="black"/>
              </a:solidFill>
            </a:endParaRPr>
          </a:p>
          <a:p>
            <a:pPr algn="ctr">
              <a:spcBef>
                <a:spcPts val="432"/>
              </a:spcBef>
              <a:defRPr/>
            </a:pPr>
            <a:r>
              <a:rPr lang="en-US" dirty="0" smtClean="0">
                <a:solidFill>
                  <a:prstClr val="black"/>
                </a:solidFill>
              </a:rPr>
              <a:t>Cost as a major factor in choices about operational capabilities</a:t>
            </a:r>
            <a:endParaRPr lang="en-US" dirty="0">
              <a:solidFill>
                <a:prstClr val="black"/>
              </a:solidFill>
            </a:endParaRPr>
          </a:p>
          <a:p>
            <a:pPr algn="ctr" fontAlgn="base">
              <a:spcBef>
                <a:spcPts val="432"/>
              </a:spcBef>
              <a:spcAft>
                <a:spcPct val="0"/>
              </a:spcAft>
              <a:defRPr/>
            </a:pPr>
            <a:endParaRPr lang="en-US" kern="0" dirty="0" smtClean="0">
              <a:solidFill>
                <a:prstClr val="black"/>
              </a:solidFill>
              <a:cs typeface="Arial" charset="0"/>
            </a:endParaRPr>
          </a:p>
        </p:txBody>
      </p:sp>
      <p:sp>
        <p:nvSpPr>
          <p:cNvPr id="13" name="Rectangle 12"/>
          <p:cNvSpPr/>
          <p:nvPr/>
        </p:nvSpPr>
        <p:spPr>
          <a:xfrm>
            <a:off x="4659073" y="1174283"/>
            <a:ext cx="3931920" cy="4972435"/>
          </a:xfrm>
          <a:prstGeom prst="rect">
            <a:avLst/>
          </a:prstGeom>
          <a:solidFill>
            <a:schemeClr val="accent1">
              <a:lumMod val="20000"/>
              <a:lumOff val="80000"/>
            </a:schemeClr>
          </a:solidFill>
          <a:ln>
            <a:noFill/>
          </a:ln>
          <a:effectLst/>
        </p:spPr>
        <p:txBody>
          <a:bodyPr lIns="182880" tIns="91440" rIns="182880" bIns="91440"/>
          <a:lstStyle/>
          <a:p>
            <a:pPr algn="ctr" fontAlgn="base">
              <a:spcBef>
                <a:spcPts val="432"/>
              </a:spcBef>
              <a:spcAft>
                <a:spcPct val="0"/>
              </a:spcAft>
              <a:defRPr/>
            </a:pPr>
            <a:r>
              <a:rPr lang="en-US" sz="2000" b="1" kern="0" dirty="0" smtClean="0">
                <a:solidFill>
                  <a:prstClr val="black"/>
                </a:solidFill>
                <a:cs typeface="Arial" charset="0"/>
              </a:rPr>
              <a:t>DARPA Approaches</a:t>
            </a:r>
          </a:p>
          <a:p>
            <a:pPr algn="ctr" fontAlgn="base">
              <a:spcBef>
                <a:spcPts val="432"/>
              </a:spcBef>
              <a:spcAft>
                <a:spcPct val="0"/>
              </a:spcAft>
              <a:defRPr/>
            </a:pPr>
            <a:endParaRPr lang="en-US" kern="0" dirty="0">
              <a:solidFill>
                <a:prstClr val="black"/>
              </a:solidFill>
              <a:cs typeface="Arial" charset="0"/>
            </a:endParaRPr>
          </a:p>
          <a:p>
            <a:pPr algn="ctr">
              <a:spcBef>
                <a:spcPts val="432"/>
              </a:spcBef>
              <a:defRPr/>
            </a:pPr>
            <a:r>
              <a:rPr lang="en-US" dirty="0" smtClean="0">
                <a:solidFill>
                  <a:prstClr val="black"/>
                </a:solidFill>
              </a:rPr>
              <a:t>Game-changing new systems</a:t>
            </a:r>
          </a:p>
          <a:p>
            <a:pPr algn="ctr">
              <a:spcBef>
                <a:spcPts val="432"/>
              </a:spcBef>
              <a:defRPr/>
            </a:pPr>
            <a:r>
              <a:rPr lang="en-US" dirty="0" smtClean="0">
                <a:solidFill>
                  <a:prstClr val="black"/>
                </a:solidFill>
              </a:rPr>
              <a:t>Layered, multi-technology systems</a:t>
            </a:r>
          </a:p>
          <a:p>
            <a:pPr algn="ctr">
              <a:spcBef>
                <a:spcPts val="432"/>
              </a:spcBef>
              <a:defRPr/>
            </a:pPr>
            <a:endParaRPr lang="en-US" dirty="0">
              <a:solidFill>
                <a:prstClr val="black"/>
              </a:solidFill>
            </a:endParaRPr>
          </a:p>
          <a:p>
            <a:pPr algn="ctr">
              <a:spcBef>
                <a:spcPts val="432"/>
              </a:spcBef>
              <a:defRPr/>
            </a:pPr>
            <a:r>
              <a:rPr lang="en-US" dirty="0" smtClean="0">
                <a:solidFill>
                  <a:prstClr val="black"/>
                </a:solidFill>
              </a:rPr>
              <a:t>Catalyzing new national technology capabilities</a:t>
            </a:r>
          </a:p>
          <a:p>
            <a:pPr algn="ctr">
              <a:spcBef>
                <a:spcPts val="432"/>
              </a:spcBef>
              <a:defRPr/>
            </a:pPr>
            <a:r>
              <a:rPr lang="en-US" dirty="0" smtClean="0">
                <a:solidFill>
                  <a:prstClr val="black"/>
                </a:solidFill>
              </a:rPr>
              <a:t>Exploiting commercially available technologies</a:t>
            </a:r>
          </a:p>
          <a:p>
            <a:pPr algn="ctr">
              <a:spcBef>
                <a:spcPts val="432"/>
              </a:spcBef>
              <a:defRPr/>
            </a:pPr>
            <a:endParaRPr lang="en-US" dirty="0">
              <a:solidFill>
                <a:prstClr val="black"/>
              </a:solidFill>
            </a:endParaRPr>
          </a:p>
          <a:p>
            <a:pPr algn="ctr">
              <a:spcBef>
                <a:spcPts val="432"/>
              </a:spcBef>
              <a:defRPr/>
            </a:pPr>
            <a:r>
              <a:rPr lang="en-US" dirty="0" smtClean="0">
                <a:solidFill>
                  <a:prstClr val="black"/>
                </a:solidFill>
              </a:rPr>
              <a:t>Adaptable solutions</a:t>
            </a:r>
          </a:p>
          <a:p>
            <a:pPr algn="ctr">
              <a:spcBef>
                <a:spcPts val="432"/>
              </a:spcBef>
              <a:defRPr/>
            </a:pPr>
            <a:r>
              <a:rPr lang="en-US" dirty="0" smtClean="0">
                <a:solidFill>
                  <a:prstClr val="black"/>
                </a:solidFill>
              </a:rPr>
              <a:t>Inverting the cost equation</a:t>
            </a:r>
            <a:endParaRPr lang="en-US" dirty="0">
              <a:solidFill>
                <a:prstClr val="black"/>
              </a:solidFill>
            </a:endParaRPr>
          </a:p>
          <a:p>
            <a:pPr algn="ctr" fontAlgn="base">
              <a:spcBef>
                <a:spcPts val="432"/>
              </a:spcBef>
              <a:spcAft>
                <a:spcPct val="0"/>
              </a:spcAft>
              <a:defRPr/>
            </a:pPr>
            <a:endParaRPr lang="en-US" kern="0" dirty="0" smtClean="0">
              <a:solidFill>
                <a:prstClr val="black"/>
              </a:solidFill>
              <a:cs typeface="Arial" charset="0"/>
            </a:endParaRPr>
          </a:p>
        </p:txBody>
      </p:sp>
      <p:sp>
        <p:nvSpPr>
          <p:cNvPr id="11" name="Footer Placeholder 1"/>
          <p:cNvSpPr txBox="1">
            <a:spLocks/>
          </p:cNvSpPr>
          <p:nvPr/>
        </p:nvSpPr>
        <p:spPr bwMode="auto">
          <a:xfrm>
            <a:off x="1333500" y="6554832"/>
            <a:ext cx="6477000" cy="26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fontAlgn="auto" latinLnBrk="0" hangingPunct="1">
              <a:spcBef>
                <a:spcPts val="0"/>
              </a:spcBef>
              <a:spcAft>
                <a:spcPts val="0"/>
              </a:spcAft>
              <a:defRPr sz="900" kern="1200">
                <a:solidFill>
                  <a:schemeClr val="tx1"/>
                </a:solidFill>
                <a:latin typeface="Tahoma" pitchFamily="34" charset="0"/>
                <a:ea typeface="+mn-ea"/>
                <a:cs typeface="+mn-cs"/>
              </a:defRPr>
            </a:lvl1pPr>
            <a:lvl2pPr marL="742950" indent="-285750" algn="l" defTabSz="914400" rtl="0" eaLnBrk="1" latinLnBrk="0" hangingPunct="1">
              <a:defRPr sz="1800" kern="1200">
                <a:solidFill>
                  <a:schemeClr val="tx1"/>
                </a:solidFill>
                <a:latin typeface="Tahoma" pitchFamily="34" charset="0"/>
                <a:ea typeface="+mn-ea"/>
                <a:cs typeface="+mn-cs"/>
              </a:defRPr>
            </a:lvl2pPr>
            <a:lvl3pPr marL="1143000" indent="-228600" algn="l" defTabSz="914400" rtl="0" eaLnBrk="1" latinLnBrk="0" hangingPunct="1">
              <a:defRPr sz="1800" kern="1200">
                <a:solidFill>
                  <a:schemeClr val="tx1"/>
                </a:solidFill>
                <a:latin typeface="Tahoma" pitchFamily="34" charset="0"/>
                <a:ea typeface="+mn-ea"/>
                <a:cs typeface="+mn-cs"/>
              </a:defRPr>
            </a:lvl3pPr>
            <a:lvl4pPr marL="1600200" indent="-228600" algn="l" defTabSz="914400" rtl="0" eaLnBrk="1" latinLnBrk="0" hangingPunct="1">
              <a:defRPr sz="1800" kern="1200">
                <a:solidFill>
                  <a:schemeClr val="tx1"/>
                </a:solidFill>
                <a:latin typeface="Tahoma" pitchFamily="34" charset="0"/>
                <a:ea typeface="+mn-ea"/>
                <a:cs typeface="+mn-cs"/>
              </a:defRPr>
            </a:lvl4pPr>
            <a:lvl5pPr marL="2057400" indent="-228600" algn="l" defTabSz="914400" rtl="0" eaLnBrk="1" latinLnBrk="0" hangingPunct="1">
              <a:defRPr sz="1800" kern="1200">
                <a:solidFill>
                  <a:schemeClr val="tx1"/>
                </a:solidFill>
                <a:latin typeface="Tahoma"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Tahoma"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Tahoma"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Tahoma"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Tahoma" pitchFamily="34" charset="0"/>
                <a:ea typeface="+mn-ea"/>
                <a:cs typeface="+mn-cs"/>
              </a:defRPr>
            </a:lvl9pPr>
          </a:lstStyle>
          <a:p>
            <a:pPr fontAlgn="base">
              <a:spcBef>
                <a:spcPct val="0"/>
              </a:spcBef>
              <a:spcAft>
                <a:spcPct val="0"/>
              </a:spcAft>
              <a:defRPr/>
            </a:pPr>
            <a:r>
              <a:rPr lang="en-US" dirty="0" smtClean="0">
                <a:solidFill>
                  <a:srgbClr val="7F7F7F"/>
                </a:solidFill>
              </a:rPr>
              <a:t>DISTRIBUTION F: Further dissemination only as directed by DARPA Public Release Center or higher </a:t>
            </a:r>
            <a:r>
              <a:rPr lang="en-US" dirty="0" err="1" smtClean="0">
                <a:solidFill>
                  <a:srgbClr val="7F7F7F"/>
                </a:solidFill>
              </a:rPr>
              <a:t>DoD</a:t>
            </a:r>
            <a:r>
              <a:rPr lang="en-US" dirty="0" smtClean="0">
                <a:solidFill>
                  <a:srgbClr val="7F7F7F"/>
                </a:solidFill>
              </a:rPr>
              <a:t> authority</a:t>
            </a:r>
            <a:endParaRPr lang="en-US" dirty="0">
              <a:solidFill>
                <a:srgbClr val="7F7F7F"/>
              </a:solidFill>
            </a:endParaRPr>
          </a:p>
        </p:txBody>
      </p:sp>
    </p:spTree>
    <p:extLst>
      <p:ext uri="{BB962C8B-B14F-4D97-AF65-F5344CB8AC3E}">
        <p14:creationId xmlns:p14="http://schemas.microsoft.com/office/powerpoint/2010/main" val="1912700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a:t>DSO Office History</a:t>
            </a:r>
          </a:p>
        </p:txBody>
      </p:sp>
      <p:sp>
        <p:nvSpPr>
          <p:cNvPr id="6" name="Right Arrow 5"/>
          <p:cNvSpPr/>
          <p:nvPr/>
        </p:nvSpPr>
        <p:spPr>
          <a:xfrm>
            <a:off x="2446295" y="1631432"/>
            <a:ext cx="6577494" cy="116172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aseline="0" dirty="0" smtClean="0">
                <a:solidFill>
                  <a:schemeClr val="tx1"/>
                </a:solidFill>
              </a:rPr>
              <a:t>   1980</a:t>
            </a:r>
            <a:r>
              <a:rPr lang="en-US" sz="2800" baseline="0" dirty="0" smtClean="0">
                <a:solidFill>
                  <a:schemeClr val="tx1"/>
                </a:solidFill>
              </a:rPr>
              <a:t>               Defense Sciences             </a:t>
            </a:r>
            <a:endParaRPr lang="en-US" sz="2800" baseline="0" dirty="0">
              <a:solidFill>
                <a:schemeClr val="tx1"/>
              </a:solidFill>
            </a:endParaRPr>
          </a:p>
        </p:txBody>
      </p:sp>
      <p:sp>
        <p:nvSpPr>
          <p:cNvPr id="55" name="Rectangle 54"/>
          <p:cNvSpPr/>
          <p:nvPr/>
        </p:nvSpPr>
        <p:spPr>
          <a:xfrm>
            <a:off x="38818" y="1917498"/>
            <a:ext cx="2237561" cy="590550"/>
          </a:xfrm>
          <a:prstGeom prst="rect">
            <a:avLst/>
          </a:prstGeom>
          <a:gradFill flip="none" rotWithShape="1">
            <a:gsLst>
              <a:gs pos="0">
                <a:schemeClr val="accent1">
                  <a:tint val="66000"/>
                  <a:satMod val="160000"/>
                </a:schemeClr>
              </a:gs>
              <a:gs pos="2000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1960 Materials Sciences </a:t>
            </a:r>
          </a:p>
        </p:txBody>
      </p:sp>
      <p:sp>
        <p:nvSpPr>
          <p:cNvPr id="57" name="Rectangle 56"/>
          <p:cNvSpPr/>
          <p:nvPr/>
        </p:nvSpPr>
        <p:spPr>
          <a:xfrm>
            <a:off x="1273479" y="2606603"/>
            <a:ext cx="1002900" cy="590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1976 Cybernetic Technology </a:t>
            </a:r>
          </a:p>
        </p:txBody>
      </p:sp>
      <p:sp>
        <p:nvSpPr>
          <p:cNvPr id="58" name="Rectangle 57"/>
          <p:cNvSpPr/>
          <p:nvPr/>
        </p:nvSpPr>
        <p:spPr>
          <a:xfrm>
            <a:off x="2922741" y="4609132"/>
            <a:ext cx="1023094" cy="590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1985 Engineering Applications </a:t>
            </a:r>
          </a:p>
        </p:txBody>
      </p:sp>
      <p:sp>
        <p:nvSpPr>
          <p:cNvPr id="60" name="Rectangle 59"/>
          <p:cNvSpPr/>
          <p:nvPr/>
        </p:nvSpPr>
        <p:spPr>
          <a:xfrm>
            <a:off x="5489221" y="5260685"/>
            <a:ext cx="1761270" cy="590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1990 Electronic Systems Technology</a:t>
            </a:r>
          </a:p>
        </p:txBody>
      </p:sp>
      <p:sp>
        <p:nvSpPr>
          <p:cNvPr id="79" name="Right Arrow 78"/>
          <p:cNvSpPr/>
          <p:nvPr/>
        </p:nvSpPr>
        <p:spPr>
          <a:xfrm>
            <a:off x="7482784" y="4341526"/>
            <a:ext cx="1559615" cy="113413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1999 Microsystems </a:t>
            </a:r>
            <a:r>
              <a:rPr lang="en-US" sz="1600" dirty="0" smtClean="0">
                <a:solidFill>
                  <a:schemeClr val="tx1"/>
                </a:solidFill>
              </a:rPr>
              <a:t>Technology</a:t>
            </a:r>
            <a:endParaRPr lang="en-US" sz="1600" dirty="0">
              <a:solidFill>
                <a:schemeClr val="tx1"/>
              </a:solidFill>
            </a:endParaRPr>
          </a:p>
        </p:txBody>
      </p:sp>
      <p:sp>
        <p:nvSpPr>
          <p:cNvPr id="83" name="Rectangle 82"/>
          <p:cNvSpPr/>
          <p:nvPr/>
        </p:nvSpPr>
        <p:spPr>
          <a:xfrm>
            <a:off x="5576992" y="4042927"/>
            <a:ext cx="1313174" cy="590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1992 Microelectronics Technology</a:t>
            </a:r>
            <a:endParaRPr lang="en-US" sz="1600" dirty="0">
              <a:solidFill>
                <a:schemeClr val="tx1"/>
              </a:solidFill>
            </a:endParaRPr>
          </a:p>
        </p:txBody>
      </p:sp>
      <p:sp>
        <p:nvSpPr>
          <p:cNvPr id="84" name="Right Arrow 83"/>
          <p:cNvSpPr/>
          <p:nvPr/>
        </p:nvSpPr>
        <p:spPr>
          <a:xfrm>
            <a:off x="7033089" y="2992035"/>
            <a:ext cx="1960881" cy="1085151"/>
          </a:xfrm>
          <a:prstGeom prst="rightArrow">
            <a:avLst/>
          </a:prstGeom>
          <a:gradFill flip="none" rotWithShape="1">
            <a:gsLst>
              <a:gs pos="0">
                <a:schemeClr val="accent1">
                  <a:tint val="66000"/>
                  <a:satMod val="160000"/>
                </a:schemeClr>
              </a:gs>
              <a:gs pos="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2014 Biological Technology</a:t>
            </a:r>
            <a:endParaRPr lang="en-US" sz="1600" dirty="0">
              <a:solidFill>
                <a:schemeClr val="tx1"/>
              </a:solidFill>
            </a:endParaRPr>
          </a:p>
        </p:txBody>
      </p:sp>
      <p:cxnSp>
        <p:nvCxnSpPr>
          <p:cNvPr id="7" name="Elbow Connector 6"/>
          <p:cNvCxnSpPr>
            <a:stCxn id="187" idx="3"/>
            <a:endCxn id="6" idx="1"/>
          </p:cNvCxnSpPr>
          <p:nvPr/>
        </p:nvCxnSpPr>
        <p:spPr bwMode="auto">
          <a:xfrm>
            <a:off x="2276379" y="1314114"/>
            <a:ext cx="169916" cy="898181"/>
          </a:xfrm>
          <a:prstGeom prst="bentConnector3">
            <a:avLst>
              <a:gd name="adj1" fmla="val 50000"/>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85" name="Elbow Connector 84"/>
          <p:cNvCxnSpPr>
            <a:stCxn id="55" idx="3"/>
            <a:endCxn id="6" idx="1"/>
          </p:cNvCxnSpPr>
          <p:nvPr/>
        </p:nvCxnSpPr>
        <p:spPr bwMode="auto">
          <a:xfrm flipV="1">
            <a:off x="2276379" y="2212295"/>
            <a:ext cx="169916" cy="478"/>
          </a:xfrm>
          <a:prstGeom prst="bentConnector3">
            <a:avLst>
              <a:gd name="adj1" fmla="val 50000"/>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86" name="Elbow Connector 85"/>
          <p:cNvCxnSpPr>
            <a:stCxn id="57" idx="3"/>
            <a:endCxn id="6" idx="1"/>
          </p:cNvCxnSpPr>
          <p:nvPr/>
        </p:nvCxnSpPr>
        <p:spPr bwMode="auto">
          <a:xfrm flipV="1">
            <a:off x="2276379" y="2212295"/>
            <a:ext cx="169916" cy="689583"/>
          </a:xfrm>
          <a:prstGeom prst="bentConnector3">
            <a:avLst>
              <a:gd name="adj1" fmla="val 50000"/>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87" name="Elbow Connector 86"/>
          <p:cNvCxnSpPr>
            <a:endCxn id="58" idx="1"/>
          </p:cNvCxnSpPr>
          <p:nvPr/>
        </p:nvCxnSpPr>
        <p:spPr bwMode="auto">
          <a:xfrm rot="16200000" flipH="1">
            <a:off x="1669102" y="3650767"/>
            <a:ext cx="2396357" cy="110922"/>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89" name="Elbow Connector 88"/>
          <p:cNvCxnSpPr/>
          <p:nvPr/>
        </p:nvCxnSpPr>
        <p:spPr bwMode="auto">
          <a:xfrm rot="16200000" flipH="1">
            <a:off x="4652821" y="3287535"/>
            <a:ext cx="1685368" cy="126398"/>
          </a:xfrm>
          <a:prstGeom prst="bentConnector3">
            <a:avLst>
              <a:gd name="adj1" fmla="val 99892"/>
            </a:avLst>
          </a:prstGeom>
          <a:noFill/>
          <a:ln w="22225">
            <a:solidFill>
              <a:schemeClr val="tx1"/>
            </a:solidFill>
            <a:prstDash val="solid"/>
            <a:round/>
            <a:headEnd/>
            <a:tailEnd type="triangle"/>
          </a:ln>
          <a:extLst>
            <a:ext uri="{909E8E84-426E-40DD-AFC4-6F175D3DCCD1}">
              <a14:hiddenFill xmlns:a14="http://schemas.microsoft.com/office/drawing/2010/main">
                <a:noFill/>
              </a14:hiddenFill>
            </a:ext>
          </a:extLst>
        </p:spPr>
      </p:cxnSp>
      <p:cxnSp>
        <p:nvCxnSpPr>
          <p:cNvPr id="90" name="Elbow Connector 89"/>
          <p:cNvCxnSpPr>
            <a:stCxn id="83" idx="3"/>
          </p:cNvCxnSpPr>
          <p:nvPr/>
        </p:nvCxnSpPr>
        <p:spPr bwMode="auto">
          <a:xfrm>
            <a:off x="6890166" y="4338202"/>
            <a:ext cx="57125" cy="922483"/>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91" name="Elbow Connector 90"/>
          <p:cNvCxnSpPr>
            <a:stCxn id="60" idx="3"/>
            <a:endCxn id="79" idx="1"/>
          </p:cNvCxnSpPr>
          <p:nvPr/>
        </p:nvCxnSpPr>
        <p:spPr bwMode="auto">
          <a:xfrm flipV="1">
            <a:off x="7250491" y="4908595"/>
            <a:ext cx="232293" cy="647365"/>
          </a:xfrm>
          <a:prstGeom prst="bentConnector3">
            <a:avLst>
              <a:gd name="adj1" fmla="val 50000"/>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134" name="Elbow Connector 133"/>
          <p:cNvCxnSpPr>
            <a:stCxn id="58" idx="3"/>
          </p:cNvCxnSpPr>
          <p:nvPr/>
        </p:nvCxnSpPr>
        <p:spPr bwMode="auto">
          <a:xfrm>
            <a:off x="3945835" y="4904407"/>
            <a:ext cx="62119" cy="1025114"/>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138" name="Elbow Connector 137"/>
          <p:cNvCxnSpPr>
            <a:endCxn id="60" idx="1"/>
          </p:cNvCxnSpPr>
          <p:nvPr/>
        </p:nvCxnSpPr>
        <p:spPr bwMode="auto">
          <a:xfrm rot="5400000" flipH="1" flipV="1">
            <a:off x="5165793" y="5677784"/>
            <a:ext cx="445252" cy="201604"/>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143" name="Rectangle 142"/>
          <p:cNvSpPr/>
          <p:nvPr/>
        </p:nvSpPr>
        <p:spPr>
          <a:xfrm>
            <a:off x="4183159" y="4609132"/>
            <a:ext cx="1104458" cy="590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1989 Defense Manufacturing </a:t>
            </a:r>
            <a:endParaRPr lang="en-US" sz="1600" dirty="0">
              <a:solidFill>
                <a:schemeClr val="tx1"/>
              </a:solidFill>
            </a:endParaRPr>
          </a:p>
        </p:txBody>
      </p:sp>
      <p:cxnSp>
        <p:nvCxnSpPr>
          <p:cNvPr id="152" name="Elbow Connector 151"/>
          <p:cNvCxnSpPr>
            <a:stCxn id="143" idx="3"/>
            <a:endCxn id="83" idx="1"/>
          </p:cNvCxnSpPr>
          <p:nvPr/>
        </p:nvCxnSpPr>
        <p:spPr bwMode="auto">
          <a:xfrm flipV="1">
            <a:off x="5287617" y="4338202"/>
            <a:ext cx="289375" cy="566205"/>
          </a:xfrm>
          <a:prstGeom prst="bentConnector3">
            <a:avLst>
              <a:gd name="adj1" fmla="val 50000"/>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155" name="Rectangle 154"/>
          <p:cNvSpPr/>
          <p:nvPr/>
        </p:nvSpPr>
        <p:spPr>
          <a:xfrm>
            <a:off x="7029903" y="4165022"/>
            <a:ext cx="486030" cy="256480"/>
          </a:xfrm>
          <a:prstGeom prst="rect">
            <a:avLst/>
          </a:prstGeom>
        </p:spPr>
        <p:txBody>
          <a:bodyPr wrap="none">
            <a:spAutoFit/>
          </a:bodyPr>
          <a:lstStyle/>
          <a:p>
            <a:r>
              <a:rPr lang="en-US" sz="1600" dirty="0" smtClean="0"/>
              <a:t>1995</a:t>
            </a:r>
            <a:endParaRPr lang="en-US" sz="1600" dirty="0"/>
          </a:p>
        </p:txBody>
      </p:sp>
      <p:sp>
        <p:nvSpPr>
          <p:cNvPr id="158" name="Rectangle 157"/>
          <p:cNvSpPr/>
          <p:nvPr/>
        </p:nvSpPr>
        <p:spPr>
          <a:xfrm>
            <a:off x="4007954" y="5376274"/>
            <a:ext cx="486030" cy="256480"/>
          </a:xfrm>
          <a:prstGeom prst="rect">
            <a:avLst/>
          </a:prstGeom>
        </p:spPr>
        <p:txBody>
          <a:bodyPr wrap="none">
            <a:spAutoFit/>
          </a:bodyPr>
          <a:lstStyle/>
          <a:p>
            <a:r>
              <a:rPr lang="en-US" sz="1600" dirty="0" smtClean="0"/>
              <a:t>1987</a:t>
            </a:r>
            <a:endParaRPr lang="en-US" sz="1600" dirty="0"/>
          </a:p>
        </p:txBody>
      </p:sp>
      <p:sp>
        <p:nvSpPr>
          <p:cNvPr id="164" name="Rectangle 163"/>
          <p:cNvSpPr/>
          <p:nvPr/>
        </p:nvSpPr>
        <p:spPr>
          <a:xfrm>
            <a:off x="120538" y="3239336"/>
            <a:ext cx="924338" cy="590550"/>
          </a:xfrm>
          <a:prstGeom prst="rect">
            <a:avLst/>
          </a:prstGeom>
          <a:gradFill flip="none" rotWithShape="1">
            <a:gsLst>
              <a:gs pos="0">
                <a:schemeClr val="accent1">
                  <a:tint val="66000"/>
                  <a:satMod val="160000"/>
                </a:schemeClr>
              </a:gs>
              <a:gs pos="1000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1958 Solid Propellants</a:t>
            </a:r>
            <a:endParaRPr lang="en-US" sz="1600" dirty="0">
              <a:solidFill>
                <a:schemeClr val="tx1"/>
              </a:solidFill>
            </a:endParaRPr>
          </a:p>
        </p:txBody>
      </p:sp>
      <p:cxnSp>
        <p:nvCxnSpPr>
          <p:cNvPr id="182" name="Elbow Connector 181"/>
          <p:cNvCxnSpPr>
            <a:stCxn id="164" idx="3"/>
            <a:endCxn id="55" idx="2"/>
          </p:cNvCxnSpPr>
          <p:nvPr/>
        </p:nvCxnSpPr>
        <p:spPr bwMode="auto">
          <a:xfrm flipV="1">
            <a:off x="1044876" y="2508048"/>
            <a:ext cx="112723" cy="1026563"/>
          </a:xfrm>
          <a:prstGeom prst="bentConnector2">
            <a:avLst/>
          </a:prstGeom>
          <a:noFill/>
          <a:ln w="22225">
            <a:solidFill>
              <a:schemeClr val="tx1"/>
            </a:solidFill>
            <a:prstDash val="sysDash"/>
            <a:round/>
            <a:headEnd/>
            <a:tailEnd type="triangle"/>
          </a:ln>
          <a:extLst>
            <a:ext uri="{909E8E84-426E-40DD-AFC4-6F175D3DCCD1}">
              <a14:hiddenFill xmlns:a14="http://schemas.microsoft.com/office/drawing/2010/main">
                <a:noFill/>
              </a14:hiddenFill>
            </a:ext>
          </a:extLst>
        </p:spPr>
      </p:cxnSp>
      <p:sp>
        <p:nvSpPr>
          <p:cNvPr id="185" name="Rectangle 184"/>
          <p:cNvSpPr/>
          <p:nvPr/>
        </p:nvSpPr>
        <p:spPr>
          <a:xfrm>
            <a:off x="1157599" y="3346238"/>
            <a:ext cx="486030" cy="256480"/>
          </a:xfrm>
          <a:prstGeom prst="rect">
            <a:avLst/>
          </a:prstGeom>
        </p:spPr>
        <p:txBody>
          <a:bodyPr wrap="none">
            <a:spAutoFit/>
          </a:bodyPr>
          <a:lstStyle/>
          <a:p>
            <a:r>
              <a:rPr lang="en-US" sz="1600" dirty="0" smtClean="0"/>
              <a:t>1963</a:t>
            </a:r>
            <a:endParaRPr lang="en-US" sz="1600" dirty="0"/>
          </a:p>
        </p:txBody>
      </p:sp>
      <p:sp>
        <p:nvSpPr>
          <p:cNvPr id="187" name="Rectangle 186"/>
          <p:cNvSpPr/>
          <p:nvPr/>
        </p:nvSpPr>
        <p:spPr>
          <a:xfrm>
            <a:off x="38818" y="1018839"/>
            <a:ext cx="2237561" cy="590550"/>
          </a:xfrm>
          <a:prstGeom prst="rect">
            <a:avLst/>
          </a:prstGeom>
          <a:gradFill flip="none" rotWithShape="1">
            <a:gsLst>
              <a:gs pos="0">
                <a:schemeClr val="accent1">
                  <a:tint val="66000"/>
                  <a:satMod val="160000"/>
                </a:schemeClr>
              </a:gs>
              <a:gs pos="2000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1960 </a:t>
            </a:r>
            <a:r>
              <a:rPr lang="en-US" sz="1600" dirty="0">
                <a:solidFill>
                  <a:schemeClr val="tx1"/>
                </a:solidFill>
              </a:rPr>
              <a:t>Nuclear Monitoring</a:t>
            </a:r>
          </a:p>
        </p:txBody>
      </p:sp>
      <p:sp>
        <p:nvSpPr>
          <p:cNvPr id="50" name="Rectangle 49"/>
          <p:cNvSpPr/>
          <p:nvPr/>
        </p:nvSpPr>
        <p:spPr>
          <a:xfrm>
            <a:off x="5558907" y="4780605"/>
            <a:ext cx="486030" cy="256480"/>
          </a:xfrm>
          <a:prstGeom prst="rect">
            <a:avLst/>
          </a:prstGeom>
        </p:spPr>
        <p:txBody>
          <a:bodyPr wrap="none">
            <a:spAutoFit/>
          </a:bodyPr>
          <a:lstStyle/>
          <a:p>
            <a:r>
              <a:rPr lang="en-US" sz="1600" dirty="0" smtClean="0"/>
              <a:t>1992</a:t>
            </a:r>
            <a:endParaRPr lang="en-US" sz="1600" dirty="0"/>
          </a:p>
        </p:txBody>
      </p:sp>
      <p:sp>
        <p:nvSpPr>
          <p:cNvPr id="64" name="Right Arrow 63"/>
          <p:cNvSpPr/>
          <p:nvPr/>
        </p:nvSpPr>
        <p:spPr>
          <a:xfrm>
            <a:off x="689330" y="5644556"/>
            <a:ext cx="8353068" cy="1161726"/>
          </a:xfrm>
          <a:prstGeom prst="rightArrow">
            <a:avLst/>
          </a:prstGeom>
          <a:gradFill flip="none" rotWithShape="1">
            <a:gsLst>
              <a:gs pos="0">
                <a:schemeClr val="accent1">
                  <a:tint val="66000"/>
                  <a:satMod val="160000"/>
                </a:schemeClr>
              </a:gs>
              <a:gs pos="1900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    1963                                                    Information Sciences &amp; Technology         (now Information Innovation)</a:t>
            </a:r>
            <a:endParaRPr lang="en-US" sz="1600" dirty="0">
              <a:solidFill>
                <a:schemeClr val="tx1"/>
              </a:solidFill>
            </a:endParaRPr>
          </a:p>
        </p:txBody>
      </p:sp>
      <p:cxnSp>
        <p:nvCxnSpPr>
          <p:cNvPr id="56" name="Elbow Connector 55"/>
          <p:cNvCxnSpPr/>
          <p:nvPr/>
        </p:nvCxnSpPr>
        <p:spPr bwMode="auto">
          <a:xfrm rot="16200000" flipH="1">
            <a:off x="5297618" y="4999395"/>
            <a:ext cx="352089" cy="170489"/>
          </a:xfrm>
          <a:prstGeom prst="bentConnector3">
            <a:avLst>
              <a:gd name="adj1" fmla="val -1400"/>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41" name="Straight Arrow Connector 40"/>
          <p:cNvCxnSpPr/>
          <p:nvPr/>
        </p:nvCxnSpPr>
        <p:spPr>
          <a:xfrm flipH="1" flipV="1">
            <a:off x="8341302" y="3829886"/>
            <a:ext cx="5109" cy="803591"/>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8341302" y="2508048"/>
            <a:ext cx="0" cy="73128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1708888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19100" y="923925"/>
            <a:ext cx="8305800" cy="5334000"/>
          </a:xfrm>
        </p:spPr>
        <p:txBody>
          <a:bodyPr/>
          <a:lstStyle/>
          <a:p>
            <a:pPr>
              <a:spcBef>
                <a:spcPts val="600"/>
              </a:spcBef>
              <a:spcAft>
                <a:spcPts val="600"/>
              </a:spcAft>
            </a:pPr>
            <a:r>
              <a:rPr lang="en-US" dirty="0"/>
              <a:t>Wide range of national security challenges: evolving nation states, shifting networks </a:t>
            </a:r>
            <a:endParaRPr lang="en-US" dirty="0" smtClean="0"/>
          </a:p>
          <a:p>
            <a:pPr lvl="1">
              <a:spcBef>
                <a:spcPts val="600"/>
              </a:spcBef>
              <a:spcAft>
                <a:spcPts val="600"/>
              </a:spcAft>
            </a:pPr>
            <a:r>
              <a:rPr lang="en-US" sz="1800" dirty="0" smtClean="0">
                <a:solidFill>
                  <a:srgbClr val="0070C0"/>
                </a:solidFill>
              </a:rPr>
              <a:t>Can </a:t>
            </a:r>
            <a:r>
              <a:rPr lang="en-US" sz="1800" dirty="0">
                <a:solidFill>
                  <a:srgbClr val="0070C0"/>
                </a:solidFill>
              </a:rPr>
              <a:t>we counter the diversity of national security threats by rapidly accelerating scientific discovery and innovation</a:t>
            </a:r>
            <a:r>
              <a:rPr lang="en-US" sz="1800" dirty="0" smtClean="0">
                <a:solidFill>
                  <a:srgbClr val="0070C0"/>
                </a:solidFill>
              </a:rPr>
              <a:t>?</a:t>
            </a:r>
          </a:p>
          <a:p>
            <a:pPr lvl="1">
              <a:spcBef>
                <a:spcPts val="600"/>
              </a:spcBef>
              <a:spcAft>
                <a:spcPts val="600"/>
              </a:spcAft>
            </a:pPr>
            <a:r>
              <a:rPr lang="en-US" sz="1800" dirty="0">
                <a:solidFill>
                  <a:srgbClr val="0070C0"/>
                </a:solidFill>
              </a:rPr>
              <a:t>Can we better detect and manage CBRNE materials to counter threats arising from the erosion of boundaries?</a:t>
            </a:r>
          </a:p>
          <a:p>
            <a:pPr>
              <a:spcBef>
                <a:spcPts val="600"/>
              </a:spcBef>
              <a:spcAft>
                <a:spcPts val="600"/>
              </a:spcAft>
            </a:pPr>
            <a:r>
              <a:rPr lang="en-US" dirty="0" smtClean="0">
                <a:sym typeface="Wingdings" pitchFamily="2" charset="2"/>
              </a:rPr>
              <a:t>Powerful</a:t>
            </a:r>
            <a:r>
              <a:rPr lang="en-US" dirty="0">
                <a:sym typeface="Wingdings" pitchFamily="2" charset="2"/>
              </a:rPr>
              <a:t>, globally available technologies set at a fast pace</a:t>
            </a:r>
          </a:p>
          <a:p>
            <a:pPr lvl="1">
              <a:spcBef>
                <a:spcPts val="600"/>
              </a:spcBef>
            </a:pPr>
            <a:r>
              <a:rPr lang="en-US" sz="1800" dirty="0">
                <a:solidFill>
                  <a:srgbClr val="0070C0"/>
                </a:solidFill>
                <a:sym typeface="Wingdings" pitchFamily="2" charset="2"/>
              </a:rPr>
              <a:t>Can we speed the creation of new capabilities and remove technology barriers to rapid or low volume production? </a:t>
            </a:r>
          </a:p>
          <a:p>
            <a:pPr>
              <a:spcBef>
                <a:spcPts val="600"/>
              </a:spcBef>
              <a:spcAft>
                <a:spcPts val="600"/>
              </a:spcAft>
            </a:pPr>
            <a:r>
              <a:rPr lang="en-US" dirty="0">
                <a:sym typeface="Wingdings" pitchFamily="2" charset="2"/>
              </a:rPr>
              <a:t>Military systems’ cost, pace, and inflexibility limit our operational capabilities</a:t>
            </a:r>
          </a:p>
          <a:p>
            <a:pPr lvl="1">
              <a:spcBef>
                <a:spcPts val="600"/>
              </a:spcBef>
            </a:pPr>
            <a:r>
              <a:rPr lang="en-US" sz="1800" dirty="0">
                <a:solidFill>
                  <a:srgbClr val="0070C0"/>
                </a:solidFill>
                <a:sym typeface="Wingdings" pitchFamily="2" charset="2"/>
              </a:rPr>
              <a:t>Can we harness complexity and manage uncertainty/risk in the systems we </a:t>
            </a:r>
            <a:r>
              <a:rPr lang="en-US" sz="1800" dirty="0" smtClean="0">
                <a:solidFill>
                  <a:srgbClr val="0070C0"/>
                </a:solidFill>
                <a:sym typeface="Wingdings" pitchFamily="2" charset="2"/>
              </a:rPr>
              <a:t>build?  </a:t>
            </a:r>
            <a:r>
              <a:rPr lang="en-US" dirty="0" smtClean="0">
                <a:solidFill>
                  <a:srgbClr val="0070C0"/>
                </a:solidFill>
              </a:rPr>
              <a:t> </a:t>
            </a:r>
            <a:endParaRPr lang="en-US" dirty="0">
              <a:solidFill>
                <a:srgbClr val="0070C0"/>
              </a:solidFill>
            </a:endParaRPr>
          </a:p>
        </p:txBody>
      </p:sp>
      <p:sp>
        <p:nvSpPr>
          <p:cNvPr id="5" name="Title 4"/>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a:t>National </a:t>
            </a:r>
            <a:r>
              <a:rPr lang="en-US" dirty="0" smtClean="0"/>
              <a:t>Security </a:t>
            </a:r>
            <a:r>
              <a:rPr lang="en-US" dirty="0"/>
              <a:t>C</a:t>
            </a:r>
            <a:r>
              <a:rPr lang="en-US" dirty="0" smtClean="0"/>
              <a:t>hallenges</a:t>
            </a:r>
            <a:endParaRPr lang="en-US" dirty="0"/>
          </a:p>
        </p:txBody>
      </p:sp>
      <p:sp>
        <p:nvSpPr>
          <p:cNvPr id="7"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157848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DARPA</a:t>
            </a:r>
            <a:endParaRPr lang="en-US" dirty="0"/>
          </a:p>
        </p:txBody>
      </p:sp>
      <p:sp>
        <p:nvSpPr>
          <p:cNvPr id="2" name="Slide Number Placeholder 1"/>
          <p:cNvSpPr>
            <a:spLocks noGrp="1"/>
          </p:cNvSpPr>
          <p:nvPr>
            <p:ph type="sldNum" sz="quarter" idx="11"/>
          </p:nvPr>
        </p:nvSpPr>
        <p:spPr/>
        <p:txBody>
          <a:bodyPr vert="horz" wrap="square" lIns="91440" tIns="45720" rIns="91440" bIns="45720" numCol="1" anchor="ctr" anchorCtr="0" compatLnSpc="1">
            <a:prstTxWarp prst="textNoShape">
              <a:avLst/>
            </a:prstTxWarp>
          </a:bodyPr>
          <a:lstStyle/>
          <a:p>
            <a:pPr algn="r"/>
            <a:fld id="{231CC523-8BC6-4921-807A-66BD262F34AB}" type="slidenum">
              <a:rPr lang="en-US">
                <a:solidFill>
                  <a:srgbClr val="898989"/>
                </a:solidFill>
                <a:ea typeface="ＭＳ Ｐゴシック" charset="-128"/>
              </a:rPr>
              <a:pPr algn="r"/>
              <a:t>2</a:t>
            </a:fld>
            <a:endParaRPr lang="en-US" dirty="0">
              <a:solidFill>
                <a:srgbClr val="898989"/>
              </a:solidFill>
              <a:ea typeface="ＭＳ Ｐゴシック" charset="-128"/>
            </a:endParaRPr>
          </a:p>
        </p:txBody>
      </p:sp>
      <p:sp>
        <p:nvSpPr>
          <p:cNvPr id="4" name="Content Placeholder 2"/>
          <p:cNvSpPr>
            <a:spLocks noGrp="1"/>
          </p:cNvSpPr>
          <p:nvPr>
            <p:ph idx="4294967295"/>
          </p:nvPr>
        </p:nvSpPr>
        <p:spPr>
          <a:xfrm>
            <a:off x="0" y="1384618"/>
            <a:ext cx="9144000" cy="505142"/>
          </a:xfrm>
        </p:spPr>
        <p:txBody>
          <a:bodyPr>
            <a:normAutofit/>
          </a:bodyPr>
          <a:lstStyle/>
          <a:p>
            <a:pPr marL="0" indent="0" algn="ctr">
              <a:buNone/>
            </a:pPr>
            <a:r>
              <a:rPr lang="en-US" dirty="0" smtClean="0">
                <a:latin typeface="Tahoma" pitchFamily="34" charset="0"/>
                <a:cs typeface="Tahoma" pitchFamily="34" charset="0"/>
              </a:rPr>
              <a:t>Formed in 1958 to </a:t>
            </a:r>
            <a:r>
              <a:rPr lang="en-US" b="1" dirty="0" smtClean="0">
                <a:solidFill>
                  <a:srgbClr val="123C90"/>
                </a:solidFill>
                <a:latin typeface="Tahoma" pitchFamily="34" charset="0"/>
                <a:cs typeface="Tahoma" pitchFamily="34" charset="0"/>
              </a:rPr>
              <a:t>PREVENT</a:t>
            </a:r>
            <a:r>
              <a:rPr lang="en-US" dirty="0" smtClean="0">
                <a:solidFill>
                  <a:srgbClr val="123C90"/>
                </a:solidFill>
                <a:latin typeface="Tahoma" pitchFamily="34" charset="0"/>
                <a:cs typeface="Tahoma" pitchFamily="34" charset="0"/>
              </a:rPr>
              <a:t> </a:t>
            </a:r>
            <a:r>
              <a:rPr lang="en-US" dirty="0" smtClean="0">
                <a:latin typeface="Tahoma" pitchFamily="34" charset="0"/>
                <a:cs typeface="Tahoma" pitchFamily="34" charset="0"/>
              </a:rPr>
              <a:t>and </a:t>
            </a:r>
            <a:r>
              <a:rPr lang="en-US" b="1" dirty="0" smtClean="0">
                <a:solidFill>
                  <a:srgbClr val="123C90"/>
                </a:solidFill>
                <a:latin typeface="Tahoma" pitchFamily="34" charset="0"/>
                <a:cs typeface="Tahoma" pitchFamily="34" charset="0"/>
              </a:rPr>
              <a:t>CREATE</a:t>
            </a:r>
            <a:r>
              <a:rPr lang="en-US" dirty="0" smtClean="0">
                <a:latin typeface="Tahoma" pitchFamily="34" charset="0"/>
                <a:cs typeface="Tahoma" pitchFamily="34" charset="0"/>
              </a:rPr>
              <a:t> strategic surprise.</a:t>
            </a:r>
          </a:p>
        </p:txBody>
      </p:sp>
      <p:sp>
        <p:nvSpPr>
          <p:cNvPr id="6" name="TextBox 5"/>
          <p:cNvSpPr txBox="1"/>
          <p:nvPr/>
        </p:nvSpPr>
        <p:spPr>
          <a:xfrm>
            <a:off x="1752600" y="2060339"/>
            <a:ext cx="5791200" cy="2246769"/>
          </a:xfrm>
          <a:prstGeom prst="rect">
            <a:avLst/>
          </a:prstGeom>
          <a:noFill/>
          <a:ln>
            <a:solidFill>
              <a:schemeClr val="tx1"/>
            </a:solidFill>
          </a:ln>
        </p:spPr>
        <p:txBody>
          <a:bodyPr wrap="square" rtlCol="0">
            <a:spAutoFit/>
          </a:bodyPr>
          <a:lstStyle/>
          <a:p>
            <a:pPr algn="ctr"/>
            <a:endParaRPr lang="en-US" sz="1400" baseline="0" dirty="0" smtClean="0">
              <a:latin typeface="Tahoma" pitchFamily="34" charset="0"/>
              <a:cs typeface="Tahoma" pitchFamily="34" charset="0"/>
            </a:endParaRPr>
          </a:p>
          <a:p>
            <a:pPr algn="ctr"/>
            <a:r>
              <a:rPr lang="en-US" sz="1400" baseline="0" dirty="0" smtClean="0">
                <a:latin typeface="Tahoma" pitchFamily="34" charset="0"/>
                <a:cs typeface="Tahoma" pitchFamily="34" charset="0"/>
              </a:rPr>
              <a:t>Capabilities, mission focused</a:t>
            </a:r>
          </a:p>
          <a:p>
            <a:pPr algn="ctr"/>
            <a:endParaRPr lang="en-US" sz="1400" baseline="0" dirty="0" smtClean="0">
              <a:latin typeface="Tahoma" pitchFamily="34" charset="0"/>
              <a:cs typeface="Tahoma" pitchFamily="34" charset="0"/>
            </a:endParaRPr>
          </a:p>
          <a:p>
            <a:pPr algn="ctr"/>
            <a:r>
              <a:rPr lang="en-US" sz="1400" baseline="0" dirty="0" smtClean="0">
                <a:latin typeface="Tahoma" pitchFamily="34" charset="0"/>
                <a:cs typeface="Tahoma" pitchFamily="34" charset="0"/>
              </a:rPr>
              <a:t>Finite duration projects</a:t>
            </a:r>
          </a:p>
          <a:p>
            <a:pPr algn="ctr"/>
            <a:endParaRPr lang="en-US" sz="1400" baseline="0" dirty="0" smtClean="0">
              <a:latin typeface="Tahoma" pitchFamily="34" charset="0"/>
              <a:cs typeface="Tahoma" pitchFamily="34" charset="0"/>
            </a:endParaRPr>
          </a:p>
          <a:p>
            <a:pPr algn="ctr"/>
            <a:r>
              <a:rPr lang="en-US" sz="1400" baseline="0" dirty="0" smtClean="0">
                <a:latin typeface="Tahoma" pitchFamily="34" charset="0"/>
                <a:cs typeface="Tahoma" pitchFamily="34" charset="0"/>
              </a:rPr>
              <a:t>Diverse performers</a:t>
            </a:r>
          </a:p>
          <a:p>
            <a:pPr algn="ctr"/>
            <a:endParaRPr lang="en-US" sz="1400" baseline="0" dirty="0" smtClean="0">
              <a:latin typeface="Tahoma" pitchFamily="34" charset="0"/>
              <a:cs typeface="Tahoma" pitchFamily="34" charset="0"/>
            </a:endParaRPr>
          </a:p>
          <a:p>
            <a:pPr algn="ctr"/>
            <a:r>
              <a:rPr lang="en-US" sz="1400" baseline="0" dirty="0" smtClean="0">
                <a:latin typeface="Tahoma" pitchFamily="34" charset="0"/>
                <a:cs typeface="Tahoma" pitchFamily="34" charset="0"/>
              </a:rPr>
              <a:t>Multi-disciplinary approach…from </a:t>
            </a:r>
          </a:p>
          <a:p>
            <a:pPr algn="ctr"/>
            <a:r>
              <a:rPr lang="en-US" sz="1400" baseline="0" dirty="0" smtClean="0">
                <a:latin typeface="Tahoma" pitchFamily="34" charset="0"/>
                <a:cs typeface="Tahoma" pitchFamily="34" charset="0"/>
              </a:rPr>
              <a:t>basic research to system engineering</a:t>
            </a:r>
          </a:p>
          <a:p>
            <a:pPr algn="ctr"/>
            <a:endParaRPr lang="en-US" sz="1400" baseline="0" dirty="0" smtClean="0">
              <a:latin typeface="Tahoma" pitchFamily="34" charset="0"/>
              <a:cs typeface="Tahoma" pitchFamily="34" charset="0"/>
            </a:endParaRPr>
          </a:p>
        </p:txBody>
      </p:sp>
      <p:sp>
        <p:nvSpPr>
          <p:cNvPr id="7" name="TextBox 6"/>
          <p:cNvSpPr txBox="1"/>
          <p:nvPr/>
        </p:nvSpPr>
        <p:spPr>
          <a:xfrm>
            <a:off x="926944" y="4560394"/>
            <a:ext cx="7379264" cy="400110"/>
          </a:xfrm>
          <a:prstGeom prst="rect">
            <a:avLst/>
          </a:prstGeom>
          <a:noFill/>
        </p:spPr>
        <p:txBody>
          <a:bodyPr wrap="none" rtlCol="0">
            <a:spAutoFit/>
          </a:bodyPr>
          <a:lstStyle/>
          <a:p>
            <a:pPr algn="ctr"/>
            <a:r>
              <a:rPr lang="en-US" sz="2000" baseline="0" dirty="0" smtClean="0">
                <a:latin typeface="Tahoma" pitchFamily="34" charset="0"/>
                <a:cs typeface="Tahoma" pitchFamily="34" charset="0"/>
              </a:rPr>
              <a:t>Making pivotal early investments that change what’s possible…</a:t>
            </a:r>
            <a:endParaRPr lang="en-US" sz="2000" baseline="0" dirty="0">
              <a:latin typeface="Tahoma" pitchFamily="34" charset="0"/>
              <a:cs typeface="Tahoma" pitchFamily="34" charset="0"/>
            </a:endParaRPr>
          </a:p>
        </p:txBody>
      </p:sp>
      <p:cxnSp>
        <p:nvCxnSpPr>
          <p:cNvPr id="8" name="Straight Connector 7"/>
          <p:cNvCxnSpPr/>
          <p:nvPr/>
        </p:nvCxnSpPr>
        <p:spPr>
          <a:xfrm>
            <a:off x="3581400" y="3472459"/>
            <a:ext cx="2133600" cy="0"/>
          </a:xfrm>
          <a:prstGeom prst="line">
            <a:avLst/>
          </a:prstGeom>
          <a:ln w="9525">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1400" y="2665541"/>
            <a:ext cx="2133600" cy="0"/>
          </a:xfrm>
          <a:prstGeom prst="line">
            <a:avLst/>
          </a:prstGeom>
          <a:ln w="9525">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3060177"/>
            <a:ext cx="2133600" cy="0"/>
          </a:xfrm>
          <a:prstGeom prst="line">
            <a:avLst/>
          </a:prstGeom>
          <a:ln w="9525">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87001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6" name="Title 5"/>
          <p:cNvSpPr>
            <a:spLocks noGrp="1"/>
          </p:cNvSpPr>
          <p:nvPr>
            <p:ph type="title"/>
          </p:nvPr>
        </p:nvSpPr>
        <p:spPr>
          <a:xfrm>
            <a:off x="1622424" y="152400"/>
            <a:ext cx="6698616" cy="609600"/>
          </a:xfrm>
        </p:spPr>
        <p:txBody>
          <a:bodyPr/>
          <a:lstStyle/>
          <a:p>
            <a:r>
              <a:rPr lang="en-US" dirty="0">
                <a:ea typeface="Tahoma" panose="020B0604030504040204" pitchFamily="34" charset="0"/>
              </a:rPr>
              <a:t>Mission:</a:t>
            </a:r>
            <a:br>
              <a:rPr lang="en-US" dirty="0">
                <a:ea typeface="Tahoma" panose="020B0604030504040204" pitchFamily="34" charset="0"/>
              </a:rPr>
            </a:br>
            <a:r>
              <a:rPr lang="en-US" dirty="0">
                <a:ea typeface="Tahoma" panose="020B0604030504040204" pitchFamily="34" charset="0"/>
              </a:rPr>
              <a:t>Breakthrough Technologies for National </a:t>
            </a:r>
            <a:r>
              <a:rPr lang="en-US" dirty="0" smtClean="0">
                <a:ea typeface="Tahoma" panose="020B0604030504040204" pitchFamily="34" charset="0"/>
              </a:rPr>
              <a:t>Security</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9" y="857250"/>
            <a:ext cx="8376436" cy="547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3176213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5"/>
          <p:cNvSpPr>
            <a:spLocks noGrp="1"/>
          </p:cNvSpPr>
          <p:nvPr>
            <p:ph type="ctrTitle"/>
          </p:nvPr>
        </p:nvSpPr>
        <p:spPr>
          <a:xfrm>
            <a:off x="1622428" y="150818"/>
            <a:ext cx="7140575" cy="612775"/>
          </a:xfrm>
        </p:spPr>
        <p:txBody>
          <a:bodyPr>
            <a:normAutofit/>
          </a:bodyPr>
          <a:lstStyle/>
          <a:p>
            <a:r>
              <a:rPr lang="en-US" dirty="0" smtClean="0">
                <a:latin typeface="+mj-lt"/>
                <a:cs typeface="Calibri" pitchFamily="34" charset="0"/>
              </a:rPr>
              <a:t>Major Factors Shaping DARPA Investments Today</a:t>
            </a:r>
          </a:p>
        </p:txBody>
      </p:sp>
      <p:sp>
        <p:nvSpPr>
          <p:cNvPr id="12" name="Rectangle 11"/>
          <p:cNvSpPr/>
          <p:nvPr/>
        </p:nvSpPr>
        <p:spPr>
          <a:xfrm>
            <a:off x="601980" y="1174282"/>
            <a:ext cx="8054340" cy="5020778"/>
          </a:xfrm>
          <a:prstGeom prst="rect">
            <a:avLst/>
          </a:prstGeom>
          <a:solidFill>
            <a:schemeClr val="accent1">
              <a:lumMod val="20000"/>
              <a:lumOff val="80000"/>
            </a:schemeClr>
          </a:solidFill>
          <a:ln>
            <a:noFill/>
          </a:ln>
          <a:effectLst/>
        </p:spPr>
        <p:txBody>
          <a:bodyPr lIns="182880" tIns="91440" rIns="182880" bIns="91440"/>
          <a:lstStyle/>
          <a:p>
            <a:pPr algn="ctr" fontAlgn="base">
              <a:spcBef>
                <a:spcPts val="432"/>
              </a:spcBef>
              <a:spcAft>
                <a:spcPct val="0"/>
              </a:spcAft>
              <a:defRPr/>
            </a:pPr>
            <a:endParaRPr lang="en-US" kern="0" baseline="0" dirty="0">
              <a:solidFill>
                <a:prstClr val="black"/>
              </a:solidFill>
              <a:cs typeface="Arial" charset="0"/>
            </a:endParaRPr>
          </a:p>
          <a:p>
            <a:pPr algn="ctr">
              <a:spcBef>
                <a:spcPts val="432"/>
              </a:spcBef>
              <a:defRPr/>
            </a:pPr>
            <a:r>
              <a:rPr lang="en-US" baseline="0" dirty="0" smtClean="0">
                <a:solidFill>
                  <a:prstClr val="black"/>
                </a:solidFill>
              </a:rPr>
              <a:t>Wide range of </a:t>
            </a:r>
            <a:r>
              <a:rPr lang="en-US" baseline="0" dirty="0">
                <a:solidFill>
                  <a:prstClr val="black"/>
                </a:solidFill>
              </a:rPr>
              <a:t>national security challenges</a:t>
            </a:r>
            <a:r>
              <a:rPr lang="en-US" baseline="0" dirty="0" smtClean="0">
                <a:solidFill>
                  <a:prstClr val="black"/>
                </a:solidFill>
              </a:rPr>
              <a:t>: evolving nation states, shifting networks</a:t>
            </a:r>
            <a:endParaRPr lang="en-US" baseline="0" dirty="0">
              <a:solidFill>
                <a:prstClr val="black"/>
              </a:solidFill>
            </a:endParaRPr>
          </a:p>
          <a:p>
            <a:pPr algn="ctr">
              <a:spcBef>
                <a:spcPts val="432"/>
              </a:spcBef>
              <a:defRPr/>
            </a:pPr>
            <a:endParaRPr lang="en-US" baseline="0" dirty="0" smtClean="0">
              <a:solidFill>
                <a:prstClr val="black"/>
              </a:solidFill>
            </a:endParaRPr>
          </a:p>
          <a:p>
            <a:pPr algn="ctr">
              <a:spcBef>
                <a:spcPts val="432"/>
              </a:spcBef>
              <a:defRPr/>
            </a:pPr>
            <a:endParaRPr lang="en-US" baseline="0" dirty="0">
              <a:solidFill>
                <a:prstClr val="black"/>
              </a:solidFill>
            </a:endParaRPr>
          </a:p>
          <a:p>
            <a:pPr marL="0" lvl="1" algn="ctr">
              <a:spcBef>
                <a:spcPts val="432"/>
              </a:spcBef>
              <a:defRPr/>
            </a:pPr>
            <a:r>
              <a:rPr lang="en-US" baseline="0" dirty="0" smtClean="0">
                <a:solidFill>
                  <a:prstClr val="black"/>
                </a:solidFill>
                <a:cs typeface="Calibri" pitchFamily="34" charset="0"/>
              </a:rPr>
              <a:t>Powerful, globally </a:t>
            </a:r>
            <a:r>
              <a:rPr lang="en-US" baseline="0" dirty="0">
                <a:solidFill>
                  <a:prstClr val="black"/>
                </a:solidFill>
                <a:cs typeface="Calibri" pitchFamily="34" charset="0"/>
              </a:rPr>
              <a:t>available </a:t>
            </a:r>
            <a:r>
              <a:rPr lang="en-US" baseline="0" dirty="0" smtClean="0">
                <a:solidFill>
                  <a:prstClr val="black"/>
                </a:solidFill>
                <a:cs typeface="Calibri" pitchFamily="34" charset="0"/>
              </a:rPr>
              <a:t>technologies set a fast pace</a:t>
            </a:r>
            <a:endParaRPr lang="en-US" baseline="0" dirty="0">
              <a:solidFill>
                <a:prstClr val="black"/>
              </a:solidFill>
              <a:cs typeface="Calibri" pitchFamily="34" charset="0"/>
            </a:endParaRPr>
          </a:p>
          <a:p>
            <a:pPr algn="ctr">
              <a:spcBef>
                <a:spcPts val="432"/>
              </a:spcBef>
              <a:defRPr/>
            </a:pPr>
            <a:endParaRPr lang="en-US" baseline="0" dirty="0" smtClean="0">
              <a:solidFill>
                <a:prstClr val="black"/>
              </a:solidFill>
            </a:endParaRPr>
          </a:p>
          <a:p>
            <a:pPr algn="ctr">
              <a:spcBef>
                <a:spcPts val="432"/>
              </a:spcBef>
              <a:defRPr/>
            </a:pPr>
            <a:endParaRPr lang="en-US" baseline="0" dirty="0">
              <a:solidFill>
                <a:prstClr val="black"/>
              </a:solidFill>
            </a:endParaRPr>
          </a:p>
          <a:p>
            <a:pPr algn="ctr">
              <a:spcBef>
                <a:spcPts val="432"/>
              </a:spcBef>
              <a:defRPr/>
            </a:pPr>
            <a:r>
              <a:rPr lang="en-US" baseline="0" dirty="0" smtClean="0">
                <a:solidFill>
                  <a:prstClr val="black"/>
                </a:solidFill>
              </a:rPr>
              <a:t>Military systems’ cost, pace, and inflexibility limit our operational capabilities</a:t>
            </a:r>
            <a:endParaRPr lang="en-US" baseline="0" dirty="0">
              <a:solidFill>
                <a:prstClr val="black"/>
              </a:solidFill>
            </a:endParaRPr>
          </a:p>
          <a:p>
            <a:pPr algn="ctr" fontAlgn="base">
              <a:spcBef>
                <a:spcPts val="432"/>
              </a:spcBef>
              <a:spcAft>
                <a:spcPct val="0"/>
              </a:spcAft>
              <a:defRPr/>
            </a:pPr>
            <a:endParaRPr lang="en-US" kern="0" baseline="0" dirty="0" smtClean="0">
              <a:solidFill>
                <a:prstClr val="black"/>
              </a:solidFill>
              <a:cs typeface="Arial" charset="0"/>
            </a:endParaRPr>
          </a:p>
        </p:txBody>
      </p:sp>
      <p:sp>
        <p:nvSpPr>
          <p:cNvPr id="6"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
        <p:nvSpPr>
          <p:cNvPr id="7" name="Slide Number Placeholder 2"/>
          <p:cNvSpPr>
            <a:spLocks noGrp="1"/>
          </p:cNvSpPr>
          <p:nvPr>
            <p:ph type="sldNum" sz="quarter" idx="11"/>
          </p:nvPr>
        </p:nvSpPr>
        <p:spPr>
          <a:xfrm>
            <a:off x="8102430" y="6553200"/>
            <a:ext cx="762000" cy="292102"/>
          </a:xfrm>
        </p:spPr>
        <p:txBody>
          <a:bodyPr/>
          <a:lstStyle/>
          <a:p>
            <a:fld id="{231CC523-8BC6-4921-807A-66BD262F34AB}" type="slidenum">
              <a:rPr lang="en-US" smtClean="0"/>
              <a:pPr/>
              <a:t>4</a:t>
            </a:fld>
            <a:endParaRPr lang="en-US" dirty="0"/>
          </a:p>
        </p:txBody>
      </p:sp>
    </p:spTree>
    <p:extLst>
      <p:ext uri="{BB962C8B-B14F-4D97-AF65-F5344CB8AC3E}">
        <p14:creationId xmlns:p14="http://schemas.microsoft.com/office/powerpoint/2010/main" val="400114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DARPA Technical Offices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vert="horz" wrap="square" lIns="91440" tIns="45720" rIns="91440" bIns="45720" numCol="1" anchor="ctr" anchorCtr="0" compatLnSpc="1">
            <a:prstTxWarp prst="textNoShape">
              <a:avLst/>
            </a:prstTxWarp>
          </a:bodyPr>
          <a:lstStyle/>
          <a:p>
            <a:fld id="{F7547167-A71D-480F-9BCA-E145EA09B6C9}" type="slidenum">
              <a:rPr lang="en-US">
                <a:ea typeface="ＭＳ Ｐゴシック" charset="-128"/>
              </a:rPr>
              <a:pPr/>
              <a:t>5</a:t>
            </a:fld>
            <a:endParaRPr lang="en-US" dirty="0">
              <a:ea typeface="ＭＳ Ｐゴシック" charset="-128"/>
            </a:endParaRPr>
          </a:p>
        </p:txBody>
      </p:sp>
      <p:grpSp>
        <p:nvGrpSpPr>
          <p:cNvPr id="24" name="Group 23"/>
          <p:cNvGrpSpPr/>
          <p:nvPr/>
        </p:nvGrpSpPr>
        <p:grpSpPr>
          <a:xfrm>
            <a:off x="73444" y="944782"/>
            <a:ext cx="1459903" cy="5594781"/>
            <a:chOff x="1274159" y="967944"/>
            <a:chExt cx="1234441" cy="5594781"/>
          </a:xfrm>
        </p:grpSpPr>
        <p:pic>
          <p:nvPicPr>
            <p:cNvPr id="2052" name="Picture 4" descr="dso f3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60" y="1337275"/>
              <a:ext cx="1234440" cy="2926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10245" y="967944"/>
              <a:ext cx="560795" cy="338554"/>
            </a:xfrm>
            <a:prstGeom prst="rect">
              <a:avLst/>
            </a:prstGeom>
          </p:spPr>
          <p:txBody>
            <a:bodyPr wrap="none">
              <a:spAutoFit/>
            </a:bodyPr>
            <a:lstStyle/>
            <a:p>
              <a:pPr fontAlgn="auto">
                <a:spcBef>
                  <a:spcPts val="0"/>
                </a:spcBef>
                <a:spcAft>
                  <a:spcPts val="0"/>
                </a:spcAft>
              </a:pPr>
              <a:r>
                <a:rPr lang="en-US" sz="1600" baseline="0" dirty="0">
                  <a:solidFill>
                    <a:prstClr val="black"/>
                  </a:solidFill>
                  <a:latin typeface="Tahoma" panose="020B0604030504040204" pitchFamily="34" charset="0"/>
                  <a:ea typeface="Tahoma" panose="020B0604030504040204" pitchFamily="34" charset="0"/>
                  <a:cs typeface="Tahoma" panose="020B0604030504040204" pitchFamily="34" charset="0"/>
                </a:rPr>
                <a:t>BTO</a:t>
              </a:r>
            </a:p>
          </p:txBody>
        </p:sp>
        <p:sp>
          <p:nvSpPr>
            <p:cNvPr id="30" name="Rectangle 29"/>
            <p:cNvSpPr/>
            <p:nvPr/>
          </p:nvSpPr>
          <p:spPr>
            <a:xfrm>
              <a:off x="1374601" y="1657102"/>
              <a:ext cx="1033558" cy="600164"/>
            </a:xfrm>
            <a:prstGeom prst="rect">
              <a:avLst/>
            </a:prstGeom>
          </p:spPr>
          <p:txBody>
            <a:bodyPr wrap="square">
              <a:spAutoFit/>
            </a:bodyPr>
            <a:lstStyle/>
            <a:p>
              <a:pPr fontAlgn="auto">
                <a:spcBef>
                  <a:spcPts val="0"/>
                </a:spcBef>
                <a:spcAft>
                  <a:spcPts val="0"/>
                </a:spcAft>
              </a:pPr>
              <a:r>
                <a:rPr lang="en-US" sz="1100" baseline="0" dirty="0">
                  <a:solidFill>
                    <a:prstClr val="black"/>
                  </a:solidFill>
                  <a:latin typeface="Tahoma" panose="020B0604030504040204" pitchFamily="34" charset="0"/>
                  <a:ea typeface="Tahoma" panose="020B0604030504040204" pitchFamily="34" charset="0"/>
                  <a:cs typeface="Tahoma" panose="020B0604030504040204" pitchFamily="34" charset="0"/>
                </a:rPr>
                <a:t>Biology, Technology &amp; Complexity </a:t>
              </a:r>
            </a:p>
          </p:txBody>
        </p:sp>
        <p:sp>
          <p:nvSpPr>
            <p:cNvPr id="49" name="Rounded Rectangle 48"/>
            <p:cNvSpPr/>
            <p:nvPr/>
          </p:nvSpPr>
          <p:spPr>
            <a:xfrm>
              <a:off x="1274159" y="2321155"/>
              <a:ext cx="1234440" cy="4241570"/>
            </a:xfrm>
            <a:prstGeom prst="roundRect">
              <a:avLst>
                <a:gd name="adj" fmla="val 5093"/>
              </a:avLst>
            </a:prstGeom>
            <a:solidFill>
              <a:srgbClr val="B446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Restore </a:t>
              </a:r>
              <a:r>
                <a:rPr lang="en-US" sz="1200" b="1" baseline="0" dirty="0">
                  <a:solidFill>
                    <a:prstClr val="white"/>
                  </a:solidFill>
                  <a:ea typeface="Tahoma" panose="020B0604030504040204" pitchFamily="34" charset="0"/>
                  <a:cs typeface="Tahoma" panose="020B0604030504040204" pitchFamily="34" charset="0"/>
                </a:rPr>
                <a:t>and Maintain Warfighter </a:t>
              </a:r>
              <a:r>
                <a:rPr lang="en-US" sz="1200" b="1" baseline="0" dirty="0" smtClean="0">
                  <a:solidFill>
                    <a:prstClr val="white"/>
                  </a:solidFill>
                  <a:ea typeface="Tahoma" panose="020B0604030504040204" pitchFamily="34" charset="0"/>
                  <a:cs typeface="Tahoma" panose="020B0604030504040204" pitchFamily="34" charset="0"/>
                </a:rPr>
                <a:t>Abilities </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a:solidFill>
                    <a:prstClr val="white"/>
                  </a:solidFill>
                  <a:ea typeface="Tahoma" panose="020B0604030504040204" pitchFamily="34" charset="0"/>
                  <a:cs typeface="Tahoma" panose="020B0604030504040204" pitchFamily="34" charset="0"/>
                </a:rPr>
                <a:t>Harness Biological Systems</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Apply </a:t>
              </a:r>
              <a:r>
                <a:rPr lang="en-US" sz="1200" b="1" baseline="0" dirty="0">
                  <a:solidFill>
                    <a:prstClr val="white"/>
                  </a:solidFill>
                  <a:ea typeface="Tahoma" panose="020B0604030504040204" pitchFamily="34" charset="0"/>
                  <a:cs typeface="Tahoma" panose="020B0604030504040204" pitchFamily="34" charset="0"/>
                </a:rPr>
                <a:t>Biological Complexity at Scale</a:t>
              </a:r>
              <a:endParaRPr lang="en-US" sz="1200" baseline="0" dirty="0">
                <a:solidFill>
                  <a:prstClr val="white"/>
                </a:solidFill>
                <a:ea typeface="Tahoma" panose="020B0604030504040204" pitchFamily="34" charset="0"/>
                <a:cs typeface="Tahoma" panose="020B0604030504040204" pitchFamily="34" charset="0"/>
              </a:endParaRPr>
            </a:p>
          </p:txBody>
        </p:sp>
      </p:grpSp>
      <p:grpSp>
        <p:nvGrpSpPr>
          <p:cNvPr id="25" name="Group 24"/>
          <p:cNvGrpSpPr/>
          <p:nvPr/>
        </p:nvGrpSpPr>
        <p:grpSpPr>
          <a:xfrm>
            <a:off x="1560713" y="944782"/>
            <a:ext cx="1459902" cy="5598472"/>
            <a:chOff x="2581306" y="964253"/>
            <a:chExt cx="1234440" cy="5598472"/>
          </a:xfrm>
        </p:grpSpPr>
        <p:pic>
          <p:nvPicPr>
            <p:cNvPr id="2054" name="Picture 6" descr="dso f3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306" y="1337276"/>
              <a:ext cx="1234440" cy="2926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05818" y="964253"/>
              <a:ext cx="583814" cy="338554"/>
            </a:xfrm>
            <a:prstGeom prst="rect">
              <a:avLst/>
            </a:prstGeom>
          </p:spPr>
          <p:txBody>
            <a:bodyPr wrap="none">
              <a:spAutoFit/>
            </a:bodyPr>
            <a:lstStyle/>
            <a:p>
              <a:pPr fontAlgn="auto">
                <a:spcBef>
                  <a:spcPts val="0"/>
                </a:spcBef>
                <a:spcAft>
                  <a:spcPts val="0"/>
                </a:spcAft>
              </a:pPr>
              <a:r>
                <a:rPr lang="en-US" sz="1600" baseline="0" dirty="0">
                  <a:solidFill>
                    <a:prstClr val="black"/>
                  </a:solidFill>
                  <a:latin typeface="Tahoma" panose="020B0604030504040204" pitchFamily="34" charset="0"/>
                  <a:ea typeface="Tahoma" panose="020B0604030504040204" pitchFamily="34" charset="0"/>
                  <a:cs typeface="Tahoma" panose="020B0604030504040204" pitchFamily="34" charset="0"/>
                </a:rPr>
                <a:t>DSO</a:t>
              </a:r>
            </a:p>
          </p:txBody>
        </p:sp>
        <p:sp>
          <p:nvSpPr>
            <p:cNvPr id="31" name="Rectangle 30"/>
            <p:cNvSpPr/>
            <p:nvPr/>
          </p:nvSpPr>
          <p:spPr>
            <a:xfrm>
              <a:off x="2643122" y="1657102"/>
              <a:ext cx="1110808" cy="600164"/>
            </a:xfrm>
            <a:prstGeom prst="rect">
              <a:avLst/>
            </a:prstGeom>
          </p:spPr>
          <p:txBody>
            <a:bodyPr wrap="square">
              <a:spAutoFit/>
            </a:bodyPr>
            <a:lstStyle/>
            <a:p>
              <a:pPr fontAlgn="auto">
                <a:spcBef>
                  <a:spcPts val="0"/>
                </a:spcBef>
                <a:spcAft>
                  <a:spcPts val="0"/>
                </a:spcAft>
              </a:pPr>
              <a:r>
                <a:rPr lang="en-US" sz="1100" baseline="0" dirty="0">
                  <a:solidFill>
                    <a:prstClr val="black"/>
                  </a:solidFill>
                  <a:latin typeface="Tahoma" panose="020B0604030504040204" pitchFamily="34" charset="0"/>
                  <a:ea typeface="Tahoma" panose="020B0604030504040204" pitchFamily="34" charset="0"/>
                  <a:cs typeface="Tahoma" panose="020B0604030504040204" pitchFamily="34" charset="0"/>
                </a:rPr>
                <a:t>Discover, Model, Design &amp; Build</a:t>
              </a:r>
            </a:p>
          </p:txBody>
        </p:sp>
        <p:sp>
          <p:nvSpPr>
            <p:cNvPr id="50" name="Rounded Rectangle 49"/>
            <p:cNvSpPr/>
            <p:nvPr/>
          </p:nvSpPr>
          <p:spPr>
            <a:xfrm>
              <a:off x="2581306" y="2321155"/>
              <a:ext cx="1234440" cy="4241570"/>
            </a:xfrm>
            <a:prstGeom prst="roundRect">
              <a:avLst>
                <a:gd name="adj" fmla="val 5093"/>
              </a:avLst>
            </a:prstGeom>
            <a:solidFill>
              <a:srgbClr val="D35C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sz="1200" b="1" baseline="0" dirty="0">
                  <a:solidFill>
                    <a:prstClr val="white"/>
                  </a:solidFill>
                  <a:ea typeface="Tahoma" panose="020B0604030504040204" pitchFamily="34" charset="0"/>
                  <a:cs typeface="Tahoma" panose="020B0604030504040204" pitchFamily="34" charset="0"/>
                </a:rPr>
                <a:t>Physical </a:t>
              </a:r>
              <a:r>
                <a:rPr lang="en-US" sz="1200" b="1" baseline="0" dirty="0" smtClean="0">
                  <a:solidFill>
                    <a:prstClr val="white"/>
                  </a:solidFill>
                  <a:ea typeface="Tahoma" panose="020B0604030504040204" pitchFamily="34" charset="0"/>
                  <a:cs typeface="Tahoma" panose="020B0604030504040204" pitchFamily="34" charset="0"/>
                </a:rPr>
                <a:t>Sciences</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Mathematics</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Transformative Materials</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Supervised Autonomy</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Novel Sensing and Detection</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Harnessing Complexity</a:t>
              </a:r>
              <a:endParaRPr lang="en-US" sz="1200" b="1" baseline="0" dirty="0">
                <a:solidFill>
                  <a:prstClr val="white"/>
                </a:solidFill>
                <a:ea typeface="Tahoma" panose="020B0604030504040204" pitchFamily="34" charset="0"/>
                <a:cs typeface="Tahoma" panose="020B0604030504040204" pitchFamily="34" charset="0"/>
              </a:endParaRPr>
            </a:p>
          </p:txBody>
        </p:sp>
      </p:grpSp>
      <p:grpSp>
        <p:nvGrpSpPr>
          <p:cNvPr id="26" name="Group 25"/>
          <p:cNvGrpSpPr/>
          <p:nvPr/>
        </p:nvGrpSpPr>
        <p:grpSpPr>
          <a:xfrm>
            <a:off x="3047981" y="944782"/>
            <a:ext cx="1459902" cy="5598472"/>
            <a:chOff x="3913728" y="964253"/>
            <a:chExt cx="1234440" cy="5598472"/>
          </a:xfrm>
        </p:grpSpPr>
        <p:pic>
          <p:nvPicPr>
            <p:cNvPr id="2056" name="Picture 8" descr="i2o_f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728" y="1337276"/>
              <a:ext cx="1234440" cy="2926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275109" y="964253"/>
              <a:ext cx="519694" cy="338554"/>
            </a:xfrm>
            <a:prstGeom prst="rect">
              <a:avLst/>
            </a:prstGeom>
          </p:spPr>
          <p:txBody>
            <a:bodyPr wrap="none">
              <a:spAutoFit/>
            </a:bodyPr>
            <a:lstStyle/>
            <a:p>
              <a:pPr fontAlgn="auto">
                <a:spcBef>
                  <a:spcPts val="0"/>
                </a:spcBef>
                <a:spcAft>
                  <a:spcPts val="0"/>
                </a:spcAft>
              </a:pPr>
              <a:r>
                <a:rPr lang="en-US" sz="160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I2O</a:t>
              </a:r>
              <a:endParaRPr lang="en-US" sz="1600" baseline="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3958525" y="1657102"/>
              <a:ext cx="1144847" cy="600164"/>
            </a:xfrm>
            <a:prstGeom prst="rect">
              <a:avLst/>
            </a:prstGeom>
          </p:spPr>
          <p:txBody>
            <a:bodyPr wrap="square">
              <a:spAutoFit/>
            </a:bodyPr>
            <a:lstStyle/>
            <a:p>
              <a:pPr fontAlgn="auto">
                <a:spcBef>
                  <a:spcPts val="0"/>
                </a:spcBef>
                <a:spcAft>
                  <a:spcPts val="0"/>
                </a:spcAft>
              </a:pPr>
              <a:r>
                <a:rPr lang="en-US" sz="1100" baseline="0" dirty="0" smtClean="0">
                  <a:solidFill>
                    <a:prstClr val="black"/>
                  </a:solidFill>
                  <a:latin typeface="Tahoma" panose="020B0604030504040204" pitchFamily="34" charset="0"/>
                  <a:ea typeface="Tahoma" panose="020B0604030504040204" pitchFamily="34" charset="0"/>
                  <a:cs typeface="Tahoma" panose="020B0604030504040204" pitchFamily="34" charset="0"/>
                </a:rPr>
                <a:t>Information, </a:t>
              </a:r>
              <a:r>
                <a:rPr lang="en-US" sz="1100" baseline="0" dirty="0">
                  <a:solidFill>
                    <a:prstClr val="black"/>
                  </a:solidFill>
                  <a:latin typeface="Tahoma" panose="020B0604030504040204" pitchFamily="34" charset="0"/>
                  <a:ea typeface="Tahoma" panose="020B0604030504040204" pitchFamily="34" charset="0"/>
                  <a:cs typeface="Tahoma" panose="020B0604030504040204" pitchFamily="34" charset="0"/>
                </a:rPr>
                <a:t>Innovation &amp; Cyber</a:t>
              </a:r>
            </a:p>
          </p:txBody>
        </p:sp>
        <p:sp>
          <p:nvSpPr>
            <p:cNvPr id="51" name="Rounded Rectangle 50"/>
            <p:cNvSpPr/>
            <p:nvPr/>
          </p:nvSpPr>
          <p:spPr>
            <a:xfrm>
              <a:off x="3913728" y="2321155"/>
              <a:ext cx="1234440" cy="4241570"/>
            </a:xfrm>
            <a:prstGeom prst="roundRect">
              <a:avLst>
                <a:gd name="adj" fmla="val 5093"/>
              </a:avLst>
            </a:prstGeom>
            <a:solidFill>
              <a:srgbClr val="EBAF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fr-FR" sz="1200" b="1" baseline="0" dirty="0" smtClean="0">
                  <a:solidFill>
                    <a:prstClr val="white"/>
                  </a:solidFill>
                  <a:ea typeface="Tahoma" panose="020B0604030504040204" pitchFamily="34" charset="0"/>
                  <a:cs typeface="Tahoma" panose="020B0604030504040204" pitchFamily="34" charset="0"/>
                </a:rPr>
                <a:t>Cyber</a:t>
              </a:r>
            </a:p>
            <a:p>
              <a:pPr fontAlgn="auto">
                <a:spcBef>
                  <a:spcPts val="0"/>
                </a:spcBef>
                <a:spcAft>
                  <a:spcPts val="0"/>
                </a:spcAft>
              </a:pPr>
              <a:endParaRPr lang="fr-FR"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fr-FR" sz="1200" b="1" baseline="0" dirty="0">
                  <a:solidFill>
                    <a:prstClr val="white"/>
                  </a:solidFill>
                  <a:ea typeface="Tahoma" panose="020B0604030504040204" pitchFamily="34" charset="0"/>
                  <a:cs typeface="Tahoma" panose="020B0604030504040204" pitchFamily="34" charset="0"/>
                </a:rPr>
                <a:t>Data </a:t>
              </a:r>
              <a:r>
                <a:rPr lang="fr-FR" sz="1200" b="1" baseline="0" dirty="0" err="1">
                  <a:solidFill>
                    <a:prstClr val="white"/>
                  </a:solidFill>
                  <a:ea typeface="Tahoma" panose="020B0604030504040204" pitchFamily="34" charset="0"/>
                  <a:cs typeface="Tahoma" panose="020B0604030504040204" pitchFamily="34" charset="0"/>
                </a:rPr>
                <a:t>Analysis</a:t>
              </a:r>
              <a:r>
                <a:rPr lang="fr-FR" sz="1200" b="1" baseline="0" dirty="0">
                  <a:solidFill>
                    <a:prstClr val="white"/>
                  </a:solidFill>
                  <a:ea typeface="Tahoma" panose="020B0604030504040204" pitchFamily="34" charset="0"/>
                  <a:cs typeface="Tahoma" panose="020B0604030504040204" pitchFamily="34" charset="0"/>
                </a:rPr>
                <a:t> at Massive </a:t>
              </a:r>
              <a:r>
                <a:rPr lang="fr-FR" sz="1200" b="1" baseline="0" dirty="0" err="1">
                  <a:solidFill>
                    <a:prstClr val="white"/>
                  </a:solidFill>
                  <a:ea typeface="Tahoma" panose="020B0604030504040204" pitchFamily="34" charset="0"/>
                  <a:cs typeface="Tahoma" panose="020B0604030504040204" pitchFamily="34" charset="0"/>
                </a:rPr>
                <a:t>Scales</a:t>
              </a:r>
              <a:endParaRPr lang="fr-FR"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endParaRPr lang="fr-FR"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fr-FR" sz="1200" b="1" baseline="0" dirty="0" smtClean="0">
                  <a:solidFill>
                    <a:prstClr val="white"/>
                  </a:solidFill>
                  <a:ea typeface="Tahoma" panose="020B0604030504040204" pitchFamily="34" charset="0"/>
                  <a:cs typeface="Tahoma" panose="020B0604030504040204" pitchFamily="34" charset="0"/>
                </a:rPr>
                <a:t>ISR </a:t>
              </a:r>
              <a:r>
                <a:rPr lang="fr-FR" sz="1200" b="1" baseline="0" dirty="0">
                  <a:solidFill>
                    <a:prstClr val="white"/>
                  </a:solidFill>
                  <a:ea typeface="Tahoma" panose="020B0604030504040204" pitchFamily="34" charset="0"/>
                  <a:cs typeface="Tahoma" panose="020B0604030504040204" pitchFamily="34" charset="0"/>
                </a:rPr>
                <a:t>Exploitation</a:t>
              </a:r>
              <a:endParaRPr lang="en-US" sz="1200" baseline="0" dirty="0">
                <a:solidFill>
                  <a:prstClr val="white"/>
                </a:solidFill>
                <a:ea typeface="Tahoma" panose="020B0604030504040204" pitchFamily="34" charset="0"/>
                <a:cs typeface="Tahoma" panose="020B0604030504040204" pitchFamily="34" charset="0"/>
              </a:endParaRPr>
            </a:p>
          </p:txBody>
        </p:sp>
      </p:grpSp>
      <p:grpSp>
        <p:nvGrpSpPr>
          <p:cNvPr id="27" name="Group 26"/>
          <p:cNvGrpSpPr/>
          <p:nvPr/>
        </p:nvGrpSpPr>
        <p:grpSpPr>
          <a:xfrm>
            <a:off x="4535249" y="960022"/>
            <a:ext cx="1459902" cy="5577059"/>
            <a:chOff x="5268817" y="967944"/>
            <a:chExt cx="1234440" cy="5577059"/>
          </a:xfrm>
        </p:grpSpPr>
        <p:pic>
          <p:nvPicPr>
            <p:cNvPr id="2058" name="Picture 10" descr="mto_f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817" y="1329656"/>
              <a:ext cx="1234440" cy="2926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566142" y="967944"/>
              <a:ext cx="604781" cy="338554"/>
            </a:xfrm>
            <a:prstGeom prst="rect">
              <a:avLst/>
            </a:prstGeom>
          </p:spPr>
          <p:txBody>
            <a:bodyPr wrap="none">
              <a:spAutoFit/>
            </a:bodyPr>
            <a:lstStyle/>
            <a:p>
              <a:pPr fontAlgn="auto">
                <a:spcBef>
                  <a:spcPts val="0"/>
                </a:spcBef>
                <a:spcAft>
                  <a:spcPts val="0"/>
                </a:spcAft>
              </a:pPr>
              <a:r>
                <a:rPr lang="en-US" sz="1600" baseline="0" dirty="0">
                  <a:solidFill>
                    <a:prstClr val="black"/>
                  </a:solidFill>
                  <a:latin typeface="Tahoma" panose="020B0604030504040204" pitchFamily="34" charset="0"/>
                  <a:ea typeface="Tahoma" panose="020B0604030504040204" pitchFamily="34" charset="0"/>
                  <a:cs typeface="Tahoma" panose="020B0604030504040204" pitchFamily="34" charset="0"/>
                </a:rPr>
                <a:t>MTO</a:t>
              </a:r>
            </a:p>
          </p:txBody>
        </p:sp>
        <p:sp>
          <p:nvSpPr>
            <p:cNvPr id="33" name="Rectangle 32"/>
            <p:cNvSpPr/>
            <p:nvPr/>
          </p:nvSpPr>
          <p:spPr>
            <a:xfrm>
              <a:off x="5417819" y="1669384"/>
              <a:ext cx="936437" cy="600164"/>
            </a:xfrm>
            <a:prstGeom prst="rect">
              <a:avLst/>
            </a:prstGeom>
          </p:spPr>
          <p:txBody>
            <a:bodyPr wrap="square">
              <a:spAutoFit/>
            </a:bodyPr>
            <a:lstStyle/>
            <a:p>
              <a:pPr fontAlgn="auto">
                <a:spcBef>
                  <a:spcPts val="0"/>
                </a:spcBef>
                <a:spcAft>
                  <a:spcPts val="0"/>
                </a:spcAft>
              </a:pPr>
              <a:r>
                <a:rPr lang="en-US" sz="1100" baseline="0" dirty="0">
                  <a:solidFill>
                    <a:prstClr val="black"/>
                  </a:solidFill>
                  <a:latin typeface="Tahoma" panose="020B0604030504040204" pitchFamily="34" charset="0"/>
                  <a:ea typeface="Tahoma" panose="020B0604030504040204" pitchFamily="34" charset="0"/>
                  <a:cs typeface="Tahoma" panose="020B0604030504040204" pitchFamily="34" charset="0"/>
                </a:rPr>
                <a:t>Electronics, Photonics &amp; MEMS</a:t>
              </a:r>
            </a:p>
          </p:txBody>
        </p:sp>
        <p:sp>
          <p:nvSpPr>
            <p:cNvPr id="52" name="Rounded Rectangle 51"/>
            <p:cNvSpPr/>
            <p:nvPr/>
          </p:nvSpPr>
          <p:spPr>
            <a:xfrm>
              <a:off x="5268817" y="2303433"/>
              <a:ext cx="1234440" cy="4241570"/>
            </a:xfrm>
            <a:prstGeom prst="roundRect">
              <a:avLst>
                <a:gd name="adj" fmla="val 5093"/>
              </a:avLst>
            </a:prstGeom>
            <a:solidFill>
              <a:srgbClr val="4C9508"/>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Biological Platforms</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a:solidFill>
                    <a:prstClr val="white"/>
                  </a:solidFill>
                  <a:ea typeface="Tahoma" panose="020B0604030504040204" pitchFamily="34" charset="0"/>
                  <a:cs typeface="Tahoma" panose="020B0604030504040204" pitchFamily="34" charset="0"/>
                </a:rPr>
                <a:t>Computing</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Electronic </a:t>
              </a:r>
              <a:r>
                <a:rPr lang="en-US" sz="1200" b="1" baseline="0" dirty="0">
                  <a:solidFill>
                    <a:prstClr val="white"/>
                  </a:solidFill>
                  <a:ea typeface="Tahoma" panose="020B0604030504040204" pitchFamily="34" charset="0"/>
                  <a:cs typeface="Tahoma" panose="020B0604030504040204" pitchFamily="34" charset="0"/>
                </a:rPr>
                <a:t>Warfare</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Manufacturing</a:t>
              </a: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Novel </a:t>
              </a:r>
              <a:r>
                <a:rPr lang="en-US" sz="1200" b="1" baseline="0" dirty="0">
                  <a:solidFill>
                    <a:prstClr val="white"/>
                  </a:solidFill>
                  <a:ea typeface="Tahoma" panose="020B0604030504040204" pitchFamily="34" charset="0"/>
                  <a:cs typeface="Tahoma" panose="020B0604030504040204" pitchFamily="34" charset="0"/>
                </a:rPr>
                <a:t>Concepts</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Photonics</a:t>
              </a: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Positioning</a:t>
              </a:r>
              <a:r>
                <a:rPr lang="en-US" sz="1200" b="1" baseline="0" dirty="0">
                  <a:solidFill>
                    <a:prstClr val="white"/>
                  </a:solidFill>
                  <a:ea typeface="Tahoma" panose="020B0604030504040204" pitchFamily="34" charset="0"/>
                  <a:cs typeface="Tahoma" panose="020B0604030504040204" pitchFamily="34" charset="0"/>
                </a:rPr>
                <a:t>, Navigation and Timing</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Thermal </a:t>
              </a:r>
              <a:r>
                <a:rPr lang="en-US" sz="1200" b="1" baseline="0" dirty="0">
                  <a:solidFill>
                    <a:prstClr val="white"/>
                  </a:solidFill>
                  <a:ea typeface="Tahoma" panose="020B0604030504040204" pitchFamily="34" charset="0"/>
                  <a:cs typeface="Tahoma" panose="020B0604030504040204" pitchFamily="34" charset="0"/>
                </a:rPr>
                <a:t>Management</a:t>
              </a:r>
              <a:endParaRPr lang="en-US" sz="1200" baseline="0" dirty="0">
                <a:solidFill>
                  <a:prstClr val="white"/>
                </a:solidFill>
                <a:ea typeface="Tahoma" panose="020B0604030504040204" pitchFamily="34" charset="0"/>
                <a:cs typeface="Tahoma" panose="020B0604030504040204" pitchFamily="34" charset="0"/>
              </a:endParaRPr>
            </a:p>
          </p:txBody>
        </p:sp>
      </p:grpSp>
      <p:grpSp>
        <p:nvGrpSpPr>
          <p:cNvPr id="28" name="Group 27"/>
          <p:cNvGrpSpPr/>
          <p:nvPr/>
        </p:nvGrpSpPr>
        <p:grpSpPr>
          <a:xfrm>
            <a:off x="5992373" y="952402"/>
            <a:ext cx="1535457" cy="5580750"/>
            <a:chOff x="6524792" y="964253"/>
            <a:chExt cx="1298326" cy="5580750"/>
          </a:xfrm>
        </p:grpSpPr>
        <p:pic>
          <p:nvPicPr>
            <p:cNvPr id="2060" name="Picture 12" descr="sto_f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735" y="1329656"/>
              <a:ext cx="1234440" cy="29260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900547" y="964253"/>
              <a:ext cx="559897" cy="338554"/>
            </a:xfrm>
            <a:prstGeom prst="rect">
              <a:avLst/>
            </a:prstGeom>
          </p:spPr>
          <p:txBody>
            <a:bodyPr wrap="none">
              <a:spAutoFit/>
            </a:bodyPr>
            <a:lstStyle/>
            <a:p>
              <a:pPr fontAlgn="auto">
                <a:spcBef>
                  <a:spcPts val="0"/>
                </a:spcBef>
                <a:spcAft>
                  <a:spcPts val="0"/>
                </a:spcAft>
              </a:pPr>
              <a:r>
                <a:rPr lang="en-US" sz="1600" baseline="0" dirty="0">
                  <a:solidFill>
                    <a:prstClr val="black"/>
                  </a:solidFill>
                  <a:latin typeface="Tahoma" panose="020B0604030504040204" pitchFamily="34" charset="0"/>
                  <a:ea typeface="Tahoma" panose="020B0604030504040204" pitchFamily="34" charset="0"/>
                  <a:cs typeface="Tahoma" panose="020B0604030504040204" pitchFamily="34" charset="0"/>
                </a:rPr>
                <a:t>STO</a:t>
              </a:r>
            </a:p>
          </p:txBody>
        </p:sp>
        <p:sp>
          <p:nvSpPr>
            <p:cNvPr id="34" name="Rectangle 33"/>
            <p:cNvSpPr/>
            <p:nvPr/>
          </p:nvSpPr>
          <p:spPr>
            <a:xfrm>
              <a:off x="6524792" y="1669384"/>
              <a:ext cx="1298326" cy="600164"/>
            </a:xfrm>
            <a:prstGeom prst="rect">
              <a:avLst/>
            </a:prstGeom>
          </p:spPr>
          <p:txBody>
            <a:bodyPr wrap="square">
              <a:spAutoFit/>
            </a:bodyPr>
            <a:lstStyle/>
            <a:p>
              <a:pPr fontAlgn="auto">
                <a:spcBef>
                  <a:spcPts val="0"/>
                </a:spcBef>
                <a:spcAft>
                  <a:spcPts val="0"/>
                </a:spcAft>
              </a:pPr>
              <a:r>
                <a:rPr lang="en-US" sz="1100" baseline="0" dirty="0">
                  <a:solidFill>
                    <a:prstClr val="black"/>
                  </a:solidFill>
                  <a:latin typeface="Tahoma" panose="020B0604030504040204" pitchFamily="34" charset="0"/>
                  <a:ea typeface="Tahoma" panose="020B0604030504040204" pitchFamily="34" charset="0"/>
                  <a:cs typeface="Tahoma" panose="020B0604030504040204" pitchFamily="34" charset="0"/>
                </a:rPr>
                <a:t>Networks, Cost Leverage &amp; Adaptability</a:t>
              </a:r>
            </a:p>
          </p:txBody>
        </p:sp>
        <p:sp>
          <p:nvSpPr>
            <p:cNvPr id="53" name="Rounded Rectangle 52"/>
            <p:cNvSpPr/>
            <p:nvPr/>
          </p:nvSpPr>
          <p:spPr>
            <a:xfrm>
              <a:off x="6556735" y="2303433"/>
              <a:ext cx="1234440" cy="4241570"/>
            </a:xfrm>
            <a:prstGeom prst="roundRect">
              <a:avLst>
                <a:gd name="adj" fmla="val 5093"/>
              </a:avLst>
            </a:prstGeom>
            <a:solidFill>
              <a:srgbClr val="31B8D8"/>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sz="1200" b="1" baseline="0" dirty="0">
                  <a:solidFill>
                    <a:prstClr val="white"/>
                  </a:solidFill>
                  <a:ea typeface="Tahoma" panose="020B0604030504040204" pitchFamily="34" charset="0"/>
                  <a:cs typeface="Tahoma" panose="020B0604030504040204" pitchFamily="34" charset="0"/>
                </a:rPr>
                <a:t>Battle </a:t>
              </a:r>
              <a:r>
                <a:rPr lang="en-US" sz="1200" b="1" baseline="0" dirty="0" err="1">
                  <a:solidFill>
                    <a:prstClr val="white"/>
                  </a:solidFill>
                  <a:ea typeface="Tahoma" panose="020B0604030504040204" pitchFamily="34" charset="0"/>
                  <a:cs typeface="Tahoma" panose="020B0604030504040204" pitchFamily="34" charset="0"/>
                </a:rPr>
                <a:t>Mgmt</a:t>
              </a:r>
              <a:r>
                <a:rPr lang="en-US" sz="1200" b="1" baseline="0" dirty="0">
                  <a:solidFill>
                    <a:prstClr val="white"/>
                  </a:solidFill>
                  <a:ea typeface="Tahoma" panose="020B0604030504040204" pitchFamily="34" charset="0"/>
                  <a:cs typeface="Tahoma" panose="020B0604030504040204" pitchFamily="34" charset="0"/>
                </a:rPr>
                <a:t>, Command &amp; </a:t>
              </a:r>
              <a:r>
                <a:rPr lang="en-US" sz="1200" b="1" baseline="0" dirty="0" smtClean="0">
                  <a:solidFill>
                    <a:prstClr val="white"/>
                  </a:solidFill>
                  <a:ea typeface="Tahoma" panose="020B0604030504040204" pitchFamily="34" charset="0"/>
                  <a:cs typeface="Tahoma" panose="020B0604030504040204" pitchFamily="34" charset="0"/>
                </a:rPr>
                <a:t>Control</a:t>
              </a:r>
            </a:p>
            <a:p>
              <a:pPr fontAlgn="auto">
                <a:spcBef>
                  <a:spcPts val="0"/>
                </a:spcBef>
                <a:spcAft>
                  <a:spcPts val="0"/>
                </a:spcAft>
              </a:pP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err="1">
                  <a:solidFill>
                    <a:prstClr val="white"/>
                  </a:solidFill>
                  <a:ea typeface="Tahoma" panose="020B0604030504040204" pitchFamily="34" charset="0"/>
                  <a:cs typeface="Tahoma" panose="020B0604030504040204" pitchFamily="34" charset="0"/>
                </a:rPr>
                <a:t>Comms</a:t>
              </a:r>
              <a:r>
                <a:rPr lang="en-US" sz="1200" b="1" baseline="0" dirty="0">
                  <a:solidFill>
                    <a:prstClr val="white"/>
                  </a:solidFill>
                  <a:ea typeface="Tahoma" panose="020B0604030504040204" pitchFamily="34" charset="0"/>
                  <a:cs typeface="Tahoma" panose="020B0604030504040204" pitchFamily="34" charset="0"/>
                </a:rPr>
                <a:t> &amp; Networks</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ISR</a:t>
              </a:r>
              <a:endParaRPr lang="en-US" sz="1200" b="1" baseline="0" dirty="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Electronic </a:t>
              </a:r>
              <a:r>
                <a:rPr lang="en-US" sz="1200" b="1" baseline="0" dirty="0">
                  <a:solidFill>
                    <a:prstClr val="white"/>
                  </a:solidFill>
                  <a:ea typeface="Tahoma" panose="020B0604030504040204" pitchFamily="34" charset="0"/>
                  <a:cs typeface="Tahoma" panose="020B0604030504040204" pitchFamily="34" charset="0"/>
                </a:rPr>
                <a:t>Warfare</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Positioning</a:t>
              </a:r>
              <a:r>
                <a:rPr lang="en-US" sz="1200" b="1" baseline="0" dirty="0">
                  <a:solidFill>
                    <a:prstClr val="white"/>
                  </a:solidFill>
                  <a:ea typeface="Tahoma" panose="020B0604030504040204" pitchFamily="34" charset="0"/>
                  <a:cs typeface="Tahoma" panose="020B0604030504040204" pitchFamily="34" charset="0"/>
                </a:rPr>
                <a:t>, Navigation and Timing</a:t>
              </a:r>
            </a:p>
          </p:txBody>
        </p:sp>
      </p:grpSp>
      <p:grpSp>
        <p:nvGrpSpPr>
          <p:cNvPr id="29" name="Group 28"/>
          <p:cNvGrpSpPr/>
          <p:nvPr/>
        </p:nvGrpSpPr>
        <p:grpSpPr>
          <a:xfrm>
            <a:off x="7515005" y="944782"/>
            <a:ext cx="1459902" cy="5589341"/>
            <a:chOff x="7886039" y="967944"/>
            <a:chExt cx="1234440" cy="5589341"/>
          </a:xfrm>
        </p:grpSpPr>
        <p:pic>
          <p:nvPicPr>
            <p:cNvPr id="2062" name="Picture 14" descr="tto_f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039" y="1337276"/>
              <a:ext cx="1234440" cy="2926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224273" y="967944"/>
              <a:ext cx="556306" cy="338554"/>
            </a:xfrm>
            <a:prstGeom prst="rect">
              <a:avLst/>
            </a:prstGeom>
          </p:spPr>
          <p:txBody>
            <a:bodyPr wrap="none">
              <a:spAutoFit/>
            </a:bodyPr>
            <a:lstStyle/>
            <a:p>
              <a:pPr fontAlgn="auto">
                <a:spcBef>
                  <a:spcPts val="0"/>
                </a:spcBef>
                <a:spcAft>
                  <a:spcPts val="0"/>
                </a:spcAft>
              </a:pPr>
              <a:r>
                <a:rPr lang="en-US" sz="1600" baseline="0" dirty="0">
                  <a:solidFill>
                    <a:prstClr val="black"/>
                  </a:solidFill>
                  <a:latin typeface="Tahoma" panose="020B0604030504040204" pitchFamily="34" charset="0"/>
                  <a:ea typeface="Tahoma" panose="020B0604030504040204" pitchFamily="34" charset="0"/>
                  <a:cs typeface="Tahoma" panose="020B0604030504040204" pitchFamily="34" charset="0"/>
                </a:rPr>
                <a:t>TTO</a:t>
              </a:r>
            </a:p>
          </p:txBody>
        </p:sp>
        <p:sp>
          <p:nvSpPr>
            <p:cNvPr id="35" name="Rectangle 34"/>
            <p:cNvSpPr/>
            <p:nvPr/>
          </p:nvSpPr>
          <p:spPr>
            <a:xfrm>
              <a:off x="8035041" y="1669384"/>
              <a:ext cx="936437" cy="600164"/>
            </a:xfrm>
            <a:prstGeom prst="rect">
              <a:avLst/>
            </a:prstGeom>
          </p:spPr>
          <p:txBody>
            <a:bodyPr wrap="square">
              <a:spAutoFit/>
            </a:bodyPr>
            <a:lstStyle/>
            <a:p>
              <a:pPr fontAlgn="auto">
                <a:spcBef>
                  <a:spcPts val="0"/>
                </a:spcBef>
                <a:spcAft>
                  <a:spcPts val="0"/>
                </a:spcAft>
              </a:pPr>
              <a:r>
                <a:rPr lang="en-US" sz="1100" baseline="0" dirty="0">
                  <a:solidFill>
                    <a:prstClr val="black"/>
                  </a:solidFill>
                  <a:latin typeface="Tahoma" panose="020B0604030504040204" pitchFamily="34" charset="0"/>
                  <a:ea typeface="Tahoma" panose="020B0604030504040204" pitchFamily="34" charset="0"/>
                  <a:cs typeface="Tahoma" panose="020B0604030504040204" pitchFamily="34" charset="0"/>
                </a:rPr>
                <a:t>Weapons, Platforms &amp; Space</a:t>
              </a:r>
            </a:p>
          </p:txBody>
        </p:sp>
        <p:sp>
          <p:nvSpPr>
            <p:cNvPr id="54" name="Rounded Rectangle 53"/>
            <p:cNvSpPr/>
            <p:nvPr/>
          </p:nvSpPr>
          <p:spPr>
            <a:xfrm>
              <a:off x="7886039" y="2315715"/>
              <a:ext cx="1234440" cy="4241570"/>
            </a:xfrm>
            <a:prstGeom prst="roundRect">
              <a:avLst>
                <a:gd name="adj" fmla="val 5093"/>
              </a:avLst>
            </a:prstGeom>
            <a:solidFill>
              <a:srgbClr val="5439B8"/>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fontAlgn="auto">
                <a:spcBef>
                  <a:spcPts val="0"/>
                </a:spcBef>
                <a:spcAft>
                  <a:spcPts val="0"/>
                </a:spcAft>
              </a:pPr>
              <a:r>
                <a:rPr lang="en-US" sz="1200" b="1" baseline="0" dirty="0">
                  <a:solidFill>
                    <a:prstClr val="white"/>
                  </a:solidFill>
                  <a:ea typeface="Tahoma" panose="020B0604030504040204" pitchFamily="34" charset="0"/>
                  <a:cs typeface="Tahoma" panose="020B0604030504040204" pitchFamily="34" charset="0"/>
                </a:rPr>
                <a:t>Air Systems</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Ground </a:t>
              </a:r>
              <a:r>
                <a:rPr lang="en-US" sz="1200" b="1" baseline="0" dirty="0">
                  <a:solidFill>
                    <a:prstClr val="white"/>
                  </a:solidFill>
                  <a:ea typeface="Tahoma" panose="020B0604030504040204" pitchFamily="34" charset="0"/>
                  <a:cs typeface="Tahoma" panose="020B0604030504040204" pitchFamily="34" charset="0"/>
                </a:rPr>
                <a:t>Systems</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Marine </a:t>
              </a:r>
              <a:r>
                <a:rPr lang="en-US" sz="1200" b="1" baseline="0" dirty="0">
                  <a:solidFill>
                    <a:prstClr val="white"/>
                  </a:solidFill>
                  <a:ea typeface="Tahoma" panose="020B0604030504040204" pitchFamily="34" charset="0"/>
                  <a:cs typeface="Tahoma" panose="020B0604030504040204" pitchFamily="34" charset="0"/>
                </a:rPr>
                <a:t>Systems</a:t>
              </a:r>
            </a:p>
            <a:p>
              <a:pPr fontAlgn="auto">
                <a:spcBef>
                  <a:spcPts val="0"/>
                </a:spcBef>
                <a:spcAft>
                  <a:spcPts val="0"/>
                </a:spcAft>
              </a:pPr>
              <a:endParaRPr lang="en-US" sz="1200" b="1" baseline="0" dirty="0" smtClean="0">
                <a:solidFill>
                  <a:prstClr val="white"/>
                </a:solidFill>
                <a:ea typeface="Tahoma" panose="020B0604030504040204" pitchFamily="34" charset="0"/>
                <a:cs typeface="Tahoma" panose="020B0604030504040204" pitchFamily="34" charset="0"/>
              </a:endParaRPr>
            </a:p>
            <a:p>
              <a:pPr fontAlgn="auto">
                <a:spcBef>
                  <a:spcPts val="0"/>
                </a:spcBef>
                <a:spcAft>
                  <a:spcPts val="0"/>
                </a:spcAft>
              </a:pPr>
              <a:r>
                <a:rPr lang="en-US" sz="1200" b="1" baseline="0" dirty="0" smtClean="0">
                  <a:solidFill>
                    <a:prstClr val="white"/>
                  </a:solidFill>
                  <a:ea typeface="Tahoma" panose="020B0604030504040204" pitchFamily="34" charset="0"/>
                  <a:cs typeface="Tahoma" panose="020B0604030504040204" pitchFamily="34" charset="0"/>
                </a:rPr>
                <a:t>Space </a:t>
              </a:r>
              <a:r>
                <a:rPr lang="en-US" sz="1200" b="1" baseline="0" dirty="0">
                  <a:solidFill>
                    <a:prstClr val="white"/>
                  </a:solidFill>
                  <a:ea typeface="Tahoma" panose="020B0604030504040204" pitchFamily="34" charset="0"/>
                  <a:cs typeface="Tahoma" panose="020B0604030504040204" pitchFamily="34" charset="0"/>
                </a:rPr>
                <a:t>Systems </a:t>
              </a:r>
            </a:p>
          </p:txBody>
        </p:sp>
      </p:grpSp>
      <p:sp>
        <p:nvSpPr>
          <p:cNvPr id="37"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
        <p:nvSpPr>
          <p:cNvPr id="5" name="Rectangle 4"/>
          <p:cNvSpPr/>
          <p:nvPr/>
        </p:nvSpPr>
        <p:spPr>
          <a:xfrm>
            <a:off x="73444" y="2292553"/>
            <a:ext cx="1459902" cy="4241570"/>
          </a:xfrm>
          <a:prstGeom prst="rect">
            <a:avLst/>
          </a:prstGeom>
          <a:solidFill>
            <a:srgbClr val="BFBFB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3047981" y="2301684"/>
            <a:ext cx="5926926" cy="4241570"/>
          </a:xfrm>
          <a:prstGeom prst="rect">
            <a:avLst/>
          </a:prstGeom>
          <a:solidFill>
            <a:srgbClr val="BFBFB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371033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6</a:t>
            </a:fld>
            <a:endParaRPr lang="en-US" dirty="0"/>
          </a:p>
        </p:txBody>
      </p:sp>
      <p:sp>
        <p:nvSpPr>
          <p:cNvPr id="4" name="Content Placeholder 3"/>
          <p:cNvSpPr>
            <a:spLocks noGrp="1"/>
          </p:cNvSpPr>
          <p:nvPr>
            <p:ph sz="quarter" idx="13"/>
          </p:nvPr>
        </p:nvSpPr>
        <p:spPr>
          <a:xfrm>
            <a:off x="419100" y="1095865"/>
            <a:ext cx="8305800" cy="4981085"/>
          </a:xfrm>
        </p:spPr>
        <p:txBody>
          <a:bodyPr/>
          <a:lstStyle/>
          <a:p>
            <a:pPr marL="0" indent="0">
              <a:spcBef>
                <a:spcPts val="408"/>
              </a:spcBef>
              <a:spcAft>
                <a:spcPts val="600"/>
              </a:spcAft>
              <a:buNone/>
            </a:pPr>
            <a:r>
              <a:rPr lang="en-US" sz="2000" dirty="0" smtClean="0"/>
              <a:t>Who we are:</a:t>
            </a:r>
          </a:p>
          <a:p>
            <a:pPr marL="517525" lvl="1">
              <a:spcBef>
                <a:spcPts val="408"/>
              </a:spcBef>
              <a:spcAft>
                <a:spcPts val="600"/>
              </a:spcAft>
            </a:pPr>
            <a:r>
              <a:rPr lang="en-US" sz="1800" dirty="0" smtClean="0"/>
              <a:t>A collaborative team of diverse, opportunistic technology entrepreneurs</a:t>
            </a:r>
          </a:p>
          <a:p>
            <a:pPr marL="517525" lvl="1">
              <a:spcBef>
                <a:spcPts val="408"/>
              </a:spcBef>
              <a:spcAft>
                <a:spcPts val="600"/>
              </a:spcAft>
            </a:pPr>
            <a:r>
              <a:rPr lang="en-US" sz="1800" dirty="0" smtClean="0"/>
              <a:t>“DARPA’s DARPA” – office that creates DoD opportunity from fundamental scientific discovery</a:t>
            </a:r>
          </a:p>
          <a:p>
            <a:pPr marL="517525" lvl="1">
              <a:spcBef>
                <a:spcPts val="408"/>
              </a:spcBef>
              <a:spcAft>
                <a:spcPts val="600"/>
              </a:spcAft>
            </a:pPr>
            <a:r>
              <a:rPr lang="en-US" sz="1800" dirty="0" smtClean="0"/>
              <a:t>Informed, but not constrained, by current trends and conflicts</a:t>
            </a:r>
          </a:p>
          <a:p>
            <a:pPr marL="0" indent="0">
              <a:spcBef>
                <a:spcPts val="408"/>
              </a:spcBef>
              <a:spcAft>
                <a:spcPts val="600"/>
              </a:spcAft>
              <a:buNone/>
            </a:pPr>
            <a:r>
              <a:rPr lang="en-US" sz="2000" dirty="0" smtClean="0"/>
              <a:t>What we do:</a:t>
            </a:r>
          </a:p>
          <a:p>
            <a:pPr marL="517525" lvl="1">
              <a:spcBef>
                <a:spcPts val="408"/>
              </a:spcBef>
              <a:spcAft>
                <a:spcPts val="600"/>
              </a:spcAft>
            </a:pPr>
            <a:r>
              <a:rPr lang="en-US" sz="1800" dirty="0" smtClean="0"/>
              <a:t>Invest in multiple, often disparate, scientific disciplines</a:t>
            </a:r>
          </a:p>
          <a:p>
            <a:pPr marL="512763" lvl="2" indent="-233363">
              <a:spcBef>
                <a:spcPts val="408"/>
              </a:spcBef>
              <a:spcAft>
                <a:spcPts val="600"/>
              </a:spcAft>
            </a:pPr>
            <a:r>
              <a:rPr lang="en-US" sz="1800" dirty="0"/>
              <a:t>R</a:t>
            </a:r>
            <a:r>
              <a:rPr lang="en-US" sz="1800" dirty="0" smtClean="0"/>
              <a:t>eshape existing fields or create entirely new </a:t>
            </a:r>
            <a:r>
              <a:rPr lang="en-US" sz="1800" dirty="0"/>
              <a:t>disciplines (sometimes when the payoff to DoD may not be fully understood</a:t>
            </a:r>
            <a:r>
              <a:rPr lang="en-US" sz="1800" dirty="0" smtClean="0"/>
              <a:t>)</a:t>
            </a:r>
          </a:p>
          <a:p>
            <a:pPr marL="517525" lvl="1">
              <a:spcBef>
                <a:spcPts val="408"/>
              </a:spcBef>
              <a:spcAft>
                <a:spcPts val="600"/>
              </a:spcAft>
            </a:pPr>
            <a:r>
              <a:rPr lang="en-US" sz="1800" dirty="0"/>
              <a:t>Harvest and accelerate the development of promising breakthroughs </a:t>
            </a:r>
            <a:r>
              <a:rPr lang="en-US" sz="1800" dirty="0" smtClean="0"/>
              <a:t>to create enabling technologies for broad impact against national security challenges</a:t>
            </a:r>
            <a:endParaRPr lang="en-US" sz="2000" dirty="0" smtClean="0"/>
          </a:p>
          <a:p>
            <a:pPr>
              <a:spcBef>
                <a:spcPts val="408"/>
              </a:spcBef>
              <a:spcAft>
                <a:spcPts val="600"/>
              </a:spcAft>
            </a:pPr>
            <a:endParaRPr lang="en-US" sz="2000" dirty="0"/>
          </a:p>
        </p:txBody>
      </p:sp>
      <p:sp>
        <p:nvSpPr>
          <p:cNvPr id="5" name="Title 4"/>
          <p:cNvSpPr>
            <a:spLocks noGrp="1"/>
          </p:cNvSpPr>
          <p:nvPr>
            <p:ph type="ctrTitle"/>
          </p:nvPr>
        </p:nvSpPr>
        <p:spPr/>
        <p:txBody>
          <a:bodyPr/>
          <a:lstStyle/>
          <a:p>
            <a:r>
              <a:rPr lang="en-US" dirty="0" smtClean="0"/>
              <a:t>Defense Sciences Office</a:t>
            </a:r>
            <a:endParaRPr lang="en-US" dirty="0"/>
          </a:p>
        </p:txBody>
      </p:sp>
      <p:sp>
        <p:nvSpPr>
          <p:cNvPr id="6" name="TextBox 5"/>
          <p:cNvSpPr txBox="1"/>
          <p:nvPr/>
        </p:nvSpPr>
        <p:spPr>
          <a:xfrm>
            <a:off x="657226" y="6147877"/>
            <a:ext cx="7753350" cy="369332"/>
          </a:xfrm>
          <a:prstGeom prst="rect">
            <a:avLst/>
          </a:prstGeom>
          <a:solidFill>
            <a:schemeClr val="accent1">
              <a:lumMod val="40000"/>
              <a:lumOff val="60000"/>
            </a:schemeClr>
          </a:solidFill>
        </p:spPr>
        <p:txBody>
          <a:bodyPr wrap="square" rtlCol="0">
            <a:spAutoFit/>
          </a:bodyPr>
          <a:lstStyle/>
          <a:p>
            <a:pPr algn="ctr"/>
            <a:r>
              <a:rPr lang="en-US" sz="1800" i="1" baseline="0" dirty="0" smtClean="0">
                <a:latin typeface="Tahoma"/>
                <a:cs typeface="Tahoma"/>
              </a:rPr>
              <a:t>The Nation’s first line of defense against </a:t>
            </a:r>
            <a:r>
              <a:rPr lang="en-US" sz="1800" i="1" u="sng" baseline="0" dirty="0" smtClean="0">
                <a:latin typeface="Tahoma"/>
                <a:cs typeface="Tahoma"/>
              </a:rPr>
              <a:t>scientific</a:t>
            </a:r>
            <a:r>
              <a:rPr lang="en-US" sz="1800" i="1" baseline="0" dirty="0" smtClean="0">
                <a:latin typeface="Tahoma"/>
                <a:cs typeface="Tahoma"/>
              </a:rPr>
              <a:t> surprise</a:t>
            </a:r>
          </a:p>
        </p:txBody>
      </p:sp>
      <p:sp>
        <p:nvSpPr>
          <p:cNvPr id="8"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244500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7</a:t>
            </a:fld>
            <a:endParaRPr lang="en-US" dirty="0"/>
          </a:p>
        </p:txBody>
      </p:sp>
      <p:sp>
        <p:nvSpPr>
          <p:cNvPr id="4" name="Content Placeholder 3"/>
          <p:cNvSpPr>
            <a:spLocks noGrp="1"/>
          </p:cNvSpPr>
          <p:nvPr>
            <p:ph sz="quarter" idx="13"/>
          </p:nvPr>
        </p:nvSpPr>
        <p:spPr>
          <a:xfrm>
            <a:off x="419100" y="923925"/>
            <a:ext cx="8305800" cy="5334000"/>
          </a:xfrm>
        </p:spPr>
        <p:txBody>
          <a:bodyPr/>
          <a:lstStyle/>
          <a:p>
            <a:pPr>
              <a:spcBef>
                <a:spcPts val="600"/>
              </a:spcBef>
              <a:spcAft>
                <a:spcPts val="600"/>
              </a:spcAft>
            </a:pPr>
            <a:r>
              <a:rPr lang="en-US" dirty="0" smtClean="0"/>
              <a:t>Diverse threats: </a:t>
            </a:r>
            <a:r>
              <a:rPr lang="en-US" dirty="0" smtClean="0">
                <a:solidFill>
                  <a:srgbClr val="0070C0"/>
                </a:solidFill>
              </a:rPr>
              <a:t>Can </a:t>
            </a:r>
            <a:r>
              <a:rPr lang="en-US" dirty="0">
                <a:solidFill>
                  <a:srgbClr val="0070C0"/>
                </a:solidFill>
              </a:rPr>
              <a:t>we counter the diversity of national security threats by rapidly accelerating scientific discovery and innovation? </a:t>
            </a:r>
          </a:p>
          <a:p>
            <a:pPr>
              <a:spcBef>
                <a:spcPts val="600"/>
              </a:spcBef>
              <a:spcAft>
                <a:spcPts val="600"/>
              </a:spcAft>
            </a:pPr>
            <a:r>
              <a:rPr lang="en-US" dirty="0" smtClean="0">
                <a:sym typeface="Wingdings" pitchFamily="2" charset="2"/>
              </a:rPr>
              <a:t>Speed of change: </a:t>
            </a:r>
            <a:r>
              <a:rPr lang="en-US" dirty="0" smtClean="0">
                <a:solidFill>
                  <a:srgbClr val="0070C0"/>
                </a:solidFill>
                <a:sym typeface="Wingdings" pitchFamily="2" charset="2"/>
              </a:rPr>
              <a:t>Can </a:t>
            </a:r>
            <a:r>
              <a:rPr lang="en-US" dirty="0">
                <a:solidFill>
                  <a:srgbClr val="0070C0"/>
                </a:solidFill>
                <a:sym typeface="Wingdings" pitchFamily="2" charset="2"/>
              </a:rPr>
              <a:t>we speed the creation of new capabilities, to respond or adapt to unpredictable threats? Can we remove technology barriers to rapid or low volume acquisition? </a:t>
            </a:r>
            <a:endParaRPr lang="en-US" dirty="0" smtClean="0">
              <a:solidFill>
                <a:srgbClr val="0070C0"/>
              </a:solidFill>
              <a:sym typeface="Wingdings" pitchFamily="2" charset="2"/>
            </a:endParaRPr>
          </a:p>
          <a:p>
            <a:pPr>
              <a:spcBef>
                <a:spcPts val="600"/>
              </a:spcBef>
              <a:spcAft>
                <a:spcPts val="600"/>
              </a:spcAft>
            </a:pPr>
            <a:r>
              <a:rPr lang="en-US" dirty="0" smtClean="0">
                <a:sym typeface="Wingdings" pitchFamily="2" charset="2"/>
              </a:rPr>
              <a:t>Complex systems: </a:t>
            </a:r>
            <a:r>
              <a:rPr lang="en-US" dirty="0" smtClean="0">
                <a:solidFill>
                  <a:srgbClr val="0070C0"/>
                </a:solidFill>
                <a:sym typeface="Wingdings" pitchFamily="2" charset="2"/>
              </a:rPr>
              <a:t>Can </a:t>
            </a:r>
            <a:r>
              <a:rPr lang="en-US" dirty="0">
                <a:solidFill>
                  <a:srgbClr val="0070C0"/>
                </a:solidFill>
                <a:sym typeface="Wingdings" pitchFamily="2" charset="2"/>
              </a:rPr>
              <a:t>we harness complexity in the systems we build?  Can we quantify and manage uncertainty and risk for robust, less costly systems?</a:t>
            </a:r>
            <a:endParaRPr lang="en-US" dirty="0" smtClean="0">
              <a:solidFill>
                <a:srgbClr val="0070C0"/>
              </a:solidFill>
              <a:sym typeface="Wingdings" pitchFamily="2" charset="2"/>
            </a:endParaRPr>
          </a:p>
          <a:p>
            <a:pPr>
              <a:spcBef>
                <a:spcPts val="600"/>
              </a:spcBef>
              <a:spcAft>
                <a:spcPts val="600"/>
              </a:spcAft>
            </a:pPr>
            <a:r>
              <a:rPr lang="en-US" dirty="0" smtClean="0">
                <a:sym typeface="Wingdings" pitchFamily="2" charset="2"/>
              </a:rPr>
              <a:t>Erosion of boundaries: </a:t>
            </a:r>
            <a:r>
              <a:rPr lang="en-US" dirty="0" smtClean="0">
                <a:solidFill>
                  <a:srgbClr val="0070C0"/>
                </a:solidFill>
              </a:rPr>
              <a:t>Can </a:t>
            </a:r>
            <a:r>
              <a:rPr lang="en-US" dirty="0">
                <a:solidFill>
                  <a:srgbClr val="0070C0"/>
                </a:solidFill>
              </a:rPr>
              <a:t>reliable and timely detection and management of CBRNE materials and devices address WMD threats arising from the erosion of boundaries? </a:t>
            </a:r>
          </a:p>
        </p:txBody>
      </p:sp>
      <p:sp>
        <p:nvSpPr>
          <p:cNvPr id="5" name="Title 4"/>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a:t>National </a:t>
            </a:r>
            <a:r>
              <a:rPr lang="en-US" dirty="0" smtClean="0"/>
              <a:t>Security </a:t>
            </a:r>
            <a:r>
              <a:rPr lang="en-US" dirty="0"/>
              <a:t>C</a:t>
            </a:r>
            <a:r>
              <a:rPr lang="en-US" dirty="0" smtClean="0"/>
              <a:t>hallenges</a:t>
            </a:r>
            <a:endParaRPr lang="en-US" dirty="0"/>
          </a:p>
        </p:txBody>
      </p:sp>
      <p:sp>
        <p:nvSpPr>
          <p:cNvPr id="7"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156493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8</a:t>
            </a:fld>
            <a:endParaRPr lang="en-US"/>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62496111"/>
              </p:ext>
            </p:extLst>
          </p:nvPr>
        </p:nvGraphicFramePr>
        <p:xfrm>
          <a:off x="276222" y="1143000"/>
          <a:ext cx="8629653" cy="4480560"/>
        </p:xfrm>
        <a:graphic>
          <a:graphicData uri="http://schemas.openxmlformats.org/drawingml/2006/table">
            <a:tbl>
              <a:tblPr bandRow="1">
                <a:tableStyleId>{BC89EF96-8CEA-46FF-86C4-4CE0E7609802}</a:tableStyleId>
              </a:tblPr>
              <a:tblGrid>
                <a:gridCol w="2313359"/>
                <a:gridCol w="4257446"/>
                <a:gridCol w="2058848"/>
              </a:tblGrid>
              <a:tr h="370840">
                <a:tc>
                  <a:txBody>
                    <a:bodyPr/>
                    <a:lstStyle/>
                    <a:p>
                      <a:r>
                        <a:rPr lang="en-US" sz="1200" dirty="0" smtClean="0"/>
                        <a:t>Materials</a:t>
                      </a:r>
                      <a:r>
                        <a:rPr lang="en-US" sz="1200" baseline="0" dirty="0" smtClean="0"/>
                        <a:t> Development for Platform (MDP)</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Methodology, framework and tools to </a:t>
                      </a:r>
                      <a:r>
                        <a:rPr lang="en-US" sz="1200" b="0" baseline="0" dirty="0" smtClean="0">
                          <a:solidFill>
                            <a:prstClr val="black"/>
                          </a:solidFill>
                        </a:rPr>
                        <a:t>decrease applied development cycle time for fielding a new material by 4x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solidFill>
                        </a:rPr>
                        <a:t>BAA release: 8/7/2014</a:t>
                      </a:r>
                    </a:p>
                  </a:txBody>
                  <a:tcPr/>
                </a:tc>
              </a:tr>
              <a:tr h="370840">
                <a:tc>
                  <a:txBody>
                    <a:bodyPr/>
                    <a:lstStyle/>
                    <a:p>
                      <a:r>
                        <a:rPr lang="en-US" sz="1200" dirty="0" smtClean="0"/>
                        <a:t>Atoms to Product</a:t>
                      </a:r>
                      <a:r>
                        <a:rPr lang="en-US" sz="1200" baseline="0" dirty="0" smtClean="0"/>
                        <a:t> (A2P)</a:t>
                      </a:r>
                      <a:endParaRPr lang="en-US" sz="1200" dirty="0"/>
                    </a:p>
                  </a:txBody>
                  <a:tcPr/>
                </a:tc>
                <a:tc>
                  <a:txBody>
                    <a:bodyPr/>
                    <a:lstStyle/>
                    <a:p>
                      <a:pPr algn="l"/>
                      <a:r>
                        <a:rPr lang="en-US" sz="1200" dirty="0" smtClean="0"/>
                        <a:t>Advanced assembly processes to bring nanotechnology into the manufacturing mainstream.</a:t>
                      </a:r>
                      <a:endParaRPr lang="en-US" sz="1200" dirty="0"/>
                    </a:p>
                  </a:txBody>
                  <a:tcPr/>
                </a:tc>
                <a:tc>
                  <a:txBody>
                    <a:bodyPr/>
                    <a:lstStyle/>
                    <a:p>
                      <a:pPr algn="l"/>
                      <a:r>
                        <a:rPr lang="en-US" sz="1200" dirty="0" smtClean="0"/>
                        <a:t>BAA release: 9/2/2014</a:t>
                      </a:r>
                      <a:endParaRPr lang="en-US" sz="1200" dirty="0"/>
                    </a:p>
                  </a:txBody>
                  <a:tcPr/>
                </a:tc>
              </a:tr>
              <a:tr h="370840">
                <a:tc>
                  <a:txBody>
                    <a:bodyPr/>
                    <a:lstStyle/>
                    <a:p>
                      <a:r>
                        <a:rPr lang="en-US" sz="1200" dirty="0" smtClean="0"/>
                        <a:t>Simplifying Complexity in Scientific Discovery (SIMPLEX)</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Computer-based math models that exploit complex, heterogeneous data sets to help speed scientific discovery</a:t>
                      </a:r>
                      <a:endParaRPr lang="en-US" sz="120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BAA release: 9/11/2014</a:t>
                      </a:r>
                    </a:p>
                  </a:txBody>
                  <a:tcPr/>
                </a:tc>
              </a:tr>
              <a:tr h="370840">
                <a:tc>
                  <a:txBody>
                    <a:bodyPr/>
                    <a:lstStyle/>
                    <a:p>
                      <a:r>
                        <a:rPr lang="en-US" sz="1200" dirty="0" smtClean="0"/>
                        <a:t>Intense and </a:t>
                      </a:r>
                      <a:r>
                        <a:rPr lang="en-US" sz="1200" dirty="0" err="1" smtClean="0"/>
                        <a:t>COmpact</a:t>
                      </a:r>
                      <a:r>
                        <a:rPr lang="en-US" sz="1200" dirty="0" smtClean="0"/>
                        <a:t> Neutron Sources</a:t>
                      </a:r>
                      <a:r>
                        <a:rPr lang="en-US" sz="1200" baseline="0" dirty="0" smtClean="0"/>
                        <a:t> (</a:t>
                      </a:r>
                      <a:r>
                        <a:rPr lang="en-US" sz="1200" dirty="0" smtClean="0"/>
                        <a:t>ICONS)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Advanced sources to move neutron imaging from facility to field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BAA release: 9/24/2014</a:t>
                      </a:r>
                    </a:p>
                  </a:txBody>
                  <a:tcPr/>
                </a:tc>
              </a:tr>
              <a:tr h="370840">
                <a:tc>
                  <a:txBody>
                    <a:bodyPr/>
                    <a:lstStyle/>
                    <a:p>
                      <a:r>
                        <a:rPr lang="en-US" sz="1200" dirty="0" smtClean="0"/>
                        <a:t>Spectral Combs from Ultraviolet to Terahertz (SCOUT)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Advanced stand-off detection of trace </a:t>
                      </a:r>
                      <a:r>
                        <a:rPr lang="en-US" sz="1200" i="0" dirty="0" err="1" smtClean="0"/>
                        <a:t>chem</a:t>
                      </a:r>
                      <a:r>
                        <a:rPr lang="en-US" sz="1200" i="0" dirty="0" smtClean="0"/>
                        <a:t>/bio species in clutter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BAA release: 10/7/2014</a:t>
                      </a:r>
                    </a:p>
                  </a:txBody>
                  <a:tcPr/>
                </a:tc>
              </a:tr>
              <a:tr h="370840">
                <a:tc>
                  <a:txBody>
                    <a:bodyPr/>
                    <a:lstStyle/>
                    <a:p>
                      <a:r>
                        <a:rPr lang="en-US" sz="1200" dirty="0" smtClean="0"/>
                        <a:t>Agnostic</a:t>
                      </a:r>
                      <a:r>
                        <a:rPr lang="en-US" sz="1200" baseline="0" dirty="0" smtClean="0"/>
                        <a:t> Compact Demilitarization of Chemical Agents </a:t>
                      </a:r>
                      <a:r>
                        <a:rPr lang="en-US" sz="1200" dirty="0" smtClean="0"/>
                        <a:t>(ACDC)</a:t>
                      </a:r>
                      <a:endParaRPr lang="en-US" sz="1200" dirty="0"/>
                    </a:p>
                  </a:txBody>
                  <a:tcPr/>
                </a:tc>
                <a:tc>
                  <a:txBody>
                    <a:bodyPr/>
                    <a:lstStyle/>
                    <a:p>
                      <a:r>
                        <a:rPr lang="en-US" sz="1200" dirty="0" smtClean="0"/>
                        <a:t>On-site agnostic chemical destruction capability using local resources to convert harmful agents with no hazardous output</a:t>
                      </a:r>
                    </a:p>
                  </a:txBody>
                  <a:tcPr/>
                </a:tc>
                <a:tc>
                  <a:txBody>
                    <a:bodyPr/>
                    <a:lstStyle/>
                    <a:p>
                      <a:r>
                        <a:rPr lang="en-US" sz="1200" dirty="0" smtClean="0"/>
                        <a:t>BAA release: 12/10/2014</a:t>
                      </a:r>
                    </a:p>
                  </a:txBody>
                  <a:tcPr/>
                </a:tc>
              </a:tr>
              <a:tr h="370840">
                <a:tc>
                  <a:txBody>
                    <a:bodyPr/>
                    <a:lstStyle/>
                    <a:p>
                      <a:r>
                        <a:rPr lang="en-US" sz="1200" dirty="0" smtClean="0"/>
                        <a:t>Enabling Quantification</a:t>
                      </a:r>
                      <a:r>
                        <a:rPr lang="en-US" sz="1200" baseline="0" dirty="0" smtClean="0"/>
                        <a:t> of Understanding in Physical Systems </a:t>
                      </a:r>
                      <a:r>
                        <a:rPr lang="en-US" sz="1200" dirty="0" smtClean="0"/>
                        <a:t>(</a:t>
                      </a:r>
                      <a:r>
                        <a:rPr lang="en-US" sz="1200" dirty="0" err="1" smtClean="0"/>
                        <a:t>EQUiPS</a:t>
                      </a:r>
                      <a:r>
                        <a:rPr lang="en-US" sz="1200" dirty="0" smtClean="0"/>
                        <a:t>)</a:t>
                      </a:r>
                      <a:endParaRPr lang="en-US" sz="1200" dirty="0"/>
                    </a:p>
                  </a:txBody>
                  <a:tcPr/>
                </a:tc>
                <a:tc>
                  <a:txBody>
                    <a:bodyPr/>
                    <a:lstStyle/>
                    <a:p>
                      <a:r>
                        <a:rPr lang="en-US" sz="1200" dirty="0" smtClean="0"/>
                        <a:t>Foundational mathematics to enable quantification of uncertainty in physical systems</a:t>
                      </a:r>
                    </a:p>
                  </a:txBody>
                  <a:tcPr/>
                </a:tc>
                <a:tc>
                  <a:txBody>
                    <a:bodyPr/>
                    <a:lstStyle/>
                    <a:p>
                      <a:r>
                        <a:rPr lang="en-US" sz="1200" dirty="0" smtClean="0"/>
                        <a:t>BAA release: 12/18/2014</a:t>
                      </a:r>
                    </a:p>
                  </a:txBody>
                  <a:tcPr/>
                </a:tc>
              </a:tr>
              <a:tr h="370840">
                <a:tc>
                  <a:txBody>
                    <a:bodyPr/>
                    <a:lstStyle/>
                    <a:p>
                      <a:r>
                        <a:rPr lang="en-US" sz="1200" dirty="0" smtClean="0"/>
                        <a:t>Fast Lightweight</a:t>
                      </a:r>
                      <a:r>
                        <a:rPr lang="en-US" sz="1200" baseline="0" dirty="0" smtClean="0"/>
                        <a:t> Autonomy </a:t>
                      </a:r>
                      <a:r>
                        <a:rPr lang="en-US" sz="1200" dirty="0" smtClean="0"/>
                        <a:t>(FLA)</a:t>
                      </a:r>
                      <a:endParaRPr lang="en-US" sz="1200" dirty="0"/>
                    </a:p>
                  </a:txBody>
                  <a:tcPr/>
                </a:tc>
                <a:tc>
                  <a:txBody>
                    <a:bodyPr/>
                    <a:lstStyle/>
                    <a:p>
                      <a:r>
                        <a:rPr lang="en-US" sz="1200" dirty="0" smtClean="0"/>
                        <a:t>Minimalistic algorithms for high-speed autonomous navigation in cluttered, unfamiliar environments</a:t>
                      </a:r>
                      <a:endParaRPr lang="en-US" sz="1200" dirty="0"/>
                    </a:p>
                  </a:txBody>
                  <a:tcPr/>
                </a:tc>
                <a:tc>
                  <a:txBody>
                    <a:bodyPr/>
                    <a:lstStyle/>
                    <a:p>
                      <a:r>
                        <a:rPr lang="en-US" sz="1200" dirty="0" smtClean="0"/>
                        <a:t>BAA release: 12/22/2014</a:t>
                      </a:r>
                      <a:endParaRPr lang="en-US" sz="1200" dirty="0"/>
                    </a:p>
                  </a:txBody>
                  <a:tcPr/>
                </a:tc>
              </a:tr>
              <a:tr h="370840">
                <a:tc>
                  <a:txBody>
                    <a:bodyPr/>
                    <a:lstStyle/>
                    <a:p>
                      <a:r>
                        <a:rPr lang="en-US" sz="1200" dirty="0" smtClean="0"/>
                        <a:t>Materials</a:t>
                      </a:r>
                      <a:r>
                        <a:rPr lang="en-US" sz="1200" baseline="0" dirty="0" smtClean="0"/>
                        <a:t> for Transduction </a:t>
                      </a:r>
                      <a:r>
                        <a:rPr lang="en-US" sz="1200" dirty="0" smtClean="0"/>
                        <a:t>(MATRIX)</a:t>
                      </a:r>
                      <a:endParaRPr lang="en-US" sz="1200" dirty="0"/>
                    </a:p>
                  </a:txBody>
                  <a:tcPr/>
                </a:tc>
                <a:tc>
                  <a:txBody>
                    <a:bodyPr/>
                    <a:lstStyle/>
                    <a:p>
                      <a:r>
                        <a:rPr lang="en-US" sz="1200" dirty="0" smtClean="0"/>
                        <a:t>Integrate transduction modeling, design and validation into unified R&amp;D approach with applications focus</a:t>
                      </a:r>
                    </a:p>
                  </a:txBody>
                  <a:tcPr/>
                </a:tc>
                <a:tc>
                  <a:txBody>
                    <a:bodyPr/>
                    <a:lstStyle/>
                    <a:p>
                      <a:r>
                        <a:rPr lang="en-US" sz="1200" dirty="0" smtClean="0"/>
                        <a:t>BAA release: x/xx/2015</a:t>
                      </a:r>
                    </a:p>
                  </a:txBody>
                  <a:tcPr/>
                </a:tc>
              </a:tr>
            </a:tbl>
          </a:graphicData>
        </a:graphic>
      </p:graphicFrame>
      <p:sp>
        <p:nvSpPr>
          <p:cNvPr id="5" name="Title 4"/>
          <p:cNvSpPr>
            <a:spLocks noGrp="1"/>
          </p:cNvSpPr>
          <p:nvPr>
            <p:ph type="ctrTitle"/>
          </p:nvPr>
        </p:nvSpPr>
        <p:spPr/>
        <p:txBody>
          <a:bodyPr/>
          <a:lstStyle/>
          <a:p>
            <a:r>
              <a:rPr lang="en-US" dirty="0" smtClean="0"/>
              <a:t>DSO New Programs</a:t>
            </a:r>
            <a:endParaRPr lang="en-US" dirty="0"/>
          </a:p>
        </p:txBody>
      </p:sp>
      <p:sp>
        <p:nvSpPr>
          <p:cNvPr id="7"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spTree>
    <p:extLst>
      <p:ext uri="{BB962C8B-B14F-4D97-AF65-F5344CB8AC3E}">
        <p14:creationId xmlns:p14="http://schemas.microsoft.com/office/powerpoint/2010/main" val="343321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9</a:t>
            </a:fld>
            <a:endParaRPr lang="en-US" dirty="0"/>
          </a:p>
        </p:txBody>
      </p:sp>
      <p:sp>
        <p:nvSpPr>
          <p:cNvPr id="5" name="Title 4"/>
          <p:cNvSpPr>
            <a:spLocks noGrp="1"/>
          </p:cNvSpPr>
          <p:nvPr>
            <p:ph type="title"/>
          </p:nvPr>
        </p:nvSpPr>
        <p:spPr>
          <a:xfrm>
            <a:off x="1552575" y="142875"/>
            <a:ext cx="596265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2400" dirty="0">
                <a:ea typeface="Tahoma" pitchFamily="34" charset="0"/>
              </a:rPr>
              <a:t>Bubbling </a:t>
            </a:r>
            <a:r>
              <a:rPr lang="en-US" sz="2400" dirty="0" smtClean="0">
                <a:ea typeface="Tahoma" pitchFamily="34" charset="0"/>
              </a:rPr>
              <a:t>Technology </a:t>
            </a:r>
            <a:r>
              <a:rPr lang="en-US" sz="2400" dirty="0">
                <a:ea typeface="Tahoma" pitchFamily="34" charset="0"/>
              </a:rPr>
              <a:t>O</a:t>
            </a:r>
            <a:r>
              <a:rPr lang="en-US" sz="2400" dirty="0" smtClean="0">
                <a:ea typeface="Tahoma" pitchFamily="34" charset="0"/>
              </a:rPr>
              <a:t>pportunities</a:t>
            </a:r>
            <a:endParaRPr lang="en-US" sz="2400" dirty="0">
              <a:ea typeface="Tahoma" pitchFamily="34" charset="0"/>
            </a:endParaRPr>
          </a:p>
        </p:txBody>
      </p:sp>
      <p:sp>
        <p:nvSpPr>
          <p:cNvPr id="4" name="Content Placeholder 3"/>
          <p:cNvSpPr>
            <a:spLocks noGrp="1"/>
          </p:cNvSpPr>
          <p:nvPr>
            <p:ph sz="half" idx="4294967295"/>
          </p:nvPr>
        </p:nvSpPr>
        <p:spPr>
          <a:xfrm>
            <a:off x="0" y="1219200"/>
            <a:ext cx="4114800" cy="5029200"/>
          </a:xfrm>
        </p:spPr>
        <p:txBody>
          <a:bodyPr/>
          <a:lstStyle/>
          <a:p>
            <a:pPr lvl="1"/>
            <a:endParaRPr lang="en-US" smtClean="0"/>
          </a:p>
          <a:p>
            <a:endParaRPr lang="en-US" smtClean="0"/>
          </a:p>
          <a:p>
            <a:endParaRPr lang="en-US" dirty="0"/>
          </a:p>
        </p:txBody>
      </p:sp>
      <p:sp>
        <p:nvSpPr>
          <p:cNvPr id="7" name="TextBox 6"/>
          <p:cNvSpPr txBox="1"/>
          <p:nvPr/>
        </p:nvSpPr>
        <p:spPr>
          <a:xfrm>
            <a:off x="1010346" y="2393535"/>
            <a:ext cx="7109717" cy="1938992"/>
          </a:xfrm>
          <a:prstGeom prst="rect">
            <a:avLst/>
          </a:prstGeom>
          <a:noFill/>
        </p:spPr>
        <p:txBody>
          <a:bodyPr wrap="square" rtlCol="0">
            <a:spAutoFit/>
          </a:bodyPr>
          <a:lstStyle/>
          <a:p>
            <a:pPr algn="ctr"/>
            <a:r>
              <a:rPr lang="en-US" sz="9600" b="1" baseline="0" dirty="0" smtClean="0">
                <a:latin typeface="Tahoma"/>
                <a:cs typeface="Tahoma"/>
              </a:rPr>
              <a:t>???</a:t>
            </a:r>
          </a:p>
          <a:p>
            <a:pPr algn="ctr"/>
            <a:r>
              <a:rPr lang="en-US" sz="2000" baseline="0" dirty="0" smtClean="0">
                <a:latin typeface="Tahoma"/>
                <a:cs typeface="Tahoma"/>
              </a:rPr>
              <a:t>(Tell us what you think they are)</a:t>
            </a:r>
          </a:p>
        </p:txBody>
      </p:sp>
      <p:sp>
        <p:nvSpPr>
          <p:cNvPr id="8"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Distribution Statement “A” (Approved for Public Release, Distribution Unlimited) </a:t>
            </a:r>
            <a:endParaRPr lang="en-US" dirty="0"/>
          </a:p>
        </p:txBody>
      </p:sp>
      <p:pic>
        <p:nvPicPr>
          <p:cNvPr id="9" name="Picture 8" descr="DSO_final_RBG-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9443" y="68446"/>
            <a:ext cx="1185821" cy="695023"/>
          </a:xfrm>
          <a:prstGeom prst="rect">
            <a:avLst/>
          </a:prstGeom>
        </p:spPr>
      </p:pic>
    </p:spTree>
    <p:extLst>
      <p:ext uri="{BB962C8B-B14F-4D97-AF65-F5344CB8AC3E}">
        <p14:creationId xmlns:p14="http://schemas.microsoft.com/office/powerpoint/2010/main" val="67768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3.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Tahoma" pitchFamily="34" charset="0"/>
            <a:ea typeface="Tahoma" pitchFamily="34" charset="0"/>
            <a:cs typeface="Tahoma"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Tahoma" pitchFamily="34" charset="0"/>
            <a:ea typeface="Tahoma" pitchFamily="34" charset="0"/>
            <a:cs typeface="Tahoma"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38054</TotalTime>
  <Words>1692</Words>
  <Application>Microsoft Office PowerPoint</Application>
  <PresentationFormat>On-screen Show (4:3)</PresentationFormat>
  <Paragraphs>309</Paragraphs>
  <Slides>19</Slides>
  <Notes>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1_blank</vt:lpstr>
      <vt:lpstr>blank</vt:lpstr>
      <vt:lpstr>3_blank</vt:lpstr>
      <vt:lpstr>Engaging with DARPA</vt:lpstr>
      <vt:lpstr>DARPA</vt:lpstr>
      <vt:lpstr>Mission: Breakthrough Technologies for National Security</vt:lpstr>
      <vt:lpstr>Major Factors Shaping DARPA Investments Today</vt:lpstr>
      <vt:lpstr>DARPA Technical Offices</vt:lpstr>
      <vt:lpstr>Defense Sciences Office</vt:lpstr>
      <vt:lpstr>National Security Challenges</vt:lpstr>
      <vt:lpstr>DSO New Programs</vt:lpstr>
      <vt:lpstr>Bubbling Technology Opportunities</vt:lpstr>
      <vt:lpstr>PowerPoint Presentation</vt:lpstr>
      <vt:lpstr>PowerPoint Presentation</vt:lpstr>
      <vt:lpstr>Program Managers</vt:lpstr>
      <vt:lpstr>PowerPoint Presentation</vt:lpstr>
      <vt:lpstr>PowerPoint Presentation</vt:lpstr>
      <vt:lpstr>PowerPoint Presentation</vt:lpstr>
      <vt:lpstr>Backups</vt:lpstr>
      <vt:lpstr>Looking to the Future</vt:lpstr>
      <vt:lpstr>DSO Office History</vt:lpstr>
      <vt:lpstr>National Security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2DM</dc:title>
  <dc:creator>Nehl</dc:creator>
  <cp:lastModifiedBy>Williams, Patrice</cp:lastModifiedBy>
  <cp:revision>1433</cp:revision>
  <cp:lastPrinted>2014-08-19T14:34:35Z</cp:lastPrinted>
  <dcterms:created xsi:type="dcterms:W3CDTF">2011-07-13T13:45:47Z</dcterms:created>
  <dcterms:modified xsi:type="dcterms:W3CDTF">2015-02-17T18:28:31Z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619463</vt:lpwstr>
  </property>
  <property fmtid="{D5CDD505-2E9C-101B-9397-08002B2CF9AE}" pid="3" name="NXPowerLiteSettings">
    <vt:lpwstr>F7000400038000</vt:lpwstr>
  </property>
  <property fmtid="{D5CDD505-2E9C-101B-9397-08002B2CF9AE}" pid="4" name="NXPowerLiteVersion">
    <vt:lpwstr>D5.1.2</vt:lpwstr>
  </property>
</Properties>
</file>