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4.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5.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6.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476" r:id="rId2"/>
    <p:sldId id="682" r:id="rId3"/>
    <p:sldId id="652" r:id="rId4"/>
    <p:sldId id="716" r:id="rId5"/>
    <p:sldId id="686" r:id="rId6"/>
    <p:sldId id="717" r:id="rId7"/>
    <p:sldId id="615" r:id="rId8"/>
    <p:sldId id="616" r:id="rId9"/>
    <p:sldId id="617" r:id="rId10"/>
    <p:sldId id="655" r:id="rId11"/>
    <p:sldId id="656" r:id="rId12"/>
    <p:sldId id="713" r:id="rId13"/>
    <p:sldId id="573" r:id="rId14"/>
    <p:sldId id="564" r:id="rId15"/>
    <p:sldId id="687" r:id="rId16"/>
    <p:sldId id="620" r:id="rId17"/>
    <p:sldId id="668" r:id="rId18"/>
    <p:sldId id="667" r:id="rId19"/>
    <p:sldId id="627" r:id="rId20"/>
    <p:sldId id="700" r:id="rId21"/>
    <p:sldId id="722" r:id="rId22"/>
    <p:sldId id="621" r:id="rId23"/>
    <p:sldId id="628" r:id="rId24"/>
    <p:sldId id="622" r:id="rId25"/>
    <p:sldId id="688" r:id="rId26"/>
    <p:sldId id="683" r:id="rId27"/>
    <p:sldId id="723" r:id="rId28"/>
    <p:sldId id="724" r:id="rId29"/>
    <p:sldId id="684" r:id="rId30"/>
    <p:sldId id="664" r:id="rId31"/>
    <p:sldId id="689" r:id="rId32"/>
    <p:sldId id="579" r:id="rId33"/>
    <p:sldId id="623" r:id="rId34"/>
    <p:sldId id="618" r:id="rId35"/>
    <p:sldId id="679" r:id="rId36"/>
    <p:sldId id="680" r:id="rId37"/>
    <p:sldId id="710" r:id="rId38"/>
    <p:sldId id="631" r:id="rId39"/>
    <p:sldId id="711" r:id="rId40"/>
    <p:sldId id="630" r:id="rId41"/>
    <p:sldId id="625" r:id="rId42"/>
    <p:sldId id="626" r:id="rId43"/>
    <p:sldId id="662" r:id="rId44"/>
    <p:sldId id="580" r:id="rId45"/>
    <p:sldId id="632" r:id="rId46"/>
    <p:sldId id="685" r:id="rId47"/>
    <p:sldId id="633" r:id="rId48"/>
    <p:sldId id="634" r:id="rId49"/>
    <p:sldId id="635" r:id="rId50"/>
    <p:sldId id="636" r:id="rId51"/>
    <p:sldId id="650" r:id="rId52"/>
    <p:sldId id="714" r:id="rId53"/>
    <p:sldId id="715" r:id="rId54"/>
    <p:sldId id="703" r:id="rId55"/>
    <p:sldId id="704" r:id="rId56"/>
    <p:sldId id="705" r:id="rId57"/>
    <p:sldId id="706" r:id="rId58"/>
    <p:sldId id="707" r:id="rId59"/>
    <p:sldId id="708" r:id="rId60"/>
    <p:sldId id="709" r:id="rId61"/>
    <p:sldId id="593" r:id="rId62"/>
    <p:sldId id="637" r:id="rId63"/>
    <p:sldId id="638" r:id="rId64"/>
    <p:sldId id="639" r:id="rId65"/>
    <p:sldId id="690" r:id="rId66"/>
    <p:sldId id="661" r:id="rId67"/>
    <p:sldId id="712" r:id="rId68"/>
    <p:sldId id="598" r:id="rId69"/>
    <p:sldId id="669" r:id="rId70"/>
    <p:sldId id="719" r:id="rId71"/>
    <p:sldId id="720" r:id="rId72"/>
    <p:sldId id="718" r:id="rId73"/>
    <p:sldId id="670" r:id="rId74"/>
    <p:sldId id="671" r:id="rId75"/>
    <p:sldId id="721" r:id="rId76"/>
    <p:sldId id="691" r:id="rId77"/>
    <p:sldId id="672" r:id="rId78"/>
    <p:sldId id="725" r:id="rId79"/>
    <p:sldId id="673" r:id="rId80"/>
    <p:sldId id="674" r:id="rId81"/>
    <p:sldId id="677" r:id="rId82"/>
    <p:sldId id="678" r:id="rId83"/>
    <p:sldId id="675" r:id="rId84"/>
    <p:sldId id="676" r:id="rId85"/>
    <p:sldId id="692" r:id="rId86"/>
    <p:sldId id="693" r:id="rId87"/>
    <p:sldId id="694" r:id="rId88"/>
    <p:sldId id="695" r:id="rId89"/>
    <p:sldId id="696" r:id="rId90"/>
    <p:sldId id="697" r:id="rId91"/>
    <p:sldId id="698" r:id="rId92"/>
    <p:sldId id="699" r:id="rId93"/>
    <p:sldId id="605" r:id="rId94"/>
    <p:sldId id="645" r:id="rId95"/>
    <p:sldId id="647" r:id="rId96"/>
    <p:sldId id="665" r:id="rId97"/>
    <p:sldId id="666" r:id="rId98"/>
    <p:sldId id="648" r:id="rId99"/>
  </p:sldIdLst>
  <p:sldSz cx="9144000" cy="6858000" type="screen4x3"/>
  <p:notesSz cx="9283700" cy="6985000"/>
  <p:defaultTextStyle>
    <a:defPPr>
      <a:defRPr lang="en-US"/>
    </a:defPPr>
    <a:lvl1pPr algn="l" rtl="0" eaLnBrk="0" fontAlgn="base" hangingPunct="0">
      <a:spcBef>
        <a:spcPct val="0"/>
      </a:spcBef>
      <a:spcAft>
        <a:spcPct val="0"/>
      </a:spcAft>
      <a:defRPr sz="2400" kern="1200">
        <a:solidFill>
          <a:schemeClr val="hlink"/>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hlink"/>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hlink"/>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hlink"/>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hlink"/>
        </a:solidFill>
        <a:latin typeface="Comic Sans MS" pitchFamily="66" charset="0"/>
        <a:ea typeface="+mn-ea"/>
        <a:cs typeface="+mn-cs"/>
      </a:defRPr>
    </a:lvl5pPr>
    <a:lvl6pPr marL="2286000" algn="l" defTabSz="914400" rtl="0" eaLnBrk="1" latinLnBrk="0" hangingPunct="1">
      <a:defRPr sz="2400" kern="1200">
        <a:solidFill>
          <a:schemeClr val="hlink"/>
        </a:solidFill>
        <a:latin typeface="Comic Sans MS" pitchFamily="66" charset="0"/>
        <a:ea typeface="+mn-ea"/>
        <a:cs typeface="+mn-cs"/>
      </a:defRPr>
    </a:lvl6pPr>
    <a:lvl7pPr marL="2743200" algn="l" defTabSz="914400" rtl="0" eaLnBrk="1" latinLnBrk="0" hangingPunct="1">
      <a:defRPr sz="2400" kern="1200">
        <a:solidFill>
          <a:schemeClr val="hlink"/>
        </a:solidFill>
        <a:latin typeface="Comic Sans MS" pitchFamily="66" charset="0"/>
        <a:ea typeface="+mn-ea"/>
        <a:cs typeface="+mn-cs"/>
      </a:defRPr>
    </a:lvl7pPr>
    <a:lvl8pPr marL="3200400" algn="l" defTabSz="914400" rtl="0" eaLnBrk="1" latinLnBrk="0" hangingPunct="1">
      <a:defRPr sz="2400" kern="1200">
        <a:solidFill>
          <a:schemeClr val="hlink"/>
        </a:solidFill>
        <a:latin typeface="Comic Sans MS" pitchFamily="66" charset="0"/>
        <a:ea typeface="+mn-ea"/>
        <a:cs typeface="+mn-cs"/>
      </a:defRPr>
    </a:lvl8pPr>
    <a:lvl9pPr marL="3657600" algn="l" defTabSz="914400" rtl="0" eaLnBrk="1" latinLnBrk="0" hangingPunct="1">
      <a:defRPr sz="2400" kern="1200">
        <a:solidFill>
          <a:schemeClr va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33"/>
    <a:srgbClr val="990099"/>
    <a:srgbClr val="FDABAB"/>
    <a:srgbClr val="660066"/>
    <a:srgbClr val="FF00CC"/>
    <a:srgbClr val="FCFECE"/>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84205" autoAdjust="0"/>
  </p:normalViewPr>
  <p:slideViewPr>
    <p:cSldViewPr>
      <p:cViewPr>
        <p:scale>
          <a:sx n="100" d="100"/>
          <a:sy n="100" d="100"/>
        </p:scale>
        <p:origin x="-138" y="4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7" Type="http://schemas.openxmlformats.org/officeDocument/2006/relationships/slide" Target="slides/slide92.xml"/><Relationship Id="rId2" Type="http://schemas.openxmlformats.org/officeDocument/2006/relationships/slide" Target="slides/slide15.xml"/><Relationship Id="rId1" Type="http://schemas.openxmlformats.org/officeDocument/2006/relationships/slide" Target="slides/slide14.xml"/><Relationship Id="rId6" Type="http://schemas.openxmlformats.org/officeDocument/2006/relationships/slide" Target="slides/slide87.xml"/><Relationship Id="rId5" Type="http://schemas.openxmlformats.org/officeDocument/2006/relationships/slide" Target="slides/slide84.xml"/><Relationship Id="rId4"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56089" y="6655400"/>
            <a:ext cx="771525" cy="258293"/>
          </a:xfrm>
          <a:prstGeom prst="rect">
            <a:avLst/>
          </a:prstGeom>
          <a:noFill/>
          <a:ln w="9525">
            <a:noFill/>
            <a:miter lim="800000"/>
            <a:headEnd/>
            <a:tailEnd/>
          </a:ln>
          <a:effectLst/>
        </p:spPr>
        <p:txBody>
          <a:bodyPr wrap="none" lIns="91171" tIns="46384" rIns="91171" bIns="46384">
            <a:spAutoFit/>
          </a:bodyPr>
          <a:lstStyle/>
          <a:p>
            <a:pPr algn="ctr" defTabSz="906232">
              <a:lnSpc>
                <a:spcPct val="90000"/>
              </a:lnSpc>
              <a:defRPr/>
            </a:pPr>
            <a:r>
              <a:rPr lang="en-US" sz="1200" dirty="0">
                <a:solidFill>
                  <a:schemeClr val="tx1"/>
                </a:solidFill>
                <a:latin typeface="Arial" charset="0"/>
              </a:rPr>
              <a:t>Page </a:t>
            </a:r>
            <a:fld id="{73E44B92-AB31-4E1F-A632-30115478B160}" type="slidenum">
              <a:rPr lang="en-US" sz="1200">
                <a:solidFill>
                  <a:schemeClr val="tx1"/>
                </a:solidFill>
                <a:latin typeface="Arial" charset="0"/>
              </a:rPr>
              <a:pPr algn="ctr" defTabSz="906232">
                <a:lnSpc>
                  <a:spcPct val="90000"/>
                </a:lnSpc>
                <a:defRPr/>
              </a:pPr>
              <a:t>‹#›</a:t>
            </a:fld>
            <a:endParaRPr lang="en-US" sz="1200" dirty="0">
              <a:solidFill>
                <a:schemeClr val="tx1"/>
              </a:solidFill>
              <a:latin typeface="Arial" charset="0"/>
            </a:endParaRPr>
          </a:p>
        </p:txBody>
      </p:sp>
    </p:spTree>
    <p:extLst>
      <p:ext uri="{BB962C8B-B14F-4D97-AF65-F5344CB8AC3E}">
        <p14:creationId xmlns:p14="http://schemas.microsoft.com/office/powerpoint/2010/main" val="414123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256089" y="6655400"/>
            <a:ext cx="771525" cy="258293"/>
          </a:xfrm>
          <a:prstGeom prst="rect">
            <a:avLst/>
          </a:prstGeom>
          <a:noFill/>
          <a:ln w="9525">
            <a:noFill/>
            <a:miter lim="800000"/>
            <a:headEnd/>
            <a:tailEnd/>
          </a:ln>
          <a:effectLst/>
        </p:spPr>
        <p:txBody>
          <a:bodyPr wrap="none" lIns="91171" tIns="46384" rIns="91171" bIns="46384">
            <a:spAutoFit/>
          </a:bodyPr>
          <a:lstStyle/>
          <a:p>
            <a:pPr algn="ctr" defTabSz="906232">
              <a:lnSpc>
                <a:spcPct val="90000"/>
              </a:lnSpc>
              <a:defRPr/>
            </a:pPr>
            <a:r>
              <a:rPr lang="en-US" sz="1200" dirty="0">
                <a:solidFill>
                  <a:schemeClr val="tx1"/>
                </a:solidFill>
                <a:latin typeface="Arial" charset="0"/>
              </a:rPr>
              <a:t>Page </a:t>
            </a:r>
            <a:fld id="{9D3195DA-B0F3-4164-936C-49E5D1600A0F}" type="slidenum">
              <a:rPr lang="en-US" sz="1200">
                <a:solidFill>
                  <a:schemeClr val="tx1"/>
                </a:solidFill>
                <a:latin typeface="Arial" charset="0"/>
              </a:rPr>
              <a:pPr algn="ctr" defTabSz="906232">
                <a:lnSpc>
                  <a:spcPct val="90000"/>
                </a:lnSpc>
                <a:defRPr/>
              </a:pPr>
              <a:t>‹#›</a:t>
            </a:fld>
            <a:endParaRPr lang="en-US" sz="1200" dirty="0">
              <a:solidFill>
                <a:schemeClr val="tx1"/>
              </a:solidFill>
              <a:latin typeface="Arial" charset="0"/>
            </a:endParaRPr>
          </a:p>
        </p:txBody>
      </p:sp>
      <p:sp>
        <p:nvSpPr>
          <p:cNvPr id="95235" name="Rectangle 3"/>
          <p:cNvSpPr>
            <a:spLocks noGrp="1" noRot="1" noChangeAspect="1" noChangeArrowheads="1" noTextEdit="1"/>
          </p:cNvSpPr>
          <p:nvPr>
            <p:ph type="sldImg" idx="2"/>
          </p:nvPr>
        </p:nvSpPr>
        <p:spPr bwMode="auto">
          <a:xfrm>
            <a:off x="2911475" y="528638"/>
            <a:ext cx="3476625" cy="2608262"/>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1231900" y="3315023"/>
            <a:ext cx="6815138" cy="3143884"/>
          </a:xfrm>
          <a:prstGeom prst="rect">
            <a:avLst/>
          </a:prstGeom>
          <a:noFill/>
          <a:ln w="9525">
            <a:noFill/>
            <a:miter lim="800000"/>
            <a:headEnd/>
            <a:tailEnd/>
          </a:ln>
          <a:effectLst/>
        </p:spPr>
        <p:txBody>
          <a:bodyPr vert="horz" wrap="square" lIns="94368" tIns="46384" rIns="94368" bIns="46384"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458674158"/>
      </p:ext>
    </p:extLst>
  </p:cSld>
  <p:clrMap bg1="lt1" tx1="dk1" bg2="lt2" tx2="dk2" accent1="accent1" accent2="accent2" accent3="accent3" accent4="accent4" accent5="accent5" accent6="accent6" hlink="hlink" folHlink="folHlink"/>
  <p:notesStyle>
    <a:lvl1pPr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96259"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96260"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96261"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96262" name="Rectangle 6"/>
          <p:cNvSpPr>
            <a:spLocks noGrp="1" noRot="1" noChangeAspect="1" noChangeArrowheads="1" noTextEdit="1"/>
          </p:cNvSpPr>
          <p:nvPr>
            <p:ph type="sldImg"/>
          </p:nvPr>
        </p:nvSpPr>
        <p:spPr>
          <a:xfrm>
            <a:off x="2898775" y="523875"/>
            <a:ext cx="3490913" cy="2617788"/>
          </a:xfrm>
          <a:ln cap="flat"/>
        </p:spPr>
      </p:sp>
      <p:sp>
        <p:nvSpPr>
          <p:cNvPr id="96263"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08547"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08548"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08549"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08550" name="Rectangle 6"/>
          <p:cNvSpPr>
            <a:spLocks noGrp="1" noRot="1" noChangeAspect="1" noChangeArrowheads="1" noTextEdit="1"/>
          </p:cNvSpPr>
          <p:nvPr>
            <p:ph type="sldImg"/>
          </p:nvPr>
        </p:nvSpPr>
        <p:spPr>
          <a:xfrm>
            <a:off x="2898775" y="523875"/>
            <a:ext cx="3490913" cy="2617788"/>
          </a:xfrm>
          <a:ln cap="flat"/>
        </p:spPr>
      </p:sp>
      <p:sp>
        <p:nvSpPr>
          <p:cNvPr id="108551"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09571"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2</a:t>
            </a:r>
          </a:p>
        </p:txBody>
      </p:sp>
      <p:sp>
        <p:nvSpPr>
          <p:cNvPr id="109572"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09573"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09574" name="Rectangle 6"/>
          <p:cNvSpPr>
            <a:spLocks noGrp="1" noRot="1" noChangeAspect="1" noChangeArrowheads="1" noTextEdit="1"/>
          </p:cNvSpPr>
          <p:nvPr>
            <p:ph type="sldImg"/>
          </p:nvPr>
        </p:nvSpPr>
        <p:spPr>
          <a:ln cap="flat"/>
        </p:spPr>
      </p:sp>
      <p:sp>
        <p:nvSpPr>
          <p:cNvPr id="109575" name="Rectangle 7"/>
          <p:cNvSpPr>
            <a:spLocks noGrp="1" noChangeArrowheads="1"/>
          </p:cNvSpPr>
          <p:nvPr>
            <p:ph type="body" idx="1"/>
          </p:nvPr>
        </p:nvSpPr>
        <p:spPr>
          <a:noFill/>
          <a:ln/>
        </p:spPr>
        <p:txBody>
          <a:bodyPr/>
          <a:lstStyle/>
          <a:p>
            <a:pPr>
              <a:lnSpc>
                <a:spcPct val="87000"/>
              </a:lnSpc>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1059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2</a:t>
            </a:r>
          </a:p>
        </p:txBody>
      </p:sp>
      <p:sp>
        <p:nvSpPr>
          <p:cNvPr id="11059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1059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10598" name="Rectangle 6"/>
          <p:cNvSpPr>
            <a:spLocks noGrp="1" noRot="1" noChangeAspect="1" noChangeArrowheads="1" noTextEdit="1"/>
          </p:cNvSpPr>
          <p:nvPr>
            <p:ph type="sldImg"/>
          </p:nvPr>
        </p:nvSpPr>
        <p:spPr>
          <a:ln cap="flat"/>
        </p:spPr>
      </p:sp>
      <p:sp>
        <p:nvSpPr>
          <p:cNvPr id="110599" name="Rectangle 7"/>
          <p:cNvSpPr>
            <a:spLocks noGrp="1" noChangeArrowheads="1"/>
          </p:cNvSpPr>
          <p:nvPr>
            <p:ph type="body" idx="1"/>
          </p:nvPr>
        </p:nvSpPr>
        <p:spPr>
          <a:noFill/>
          <a:ln/>
        </p:spPr>
        <p:txBody>
          <a:bodyPr/>
          <a:lstStyle/>
          <a:p>
            <a:pPr>
              <a:lnSpc>
                <a:spcPct val="87000"/>
              </a:lnSpc>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2595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2595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2595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25958" name="Rectangle 6"/>
          <p:cNvSpPr>
            <a:spLocks noGrp="1" noRot="1" noChangeAspect="1" noChangeArrowheads="1" noTextEdit="1"/>
          </p:cNvSpPr>
          <p:nvPr>
            <p:ph type="sldImg"/>
          </p:nvPr>
        </p:nvSpPr>
        <p:spPr>
          <a:xfrm>
            <a:off x="2898775" y="523875"/>
            <a:ext cx="3490913" cy="2617788"/>
          </a:xfrm>
          <a:ln cap="flat"/>
        </p:spPr>
      </p:sp>
      <p:sp>
        <p:nvSpPr>
          <p:cNvPr id="125959"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2901950" y="528638"/>
            <a:ext cx="3479800" cy="2609850"/>
          </a:xfrm>
          <a:ln/>
        </p:spPr>
      </p:sp>
      <p:sp>
        <p:nvSpPr>
          <p:cNvPr id="130051" name="Rectangle 3"/>
          <p:cNvSpPr>
            <a:spLocks noGrp="1" noChangeArrowheads="1"/>
          </p:cNvSpPr>
          <p:nvPr>
            <p:ph type="body" idx="1"/>
          </p:nvPr>
        </p:nvSpPr>
        <p:spPr>
          <a:xfrm>
            <a:off x="1236664" y="3315023"/>
            <a:ext cx="6810375" cy="3143884"/>
          </a:xfrm>
          <a:noFill/>
          <a:ln/>
        </p:spPr>
        <p:txBody>
          <a:bodyPr lIns="88396" tIns="44198" rIns="88396" bIns="44198"/>
          <a:lstStyle/>
          <a:p>
            <a:endParaRPr lang="en-US" altLang="en-US" sz="1400" b="1" smtClean="0"/>
          </a:p>
          <a:p>
            <a:r>
              <a:rPr lang="en-US" altLang="en-US" sz="1400" b="1" smtClean="0"/>
              <a:t>“Enabling the nation’s future through discovery, learning, and innovation.”</a:t>
            </a:r>
          </a:p>
          <a:p>
            <a:endParaRPr lang="en-US" altLang="en-US" sz="1400" b="1" smtClean="0"/>
          </a:p>
          <a:p>
            <a:r>
              <a:rPr lang="en-US" altLang="en-US" sz="1400" b="1" smtClean="0"/>
              <a:t>By design, this vision captures the dynamism that has shaped NSF’s history.  It’s no accident that terms like discovery, learning, and innovation are all resting side-by-side in the same set of words. You’ll see them again later when we focus on engineering.</a:t>
            </a:r>
          </a:p>
          <a:p>
            <a:r>
              <a:rPr lang="en-US" altLang="en-US" sz="1400" b="1" smtClean="0"/>
              <a:t>An our strategic goals to fulfill the mission in three words: People, Ideas and Tools.  And order is important!</a:t>
            </a:r>
          </a:p>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3619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3619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3619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36198" name="Rectangle 6"/>
          <p:cNvSpPr>
            <a:spLocks noGrp="1" noRot="1" noChangeAspect="1" noChangeArrowheads="1" noTextEdit="1"/>
          </p:cNvSpPr>
          <p:nvPr>
            <p:ph type="sldImg"/>
          </p:nvPr>
        </p:nvSpPr>
        <p:spPr>
          <a:xfrm>
            <a:off x="2898775" y="523875"/>
            <a:ext cx="3490913" cy="2617788"/>
          </a:xfrm>
          <a:ln cap="flat"/>
        </p:spPr>
      </p:sp>
      <p:sp>
        <p:nvSpPr>
          <p:cNvPr id="136199"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44387"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44388"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44389"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44390" name="Rectangle 6"/>
          <p:cNvSpPr>
            <a:spLocks noGrp="1" noRot="1" noChangeAspect="1" noChangeArrowheads="1" noTextEdit="1"/>
          </p:cNvSpPr>
          <p:nvPr>
            <p:ph type="sldImg"/>
          </p:nvPr>
        </p:nvSpPr>
        <p:spPr>
          <a:xfrm>
            <a:off x="2898775" y="523875"/>
            <a:ext cx="3490913" cy="2617788"/>
          </a:xfrm>
          <a:ln cap="flat"/>
        </p:spPr>
      </p:sp>
      <p:sp>
        <p:nvSpPr>
          <p:cNvPr id="144391"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50531"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2</a:t>
            </a:r>
          </a:p>
        </p:txBody>
      </p:sp>
      <p:sp>
        <p:nvSpPr>
          <p:cNvPr id="150532"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50533"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50534" name="Rectangle 6"/>
          <p:cNvSpPr>
            <a:spLocks noGrp="1" noRot="1" noChangeAspect="1" noChangeArrowheads="1" noTextEdit="1"/>
          </p:cNvSpPr>
          <p:nvPr>
            <p:ph type="sldImg"/>
          </p:nvPr>
        </p:nvSpPr>
        <p:spPr>
          <a:ln cap="flat"/>
        </p:spPr>
      </p:sp>
      <p:sp>
        <p:nvSpPr>
          <p:cNvPr id="150535" name="Rectangle 7"/>
          <p:cNvSpPr>
            <a:spLocks noGrp="1" noChangeArrowheads="1"/>
          </p:cNvSpPr>
          <p:nvPr>
            <p:ph type="body" idx="1"/>
          </p:nvPr>
        </p:nvSpPr>
        <p:spPr>
          <a:noFill/>
          <a:ln/>
        </p:spPr>
        <p:txBody>
          <a:bodyPr/>
          <a:lstStyle/>
          <a:p>
            <a:pPr>
              <a:lnSpc>
                <a:spcPct val="87000"/>
              </a:lnSpc>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5155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5155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5155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51558" name="Rectangle 6"/>
          <p:cNvSpPr>
            <a:spLocks noGrp="1" noRot="1" noChangeAspect="1" noChangeArrowheads="1" noTextEdit="1"/>
          </p:cNvSpPr>
          <p:nvPr>
            <p:ph type="sldImg"/>
          </p:nvPr>
        </p:nvSpPr>
        <p:spPr>
          <a:xfrm>
            <a:off x="2898775" y="523875"/>
            <a:ext cx="3490913" cy="2617788"/>
          </a:xfrm>
          <a:ln cap="flat"/>
        </p:spPr>
      </p:sp>
      <p:sp>
        <p:nvSpPr>
          <p:cNvPr id="151559"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5155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5155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5155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51558" name="Rectangle 6"/>
          <p:cNvSpPr>
            <a:spLocks noGrp="1" noRot="1" noChangeAspect="1" noChangeArrowheads="1" noTextEdit="1"/>
          </p:cNvSpPr>
          <p:nvPr>
            <p:ph type="sldImg"/>
          </p:nvPr>
        </p:nvSpPr>
        <p:spPr>
          <a:xfrm>
            <a:off x="2898775" y="523875"/>
            <a:ext cx="3490913" cy="2617788"/>
          </a:xfrm>
          <a:ln cap="flat"/>
        </p:spPr>
      </p:sp>
      <p:sp>
        <p:nvSpPr>
          <p:cNvPr id="151559"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6179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2</a:t>
            </a:r>
          </a:p>
        </p:txBody>
      </p:sp>
      <p:sp>
        <p:nvSpPr>
          <p:cNvPr id="16179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6179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61798" name="Rectangle 6"/>
          <p:cNvSpPr>
            <a:spLocks noGrp="1" noRot="1" noChangeAspect="1" noChangeArrowheads="1" noTextEdit="1"/>
          </p:cNvSpPr>
          <p:nvPr>
            <p:ph type="sldImg"/>
          </p:nvPr>
        </p:nvSpPr>
        <p:spPr>
          <a:ln cap="flat"/>
        </p:spPr>
      </p:sp>
      <p:sp>
        <p:nvSpPr>
          <p:cNvPr id="161799" name="Rectangle 7"/>
          <p:cNvSpPr>
            <a:spLocks noGrp="1" noChangeArrowheads="1"/>
          </p:cNvSpPr>
          <p:nvPr>
            <p:ph type="body" idx="1"/>
          </p:nvPr>
        </p:nvSpPr>
        <p:spPr>
          <a:noFill/>
          <a:ln/>
        </p:spPr>
        <p:txBody>
          <a:bodyPr/>
          <a:lstStyle/>
          <a:p>
            <a:pPr>
              <a:lnSpc>
                <a:spcPct val="87000"/>
              </a:lnSpc>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62819"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0" tIns="0" rIns="19190" bIns="0" anchor="b"/>
          <a:lstStyle/>
          <a:p>
            <a:pPr algn="r" defTabSz="952500"/>
            <a:r>
              <a:rPr lang="en-US" sz="1000" i="1">
                <a:solidFill>
                  <a:schemeClr val="tx1"/>
                </a:solidFill>
                <a:latin typeface="Times New Roman" pitchFamily="18" charset="0"/>
              </a:rPr>
              <a:t>1</a:t>
            </a:r>
          </a:p>
        </p:txBody>
      </p:sp>
      <p:sp>
        <p:nvSpPr>
          <p:cNvPr id="162820"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62821"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62822" name="Rectangle 6"/>
          <p:cNvSpPr>
            <a:spLocks noGrp="1" noRot="1" noChangeAspect="1" noChangeArrowheads="1" noTextEdit="1"/>
          </p:cNvSpPr>
          <p:nvPr>
            <p:ph type="sldImg"/>
          </p:nvPr>
        </p:nvSpPr>
        <p:spPr>
          <a:xfrm>
            <a:off x="2898775" y="523875"/>
            <a:ext cx="3490913" cy="2617788"/>
          </a:xfrm>
          <a:ln cap="flat"/>
        </p:spPr>
      </p:sp>
      <p:sp>
        <p:nvSpPr>
          <p:cNvPr id="162823" name="Rectangle 7"/>
          <p:cNvSpPr>
            <a:spLocks noGrp="1" noChangeArrowheads="1"/>
          </p:cNvSpPr>
          <p:nvPr>
            <p:ph type="body" idx="1"/>
          </p:nvPr>
        </p:nvSpPr>
        <p:spPr>
          <a:xfrm>
            <a:off x="1236664" y="3316608"/>
            <a:ext cx="6810375" cy="3143884"/>
          </a:xfrm>
          <a:noFill/>
          <a:ln/>
        </p:spPr>
        <p:txBody>
          <a:bodyPr lIns="94358" tIns="46379" rIns="94358" bIns="46379"/>
          <a:lstStyle/>
          <a:p>
            <a:pPr>
              <a:lnSpc>
                <a:spcPct val="87000"/>
              </a:lnSpc>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63843"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0" tIns="0" rIns="19190" bIns="0" anchor="b"/>
          <a:lstStyle/>
          <a:p>
            <a:pPr algn="r" defTabSz="952500"/>
            <a:r>
              <a:rPr lang="en-US" sz="1000" i="1">
                <a:solidFill>
                  <a:schemeClr val="tx1"/>
                </a:solidFill>
                <a:latin typeface="Times New Roman" pitchFamily="18" charset="0"/>
              </a:rPr>
              <a:t>2</a:t>
            </a:r>
          </a:p>
        </p:txBody>
      </p:sp>
      <p:sp>
        <p:nvSpPr>
          <p:cNvPr id="163844"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63845"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63846" name="Rectangle 6"/>
          <p:cNvSpPr>
            <a:spLocks noGrp="1" noRot="1" noChangeAspect="1" noChangeArrowheads="1" noTextEdit="1"/>
          </p:cNvSpPr>
          <p:nvPr>
            <p:ph type="sldImg"/>
          </p:nvPr>
        </p:nvSpPr>
        <p:spPr>
          <a:ln cap="flat"/>
        </p:spPr>
      </p:sp>
      <p:sp>
        <p:nvSpPr>
          <p:cNvPr id="163847" name="Rectangle 7"/>
          <p:cNvSpPr>
            <a:spLocks noGrp="1" noChangeArrowheads="1"/>
          </p:cNvSpPr>
          <p:nvPr>
            <p:ph type="body" idx="1"/>
          </p:nvPr>
        </p:nvSpPr>
        <p:spPr>
          <a:noFill/>
          <a:ln/>
        </p:spPr>
        <p:txBody>
          <a:bodyPr lIns="94358" tIns="46379" rIns="94358" bIns="46379"/>
          <a:lstStyle/>
          <a:p>
            <a:pPr>
              <a:lnSpc>
                <a:spcPct val="87000"/>
              </a:lnSpc>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64867"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0" tIns="0" rIns="19190" bIns="0" anchor="b"/>
          <a:lstStyle/>
          <a:p>
            <a:pPr algn="r" defTabSz="952500"/>
            <a:r>
              <a:rPr lang="en-US" sz="1000" i="1">
                <a:solidFill>
                  <a:schemeClr val="tx1"/>
                </a:solidFill>
                <a:latin typeface="Times New Roman" pitchFamily="18" charset="0"/>
              </a:rPr>
              <a:t>1</a:t>
            </a:r>
          </a:p>
        </p:txBody>
      </p:sp>
      <p:sp>
        <p:nvSpPr>
          <p:cNvPr id="164868"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64869"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64870" name="Rectangle 6"/>
          <p:cNvSpPr>
            <a:spLocks noGrp="1" noRot="1" noChangeAspect="1" noChangeArrowheads="1" noTextEdit="1"/>
          </p:cNvSpPr>
          <p:nvPr>
            <p:ph type="sldImg"/>
          </p:nvPr>
        </p:nvSpPr>
        <p:spPr>
          <a:xfrm>
            <a:off x="2898775" y="523875"/>
            <a:ext cx="3490913" cy="2617788"/>
          </a:xfrm>
          <a:ln cap="flat"/>
        </p:spPr>
      </p:sp>
      <p:sp>
        <p:nvSpPr>
          <p:cNvPr id="164871" name="Rectangle 7"/>
          <p:cNvSpPr>
            <a:spLocks noGrp="1" noChangeArrowheads="1"/>
          </p:cNvSpPr>
          <p:nvPr>
            <p:ph type="body" idx="1"/>
          </p:nvPr>
        </p:nvSpPr>
        <p:spPr>
          <a:xfrm>
            <a:off x="1236664" y="3316608"/>
            <a:ext cx="6810375" cy="3143884"/>
          </a:xfrm>
          <a:noFill/>
          <a:ln/>
        </p:spPr>
        <p:txBody>
          <a:bodyPr lIns="94358" tIns="46379" rIns="94358" bIns="46379"/>
          <a:lstStyle/>
          <a:p>
            <a:pPr>
              <a:lnSpc>
                <a:spcPct val="87000"/>
              </a:lnSpc>
            </a:pPr>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65891"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0" tIns="0" rIns="19190" bIns="0" anchor="b"/>
          <a:lstStyle/>
          <a:p>
            <a:pPr algn="r" defTabSz="952500"/>
            <a:r>
              <a:rPr lang="en-US" sz="1000" i="1">
                <a:solidFill>
                  <a:schemeClr val="tx1"/>
                </a:solidFill>
                <a:latin typeface="Times New Roman" pitchFamily="18" charset="0"/>
              </a:rPr>
              <a:t>2</a:t>
            </a:r>
          </a:p>
        </p:txBody>
      </p:sp>
      <p:sp>
        <p:nvSpPr>
          <p:cNvPr id="165892"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65893"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65894" name="Rectangle 6"/>
          <p:cNvSpPr>
            <a:spLocks noGrp="1" noRot="1" noChangeAspect="1" noChangeArrowheads="1" noTextEdit="1"/>
          </p:cNvSpPr>
          <p:nvPr>
            <p:ph type="sldImg"/>
          </p:nvPr>
        </p:nvSpPr>
        <p:spPr>
          <a:ln cap="flat"/>
        </p:spPr>
      </p:sp>
      <p:sp>
        <p:nvSpPr>
          <p:cNvPr id="165895" name="Rectangle 7"/>
          <p:cNvSpPr>
            <a:spLocks noGrp="1" noChangeArrowheads="1"/>
          </p:cNvSpPr>
          <p:nvPr>
            <p:ph type="body" idx="1"/>
          </p:nvPr>
        </p:nvSpPr>
        <p:spPr>
          <a:noFill/>
          <a:ln/>
        </p:spPr>
        <p:txBody>
          <a:bodyPr lIns="94358" tIns="46379" rIns="94358" bIns="46379"/>
          <a:lstStyle/>
          <a:p>
            <a:pPr>
              <a:lnSpc>
                <a:spcPct val="87000"/>
              </a:lnSpc>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5256214" y="0"/>
            <a:ext cx="4027487" cy="348616"/>
          </a:xfrm>
          <a:prstGeom prst="rect">
            <a:avLst/>
          </a:prstGeom>
          <a:noFill/>
          <a:ln w="9525">
            <a:noFill/>
            <a:miter lim="800000"/>
            <a:headEnd/>
            <a:tailEnd/>
          </a:ln>
        </p:spPr>
        <p:txBody>
          <a:bodyPr wrap="none" lIns="91577" tIns="45789" rIns="91577" bIns="45789" anchor="ctr"/>
          <a:lstStyle/>
          <a:p>
            <a:endParaRPr lang="en-US"/>
          </a:p>
        </p:txBody>
      </p:sp>
      <p:sp>
        <p:nvSpPr>
          <p:cNvPr id="166915" name="Rectangle 3"/>
          <p:cNvSpPr>
            <a:spLocks noChangeArrowheads="1"/>
          </p:cNvSpPr>
          <p:nvPr/>
        </p:nvSpPr>
        <p:spPr bwMode="auto">
          <a:xfrm>
            <a:off x="5256214" y="6634800"/>
            <a:ext cx="4027487" cy="350200"/>
          </a:xfrm>
          <a:prstGeom prst="rect">
            <a:avLst/>
          </a:prstGeom>
          <a:noFill/>
          <a:ln w="9525">
            <a:noFill/>
            <a:miter lim="800000"/>
            <a:headEnd/>
            <a:tailEnd/>
          </a:ln>
        </p:spPr>
        <p:txBody>
          <a:bodyPr lIns="19193" tIns="0" rIns="19193" bIns="0" anchor="b"/>
          <a:lstStyle/>
          <a:p>
            <a:pPr algn="r" defTabSz="952500"/>
            <a:r>
              <a:rPr lang="en-US" sz="1000" i="1">
                <a:solidFill>
                  <a:schemeClr val="tx1"/>
                </a:solidFill>
                <a:latin typeface="Times New Roman" pitchFamily="18" charset="0"/>
              </a:rPr>
              <a:t>1</a:t>
            </a:r>
          </a:p>
        </p:txBody>
      </p:sp>
      <p:sp>
        <p:nvSpPr>
          <p:cNvPr id="166916" name="Rectangle 4"/>
          <p:cNvSpPr>
            <a:spLocks noChangeArrowheads="1"/>
          </p:cNvSpPr>
          <p:nvPr/>
        </p:nvSpPr>
        <p:spPr bwMode="auto">
          <a:xfrm>
            <a:off x="1" y="6634800"/>
            <a:ext cx="4022725" cy="350200"/>
          </a:xfrm>
          <a:prstGeom prst="rect">
            <a:avLst/>
          </a:prstGeom>
          <a:noFill/>
          <a:ln w="9525">
            <a:noFill/>
            <a:miter lim="800000"/>
            <a:headEnd/>
            <a:tailEnd/>
          </a:ln>
        </p:spPr>
        <p:txBody>
          <a:bodyPr wrap="none" lIns="91577" tIns="45789" rIns="91577" bIns="45789" anchor="ctr"/>
          <a:lstStyle/>
          <a:p>
            <a:endParaRPr lang="en-US"/>
          </a:p>
        </p:txBody>
      </p:sp>
      <p:sp>
        <p:nvSpPr>
          <p:cNvPr id="166917" name="Rectangle 5"/>
          <p:cNvSpPr>
            <a:spLocks noChangeArrowheads="1"/>
          </p:cNvSpPr>
          <p:nvPr/>
        </p:nvSpPr>
        <p:spPr bwMode="auto">
          <a:xfrm>
            <a:off x="1" y="0"/>
            <a:ext cx="4022725" cy="348616"/>
          </a:xfrm>
          <a:prstGeom prst="rect">
            <a:avLst/>
          </a:prstGeom>
          <a:noFill/>
          <a:ln w="9525">
            <a:noFill/>
            <a:miter lim="800000"/>
            <a:headEnd/>
            <a:tailEnd/>
          </a:ln>
        </p:spPr>
        <p:txBody>
          <a:bodyPr wrap="none" lIns="91577" tIns="45789" rIns="91577" bIns="45789" anchor="ctr"/>
          <a:lstStyle/>
          <a:p>
            <a:endParaRPr lang="en-US"/>
          </a:p>
        </p:txBody>
      </p:sp>
      <p:sp>
        <p:nvSpPr>
          <p:cNvPr id="166918" name="Rectangle 6"/>
          <p:cNvSpPr>
            <a:spLocks noGrp="1" noRot="1" noChangeAspect="1" noChangeArrowheads="1" noTextEdit="1"/>
          </p:cNvSpPr>
          <p:nvPr>
            <p:ph type="sldImg"/>
          </p:nvPr>
        </p:nvSpPr>
        <p:spPr>
          <a:xfrm>
            <a:off x="2898775" y="523875"/>
            <a:ext cx="3490913" cy="2617788"/>
          </a:xfrm>
          <a:ln cap="flat"/>
        </p:spPr>
      </p:sp>
      <p:sp>
        <p:nvSpPr>
          <p:cNvPr id="166919" name="Rectangle 7"/>
          <p:cNvSpPr>
            <a:spLocks noGrp="1" noChangeArrowheads="1"/>
          </p:cNvSpPr>
          <p:nvPr>
            <p:ph type="body" idx="1"/>
          </p:nvPr>
        </p:nvSpPr>
        <p:spPr>
          <a:xfrm>
            <a:off x="1236664" y="3316608"/>
            <a:ext cx="6810375" cy="3143884"/>
          </a:xfrm>
          <a:noFill/>
          <a:ln/>
        </p:spPr>
        <p:txBody>
          <a:bodyPr/>
          <a:lstStyle/>
          <a:p>
            <a:pPr>
              <a:lnSpc>
                <a:spcPct val="87000"/>
              </a:lnSpc>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0"/>
            <a:ext cx="18859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55054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7391400" cy="1219200"/>
          </a:xfrm>
          <a:prstGeom prst="rect">
            <a:avLst/>
          </a:prstGeom>
          <a:noFill/>
          <a:ln w="9525">
            <a:noFill/>
            <a:miter lim="800000"/>
            <a:headEnd/>
            <a:tailEnd/>
          </a:ln>
          <a:effectLst>
            <a:outerShdw dist="17961" dir="2700000" algn="ctr" rotWithShape="0">
              <a:srgbClr val="676767"/>
            </a:outerShdw>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027" name="Rectangle 3"/>
          <p:cNvSpPr>
            <a:spLocks noGrp="1" noChangeArrowheads="1"/>
          </p:cNvSpPr>
          <p:nvPr>
            <p:ph type="body" idx="1"/>
          </p:nvPr>
        </p:nvSpPr>
        <p:spPr bwMode="auto">
          <a:xfrm>
            <a:off x="762000" y="1371600"/>
            <a:ext cx="7543800" cy="51816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useBgFill="1">
        <p:nvSpPr>
          <p:cNvPr id="1028" name="Rectangle 4"/>
          <p:cNvSpPr>
            <a:spLocks noChangeArrowheads="1"/>
          </p:cNvSpPr>
          <p:nvPr/>
        </p:nvSpPr>
        <p:spPr bwMode="auto">
          <a:xfrm>
            <a:off x="2209800" y="6632575"/>
            <a:ext cx="4267200" cy="225425"/>
          </a:xfrm>
          <a:prstGeom prst="rect">
            <a:avLst/>
          </a:prstGeom>
          <a:ln w="9525">
            <a:noFill/>
            <a:miter lim="800000"/>
            <a:headEnd/>
            <a:tailEnd/>
          </a:ln>
          <a:effectLst/>
        </p:spPr>
        <p:txBody>
          <a:bodyPr lIns="90488" tIns="44450" rIns="90488" bIns="44450">
            <a:spAutoFit/>
          </a:bodyPr>
          <a:lstStyle/>
          <a:p>
            <a:pPr algn="ctr">
              <a:defRPr/>
            </a:pPr>
            <a:r>
              <a:rPr lang="en-US" sz="900" i="1">
                <a:solidFill>
                  <a:srgbClr val="000000"/>
                </a:solidFill>
              </a:rPr>
              <a:t>CAREER Proposal Writing Workshop</a:t>
            </a:r>
          </a:p>
        </p:txBody>
      </p:sp>
      <p:sp>
        <p:nvSpPr>
          <p:cNvPr id="1030" name="Line 6"/>
          <p:cNvSpPr>
            <a:spLocks noChangeShapeType="1"/>
          </p:cNvSpPr>
          <p:nvPr userDrawn="1"/>
        </p:nvSpPr>
        <p:spPr bwMode="auto">
          <a:xfrm>
            <a:off x="1295400" y="1295400"/>
            <a:ext cx="6994525" cy="0"/>
          </a:xfrm>
          <a:prstGeom prst="line">
            <a:avLst/>
          </a:prstGeom>
          <a:noFill/>
          <a:ln w="25400">
            <a:solidFill>
              <a:schemeClr val="tx1"/>
            </a:solidFill>
            <a:round/>
            <a:headEnd type="none" w="sm" len="sm"/>
            <a:tailEnd type="none" w="sm" len="sm"/>
          </a:ln>
          <a:effectLst/>
        </p:spPr>
        <p:txBody>
          <a:bodyPr wrap="none" anchor="ctr"/>
          <a:lstStyle/>
          <a:p>
            <a:pPr>
              <a:defRPr/>
            </a:pPr>
            <a:endParaRPr lang="en-US"/>
          </a:p>
        </p:txBody>
      </p:sp>
      <p:pic>
        <p:nvPicPr>
          <p:cNvPr id="3078" name="Picture 8" descr="218065919@06022009-0EA6"/>
          <p:cNvPicPr>
            <a:picLocks noChangeAspect="1" noChangeArrowheads="1"/>
          </p:cNvPicPr>
          <p:nvPr userDrawn="1"/>
        </p:nvPicPr>
        <p:blipFill>
          <a:blip r:embed="rId13" cstate="print"/>
          <a:srcRect/>
          <a:stretch>
            <a:fillRect/>
          </a:stretch>
        </p:blipFill>
        <p:spPr bwMode="auto">
          <a:xfrm>
            <a:off x="76200" y="76200"/>
            <a:ext cx="121285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2pPr>
      <a:lvl3pPr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3pPr>
      <a:lvl4pPr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4pPr>
      <a:lvl5pPr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5pPr>
      <a:lvl6pPr marL="457200"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6pPr>
      <a:lvl7pPr marL="914400"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7pPr>
      <a:lvl8pPr marL="1371600"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8pPr>
      <a:lvl9pPr marL="1828800" algn="ctr" rtl="0" eaLnBrk="0" fontAlgn="base" hangingPunct="0">
        <a:lnSpc>
          <a:spcPct val="87000"/>
        </a:lnSpc>
        <a:spcBef>
          <a:spcPct val="0"/>
        </a:spcBef>
        <a:spcAft>
          <a:spcPct val="0"/>
        </a:spcAft>
        <a:defRPr sz="3200" b="1">
          <a:solidFill>
            <a:schemeClr val="tx2"/>
          </a:solidFill>
          <a:effectLst>
            <a:outerShdw blurRad="38100" dist="38100" dir="2700000" algn="tl">
              <a:srgbClr val="C0C0C0"/>
            </a:outerShdw>
          </a:effectLst>
          <a:latin typeface="Comic Sans MS" pitchFamily="66" charset="0"/>
        </a:defRPr>
      </a:lvl9pPr>
    </p:titleStyle>
    <p:bodyStyle>
      <a:lvl1pPr marL="285750" indent="-285750" algn="l" rtl="0" eaLnBrk="0" fontAlgn="base" hangingPunct="0">
        <a:lnSpc>
          <a:spcPct val="87000"/>
        </a:lnSpc>
        <a:spcBef>
          <a:spcPct val="30000"/>
        </a:spcBef>
        <a:spcAft>
          <a:spcPct val="0"/>
        </a:spcAft>
        <a:buChar char="•"/>
        <a:defRPr sz="2800" b="1">
          <a:solidFill>
            <a:schemeClr val="tx1"/>
          </a:solidFill>
          <a:latin typeface="+mn-lt"/>
          <a:ea typeface="+mn-ea"/>
          <a:cs typeface="+mn-cs"/>
        </a:defRPr>
      </a:lvl1pPr>
      <a:lvl2pPr marL="685800" indent="-228600" algn="l" rtl="0" eaLnBrk="0" fontAlgn="base" hangingPunct="0">
        <a:lnSpc>
          <a:spcPct val="87000"/>
        </a:lnSpc>
        <a:spcBef>
          <a:spcPct val="30000"/>
        </a:spcBef>
        <a:spcAft>
          <a:spcPct val="0"/>
        </a:spcAft>
        <a:buChar char="–"/>
        <a:defRPr sz="2400" b="1">
          <a:solidFill>
            <a:schemeClr val="tx1"/>
          </a:solidFill>
          <a:latin typeface="+mn-lt"/>
        </a:defRPr>
      </a:lvl2pPr>
      <a:lvl3pPr marL="1143000" indent="-228600" algn="l" rtl="0" eaLnBrk="0" fontAlgn="base" hangingPunct="0">
        <a:lnSpc>
          <a:spcPct val="87000"/>
        </a:lnSpc>
        <a:spcBef>
          <a:spcPct val="30000"/>
        </a:spcBef>
        <a:spcAft>
          <a:spcPct val="0"/>
        </a:spcAft>
        <a:buChar char="»"/>
        <a:defRPr sz="2000" b="1">
          <a:solidFill>
            <a:schemeClr val="tx1"/>
          </a:solidFill>
          <a:latin typeface="+mn-lt"/>
        </a:defRPr>
      </a:lvl3pPr>
      <a:lvl4pPr marL="1543050" indent="-171450" algn="l" rtl="0" eaLnBrk="0" fontAlgn="base" hangingPunct="0">
        <a:lnSpc>
          <a:spcPct val="87000"/>
        </a:lnSpc>
        <a:spcBef>
          <a:spcPct val="30000"/>
        </a:spcBef>
        <a:spcAft>
          <a:spcPct val="0"/>
        </a:spcAft>
        <a:buChar char="•"/>
        <a:defRPr b="1">
          <a:solidFill>
            <a:schemeClr val="tx1"/>
          </a:solidFill>
          <a:latin typeface="+mn-lt"/>
        </a:defRPr>
      </a:lvl4pPr>
      <a:lvl5pPr marL="2000250" indent="-171450" algn="l" rtl="0" eaLnBrk="0" fontAlgn="base" hangingPunct="0">
        <a:lnSpc>
          <a:spcPct val="87000"/>
        </a:lnSpc>
        <a:spcBef>
          <a:spcPct val="30000"/>
        </a:spcBef>
        <a:spcAft>
          <a:spcPct val="0"/>
        </a:spcAft>
        <a:buChar char="–"/>
        <a:defRPr sz="1600" b="1">
          <a:solidFill>
            <a:schemeClr val="tx1"/>
          </a:solidFill>
          <a:latin typeface="+mn-lt"/>
        </a:defRPr>
      </a:lvl5pPr>
      <a:lvl6pPr marL="2457450" indent="-171450" algn="l" rtl="0" eaLnBrk="0" fontAlgn="base" hangingPunct="0">
        <a:lnSpc>
          <a:spcPct val="87000"/>
        </a:lnSpc>
        <a:spcBef>
          <a:spcPct val="30000"/>
        </a:spcBef>
        <a:spcAft>
          <a:spcPct val="0"/>
        </a:spcAft>
        <a:buChar char="–"/>
        <a:defRPr sz="1600" b="1">
          <a:solidFill>
            <a:schemeClr val="tx1"/>
          </a:solidFill>
          <a:latin typeface="+mn-lt"/>
        </a:defRPr>
      </a:lvl6pPr>
      <a:lvl7pPr marL="2914650" indent="-171450" algn="l" rtl="0" eaLnBrk="0" fontAlgn="base" hangingPunct="0">
        <a:lnSpc>
          <a:spcPct val="87000"/>
        </a:lnSpc>
        <a:spcBef>
          <a:spcPct val="30000"/>
        </a:spcBef>
        <a:spcAft>
          <a:spcPct val="0"/>
        </a:spcAft>
        <a:buChar char="–"/>
        <a:defRPr sz="1600" b="1">
          <a:solidFill>
            <a:schemeClr val="tx1"/>
          </a:solidFill>
          <a:latin typeface="+mn-lt"/>
        </a:defRPr>
      </a:lvl7pPr>
      <a:lvl8pPr marL="3371850" indent="-171450" algn="l" rtl="0" eaLnBrk="0" fontAlgn="base" hangingPunct="0">
        <a:lnSpc>
          <a:spcPct val="87000"/>
        </a:lnSpc>
        <a:spcBef>
          <a:spcPct val="30000"/>
        </a:spcBef>
        <a:spcAft>
          <a:spcPct val="0"/>
        </a:spcAft>
        <a:buChar char="–"/>
        <a:defRPr sz="1600" b="1">
          <a:solidFill>
            <a:schemeClr val="tx1"/>
          </a:solidFill>
          <a:latin typeface="+mn-lt"/>
        </a:defRPr>
      </a:lvl8pPr>
      <a:lvl9pPr marL="3829050" indent="-171450" algn="l" rtl="0" eaLnBrk="0" fontAlgn="base" hangingPunct="0">
        <a:lnSpc>
          <a:spcPct val="87000"/>
        </a:lnSpc>
        <a:spcBef>
          <a:spcPct val="3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3.wm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nsf.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2.jpeg"/><Relationship Id="rId4" Type="http://schemas.openxmlformats.org/officeDocument/2006/relationships/image" Target="../media/image6.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2.jpeg"/><Relationship Id="rId4" Type="http://schemas.openxmlformats.org/officeDocument/2006/relationships/image" Target="../media/image13.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9.wmf"/><Relationship Id="rId4" Type="http://schemas.openxmlformats.org/officeDocument/2006/relationships/oleObject" Target="../embeddings/oleObject2.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2.jpeg"/><Relationship Id="rId4" Type="http://schemas.openxmlformats.org/officeDocument/2006/relationships/image" Target="../media/image21.w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28600" y="1600200"/>
            <a:ext cx="8686800" cy="1143000"/>
          </a:xfrm>
        </p:spPr>
        <p:txBody>
          <a:bodyPr/>
          <a:lstStyle/>
          <a:p>
            <a:pPr>
              <a:defRPr/>
            </a:pPr>
            <a:r>
              <a:rPr lang="en-US" sz="4000" dirty="0" smtClean="0"/>
              <a:t>CAREER Program Development</a:t>
            </a:r>
          </a:p>
        </p:txBody>
      </p:sp>
      <p:sp>
        <p:nvSpPr>
          <p:cNvPr id="4099" name="Rectangle 5"/>
          <p:cNvSpPr>
            <a:spLocks noGrp="1" noChangeArrowheads="1"/>
          </p:cNvSpPr>
          <p:nvPr>
            <p:ph type="subTitle" idx="1"/>
          </p:nvPr>
        </p:nvSpPr>
        <p:spPr>
          <a:xfrm>
            <a:off x="228600" y="2286000"/>
            <a:ext cx="8534400" cy="3962400"/>
          </a:xfrm>
          <a:noFill/>
        </p:spPr>
        <p:txBody>
          <a:bodyPr/>
          <a:lstStyle/>
          <a:p>
            <a:endParaRPr lang="en-US" dirty="0" smtClean="0"/>
          </a:p>
          <a:p>
            <a:endParaRPr lang="en-US" dirty="0" smtClean="0"/>
          </a:p>
          <a:p>
            <a:endParaRPr lang="en-US" sz="1200" dirty="0" smtClean="0"/>
          </a:p>
          <a:p>
            <a:r>
              <a:rPr lang="en-US" sz="2000" dirty="0" smtClean="0"/>
              <a:t>2013 NSF CAREER Proposal Writing Workshop</a:t>
            </a:r>
          </a:p>
          <a:p>
            <a:r>
              <a:rPr lang="en-US" sz="2000" dirty="0" smtClean="0"/>
              <a:t>University of South Florida</a:t>
            </a:r>
          </a:p>
        </p:txBody>
      </p:sp>
      <p:sp useBgFill="1">
        <p:nvSpPr>
          <p:cNvPr id="2" name="Rectangle 6"/>
          <p:cNvSpPr>
            <a:spLocks noChangeArrowheads="1"/>
          </p:cNvSpPr>
          <p:nvPr/>
        </p:nvSpPr>
        <p:spPr bwMode="auto">
          <a:xfrm>
            <a:off x="2209800" y="6627813"/>
            <a:ext cx="4267200" cy="225425"/>
          </a:xfrm>
          <a:prstGeom prst="rect">
            <a:avLst/>
          </a:prstGeom>
          <a:ln w="9525">
            <a:noFill/>
            <a:miter lim="800000"/>
            <a:headEnd/>
            <a:tailEnd/>
          </a:ln>
        </p:spPr>
        <p:txBody>
          <a:bodyPr lIns="90488" tIns="44450" rIns="90488" bIns="44450">
            <a:spAutoFit/>
          </a:bodyPr>
          <a:lstStyle/>
          <a:p>
            <a:pPr algn="ctr"/>
            <a:r>
              <a:rPr lang="en-US" sz="900" i="1">
                <a:solidFill>
                  <a:srgbClr val="000000"/>
                </a:solidFill>
              </a:rPr>
              <a:t>CAREER Proposal Writing Workshop</a:t>
            </a:r>
          </a:p>
        </p:txBody>
      </p:sp>
      <p:pic>
        <p:nvPicPr>
          <p:cNvPr id="4101" name="Picture 8" descr="218065919@06022009-0EA6"/>
          <p:cNvPicPr>
            <a:picLocks noChangeAspect="1" noChangeArrowheads="1"/>
          </p:cNvPicPr>
          <p:nvPr/>
        </p:nvPicPr>
        <p:blipFill>
          <a:blip r:embed="rId4" cstate="print"/>
          <a:srcRect/>
          <a:stretch>
            <a:fillRect/>
          </a:stretch>
        </p:blipFill>
        <p:spPr bwMode="auto">
          <a:xfrm>
            <a:off x="76200" y="76200"/>
            <a:ext cx="1516063" cy="152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a:defRPr/>
            </a:pPr>
            <a:r>
              <a:rPr lang="en-US" smtClean="0"/>
              <a:t>DOs</a:t>
            </a:r>
          </a:p>
        </p:txBody>
      </p:sp>
      <p:sp>
        <p:nvSpPr>
          <p:cNvPr id="13315" name="Rectangle 3"/>
          <p:cNvSpPr>
            <a:spLocks noGrp="1" noChangeArrowheads="1"/>
          </p:cNvSpPr>
          <p:nvPr>
            <p:ph type="body" idx="1"/>
          </p:nvPr>
        </p:nvSpPr>
        <p:spPr/>
        <p:txBody>
          <a:bodyPr/>
          <a:lstStyle/>
          <a:p>
            <a:r>
              <a:rPr lang="en-US" smtClean="0"/>
              <a:t>Have a strategic plan</a:t>
            </a:r>
          </a:p>
          <a:p>
            <a:r>
              <a:rPr lang="en-US" smtClean="0"/>
              <a:t>Build on your strengths</a:t>
            </a:r>
          </a:p>
          <a:p>
            <a:r>
              <a:rPr lang="en-US" smtClean="0"/>
              <a:t>Differentiate this proposal from your Ph.D. thesis work and other sponsored work</a:t>
            </a:r>
          </a:p>
          <a:p>
            <a:r>
              <a:rPr lang="en-US" smtClean="0"/>
              <a:t>Perform thorough literature search and exploratory research before writing the proposal</a:t>
            </a:r>
          </a:p>
          <a:p>
            <a:pPr lvl="1"/>
            <a:r>
              <a:rPr lang="en-US" smtClean="0"/>
              <a:t>Journal articles (update with personal contact)</a:t>
            </a:r>
          </a:p>
          <a:p>
            <a:pPr lvl="1"/>
            <a:r>
              <a:rPr lang="en-US" smtClean="0"/>
              <a:t>Read the NSF Grant Proposal Guide (GPG)</a:t>
            </a:r>
          </a:p>
          <a:p>
            <a:r>
              <a:rPr lang="en-US" smtClean="0"/>
              <a:t>Establish and keep your contacts</a:t>
            </a:r>
          </a:p>
          <a:p>
            <a:pPr lvl="1">
              <a:buFontTx/>
              <a:buNone/>
            </a:pPr>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a:defRPr/>
            </a:pPr>
            <a:r>
              <a:rPr lang="en-US" smtClean="0"/>
              <a:t>DON’Ts</a:t>
            </a:r>
          </a:p>
        </p:txBody>
      </p:sp>
      <p:sp>
        <p:nvSpPr>
          <p:cNvPr id="14339" name="Rectangle 3"/>
          <p:cNvSpPr>
            <a:spLocks noGrp="1" noChangeArrowheads="1"/>
          </p:cNvSpPr>
          <p:nvPr>
            <p:ph type="body" idx="1"/>
          </p:nvPr>
        </p:nvSpPr>
        <p:spPr/>
        <p:txBody>
          <a:bodyPr/>
          <a:lstStyle/>
          <a:p>
            <a:r>
              <a:rPr lang="en-US" dirty="0" smtClean="0"/>
              <a:t>Rush</a:t>
            </a:r>
          </a:p>
          <a:p>
            <a:r>
              <a:rPr lang="en-US" dirty="0" smtClean="0"/>
              <a:t>Wait until last minute (1 month) to contact program directors</a:t>
            </a:r>
          </a:p>
          <a:p>
            <a:r>
              <a:rPr lang="en-US" dirty="0" smtClean="0"/>
              <a:t>Make the proposed work (research and education) too broad</a:t>
            </a:r>
          </a:p>
          <a:p>
            <a:r>
              <a:rPr lang="en-US" dirty="0" smtClean="0"/>
              <a:t>Make the proposed work too narrow</a:t>
            </a:r>
          </a:p>
          <a:p>
            <a:r>
              <a:rPr lang="en-US" dirty="0" smtClean="0"/>
              <a:t>Ask for too much (or too little) money</a:t>
            </a:r>
          </a:p>
          <a:p>
            <a:r>
              <a:rPr lang="en-US" dirty="0" smtClean="0"/>
              <a:t>Ignore rules (Grant Proposal Guide) and misc. items – violation of the GPG requirements </a:t>
            </a:r>
            <a:r>
              <a:rPr lang="en-US" i="1" dirty="0" smtClean="0"/>
              <a:t>will</a:t>
            </a:r>
            <a:r>
              <a:rPr lang="en-US" dirty="0" smtClean="0"/>
              <a:t> result in return without review</a:t>
            </a:r>
          </a:p>
          <a:p>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4"/>
          <p:cNvSpPr>
            <a:spLocks noChangeArrowheads="1"/>
          </p:cNvSpPr>
          <p:nvPr/>
        </p:nvSpPr>
        <p:spPr bwMode="auto">
          <a:xfrm>
            <a:off x="1143000" y="3363913"/>
            <a:ext cx="7010400" cy="2130425"/>
          </a:xfrm>
          <a:prstGeom prst="rect">
            <a:avLst/>
          </a:prstGeom>
          <a:solidFill>
            <a:srgbClr val="FF99FF"/>
          </a:solidFill>
          <a:ln w="12700">
            <a:solidFill>
              <a:srgbClr val="790015"/>
            </a:solidFill>
            <a:miter lim="800000"/>
            <a:headEnd type="none" w="sm" len="sm"/>
            <a:tailEnd type="none" w="sm" len="sm"/>
          </a:ln>
        </p:spPr>
        <p:txBody>
          <a:bodyPr wrap="none" anchor="ctr"/>
          <a:lstStyle/>
          <a:p>
            <a:endParaRPr lang="en-US"/>
          </a:p>
        </p:txBody>
      </p:sp>
      <p:sp>
        <p:nvSpPr>
          <p:cNvPr id="484354" name="Rectangle 2"/>
          <p:cNvSpPr>
            <a:spLocks noGrp="1" noChangeArrowheads="1"/>
          </p:cNvSpPr>
          <p:nvPr>
            <p:ph type="title"/>
          </p:nvPr>
        </p:nvSpPr>
        <p:spPr/>
        <p:txBody>
          <a:bodyPr/>
          <a:lstStyle/>
          <a:p>
            <a:pPr>
              <a:defRPr/>
            </a:pPr>
            <a:r>
              <a:rPr lang="en-US"/>
              <a:t>Proposal Basics</a:t>
            </a:r>
          </a:p>
        </p:txBody>
      </p:sp>
      <p:sp>
        <p:nvSpPr>
          <p:cNvPr id="484355" name="Rectangle 3"/>
          <p:cNvSpPr>
            <a:spLocks noGrp="1" noChangeArrowheads="1"/>
          </p:cNvSpPr>
          <p:nvPr>
            <p:ph type="body" idx="1"/>
          </p:nvPr>
        </p:nvSpPr>
        <p:spPr>
          <a:xfrm>
            <a:off x="838200" y="1371600"/>
            <a:ext cx="7375525" cy="5257800"/>
          </a:xfrm>
        </p:spPr>
        <p:txBody>
          <a:bodyPr/>
          <a:lstStyle/>
          <a:p>
            <a:pPr>
              <a:lnSpc>
                <a:spcPct val="77000"/>
              </a:lnSpc>
            </a:pPr>
            <a:r>
              <a:rPr lang="en-US" smtClean="0"/>
              <a:t>Write to the reviewers (not to me and not to yourself)</a:t>
            </a:r>
          </a:p>
          <a:p>
            <a:pPr>
              <a:lnSpc>
                <a:spcPct val="77000"/>
              </a:lnSpc>
            </a:pPr>
            <a:r>
              <a:rPr lang="en-US" smtClean="0"/>
              <a:t>Your proposal will be judged by the reviewers</a:t>
            </a:r>
          </a:p>
          <a:p>
            <a:pPr>
              <a:lnSpc>
                <a:spcPct val="77000"/>
              </a:lnSpc>
            </a:pPr>
            <a:r>
              <a:rPr lang="en-US" smtClean="0"/>
              <a:t>Reviewers want to know four things:</a:t>
            </a:r>
          </a:p>
          <a:p>
            <a:pPr lvl="1">
              <a:lnSpc>
                <a:spcPct val="77000"/>
              </a:lnSpc>
            </a:pPr>
            <a:r>
              <a:rPr lang="en-US" smtClean="0"/>
              <a:t>What is it about (the research objective)?</a:t>
            </a:r>
          </a:p>
          <a:p>
            <a:pPr lvl="1">
              <a:lnSpc>
                <a:spcPct val="77000"/>
              </a:lnSpc>
            </a:pPr>
            <a:r>
              <a:rPr lang="en-US" smtClean="0"/>
              <a:t>How will you do it (the technical approach)?</a:t>
            </a:r>
          </a:p>
          <a:p>
            <a:pPr lvl="1">
              <a:lnSpc>
                <a:spcPct val="77000"/>
              </a:lnSpc>
            </a:pPr>
            <a:r>
              <a:rPr lang="en-US" smtClean="0"/>
              <a:t>Can you do it (you and your facilities)?</a:t>
            </a:r>
          </a:p>
          <a:p>
            <a:pPr lvl="1">
              <a:lnSpc>
                <a:spcPct val="77000"/>
              </a:lnSpc>
            </a:pPr>
            <a:r>
              <a:rPr lang="en-US" smtClean="0"/>
              <a:t>Is it worth doing (intellectual merit and broader impact)?</a:t>
            </a:r>
          </a:p>
          <a:p>
            <a:pPr>
              <a:lnSpc>
                <a:spcPct val="77000"/>
              </a:lnSpc>
            </a:pPr>
            <a:r>
              <a:rPr lang="en-US" smtClean="0"/>
              <a:t>This is, basically, all the proposal needs to convey – but it needs to convey this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43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43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43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43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43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435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6" grpId="0" animBg="1"/>
      <p:bldP spid="48435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Picture 9" descr="218065919@06022009-0EA6"/>
          <p:cNvPicPr>
            <a:picLocks noChangeAspect="1" noChangeArrowheads="1"/>
          </p:cNvPicPr>
          <p:nvPr/>
        </p:nvPicPr>
        <p:blipFill>
          <a:blip r:embed="rId4" cstate="print"/>
          <a:srcRect/>
          <a:stretch>
            <a:fillRect/>
          </a:stretch>
        </p:blipFill>
        <p:spPr bwMode="auto">
          <a:xfrm>
            <a:off x="76200" y="76200"/>
            <a:ext cx="1516063" cy="1524000"/>
          </a:xfrm>
          <a:prstGeom prst="rect">
            <a:avLst/>
          </a:prstGeom>
          <a:noFill/>
          <a:ln w="9525">
            <a:noFill/>
            <a:miter lim="800000"/>
            <a:headEnd/>
            <a:tailEnd/>
          </a:ln>
        </p:spPr>
      </p:pic>
      <p:sp>
        <p:nvSpPr>
          <p:cNvPr id="16387"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312324" name="Rectangle 4"/>
          <p:cNvSpPr>
            <a:spLocks noGrp="1" noChangeArrowheads="1"/>
          </p:cNvSpPr>
          <p:nvPr>
            <p:ph type="ctrTitle"/>
          </p:nvPr>
        </p:nvSpPr>
        <p:spPr>
          <a:xfrm>
            <a:off x="228600" y="990600"/>
            <a:ext cx="8686800" cy="1371600"/>
          </a:xfrm>
        </p:spPr>
        <p:txBody>
          <a:bodyPr/>
          <a:lstStyle/>
          <a:p>
            <a:pPr>
              <a:defRPr/>
            </a:pPr>
            <a:r>
              <a:rPr lang="en-US" sz="4000" smtClean="0"/>
              <a:t>Getting a Research Topic</a:t>
            </a:r>
          </a:p>
        </p:txBody>
      </p:sp>
      <p:pic>
        <p:nvPicPr>
          <p:cNvPr id="16389" name="Picture 7"/>
          <p:cNvPicPr>
            <a:picLocks noChangeAspect="1" noChangeArrowheads="1"/>
          </p:cNvPicPr>
          <p:nvPr/>
        </p:nvPicPr>
        <p:blipFill>
          <a:blip r:embed="rId5" cstate="print"/>
          <a:srcRect/>
          <a:stretch>
            <a:fillRect/>
          </a:stretch>
        </p:blipFill>
        <p:spPr bwMode="auto">
          <a:xfrm>
            <a:off x="2667000" y="2133600"/>
            <a:ext cx="4062413" cy="4203700"/>
          </a:xfrm>
          <a:prstGeom prst="rect">
            <a:avLst/>
          </a:prstGeom>
          <a:noFill/>
          <a:ln w="12700">
            <a:noFill/>
            <a:miter lim="800000"/>
            <a:headEnd type="none" w="sm" len="sm"/>
            <a:tailEnd type="none" w="sm" len="sm"/>
          </a:ln>
        </p:spPr>
      </p:pic>
      <p:sp useBgFill="1">
        <p:nvSpPr>
          <p:cNvPr id="16390" name="Rectangle 8"/>
          <p:cNvSpPr>
            <a:spLocks noChangeArrowheads="1"/>
          </p:cNvSpPr>
          <p:nvPr/>
        </p:nvSpPr>
        <p:spPr bwMode="auto">
          <a:xfrm>
            <a:off x="2209800" y="6627813"/>
            <a:ext cx="4267200" cy="225425"/>
          </a:xfrm>
          <a:prstGeom prst="rect">
            <a:avLst/>
          </a:prstGeom>
          <a:ln w="9525">
            <a:noFill/>
            <a:miter lim="800000"/>
            <a:headEnd/>
            <a:tailEnd/>
          </a:ln>
        </p:spPr>
        <p:txBody>
          <a:bodyPr lIns="90488" tIns="44450" rIns="90488" bIns="44450">
            <a:spAutoFit/>
          </a:bodyPr>
          <a:lstStyle/>
          <a:p>
            <a:pPr algn="ctr"/>
            <a:r>
              <a:rPr lang="en-US" sz="900" i="1">
                <a:solidFill>
                  <a:srgbClr val="000000"/>
                </a:solidFill>
              </a:rPr>
              <a:t>CAREER Proposal Writing Workshop</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4" name="Rectangle 6"/>
          <p:cNvSpPr>
            <a:spLocks noGrp="1" noChangeArrowheads="1"/>
          </p:cNvSpPr>
          <p:nvPr>
            <p:ph type="title"/>
          </p:nvPr>
        </p:nvSpPr>
        <p:spPr/>
        <p:txBody>
          <a:bodyPr/>
          <a:lstStyle/>
          <a:p>
            <a:pPr>
              <a:defRPr/>
            </a:pPr>
            <a:r>
              <a:rPr lang="en-US" smtClean="0"/>
              <a:t>Beware!</a:t>
            </a:r>
          </a:p>
        </p:txBody>
      </p:sp>
      <p:grpSp>
        <p:nvGrpSpPr>
          <p:cNvPr id="2" name="Group 9"/>
          <p:cNvGrpSpPr>
            <a:grpSpLocks/>
          </p:cNvGrpSpPr>
          <p:nvPr/>
        </p:nvGrpSpPr>
        <p:grpSpPr bwMode="auto">
          <a:xfrm>
            <a:off x="1295400" y="1981200"/>
            <a:ext cx="4114800" cy="1066800"/>
            <a:chOff x="1200" y="2544"/>
            <a:chExt cx="2816" cy="992"/>
          </a:xfrm>
        </p:grpSpPr>
        <p:sp>
          <p:nvSpPr>
            <p:cNvPr id="293898" name="Rectangle 10"/>
            <p:cNvSpPr>
              <a:spLocks noChangeArrowheads="1"/>
            </p:cNvSpPr>
            <p:nvPr/>
          </p:nvSpPr>
          <p:spPr bwMode="auto">
            <a:xfrm>
              <a:off x="1200" y="2544"/>
              <a:ext cx="2816" cy="992"/>
            </a:xfrm>
            <a:prstGeom prst="rect">
              <a:avLst/>
            </a:prstGeom>
            <a:solidFill>
              <a:schemeClr val="hlink"/>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17419" name="Text Box 11"/>
            <p:cNvSpPr txBox="1">
              <a:spLocks noChangeArrowheads="1"/>
            </p:cNvSpPr>
            <p:nvPr/>
          </p:nvSpPr>
          <p:spPr bwMode="auto">
            <a:xfrm>
              <a:off x="1248" y="2593"/>
              <a:ext cx="2736" cy="880"/>
            </a:xfrm>
            <a:prstGeom prst="rect">
              <a:avLst/>
            </a:prstGeom>
            <a:solidFill>
              <a:schemeClr val="hlink"/>
            </a:solidFill>
            <a:ln w="12700">
              <a:noFill/>
              <a:miter lim="800000"/>
              <a:headEnd type="none" w="sm" len="sm"/>
              <a:tailEnd type="none" w="sm" len="sm"/>
            </a:ln>
          </p:spPr>
          <p:txBody>
            <a:bodyPr>
              <a:spAutoFit/>
            </a:bodyPr>
            <a:lstStyle/>
            <a:p>
              <a:pPr>
                <a:spcBef>
                  <a:spcPct val="50000"/>
                </a:spcBef>
              </a:pPr>
              <a:r>
                <a:rPr lang="en-US" sz="2800">
                  <a:solidFill>
                    <a:schemeClr val="bg1"/>
                  </a:solidFill>
                </a:rPr>
                <a:t>The CAREER award is NOT a research award</a:t>
              </a:r>
            </a:p>
          </p:txBody>
        </p:sp>
      </p:grpSp>
      <p:grpSp>
        <p:nvGrpSpPr>
          <p:cNvPr id="3" name="Group 12"/>
          <p:cNvGrpSpPr>
            <a:grpSpLocks/>
          </p:cNvGrpSpPr>
          <p:nvPr/>
        </p:nvGrpSpPr>
        <p:grpSpPr bwMode="auto">
          <a:xfrm>
            <a:off x="2743200" y="3429000"/>
            <a:ext cx="4724400" cy="1143000"/>
            <a:chOff x="1200" y="2544"/>
            <a:chExt cx="2816" cy="992"/>
          </a:xfrm>
        </p:grpSpPr>
        <p:sp>
          <p:nvSpPr>
            <p:cNvPr id="293901" name="Rectangle 13"/>
            <p:cNvSpPr>
              <a:spLocks noChangeArrowheads="1"/>
            </p:cNvSpPr>
            <p:nvPr/>
          </p:nvSpPr>
          <p:spPr bwMode="auto">
            <a:xfrm>
              <a:off x="1200" y="2544"/>
              <a:ext cx="2816" cy="992"/>
            </a:xfrm>
            <a:prstGeom prst="rect">
              <a:avLst/>
            </a:prstGeom>
            <a:solidFill>
              <a:srgbClr val="00FF00"/>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17417" name="Text Box 14"/>
            <p:cNvSpPr txBox="1">
              <a:spLocks noChangeArrowheads="1"/>
            </p:cNvSpPr>
            <p:nvPr/>
          </p:nvSpPr>
          <p:spPr bwMode="auto">
            <a:xfrm>
              <a:off x="1248" y="2592"/>
              <a:ext cx="2736" cy="821"/>
            </a:xfrm>
            <a:prstGeom prst="rect">
              <a:avLst/>
            </a:prstGeom>
            <a:solidFill>
              <a:srgbClr val="00FF00"/>
            </a:solidFill>
            <a:ln w="12700">
              <a:noFill/>
              <a:miter lim="800000"/>
              <a:headEnd type="none" w="sm" len="sm"/>
              <a:tailEnd type="none" w="sm" len="sm"/>
            </a:ln>
          </p:spPr>
          <p:txBody>
            <a:bodyPr>
              <a:spAutoFit/>
            </a:bodyPr>
            <a:lstStyle/>
            <a:p>
              <a:pPr>
                <a:spcBef>
                  <a:spcPct val="50000"/>
                </a:spcBef>
              </a:pPr>
              <a:r>
                <a:rPr lang="en-US" sz="2800"/>
                <a:t>The CAREER award is a career development award</a:t>
              </a:r>
            </a:p>
          </p:txBody>
        </p:sp>
      </p:grpSp>
      <p:grpSp>
        <p:nvGrpSpPr>
          <p:cNvPr id="4" name="Group 15"/>
          <p:cNvGrpSpPr>
            <a:grpSpLocks/>
          </p:cNvGrpSpPr>
          <p:nvPr/>
        </p:nvGrpSpPr>
        <p:grpSpPr bwMode="auto">
          <a:xfrm>
            <a:off x="4572000" y="5105400"/>
            <a:ext cx="3556000" cy="1066800"/>
            <a:chOff x="1200" y="2544"/>
            <a:chExt cx="2816" cy="992"/>
          </a:xfrm>
        </p:grpSpPr>
        <p:sp>
          <p:nvSpPr>
            <p:cNvPr id="293904" name="Rectangle 16"/>
            <p:cNvSpPr>
              <a:spLocks noChangeArrowheads="1"/>
            </p:cNvSpPr>
            <p:nvPr/>
          </p:nvSpPr>
          <p:spPr bwMode="auto">
            <a:xfrm>
              <a:off x="1200" y="2544"/>
              <a:ext cx="2816" cy="992"/>
            </a:xfrm>
            <a:prstGeom prst="rect">
              <a:avLst/>
            </a:prstGeom>
            <a:solidFill>
              <a:srgbClr val="FFFF00"/>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17415" name="Text Box 17"/>
            <p:cNvSpPr txBox="1">
              <a:spLocks noChangeArrowheads="1"/>
            </p:cNvSpPr>
            <p:nvPr/>
          </p:nvSpPr>
          <p:spPr bwMode="auto">
            <a:xfrm>
              <a:off x="1248" y="2593"/>
              <a:ext cx="2737" cy="880"/>
            </a:xfrm>
            <a:prstGeom prst="rect">
              <a:avLst/>
            </a:prstGeom>
            <a:solidFill>
              <a:srgbClr val="FFFF00"/>
            </a:solidFill>
            <a:ln w="12700">
              <a:noFill/>
              <a:miter lim="800000"/>
              <a:headEnd type="none" w="sm" len="sm"/>
              <a:tailEnd type="none" w="sm" len="sm"/>
            </a:ln>
          </p:spPr>
          <p:txBody>
            <a:bodyPr>
              <a:spAutoFit/>
            </a:bodyPr>
            <a:lstStyle/>
            <a:p>
              <a:pPr>
                <a:spcBef>
                  <a:spcPct val="50000"/>
                </a:spcBef>
              </a:pPr>
              <a:r>
                <a:rPr lang="en-US" sz="2800"/>
                <a:t>Your proposal must reflect this focus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pPr>
              <a:defRPr/>
            </a:pPr>
            <a:r>
              <a:rPr lang="en-US" smtClean="0"/>
              <a:t>NSF</a:t>
            </a:r>
          </a:p>
        </p:txBody>
      </p:sp>
      <p:sp>
        <p:nvSpPr>
          <p:cNvPr id="545795" name="Rectangle 3"/>
          <p:cNvSpPr>
            <a:spLocks noGrp="1" noChangeArrowheads="1"/>
          </p:cNvSpPr>
          <p:nvPr>
            <p:ph type="body" idx="1"/>
          </p:nvPr>
        </p:nvSpPr>
        <p:spPr>
          <a:xfrm>
            <a:off x="762000" y="1371600"/>
            <a:ext cx="7772400" cy="5181600"/>
          </a:xfrm>
        </p:spPr>
        <p:txBody>
          <a:bodyPr/>
          <a:lstStyle/>
          <a:p>
            <a:pPr>
              <a:lnSpc>
                <a:spcPct val="77000"/>
              </a:lnSpc>
            </a:pPr>
            <a:r>
              <a:rPr lang="en-US" altLang="en-US" smtClean="0"/>
              <a:t>We look for proposals that</a:t>
            </a:r>
          </a:p>
          <a:p>
            <a:pPr lvl="1">
              <a:lnSpc>
                <a:spcPct val="77000"/>
              </a:lnSpc>
            </a:pPr>
            <a:r>
              <a:rPr lang="en-US" altLang="en-US" smtClean="0"/>
              <a:t>Are innovative and push the frontiers of knowledge</a:t>
            </a:r>
          </a:p>
          <a:p>
            <a:pPr lvl="1">
              <a:lnSpc>
                <a:spcPct val="77000"/>
              </a:lnSpc>
            </a:pPr>
            <a:r>
              <a:rPr lang="en-US" altLang="en-US" smtClean="0"/>
              <a:t>Contribute to national needs and priorities</a:t>
            </a:r>
          </a:p>
          <a:p>
            <a:pPr lvl="1">
              <a:lnSpc>
                <a:spcPct val="77000"/>
              </a:lnSpc>
            </a:pPr>
            <a:r>
              <a:rPr lang="en-US" altLang="en-US" smtClean="0"/>
              <a:t>Go beyond marginalia</a:t>
            </a:r>
          </a:p>
          <a:p>
            <a:pPr lvl="1">
              <a:lnSpc>
                <a:spcPct val="77000"/>
              </a:lnSpc>
            </a:pPr>
            <a:r>
              <a:rPr lang="en-US" altLang="en-US" smtClean="0"/>
              <a:t>Integrate research and educational goals well</a:t>
            </a:r>
          </a:p>
          <a:p>
            <a:pPr lvl="1">
              <a:lnSpc>
                <a:spcPct val="77000"/>
              </a:lnSpc>
            </a:pPr>
            <a:r>
              <a:rPr lang="en-US" altLang="en-US" smtClean="0"/>
              <a:t>Actually involve research</a:t>
            </a:r>
          </a:p>
          <a:p>
            <a:pPr>
              <a:lnSpc>
                <a:spcPct val="77000"/>
              </a:lnSpc>
            </a:pPr>
            <a:r>
              <a:rPr lang="en-US" altLang="en-US" smtClean="0"/>
              <a:t>We do not support (except as incidental to the goals of the award)</a:t>
            </a:r>
          </a:p>
          <a:p>
            <a:pPr lvl="1">
              <a:lnSpc>
                <a:spcPct val="77000"/>
              </a:lnSpc>
            </a:pPr>
            <a:r>
              <a:rPr lang="en-US" altLang="en-US" smtClean="0"/>
              <a:t>Developmental efforts</a:t>
            </a:r>
          </a:p>
          <a:p>
            <a:pPr lvl="1">
              <a:lnSpc>
                <a:spcPct val="77000"/>
              </a:lnSpc>
            </a:pPr>
            <a:r>
              <a:rPr lang="en-US" altLang="en-US" smtClean="0"/>
              <a:t>Computer programming</a:t>
            </a:r>
          </a:p>
          <a:p>
            <a:pPr lvl="1">
              <a:lnSpc>
                <a:spcPct val="77000"/>
              </a:lnSpc>
            </a:pPr>
            <a:r>
              <a:rPr lang="en-US" altLang="en-US" smtClean="0"/>
              <a:t>Design of…</a:t>
            </a:r>
          </a:p>
          <a:p>
            <a:pPr lvl="1">
              <a:lnSpc>
                <a:spcPct val="77000"/>
              </a:lnSpc>
            </a:pPr>
            <a:r>
              <a:rPr lang="en-US" altLang="en-US" smtClean="0"/>
              <a:t>Commercialization</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5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5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5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57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57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57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45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45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45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45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45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700" name="Rectangle 4"/>
          <p:cNvSpPr>
            <a:spLocks noGrp="1" noChangeArrowheads="1"/>
          </p:cNvSpPr>
          <p:nvPr>
            <p:ph type="title"/>
          </p:nvPr>
        </p:nvSpPr>
        <p:spPr/>
        <p:txBody>
          <a:bodyPr/>
          <a:lstStyle/>
          <a:p>
            <a:pPr>
              <a:defRPr/>
            </a:pPr>
            <a:r>
              <a:rPr lang="en-US" smtClean="0"/>
              <a:t>The CAREER Research Topic</a:t>
            </a:r>
          </a:p>
        </p:txBody>
      </p:sp>
      <p:sp>
        <p:nvSpPr>
          <p:cNvPr id="413701" name="Rectangle 5"/>
          <p:cNvSpPr>
            <a:spLocks noGrp="1" noChangeArrowheads="1"/>
          </p:cNvSpPr>
          <p:nvPr>
            <p:ph type="body" idx="1"/>
          </p:nvPr>
        </p:nvSpPr>
        <p:spPr/>
        <p:txBody>
          <a:bodyPr/>
          <a:lstStyle/>
          <a:p>
            <a:pPr>
              <a:lnSpc>
                <a:spcPct val="77000"/>
              </a:lnSpc>
            </a:pPr>
            <a:r>
              <a:rPr lang="en-US" smtClean="0"/>
              <a:t>The CAREER proposal is </a:t>
            </a:r>
            <a:r>
              <a:rPr lang="en-US" i="1" smtClean="0"/>
              <a:t>not</a:t>
            </a:r>
            <a:r>
              <a:rPr lang="en-US" smtClean="0"/>
              <a:t> a research proposal</a:t>
            </a:r>
          </a:p>
          <a:p>
            <a:pPr>
              <a:lnSpc>
                <a:spcPct val="77000"/>
              </a:lnSpc>
            </a:pPr>
            <a:r>
              <a:rPr lang="en-US" smtClean="0"/>
              <a:t>The CAREER proposal is a proposal detailing how you will spend $400,000 to enhance your career development</a:t>
            </a:r>
          </a:p>
          <a:p>
            <a:pPr>
              <a:lnSpc>
                <a:spcPct val="77000"/>
              </a:lnSpc>
            </a:pPr>
            <a:r>
              <a:rPr lang="en-US" smtClean="0"/>
              <a:t>Your career involves a research </a:t>
            </a:r>
            <a:r>
              <a:rPr lang="en-US" i="1" smtClean="0"/>
              <a:t>path</a:t>
            </a:r>
            <a:r>
              <a:rPr lang="en-US" smtClean="0"/>
              <a:t>, not a research project</a:t>
            </a:r>
          </a:p>
          <a:p>
            <a:pPr>
              <a:lnSpc>
                <a:spcPct val="77000"/>
              </a:lnSpc>
            </a:pPr>
            <a:r>
              <a:rPr lang="en-US" smtClean="0"/>
              <a:t>Determine your research path - your lifelong research goals - and then identify milestones toward your goals</a:t>
            </a:r>
          </a:p>
          <a:p>
            <a:pPr>
              <a:lnSpc>
                <a:spcPct val="77000"/>
              </a:lnSpc>
            </a:pPr>
            <a:r>
              <a:rPr lang="en-US" smtClean="0"/>
              <a:t>Detail the first one or two as the research projects for your CAREER proposal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3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3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37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37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a:defRPr/>
            </a:pPr>
            <a:r>
              <a:rPr lang="en-US" smtClean="0"/>
              <a:t>Your CAREER Research Path</a:t>
            </a:r>
          </a:p>
        </p:txBody>
      </p:sp>
      <p:sp>
        <p:nvSpPr>
          <p:cNvPr id="465923" name="Rectangle 3"/>
          <p:cNvSpPr>
            <a:spLocks noGrp="1" noChangeArrowheads="1"/>
          </p:cNvSpPr>
          <p:nvPr>
            <p:ph type="body" idx="1"/>
          </p:nvPr>
        </p:nvSpPr>
        <p:spPr/>
        <p:txBody>
          <a:bodyPr/>
          <a:lstStyle/>
          <a:p>
            <a:r>
              <a:rPr lang="en-US" smtClean="0"/>
              <a:t>Lifelong research goals</a:t>
            </a:r>
          </a:p>
          <a:p>
            <a:pPr lvl="1"/>
            <a:r>
              <a:rPr lang="en-US" smtClean="0"/>
              <a:t>Don’t end with a single project</a:t>
            </a:r>
          </a:p>
          <a:p>
            <a:pPr lvl="1"/>
            <a:r>
              <a:rPr lang="en-US" smtClean="0"/>
              <a:t>May never end</a:t>
            </a:r>
          </a:p>
          <a:p>
            <a:pPr lvl="1"/>
            <a:r>
              <a:rPr lang="en-US" smtClean="0"/>
              <a:t>Have broad application</a:t>
            </a:r>
          </a:p>
          <a:p>
            <a:r>
              <a:rPr lang="en-US" smtClean="0"/>
              <a:t>Examples:</a:t>
            </a:r>
          </a:p>
          <a:p>
            <a:pPr lvl="1"/>
            <a:r>
              <a:rPr lang="en-US" smtClean="0"/>
              <a:t>To improve our ability to make engineering decisions under uncertainty and risk</a:t>
            </a:r>
          </a:p>
          <a:p>
            <a:pPr lvl="1"/>
            <a:r>
              <a:rPr lang="en-US" smtClean="0"/>
              <a:t>To perform large-scale modeling of engineering systems thereby enabling better system optimization</a:t>
            </a:r>
          </a:p>
          <a:p>
            <a:pPr lvl="1"/>
            <a:r>
              <a:rPr lang="en-US" smtClean="0"/>
              <a:t>To improve our understanding of metal cutting operations enabling improvements in machining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5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5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5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5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5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5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59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65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a:defRPr/>
            </a:pPr>
            <a:r>
              <a:rPr lang="en-US" smtClean="0"/>
              <a:t>The Selected Research Topic</a:t>
            </a:r>
          </a:p>
        </p:txBody>
      </p:sp>
      <p:sp>
        <p:nvSpPr>
          <p:cNvPr id="464899" name="Rectangle 3"/>
          <p:cNvSpPr>
            <a:spLocks noGrp="1" noChangeArrowheads="1"/>
          </p:cNvSpPr>
          <p:nvPr>
            <p:ph type="body" idx="1"/>
          </p:nvPr>
        </p:nvSpPr>
        <p:spPr/>
        <p:txBody>
          <a:bodyPr/>
          <a:lstStyle/>
          <a:p>
            <a:r>
              <a:rPr lang="en-US" dirty="0" smtClean="0"/>
              <a:t>It must be research</a:t>
            </a:r>
          </a:p>
          <a:p>
            <a:r>
              <a:rPr lang="en-US" dirty="0" smtClean="0"/>
              <a:t>It must not have been done before</a:t>
            </a:r>
          </a:p>
          <a:p>
            <a:r>
              <a:rPr lang="en-US" dirty="0" smtClean="0"/>
              <a:t>It must be significant</a:t>
            </a:r>
          </a:p>
          <a:p>
            <a:r>
              <a:rPr lang="en-US" dirty="0" smtClean="0"/>
              <a:t>There must be higher than probability zero that you can do it (no perpetual motion machines, no fuzzy logic)</a:t>
            </a:r>
          </a:p>
          <a:p>
            <a:r>
              <a:rPr lang="en-US" dirty="0" smtClean="0"/>
              <a:t>It must lend itself to a viable research plan – there is a research methodology</a:t>
            </a:r>
          </a:p>
          <a:p>
            <a:r>
              <a:rPr lang="en-US" dirty="0" smtClean="0"/>
              <a:t>You must have access to the facilities to accomplish the research</a:t>
            </a:r>
          </a:p>
          <a:p>
            <a:r>
              <a:rPr lang="en-US" dirty="0" smtClean="0"/>
              <a:t>It should fit into your strategic plan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4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4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4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4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4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4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4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1" name="Rectangle 7"/>
          <p:cNvSpPr>
            <a:spLocks noGrp="1" noChangeArrowheads="1"/>
          </p:cNvSpPr>
          <p:nvPr>
            <p:ph type="title"/>
          </p:nvPr>
        </p:nvSpPr>
        <p:spPr/>
        <p:txBody>
          <a:bodyPr/>
          <a:lstStyle/>
          <a:p>
            <a:pPr>
              <a:defRPr/>
            </a:pPr>
            <a:r>
              <a:rPr lang="en-US" smtClean="0"/>
              <a:t>What is Research?</a:t>
            </a:r>
          </a:p>
        </p:txBody>
      </p:sp>
      <p:sp>
        <p:nvSpPr>
          <p:cNvPr id="22531" name="Rectangle 8"/>
          <p:cNvSpPr>
            <a:spLocks noGrp="1" noChangeArrowheads="1"/>
          </p:cNvSpPr>
          <p:nvPr>
            <p:ph type="body" idx="1"/>
          </p:nvPr>
        </p:nvSpPr>
        <p:spPr/>
        <p:txBody>
          <a:bodyPr/>
          <a:lstStyle/>
          <a:p>
            <a:r>
              <a:rPr lang="en-US" altLang="en-US" smtClean="0"/>
              <a:t>Research is the </a:t>
            </a:r>
            <a:r>
              <a:rPr lang="en-US" altLang="en-US" i="1" smtClean="0"/>
              <a:t>process</a:t>
            </a:r>
            <a:r>
              <a:rPr lang="en-US" altLang="en-US" smtClean="0"/>
              <a:t> of finding out something that we (everyone) don’t already know</a:t>
            </a:r>
          </a:p>
          <a:p>
            <a:r>
              <a:rPr lang="en-US" altLang="en-US" smtClean="0"/>
              <a:t>Scientific research builds upon the extant knowledge base and it is methodical, repeatable and verifiable</a:t>
            </a:r>
          </a:p>
          <a:p>
            <a:pPr lvl="1"/>
            <a:r>
              <a:rPr lang="en-US" smtClean="0"/>
              <a:t>Methodical - you can specify in advance of the research a method to accomplish your objective</a:t>
            </a:r>
          </a:p>
          <a:p>
            <a:pPr lvl="1"/>
            <a:r>
              <a:rPr lang="en-US" smtClean="0"/>
              <a:t>Repeatable - not a “strange” (random) event</a:t>
            </a:r>
          </a:p>
          <a:p>
            <a:pPr lvl="1"/>
            <a:r>
              <a:rPr lang="en-US" smtClean="0"/>
              <a:t>Verifiable - tangible evidence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a:defRPr/>
            </a:pPr>
            <a:r>
              <a:rPr lang="en-US" smtClean="0"/>
              <a:t>Workshop Goals</a:t>
            </a:r>
          </a:p>
        </p:txBody>
      </p:sp>
      <p:sp>
        <p:nvSpPr>
          <p:cNvPr id="485379" name="Rectangle 3"/>
          <p:cNvSpPr>
            <a:spLocks noGrp="1" noChangeArrowheads="1"/>
          </p:cNvSpPr>
          <p:nvPr>
            <p:ph type="body" idx="1"/>
          </p:nvPr>
        </p:nvSpPr>
        <p:spPr>
          <a:xfrm>
            <a:off x="762000" y="2667000"/>
            <a:ext cx="7543800" cy="3886200"/>
          </a:xfrm>
        </p:spPr>
        <p:txBody>
          <a:bodyPr/>
          <a:lstStyle/>
          <a:p>
            <a:pPr marL="742950" lvl="1" indent="-285750"/>
            <a:r>
              <a:rPr lang="en-US" sz="2000" dirty="0" smtClean="0"/>
              <a:t>What is a CAREER proposal? The Larger Context</a:t>
            </a:r>
          </a:p>
          <a:p>
            <a:pPr lvl="2"/>
            <a:r>
              <a:rPr lang="en-US" sz="1800" dirty="0" smtClean="0"/>
              <a:t>DOs and DON’Ts</a:t>
            </a:r>
          </a:p>
          <a:p>
            <a:pPr marL="742950" lvl="1" indent="-285750"/>
            <a:r>
              <a:rPr lang="en-US" sz="2000" dirty="0" smtClean="0"/>
              <a:t>Getting a Research Topic</a:t>
            </a:r>
          </a:p>
          <a:p>
            <a:pPr marL="742950" lvl="1" indent="-285750"/>
            <a:r>
              <a:rPr lang="en-US" sz="2000" dirty="0" smtClean="0"/>
              <a:t>Finding a Home</a:t>
            </a:r>
          </a:p>
          <a:p>
            <a:pPr marL="742950" lvl="1" indent="-285750"/>
            <a:r>
              <a:rPr lang="en-US" sz="2000" dirty="0" smtClean="0"/>
              <a:t>Writing the Summary</a:t>
            </a:r>
          </a:p>
          <a:p>
            <a:pPr marL="742950" lvl="1" indent="-285750"/>
            <a:r>
              <a:rPr lang="en-US" sz="2000" dirty="0" smtClean="0"/>
              <a:t>Intellectual Merit and Broader Impacts</a:t>
            </a:r>
          </a:p>
          <a:p>
            <a:pPr marL="742950" lvl="1" indent="-285750"/>
            <a:r>
              <a:rPr lang="en-US" sz="2000" dirty="0" smtClean="0"/>
              <a:t>The NSF merit review process</a:t>
            </a:r>
          </a:p>
          <a:p>
            <a:pPr marL="742950" lvl="1" indent="-285750"/>
            <a:r>
              <a:rPr lang="en-US" sz="2000" dirty="0" smtClean="0"/>
              <a:t>Ethics</a:t>
            </a:r>
          </a:p>
          <a:p>
            <a:pPr marL="742950" lvl="1" indent="-285750"/>
            <a:r>
              <a:rPr lang="en-US" sz="2000" dirty="0" smtClean="0"/>
              <a:t>Supplements</a:t>
            </a:r>
          </a:p>
          <a:p>
            <a:pPr marL="742950" lvl="1" indent="-285750"/>
            <a:r>
              <a:rPr lang="en-US" sz="2000" dirty="0" smtClean="0"/>
              <a:t>Progress/Final Reports</a:t>
            </a:r>
          </a:p>
          <a:p>
            <a:pPr marL="742950" lvl="1" indent="-285750"/>
            <a:r>
              <a:rPr lang="en-US" sz="2000" dirty="0" smtClean="0"/>
              <a:t>Getting Involved</a:t>
            </a:r>
          </a:p>
          <a:p>
            <a:pPr marL="342900" indent="-342900"/>
            <a:endParaRPr lang="en-US" sz="2400" dirty="0" smtClean="0"/>
          </a:p>
        </p:txBody>
      </p:sp>
      <p:sp>
        <p:nvSpPr>
          <p:cNvPr id="485380" name="Text Box 4"/>
          <p:cNvSpPr txBox="1">
            <a:spLocks noChangeArrowheads="1"/>
          </p:cNvSpPr>
          <p:nvPr/>
        </p:nvSpPr>
        <p:spPr bwMode="auto">
          <a:xfrm>
            <a:off x="990600" y="1447800"/>
            <a:ext cx="7239000" cy="1187450"/>
          </a:xfrm>
          <a:prstGeom prst="rect">
            <a:avLst/>
          </a:prstGeom>
          <a:noFill/>
          <a:ln w="12700">
            <a:noFill/>
            <a:miter lim="800000"/>
            <a:headEnd type="none" w="sm" len="sm"/>
            <a:tailEnd type="none" w="sm" len="sm"/>
          </a:ln>
        </p:spPr>
        <p:txBody>
          <a:bodyPr>
            <a:spAutoFit/>
          </a:bodyPr>
          <a:lstStyle/>
          <a:p>
            <a:pPr>
              <a:spcBef>
                <a:spcPct val="50000"/>
              </a:spcBef>
            </a:pPr>
            <a:r>
              <a:rPr lang="en-US" b="1">
                <a:solidFill>
                  <a:schemeClr val="tx1"/>
                </a:solidFill>
              </a:rPr>
              <a:t>Provide potential CAREER awardees with recommendations on developing a competitive CAREER proposal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537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53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53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53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53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537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537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537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5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p:bldP spid="48538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a:defRPr/>
            </a:pPr>
            <a:r>
              <a:rPr lang="en-US" smtClean="0"/>
              <a:t>What is Research?</a:t>
            </a:r>
          </a:p>
        </p:txBody>
      </p:sp>
      <p:sp>
        <p:nvSpPr>
          <p:cNvPr id="23555" name="Rectangle 3"/>
          <p:cNvSpPr>
            <a:spLocks noGrp="1" noChangeArrowheads="1"/>
          </p:cNvSpPr>
          <p:nvPr>
            <p:ph type="body" idx="1"/>
          </p:nvPr>
        </p:nvSpPr>
        <p:spPr/>
        <p:txBody>
          <a:bodyPr/>
          <a:lstStyle/>
          <a:p>
            <a:r>
              <a:rPr lang="en-US" altLang="en-US" smtClean="0"/>
              <a:t>Research is the </a:t>
            </a:r>
            <a:r>
              <a:rPr lang="en-US" altLang="en-US" i="1" smtClean="0"/>
              <a:t>process</a:t>
            </a:r>
            <a:r>
              <a:rPr lang="en-US" altLang="en-US" smtClean="0"/>
              <a:t> of finding out something that we (everyone) don’t already know</a:t>
            </a:r>
          </a:p>
          <a:p>
            <a:r>
              <a:rPr lang="en-US" altLang="en-US" smtClean="0"/>
              <a:t>Scientific research builds upon the extant knowledge base and it is methodical, repeatable and verifiable</a:t>
            </a:r>
            <a:endParaRPr lang="en-US" smtClean="0"/>
          </a:p>
        </p:txBody>
      </p:sp>
      <p:grpSp>
        <p:nvGrpSpPr>
          <p:cNvPr id="23556" name="Group 4"/>
          <p:cNvGrpSpPr>
            <a:grpSpLocks/>
          </p:cNvGrpSpPr>
          <p:nvPr/>
        </p:nvGrpSpPr>
        <p:grpSpPr bwMode="auto">
          <a:xfrm>
            <a:off x="1600200" y="4114800"/>
            <a:ext cx="6172200" cy="1498600"/>
            <a:chOff x="1352" y="2896"/>
            <a:chExt cx="3208" cy="944"/>
          </a:xfrm>
        </p:grpSpPr>
        <p:sp>
          <p:nvSpPr>
            <p:cNvPr id="569349" name="Rectangle 5"/>
            <p:cNvSpPr>
              <a:spLocks noChangeArrowheads="1"/>
            </p:cNvSpPr>
            <p:nvPr/>
          </p:nvSpPr>
          <p:spPr bwMode="auto">
            <a:xfrm>
              <a:off x="1352" y="2896"/>
              <a:ext cx="3112" cy="944"/>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23558" name="Text Box 6"/>
            <p:cNvSpPr txBox="1">
              <a:spLocks noChangeArrowheads="1"/>
            </p:cNvSpPr>
            <p:nvPr/>
          </p:nvSpPr>
          <p:spPr bwMode="auto">
            <a:xfrm>
              <a:off x="1400" y="2944"/>
              <a:ext cx="3160" cy="865"/>
            </a:xfrm>
            <a:prstGeom prst="rect">
              <a:avLst/>
            </a:prstGeom>
            <a:noFill/>
            <a:ln w="12700">
              <a:noFill/>
              <a:miter lim="800000"/>
              <a:headEnd type="none" w="sm" len="sm"/>
              <a:tailEnd type="none" w="sm" len="sm"/>
            </a:ln>
          </p:spPr>
          <p:txBody>
            <a:bodyPr>
              <a:spAutoFit/>
            </a:bodyPr>
            <a:lstStyle/>
            <a:p>
              <a:pPr>
                <a:spcBef>
                  <a:spcPct val="50000"/>
                </a:spcBef>
              </a:pPr>
              <a:r>
                <a:rPr lang="en-US" sz="2800"/>
                <a:t>Question: Exactly what will your research contribute to the knowledge base?</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a:defRPr/>
            </a:pPr>
            <a:r>
              <a:rPr lang="en-US" smtClean="0"/>
              <a:t>What is Research?</a:t>
            </a:r>
          </a:p>
        </p:txBody>
      </p:sp>
      <p:grpSp>
        <p:nvGrpSpPr>
          <p:cNvPr id="8" name="Group 7"/>
          <p:cNvGrpSpPr/>
          <p:nvPr/>
        </p:nvGrpSpPr>
        <p:grpSpPr>
          <a:xfrm>
            <a:off x="1447800" y="1752600"/>
            <a:ext cx="6172200" cy="1981200"/>
            <a:chOff x="1447800" y="1752600"/>
            <a:chExt cx="6172200" cy="1981200"/>
          </a:xfrm>
        </p:grpSpPr>
        <p:sp>
          <p:nvSpPr>
            <p:cNvPr id="569349" name="Rectangle 5"/>
            <p:cNvSpPr>
              <a:spLocks noChangeArrowheads="1"/>
            </p:cNvSpPr>
            <p:nvPr/>
          </p:nvSpPr>
          <p:spPr bwMode="auto">
            <a:xfrm>
              <a:off x="1447800" y="1752600"/>
              <a:ext cx="6172200" cy="1981200"/>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23558" name="Text Box 6"/>
            <p:cNvSpPr txBox="1">
              <a:spLocks noChangeArrowheads="1"/>
            </p:cNvSpPr>
            <p:nvPr/>
          </p:nvSpPr>
          <p:spPr bwMode="auto">
            <a:xfrm>
              <a:off x="1540152" y="1828800"/>
              <a:ext cx="6079848" cy="1815882"/>
            </a:xfrm>
            <a:prstGeom prst="rect">
              <a:avLst/>
            </a:prstGeom>
            <a:noFill/>
            <a:ln w="12700">
              <a:noFill/>
              <a:miter lim="800000"/>
              <a:headEnd type="none" w="sm" len="sm"/>
              <a:tailEnd type="none" w="sm" len="sm"/>
            </a:ln>
          </p:spPr>
          <p:txBody>
            <a:bodyPr>
              <a:spAutoFit/>
            </a:bodyPr>
            <a:lstStyle/>
            <a:p>
              <a:pPr>
                <a:spcBef>
                  <a:spcPct val="50000"/>
                </a:spcBef>
              </a:pPr>
              <a:r>
                <a:rPr lang="en-US" sz="2800" dirty="0" smtClean="0"/>
                <a:t>If your proposal focuses an artifact, it’s probably development, if it focuses knowledge, it’s likely to be research</a:t>
              </a:r>
              <a:endParaRPr lang="en-US" sz="2800" dirty="0"/>
            </a:p>
          </p:txBody>
        </p:sp>
      </p:grpSp>
      <p:sp>
        <p:nvSpPr>
          <p:cNvPr id="9" name="TextBox 8"/>
          <p:cNvSpPr txBox="1"/>
          <p:nvPr/>
        </p:nvSpPr>
        <p:spPr>
          <a:xfrm>
            <a:off x="1752600" y="4267200"/>
            <a:ext cx="5410200" cy="461665"/>
          </a:xfrm>
          <a:prstGeom prst="rect">
            <a:avLst/>
          </a:prstGeom>
          <a:noFill/>
        </p:spPr>
        <p:txBody>
          <a:bodyPr wrap="square" rtlCol="0">
            <a:spAutoFit/>
          </a:bodyPr>
          <a:lstStyle/>
          <a:p>
            <a:r>
              <a:rPr lang="en-US" b="1" dirty="0" smtClean="0">
                <a:solidFill>
                  <a:schemeClr val="accent1">
                    <a:lumMod val="50000"/>
                  </a:schemeClr>
                </a:solidFill>
              </a:rPr>
              <a:t>Ref: Research 101 for Engineers</a:t>
            </a:r>
            <a:endParaRPr lang="en-US" b="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p:cNvSpPr>
            <a:spLocks noGrp="1" noChangeArrowheads="1"/>
          </p:cNvSpPr>
          <p:nvPr>
            <p:ph type="title"/>
          </p:nvPr>
        </p:nvSpPr>
        <p:spPr/>
        <p:txBody>
          <a:bodyPr/>
          <a:lstStyle/>
          <a:p>
            <a:pPr>
              <a:defRPr/>
            </a:pPr>
            <a:r>
              <a:rPr lang="en-US" smtClean="0"/>
              <a:t>Groundwork</a:t>
            </a:r>
          </a:p>
        </p:txBody>
      </p:sp>
      <p:sp>
        <p:nvSpPr>
          <p:cNvPr id="24579" name="Rectangle 5"/>
          <p:cNvSpPr>
            <a:spLocks noGrp="1" noChangeArrowheads="1"/>
          </p:cNvSpPr>
          <p:nvPr>
            <p:ph type="body" idx="1"/>
          </p:nvPr>
        </p:nvSpPr>
        <p:spPr/>
        <p:txBody>
          <a:bodyPr/>
          <a:lstStyle/>
          <a:p>
            <a:r>
              <a:rPr lang="en-US" altLang="en-US" smtClean="0"/>
              <a:t>Know your field:</a:t>
            </a:r>
          </a:p>
          <a:p>
            <a:pPr lvl="1"/>
            <a:r>
              <a:rPr lang="en-US" altLang="en-US" smtClean="0"/>
              <a:t>What is the current state-of-the-art</a:t>
            </a:r>
          </a:p>
          <a:p>
            <a:pPr lvl="1"/>
            <a:r>
              <a:rPr lang="en-US" altLang="en-US" smtClean="0"/>
              <a:t>Who are the top ten researchers</a:t>
            </a:r>
          </a:p>
          <a:p>
            <a:pPr lvl="1"/>
            <a:r>
              <a:rPr lang="en-US" altLang="en-US" smtClean="0"/>
              <a:t>What they are doing right now</a:t>
            </a:r>
          </a:p>
          <a:p>
            <a:pPr lvl="1"/>
            <a:r>
              <a:rPr lang="en-US" altLang="en-US" smtClean="0"/>
              <a:t>Where they get their funding</a:t>
            </a:r>
          </a:p>
          <a:p>
            <a:pPr lvl="1"/>
            <a:r>
              <a:rPr lang="en-US" altLang="en-US" smtClean="0"/>
              <a:t>What they consider to be the key research issues</a:t>
            </a:r>
          </a:p>
          <a:p>
            <a:pPr lvl="1"/>
            <a:r>
              <a:rPr lang="en-US" altLang="en-US" smtClean="0"/>
              <a:t>Who would likely review your proposal</a:t>
            </a:r>
          </a:p>
          <a:p>
            <a:pPr lvl="1"/>
            <a:r>
              <a:rPr lang="en-US" altLang="en-US" smtClean="0"/>
              <a:t>What are the grant opportunities</a:t>
            </a:r>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p:txBody>
          <a:bodyPr/>
          <a:lstStyle/>
          <a:p>
            <a:pPr>
              <a:defRPr/>
            </a:pPr>
            <a:r>
              <a:rPr lang="en-US" smtClean="0"/>
              <a:t>The Research Objective</a:t>
            </a:r>
          </a:p>
        </p:txBody>
      </p:sp>
      <p:sp>
        <p:nvSpPr>
          <p:cNvPr id="421893" name="Rectangle 5"/>
          <p:cNvSpPr>
            <a:spLocks noGrp="1" noChangeArrowheads="1"/>
          </p:cNvSpPr>
          <p:nvPr>
            <p:ph type="body" idx="1"/>
          </p:nvPr>
        </p:nvSpPr>
        <p:spPr/>
        <p:txBody>
          <a:bodyPr/>
          <a:lstStyle/>
          <a:p>
            <a:r>
              <a:rPr lang="en-US" altLang="en-US" smtClean="0"/>
              <a:t>This is probably the hardest part of the proposal</a:t>
            </a:r>
          </a:p>
          <a:p>
            <a:r>
              <a:rPr lang="en-US" altLang="en-US" smtClean="0"/>
              <a:t>Examples of what not to write:</a:t>
            </a:r>
          </a:p>
          <a:p>
            <a:pPr lvl="1"/>
            <a:r>
              <a:rPr lang="en-US" sz="2000" smtClean="0"/>
              <a:t>The research objective of this project is to create novel new transformational knowledge.</a:t>
            </a:r>
          </a:p>
          <a:p>
            <a:pPr lvl="1"/>
            <a:r>
              <a:rPr lang="en-US" sz="2000" smtClean="0"/>
              <a:t>The objective of my research is to provide a quantum leap in the design of anti-gravity boots.</a:t>
            </a:r>
          </a:p>
          <a:p>
            <a:pPr lvl="1"/>
            <a:r>
              <a:rPr lang="en-US" sz="2000" smtClean="0"/>
              <a:t>The goal of this project is to develop an integrated modeling tool for the hardening process.</a:t>
            </a:r>
          </a:p>
          <a:p>
            <a:pPr lvl="1"/>
            <a:r>
              <a:rPr lang="en-US" sz="2000" smtClean="0"/>
              <a:t>The goal of this project is to develop innovative advances to enhance wire sawing processes.</a:t>
            </a:r>
          </a:p>
          <a:p>
            <a:pPr lvl="1"/>
            <a:r>
              <a:rPr lang="en-US" sz="2000" smtClean="0"/>
              <a:t>Rapid prototyping machines are an important part of the vast array of tools.  It is very important that we improve these machines.  Rapid prototyping will form the backbone of manufacturing in the future.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8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18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18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18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18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218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218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8" name="Rectangle 4"/>
          <p:cNvSpPr>
            <a:spLocks noGrp="1" noChangeArrowheads="1"/>
          </p:cNvSpPr>
          <p:nvPr>
            <p:ph type="title"/>
          </p:nvPr>
        </p:nvSpPr>
        <p:spPr/>
        <p:txBody>
          <a:bodyPr/>
          <a:lstStyle/>
          <a:p>
            <a:pPr>
              <a:defRPr/>
            </a:pPr>
            <a:r>
              <a:rPr lang="en-US" smtClean="0"/>
              <a:t>The Research Objective</a:t>
            </a:r>
          </a:p>
        </p:txBody>
      </p:sp>
      <p:sp>
        <p:nvSpPr>
          <p:cNvPr id="415749" name="Rectangle 5"/>
          <p:cNvSpPr>
            <a:spLocks noGrp="1" noChangeArrowheads="1"/>
          </p:cNvSpPr>
          <p:nvPr>
            <p:ph type="body" idx="1"/>
          </p:nvPr>
        </p:nvSpPr>
        <p:spPr/>
        <p:txBody>
          <a:bodyPr/>
          <a:lstStyle/>
          <a:p>
            <a:r>
              <a:rPr lang="en-US" altLang="en-US" smtClean="0"/>
              <a:t>How to do it right:</a:t>
            </a:r>
          </a:p>
          <a:p>
            <a:pPr lvl="1"/>
            <a:r>
              <a:rPr lang="en-US" smtClean="0"/>
              <a:t>The research objective of this project is to measure the cross-section of the muon-nutrino interaction at 5 GeV accurate to 5%.</a:t>
            </a:r>
          </a:p>
          <a:p>
            <a:pPr lvl="1"/>
            <a:r>
              <a:rPr lang="en-US" smtClean="0"/>
              <a:t>The research objective of this proposal is to test the hypothesis that physical phenomena x,y,z dominate the chip formation process in the machining of brittle materials.</a:t>
            </a:r>
          </a:p>
          <a:p>
            <a:pPr lvl="1"/>
            <a:r>
              <a:rPr lang="en-US" smtClean="0"/>
              <a:t>The research goal of this project is to account for uncertainty in engineering design decision making through the application of utility theory.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57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57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57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smtClean="0"/>
              <a:t>The Research Objective</a:t>
            </a:r>
          </a:p>
        </p:txBody>
      </p:sp>
      <p:grpSp>
        <p:nvGrpSpPr>
          <p:cNvPr id="2" name="Group 5"/>
          <p:cNvGrpSpPr>
            <a:grpSpLocks/>
          </p:cNvGrpSpPr>
          <p:nvPr/>
        </p:nvGrpSpPr>
        <p:grpSpPr bwMode="auto">
          <a:xfrm>
            <a:off x="1524000" y="2590800"/>
            <a:ext cx="6324600" cy="2022475"/>
            <a:chOff x="1352" y="2896"/>
            <a:chExt cx="3208" cy="944"/>
          </a:xfrm>
        </p:grpSpPr>
        <p:sp>
          <p:nvSpPr>
            <p:cNvPr id="547846" name="Rectangle 6"/>
            <p:cNvSpPr>
              <a:spLocks noChangeArrowheads="1"/>
            </p:cNvSpPr>
            <p:nvPr/>
          </p:nvSpPr>
          <p:spPr bwMode="auto">
            <a:xfrm>
              <a:off x="1352" y="2896"/>
              <a:ext cx="3112" cy="944"/>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27653" name="Text Box 7"/>
            <p:cNvSpPr txBox="1">
              <a:spLocks noChangeArrowheads="1"/>
            </p:cNvSpPr>
            <p:nvPr/>
          </p:nvSpPr>
          <p:spPr bwMode="auto">
            <a:xfrm>
              <a:off x="1400" y="2944"/>
              <a:ext cx="3160" cy="840"/>
            </a:xfrm>
            <a:prstGeom prst="rect">
              <a:avLst/>
            </a:prstGeom>
            <a:noFill/>
            <a:ln w="12700">
              <a:noFill/>
              <a:miter lim="800000"/>
              <a:headEnd type="none" w="sm" len="sm"/>
              <a:tailEnd type="none" w="sm" len="sm"/>
            </a:ln>
          </p:spPr>
          <p:txBody>
            <a:bodyPr>
              <a:spAutoFit/>
            </a:bodyPr>
            <a:lstStyle/>
            <a:p>
              <a:pPr>
                <a:spcBef>
                  <a:spcPct val="50000"/>
                </a:spcBef>
              </a:pPr>
              <a:r>
                <a:rPr lang="en-US" sz="2800"/>
                <a:t>A well-stated objective leads one directly to the approach that must be taken to accomplish the objective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a:defRPr/>
            </a:pPr>
            <a:r>
              <a:rPr lang="en-US" smtClean="0"/>
              <a:t>The Research Objective</a:t>
            </a:r>
          </a:p>
        </p:txBody>
      </p:sp>
      <p:sp>
        <p:nvSpPr>
          <p:cNvPr id="486403" name="Rectangle 3"/>
          <p:cNvSpPr>
            <a:spLocks noGrp="1" noChangeArrowheads="1"/>
          </p:cNvSpPr>
          <p:nvPr>
            <p:ph type="body" idx="1"/>
          </p:nvPr>
        </p:nvSpPr>
        <p:spPr>
          <a:xfrm>
            <a:off x="609600" y="1371600"/>
            <a:ext cx="7924800" cy="5181600"/>
          </a:xfrm>
        </p:spPr>
        <p:txBody>
          <a:bodyPr/>
          <a:lstStyle/>
          <a:p>
            <a:r>
              <a:rPr lang="en-US" altLang="en-US" dirty="0" smtClean="0"/>
              <a:t>Four acceptable ways to do it right:</a:t>
            </a:r>
          </a:p>
          <a:p>
            <a:pPr lvl="1"/>
            <a:r>
              <a:rPr lang="en-US" dirty="0" smtClean="0"/>
              <a:t>The research objective of this proposal is to test the hypothesis </a:t>
            </a:r>
            <a:r>
              <a:rPr lang="en-US" i="1" dirty="0" smtClean="0"/>
              <a:t>H</a:t>
            </a:r>
            <a:r>
              <a:rPr lang="en-US" dirty="0" smtClean="0"/>
              <a:t>.</a:t>
            </a:r>
          </a:p>
          <a:p>
            <a:pPr lvl="1"/>
            <a:r>
              <a:rPr lang="en-US" dirty="0" smtClean="0"/>
              <a:t>The research objective of this proposal is to measure parameter </a:t>
            </a:r>
            <a:r>
              <a:rPr lang="en-US" i="1" dirty="0" smtClean="0"/>
              <a:t>P</a:t>
            </a:r>
            <a:r>
              <a:rPr lang="en-US" dirty="0" smtClean="0"/>
              <a:t> with accuracy </a:t>
            </a:r>
            <a:r>
              <a:rPr lang="en-US" i="1" dirty="0" smtClean="0"/>
              <a:t>A.</a:t>
            </a:r>
            <a:endParaRPr lang="en-US" dirty="0" smtClean="0"/>
          </a:p>
          <a:p>
            <a:pPr lvl="1"/>
            <a:r>
              <a:rPr lang="en-US" dirty="0" smtClean="0"/>
              <a:t>The research objective of this proposal is to prove conjecture </a:t>
            </a:r>
            <a:r>
              <a:rPr lang="en-US" i="1" dirty="0" smtClean="0"/>
              <a:t>C.</a:t>
            </a:r>
            <a:endParaRPr lang="en-US" dirty="0" smtClean="0"/>
          </a:p>
          <a:p>
            <a:pPr lvl="1"/>
            <a:r>
              <a:rPr lang="en-US" dirty="0" smtClean="0"/>
              <a:t>The research objective of this proposal is to apply method </a:t>
            </a:r>
            <a:r>
              <a:rPr lang="en-US" i="1" dirty="0" smtClean="0"/>
              <a:t>M</a:t>
            </a:r>
            <a:r>
              <a:rPr lang="en-US" dirty="0" smtClean="0"/>
              <a:t> from field </a:t>
            </a:r>
            <a:r>
              <a:rPr lang="en-US" i="1" dirty="0" smtClean="0"/>
              <a:t>Q</a:t>
            </a:r>
            <a:r>
              <a:rPr lang="en-US" dirty="0" smtClean="0"/>
              <a:t> to solve problem </a:t>
            </a:r>
            <a:r>
              <a:rPr lang="en-US" i="1" dirty="0" smtClean="0"/>
              <a:t>X</a:t>
            </a:r>
            <a:r>
              <a:rPr lang="en-US" dirty="0" smtClean="0"/>
              <a:t> in field </a:t>
            </a:r>
            <a:r>
              <a:rPr lang="en-US" i="1" dirty="0" smtClean="0"/>
              <a:t>R.</a:t>
            </a:r>
            <a:endParaRPr lang="en-US" dirty="0" smtClean="0"/>
          </a:p>
          <a:p>
            <a:pPr>
              <a:lnSpc>
                <a:spcPct val="100000"/>
              </a:lnSpc>
              <a:spcBef>
                <a:spcPct val="0"/>
              </a:spcBef>
              <a:buFontTx/>
              <a:buNone/>
            </a:pPr>
            <a:r>
              <a:rPr lang="en-US"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6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6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6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6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6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6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a:defRPr/>
            </a:pPr>
            <a:r>
              <a:rPr lang="en-US" dirty="0" smtClean="0"/>
              <a:t>Hypothesis Testing</a:t>
            </a:r>
            <a:endParaRPr lang="en-US" dirty="0"/>
          </a:p>
        </p:txBody>
      </p:sp>
      <p:sp>
        <p:nvSpPr>
          <p:cNvPr id="478211" name="Rectangle 3"/>
          <p:cNvSpPr>
            <a:spLocks noGrp="1" noChangeArrowheads="1"/>
          </p:cNvSpPr>
          <p:nvPr>
            <p:ph type="body" idx="1"/>
          </p:nvPr>
        </p:nvSpPr>
        <p:spPr>
          <a:xfrm>
            <a:off x="609600" y="1371600"/>
            <a:ext cx="7924800" cy="5181600"/>
          </a:xfrm>
        </p:spPr>
        <p:txBody>
          <a:bodyPr/>
          <a:lstStyle/>
          <a:p>
            <a:r>
              <a:rPr lang="en-US" altLang="en-US" dirty="0" smtClean="0"/>
              <a:t>If you are going to do an hypothesis test, you need to learn to do it right</a:t>
            </a:r>
          </a:p>
          <a:p>
            <a:pPr lvl="1"/>
            <a:r>
              <a:rPr lang="en-US" dirty="0" smtClean="0"/>
              <a:t>You must state a testable hypothesis—one for which you can write a plan</a:t>
            </a:r>
          </a:p>
          <a:p>
            <a:pPr lvl="1"/>
            <a:r>
              <a:rPr lang="en-US" dirty="0" smtClean="0"/>
              <a:t>Recognize that you can falsify the hypothesis or fail to prove it—generally a well stated hypothesis cannot be proven true</a:t>
            </a:r>
          </a:p>
          <a:p>
            <a:pPr lvl="1"/>
            <a:r>
              <a:rPr lang="en-US" dirty="0" smtClean="0"/>
              <a:t>The test of the hypothesis needs to be well planned</a:t>
            </a:r>
          </a:p>
          <a:p>
            <a:pPr lvl="1"/>
            <a:r>
              <a:rPr lang="en-US" dirty="0" smtClean="0"/>
              <a:t>Ref: Karl Popper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8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8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8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8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8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a:defRPr/>
            </a:pPr>
            <a:r>
              <a:rPr lang="en-US" dirty="0" smtClean="0"/>
              <a:t>Hypothesis Example</a:t>
            </a:r>
            <a:endParaRPr lang="en-US" dirty="0"/>
          </a:p>
        </p:txBody>
      </p:sp>
      <p:sp>
        <p:nvSpPr>
          <p:cNvPr id="478211" name="Rectangle 3"/>
          <p:cNvSpPr>
            <a:spLocks noGrp="1" noChangeArrowheads="1"/>
          </p:cNvSpPr>
          <p:nvPr>
            <p:ph type="body" idx="1"/>
          </p:nvPr>
        </p:nvSpPr>
        <p:spPr>
          <a:xfrm>
            <a:off x="609600" y="1371600"/>
            <a:ext cx="7924800" cy="5181600"/>
          </a:xfrm>
        </p:spPr>
        <p:txBody>
          <a:bodyPr/>
          <a:lstStyle/>
          <a:p>
            <a:r>
              <a:rPr lang="en-US" altLang="en-US" smtClean="0"/>
              <a:t>Force is proportional to rate of change of momentum (F=ma)</a:t>
            </a:r>
            <a:endParaRPr lang="en-US" smtClean="0"/>
          </a:p>
        </p:txBody>
      </p:sp>
      <p:grpSp>
        <p:nvGrpSpPr>
          <p:cNvPr id="2" name="Group 51"/>
          <p:cNvGrpSpPr>
            <a:grpSpLocks/>
          </p:cNvGrpSpPr>
          <p:nvPr/>
        </p:nvGrpSpPr>
        <p:grpSpPr bwMode="auto">
          <a:xfrm>
            <a:off x="914400" y="2362200"/>
            <a:ext cx="7391400" cy="4191000"/>
            <a:chOff x="1066800" y="1905000"/>
            <a:chExt cx="7391400" cy="4191000"/>
          </a:xfrm>
        </p:grpSpPr>
        <p:sp>
          <p:nvSpPr>
            <p:cNvPr id="5" name="Rectangle 4"/>
            <p:cNvSpPr/>
            <p:nvPr/>
          </p:nvSpPr>
          <p:spPr>
            <a:xfrm>
              <a:off x="1066800" y="1905000"/>
              <a:ext cx="7391400" cy="4191000"/>
            </a:xfrm>
            <a:prstGeom prst="rect">
              <a:avLst/>
            </a:prstGeom>
            <a:solidFill>
              <a:srgbClr val="F5F86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0"/>
            <p:cNvGrpSpPr>
              <a:grpSpLocks/>
            </p:cNvGrpSpPr>
            <p:nvPr/>
          </p:nvGrpSpPr>
          <p:grpSpPr bwMode="auto">
            <a:xfrm>
              <a:off x="1447800" y="2362200"/>
              <a:ext cx="3124200" cy="3357265"/>
              <a:chOff x="1447800" y="2362200"/>
              <a:chExt cx="3124200" cy="3357265"/>
            </a:xfrm>
          </p:grpSpPr>
          <p:grpSp>
            <p:nvGrpSpPr>
              <p:cNvPr id="4" name="Group 31"/>
              <p:cNvGrpSpPr>
                <a:grpSpLocks/>
              </p:cNvGrpSpPr>
              <p:nvPr/>
            </p:nvGrpSpPr>
            <p:grpSpPr bwMode="auto">
              <a:xfrm>
                <a:off x="1828800" y="2362200"/>
                <a:ext cx="2743200" cy="2819400"/>
                <a:chOff x="2667000" y="2362200"/>
                <a:chExt cx="2743200" cy="2819400"/>
              </a:xfrm>
            </p:grpSpPr>
            <p:cxnSp>
              <p:nvCxnSpPr>
                <p:cNvPr id="17" name="Straight Connector 16"/>
                <p:cNvCxnSpPr/>
                <p:nvPr/>
              </p:nvCxnSpPr>
              <p:spPr>
                <a:xfrm rot="5400000">
                  <a:off x="1257300" y="3771900"/>
                  <a:ext cx="2819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0800000">
                  <a:off x="2667000" y="5181600"/>
                  <a:ext cx="27432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5400000">
                  <a:off x="2628900" y="2552700"/>
                  <a:ext cx="2667000" cy="2590800"/>
                </a:xfrm>
                <a:prstGeom prst="line">
                  <a:avLst/>
                </a:prstGeom>
                <a:ln w="28575"/>
              </p:spPr>
              <p:style>
                <a:lnRef idx="1">
                  <a:schemeClr val="dk1"/>
                </a:lnRef>
                <a:fillRef idx="0">
                  <a:schemeClr val="dk1"/>
                </a:fillRef>
                <a:effectRef idx="0">
                  <a:schemeClr val="dk1"/>
                </a:effectRef>
                <a:fontRef idx="minor">
                  <a:schemeClr val="tx1"/>
                </a:fontRef>
              </p:style>
            </p:cxnSp>
          </p:grpSp>
          <p:sp>
            <p:nvSpPr>
              <p:cNvPr id="44047" name="TextBox 32"/>
              <p:cNvSpPr txBox="1">
                <a:spLocks noChangeArrowheads="1"/>
              </p:cNvSpPr>
              <p:nvPr/>
            </p:nvSpPr>
            <p:spPr bwMode="auto">
              <a:xfrm>
                <a:off x="1447800" y="2895600"/>
                <a:ext cx="533400" cy="461665"/>
              </a:xfrm>
              <a:prstGeom prst="rect">
                <a:avLst/>
              </a:prstGeom>
              <a:noFill/>
              <a:ln w="9525">
                <a:noFill/>
                <a:miter lim="800000"/>
                <a:headEnd/>
                <a:tailEnd/>
              </a:ln>
            </p:spPr>
            <p:txBody>
              <a:bodyPr>
                <a:spAutoFit/>
              </a:bodyPr>
              <a:lstStyle/>
              <a:p>
                <a:r>
                  <a:rPr lang="en-US" b="1">
                    <a:solidFill>
                      <a:schemeClr val="tx1"/>
                    </a:solidFill>
                    <a:latin typeface="Corbel" pitchFamily="34" charset="0"/>
                  </a:rPr>
                  <a:t>F</a:t>
                </a:r>
              </a:p>
            </p:txBody>
          </p:sp>
          <p:sp>
            <p:nvSpPr>
              <p:cNvPr id="44048" name="TextBox 33"/>
              <p:cNvSpPr txBox="1">
                <a:spLocks noChangeArrowheads="1"/>
              </p:cNvSpPr>
              <p:nvPr/>
            </p:nvSpPr>
            <p:spPr bwMode="auto">
              <a:xfrm>
                <a:off x="2971800" y="5257800"/>
                <a:ext cx="762000" cy="461665"/>
              </a:xfrm>
              <a:prstGeom prst="rect">
                <a:avLst/>
              </a:prstGeom>
              <a:noFill/>
              <a:ln w="9525">
                <a:noFill/>
                <a:miter lim="800000"/>
                <a:headEnd/>
                <a:tailEnd/>
              </a:ln>
            </p:spPr>
            <p:txBody>
              <a:bodyPr>
                <a:spAutoFit/>
              </a:bodyPr>
              <a:lstStyle/>
              <a:p>
                <a:r>
                  <a:rPr lang="en-US" b="1">
                    <a:solidFill>
                      <a:schemeClr val="tx1"/>
                    </a:solidFill>
                    <a:latin typeface="Corbel" pitchFamily="34" charset="0"/>
                  </a:rPr>
                  <a:t>ma</a:t>
                </a:r>
              </a:p>
            </p:txBody>
          </p:sp>
          <p:sp>
            <p:nvSpPr>
              <p:cNvPr id="10" name="Oval 9"/>
              <p:cNvSpPr/>
              <p:nvPr/>
            </p:nvSpPr>
            <p:spPr>
              <a:xfrm flipV="1">
                <a:off x="2287588" y="462915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flipV="1">
                <a:off x="2589213" y="432435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flipV="1">
                <a:off x="2727325" y="417988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flipV="1">
                <a:off x="3151188" y="374808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flipV="1">
                <a:off x="3532188" y="334327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flipV="1">
                <a:off x="3762375" y="311785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flipV="1">
                <a:off x="4148138" y="272256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20" name="TextBox 19"/>
          <p:cNvSpPr txBox="1">
            <a:spLocks noChangeArrowheads="1"/>
          </p:cNvSpPr>
          <p:nvPr/>
        </p:nvSpPr>
        <p:spPr bwMode="auto">
          <a:xfrm>
            <a:off x="4953000" y="2743200"/>
            <a:ext cx="2514600" cy="708025"/>
          </a:xfrm>
          <a:prstGeom prst="rect">
            <a:avLst/>
          </a:prstGeom>
          <a:noFill/>
          <a:ln w="9525">
            <a:noFill/>
            <a:miter lim="800000"/>
            <a:headEnd/>
            <a:tailEnd/>
          </a:ln>
        </p:spPr>
        <p:txBody>
          <a:bodyPr>
            <a:spAutoFit/>
          </a:bodyPr>
          <a:lstStyle/>
          <a:p>
            <a:r>
              <a:rPr lang="en-US" sz="2000" b="1">
                <a:solidFill>
                  <a:srgbClr val="002060"/>
                </a:solidFill>
                <a:latin typeface="Corbel" pitchFamily="34" charset="0"/>
              </a:rPr>
              <a:t>The model fills the space</a:t>
            </a:r>
          </a:p>
        </p:txBody>
      </p:sp>
      <p:sp>
        <p:nvSpPr>
          <p:cNvPr id="21" name="TextBox 20"/>
          <p:cNvSpPr txBox="1">
            <a:spLocks noChangeArrowheads="1"/>
          </p:cNvSpPr>
          <p:nvPr/>
        </p:nvSpPr>
        <p:spPr bwMode="auto">
          <a:xfrm>
            <a:off x="4953000" y="3429000"/>
            <a:ext cx="3200400" cy="708025"/>
          </a:xfrm>
          <a:prstGeom prst="rect">
            <a:avLst/>
          </a:prstGeom>
          <a:noFill/>
          <a:ln w="9525">
            <a:noFill/>
            <a:miter lim="800000"/>
            <a:headEnd/>
            <a:tailEnd/>
          </a:ln>
        </p:spPr>
        <p:txBody>
          <a:bodyPr>
            <a:spAutoFit/>
          </a:bodyPr>
          <a:lstStyle/>
          <a:p>
            <a:r>
              <a:rPr lang="en-US" sz="2000" b="1">
                <a:solidFill>
                  <a:srgbClr val="002060"/>
                </a:solidFill>
                <a:latin typeface="Corbel" pitchFamily="34" charset="0"/>
              </a:rPr>
              <a:t>Each data point is a point, n points fill nothing</a:t>
            </a:r>
          </a:p>
        </p:txBody>
      </p:sp>
      <p:grpSp>
        <p:nvGrpSpPr>
          <p:cNvPr id="6" name="Group 52"/>
          <p:cNvGrpSpPr>
            <a:grpSpLocks/>
          </p:cNvGrpSpPr>
          <p:nvPr/>
        </p:nvGrpSpPr>
        <p:grpSpPr bwMode="auto">
          <a:xfrm>
            <a:off x="3429000" y="4114800"/>
            <a:ext cx="4495800" cy="708025"/>
            <a:chOff x="3429000" y="3809997"/>
            <a:chExt cx="4495800" cy="665854"/>
          </a:xfrm>
        </p:grpSpPr>
        <p:sp>
          <p:nvSpPr>
            <p:cNvPr id="23" name="Oval 22"/>
            <p:cNvSpPr/>
            <p:nvPr/>
          </p:nvSpPr>
          <p:spPr>
            <a:xfrm flipV="1">
              <a:off x="3429000" y="4266839"/>
              <a:ext cx="76200" cy="761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4043" name="TextBox 47"/>
            <p:cNvSpPr txBox="1">
              <a:spLocks noChangeArrowheads="1"/>
            </p:cNvSpPr>
            <p:nvPr/>
          </p:nvSpPr>
          <p:spPr bwMode="auto">
            <a:xfrm>
              <a:off x="4953000" y="3809997"/>
              <a:ext cx="2971800" cy="665854"/>
            </a:xfrm>
            <a:prstGeom prst="rect">
              <a:avLst/>
            </a:prstGeom>
            <a:noFill/>
            <a:ln w="9525">
              <a:noFill/>
              <a:miter lim="800000"/>
              <a:headEnd/>
              <a:tailEnd/>
            </a:ln>
          </p:spPr>
          <p:txBody>
            <a:bodyPr>
              <a:spAutoFit/>
            </a:bodyPr>
            <a:lstStyle/>
            <a:p>
              <a:r>
                <a:rPr lang="en-US" sz="2000" b="1">
                  <a:solidFill>
                    <a:srgbClr val="002060"/>
                  </a:solidFill>
                  <a:latin typeface="Corbel" pitchFamily="34" charset="0"/>
                </a:rPr>
                <a:t>One valid outlier disproves the hypothesis</a:t>
              </a:r>
            </a:p>
          </p:txBody>
        </p:sp>
      </p:grpSp>
      <p:sp>
        <p:nvSpPr>
          <p:cNvPr id="25" name="TextBox 24"/>
          <p:cNvSpPr txBox="1">
            <a:spLocks noChangeArrowheads="1"/>
          </p:cNvSpPr>
          <p:nvPr/>
        </p:nvSpPr>
        <p:spPr bwMode="auto">
          <a:xfrm>
            <a:off x="4953000" y="4800600"/>
            <a:ext cx="2971800" cy="708025"/>
          </a:xfrm>
          <a:prstGeom prst="rect">
            <a:avLst/>
          </a:prstGeom>
          <a:noFill/>
          <a:ln w="9525">
            <a:noFill/>
            <a:miter lim="800000"/>
            <a:headEnd/>
            <a:tailEnd/>
          </a:ln>
        </p:spPr>
        <p:txBody>
          <a:bodyPr>
            <a:spAutoFit/>
          </a:bodyPr>
          <a:lstStyle/>
          <a:p>
            <a:r>
              <a:rPr lang="en-US" sz="2000" b="1">
                <a:solidFill>
                  <a:srgbClr val="002060"/>
                </a:solidFill>
                <a:latin typeface="Corbel" pitchFamily="34" charset="0"/>
              </a:rPr>
              <a:t>Ergo, we only disprove hypotheses</a:t>
            </a:r>
          </a:p>
        </p:txBody>
      </p:sp>
      <p:sp>
        <p:nvSpPr>
          <p:cNvPr id="26" name="TextBox 25"/>
          <p:cNvSpPr txBox="1">
            <a:spLocks noChangeArrowheads="1"/>
          </p:cNvSpPr>
          <p:nvPr/>
        </p:nvSpPr>
        <p:spPr bwMode="auto">
          <a:xfrm>
            <a:off x="4724400" y="5486400"/>
            <a:ext cx="3733800" cy="1016000"/>
          </a:xfrm>
          <a:prstGeom prst="rect">
            <a:avLst/>
          </a:prstGeom>
          <a:noFill/>
          <a:ln w="9525">
            <a:noFill/>
            <a:miter lim="800000"/>
            <a:headEnd/>
            <a:tailEnd/>
          </a:ln>
        </p:spPr>
        <p:txBody>
          <a:bodyPr>
            <a:spAutoFit/>
          </a:bodyPr>
          <a:lstStyle/>
          <a:p>
            <a:r>
              <a:rPr lang="en-US" sz="2000" b="1">
                <a:solidFill>
                  <a:srgbClr val="C00000"/>
                </a:solidFill>
                <a:latin typeface="Corbel" pitchFamily="34" charset="0"/>
              </a:rPr>
              <a:t>We accept an hypotheses only after repeated attempts to disprove it fail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8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bldLvl="2" autoUpdateAnimBg="0"/>
      <p:bldP spid="20" grpId="0"/>
      <p:bldP spid="21"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pPr>
              <a:defRPr/>
            </a:pPr>
            <a:r>
              <a:rPr lang="en-US" smtClean="0"/>
              <a:t>The Research Objective</a:t>
            </a:r>
          </a:p>
        </p:txBody>
      </p:sp>
      <p:sp>
        <p:nvSpPr>
          <p:cNvPr id="487427" name="Rectangle 3"/>
          <p:cNvSpPr>
            <a:spLocks noGrp="1" noChangeArrowheads="1"/>
          </p:cNvSpPr>
          <p:nvPr>
            <p:ph type="body" idx="1"/>
          </p:nvPr>
        </p:nvSpPr>
        <p:spPr>
          <a:xfrm>
            <a:off x="609600" y="1371600"/>
            <a:ext cx="8077200" cy="5181600"/>
          </a:xfrm>
        </p:spPr>
        <p:txBody>
          <a:bodyPr/>
          <a:lstStyle/>
          <a:p>
            <a:r>
              <a:rPr lang="en-US" altLang="en-US" smtClean="0"/>
              <a:t>Do not use words that mean “not research”</a:t>
            </a:r>
          </a:p>
          <a:p>
            <a:pPr lvl="1"/>
            <a:r>
              <a:rPr lang="en-US" smtClean="0"/>
              <a:t>Develop</a:t>
            </a:r>
          </a:p>
          <a:p>
            <a:pPr lvl="1"/>
            <a:r>
              <a:rPr lang="en-US" smtClean="0"/>
              <a:t>Design</a:t>
            </a:r>
          </a:p>
          <a:p>
            <a:pPr lvl="1"/>
            <a:r>
              <a:rPr lang="en-US" smtClean="0"/>
              <a:t>Optimize</a:t>
            </a:r>
          </a:p>
          <a:p>
            <a:pPr lvl="1"/>
            <a:r>
              <a:rPr lang="en-US" smtClean="0"/>
              <a:t>Control</a:t>
            </a:r>
          </a:p>
          <a:p>
            <a:pPr lvl="1"/>
            <a:r>
              <a:rPr lang="en-US" smtClean="0"/>
              <a:t>Manage</a:t>
            </a:r>
          </a:p>
          <a:p>
            <a:r>
              <a:rPr lang="en-US" smtClean="0"/>
              <a:t>Use of words such as these gives the reviewers the impression that you are not doing research, there is no innovation, nothing is new, etc. – your ratings </a:t>
            </a:r>
            <a:r>
              <a:rPr lang="en-US" i="1" smtClean="0"/>
              <a:t>will</a:t>
            </a:r>
            <a:r>
              <a:rPr lang="en-US" smtClean="0"/>
              <a:t> be lower</a:t>
            </a:r>
          </a:p>
          <a:p>
            <a:pPr>
              <a:lnSpc>
                <a:spcPct val="100000"/>
              </a:lnSpc>
              <a:spcBef>
                <a:spcPct val="0"/>
              </a:spcBef>
              <a:buFontTx/>
              <a:buNone/>
            </a:pPr>
            <a:r>
              <a:rPr lang="en-US"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7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7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7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7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7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74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874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87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a:defRPr/>
            </a:pPr>
            <a:r>
              <a:rPr lang="en-US" dirty="0" smtClean="0"/>
              <a:t>CAREER Program</a:t>
            </a:r>
          </a:p>
        </p:txBody>
      </p:sp>
      <p:sp>
        <p:nvSpPr>
          <p:cNvPr id="6147" name="Rectangle 3"/>
          <p:cNvSpPr>
            <a:spLocks noGrp="1" noChangeArrowheads="1"/>
          </p:cNvSpPr>
          <p:nvPr>
            <p:ph type="body" idx="1"/>
          </p:nvPr>
        </p:nvSpPr>
        <p:spPr>
          <a:xfrm>
            <a:off x="762000" y="2209800"/>
            <a:ext cx="7772400" cy="4343400"/>
          </a:xfrm>
        </p:spPr>
        <p:txBody>
          <a:bodyPr/>
          <a:lstStyle/>
          <a:p>
            <a:pPr marL="342900" indent="-342900">
              <a:lnSpc>
                <a:spcPct val="77000"/>
              </a:lnSpc>
            </a:pPr>
            <a:r>
              <a:rPr lang="en-US" smtClean="0"/>
              <a:t>“A Foundation-wide activity that offers the National Science Foundation’s most prestigious awards in support of junior faculty who exemplify the role of teacher-scholars through outstanding research, excellent education and the integration of education and research within the context of the mission of their organizations.”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smtClean="0"/>
              <a:t>The Research Objective</a:t>
            </a:r>
          </a:p>
        </p:txBody>
      </p:sp>
      <p:sp>
        <p:nvSpPr>
          <p:cNvPr id="461827" name="Rectangle 3"/>
          <p:cNvSpPr>
            <a:spLocks noGrp="1" noChangeArrowheads="1"/>
          </p:cNvSpPr>
          <p:nvPr>
            <p:ph type="body" idx="1"/>
          </p:nvPr>
        </p:nvSpPr>
        <p:spPr>
          <a:xfrm>
            <a:off x="609600" y="1371600"/>
            <a:ext cx="7924800" cy="5181600"/>
          </a:xfrm>
        </p:spPr>
        <p:txBody>
          <a:bodyPr/>
          <a:lstStyle/>
          <a:p>
            <a:pPr>
              <a:lnSpc>
                <a:spcPct val="77000"/>
              </a:lnSpc>
            </a:pPr>
            <a:r>
              <a:rPr lang="en-US" altLang="en-US" smtClean="0"/>
              <a:t>Doing it right:</a:t>
            </a:r>
          </a:p>
          <a:p>
            <a:pPr lvl="1">
              <a:lnSpc>
                <a:spcPct val="77000"/>
              </a:lnSpc>
            </a:pPr>
            <a:r>
              <a:rPr lang="en-US" smtClean="0"/>
              <a:t>Frame your research: “My research goal is…”</a:t>
            </a:r>
          </a:p>
          <a:p>
            <a:pPr lvl="1">
              <a:lnSpc>
                <a:spcPct val="77000"/>
              </a:lnSpc>
            </a:pPr>
            <a:r>
              <a:rPr lang="en-US" smtClean="0"/>
              <a:t>Then: “As a step toward this goal, the research objective(s) of this CAREER proposal is(are)...”</a:t>
            </a:r>
          </a:p>
          <a:p>
            <a:pPr lvl="1">
              <a:lnSpc>
                <a:spcPct val="77000"/>
              </a:lnSpc>
            </a:pPr>
            <a:r>
              <a:rPr lang="en-US" smtClean="0"/>
              <a:t>Limit: 25 words or less</a:t>
            </a:r>
          </a:p>
          <a:p>
            <a:pPr lvl="1">
              <a:lnSpc>
                <a:spcPct val="77000"/>
              </a:lnSpc>
            </a:pPr>
            <a:r>
              <a:rPr lang="en-US" smtClean="0"/>
              <a:t>Be specific about your research objective</a:t>
            </a:r>
          </a:p>
          <a:p>
            <a:pPr lvl="1">
              <a:lnSpc>
                <a:spcPct val="77000"/>
              </a:lnSpc>
            </a:pPr>
            <a:r>
              <a:rPr lang="en-US" smtClean="0"/>
              <a:t>Note - if you are specific, the research methodology will follow directly</a:t>
            </a:r>
          </a:p>
          <a:p>
            <a:pPr lvl="1">
              <a:lnSpc>
                <a:spcPct val="77000"/>
              </a:lnSpc>
            </a:pPr>
            <a:r>
              <a:rPr lang="en-US" smtClean="0"/>
              <a:t>Be sure your statement is comprehensible</a:t>
            </a:r>
          </a:p>
          <a:p>
            <a:pPr lvl="1">
              <a:lnSpc>
                <a:spcPct val="77000"/>
              </a:lnSpc>
            </a:pPr>
            <a:r>
              <a:rPr lang="en-US" smtClean="0"/>
              <a:t>Put it up front - sentence one, paragraph one, page one</a:t>
            </a:r>
          </a:p>
          <a:p>
            <a:pPr lvl="1">
              <a:lnSpc>
                <a:spcPct val="77000"/>
              </a:lnSpc>
            </a:pPr>
            <a:r>
              <a:rPr lang="en-US" smtClean="0"/>
              <a:t>Do not give a weather report or state-of-the-union address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1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1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1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1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1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1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1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61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618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a:defRPr/>
            </a:pPr>
            <a:r>
              <a:rPr lang="en-US" smtClean="0"/>
              <a:t>Beyond the Research Objective</a:t>
            </a:r>
          </a:p>
        </p:txBody>
      </p:sp>
      <p:sp>
        <p:nvSpPr>
          <p:cNvPr id="551939" name="Rectangle 3"/>
          <p:cNvSpPr>
            <a:spLocks noGrp="1" noChangeArrowheads="1"/>
          </p:cNvSpPr>
          <p:nvPr>
            <p:ph type="body" idx="1"/>
          </p:nvPr>
        </p:nvSpPr>
        <p:spPr>
          <a:xfrm>
            <a:off x="609600" y="1371600"/>
            <a:ext cx="7924800" cy="5181600"/>
          </a:xfrm>
        </p:spPr>
        <p:txBody>
          <a:bodyPr/>
          <a:lstStyle/>
          <a:p>
            <a:r>
              <a:rPr lang="en-US" altLang="en-US" smtClean="0"/>
              <a:t>Your proposal must address four critical questions that reviewers will face:</a:t>
            </a:r>
          </a:p>
          <a:p>
            <a:pPr lvl="1"/>
            <a:r>
              <a:rPr lang="en-US" smtClean="0"/>
              <a:t>What is the proposal about?</a:t>
            </a:r>
          </a:p>
          <a:p>
            <a:pPr lvl="2"/>
            <a:r>
              <a:rPr lang="en-US" smtClean="0"/>
              <a:t>Be sure to include clear statements of both research and educational objectives</a:t>
            </a:r>
          </a:p>
          <a:p>
            <a:pPr lvl="1"/>
            <a:r>
              <a:rPr lang="en-US" smtClean="0"/>
              <a:t>Will the proposed approach accomplish the stated objectives?</a:t>
            </a:r>
          </a:p>
          <a:p>
            <a:pPr lvl="2"/>
            <a:r>
              <a:rPr lang="en-US" smtClean="0"/>
              <a:t>Be sure the reviewers are evaluating your approach based on your objectives</a:t>
            </a:r>
          </a:p>
          <a:p>
            <a:pPr lvl="1"/>
            <a:r>
              <a:rPr lang="en-US" smtClean="0"/>
              <a:t>Can the PI carry out the proposed approach?</a:t>
            </a:r>
          </a:p>
          <a:p>
            <a:pPr lvl="2"/>
            <a:r>
              <a:rPr lang="en-US" smtClean="0"/>
              <a:t>Preliminary results and previous work argue this</a:t>
            </a:r>
          </a:p>
          <a:p>
            <a:pPr lvl="1"/>
            <a:r>
              <a:rPr lang="en-US" smtClean="0"/>
              <a:t>Is it worth doing?</a:t>
            </a:r>
          </a:p>
          <a:p>
            <a:pPr lvl="2"/>
            <a:r>
              <a:rPr lang="en-US" smtClean="0"/>
              <a:t>Make the argument through the intellectual merit and broader impact statements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19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51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51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519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193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5193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5193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51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324612" name="Rectangle 4"/>
          <p:cNvSpPr>
            <a:spLocks noGrp="1" noChangeArrowheads="1"/>
          </p:cNvSpPr>
          <p:nvPr>
            <p:ph type="ctrTitle"/>
          </p:nvPr>
        </p:nvSpPr>
        <p:spPr>
          <a:xfrm>
            <a:off x="228600" y="990600"/>
            <a:ext cx="8686800" cy="1371600"/>
          </a:xfrm>
        </p:spPr>
        <p:txBody>
          <a:bodyPr/>
          <a:lstStyle/>
          <a:p>
            <a:pPr>
              <a:defRPr/>
            </a:pPr>
            <a:r>
              <a:rPr lang="en-US" sz="4000" smtClean="0"/>
              <a:t>Finding a Home</a:t>
            </a:r>
          </a:p>
        </p:txBody>
      </p:sp>
      <p:pic>
        <p:nvPicPr>
          <p:cNvPr id="33796" name="Picture 8"/>
          <p:cNvPicPr>
            <a:picLocks noChangeAspect="1" noChangeArrowheads="1"/>
          </p:cNvPicPr>
          <p:nvPr/>
        </p:nvPicPr>
        <p:blipFill>
          <a:blip r:embed="rId4" cstate="print"/>
          <a:srcRect/>
          <a:stretch>
            <a:fillRect/>
          </a:stretch>
        </p:blipFill>
        <p:spPr bwMode="auto">
          <a:xfrm>
            <a:off x="2514600" y="2057400"/>
            <a:ext cx="4027488" cy="4038600"/>
          </a:xfrm>
          <a:prstGeom prst="rect">
            <a:avLst/>
          </a:prstGeom>
          <a:noFill/>
          <a:ln w="12700">
            <a:noFill/>
            <a:miter lim="800000"/>
            <a:headEnd type="none" w="sm" len="sm"/>
            <a:tailEnd type="none" w="sm" len="sm"/>
          </a:ln>
        </p:spPr>
      </p:pic>
      <p:sp useBgFill="1">
        <p:nvSpPr>
          <p:cNvPr id="33797" name="Rectangle 9"/>
          <p:cNvSpPr>
            <a:spLocks noChangeArrowheads="1"/>
          </p:cNvSpPr>
          <p:nvPr/>
        </p:nvSpPr>
        <p:spPr bwMode="auto">
          <a:xfrm>
            <a:off x="2209800" y="6627813"/>
            <a:ext cx="4267200" cy="225425"/>
          </a:xfrm>
          <a:prstGeom prst="rect">
            <a:avLst/>
          </a:prstGeom>
          <a:ln w="9525">
            <a:noFill/>
            <a:miter lim="800000"/>
            <a:headEnd/>
            <a:tailEnd/>
          </a:ln>
        </p:spPr>
        <p:txBody>
          <a:bodyPr lIns="90488" tIns="44450" rIns="90488" bIns="44450">
            <a:spAutoFit/>
          </a:bodyPr>
          <a:lstStyle/>
          <a:p>
            <a:pPr algn="ctr"/>
            <a:r>
              <a:rPr lang="en-US" sz="900" i="1">
                <a:solidFill>
                  <a:srgbClr val="000000"/>
                </a:solidFill>
              </a:rPr>
              <a:t>CAREER Proposal Writing Workshop</a:t>
            </a:r>
          </a:p>
        </p:txBody>
      </p:sp>
      <p:pic>
        <p:nvPicPr>
          <p:cNvPr id="33798" name="Picture 10" descr="218065919@06022009-0EA6"/>
          <p:cNvPicPr>
            <a:picLocks noChangeAspect="1" noChangeArrowheads="1"/>
          </p:cNvPicPr>
          <p:nvPr/>
        </p:nvPicPr>
        <p:blipFill>
          <a:blip r:embed="rId5" cstate="print"/>
          <a:srcRect/>
          <a:stretch>
            <a:fillRect/>
          </a:stretch>
        </p:blipFill>
        <p:spPr bwMode="auto">
          <a:xfrm>
            <a:off x="76200" y="76200"/>
            <a:ext cx="1516063" cy="152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p:txBody>
          <a:bodyPr/>
          <a:lstStyle/>
          <a:p>
            <a:pPr>
              <a:defRPr/>
            </a:pPr>
            <a:r>
              <a:rPr lang="en-US" smtClean="0"/>
              <a:t>Questions</a:t>
            </a:r>
          </a:p>
        </p:txBody>
      </p:sp>
      <p:sp>
        <p:nvSpPr>
          <p:cNvPr id="34819" name="Rectangle 5"/>
          <p:cNvSpPr>
            <a:spLocks noGrp="1" noChangeArrowheads="1"/>
          </p:cNvSpPr>
          <p:nvPr>
            <p:ph type="body" idx="1"/>
          </p:nvPr>
        </p:nvSpPr>
        <p:spPr/>
        <p:txBody>
          <a:bodyPr/>
          <a:lstStyle/>
          <a:p>
            <a:r>
              <a:rPr lang="en-US" altLang="en-US" sz="2400" smtClean="0"/>
              <a:t>Is your “research” research?</a:t>
            </a:r>
          </a:p>
          <a:p>
            <a:pPr lvl="1"/>
            <a:r>
              <a:rPr lang="en-US" altLang="en-US" sz="2000" smtClean="0"/>
              <a:t>If it isn’t, it doesn’t belong at NSF</a:t>
            </a:r>
          </a:p>
          <a:p>
            <a:r>
              <a:rPr lang="en-US" altLang="en-US" sz="2400" smtClean="0"/>
              <a:t>If the answer is “no,” skip to the end, look for support from other sources</a:t>
            </a:r>
          </a:p>
          <a:p>
            <a:r>
              <a:rPr lang="en-US" altLang="en-US" sz="2400" smtClean="0"/>
              <a:t>If the answer is “yes,” what is your research objective?</a:t>
            </a:r>
          </a:p>
          <a:p>
            <a:pPr lvl="1"/>
            <a:r>
              <a:rPr lang="en-US" altLang="en-US" sz="2000" smtClean="0"/>
              <a:t>The right NSF home for your research depends on the your research objective, not on the application of your research</a:t>
            </a:r>
          </a:p>
          <a:p>
            <a:pPr lvl="1"/>
            <a:r>
              <a:rPr lang="en-US" altLang="en-US" sz="2000" smtClean="0"/>
              <a:t>Be prepared to answer the question: “What is your research objective?” (25 words or less)</a:t>
            </a:r>
            <a:endParaRPr lang="en-US" sz="2000" smtClean="0"/>
          </a:p>
        </p:txBody>
      </p:sp>
      <p:grpSp>
        <p:nvGrpSpPr>
          <p:cNvPr id="2" name="Group 9"/>
          <p:cNvGrpSpPr>
            <a:grpSpLocks/>
          </p:cNvGrpSpPr>
          <p:nvPr/>
        </p:nvGrpSpPr>
        <p:grpSpPr bwMode="auto">
          <a:xfrm>
            <a:off x="838200" y="5562600"/>
            <a:ext cx="8305800" cy="644525"/>
            <a:chOff x="1392" y="2544"/>
            <a:chExt cx="2784" cy="712"/>
          </a:xfrm>
        </p:grpSpPr>
        <p:sp>
          <p:nvSpPr>
            <p:cNvPr id="416778" name="Rectangle 10"/>
            <p:cNvSpPr>
              <a:spLocks noChangeArrowheads="1"/>
            </p:cNvSpPr>
            <p:nvPr/>
          </p:nvSpPr>
          <p:spPr bwMode="auto">
            <a:xfrm>
              <a:off x="1392" y="2544"/>
              <a:ext cx="2488" cy="7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34822" name="Text Box 11"/>
            <p:cNvSpPr txBox="1">
              <a:spLocks noChangeArrowheads="1"/>
            </p:cNvSpPr>
            <p:nvPr/>
          </p:nvSpPr>
          <p:spPr bwMode="auto">
            <a:xfrm>
              <a:off x="1440" y="2591"/>
              <a:ext cx="2736" cy="574"/>
            </a:xfrm>
            <a:prstGeom prst="rect">
              <a:avLst/>
            </a:prstGeom>
            <a:noFill/>
            <a:ln w="12700">
              <a:noFill/>
              <a:miter lim="800000"/>
              <a:headEnd type="none" w="sm" len="sm"/>
              <a:tailEnd type="none" w="sm" len="sm"/>
            </a:ln>
          </p:spPr>
          <p:txBody>
            <a:bodyPr>
              <a:spAutoFit/>
            </a:bodyPr>
            <a:lstStyle/>
            <a:p>
              <a:pPr>
                <a:spcBef>
                  <a:spcPct val="50000"/>
                </a:spcBef>
              </a:pPr>
              <a:r>
                <a:rPr lang="en-US" sz="2800"/>
                <a:t>NSF does not support applications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Grp="1" noChangeArrowheads="1"/>
          </p:cNvSpPr>
          <p:nvPr>
            <p:ph type="title"/>
          </p:nvPr>
        </p:nvSpPr>
        <p:spPr/>
        <p:txBody>
          <a:bodyPr/>
          <a:lstStyle/>
          <a:p>
            <a:pPr>
              <a:defRPr/>
            </a:pPr>
            <a:r>
              <a:rPr lang="en-US" smtClean="0"/>
              <a:t>Your Funding Base</a:t>
            </a:r>
          </a:p>
        </p:txBody>
      </p:sp>
      <p:sp>
        <p:nvSpPr>
          <p:cNvPr id="35843" name="Rectangle 5"/>
          <p:cNvSpPr>
            <a:spLocks noGrp="1" noChangeArrowheads="1"/>
          </p:cNvSpPr>
          <p:nvPr>
            <p:ph type="body" idx="1"/>
          </p:nvPr>
        </p:nvSpPr>
        <p:spPr/>
        <p:txBody>
          <a:bodyPr/>
          <a:lstStyle/>
          <a:p>
            <a:r>
              <a:rPr lang="en-US" altLang="en-US" smtClean="0"/>
              <a:t>NSF should not be the sole source of funding for your area of research</a:t>
            </a:r>
          </a:p>
          <a:p>
            <a:pPr lvl="1"/>
            <a:r>
              <a:rPr lang="en-US" altLang="en-US" smtClean="0"/>
              <a:t>Internal support</a:t>
            </a:r>
          </a:p>
          <a:p>
            <a:pPr lvl="1"/>
            <a:r>
              <a:rPr lang="en-US" altLang="en-US" smtClean="0"/>
              <a:t>State support</a:t>
            </a:r>
          </a:p>
          <a:p>
            <a:pPr lvl="1"/>
            <a:r>
              <a:rPr lang="en-US" altLang="en-US" smtClean="0"/>
              <a:t>Industry support</a:t>
            </a:r>
          </a:p>
          <a:p>
            <a:pPr lvl="1"/>
            <a:r>
              <a:rPr lang="en-US" altLang="en-US" smtClean="0"/>
              <a:t>Other Federal agency support</a:t>
            </a:r>
            <a:endParaRPr lang="en-US" smtClean="0"/>
          </a:p>
        </p:txBody>
      </p:sp>
      <p:grpSp>
        <p:nvGrpSpPr>
          <p:cNvPr id="2" name="Group 6"/>
          <p:cNvGrpSpPr>
            <a:grpSpLocks/>
          </p:cNvGrpSpPr>
          <p:nvPr/>
        </p:nvGrpSpPr>
        <p:grpSpPr bwMode="auto">
          <a:xfrm>
            <a:off x="1905000" y="4953000"/>
            <a:ext cx="5486400" cy="1219200"/>
            <a:chOff x="1352" y="2896"/>
            <a:chExt cx="3304" cy="944"/>
          </a:xfrm>
        </p:grpSpPr>
        <p:sp>
          <p:nvSpPr>
            <p:cNvPr id="411655" name="Rectangle 7"/>
            <p:cNvSpPr>
              <a:spLocks noChangeArrowheads="1"/>
            </p:cNvSpPr>
            <p:nvPr/>
          </p:nvSpPr>
          <p:spPr bwMode="auto">
            <a:xfrm>
              <a:off x="1352" y="2896"/>
              <a:ext cx="3286" cy="944"/>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35846" name="Text Box 8"/>
            <p:cNvSpPr txBox="1">
              <a:spLocks noChangeArrowheads="1"/>
            </p:cNvSpPr>
            <p:nvPr/>
          </p:nvSpPr>
          <p:spPr bwMode="auto">
            <a:xfrm>
              <a:off x="1392" y="2928"/>
              <a:ext cx="3264" cy="733"/>
            </a:xfrm>
            <a:prstGeom prst="rect">
              <a:avLst/>
            </a:prstGeom>
            <a:noFill/>
            <a:ln w="12700">
              <a:noFill/>
              <a:miter lim="800000"/>
              <a:headEnd type="none" w="sm" len="sm"/>
              <a:tailEnd type="none" w="sm" len="sm"/>
            </a:ln>
          </p:spPr>
          <p:txBody>
            <a:bodyPr>
              <a:spAutoFit/>
            </a:bodyPr>
            <a:lstStyle/>
            <a:p>
              <a:pPr>
                <a:spcBef>
                  <a:spcPct val="50000"/>
                </a:spcBef>
              </a:pPr>
              <a:r>
                <a:rPr lang="en-US" sz="2800"/>
                <a:t>List the potential funding sources for your research area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1600200" y="381000"/>
            <a:ext cx="6858000" cy="1143000"/>
          </a:xfrm>
        </p:spPr>
        <p:txBody>
          <a:bodyPr/>
          <a:lstStyle/>
          <a:p>
            <a:pPr>
              <a:defRPr/>
            </a:pPr>
            <a:r>
              <a:rPr lang="en-US" sz="2400" smtClean="0"/>
              <a:t>NSF is Organized Around Research Topics</a:t>
            </a:r>
          </a:p>
        </p:txBody>
      </p:sp>
      <p:grpSp>
        <p:nvGrpSpPr>
          <p:cNvPr id="36867" name="Group 45"/>
          <p:cNvGrpSpPr>
            <a:grpSpLocks/>
          </p:cNvGrpSpPr>
          <p:nvPr/>
        </p:nvGrpSpPr>
        <p:grpSpPr bwMode="auto">
          <a:xfrm>
            <a:off x="838200" y="1752600"/>
            <a:ext cx="7613650" cy="4337050"/>
            <a:chOff x="528" y="1104"/>
            <a:chExt cx="4796" cy="2732"/>
          </a:xfrm>
        </p:grpSpPr>
        <p:sp>
          <p:nvSpPr>
            <p:cNvPr id="36868" name="Line 4"/>
            <p:cNvSpPr>
              <a:spLocks noChangeShapeType="1"/>
            </p:cNvSpPr>
            <p:nvPr/>
          </p:nvSpPr>
          <p:spPr bwMode="auto">
            <a:xfrm>
              <a:off x="1488" y="1248"/>
              <a:ext cx="384"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69" name="Line 5"/>
            <p:cNvSpPr>
              <a:spLocks noChangeShapeType="1"/>
            </p:cNvSpPr>
            <p:nvPr/>
          </p:nvSpPr>
          <p:spPr bwMode="auto">
            <a:xfrm>
              <a:off x="1104" y="1968"/>
              <a:ext cx="3888"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0" name="Line 6"/>
            <p:cNvSpPr>
              <a:spLocks noChangeShapeType="1"/>
            </p:cNvSpPr>
            <p:nvPr/>
          </p:nvSpPr>
          <p:spPr bwMode="auto">
            <a:xfrm flipV="1">
              <a:off x="1680" y="1968"/>
              <a:ext cx="0" cy="1152"/>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1" name="Line 7"/>
            <p:cNvSpPr>
              <a:spLocks noChangeShapeType="1"/>
            </p:cNvSpPr>
            <p:nvPr/>
          </p:nvSpPr>
          <p:spPr bwMode="auto">
            <a:xfrm>
              <a:off x="1103" y="1953"/>
              <a:ext cx="1" cy="255"/>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2" name="Line 8"/>
            <p:cNvSpPr>
              <a:spLocks noChangeShapeType="1"/>
            </p:cNvSpPr>
            <p:nvPr/>
          </p:nvSpPr>
          <p:spPr bwMode="auto">
            <a:xfrm>
              <a:off x="2208" y="1968"/>
              <a:ext cx="0" cy="24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3" name="Line 9"/>
            <p:cNvSpPr>
              <a:spLocks noChangeShapeType="1"/>
            </p:cNvSpPr>
            <p:nvPr/>
          </p:nvSpPr>
          <p:spPr bwMode="auto">
            <a:xfrm flipV="1">
              <a:off x="3264" y="1968"/>
              <a:ext cx="0" cy="24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4" name="Line 10"/>
            <p:cNvSpPr>
              <a:spLocks noChangeShapeType="1"/>
            </p:cNvSpPr>
            <p:nvPr/>
          </p:nvSpPr>
          <p:spPr bwMode="auto">
            <a:xfrm flipV="1">
              <a:off x="4368" y="1968"/>
              <a:ext cx="0" cy="24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5" name="Line 11"/>
            <p:cNvSpPr>
              <a:spLocks noChangeShapeType="1"/>
            </p:cNvSpPr>
            <p:nvPr/>
          </p:nvSpPr>
          <p:spPr bwMode="auto">
            <a:xfrm flipV="1">
              <a:off x="3840" y="1968"/>
              <a:ext cx="0" cy="1152"/>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6" name="Line 12"/>
            <p:cNvSpPr>
              <a:spLocks noChangeShapeType="1"/>
            </p:cNvSpPr>
            <p:nvPr/>
          </p:nvSpPr>
          <p:spPr bwMode="auto">
            <a:xfrm>
              <a:off x="4992" y="1953"/>
              <a:ext cx="0" cy="1167"/>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7" name="Line 13"/>
            <p:cNvSpPr>
              <a:spLocks noChangeShapeType="1"/>
            </p:cNvSpPr>
            <p:nvPr/>
          </p:nvSpPr>
          <p:spPr bwMode="auto">
            <a:xfrm flipV="1">
              <a:off x="2784" y="1296"/>
              <a:ext cx="0" cy="1872"/>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78" name="Rectangle 14"/>
            <p:cNvSpPr>
              <a:spLocks noChangeArrowheads="1"/>
            </p:cNvSpPr>
            <p:nvPr/>
          </p:nvSpPr>
          <p:spPr bwMode="auto">
            <a:xfrm>
              <a:off x="4036" y="1108"/>
              <a:ext cx="952" cy="328"/>
            </a:xfrm>
            <a:prstGeom prst="rect">
              <a:avLst/>
            </a:prstGeom>
            <a:gradFill rotWithShape="0">
              <a:gsLst>
                <a:gs pos="0">
                  <a:srgbClr val="1402FF"/>
                </a:gs>
                <a:gs pos="100000">
                  <a:srgbClr val="06014C"/>
                </a:gs>
              </a:gsLst>
              <a:lin ang="5400000" scaled="1"/>
            </a:gradFill>
            <a:ln w="12700">
              <a:solidFill>
                <a:schemeClr val="tx1"/>
              </a:solidFill>
              <a:miter lim="800000"/>
              <a:headEnd/>
              <a:tailEnd/>
            </a:ln>
          </p:spPr>
          <p:txBody>
            <a:bodyPr wrap="none" anchor="ctr"/>
            <a:lstStyle/>
            <a:p>
              <a:endParaRPr lang="en-US"/>
            </a:p>
          </p:txBody>
        </p:sp>
        <p:sp>
          <p:nvSpPr>
            <p:cNvPr id="36879" name="Rectangle 15"/>
            <p:cNvSpPr>
              <a:spLocks noChangeArrowheads="1"/>
            </p:cNvSpPr>
            <p:nvPr/>
          </p:nvSpPr>
          <p:spPr bwMode="auto">
            <a:xfrm>
              <a:off x="1828" y="1492"/>
              <a:ext cx="1816" cy="280"/>
            </a:xfrm>
            <a:prstGeom prst="rect">
              <a:avLst/>
            </a:prstGeom>
            <a:gradFill rotWithShape="0">
              <a:gsLst>
                <a:gs pos="0">
                  <a:srgbClr val="0800FF"/>
                </a:gs>
                <a:gs pos="100000">
                  <a:srgbClr val="02004C"/>
                </a:gs>
              </a:gsLst>
              <a:lin ang="5400000" scaled="1"/>
            </a:gradFill>
            <a:ln w="12700">
              <a:solidFill>
                <a:schemeClr val="tx1"/>
              </a:solidFill>
              <a:miter lim="800000"/>
              <a:headEnd/>
              <a:tailEnd/>
            </a:ln>
          </p:spPr>
          <p:txBody>
            <a:bodyPr wrap="none" anchor="ctr"/>
            <a:lstStyle/>
            <a:p>
              <a:endParaRPr lang="en-US"/>
            </a:p>
          </p:txBody>
        </p:sp>
        <p:sp>
          <p:nvSpPr>
            <p:cNvPr id="36880" name="Rectangle 16"/>
            <p:cNvSpPr>
              <a:spLocks noChangeArrowheads="1"/>
            </p:cNvSpPr>
            <p:nvPr/>
          </p:nvSpPr>
          <p:spPr bwMode="auto">
            <a:xfrm>
              <a:off x="1828" y="1108"/>
              <a:ext cx="1816" cy="280"/>
            </a:xfrm>
            <a:prstGeom prst="rect">
              <a:avLst/>
            </a:prstGeom>
            <a:gradFill rotWithShape="0">
              <a:gsLst>
                <a:gs pos="0">
                  <a:srgbClr val="C0C0C0"/>
                </a:gs>
                <a:gs pos="100000">
                  <a:srgbClr val="393939"/>
                </a:gs>
              </a:gsLst>
              <a:lin ang="5400000" scaled="1"/>
            </a:gradFill>
            <a:ln w="12700">
              <a:solidFill>
                <a:schemeClr val="tx1"/>
              </a:solidFill>
              <a:miter lim="800000"/>
              <a:headEnd/>
              <a:tailEnd/>
            </a:ln>
          </p:spPr>
          <p:txBody>
            <a:bodyPr wrap="none" anchor="ctr"/>
            <a:lstStyle/>
            <a:p>
              <a:endParaRPr lang="en-US"/>
            </a:p>
          </p:txBody>
        </p:sp>
        <p:sp>
          <p:nvSpPr>
            <p:cNvPr id="36881" name="Rectangle 17"/>
            <p:cNvSpPr>
              <a:spLocks noChangeArrowheads="1"/>
            </p:cNvSpPr>
            <p:nvPr/>
          </p:nvSpPr>
          <p:spPr bwMode="auto">
            <a:xfrm>
              <a:off x="1824" y="1152"/>
              <a:ext cx="1824" cy="231"/>
            </a:xfrm>
            <a:prstGeom prst="rect">
              <a:avLst/>
            </a:prstGeom>
            <a:noFill/>
            <a:ln w="9525">
              <a:noFill/>
              <a:miter lim="800000"/>
              <a:headEnd/>
              <a:tailEnd/>
            </a:ln>
          </p:spPr>
          <p:txBody>
            <a:bodyPr lIns="92075" tIns="46038" rIns="92075" bIns="46038">
              <a:spAutoFit/>
            </a:bodyPr>
            <a:lstStyle/>
            <a:p>
              <a:pPr algn="ctr">
                <a:spcBef>
                  <a:spcPct val="50000"/>
                </a:spcBef>
              </a:pPr>
              <a:r>
                <a:rPr lang="en-US" sz="1800" b="1">
                  <a:solidFill>
                    <a:schemeClr val="bg1"/>
                  </a:solidFill>
                  <a:latin typeface="Arial" charset="0"/>
                </a:rPr>
                <a:t>National Science Board</a:t>
              </a:r>
            </a:p>
          </p:txBody>
        </p:sp>
        <p:sp>
          <p:nvSpPr>
            <p:cNvPr id="36882" name="Rectangle 18"/>
            <p:cNvSpPr>
              <a:spLocks noChangeArrowheads="1"/>
            </p:cNvSpPr>
            <p:nvPr/>
          </p:nvSpPr>
          <p:spPr bwMode="auto">
            <a:xfrm>
              <a:off x="2390" y="1521"/>
              <a:ext cx="668" cy="231"/>
            </a:xfrm>
            <a:prstGeom prst="rect">
              <a:avLst/>
            </a:prstGeom>
            <a:noFill/>
            <a:ln w="9525">
              <a:noFill/>
              <a:miter lim="800000"/>
              <a:headEnd/>
              <a:tailEnd/>
            </a:ln>
          </p:spPr>
          <p:txBody>
            <a:bodyPr wrap="none" lIns="92075" tIns="46038" rIns="92075" bIns="46038">
              <a:spAutoFit/>
            </a:bodyPr>
            <a:lstStyle/>
            <a:p>
              <a:pPr algn="ctr"/>
              <a:r>
                <a:rPr lang="en-US" sz="1800" b="1">
                  <a:solidFill>
                    <a:schemeClr val="bg1"/>
                  </a:solidFill>
                  <a:latin typeface="Arial" charset="0"/>
                </a:rPr>
                <a:t>Director</a:t>
              </a:r>
            </a:p>
          </p:txBody>
        </p:sp>
        <p:sp>
          <p:nvSpPr>
            <p:cNvPr id="36883" name="Rectangle 19"/>
            <p:cNvSpPr>
              <a:spLocks noChangeArrowheads="1"/>
            </p:cNvSpPr>
            <p:nvPr/>
          </p:nvSpPr>
          <p:spPr bwMode="auto">
            <a:xfrm>
              <a:off x="4151" y="1147"/>
              <a:ext cx="793" cy="250"/>
            </a:xfrm>
            <a:prstGeom prst="rect">
              <a:avLst/>
            </a:prstGeom>
            <a:noFill/>
            <a:ln w="9525">
              <a:noFill/>
              <a:miter lim="800000"/>
              <a:headEnd/>
              <a:tailEnd/>
            </a:ln>
          </p:spPr>
          <p:txBody>
            <a:bodyPr wrap="none" lIns="92075" tIns="46038" rIns="92075" bIns="46038">
              <a:spAutoFit/>
            </a:bodyPr>
            <a:lstStyle/>
            <a:p>
              <a:pPr algn="ctr"/>
              <a:r>
                <a:rPr lang="en-US" sz="1000" b="1">
                  <a:solidFill>
                    <a:schemeClr val="bg1"/>
                  </a:solidFill>
                  <a:latin typeface="Arial" charset="0"/>
                </a:rPr>
                <a:t>Office of the</a:t>
              </a:r>
              <a:br>
                <a:rPr lang="en-US" sz="1000" b="1">
                  <a:solidFill>
                    <a:schemeClr val="bg1"/>
                  </a:solidFill>
                  <a:latin typeface="Arial" charset="0"/>
                </a:rPr>
              </a:br>
              <a:r>
                <a:rPr lang="en-US" sz="1000" b="1">
                  <a:solidFill>
                    <a:schemeClr val="bg1"/>
                  </a:solidFill>
                  <a:latin typeface="Arial" charset="0"/>
                </a:rPr>
                <a:t>Inspector General</a:t>
              </a:r>
            </a:p>
          </p:txBody>
        </p:sp>
        <p:grpSp>
          <p:nvGrpSpPr>
            <p:cNvPr id="36884" name="Group 20"/>
            <p:cNvGrpSpPr>
              <a:grpSpLocks/>
            </p:cNvGrpSpPr>
            <p:nvPr/>
          </p:nvGrpSpPr>
          <p:grpSpPr bwMode="auto">
            <a:xfrm>
              <a:off x="724" y="2212"/>
              <a:ext cx="808" cy="712"/>
              <a:chOff x="724" y="2212"/>
              <a:chExt cx="808" cy="712"/>
            </a:xfrm>
          </p:grpSpPr>
          <p:sp>
            <p:nvSpPr>
              <p:cNvPr id="36907" name="Rectangle 21"/>
              <p:cNvSpPr>
                <a:spLocks noChangeArrowheads="1"/>
              </p:cNvSpPr>
              <p:nvPr/>
            </p:nvSpPr>
            <p:spPr bwMode="auto">
              <a:xfrm>
                <a:off x="724" y="2212"/>
                <a:ext cx="808" cy="712"/>
              </a:xfrm>
              <a:prstGeom prst="rect">
                <a:avLst/>
              </a:prstGeom>
              <a:gradFill rotWithShape="0">
                <a:gsLst>
                  <a:gs pos="0">
                    <a:srgbClr val="FC0000"/>
                  </a:gs>
                  <a:gs pos="100000">
                    <a:srgbClr val="650000"/>
                  </a:gs>
                </a:gsLst>
                <a:lin ang="5400000" scaled="1"/>
              </a:gradFill>
              <a:ln w="12700">
                <a:solidFill>
                  <a:schemeClr val="tx1"/>
                </a:solidFill>
                <a:miter lim="800000"/>
                <a:headEnd/>
                <a:tailEnd/>
              </a:ln>
            </p:spPr>
            <p:txBody>
              <a:bodyPr wrap="none" anchor="ctr"/>
              <a:lstStyle/>
              <a:p>
                <a:endParaRPr lang="en-US"/>
              </a:p>
            </p:txBody>
          </p:sp>
          <p:sp>
            <p:nvSpPr>
              <p:cNvPr id="36908" name="Rectangle 22"/>
              <p:cNvSpPr>
                <a:spLocks noChangeArrowheads="1"/>
              </p:cNvSpPr>
              <p:nvPr/>
            </p:nvSpPr>
            <p:spPr bwMode="auto">
              <a:xfrm>
                <a:off x="734" y="2381"/>
                <a:ext cx="793" cy="288"/>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br>
                  <a:rPr lang="en-US" sz="1200" b="1">
                    <a:solidFill>
                      <a:schemeClr val="bg1"/>
                    </a:solidFill>
                    <a:latin typeface="Arial" charset="0"/>
                  </a:rPr>
                </a:br>
                <a:r>
                  <a:rPr lang="en-US" sz="1200" b="1">
                    <a:solidFill>
                      <a:schemeClr val="bg1"/>
                    </a:solidFill>
                    <a:latin typeface="Arial" charset="0"/>
                  </a:rPr>
                  <a:t>Administration</a:t>
                </a:r>
              </a:p>
            </p:txBody>
          </p:sp>
        </p:grpSp>
        <p:sp>
          <p:nvSpPr>
            <p:cNvPr id="480279" name="Rectangle 23"/>
            <p:cNvSpPr>
              <a:spLocks noChangeArrowheads="1"/>
            </p:cNvSpPr>
            <p:nvPr/>
          </p:nvSpPr>
          <p:spPr bwMode="auto">
            <a:xfrm>
              <a:off x="1348" y="3124"/>
              <a:ext cx="808" cy="712"/>
            </a:xfrm>
            <a:prstGeom prst="rect">
              <a:avLst/>
            </a:prstGeom>
            <a:gradFill rotWithShape="0">
              <a:gsLst>
                <a:gs pos="0">
                  <a:schemeClr val="accent1"/>
                </a:gs>
                <a:gs pos="100000">
                  <a:schemeClr val="accent1">
                    <a:gamma/>
                    <a:shade val="46275"/>
                    <a:invGamma/>
                  </a:schemeClr>
                </a:gs>
              </a:gsLst>
              <a:lin ang="5400000" scaled="1"/>
            </a:gradFill>
            <a:ln w="12700">
              <a:solidFill>
                <a:schemeClr val="tx1"/>
              </a:solidFill>
              <a:miter lim="800000"/>
              <a:headEnd/>
              <a:tailEnd/>
            </a:ln>
            <a:effectLst/>
          </p:spPr>
          <p:txBody>
            <a:bodyPr wrap="none" anchor="ctr"/>
            <a:lstStyle/>
            <a:p>
              <a:pPr>
                <a:defRPr/>
              </a:pPr>
              <a:endParaRPr lang="en-US"/>
            </a:p>
          </p:txBody>
        </p:sp>
        <p:sp>
          <p:nvSpPr>
            <p:cNvPr id="36886" name="Rectangle 24"/>
            <p:cNvSpPr>
              <a:spLocks noChangeArrowheads="1"/>
            </p:cNvSpPr>
            <p:nvPr/>
          </p:nvSpPr>
          <p:spPr bwMode="auto">
            <a:xfrm>
              <a:off x="1355" y="3293"/>
              <a:ext cx="778" cy="288"/>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p>
            <a:p>
              <a:pPr algn="ctr"/>
              <a:r>
                <a:rPr lang="en-US" sz="1200" b="1">
                  <a:solidFill>
                    <a:schemeClr val="bg1"/>
                  </a:solidFill>
                  <a:latin typeface="Arial" charset="0"/>
                </a:rPr>
                <a:t>Engineering</a:t>
              </a:r>
            </a:p>
          </p:txBody>
        </p:sp>
        <p:grpSp>
          <p:nvGrpSpPr>
            <p:cNvPr id="36887" name="Group 25"/>
            <p:cNvGrpSpPr>
              <a:grpSpLocks/>
            </p:cNvGrpSpPr>
            <p:nvPr/>
          </p:nvGrpSpPr>
          <p:grpSpPr bwMode="auto">
            <a:xfrm>
              <a:off x="1828" y="2212"/>
              <a:ext cx="808" cy="712"/>
              <a:chOff x="1828" y="2212"/>
              <a:chExt cx="808" cy="712"/>
            </a:xfrm>
          </p:grpSpPr>
          <p:sp>
            <p:nvSpPr>
              <p:cNvPr id="36905" name="Rectangle 26"/>
              <p:cNvSpPr>
                <a:spLocks noChangeArrowheads="1"/>
              </p:cNvSpPr>
              <p:nvPr/>
            </p:nvSpPr>
            <p:spPr bwMode="auto">
              <a:xfrm>
                <a:off x="1828" y="2212"/>
                <a:ext cx="808" cy="712"/>
              </a:xfrm>
              <a:prstGeom prst="rect">
                <a:avLst/>
              </a:prstGeom>
              <a:gradFill rotWithShape="0">
                <a:gsLst>
                  <a:gs pos="0">
                    <a:srgbClr val="FC0000"/>
                  </a:gs>
                  <a:gs pos="100000">
                    <a:srgbClr val="650000"/>
                  </a:gs>
                </a:gsLst>
                <a:lin ang="5400000" scaled="1"/>
              </a:gradFill>
              <a:ln w="12700">
                <a:solidFill>
                  <a:schemeClr val="tx1"/>
                </a:solidFill>
                <a:miter lim="800000"/>
                <a:headEnd/>
                <a:tailEnd/>
              </a:ln>
            </p:spPr>
            <p:txBody>
              <a:bodyPr wrap="none" anchor="ctr"/>
              <a:lstStyle/>
              <a:p>
                <a:endParaRPr lang="en-US"/>
              </a:p>
            </p:txBody>
          </p:sp>
          <p:sp>
            <p:nvSpPr>
              <p:cNvPr id="36906" name="Rectangle 27"/>
              <p:cNvSpPr>
                <a:spLocks noChangeArrowheads="1"/>
              </p:cNvSpPr>
              <p:nvPr/>
            </p:nvSpPr>
            <p:spPr bwMode="auto">
              <a:xfrm>
                <a:off x="1835" y="2333"/>
                <a:ext cx="778" cy="403"/>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p>
              <a:p>
                <a:pPr algn="ctr"/>
                <a:r>
                  <a:rPr lang="en-US" sz="1200" b="1">
                    <a:solidFill>
                      <a:schemeClr val="bg1"/>
                    </a:solidFill>
                    <a:latin typeface="Arial" charset="0"/>
                  </a:rPr>
                  <a:t>Biological</a:t>
                </a:r>
              </a:p>
              <a:p>
                <a:pPr algn="ctr"/>
                <a:r>
                  <a:rPr lang="en-US" sz="1200" b="1">
                    <a:solidFill>
                      <a:schemeClr val="bg1"/>
                    </a:solidFill>
                    <a:latin typeface="Arial" charset="0"/>
                  </a:rPr>
                  <a:t>Sciences</a:t>
                </a:r>
              </a:p>
            </p:txBody>
          </p:sp>
        </p:grpSp>
        <p:grpSp>
          <p:nvGrpSpPr>
            <p:cNvPr id="36888" name="Group 28"/>
            <p:cNvGrpSpPr>
              <a:grpSpLocks/>
            </p:cNvGrpSpPr>
            <p:nvPr/>
          </p:nvGrpSpPr>
          <p:grpSpPr bwMode="auto">
            <a:xfrm>
              <a:off x="2404" y="3124"/>
              <a:ext cx="808" cy="712"/>
              <a:chOff x="2404" y="3124"/>
              <a:chExt cx="808" cy="712"/>
            </a:xfrm>
          </p:grpSpPr>
          <p:sp>
            <p:nvSpPr>
              <p:cNvPr id="36903" name="Rectangle 29"/>
              <p:cNvSpPr>
                <a:spLocks noChangeArrowheads="1"/>
              </p:cNvSpPr>
              <p:nvPr/>
            </p:nvSpPr>
            <p:spPr bwMode="auto">
              <a:xfrm>
                <a:off x="2404" y="3124"/>
                <a:ext cx="808" cy="712"/>
              </a:xfrm>
              <a:prstGeom prst="rect">
                <a:avLst/>
              </a:prstGeom>
              <a:gradFill rotWithShape="0">
                <a:gsLst>
                  <a:gs pos="0">
                    <a:srgbClr val="FC0000"/>
                  </a:gs>
                  <a:gs pos="100000">
                    <a:srgbClr val="650000"/>
                  </a:gs>
                </a:gsLst>
                <a:lin ang="5400000" scaled="1"/>
              </a:gradFill>
              <a:ln w="12700">
                <a:solidFill>
                  <a:schemeClr val="tx1"/>
                </a:solidFill>
                <a:miter lim="800000"/>
                <a:headEnd/>
                <a:tailEnd/>
              </a:ln>
            </p:spPr>
            <p:txBody>
              <a:bodyPr wrap="none" anchor="ctr"/>
              <a:lstStyle/>
              <a:p>
                <a:endParaRPr lang="en-US"/>
              </a:p>
            </p:txBody>
          </p:sp>
          <p:sp>
            <p:nvSpPr>
              <p:cNvPr id="36904" name="Rectangle 30"/>
              <p:cNvSpPr>
                <a:spLocks noChangeArrowheads="1"/>
              </p:cNvSpPr>
              <p:nvPr/>
            </p:nvSpPr>
            <p:spPr bwMode="auto">
              <a:xfrm>
                <a:off x="2412" y="3293"/>
                <a:ext cx="776" cy="288"/>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p>
              <a:p>
                <a:pPr algn="ctr"/>
                <a:r>
                  <a:rPr lang="en-US" sz="1200" b="1">
                    <a:solidFill>
                      <a:schemeClr val="bg1"/>
                    </a:solidFill>
                    <a:latin typeface="Arial" charset="0"/>
                  </a:rPr>
                  <a:t>Geosciences</a:t>
                </a:r>
              </a:p>
            </p:txBody>
          </p:sp>
        </p:grpSp>
        <p:grpSp>
          <p:nvGrpSpPr>
            <p:cNvPr id="36889" name="Group 31"/>
            <p:cNvGrpSpPr>
              <a:grpSpLocks/>
            </p:cNvGrpSpPr>
            <p:nvPr/>
          </p:nvGrpSpPr>
          <p:grpSpPr bwMode="auto">
            <a:xfrm>
              <a:off x="2884" y="2212"/>
              <a:ext cx="808" cy="712"/>
              <a:chOff x="2884" y="2212"/>
              <a:chExt cx="808" cy="712"/>
            </a:xfrm>
          </p:grpSpPr>
          <p:sp>
            <p:nvSpPr>
              <p:cNvPr id="36901" name="Rectangle 32"/>
              <p:cNvSpPr>
                <a:spLocks noChangeArrowheads="1"/>
              </p:cNvSpPr>
              <p:nvPr/>
            </p:nvSpPr>
            <p:spPr bwMode="auto">
              <a:xfrm>
                <a:off x="2884" y="2212"/>
                <a:ext cx="808" cy="712"/>
              </a:xfrm>
              <a:prstGeom prst="rect">
                <a:avLst/>
              </a:prstGeom>
              <a:gradFill rotWithShape="0">
                <a:gsLst>
                  <a:gs pos="0">
                    <a:srgbClr val="FC0000"/>
                  </a:gs>
                  <a:gs pos="100000">
                    <a:srgbClr val="650000"/>
                  </a:gs>
                </a:gsLst>
                <a:lin ang="5400000" scaled="1"/>
              </a:gradFill>
              <a:ln w="12700">
                <a:solidFill>
                  <a:schemeClr val="tx1"/>
                </a:solidFill>
                <a:miter lim="800000"/>
                <a:headEnd/>
                <a:tailEnd/>
              </a:ln>
            </p:spPr>
            <p:txBody>
              <a:bodyPr wrap="none" anchor="ctr"/>
              <a:lstStyle/>
              <a:p>
                <a:endParaRPr lang="en-US"/>
              </a:p>
            </p:txBody>
          </p:sp>
          <p:sp>
            <p:nvSpPr>
              <p:cNvPr id="36902" name="Rectangle 33"/>
              <p:cNvSpPr>
                <a:spLocks noChangeArrowheads="1"/>
              </p:cNvSpPr>
              <p:nvPr/>
            </p:nvSpPr>
            <p:spPr bwMode="auto">
              <a:xfrm>
                <a:off x="2891" y="2237"/>
                <a:ext cx="778" cy="633"/>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br>
                  <a:rPr lang="en-US" sz="1200" b="1">
                    <a:solidFill>
                      <a:schemeClr val="bg1"/>
                    </a:solidFill>
                    <a:latin typeface="Arial" charset="0"/>
                  </a:rPr>
                </a:br>
                <a:r>
                  <a:rPr lang="en-US" sz="1200" b="1">
                    <a:solidFill>
                      <a:schemeClr val="bg1"/>
                    </a:solidFill>
                    <a:latin typeface="Arial" charset="0"/>
                  </a:rPr>
                  <a:t>Computer and</a:t>
                </a:r>
                <a:br>
                  <a:rPr lang="en-US" sz="1200" b="1">
                    <a:solidFill>
                      <a:schemeClr val="bg1"/>
                    </a:solidFill>
                    <a:latin typeface="Arial" charset="0"/>
                  </a:rPr>
                </a:br>
                <a:r>
                  <a:rPr lang="en-US" sz="1200" b="1">
                    <a:solidFill>
                      <a:schemeClr val="bg1"/>
                    </a:solidFill>
                    <a:latin typeface="Arial" charset="0"/>
                  </a:rPr>
                  <a:t>Information</a:t>
                </a:r>
              </a:p>
              <a:p>
                <a:pPr algn="ctr"/>
                <a:r>
                  <a:rPr lang="en-US" sz="1200" b="1">
                    <a:solidFill>
                      <a:schemeClr val="bg1"/>
                    </a:solidFill>
                    <a:latin typeface="Arial" charset="0"/>
                  </a:rPr>
                  <a:t>Science and</a:t>
                </a:r>
              </a:p>
              <a:p>
                <a:pPr algn="ctr"/>
                <a:r>
                  <a:rPr lang="en-US" sz="1200" b="1">
                    <a:solidFill>
                      <a:schemeClr val="bg1"/>
                    </a:solidFill>
                    <a:latin typeface="Arial" charset="0"/>
                  </a:rPr>
                  <a:t>Engineering</a:t>
                </a:r>
              </a:p>
            </p:txBody>
          </p:sp>
        </p:grpSp>
        <p:grpSp>
          <p:nvGrpSpPr>
            <p:cNvPr id="36890" name="Group 34"/>
            <p:cNvGrpSpPr>
              <a:grpSpLocks/>
            </p:cNvGrpSpPr>
            <p:nvPr/>
          </p:nvGrpSpPr>
          <p:grpSpPr bwMode="auto">
            <a:xfrm>
              <a:off x="3460" y="3124"/>
              <a:ext cx="808" cy="712"/>
              <a:chOff x="3460" y="3124"/>
              <a:chExt cx="808" cy="712"/>
            </a:xfrm>
          </p:grpSpPr>
          <p:sp>
            <p:nvSpPr>
              <p:cNvPr id="36899" name="Rectangle 35"/>
              <p:cNvSpPr>
                <a:spLocks noChangeArrowheads="1"/>
              </p:cNvSpPr>
              <p:nvPr/>
            </p:nvSpPr>
            <p:spPr bwMode="auto">
              <a:xfrm>
                <a:off x="3460" y="3124"/>
                <a:ext cx="808" cy="712"/>
              </a:xfrm>
              <a:prstGeom prst="rect">
                <a:avLst/>
              </a:prstGeom>
              <a:gradFill rotWithShape="0">
                <a:gsLst>
                  <a:gs pos="0">
                    <a:srgbClr val="CC0000"/>
                  </a:gs>
                  <a:gs pos="100000">
                    <a:srgbClr val="760000"/>
                  </a:gs>
                </a:gsLst>
                <a:lin ang="5400000" scaled="1"/>
              </a:gradFill>
              <a:ln w="12700">
                <a:solidFill>
                  <a:schemeClr val="tx1"/>
                </a:solidFill>
                <a:miter lim="800000"/>
                <a:headEnd/>
                <a:tailEnd/>
              </a:ln>
            </p:spPr>
            <p:txBody>
              <a:bodyPr wrap="none" anchor="ctr"/>
              <a:lstStyle/>
              <a:p>
                <a:endParaRPr lang="en-US"/>
              </a:p>
            </p:txBody>
          </p:sp>
          <p:sp>
            <p:nvSpPr>
              <p:cNvPr id="36900" name="Rectangle 36"/>
              <p:cNvSpPr>
                <a:spLocks noChangeArrowheads="1"/>
              </p:cNvSpPr>
              <p:nvPr/>
            </p:nvSpPr>
            <p:spPr bwMode="auto">
              <a:xfrm>
                <a:off x="3467" y="3245"/>
                <a:ext cx="778" cy="518"/>
              </a:xfrm>
              <a:prstGeom prst="rect">
                <a:avLst/>
              </a:prstGeom>
              <a:gradFill rotWithShape="0">
                <a:gsLst>
                  <a:gs pos="0">
                    <a:srgbClr val="CC0000"/>
                  </a:gs>
                  <a:gs pos="100000">
                    <a:srgbClr val="760000"/>
                  </a:gs>
                </a:gsLst>
                <a:lin ang="5400000" scaled="1"/>
              </a:grad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p>
              <a:p>
                <a:pPr algn="ctr"/>
                <a:r>
                  <a:rPr lang="en-US" sz="1200" b="1">
                    <a:solidFill>
                      <a:schemeClr val="bg1"/>
                    </a:solidFill>
                    <a:latin typeface="Arial" charset="0"/>
                  </a:rPr>
                  <a:t>Mathematical</a:t>
                </a:r>
              </a:p>
              <a:p>
                <a:pPr algn="ctr"/>
                <a:r>
                  <a:rPr lang="en-US" sz="1200" b="1">
                    <a:solidFill>
                      <a:schemeClr val="bg1"/>
                    </a:solidFill>
                    <a:latin typeface="Arial" charset="0"/>
                  </a:rPr>
                  <a:t>and Physical</a:t>
                </a:r>
              </a:p>
              <a:p>
                <a:pPr algn="ctr"/>
                <a:r>
                  <a:rPr lang="en-US" sz="1200" b="1">
                    <a:solidFill>
                      <a:schemeClr val="bg1"/>
                    </a:solidFill>
                    <a:latin typeface="Arial" charset="0"/>
                  </a:rPr>
                  <a:t>Sciences</a:t>
                </a:r>
              </a:p>
            </p:txBody>
          </p:sp>
        </p:grpSp>
        <p:grpSp>
          <p:nvGrpSpPr>
            <p:cNvPr id="36891" name="Group 37"/>
            <p:cNvGrpSpPr>
              <a:grpSpLocks/>
            </p:cNvGrpSpPr>
            <p:nvPr/>
          </p:nvGrpSpPr>
          <p:grpSpPr bwMode="auto">
            <a:xfrm>
              <a:off x="4516" y="3124"/>
              <a:ext cx="808" cy="712"/>
              <a:chOff x="4516" y="3124"/>
              <a:chExt cx="808" cy="712"/>
            </a:xfrm>
          </p:grpSpPr>
          <p:sp>
            <p:nvSpPr>
              <p:cNvPr id="36897" name="Rectangle 38"/>
              <p:cNvSpPr>
                <a:spLocks noChangeArrowheads="1"/>
              </p:cNvSpPr>
              <p:nvPr/>
            </p:nvSpPr>
            <p:spPr bwMode="auto">
              <a:xfrm>
                <a:off x="4516" y="3124"/>
                <a:ext cx="808" cy="712"/>
              </a:xfrm>
              <a:prstGeom prst="rect">
                <a:avLst/>
              </a:prstGeom>
              <a:gradFill rotWithShape="0">
                <a:gsLst>
                  <a:gs pos="0">
                    <a:srgbClr val="FC0000"/>
                  </a:gs>
                  <a:gs pos="100000">
                    <a:srgbClr val="650000"/>
                  </a:gs>
                </a:gsLst>
                <a:lin ang="5400000" scaled="1"/>
              </a:gradFill>
              <a:ln w="12700">
                <a:solidFill>
                  <a:schemeClr val="tx1"/>
                </a:solidFill>
                <a:miter lim="800000"/>
                <a:headEnd/>
                <a:tailEnd/>
              </a:ln>
            </p:spPr>
            <p:txBody>
              <a:bodyPr wrap="none" anchor="ctr"/>
              <a:lstStyle/>
              <a:p>
                <a:endParaRPr lang="en-US"/>
              </a:p>
            </p:txBody>
          </p:sp>
          <p:sp>
            <p:nvSpPr>
              <p:cNvPr id="36898" name="Rectangle 39"/>
              <p:cNvSpPr>
                <a:spLocks noChangeArrowheads="1"/>
              </p:cNvSpPr>
              <p:nvPr/>
            </p:nvSpPr>
            <p:spPr bwMode="auto">
              <a:xfrm>
                <a:off x="4523" y="3149"/>
                <a:ext cx="778" cy="633"/>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p>
              <a:p>
                <a:pPr algn="ctr"/>
                <a:r>
                  <a:rPr lang="en-US" sz="1200" b="1">
                    <a:solidFill>
                      <a:schemeClr val="bg1"/>
                    </a:solidFill>
                    <a:latin typeface="Arial" charset="0"/>
                  </a:rPr>
                  <a:t>Social,</a:t>
                </a:r>
              </a:p>
              <a:p>
                <a:pPr algn="ctr"/>
                <a:r>
                  <a:rPr lang="en-US" sz="1200" b="1">
                    <a:solidFill>
                      <a:schemeClr val="bg1"/>
                    </a:solidFill>
                    <a:latin typeface="Arial" charset="0"/>
                  </a:rPr>
                  <a:t>Behavioral,</a:t>
                </a:r>
              </a:p>
              <a:p>
                <a:pPr algn="ctr"/>
                <a:r>
                  <a:rPr lang="en-US" sz="1200" b="1">
                    <a:solidFill>
                      <a:schemeClr val="bg1"/>
                    </a:solidFill>
                    <a:latin typeface="Arial" charset="0"/>
                  </a:rPr>
                  <a:t>and Economic</a:t>
                </a:r>
              </a:p>
              <a:p>
                <a:pPr algn="ctr"/>
                <a:r>
                  <a:rPr lang="en-US" sz="1200" b="1">
                    <a:solidFill>
                      <a:schemeClr val="bg1"/>
                    </a:solidFill>
                    <a:latin typeface="Arial" charset="0"/>
                  </a:rPr>
                  <a:t>Sciences</a:t>
                </a:r>
              </a:p>
            </p:txBody>
          </p:sp>
        </p:grpSp>
        <p:grpSp>
          <p:nvGrpSpPr>
            <p:cNvPr id="36892" name="Group 40"/>
            <p:cNvGrpSpPr>
              <a:grpSpLocks/>
            </p:cNvGrpSpPr>
            <p:nvPr/>
          </p:nvGrpSpPr>
          <p:grpSpPr bwMode="auto">
            <a:xfrm>
              <a:off x="3988" y="2212"/>
              <a:ext cx="808" cy="712"/>
              <a:chOff x="3988" y="2212"/>
              <a:chExt cx="808" cy="712"/>
            </a:xfrm>
          </p:grpSpPr>
          <p:sp>
            <p:nvSpPr>
              <p:cNvPr id="36895" name="Rectangle 41"/>
              <p:cNvSpPr>
                <a:spLocks noChangeArrowheads="1"/>
              </p:cNvSpPr>
              <p:nvPr/>
            </p:nvSpPr>
            <p:spPr bwMode="auto">
              <a:xfrm>
                <a:off x="3988" y="2212"/>
                <a:ext cx="808" cy="712"/>
              </a:xfrm>
              <a:prstGeom prst="rect">
                <a:avLst/>
              </a:prstGeom>
              <a:gradFill rotWithShape="0">
                <a:gsLst>
                  <a:gs pos="0">
                    <a:srgbClr val="FC0000"/>
                  </a:gs>
                  <a:gs pos="100000">
                    <a:srgbClr val="650000"/>
                  </a:gs>
                </a:gsLst>
                <a:lin ang="5400000" scaled="1"/>
              </a:gradFill>
              <a:ln w="12700">
                <a:solidFill>
                  <a:schemeClr val="tx1"/>
                </a:solidFill>
                <a:miter lim="800000"/>
                <a:headEnd/>
                <a:tailEnd/>
              </a:ln>
            </p:spPr>
            <p:txBody>
              <a:bodyPr wrap="none" anchor="ctr"/>
              <a:lstStyle/>
              <a:p>
                <a:endParaRPr lang="en-US"/>
              </a:p>
            </p:txBody>
          </p:sp>
          <p:sp>
            <p:nvSpPr>
              <p:cNvPr id="36896" name="Rectangle 42"/>
              <p:cNvSpPr>
                <a:spLocks noChangeArrowheads="1"/>
              </p:cNvSpPr>
              <p:nvPr/>
            </p:nvSpPr>
            <p:spPr bwMode="auto">
              <a:xfrm>
                <a:off x="3995" y="2333"/>
                <a:ext cx="778" cy="518"/>
              </a:xfrm>
              <a:prstGeom prst="rect">
                <a:avLst/>
              </a:prstGeom>
              <a:noFill/>
              <a:ln w="9525">
                <a:noFill/>
                <a:miter lim="800000"/>
                <a:headEnd/>
                <a:tailEnd/>
              </a:ln>
            </p:spPr>
            <p:txBody>
              <a:bodyPr wrap="none" lIns="92075" tIns="46038" rIns="92075" bIns="46038">
                <a:spAutoFit/>
              </a:bodyPr>
              <a:lstStyle/>
              <a:p>
                <a:pPr algn="ctr"/>
                <a:r>
                  <a:rPr lang="en-US" sz="1200" b="1">
                    <a:solidFill>
                      <a:schemeClr val="bg1"/>
                    </a:solidFill>
                    <a:latin typeface="Arial" charset="0"/>
                  </a:rPr>
                  <a:t>Directorate for</a:t>
                </a:r>
              </a:p>
              <a:p>
                <a:pPr algn="ctr"/>
                <a:r>
                  <a:rPr lang="en-US" sz="1200" b="1">
                    <a:solidFill>
                      <a:schemeClr val="bg1"/>
                    </a:solidFill>
                    <a:latin typeface="Arial" charset="0"/>
                  </a:rPr>
                  <a:t>Education and</a:t>
                </a:r>
              </a:p>
              <a:p>
                <a:pPr algn="ctr"/>
                <a:r>
                  <a:rPr lang="en-US" sz="1200" b="1">
                    <a:solidFill>
                      <a:schemeClr val="bg1"/>
                    </a:solidFill>
                    <a:latin typeface="Arial" charset="0"/>
                  </a:rPr>
                  <a:t>Human</a:t>
                </a:r>
              </a:p>
              <a:p>
                <a:pPr algn="ctr"/>
                <a:r>
                  <a:rPr lang="en-US" sz="1200" b="1">
                    <a:solidFill>
                      <a:schemeClr val="bg1"/>
                    </a:solidFill>
                    <a:latin typeface="Arial" charset="0"/>
                  </a:rPr>
                  <a:t>Resources</a:t>
                </a:r>
              </a:p>
            </p:txBody>
          </p:sp>
        </p:grpSp>
        <p:sp>
          <p:nvSpPr>
            <p:cNvPr id="36893" name="Line 43"/>
            <p:cNvSpPr>
              <a:spLocks noChangeShapeType="1"/>
            </p:cNvSpPr>
            <p:nvPr/>
          </p:nvSpPr>
          <p:spPr bwMode="auto">
            <a:xfrm>
              <a:off x="3648" y="1248"/>
              <a:ext cx="384" cy="0"/>
            </a:xfrm>
            <a:prstGeom prst="line">
              <a:avLst/>
            </a:prstGeom>
            <a:noFill/>
            <a:ln w="50800">
              <a:solidFill>
                <a:schemeClr val="folHlink"/>
              </a:solidFill>
              <a:round/>
              <a:headEnd type="none" w="sm" len="sm"/>
              <a:tailEnd type="none" w="sm" len="sm"/>
            </a:ln>
          </p:spPr>
          <p:txBody>
            <a:bodyPr wrap="none" anchor="ctr"/>
            <a:lstStyle/>
            <a:p>
              <a:endParaRPr lang="en-US"/>
            </a:p>
          </p:txBody>
        </p:sp>
        <p:sp>
          <p:nvSpPr>
            <p:cNvPr id="36894" name="Rectangle 44"/>
            <p:cNvSpPr>
              <a:spLocks noChangeArrowheads="1"/>
            </p:cNvSpPr>
            <p:nvPr/>
          </p:nvSpPr>
          <p:spPr bwMode="auto">
            <a:xfrm>
              <a:off x="528" y="1104"/>
              <a:ext cx="952" cy="328"/>
            </a:xfrm>
            <a:prstGeom prst="rect">
              <a:avLst/>
            </a:prstGeom>
            <a:gradFill rotWithShape="0">
              <a:gsLst>
                <a:gs pos="0">
                  <a:srgbClr val="1402FF"/>
                </a:gs>
                <a:gs pos="100000">
                  <a:srgbClr val="06014C"/>
                </a:gs>
              </a:gsLst>
              <a:lin ang="5400000" scaled="1"/>
            </a:gradFill>
            <a:ln w="12700">
              <a:solidFill>
                <a:schemeClr val="tx1"/>
              </a:solidFill>
              <a:miter lim="800000"/>
              <a:headEnd/>
              <a:tailEnd/>
            </a:ln>
          </p:spPr>
          <p:txBody>
            <a:bodyPr wrap="none" anchor="ctr"/>
            <a:lstStyle/>
            <a:p>
              <a:pPr algn="ctr"/>
              <a:r>
                <a:rPr lang="en-US" sz="1200">
                  <a:solidFill>
                    <a:schemeClr val="bg1"/>
                  </a:solidFill>
                  <a:latin typeface="Arial" charset="0"/>
                </a:rPr>
                <a:t>Staff Offices</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990600" y="228600"/>
            <a:ext cx="7772400" cy="1143000"/>
          </a:xfrm>
        </p:spPr>
        <p:txBody>
          <a:bodyPr/>
          <a:lstStyle/>
          <a:p>
            <a:pPr>
              <a:defRPr/>
            </a:pPr>
            <a:r>
              <a:rPr lang="en-US" altLang="en-US" sz="2800" smtClean="0"/>
              <a:t>ENG Organization </a:t>
            </a:r>
          </a:p>
        </p:txBody>
      </p:sp>
      <p:grpSp>
        <p:nvGrpSpPr>
          <p:cNvPr id="37891" name="Group 20"/>
          <p:cNvGrpSpPr>
            <a:grpSpLocks/>
          </p:cNvGrpSpPr>
          <p:nvPr/>
        </p:nvGrpSpPr>
        <p:grpSpPr bwMode="auto">
          <a:xfrm>
            <a:off x="685800" y="2286000"/>
            <a:ext cx="8153400" cy="3352800"/>
            <a:chOff x="432" y="1440"/>
            <a:chExt cx="5136" cy="2112"/>
          </a:xfrm>
        </p:grpSpPr>
        <p:sp>
          <p:nvSpPr>
            <p:cNvPr id="37892" name="Line 11"/>
            <p:cNvSpPr>
              <a:spLocks noChangeShapeType="1"/>
            </p:cNvSpPr>
            <p:nvPr/>
          </p:nvSpPr>
          <p:spPr bwMode="auto">
            <a:xfrm flipH="1" flipV="1">
              <a:off x="1750" y="1769"/>
              <a:ext cx="136" cy="0"/>
            </a:xfrm>
            <a:prstGeom prst="line">
              <a:avLst/>
            </a:prstGeom>
            <a:noFill/>
            <a:ln w="57150">
              <a:solidFill>
                <a:schemeClr val="tx1"/>
              </a:solidFill>
              <a:miter lim="800000"/>
              <a:headEnd type="none" w="sm" len="sm"/>
              <a:tailEnd type="none" w="sm" len="sm"/>
            </a:ln>
          </p:spPr>
          <p:txBody>
            <a:bodyPr wrap="none"/>
            <a:lstStyle/>
            <a:p>
              <a:endParaRPr lang="en-US"/>
            </a:p>
          </p:txBody>
        </p:sp>
        <p:sp>
          <p:nvSpPr>
            <p:cNvPr id="37893" name="Rectangle 4"/>
            <p:cNvSpPr>
              <a:spLocks noChangeArrowheads="1"/>
            </p:cNvSpPr>
            <p:nvPr/>
          </p:nvSpPr>
          <p:spPr bwMode="auto">
            <a:xfrm>
              <a:off x="432" y="1534"/>
              <a:ext cx="1327" cy="563"/>
            </a:xfrm>
            <a:prstGeom prst="rect">
              <a:avLst/>
            </a:prstGeom>
            <a:solidFill>
              <a:srgbClr val="CCFFFF"/>
            </a:solidFill>
            <a:ln w="12700">
              <a:solidFill>
                <a:schemeClr val="tx1"/>
              </a:solidFill>
              <a:miter lim="800000"/>
              <a:headEnd type="none" w="sm" len="sm"/>
              <a:tailEnd type="none" w="sm" len="sm"/>
            </a:ln>
          </p:spPr>
          <p:txBody>
            <a:bodyPr wrap="none" anchor="ctr"/>
            <a:lstStyle/>
            <a:p>
              <a:pPr algn="ctr" eaLnBrk="1" hangingPunct="1"/>
              <a:r>
                <a:rPr lang="en-US" sz="1400" b="1">
                  <a:solidFill>
                    <a:schemeClr val="tx1"/>
                  </a:solidFill>
                  <a:latin typeface="Arial" charset="0"/>
                </a:rPr>
                <a:t>Emerging Frontiers</a:t>
              </a:r>
            </a:p>
            <a:p>
              <a:pPr algn="ctr" eaLnBrk="1" hangingPunct="1"/>
              <a:r>
                <a:rPr lang="en-US" sz="1400" b="1">
                  <a:solidFill>
                    <a:schemeClr val="tx1"/>
                  </a:solidFill>
                  <a:latin typeface="Arial" charset="0"/>
                </a:rPr>
                <a:t>in Research and</a:t>
              </a:r>
            </a:p>
            <a:p>
              <a:pPr algn="ctr" eaLnBrk="1" hangingPunct="1"/>
              <a:r>
                <a:rPr lang="en-US" sz="1400" b="1">
                  <a:solidFill>
                    <a:schemeClr val="tx1"/>
                  </a:solidFill>
                  <a:latin typeface="Arial" charset="0"/>
                </a:rPr>
                <a:t>Innovation (EFRI)</a:t>
              </a:r>
            </a:p>
          </p:txBody>
        </p:sp>
        <p:sp>
          <p:nvSpPr>
            <p:cNvPr id="37894" name="Rectangle 5"/>
            <p:cNvSpPr>
              <a:spLocks noChangeArrowheads="1"/>
            </p:cNvSpPr>
            <p:nvPr/>
          </p:nvSpPr>
          <p:spPr bwMode="auto">
            <a:xfrm>
              <a:off x="2523" y="2519"/>
              <a:ext cx="954" cy="1033"/>
            </a:xfrm>
            <a:prstGeom prst="rect">
              <a:avLst/>
            </a:prstGeom>
            <a:solidFill>
              <a:srgbClr val="99CCFF"/>
            </a:solidFill>
            <a:ln w="12700">
              <a:solidFill>
                <a:schemeClr val="tx1"/>
              </a:solidFill>
              <a:miter lim="800000"/>
              <a:headEnd type="none" w="sm" len="sm"/>
              <a:tailEnd type="none" w="sm" len="sm"/>
            </a:ln>
          </p:spPr>
          <p:txBody>
            <a:bodyPr wrap="none" anchor="ctr"/>
            <a:lstStyle/>
            <a:p>
              <a:pPr algn="ctr" eaLnBrk="1" hangingPunct="1"/>
              <a:r>
                <a:rPr lang="en-US" sz="1400" b="1">
                  <a:solidFill>
                    <a:schemeClr val="tx1"/>
                  </a:solidFill>
                  <a:latin typeface="Arial" charset="0"/>
                </a:rPr>
                <a:t>Chemical, </a:t>
              </a:r>
            </a:p>
            <a:p>
              <a:pPr algn="ctr" eaLnBrk="1" hangingPunct="1"/>
              <a:r>
                <a:rPr lang="en-US" sz="1400" b="1">
                  <a:solidFill>
                    <a:schemeClr val="tx1"/>
                  </a:solidFill>
                  <a:latin typeface="Arial" charset="0"/>
                </a:rPr>
                <a:t>Bioengineering,</a:t>
              </a:r>
            </a:p>
            <a:p>
              <a:pPr algn="ctr" eaLnBrk="1" hangingPunct="1"/>
              <a:r>
                <a:rPr lang="en-US" sz="1400" b="1">
                  <a:solidFill>
                    <a:schemeClr val="tx1"/>
                  </a:solidFill>
                  <a:latin typeface="Arial" charset="0"/>
                </a:rPr>
                <a:t>Environmental, </a:t>
              </a:r>
            </a:p>
            <a:p>
              <a:pPr algn="ctr" eaLnBrk="1" hangingPunct="1"/>
              <a:r>
                <a:rPr lang="en-US" sz="1400" b="1">
                  <a:solidFill>
                    <a:schemeClr val="tx1"/>
                  </a:solidFill>
                  <a:latin typeface="Arial" charset="0"/>
                </a:rPr>
                <a:t>And Transport </a:t>
              </a:r>
            </a:p>
            <a:p>
              <a:pPr algn="ctr" eaLnBrk="1" hangingPunct="1"/>
              <a:r>
                <a:rPr lang="en-US" sz="1400" b="1">
                  <a:solidFill>
                    <a:schemeClr val="tx1"/>
                  </a:solidFill>
                  <a:latin typeface="Arial" charset="0"/>
                </a:rPr>
                <a:t>Systems</a:t>
              </a:r>
            </a:p>
            <a:p>
              <a:pPr algn="ctr" eaLnBrk="1" hangingPunct="1"/>
              <a:r>
                <a:rPr lang="en-US" sz="1400" b="1">
                  <a:solidFill>
                    <a:schemeClr val="tx1"/>
                  </a:solidFill>
                  <a:latin typeface="Arial" charset="0"/>
                </a:rPr>
                <a:t>(CBET)</a:t>
              </a:r>
            </a:p>
          </p:txBody>
        </p:sp>
        <p:sp>
          <p:nvSpPr>
            <p:cNvPr id="37895" name="Rectangle 6"/>
            <p:cNvSpPr>
              <a:spLocks noChangeArrowheads="1"/>
            </p:cNvSpPr>
            <p:nvPr/>
          </p:nvSpPr>
          <p:spPr bwMode="auto">
            <a:xfrm>
              <a:off x="1523" y="2519"/>
              <a:ext cx="954" cy="1033"/>
            </a:xfrm>
            <a:prstGeom prst="rect">
              <a:avLst/>
            </a:prstGeom>
            <a:solidFill>
              <a:srgbClr val="99CCFF"/>
            </a:solidFill>
            <a:ln w="12700">
              <a:solidFill>
                <a:schemeClr val="tx1"/>
              </a:solidFill>
              <a:miter lim="800000"/>
              <a:headEnd type="none" w="sm" len="sm"/>
              <a:tailEnd type="none" w="sm" len="sm"/>
            </a:ln>
          </p:spPr>
          <p:txBody>
            <a:bodyPr wrap="none" anchor="ctr"/>
            <a:lstStyle/>
            <a:p>
              <a:pPr algn="ctr" eaLnBrk="1" hangingPunct="1"/>
              <a:r>
                <a:rPr lang="en-US" sz="1400" b="1">
                  <a:solidFill>
                    <a:schemeClr val="tx1"/>
                  </a:solidFill>
                  <a:latin typeface="Arial" charset="0"/>
                </a:rPr>
                <a:t>Civil, </a:t>
              </a:r>
            </a:p>
            <a:p>
              <a:pPr algn="ctr" eaLnBrk="1" hangingPunct="1"/>
              <a:r>
                <a:rPr lang="en-US" sz="1400" b="1">
                  <a:solidFill>
                    <a:schemeClr val="tx1"/>
                  </a:solidFill>
                  <a:latin typeface="Arial" charset="0"/>
                </a:rPr>
                <a:t>Mechanical, and </a:t>
              </a:r>
            </a:p>
            <a:p>
              <a:pPr algn="ctr" eaLnBrk="1" hangingPunct="1"/>
              <a:r>
                <a:rPr lang="en-US" sz="1400" b="1">
                  <a:solidFill>
                    <a:schemeClr val="tx1"/>
                  </a:solidFill>
                  <a:latin typeface="Arial" charset="0"/>
                </a:rPr>
                <a:t>Manufacturing</a:t>
              </a:r>
            </a:p>
            <a:p>
              <a:pPr algn="ctr" eaLnBrk="1" hangingPunct="1"/>
              <a:r>
                <a:rPr lang="en-US" sz="1400" b="1">
                  <a:solidFill>
                    <a:schemeClr val="tx1"/>
                  </a:solidFill>
                  <a:latin typeface="Arial" charset="0"/>
                </a:rPr>
                <a:t>Innovation</a:t>
              </a:r>
            </a:p>
            <a:p>
              <a:pPr algn="ctr" eaLnBrk="1" hangingPunct="1"/>
              <a:r>
                <a:rPr lang="en-US" sz="1400" b="1">
                  <a:solidFill>
                    <a:schemeClr val="tx1"/>
                  </a:solidFill>
                  <a:latin typeface="Arial" charset="0"/>
                </a:rPr>
                <a:t>(CMMI)</a:t>
              </a:r>
            </a:p>
          </p:txBody>
        </p:sp>
        <p:sp>
          <p:nvSpPr>
            <p:cNvPr id="37896" name="Rectangle 7"/>
            <p:cNvSpPr>
              <a:spLocks noChangeArrowheads="1"/>
            </p:cNvSpPr>
            <p:nvPr/>
          </p:nvSpPr>
          <p:spPr bwMode="auto">
            <a:xfrm>
              <a:off x="3523" y="2519"/>
              <a:ext cx="954" cy="1033"/>
            </a:xfrm>
            <a:prstGeom prst="rect">
              <a:avLst/>
            </a:prstGeom>
            <a:solidFill>
              <a:srgbClr val="99CCFF"/>
            </a:solidFill>
            <a:ln w="12700">
              <a:solidFill>
                <a:schemeClr val="tx1"/>
              </a:solidFill>
              <a:miter lim="800000"/>
              <a:headEnd type="none" w="sm" len="sm"/>
              <a:tailEnd type="none" w="sm" len="sm"/>
            </a:ln>
          </p:spPr>
          <p:txBody>
            <a:bodyPr wrap="none" anchor="ctr"/>
            <a:lstStyle/>
            <a:p>
              <a:pPr algn="ctr" eaLnBrk="1" hangingPunct="1"/>
              <a:r>
                <a:rPr lang="en-US" sz="1400" b="1">
                  <a:solidFill>
                    <a:schemeClr val="tx1"/>
                  </a:solidFill>
                  <a:latin typeface="Arial" charset="0"/>
                </a:rPr>
                <a:t>Electrical, </a:t>
              </a:r>
            </a:p>
            <a:p>
              <a:pPr algn="ctr" eaLnBrk="1" hangingPunct="1"/>
              <a:r>
                <a:rPr lang="en-US" sz="1400" b="1">
                  <a:solidFill>
                    <a:schemeClr val="tx1"/>
                  </a:solidFill>
                  <a:latin typeface="Arial" charset="0"/>
                </a:rPr>
                <a:t>Communications </a:t>
              </a:r>
            </a:p>
            <a:p>
              <a:pPr algn="ctr" eaLnBrk="1" hangingPunct="1"/>
              <a:r>
                <a:rPr lang="en-US" sz="1400" b="1">
                  <a:solidFill>
                    <a:schemeClr val="tx1"/>
                  </a:solidFill>
                  <a:latin typeface="Arial" charset="0"/>
                </a:rPr>
                <a:t>and Cyber </a:t>
              </a:r>
            </a:p>
            <a:p>
              <a:pPr algn="ctr" eaLnBrk="1" hangingPunct="1"/>
              <a:r>
                <a:rPr lang="en-US" sz="1400" b="1">
                  <a:solidFill>
                    <a:schemeClr val="tx1"/>
                  </a:solidFill>
                  <a:latin typeface="Arial" charset="0"/>
                </a:rPr>
                <a:t>Systems</a:t>
              </a:r>
            </a:p>
            <a:p>
              <a:pPr algn="ctr" eaLnBrk="1" hangingPunct="1"/>
              <a:r>
                <a:rPr lang="en-US" sz="1400" b="1">
                  <a:solidFill>
                    <a:schemeClr val="tx1"/>
                  </a:solidFill>
                  <a:latin typeface="Arial" charset="0"/>
                </a:rPr>
                <a:t>(ECCS)</a:t>
              </a:r>
            </a:p>
          </p:txBody>
        </p:sp>
        <p:sp>
          <p:nvSpPr>
            <p:cNvPr id="37897" name="Rectangle 8"/>
            <p:cNvSpPr>
              <a:spLocks noChangeArrowheads="1"/>
            </p:cNvSpPr>
            <p:nvPr/>
          </p:nvSpPr>
          <p:spPr bwMode="auto">
            <a:xfrm>
              <a:off x="523" y="2519"/>
              <a:ext cx="954" cy="1033"/>
            </a:xfrm>
            <a:prstGeom prst="rect">
              <a:avLst/>
            </a:prstGeom>
            <a:solidFill>
              <a:srgbClr val="CCFFFF"/>
            </a:solidFill>
            <a:ln w="12700">
              <a:solidFill>
                <a:schemeClr val="tx1"/>
              </a:solidFill>
              <a:miter lim="800000"/>
              <a:headEnd type="none" w="sm" len="sm"/>
              <a:tailEnd type="none" w="sm" len="sm"/>
            </a:ln>
          </p:spPr>
          <p:txBody>
            <a:bodyPr wrap="none" anchor="ctr"/>
            <a:lstStyle/>
            <a:p>
              <a:pPr algn="ctr" eaLnBrk="1" hangingPunct="1"/>
              <a:r>
                <a:rPr lang="en-US" sz="1400" b="1">
                  <a:solidFill>
                    <a:schemeClr val="tx1"/>
                  </a:solidFill>
                  <a:latin typeface="Arial" charset="0"/>
                </a:rPr>
                <a:t>Engineering</a:t>
              </a:r>
            </a:p>
            <a:p>
              <a:pPr algn="ctr" eaLnBrk="1" hangingPunct="1"/>
              <a:r>
                <a:rPr lang="en-US" sz="1400" b="1">
                  <a:solidFill>
                    <a:schemeClr val="tx1"/>
                  </a:solidFill>
                  <a:latin typeface="Arial" charset="0"/>
                </a:rPr>
                <a:t>Education and</a:t>
              </a:r>
            </a:p>
            <a:p>
              <a:pPr algn="ctr" eaLnBrk="1" hangingPunct="1"/>
              <a:r>
                <a:rPr lang="en-US" sz="1400" b="1">
                  <a:solidFill>
                    <a:schemeClr val="tx1"/>
                  </a:solidFill>
                  <a:latin typeface="Arial" charset="0"/>
                </a:rPr>
                <a:t>Centers</a:t>
              </a:r>
            </a:p>
            <a:p>
              <a:pPr algn="ctr" eaLnBrk="1" hangingPunct="1"/>
              <a:r>
                <a:rPr lang="en-US" sz="1400" b="1">
                  <a:solidFill>
                    <a:schemeClr val="tx1"/>
                  </a:solidFill>
                  <a:latin typeface="Arial" charset="0"/>
                </a:rPr>
                <a:t>(EEC)</a:t>
              </a:r>
            </a:p>
          </p:txBody>
        </p:sp>
        <p:sp>
          <p:nvSpPr>
            <p:cNvPr id="37898" name="Rectangle 9"/>
            <p:cNvSpPr>
              <a:spLocks noChangeArrowheads="1"/>
            </p:cNvSpPr>
            <p:nvPr/>
          </p:nvSpPr>
          <p:spPr bwMode="auto">
            <a:xfrm>
              <a:off x="4523" y="2519"/>
              <a:ext cx="954" cy="1033"/>
            </a:xfrm>
            <a:prstGeom prst="rect">
              <a:avLst/>
            </a:prstGeom>
            <a:solidFill>
              <a:srgbClr val="CCFFFF"/>
            </a:solidFill>
            <a:ln w="12700">
              <a:solidFill>
                <a:schemeClr val="tx1"/>
              </a:solidFill>
              <a:miter lim="800000"/>
              <a:headEnd type="none" w="sm" len="sm"/>
              <a:tailEnd type="none" w="sm" len="sm"/>
            </a:ln>
          </p:spPr>
          <p:txBody>
            <a:bodyPr wrap="none" anchor="ctr"/>
            <a:lstStyle/>
            <a:p>
              <a:pPr algn="ctr" eaLnBrk="1" hangingPunct="1"/>
              <a:r>
                <a:rPr lang="en-US" sz="1400" b="1">
                  <a:solidFill>
                    <a:schemeClr val="tx1"/>
                  </a:solidFill>
                  <a:latin typeface="Arial" charset="0"/>
                </a:rPr>
                <a:t>Industrial</a:t>
              </a:r>
            </a:p>
            <a:p>
              <a:pPr algn="ctr" eaLnBrk="1" hangingPunct="1"/>
              <a:r>
                <a:rPr lang="en-US" sz="1400" b="1">
                  <a:solidFill>
                    <a:schemeClr val="tx1"/>
                  </a:solidFill>
                  <a:latin typeface="Arial" charset="0"/>
                </a:rPr>
                <a:t>Innovation and</a:t>
              </a:r>
            </a:p>
            <a:p>
              <a:pPr algn="ctr" eaLnBrk="1" hangingPunct="1"/>
              <a:r>
                <a:rPr lang="en-US" sz="1400" b="1">
                  <a:solidFill>
                    <a:schemeClr val="tx1"/>
                  </a:solidFill>
                  <a:latin typeface="Arial" charset="0"/>
                </a:rPr>
                <a:t>Partnerships</a:t>
              </a:r>
            </a:p>
            <a:p>
              <a:pPr algn="ctr" eaLnBrk="1" hangingPunct="1"/>
              <a:r>
                <a:rPr lang="en-US" sz="1400" b="1">
                  <a:solidFill>
                    <a:schemeClr val="tx1"/>
                  </a:solidFill>
                  <a:latin typeface="Arial" charset="0"/>
                </a:rPr>
                <a:t>(IIP)</a:t>
              </a:r>
            </a:p>
          </p:txBody>
        </p:sp>
        <p:sp>
          <p:nvSpPr>
            <p:cNvPr id="37899" name="Line 10"/>
            <p:cNvSpPr>
              <a:spLocks noChangeShapeType="1"/>
            </p:cNvSpPr>
            <p:nvPr/>
          </p:nvSpPr>
          <p:spPr bwMode="auto">
            <a:xfrm flipH="1" flipV="1">
              <a:off x="4204" y="1769"/>
              <a:ext cx="137" cy="0"/>
            </a:xfrm>
            <a:prstGeom prst="line">
              <a:avLst/>
            </a:prstGeom>
            <a:noFill/>
            <a:ln w="57150">
              <a:solidFill>
                <a:schemeClr val="tx1"/>
              </a:solidFill>
              <a:miter lim="800000"/>
              <a:headEnd type="none" w="sm" len="sm"/>
              <a:tailEnd type="none" w="sm" len="sm"/>
            </a:ln>
          </p:spPr>
          <p:txBody>
            <a:bodyPr wrap="none"/>
            <a:lstStyle/>
            <a:p>
              <a:endParaRPr lang="en-US"/>
            </a:p>
          </p:txBody>
        </p:sp>
        <p:sp>
          <p:nvSpPr>
            <p:cNvPr id="481292" name="Rectangle 12"/>
            <p:cNvSpPr>
              <a:spLocks noChangeArrowheads="1"/>
            </p:cNvSpPr>
            <p:nvPr/>
          </p:nvSpPr>
          <p:spPr bwMode="auto">
            <a:xfrm>
              <a:off x="1841" y="1440"/>
              <a:ext cx="2363" cy="704"/>
            </a:xfrm>
            <a:prstGeom prst="rect">
              <a:avLst/>
            </a:prstGeom>
            <a:solidFill>
              <a:srgbClr val="CDDBFD"/>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800" b="1">
                  <a:solidFill>
                    <a:schemeClr val="tx1"/>
                  </a:solidFill>
                  <a:latin typeface="Arial" charset="0"/>
                </a:rPr>
                <a:t>Office of the Assistant Director</a:t>
              </a:r>
            </a:p>
            <a:p>
              <a:pPr algn="ctr" eaLnBrk="1" hangingPunct="1">
                <a:defRPr/>
              </a:pPr>
              <a:r>
                <a:rPr lang="en-US" sz="1800" b="1">
                  <a:solidFill>
                    <a:schemeClr val="tx1"/>
                  </a:solidFill>
                  <a:latin typeface="Arial" charset="0"/>
                </a:rPr>
                <a:t>Deputy Assistant Director</a:t>
              </a:r>
            </a:p>
            <a:p>
              <a:pPr algn="ctr" eaLnBrk="1" hangingPunct="1">
                <a:defRPr/>
              </a:pPr>
              <a:r>
                <a:rPr lang="en-US" sz="1800" b="1">
                  <a:solidFill>
                    <a:schemeClr val="tx1"/>
                  </a:solidFill>
                  <a:latin typeface="Arial" charset="0"/>
                </a:rPr>
                <a:t>(OAD)</a:t>
              </a:r>
              <a:endParaRPr lang="en-US" sz="1800" i="1">
                <a:solidFill>
                  <a:schemeClr val="tx1"/>
                </a:solidFill>
                <a:latin typeface="Arial" charset="0"/>
              </a:endParaRPr>
            </a:p>
          </p:txBody>
        </p:sp>
        <p:sp>
          <p:nvSpPr>
            <p:cNvPr id="481293" name="Rectangle 13"/>
            <p:cNvSpPr>
              <a:spLocks noChangeArrowheads="1"/>
            </p:cNvSpPr>
            <p:nvPr/>
          </p:nvSpPr>
          <p:spPr bwMode="auto">
            <a:xfrm>
              <a:off x="4295" y="1534"/>
              <a:ext cx="1273" cy="563"/>
            </a:xfrm>
            <a:prstGeom prst="rect">
              <a:avLst/>
            </a:prstGeom>
            <a:solidFill>
              <a:srgbClr val="CCFFFF"/>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400" b="1">
                  <a:solidFill>
                    <a:schemeClr val="tx1"/>
                  </a:solidFill>
                  <a:latin typeface="Arial" charset="0"/>
                </a:rPr>
                <a:t>Senior Advisor</a:t>
              </a:r>
            </a:p>
            <a:p>
              <a:pPr algn="ctr" eaLnBrk="1" hangingPunct="1">
                <a:defRPr/>
              </a:pPr>
              <a:r>
                <a:rPr lang="en-US" sz="1400" b="1">
                  <a:solidFill>
                    <a:schemeClr val="tx1"/>
                  </a:solidFill>
                  <a:latin typeface="Arial" charset="0"/>
                </a:rPr>
                <a:t>Nanotechnology</a:t>
              </a:r>
            </a:p>
          </p:txBody>
        </p:sp>
        <p:sp>
          <p:nvSpPr>
            <p:cNvPr id="37902" name="Line 14"/>
            <p:cNvSpPr>
              <a:spLocks noChangeShapeType="1"/>
            </p:cNvSpPr>
            <p:nvPr/>
          </p:nvSpPr>
          <p:spPr bwMode="auto">
            <a:xfrm flipH="1" flipV="1">
              <a:off x="1023" y="2332"/>
              <a:ext cx="3954" cy="0"/>
            </a:xfrm>
            <a:prstGeom prst="line">
              <a:avLst/>
            </a:prstGeom>
            <a:noFill/>
            <a:ln w="57150">
              <a:solidFill>
                <a:schemeClr val="tx1"/>
              </a:solidFill>
              <a:miter lim="800000"/>
              <a:headEnd type="none" w="sm" len="sm"/>
              <a:tailEnd type="none" w="sm" len="sm"/>
            </a:ln>
          </p:spPr>
          <p:txBody>
            <a:bodyPr wrap="none"/>
            <a:lstStyle/>
            <a:p>
              <a:endParaRPr lang="en-US"/>
            </a:p>
          </p:txBody>
        </p:sp>
        <p:sp>
          <p:nvSpPr>
            <p:cNvPr id="37903" name="Line 15"/>
            <p:cNvSpPr>
              <a:spLocks noChangeShapeType="1"/>
            </p:cNvSpPr>
            <p:nvPr/>
          </p:nvSpPr>
          <p:spPr bwMode="auto">
            <a:xfrm>
              <a:off x="1023" y="2315"/>
              <a:ext cx="0" cy="204"/>
            </a:xfrm>
            <a:prstGeom prst="line">
              <a:avLst/>
            </a:prstGeom>
            <a:noFill/>
            <a:ln w="38100">
              <a:solidFill>
                <a:schemeClr val="tx1"/>
              </a:solidFill>
              <a:round/>
              <a:headEnd/>
              <a:tailEnd/>
            </a:ln>
          </p:spPr>
          <p:txBody>
            <a:bodyPr/>
            <a:lstStyle/>
            <a:p>
              <a:endParaRPr lang="en-US"/>
            </a:p>
          </p:txBody>
        </p:sp>
        <p:sp>
          <p:nvSpPr>
            <p:cNvPr id="37904" name="Line 16"/>
            <p:cNvSpPr>
              <a:spLocks noChangeShapeType="1"/>
            </p:cNvSpPr>
            <p:nvPr/>
          </p:nvSpPr>
          <p:spPr bwMode="auto">
            <a:xfrm>
              <a:off x="1977" y="2332"/>
              <a:ext cx="0" cy="187"/>
            </a:xfrm>
            <a:prstGeom prst="line">
              <a:avLst/>
            </a:prstGeom>
            <a:noFill/>
            <a:ln w="38100">
              <a:solidFill>
                <a:schemeClr val="tx1"/>
              </a:solidFill>
              <a:round/>
              <a:headEnd/>
              <a:tailEnd/>
            </a:ln>
          </p:spPr>
          <p:txBody>
            <a:bodyPr/>
            <a:lstStyle/>
            <a:p>
              <a:endParaRPr lang="en-US"/>
            </a:p>
          </p:txBody>
        </p:sp>
        <p:sp>
          <p:nvSpPr>
            <p:cNvPr id="37905" name="Line 17"/>
            <p:cNvSpPr>
              <a:spLocks noChangeShapeType="1"/>
            </p:cNvSpPr>
            <p:nvPr/>
          </p:nvSpPr>
          <p:spPr bwMode="auto">
            <a:xfrm>
              <a:off x="2977" y="2144"/>
              <a:ext cx="0" cy="375"/>
            </a:xfrm>
            <a:prstGeom prst="line">
              <a:avLst/>
            </a:prstGeom>
            <a:noFill/>
            <a:ln w="38100">
              <a:solidFill>
                <a:schemeClr val="tx1"/>
              </a:solidFill>
              <a:round/>
              <a:headEnd/>
              <a:tailEnd/>
            </a:ln>
          </p:spPr>
          <p:txBody>
            <a:bodyPr/>
            <a:lstStyle/>
            <a:p>
              <a:endParaRPr lang="en-US"/>
            </a:p>
          </p:txBody>
        </p:sp>
        <p:sp>
          <p:nvSpPr>
            <p:cNvPr id="37906" name="Line 18"/>
            <p:cNvSpPr>
              <a:spLocks noChangeShapeType="1"/>
            </p:cNvSpPr>
            <p:nvPr/>
          </p:nvSpPr>
          <p:spPr bwMode="auto">
            <a:xfrm>
              <a:off x="3977" y="2332"/>
              <a:ext cx="0" cy="187"/>
            </a:xfrm>
            <a:prstGeom prst="line">
              <a:avLst/>
            </a:prstGeom>
            <a:noFill/>
            <a:ln w="38100">
              <a:solidFill>
                <a:schemeClr val="tx1"/>
              </a:solidFill>
              <a:round/>
              <a:headEnd/>
              <a:tailEnd/>
            </a:ln>
          </p:spPr>
          <p:txBody>
            <a:bodyPr/>
            <a:lstStyle/>
            <a:p>
              <a:endParaRPr lang="en-US"/>
            </a:p>
          </p:txBody>
        </p:sp>
        <p:sp>
          <p:nvSpPr>
            <p:cNvPr id="37907" name="Line 19"/>
            <p:cNvSpPr>
              <a:spLocks noChangeShapeType="1"/>
            </p:cNvSpPr>
            <p:nvPr/>
          </p:nvSpPr>
          <p:spPr bwMode="auto">
            <a:xfrm>
              <a:off x="4977" y="2315"/>
              <a:ext cx="0" cy="204"/>
            </a:xfrm>
            <a:prstGeom prst="line">
              <a:avLst/>
            </a:prstGeom>
            <a:noFill/>
            <a:ln w="38100">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a:defRPr/>
            </a:pPr>
            <a:r>
              <a:rPr lang="en-US" smtClean="0"/>
              <a:t>The Next Step</a:t>
            </a:r>
          </a:p>
        </p:txBody>
      </p:sp>
      <p:sp>
        <p:nvSpPr>
          <p:cNvPr id="38915" name="Rectangle 3"/>
          <p:cNvSpPr>
            <a:spLocks noGrp="1" noChangeArrowheads="1"/>
          </p:cNvSpPr>
          <p:nvPr>
            <p:ph type="body" idx="1"/>
          </p:nvPr>
        </p:nvSpPr>
        <p:spPr/>
        <p:txBody>
          <a:bodyPr/>
          <a:lstStyle/>
          <a:p>
            <a:r>
              <a:rPr lang="en-US" altLang="en-US" smtClean="0"/>
              <a:t>Look up NSF’s web site: </a:t>
            </a:r>
            <a:r>
              <a:rPr lang="en-US" altLang="en-US" smtClean="0">
                <a:hlinkClick r:id="rId2"/>
              </a:rPr>
              <a:t>www.nsf.gov</a:t>
            </a:r>
            <a:endParaRPr lang="en-US" altLang="en-US" smtClean="0"/>
          </a:p>
          <a:p>
            <a:pPr lvl="1"/>
            <a:r>
              <a:rPr lang="en-US" altLang="en-US" smtClean="0"/>
              <a:t>Check out research programs, read what research topics they support</a:t>
            </a:r>
          </a:p>
          <a:p>
            <a:r>
              <a:rPr lang="en-US" altLang="en-US" smtClean="0"/>
              <a:t>Then call the appropriate program officers</a:t>
            </a:r>
          </a:p>
          <a:p>
            <a:pPr lvl="1"/>
            <a:r>
              <a:rPr lang="en-US" altLang="en-US" smtClean="0"/>
              <a:t>Be prepared to answer the question: “What is your research objective?” (25 words or less)</a:t>
            </a:r>
            <a:endParaRPr lang="en-US" smtClean="0"/>
          </a:p>
        </p:txBody>
      </p:sp>
      <p:grpSp>
        <p:nvGrpSpPr>
          <p:cNvPr id="2" name="Group 4"/>
          <p:cNvGrpSpPr>
            <a:grpSpLocks/>
          </p:cNvGrpSpPr>
          <p:nvPr/>
        </p:nvGrpSpPr>
        <p:grpSpPr bwMode="auto">
          <a:xfrm>
            <a:off x="838200" y="5943600"/>
            <a:ext cx="8305800" cy="644525"/>
            <a:chOff x="1392" y="2544"/>
            <a:chExt cx="2784" cy="712"/>
          </a:xfrm>
        </p:grpSpPr>
        <p:sp>
          <p:nvSpPr>
            <p:cNvPr id="589829" name="Rectangle 5"/>
            <p:cNvSpPr>
              <a:spLocks noChangeArrowheads="1"/>
            </p:cNvSpPr>
            <p:nvPr/>
          </p:nvSpPr>
          <p:spPr bwMode="auto">
            <a:xfrm>
              <a:off x="1392" y="2544"/>
              <a:ext cx="2488" cy="7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38918" name="Text Box 6"/>
            <p:cNvSpPr txBox="1">
              <a:spLocks noChangeArrowheads="1"/>
            </p:cNvSpPr>
            <p:nvPr/>
          </p:nvSpPr>
          <p:spPr bwMode="auto">
            <a:xfrm>
              <a:off x="1440" y="2591"/>
              <a:ext cx="2736" cy="574"/>
            </a:xfrm>
            <a:prstGeom prst="rect">
              <a:avLst/>
            </a:prstGeom>
            <a:noFill/>
            <a:ln w="12700">
              <a:noFill/>
              <a:miter lim="800000"/>
              <a:headEnd type="none" w="sm" len="sm"/>
              <a:tailEnd type="none" w="sm" len="sm"/>
            </a:ln>
          </p:spPr>
          <p:txBody>
            <a:bodyPr>
              <a:spAutoFit/>
            </a:bodyPr>
            <a:lstStyle/>
            <a:p>
              <a:pPr>
                <a:spcBef>
                  <a:spcPct val="50000"/>
                </a:spcBef>
              </a:pPr>
              <a:r>
                <a:rPr lang="en-US" sz="2800"/>
                <a:t>NSF does not support applications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Rectangle 4"/>
          <p:cNvSpPr>
            <a:spLocks noGrp="1" noChangeArrowheads="1"/>
          </p:cNvSpPr>
          <p:nvPr>
            <p:ph type="title"/>
          </p:nvPr>
        </p:nvSpPr>
        <p:spPr/>
        <p:txBody>
          <a:bodyPr/>
          <a:lstStyle/>
          <a:p>
            <a:pPr>
              <a:defRPr/>
            </a:pPr>
            <a:r>
              <a:rPr lang="en-US" smtClean="0"/>
              <a:t>Should I Meet My Program Officer?</a:t>
            </a:r>
          </a:p>
        </p:txBody>
      </p:sp>
      <p:sp>
        <p:nvSpPr>
          <p:cNvPr id="39939" name="Rectangle 5"/>
          <p:cNvSpPr>
            <a:spLocks noGrp="1" noChangeArrowheads="1"/>
          </p:cNvSpPr>
          <p:nvPr>
            <p:ph type="body" idx="1"/>
          </p:nvPr>
        </p:nvSpPr>
        <p:spPr/>
        <p:txBody>
          <a:bodyPr/>
          <a:lstStyle/>
          <a:p>
            <a:r>
              <a:rPr lang="en-US" altLang="en-US" smtClean="0"/>
              <a:t>Why?  What do you intend to gain?</a:t>
            </a:r>
          </a:p>
          <a:p>
            <a:r>
              <a:rPr lang="en-US" altLang="en-US" smtClean="0"/>
              <a:t>Or is your goal to schmooze?  (It doesn’t help)</a:t>
            </a:r>
          </a:p>
          <a:p>
            <a:pPr lvl="1"/>
            <a:r>
              <a:rPr lang="en-US" altLang="en-US" smtClean="0"/>
              <a:t>Don’t even think about taking your program officer to lunch</a:t>
            </a:r>
          </a:p>
          <a:p>
            <a:r>
              <a:rPr lang="en-US" altLang="en-US" smtClean="0"/>
              <a:t>If you decide to meet:</a:t>
            </a:r>
          </a:p>
          <a:p>
            <a:pPr lvl="1"/>
            <a:r>
              <a:rPr lang="en-US" altLang="en-US" smtClean="0"/>
              <a:t>Be prepared to listen (you don’t learn by talking)</a:t>
            </a:r>
          </a:p>
          <a:p>
            <a:pPr lvl="1"/>
            <a:r>
              <a:rPr lang="en-US" altLang="en-US" smtClean="0"/>
              <a:t>Be prepared with questions</a:t>
            </a:r>
          </a:p>
          <a:p>
            <a:pPr lvl="1"/>
            <a:r>
              <a:rPr lang="en-US" altLang="en-US" smtClean="0"/>
              <a:t>Remember, the program officer is not the panel</a:t>
            </a:r>
          </a:p>
          <a:p>
            <a:pPr lvl="1"/>
            <a:r>
              <a:rPr lang="en-US" altLang="en-US" smtClean="0"/>
              <a:t>You can get a free trip to NSF (more later)</a:t>
            </a:r>
            <a:endParaRPr 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a:defRPr/>
            </a:pPr>
            <a:r>
              <a:rPr lang="en-US" smtClean="0"/>
              <a:t>Important Questions</a:t>
            </a:r>
          </a:p>
        </p:txBody>
      </p:sp>
      <p:sp>
        <p:nvSpPr>
          <p:cNvPr id="40963" name="Rectangle 3"/>
          <p:cNvSpPr>
            <a:spLocks noGrp="1" noChangeArrowheads="1"/>
          </p:cNvSpPr>
          <p:nvPr>
            <p:ph type="body" idx="1"/>
          </p:nvPr>
        </p:nvSpPr>
        <p:spPr/>
        <p:txBody>
          <a:bodyPr/>
          <a:lstStyle/>
          <a:p>
            <a:r>
              <a:rPr lang="en-US" altLang="en-US" smtClean="0"/>
              <a:t>Does my research objective fit well with your program?</a:t>
            </a:r>
          </a:p>
          <a:p>
            <a:r>
              <a:rPr lang="en-US" altLang="en-US" smtClean="0"/>
              <a:t>What is your funding policy for CAREER awards?  What is the maximum size of your CAREER awards?  (Remember, the minimum is $400,000)</a:t>
            </a:r>
          </a:p>
          <a:p>
            <a:r>
              <a:rPr lang="en-US" altLang="en-US" smtClean="0"/>
              <a:t>How are CAREER proposals submitted to your program reviewed?</a:t>
            </a:r>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a:defRPr/>
            </a:pPr>
            <a:r>
              <a:rPr lang="en-US" dirty="0" smtClean="0"/>
              <a:t>CAREER Award</a:t>
            </a:r>
          </a:p>
        </p:txBody>
      </p:sp>
      <p:sp>
        <p:nvSpPr>
          <p:cNvPr id="7171" name="Rectangle 3"/>
          <p:cNvSpPr>
            <a:spLocks noGrp="1" noChangeArrowheads="1"/>
          </p:cNvSpPr>
          <p:nvPr>
            <p:ph type="body" idx="1"/>
          </p:nvPr>
        </p:nvSpPr>
        <p:spPr>
          <a:xfrm>
            <a:off x="609600" y="1371600"/>
            <a:ext cx="7924800" cy="5181600"/>
          </a:xfrm>
        </p:spPr>
        <p:txBody>
          <a:bodyPr/>
          <a:lstStyle/>
          <a:p>
            <a:pPr marL="342900" indent="-342900">
              <a:lnSpc>
                <a:spcPct val="77000"/>
              </a:lnSpc>
            </a:pPr>
            <a:r>
              <a:rPr lang="en-US" dirty="0" smtClean="0"/>
              <a:t>Funds the academic career development of new faculty (it is not a research award)</a:t>
            </a:r>
          </a:p>
          <a:p>
            <a:pPr marL="342900" indent="-342900">
              <a:lnSpc>
                <a:spcPct val="77000"/>
              </a:lnSpc>
            </a:pPr>
            <a:r>
              <a:rPr lang="en-US" dirty="0" smtClean="0"/>
              <a:t>Is based on a development plan, ”a well-argued and specific proposal for activities that will, over a 5-year period, build a firm foundation for a </a:t>
            </a:r>
            <a:r>
              <a:rPr lang="en-US" dirty="0" smtClean="0">
                <a:solidFill>
                  <a:schemeClr val="hlink"/>
                </a:solidFill>
              </a:rPr>
              <a:t>lifetime</a:t>
            </a:r>
            <a:r>
              <a:rPr lang="en-US" dirty="0" smtClean="0"/>
              <a:t> of contributions to research and education”</a:t>
            </a:r>
          </a:p>
          <a:p>
            <a:pPr marL="342900" indent="-342900">
              <a:lnSpc>
                <a:spcPct val="77000"/>
              </a:lnSpc>
            </a:pPr>
            <a:r>
              <a:rPr lang="en-US" dirty="0" smtClean="0"/>
              <a:t>Duration: 5 years</a:t>
            </a:r>
          </a:p>
          <a:p>
            <a:pPr marL="342900" indent="-342900">
              <a:lnSpc>
                <a:spcPct val="77000"/>
              </a:lnSpc>
            </a:pPr>
            <a:r>
              <a:rPr lang="en-US" dirty="0" smtClean="0"/>
              <a:t>Min (in most programs, it’s also a max.) amount: $400,000</a:t>
            </a:r>
          </a:p>
          <a:p>
            <a:pPr marL="342900" indent="-342900">
              <a:lnSpc>
                <a:spcPct val="77000"/>
              </a:lnSpc>
            </a:pPr>
            <a:r>
              <a:rPr lang="en-US" dirty="0" smtClean="0"/>
              <a:t>Deadline for Engineering: July 23, 2013 (for other directorates, see solicitation)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1028"/>
          <p:cNvSpPr>
            <a:spLocks noGrp="1" noChangeArrowheads="1"/>
          </p:cNvSpPr>
          <p:nvPr>
            <p:ph type="title"/>
          </p:nvPr>
        </p:nvSpPr>
        <p:spPr/>
        <p:txBody>
          <a:bodyPr/>
          <a:lstStyle/>
          <a:p>
            <a:pPr>
              <a:defRPr/>
            </a:pPr>
            <a:r>
              <a:rPr lang="en-US" smtClean="0"/>
              <a:t>Questions You Shouldn’t Ask a Program Director</a:t>
            </a:r>
          </a:p>
        </p:txBody>
      </p:sp>
      <p:sp>
        <p:nvSpPr>
          <p:cNvPr id="41987" name="Rectangle 1029"/>
          <p:cNvSpPr>
            <a:spLocks noGrp="1" noChangeArrowheads="1"/>
          </p:cNvSpPr>
          <p:nvPr>
            <p:ph type="body" idx="1"/>
          </p:nvPr>
        </p:nvSpPr>
        <p:spPr/>
        <p:txBody>
          <a:bodyPr/>
          <a:lstStyle/>
          <a:p>
            <a:r>
              <a:rPr lang="en-US" altLang="en-US" dirty="0" smtClean="0"/>
              <a:t>Is NSF interested in my topic?</a:t>
            </a:r>
          </a:p>
          <a:p>
            <a:r>
              <a:rPr lang="en-US" altLang="en-US" dirty="0" smtClean="0"/>
              <a:t>So, will you fund my research?</a:t>
            </a:r>
          </a:p>
          <a:p>
            <a:r>
              <a:rPr lang="en-US" altLang="en-US" dirty="0" smtClean="0"/>
              <a:t>Is this a good research topic?</a:t>
            </a:r>
          </a:p>
          <a:p>
            <a:r>
              <a:rPr lang="en-US" altLang="en-US" dirty="0" smtClean="0"/>
              <a:t>What research topic do you think I should work on?</a:t>
            </a:r>
          </a:p>
          <a:p>
            <a:r>
              <a:rPr lang="en-US" altLang="en-US" dirty="0" smtClean="0"/>
              <a:t>What are my odds?</a:t>
            </a:r>
          </a:p>
          <a:p>
            <a:r>
              <a:rPr lang="en-US" altLang="en-US" dirty="0" smtClean="0"/>
              <a:t>But this is my last chance, what can I do?</a:t>
            </a:r>
          </a:p>
          <a:p>
            <a:r>
              <a:rPr lang="en-US" altLang="en-US" dirty="0" smtClean="0"/>
              <a:t>If I send a copy of my proposal to you, will you help me edit it?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4"/>
          <p:cNvSpPr>
            <a:spLocks noGrp="1" noChangeArrowheads="1"/>
          </p:cNvSpPr>
          <p:nvPr>
            <p:ph type="title"/>
          </p:nvPr>
        </p:nvSpPr>
        <p:spPr/>
        <p:txBody>
          <a:bodyPr/>
          <a:lstStyle/>
          <a:p>
            <a:pPr>
              <a:defRPr/>
            </a:pPr>
            <a:r>
              <a:rPr lang="en-US" smtClean="0"/>
              <a:t>Catch 22</a:t>
            </a:r>
          </a:p>
        </p:txBody>
      </p:sp>
      <p:sp>
        <p:nvSpPr>
          <p:cNvPr id="43011" name="Rectangle 5"/>
          <p:cNvSpPr>
            <a:spLocks noGrp="1" noChangeArrowheads="1"/>
          </p:cNvSpPr>
          <p:nvPr>
            <p:ph type="body" idx="1"/>
          </p:nvPr>
        </p:nvSpPr>
        <p:spPr/>
        <p:txBody>
          <a:bodyPr/>
          <a:lstStyle/>
          <a:p>
            <a:r>
              <a:rPr lang="en-US" altLang="en-US" smtClean="0"/>
              <a:t>My research doesn’t fit in any single NSF program, how about joint submission/review?</a:t>
            </a:r>
          </a:p>
          <a:p>
            <a:pPr lvl="1"/>
            <a:r>
              <a:rPr lang="en-US" altLang="en-US" smtClean="0"/>
              <a:t>Did you formulate a clear research objective?</a:t>
            </a:r>
          </a:p>
          <a:p>
            <a:pPr lvl="1"/>
            <a:r>
              <a:rPr lang="en-US" altLang="en-US" smtClean="0"/>
              <a:t>Is your research objective too broad?</a:t>
            </a:r>
          </a:p>
          <a:p>
            <a:pPr lvl="1"/>
            <a:r>
              <a:rPr lang="en-US" altLang="en-US" smtClean="0"/>
              <a:t>Do you want to consider focusing your scope?</a:t>
            </a:r>
          </a:p>
          <a:p>
            <a:r>
              <a:rPr lang="en-US" smtClean="0"/>
              <a:t>Suppose my research really does span multiple programs?</a:t>
            </a:r>
          </a:p>
          <a:p>
            <a:pPr lvl="1"/>
            <a:r>
              <a:rPr lang="en-US" smtClean="0"/>
              <a:t>Contact all relevant program directors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Rectangle 4"/>
          <p:cNvSpPr>
            <a:spLocks noGrp="1" noChangeArrowheads="1"/>
          </p:cNvSpPr>
          <p:nvPr>
            <p:ph type="title"/>
          </p:nvPr>
        </p:nvSpPr>
        <p:spPr/>
        <p:txBody>
          <a:bodyPr/>
          <a:lstStyle/>
          <a:p>
            <a:pPr>
              <a:defRPr/>
            </a:pPr>
            <a:r>
              <a:rPr lang="en-US" smtClean="0"/>
              <a:t>How Could a Meeting Help?</a:t>
            </a:r>
          </a:p>
        </p:txBody>
      </p:sp>
      <p:sp>
        <p:nvSpPr>
          <p:cNvPr id="44035" name="Rectangle 5"/>
          <p:cNvSpPr>
            <a:spLocks noGrp="1" noChangeArrowheads="1"/>
          </p:cNvSpPr>
          <p:nvPr>
            <p:ph type="body" idx="1"/>
          </p:nvPr>
        </p:nvSpPr>
        <p:spPr/>
        <p:txBody>
          <a:bodyPr/>
          <a:lstStyle/>
          <a:p>
            <a:r>
              <a:rPr lang="en-US" altLang="en-US" smtClean="0"/>
              <a:t>Your program director can:</a:t>
            </a:r>
          </a:p>
          <a:p>
            <a:pPr lvl="1"/>
            <a:r>
              <a:rPr lang="en-US" altLang="en-US" smtClean="0"/>
              <a:t>Give advice on proposal submission</a:t>
            </a:r>
          </a:p>
          <a:p>
            <a:pPr lvl="1"/>
            <a:r>
              <a:rPr lang="en-US" altLang="en-US" smtClean="0"/>
              <a:t>Help you understand the review of a previous proposal</a:t>
            </a:r>
          </a:p>
          <a:p>
            <a:pPr lvl="1"/>
            <a:r>
              <a:rPr lang="en-US" altLang="en-US" smtClean="0"/>
              <a:t>Point you to resources you can use to help write a better proposal next time</a:t>
            </a:r>
          </a:p>
          <a:p>
            <a:pPr lvl="1"/>
            <a:r>
              <a:rPr lang="en-US" altLang="en-US" smtClean="0"/>
              <a:t>Give general guidance on good proposal writing</a:t>
            </a:r>
          </a:p>
          <a:p>
            <a:pPr lvl="1"/>
            <a:r>
              <a:rPr lang="en-US" altLang="en-US" smtClean="0"/>
              <a:t>Give you ideas for collaborations</a:t>
            </a:r>
            <a:endParaRPr lang="en-US" smtClean="0"/>
          </a:p>
        </p:txBody>
      </p:sp>
      <p:grpSp>
        <p:nvGrpSpPr>
          <p:cNvPr id="2" name="Group 6"/>
          <p:cNvGrpSpPr>
            <a:grpSpLocks/>
          </p:cNvGrpSpPr>
          <p:nvPr/>
        </p:nvGrpSpPr>
        <p:grpSpPr bwMode="auto">
          <a:xfrm>
            <a:off x="1600200" y="5334000"/>
            <a:ext cx="6019800" cy="1130300"/>
            <a:chOff x="1200" y="3216"/>
            <a:chExt cx="3792" cy="712"/>
          </a:xfrm>
        </p:grpSpPr>
        <p:sp>
          <p:nvSpPr>
            <p:cNvPr id="419847" name="Rectangle 7"/>
            <p:cNvSpPr>
              <a:spLocks noChangeArrowheads="1"/>
            </p:cNvSpPr>
            <p:nvPr/>
          </p:nvSpPr>
          <p:spPr bwMode="auto">
            <a:xfrm>
              <a:off x="1200" y="3216"/>
              <a:ext cx="3648" cy="7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44038" name="Text Box 8"/>
            <p:cNvSpPr txBox="1">
              <a:spLocks noChangeArrowheads="1"/>
            </p:cNvSpPr>
            <p:nvPr/>
          </p:nvSpPr>
          <p:spPr bwMode="auto">
            <a:xfrm>
              <a:off x="1265" y="3264"/>
              <a:ext cx="3727" cy="596"/>
            </a:xfrm>
            <a:prstGeom prst="rect">
              <a:avLst/>
            </a:prstGeom>
            <a:noFill/>
            <a:ln w="12700">
              <a:noFill/>
              <a:miter lim="800000"/>
              <a:headEnd type="none" w="sm" len="sm"/>
              <a:tailEnd type="none" w="sm" len="sm"/>
            </a:ln>
          </p:spPr>
          <p:txBody>
            <a:bodyPr>
              <a:spAutoFit/>
            </a:bodyPr>
            <a:lstStyle/>
            <a:p>
              <a:pPr>
                <a:spcBef>
                  <a:spcPct val="50000"/>
                </a:spcBef>
              </a:pPr>
              <a:r>
                <a:rPr lang="en-US" sz="2800"/>
                <a:t>Program officers look forward to constructive meetings with PIs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smtClean="0"/>
              <a:t>Could a Meeting Help?</a:t>
            </a:r>
          </a:p>
        </p:txBody>
      </p:sp>
      <p:grpSp>
        <p:nvGrpSpPr>
          <p:cNvPr id="45059" name="Group 4"/>
          <p:cNvGrpSpPr>
            <a:grpSpLocks/>
          </p:cNvGrpSpPr>
          <p:nvPr/>
        </p:nvGrpSpPr>
        <p:grpSpPr bwMode="auto">
          <a:xfrm>
            <a:off x="1676400" y="1676400"/>
            <a:ext cx="6019800" cy="1371600"/>
            <a:chOff x="1200" y="3216"/>
            <a:chExt cx="3792" cy="712"/>
          </a:xfrm>
        </p:grpSpPr>
        <p:sp>
          <p:nvSpPr>
            <p:cNvPr id="459781" name="Rectangle 5"/>
            <p:cNvSpPr>
              <a:spLocks noChangeArrowheads="1"/>
            </p:cNvSpPr>
            <p:nvPr/>
          </p:nvSpPr>
          <p:spPr bwMode="auto">
            <a:xfrm>
              <a:off x="1200" y="3216"/>
              <a:ext cx="3648" cy="7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45062" name="Text Box 6"/>
            <p:cNvSpPr txBox="1">
              <a:spLocks noChangeArrowheads="1"/>
            </p:cNvSpPr>
            <p:nvPr/>
          </p:nvSpPr>
          <p:spPr bwMode="auto">
            <a:xfrm>
              <a:off x="1265" y="3264"/>
              <a:ext cx="3727" cy="491"/>
            </a:xfrm>
            <a:prstGeom prst="rect">
              <a:avLst/>
            </a:prstGeom>
            <a:noFill/>
            <a:ln w="12700">
              <a:noFill/>
              <a:miter lim="800000"/>
              <a:headEnd type="none" w="sm" len="sm"/>
              <a:tailEnd type="none" w="sm" len="sm"/>
            </a:ln>
          </p:spPr>
          <p:txBody>
            <a:bodyPr>
              <a:spAutoFit/>
            </a:bodyPr>
            <a:lstStyle/>
            <a:p>
              <a:pPr>
                <a:spcBef>
                  <a:spcPct val="50000"/>
                </a:spcBef>
              </a:pPr>
              <a:r>
                <a:rPr lang="en-US" sz="2800"/>
                <a:t>Note - you learn by listening, not by talking.  So shut up and listen.</a:t>
              </a:r>
            </a:p>
          </p:txBody>
        </p:sp>
      </p:grpSp>
      <p:pic>
        <p:nvPicPr>
          <p:cNvPr id="45060" name="Picture 7" descr="New Image"/>
          <p:cNvPicPr>
            <a:picLocks noChangeAspect="1" noChangeArrowheads="1"/>
          </p:cNvPicPr>
          <p:nvPr/>
        </p:nvPicPr>
        <p:blipFill>
          <a:blip r:embed="rId3" cstate="print"/>
          <a:srcRect/>
          <a:stretch>
            <a:fillRect/>
          </a:stretch>
        </p:blipFill>
        <p:spPr bwMode="auto">
          <a:xfrm>
            <a:off x="2514600" y="3352800"/>
            <a:ext cx="3733800" cy="248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Rectangle 1026"/>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326660" name="Rectangle 1028"/>
          <p:cNvSpPr>
            <a:spLocks noGrp="1" noChangeArrowheads="1"/>
          </p:cNvSpPr>
          <p:nvPr>
            <p:ph type="ctrTitle"/>
          </p:nvPr>
        </p:nvSpPr>
        <p:spPr>
          <a:xfrm>
            <a:off x="228600" y="990600"/>
            <a:ext cx="8686800" cy="1371600"/>
          </a:xfrm>
        </p:spPr>
        <p:txBody>
          <a:bodyPr/>
          <a:lstStyle/>
          <a:p>
            <a:pPr>
              <a:defRPr/>
            </a:pPr>
            <a:r>
              <a:rPr lang="en-US" sz="4000" smtClean="0"/>
              <a:t>Writing the Summary</a:t>
            </a:r>
          </a:p>
        </p:txBody>
      </p:sp>
      <p:pic>
        <p:nvPicPr>
          <p:cNvPr id="46084" name="Picture 1030"/>
          <p:cNvPicPr>
            <a:picLocks noChangeAspect="1" noChangeArrowheads="1"/>
          </p:cNvPicPr>
          <p:nvPr/>
        </p:nvPicPr>
        <p:blipFill>
          <a:blip r:embed="rId4" cstate="print"/>
          <a:srcRect/>
          <a:stretch>
            <a:fillRect/>
          </a:stretch>
        </p:blipFill>
        <p:spPr bwMode="auto">
          <a:xfrm>
            <a:off x="1981200" y="2209800"/>
            <a:ext cx="5410200" cy="3587750"/>
          </a:xfrm>
          <a:prstGeom prst="rect">
            <a:avLst/>
          </a:prstGeom>
          <a:noFill/>
          <a:ln w="12700">
            <a:noFill/>
            <a:miter lim="800000"/>
            <a:headEnd type="none" w="sm" len="sm"/>
            <a:tailEnd type="none" w="sm" len="sm"/>
          </a:ln>
        </p:spPr>
      </p:pic>
      <p:sp useBgFill="1">
        <p:nvSpPr>
          <p:cNvPr id="46085" name="Rectangle 1031"/>
          <p:cNvSpPr>
            <a:spLocks noChangeArrowheads="1"/>
          </p:cNvSpPr>
          <p:nvPr/>
        </p:nvSpPr>
        <p:spPr bwMode="auto">
          <a:xfrm>
            <a:off x="2209800" y="6627813"/>
            <a:ext cx="4267200" cy="225425"/>
          </a:xfrm>
          <a:prstGeom prst="rect">
            <a:avLst/>
          </a:prstGeom>
          <a:ln w="9525">
            <a:noFill/>
            <a:miter lim="800000"/>
            <a:headEnd/>
            <a:tailEnd/>
          </a:ln>
        </p:spPr>
        <p:txBody>
          <a:bodyPr lIns="90488" tIns="44450" rIns="90488" bIns="44450">
            <a:spAutoFit/>
          </a:bodyPr>
          <a:lstStyle/>
          <a:p>
            <a:pPr algn="ctr"/>
            <a:r>
              <a:rPr lang="en-US" sz="900" i="1">
                <a:solidFill>
                  <a:srgbClr val="000000"/>
                </a:solidFill>
              </a:rPr>
              <a:t>CAREER Proposal Writing Workshop</a:t>
            </a:r>
          </a:p>
        </p:txBody>
      </p:sp>
      <p:pic>
        <p:nvPicPr>
          <p:cNvPr id="46086" name="Picture 1032" descr="218065919@06022009-0EA6"/>
          <p:cNvPicPr>
            <a:picLocks noChangeAspect="1" noChangeArrowheads="1"/>
          </p:cNvPicPr>
          <p:nvPr/>
        </p:nvPicPr>
        <p:blipFill>
          <a:blip r:embed="rId5" cstate="print"/>
          <a:srcRect/>
          <a:stretch>
            <a:fillRect/>
          </a:stretch>
        </p:blipFill>
        <p:spPr bwMode="auto">
          <a:xfrm>
            <a:off x="76200" y="76200"/>
            <a:ext cx="1516063" cy="152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4"/>
          <p:cNvSpPr>
            <a:spLocks noGrp="1" noChangeArrowheads="1"/>
          </p:cNvSpPr>
          <p:nvPr>
            <p:ph type="title"/>
          </p:nvPr>
        </p:nvSpPr>
        <p:spPr/>
        <p:txBody>
          <a:bodyPr/>
          <a:lstStyle/>
          <a:p>
            <a:pPr>
              <a:defRPr/>
            </a:pPr>
            <a:r>
              <a:rPr lang="en-US" smtClean="0"/>
              <a:t>Writing the Summary</a:t>
            </a:r>
          </a:p>
        </p:txBody>
      </p:sp>
      <p:sp>
        <p:nvSpPr>
          <p:cNvPr id="47107" name="Rectangle 5"/>
          <p:cNvSpPr>
            <a:spLocks noGrp="1" noChangeArrowheads="1"/>
          </p:cNvSpPr>
          <p:nvPr>
            <p:ph type="body" idx="1"/>
          </p:nvPr>
        </p:nvSpPr>
        <p:spPr/>
        <p:txBody>
          <a:bodyPr/>
          <a:lstStyle/>
          <a:p>
            <a:pPr>
              <a:lnSpc>
                <a:spcPct val="77000"/>
              </a:lnSpc>
            </a:pPr>
            <a:r>
              <a:rPr lang="en-US" altLang="en-US" dirty="0" smtClean="0"/>
              <a:t>The most important statement is the statement of your proposed objectives</a:t>
            </a:r>
          </a:p>
          <a:p>
            <a:pPr lvl="1">
              <a:lnSpc>
                <a:spcPct val="77000"/>
              </a:lnSpc>
            </a:pPr>
            <a:r>
              <a:rPr lang="en-US" altLang="en-US" dirty="0" smtClean="0"/>
              <a:t>It should be at the very beginning</a:t>
            </a:r>
          </a:p>
          <a:p>
            <a:pPr lvl="1">
              <a:lnSpc>
                <a:spcPct val="85000"/>
              </a:lnSpc>
            </a:pPr>
            <a:r>
              <a:rPr lang="en-US" altLang="en-US" dirty="0" smtClean="0"/>
              <a:t>Do not begin with a weather report: “The sky is falling.  Tools are breaking.  Designs are failing…”</a:t>
            </a:r>
          </a:p>
          <a:p>
            <a:pPr lvl="1">
              <a:lnSpc>
                <a:spcPct val="85000"/>
              </a:lnSpc>
            </a:pPr>
            <a:r>
              <a:rPr lang="en-US" altLang="en-US" dirty="0" smtClean="0"/>
              <a:t>Do not begin with a state-of-the-union address: “It is imperative that the nation develop a strong manufacturing base…”</a:t>
            </a:r>
          </a:p>
          <a:p>
            <a:pPr>
              <a:lnSpc>
                <a:spcPct val="77000"/>
              </a:lnSpc>
            </a:pPr>
            <a:r>
              <a:rPr lang="en-US" altLang="en-US" dirty="0" smtClean="0"/>
              <a:t>Remember, this is not a tech paper, it is not a murder mystery (where we find out what the objective is on page 15)</a:t>
            </a:r>
          </a:p>
          <a:p>
            <a:pPr>
              <a:lnSpc>
                <a:spcPct val="77000"/>
              </a:lnSpc>
            </a:pPr>
            <a:r>
              <a:rPr lang="en-US" altLang="en-US" dirty="0" smtClean="0"/>
              <a:t>Your Intellectual Merit and Broader Impact statements are important</a:t>
            </a:r>
            <a:endParaRPr 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a:defRPr/>
            </a:pPr>
            <a:r>
              <a:rPr lang="en-US" smtClean="0"/>
              <a:t>The Summary Page</a:t>
            </a:r>
          </a:p>
        </p:txBody>
      </p:sp>
      <p:sp>
        <p:nvSpPr>
          <p:cNvPr id="48131" name="Rectangle 3"/>
          <p:cNvSpPr>
            <a:spLocks noGrp="1" noChangeArrowheads="1"/>
          </p:cNvSpPr>
          <p:nvPr>
            <p:ph type="body" idx="1"/>
          </p:nvPr>
        </p:nvSpPr>
        <p:spPr>
          <a:xfrm>
            <a:off x="533400" y="1371600"/>
            <a:ext cx="8077200" cy="5181600"/>
          </a:xfrm>
        </p:spPr>
        <p:txBody>
          <a:bodyPr/>
          <a:lstStyle/>
          <a:p>
            <a:r>
              <a:rPr lang="en-US" altLang="en-US" sz="2400" dirty="0" smtClean="0"/>
              <a:t>First paragraph</a:t>
            </a:r>
          </a:p>
          <a:p>
            <a:pPr lvl="1"/>
            <a:r>
              <a:rPr lang="en-US" altLang="en-US" sz="2000" dirty="0" smtClean="0"/>
              <a:t>My long-term research goal is…</a:t>
            </a:r>
          </a:p>
          <a:p>
            <a:pPr lvl="1"/>
            <a:r>
              <a:rPr lang="en-US" altLang="en-US" sz="2000" dirty="0" smtClean="0"/>
              <a:t>In pursuit of this goal, the research objective of this CAREER proposal is…</a:t>
            </a:r>
          </a:p>
          <a:p>
            <a:pPr lvl="1"/>
            <a:r>
              <a:rPr lang="en-US" sz="2000" dirty="0" smtClean="0"/>
              <a:t>The research approach is…</a:t>
            </a:r>
          </a:p>
          <a:p>
            <a:r>
              <a:rPr lang="en-US" sz="2400" dirty="0" smtClean="0"/>
              <a:t>Second paragraph</a:t>
            </a:r>
          </a:p>
          <a:p>
            <a:pPr lvl="1"/>
            <a:r>
              <a:rPr lang="en-US" sz="2000" dirty="0" smtClean="0"/>
              <a:t>My long-term educational goal is…</a:t>
            </a:r>
          </a:p>
          <a:p>
            <a:pPr lvl="1"/>
            <a:r>
              <a:rPr lang="en-US" sz="2000" dirty="0" smtClean="0"/>
              <a:t>In pursuit of this goal, the educational objective of this CAREER proposal is…</a:t>
            </a:r>
          </a:p>
          <a:p>
            <a:pPr lvl="1"/>
            <a:r>
              <a:rPr lang="en-US" sz="2000" dirty="0" smtClean="0"/>
              <a:t>The educational approach is…</a:t>
            </a:r>
          </a:p>
          <a:p>
            <a:r>
              <a:rPr lang="en-US" sz="2400" dirty="0" smtClean="0"/>
              <a:t>Third and fourth paragraphs – must use template</a:t>
            </a:r>
          </a:p>
          <a:p>
            <a:pPr lvl="1"/>
            <a:r>
              <a:rPr lang="en-US" sz="2000" dirty="0" smtClean="0"/>
              <a:t>Intellectual Merit</a:t>
            </a:r>
          </a:p>
          <a:p>
            <a:pPr lvl="1"/>
            <a:r>
              <a:rPr lang="en-US" sz="2000" dirty="0" smtClean="0"/>
              <a:t>Broader Impact</a:t>
            </a:r>
          </a:p>
          <a:p>
            <a:r>
              <a:rPr lang="en-US" sz="2400" dirty="0" smtClean="0"/>
              <a:t>Anything else </a:t>
            </a:r>
            <a:r>
              <a:rPr lang="en-US" sz="2400" i="1" dirty="0" smtClean="0"/>
              <a:t>will</a:t>
            </a:r>
            <a:r>
              <a:rPr lang="en-US" sz="2400" dirty="0" smtClean="0"/>
              <a:t> lower your rating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3076"/>
          <p:cNvSpPr>
            <a:spLocks noGrp="1" noChangeArrowheads="1"/>
          </p:cNvSpPr>
          <p:nvPr>
            <p:ph type="title"/>
          </p:nvPr>
        </p:nvSpPr>
        <p:spPr/>
        <p:txBody>
          <a:bodyPr/>
          <a:lstStyle/>
          <a:p>
            <a:pPr>
              <a:defRPr/>
            </a:pPr>
            <a:r>
              <a:rPr lang="en-US" smtClean="0"/>
              <a:t>What We Want to Know</a:t>
            </a:r>
          </a:p>
        </p:txBody>
      </p:sp>
      <p:sp>
        <p:nvSpPr>
          <p:cNvPr id="49155" name="Rectangle 3077"/>
          <p:cNvSpPr>
            <a:spLocks noGrp="1" noChangeArrowheads="1"/>
          </p:cNvSpPr>
          <p:nvPr>
            <p:ph type="body" idx="1"/>
          </p:nvPr>
        </p:nvSpPr>
        <p:spPr/>
        <p:txBody>
          <a:bodyPr/>
          <a:lstStyle/>
          <a:p>
            <a:r>
              <a:rPr lang="en-US" altLang="en-US" smtClean="0"/>
              <a:t>What are your research and educational objectives?</a:t>
            </a:r>
          </a:p>
          <a:p>
            <a:pPr lvl="1"/>
            <a:r>
              <a:rPr lang="en-US" altLang="en-US" smtClean="0"/>
              <a:t>This is what directs your proposal to the appropriate program</a:t>
            </a:r>
          </a:p>
          <a:p>
            <a:r>
              <a:rPr lang="en-US" altLang="en-US" smtClean="0"/>
              <a:t>What is your approach?</a:t>
            </a:r>
          </a:p>
          <a:p>
            <a:pPr lvl="1"/>
            <a:r>
              <a:rPr lang="en-US" altLang="en-US" smtClean="0"/>
              <a:t>Outline — just a few sentences</a:t>
            </a:r>
          </a:p>
          <a:p>
            <a:r>
              <a:rPr lang="en-US" altLang="en-US" smtClean="0"/>
              <a:t>What is the specific research contribution you will make to the knowledge base (the intellectual merit)?</a:t>
            </a:r>
          </a:p>
          <a:p>
            <a:r>
              <a:rPr lang="en-US" altLang="en-US" smtClean="0"/>
              <a:t>If successful, what will be the benefit to society (the broader impact)?</a:t>
            </a:r>
            <a:endParaRPr lang="en-US"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1028"/>
          <p:cNvSpPr>
            <a:spLocks noGrp="1" noChangeArrowheads="1"/>
          </p:cNvSpPr>
          <p:nvPr>
            <p:ph type="title"/>
          </p:nvPr>
        </p:nvSpPr>
        <p:spPr/>
        <p:txBody>
          <a:bodyPr/>
          <a:lstStyle/>
          <a:p>
            <a:pPr>
              <a:defRPr/>
            </a:pPr>
            <a:r>
              <a:rPr lang="en-US" dirty="0" smtClean="0"/>
              <a:t>The Summary</a:t>
            </a:r>
          </a:p>
        </p:txBody>
      </p:sp>
      <p:sp>
        <p:nvSpPr>
          <p:cNvPr id="50179" name="Rectangle 1029"/>
          <p:cNvSpPr>
            <a:spLocks noGrp="1" noChangeArrowheads="1"/>
          </p:cNvSpPr>
          <p:nvPr>
            <p:ph type="body" idx="1"/>
          </p:nvPr>
        </p:nvSpPr>
        <p:spPr/>
        <p:txBody>
          <a:bodyPr/>
          <a:lstStyle/>
          <a:p>
            <a:r>
              <a:rPr lang="en-US" altLang="en-US" dirty="0" smtClean="0"/>
              <a:t>The summary is now entered via a template that allows three blocks, total 4096 characters (a space is a character)</a:t>
            </a:r>
          </a:p>
          <a:p>
            <a:pPr lvl="1"/>
            <a:r>
              <a:rPr lang="en-US" dirty="0" smtClean="0"/>
              <a:t>A summary paragraph (you can make it two paragraphs)</a:t>
            </a:r>
          </a:p>
          <a:p>
            <a:pPr lvl="1"/>
            <a:r>
              <a:rPr lang="en-US" dirty="0" smtClean="0"/>
              <a:t>An Intellectual Merit paragraph</a:t>
            </a:r>
          </a:p>
          <a:p>
            <a:pPr lvl="1"/>
            <a:r>
              <a:rPr lang="en-US" dirty="0" smtClean="0"/>
              <a:t>A Broader Impacts paragraph</a:t>
            </a:r>
          </a:p>
          <a:p>
            <a:r>
              <a:rPr lang="en-US" dirty="0" smtClean="0"/>
              <a:t>The summary page will be automatically formatted</a:t>
            </a:r>
          </a:p>
          <a:p>
            <a:r>
              <a:rPr lang="en-US" dirty="0" smtClean="0"/>
              <a:t>Be sure it fits on the one page allowed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0" name="Rectangle 4"/>
          <p:cNvSpPr>
            <a:spLocks noGrp="1" noChangeArrowheads="1"/>
          </p:cNvSpPr>
          <p:nvPr>
            <p:ph type="title"/>
          </p:nvPr>
        </p:nvSpPr>
        <p:spPr/>
        <p:txBody>
          <a:bodyPr/>
          <a:lstStyle/>
          <a:p>
            <a:pPr>
              <a:defRPr/>
            </a:pPr>
            <a:r>
              <a:rPr lang="en-US" smtClean="0"/>
              <a:t>The Rest of Your Proposal</a:t>
            </a:r>
          </a:p>
        </p:txBody>
      </p:sp>
      <p:sp>
        <p:nvSpPr>
          <p:cNvPr id="51203" name="Rectangle 5"/>
          <p:cNvSpPr>
            <a:spLocks noGrp="1" noChangeArrowheads="1"/>
          </p:cNvSpPr>
          <p:nvPr>
            <p:ph type="body" idx="1"/>
          </p:nvPr>
        </p:nvSpPr>
        <p:spPr/>
        <p:txBody>
          <a:bodyPr/>
          <a:lstStyle/>
          <a:p>
            <a:r>
              <a:rPr lang="en-US" altLang="en-US" dirty="0" smtClean="0"/>
              <a:t>The next 15 pages of your proposal give backup and detail to your summary</a:t>
            </a:r>
          </a:p>
          <a:p>
            <a:r>
              <a:rPr lang="en-US" altLang="en-US" dirty="0" smtClean="0"/>
              <a:t>Start with a restatement of your goals and objectives, clarify them, and provide a plan to accomplish them</a:t>
            </a:r>
          </a:p>
          <a:p>
            <a:pPr lvl="1"/>
            <a:r>
              <a:rPr lang="en-US" altLang="en-US" dirty="0" smtClean="0"/>
              <a:t>Task statements should actually detail the tasks needed to accomplish your objectives</a:t>
            </a:r>
          </a:p>
          <a:p>
            <a:pPr lvl="1"/>
            <a:r>
              <a:rPr lang="en-US" altLang="en-US" dirty="0" smtClean="0"/>
              <a:t>Tasks should conform to objectives 1-to-1</a:t>
            </a:r>
          </a:p>
          <a:p>
            <a:r>
              <a:rPr lang="en-US" altLang="en-US" dirty="0" smtClean="0"/>
              <a:t>Restate and provide detail on your intellectual merit and broader impact</a:t>
            </a:r>
            <a:endParaRPr lang="en-US" dirty="0" smtClean="0"/>
          </a:p>
        </p:txBody>
      </p:sp>
      <p:grpSp>
        <p:nvGrpSpPr>
          <p:cNvPr id="2" name="Group 6"/>
          <p:cNvGrpSpPr>
            <a:grpSpLocks/>
          </p:cNvGrpSpPr>
          <p:nvPr/>
        </p:nvGrpSpPr>
        <p:grpSpPr bwMode="auto">
          <a:xfrm>
            <a:off x="1524000" y="5410200"/>
            <a:ext cx="6019800" cy="1130300"/>
            <a:chOff x="1200" y="3216"/>
            <a:chExt cx="3792" cy="712"/>
          </a:xfrm>
        </p:grpSpPr>
        <p:sp>
          <p:nvSpPr>
            <p:cNvPr id="429063" name="Rectangle 7"/>
            <p:cNvSpPr>
              <a:spLocks noChangeArrowheads="1"/>
            </p:cNvSpPr>
            <p:nvPr/>
          </p:nvSpPr>
          <p:spPr bwMode="auto">
            <a:xfrm>
              <a:off x="1200" y="3216"/>
              <a:ext cx="3648" cy="7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51206" name="Text Box 8"/>
            <p:cNvSpPr txBox="1">
              <a:spLocks noChangeArrowheads="1"/>
            </p:cNvSpPr>
            <p:nvPr/>
          </p:nvSpPr>
          <p:spPr bwMode="auto">
            <a:xfrm>
              <a:off x="1265" y="3264"/>
              <a:ext cx="3727" cy="596"/>
            </a:xfrm>
            <a:prstGeom prst="rect">
              <a:avLst/>
            </a:prstGeom>
            <a:noFill/>
            <a:ln w="12700">
              <a:noFill/>
              <a:miter lim="800000"/>
              <a:headEnd type="none" w="sm" len="sm"/>
              <a:tailEnd type="none" w="sm" len="sm"/>
            </a:ln>
          </p:spPr>
          <p:txBody>
            <a:bodyPr>
              <a:spAutoFit/>
            </a:bodyPr>
            <a:lstStyle/>
            <a:p>
              <a:pPr>
                <a:spcBef>
                  <a:spcPct val="50000"/>
                </a:spcBef>
              </a:pPr>
              <a:r>
                <a:rPr lang="en-US" sz="2800" dirty="0"/>
                <a:t>This is a good time to put forth your best effort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a:defRPr/>
            </a:pPr>
            <a:r>
              <a:rPr lang="en-US" dirty="0" smtClean="0"/>
              <a:t>What’s New for 2013?</a:t>
            </a:r>
          </a:p>
        </p:txBody>
      </p:sp>
      <p:sp>
        <p:nvSpPr>
          <p:cNvPr id="8195" name="Rectangle 3"/>
          <p:cNvSpPr>
            <a:spLocks noGrp="1" noChangeArrowheads="1"/>
          </p:cNvSpPr>
          <p:nvPr>
            <p:ph type="body" idx="1"/>
          </p:nvPr>
        </p:nvSpPr>
        <p:spPr>
          <a:xfrm>
            <a:off x="762000" y="1371600"/>
            <a:ext cx="7772400" cy="5181600"/>
          </a:xfrm>
        </p:spPr>
        <p:txBody>
          <a:bodyPr/>
          <a:lstStyle/>
          <a:p>
            <a:pPr marL="342900" indent="-342900"/>
            <a:r>
              <a:rPr lang="en-US" smtClean="0"/>
              <a:t>Cover sheet requiring certification of eligibility has been removed</a:t>
            </a:r>
          </a:p>
          <a:p>
            <a:pPr marL="342900" indent="-342900"/>
            <a:r>
              <a:rPr lang="en-US" smtClean="0"/>
              <a:t>Restriction placed on the content allowed in letters of collaboration, 1 page max</a:t>
            </a:r>
          </a:p>
          <a:p>
            <a:pPr marL="342900" indent="-342900"/>
            <a:r>
              <a:rPr lang="en-US" smtClean="0"/>
              <a:t>Length of departmental letter, 2 pages, must include specific elements</a:t>
            </a:r>
          </a:p>
          <a:p>
            <a:pPr marL="342900" indent="-342900"/>
            <a:r>
              <a:rPr lang="en-US" smtClean="0"/>
              <a:t>Minimum grant size in OPP, $500K</a:t>
            </a:r>
          </a:p>
          <a:p>
            <a:pPr marL="342900" indent="-342900"/>
            <a:r>
              <a:rPr lang="en-US" smtClean="0"/>
              <a:t>Details on international/global dimensions and cross-disciplinary activities</a:t>
            </a:r>
          </a:p>
          <a:p>
            <a:pPr marL="342900" indent="-342900"/>
            <a:r>
              <a:rPr lang="en-US" smtClean="0"/>
              <a:t>Removal of requirement for yearly departmental letter with annual report</a:t>
            </a:r>
          </a:p>
          <a:p>
            <a:pPr marL="342900" indent="-342900"/>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4" name="Rectangle 4"/>
          <p:cNvSpPr>
            <a:spLocks noGrp="1" noChangeArrowheads="1"/>
          </p:cNvSpPr>
          <p:nvPr>
            <p:ph type="title"/>
          </p:nvPr>
        </p:nvSpPr>
        <p:spPr/>
        <p:txBody>
          <a:bodyPr/>
          <a:lstStyle/>
          <a:p>
            <a:pPr>
              <a:defRPr/>
            </a:pPr>
            <a:r>
              <a:rPr lang="en-US" smtClean="0"/>
              <a:t>Tips on Proposal Writing</a:t>
            </a:r>
          </a:p>
        </p:txBody>
      </p:sp>
      <p:sp>
        <p:nvSpPr>
          <p:cNvPr id="52227" name="Rectangle 5"/>
          <p:cNvSpPr>
            <a:spLocks noGrp="1" noChangeArrowheads="1"/>
          </p:cNvSpPr>
          <p:nvPr>
            <p:ph type="body" idx="1"/>
          </p:nvPr>
        </p:nvSpPr>
        <p:spPr/>
        <p:txBody>
          <a:bodyPr/>
          <a:lstStyle/>
          <a:p>
            <a:pPr>
              <a:lnSpc>
                <a:spcPct val="77000"/>
              </a:lnSpc>
            </a:pPr>
            <a:r>
              <a:rPr lang="en-US" altLang="en-US" dirty="0" smtClean="0"/>
              <a:t>Use only 12 point type (approved fonts only)</a:t>
            </a:r>
          </a:p>
          <a:p>
            <a:pPr>
              <a:lnSpc>
                <a:spcPct val="77000"/>
              </a:lnSpc>
            </a:pPr>
            <a:r>
              <a:rPr lang="en-US" altLang="en-US" dirty="0" smtClean="0"/>
              <a:t>Do not use figures or tables as filler - everything should contribute</a:t>
            </a:r>
          </a:p>
          <a:p>
            <a:pPr>
              <a:lnSpc>
                <a:spcPct val="77000"/>
              </a:lnSpc>
            </a:pPr>
            <a:r>
              <a:rPr lang="en-US" altLang="en-US" dirty="0" smtClean="0"/>
              <a:t>Everything should be legible - do not use 2-point type on figures or tables</a:t>
            </a:r>
          </a:p>
          <a:p>
            <a:pPr>
              <a:lnSpc>
                <a:spcPct val="77000"/>
              </a:lnSpc>
            </a:pPr>
            <a:r>
              <a:rPr lang="en-US" altLang="en-US" dirty="0" smtClean="0"/>
              <a:t>Be sure to explain exactly what is your contribution to the knowledge base</a:t>
            </a:r>
          </a:p>
          <a:p>
            <a:pPr>
              <a:lnSpc>
                <a:spcPct val="77000"/>
              </a:lnSpc>
            </a:pPr>
            <a:r>
              <a:rPr lang="en-US" altLang="en-US" dirty="0" smtClean="0"/>
              <a:t>Use only the required format</a:t>
            </a:r>
          </a:p>
          <a:p>
            <a:pPr>
              <a:lnSpc>
                <a:spcPct val="77000"/>
              </a:lnSpc>
            </a:pPr>
            <a:r>
              <a:rPr lang="en-US" altLang="en-US" dirty="0" smtClean="0"/>
              <a:t>Be sure to include intellectual merit and broader impact statements in the body of the proposal—a separate broader impact statement is now required</a:t>
            </a:r>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a:defRPr/>
            </a:pPr>
            <a:r>
              <a:rPr lang="en-US" smtClean="0"/>
              <a:t>Tips on Proposal Writing</a:t>
            </a:r>
          </a:p>
        </p:txBody>
      </p:sp>
      <p:sp>
        <p:nvSpPr>
          <p:cNvPr id="53251" name="Rectangle 3"/>
          <p:cNvSpPr>
            <a:spLocks noGrp="1" noChangeArrowheads="1"/>
          </p:cNvSpPr>
          <p:nvPr>
            <p:ph type="body" idx="1"/>
          </p:nvPr>
        </p:nvSpPr>
        <p:spPr/>
        <p:txBody>
          <a:bodyPr/>
          <a:lstStyle/>
          <a:p>
            <a:r>
              <a:rPr lang="en-US" altLang="en-US" smtClean="0"/>
              <a:t>Don’t include letters of collaboration if</a:t>
            </a:r>
          </a:p>
          <a:p>
            <a:pPr lvl="1"/>
            <a:r>
              <a:rPr lang="en-US" smtClean="0"/>
              <a:t>They aren’t letters of collaboration</a:t>
            </a:r>
          </a:p>
          <a:p>
            <a:pPr lvl="1"/>
            <a:r>
              <a:rPr lang="en-US" smtClean="0"/>
              <a:t>Multiple letters are identical</a:t>
            </a:r>
          </a:p>
          <a:p>
            <a:pPr lvl="1"/>
            <a:r>
              <a:rPr lang="en-US" smtClean="0"/>
              <a:t>They are letters from previous proposals</a:t>
            </a:r>
          </a:p>
          <a:p>
            <a:pPr lvl="1"/>
            <a:r>
              <a:rPr lang="en-US" smtClean="0"/>
              <a:t>They are letters of recommendation</a:t>
            </a:r>
          </a:p>
          <a:p>
            <a:pPr lvl="1"/>
            <a:r>
              <a:rPr lang="en-US" smtClean="0"/>
              <a:t>They are more than one page in length</a:t>
            </a:r>
          </a:p>
          <a:p>
            <a:r>
              <a:rPr lang="en-US" smtClean="0"/>
              <a:t>Don’t cut and paste together your new proposal from old declined proposals</a:t>
            </a:r>
          </a:p>
          <a:p>
            <a:r>
              <a:rPr lang="en-US" smtClean="0"/>
              <a:t>Submit your proposal early, download it, proofread it and correct it if necessary before the deadline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533400" y="152400"/>
            <a:ext cx="7999413" cy="1143000"/>
          </a:xfrm>
        </p:spPr>
        <p:txBody>
          <a:bodyPr/>
          <a:lstStyle/>
          <a:p>
            <a:pPr>
              <a:defRPr/>
            </a:pPr>
            <a:r>
              <a:rPr lang="en-US" sz="3500" dirty="0"/>
              <a:t>Mentoring for Postdoctoral Researchers</a:t>
            </a:r>
          </a:p>
        </p:txBody>
      </p:sp>
      <p:sp>
        <p:nvSpPr>
          <p:cNvPr id="54275" name="Rectangle 3"/>
          <p:cNvSpPr>
            <a:spLocks noGrp="1" noChangeArrowheads="1"/>
          </p:cNvSpPr>
          <p:nvPr>
            <p:ph type="body" idx="1"/>
          </p:nvPr>
        </p:nvSpPr>
        <p:spPr>
          <a:xfrm>
            <a:off x="381000" y="1524000"/>
            <a:ext cx="8285163" cy="4876800"/>
          </a:xfrm>
        </p:spPr>
        <p:txBody>
          <a:bodyPr/>
          <a:lstStyle/>
          <a:p>
            <a:r>
              <a:rPr lang="en-US" sz="2400" smtClean="0"/>
              <a:t>All proposals submitted after April 6, 2009, that include funding to support postdoctoral researchers must include as a supplementary document a 1-page description of the mentoring activities that will be provided for such individuals.  </a:t>
            </a:r>
          </a:p>
          <a:p>
            <a:r>
              <a:rPr lang="en-US" sz="2400" smtClean="0"/>
              <a:t>Mentoring activities may include:</a:t>
            </a:r>
          </a:p>
          <a:p>
            <a:pPr lvl="1"/>
            <a:r>
              <a:rPr lang="en-US" sz="2000" smtClean="0"/>
              <a:t>Career counseling; </a:t>
            </a:r>
          </a:p>
          <a:p>
            <a:pPr lvl="1"/>
            <a:r>
              <a:rPr lang="en-US" sz="2000" smtClean="0"/>
              <a:t>Training in preparation of grant proposals;</a:t>
            </a:r>
          </a:p>
          <a:p>
            <a:pPr lvl="1"/>
            <a:r>
              <a:rPr lang="en-US" sz="2000" smtClean="0"/>
              <a:t>Publications and presentations; </a:t>
            </a:r>
          </a:p>
          <a:p>
            <a:pPr lvl="1"/>
            <a:r>
              <a:rPr lang="en-US" sz="2000" smtClean="0"/>
              <a:t>Guidance on ways to improve teaching and mentoring skills;</a:t>
            </a:r>
          </a:p>
          <a:p>
            <a:pPr lvl="1"/>
            <a:r>
              <a:rPr lang="en-US" sz="2000" smtClean="0"/>
              <a:t>Guidance on how to effectively collaborate with researchers from diverse backgrounds and disciplinary areas; and </a:t>
            </a:r>
          </a:p>
          <a:p>
            <a:pPr lvl="1"/>
            <a:r>
              <a:rPr lang="en-US" sz="2000" smtClean="0"/>
              <a:t>Training in responsible professional practices.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304800" y="228600"/>
            <a:ext cx="8651875" cy="968375"/>
          </a:xfrm>
        </p:spPr>
        <p:txBody>
          <a:bodyPr/>
          <a:lstStyle/>
          <a:p>
            <a:pPr>
              <a:defRPr/>
            </a:pPr>
            <a:r>
              <a:rPr lang="en-US" sz="3500"/>
              <a:t>Mentoring for Postdoctoral Researchers (Cont’d)</a:t>
            </a:r>
          </a:p>
        </p:txBody>
      </p:sp>
      <p:sp>
        <p:nvSpPr>
          <p:cNvPr id="55299" name="Rectangle 3"/>
          <p:cNvSpPr>
            <a:spLocks noGrp="1" noChangeArrowheads="1"/>
          </p:cNvSpPr>
          <p:nvPr>
            <p:ph type="body" idx="1"/>
          </p:nvPr>
        </p:nvSpPr>
        <p:spPr>
          <a:xfrm>
            <a:off x="533400" y="1600200"/>
            <a:ext cx="8037513" cy="4695825"/>
          </a:xfrm>
        </p:spPr>
        <p:txBody>
          <a:bodyPr/>
          <a:lstStyle/>
          <a:p>
            <a:r>
              <a:rPr lang="en-US" sz="3200" b="0" smtClean="0"/>
              <a:t>Proposed mentoring activities will be evaluated as part of the merit review process under the Foundation's broader impacts merit review criterion. </a:t>
            </a:r>
          </a:p>
          <a:p>
            <a:r>
              <a:rPr lang="en-US" sz="3200" b="0" smtClean="0"/>
              <a:t>Proposals that do not include a mentoring plan </a:t>
            </a:r>
            <a:r>
              <a:rPr lang="en-US" sz="3200" b="0" i="1" u="sng" smtClean="0"/>
              <a:t>will be returned without review</a:t>
            </a:r>
            <a:r>
              <a:rPr lang="en-US" sz="3200" b="0" smtClean="0"/>
              <a:t>.</a:t>
            </a:r>
            <a:r>
              <a:rPr lang="en-US" b="0" smtClean="0"/>
              <a:t> </a:t>
            </a:r>
            <a:endParaRPr lang="en-US" sz="2400" b="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sz="3900" smtClean="0"/>
              <a:t>Follow the NSF Guidelines</a:t>
            </a:r>
          </a:p>
        </p:txBody>
      </p:sp>
      <p:sp>
        <p:nvSpPr>
          <p:cNvPr id="56323" name="Rectangle 3"/>
          <p:cNvSpPr>
            <a:spLocks noGrp="1" noChangeArrowheads="1"/>
          </p:cNvSpPr>
          <p:nvPr>
            <p:ph type="body" idx="1"/>
          </p:nvPr>
        </p:nvSpPr>
        <p:spPr>
          <a:xfrm>
            <a:off x="1066800" y="1905000"/>
            <a:ext cx="7543800" cy="4525963"/>
          </a:xfrm>
        </p:spPr>
        <p:txBody>
          <a:bodyPr/>
          <a:lstStyle/>
          <a:p>
            <a:r>
              <a:rPr lang="en-US" sz="3300" b="0" smtClean="0"/>
              <a:t>Proposal &amp; Award Policies &amp; Procedures Guide (PAPPG)</a:t>
            </a:r>
          </a:p>
          <a:p>
            <a:pPr lvl="1"/>
            <a:r>
              <a:rPr lang="en-US" sz="2800" b="0" smtClean="0"/>
              <a:t>Grant Proposal Guide (GPG)</a:t>
            </a:r>
          </a:p>
          <a:p>
            <a:r>
              <a:rPr lang="en-US" sz="3300" b="0" smtClean="0"/>
              <a:t>Program Solicitation</a:t>
            </a:r>
          </a:p>
          <a:p>
            <a:r>
              <a:rPr lang="en-US" sz="3300" b="0" smtClean="0"/>
              <a:t>Budget guidelines</a:t>
            </a:r>
            <a:endParaRPr lang="en-US" b="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1219200" y="304800"/>
            <a:ext cx="7056438" cy="731838"/>
          </a:xfrm>
        </p:spPr>
        <p:txBody>
          <a:bodyPr/>
          <a:lstStyle/>
          <a:p>
            <a:pPr>
              <a:defRPr/>
            </a:pPr>
            <a:r>
              <a:rPr lang="en-US" sz="3500" smtClean="0"/>
              <a:t>Grant Proposal Guide (GPG)</a:t>
            </a:r>
          </a:p>
        </p:txBody>
      </p:sp>
      <p:sp>
        <p:nvSpPr>
          <p:cNvPr id="57347" name="Rectangle 3"/>
          <p:cNvSpPr>
            <a:spLocks noGrp="1" noChangeArrowheads="1"/>
          </p:cNvSpPr>
          <p:nvPr>
            <p:ph type="body" idx="1"/>
          </p:nvPr>
        </p:nvSpPr>
        <p:spPr>
          <a:xfrm>
            <a:off x="228600" y="1447800"/>
            <a:ext cx="8686800" cy="5029200"/>
          </a:xfrm>
        </p:spPr>
        <p:txBody>
          <a:bodyPr/>
          <a:lstStyle/>
          <a:p>
            <a:pPr>
              <a:lnSpc>
                <a:spcPct val="105000"/>
              </a:lnSpc>
            </a:pPr>
            <a:r>
              <a:rPr lang="en-US" sz="2400" b="0" smtClean="0"/>
              <a:t>Provides guidance for preparation and submission of proposals to NSF;</a:t>
            </a:r>
          </a:p>
          <a:p>
            <a:pPr lvl="1">
              <a:lnSpc>
                <a:spcPct val="105000"/>
              </a:lnSpc>
            </a:pPr>
            <a:r>
              <a:rPr lang="en-US" sz="2000" b="0" smtClean="0"/>
              <a:t>Allowable fonts, margins, page limits, bio format, etc.</a:t>
            </a:r>
          </a:p>
          <a:p>
            <a:pPr lvl="1">
              <a:lnSpc>
                <a:spcPct val="105000"/>
              </a:lnSpc>
            </a:pPr>
            <a:r>
              <a:rPr lang="en-US" sz="2000" b="0" smtClean="0"/>
              <a:t>Process for deviations from the GPG (there will be none)</a:t>
            </a:r>
          </a:p>
          <a:p>
            <a:pPr lvl="1">
              <a:lnSpc>
                <a:spcPct val="105000"/>
              </a:lnSpc>
            </a:pPr>
            <a:r>
              <a:rPr lang="en-US" sz="2000" b="0" smtClean="0"/>
              <a:t>Process and criteria by which proposals will be reviewed </a:t>
            </a:r>
          </a:p>
          <a:p>
            <a:pPr lvl="1">
              <a:lnSpc>
                <a:spcPct val="105000"/>
              </a:lnSpc>
            </a:pPr>
            <a:r>
              <a:rPr lang="en-US" sz="2000" b="0" smtClean="0"/>
              <a:t>Reasons why a proposal may be returned without review</a:t>
            </a:r>
          </a:p>
          <a:p>
            <a:pPr lvl="1">
              <a:lnSpc>
                <a:spcPct val="105000"/>
              </a:lnSpc>
            </a:pPr>
            <a:r>
              <a:rPr lang="en-US" sz="2000" b="0" smtClean="0"/>
              <a:t>Reconsideration process</a:t>
            </a:r>
          </a:p>
          <a:p>
            <a:pPr lvl="1">
              <a:lnSpc>
                <a:spcPct val="105000"/>
              </a:lnSpc>
            </a:pPr>
            <a:r>
              <a:rPr lang="en-US" sz="2000" b="0" smtClean="0"/>
              <a:t>Process for withdrawals, returns &amp; declinations</a:t>
            </a:r>
          </a:p>
          <a:p>
            <a:pPr lvl="1">
              <a:lnSpc>
                <a:spcPct val="105000"/>
              </a:lnSpc>
            </a:pPr>
            <a:r>
              <a:rPr lang="en-US" sz="2000" b="0" smtClean="0"/>
              <a:t>Award process and procedures for requesting continued support</a:t>
            </a:r>
          </a:p>
          <a:p>
            <a:pPr lvl="1">
              <a:lnSpc>
                <a:spcPct val="105000"/>
              </a:lnSpc>
            </a:pPr>
            <a:r>
              <a:rPr lang="en-US" sz="2000" b="0" smtClean="0"/>
              <a:t>Budget line item definitions</a:t>
            </a:r>
          </a:p>
          <a:p>
            <a:pPr lvl="1">
              <a:lnSpc>
                <a:spcPct val="105000"/>
              </a:lnSpc>
            </a:pPr>
            <a:r>
              <a:rPr lang="en-US" sz="2000" b="0" smtClean="0"/>
              <a:t>Process for submission of collaborative proposals (subawards and multiple proposals)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914400" y="1447800"/>
            <a:ext cx="7010400" cy="5122863"/>
          </a:xfrm>
          <a:prstGeom prst="rect">
            <a:avLst/>
          </a:prstGeom>
          <a:noFill/>
          <a:ln w="9525">
            <a:noFill/>
            <a:miter lim="800000"/>
            <a:headEnd/>
            <a:tailEnd/>
          </a:ln>
        </p:spPr>
      </p:pic>
      <p:sp>
        <p:nvSpPr>
          <p:cNvPr id="584707" name="Rectangle 3"/>
          <p:cNvSpPr>
            <a:spLocks noChangeArrowheads="1"/>
          </p:cNvSpPr>
          <p:nvPr/>
        </p:nvSpPr>
        <p:spPr bwMode="auto">
          <a:xfrm>
            <a:off x="1219200" y="304800"/>
            <a:ext cx="7056438" cy="731838"/>
          </a:xfrm>
          <a:prstGeom prst="rect">
            <a:avLst/>
          </a:prstGeom>
          <a:noFill/>
          <a:ln w="9525">
            <a:noFill/>
            <a:miter lim="800000"/>
            <a:headEnd/>
            <a:tailEnd/>
          </a:ln>
          <a:effectLst>
            <a:outerShdw dist="17961" dir="2700000" algn="ctr" rotWithShape="0">
              <a:srgbClr val="676767"/>
            </a:outerShdw>
          </a:effectLst>
        </p:spPr>
        <p:txBody>
          <a:bodyPr lIns="90488" tIns="44450" rIns="90488" bIns="44450" anchor="ctr"/>
          <a:lstStyle/>
          <a:p>
            <a:pPr algn="ctr">
              <a:lnSpc>
                <a:spcPct val="87000"/>
              </a:lnSpc>
              <a:defRPr/>
            </a:pPr>
            <a:r>
              <a:rPr lang="en-US" sz="3500" b="1">
                <a:solidFill>
                  <a:schemeClr val="tx2"/>
                </a:solidFill>
                <a:effectLst>
                  <a:outerShdw blurRad="38100" dist="38100" dir="2700000" algn="tl">
                    <a:srgbClr val="C0C0C0"/>
                  </a:outerShdw>
                </a:effectLst>
              </a:rPr>
              <a:t>www.nsf.gov</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676400" y="1371600"/>
            <a:ext cx="6411913" cy="5270500"/>
          </a:xfrm>
          <a:prstGeom prst="rect">
            <a:avLst/>
          </a:prstGeom>
          <a:noFill/>
          <a:ln w="9525">
            <a:noFill/>
            <a:miter lim="800000"/>
            <a:headEnd/>
            <a:tailEnd/>
          </a:ln>
        </p:spPr>
      </p:pic>
      <p:sp>
        <p:nvSpPr>
          <p:cNvPr id="585731" name="Rectangle 3"/>
          <p:cNvSpPr>
            <a:spLocks noChangeArrowheads="1"/>
          </p:cNvSpPr>
          <p:nvPr/>
        </p:nvSpPr>
        <p:spPr bwMode="auto">
          <a:xfrm>
            <a:off x="1219200" y="304800"/>
            <a:ext cx="7056438" cy="731838"/>
          </a:xfrm>
          <a:prstGeom prst="rect">
            <a:avLst/>
          </a:prstGeom>
          <a:noFill/>
          <a:ln w="9525">
            <a:noFill/>
            <a:miter lim="800000"/>
            <a:headEnd/>
            <a:tailEnd/>
          </a:ln>
          <a:effectLst>
            <a:outerShdw dist="17961" dir="2700000" algn="ctr" rotWithShape="0">
              <a:srgbClr val="676767"/>
            </a:outerShdw>
          </a:effectLst>
        </p:spPr>
        <p:txBody>
          <a:bodyPr lIns="90488" tIns="44450" rIns="90488" bIns="44450" anchor="ctr"/>
          <a:lstStyle/>
          <a:p>
            <a:pPr algn="ctr">
              <a:lnSpc>
                <a:spcPct val="87000"/>
              </a:lnSpc>
              <a:defRPr/>
            </a:pPr>
            <a:r>
              <a:rPr lang="en-US" sz="3500" b="1">
                <a:solidFill>
                  <a:schemeClr val="tx2"/>
                </a:solidFill>
                <a:effectLst>
                  <a:outerShdw blurRad="38100" dist="38100" dir="2700000" algn="tl">
                    <a:srgbClr val="C0C0C0"/>
                  </a:outerShdw>
                </a:effectLst>
              </a:rPr>
              <a:t>Search on GPG</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defRPr/>
            </a:pPr>
            <a:r>
              <a:rPr lang="en-US" smtClean="0"/>
              <a:t>Award Search Capabilities</a:t>
            </a:r>
          </a:p>
        </p:txBody>
      </p:sp>
      <p:pic>
        <p:nvPicPr>
          <p:cNvPr id="60419" name="Picture 3"/>
          <p:cNvPicPr>
            <a:picLocks noChangeAspect="1" noChangeArrowheads="1"/>
          </p:cNvPicPr>
          <p:nvPr/>
        </p:nvPicPr>
        <p:blipFill>
          <a:blip r:embed="rId2" cstate="print"/>
          <a:srcRect/>
          <a:stretch>
            <a:fillRect/>
          </a:stretch>
        </p:blipFill>
        <p:spPr bwMode="auto">
          <a:xfrm>
            <a:off x="685800" y="1600200"/>
            <a:ext cx="7791450" cy="4441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a:defRPr/>
            </a:pPr>
            <a:r>
              <a:rPr lang="en-US" smtClean="0"/>
              <a:t>Award Data</a:t>
            </a:r>
          </a:p>
        </p:txBody>
      </p:sp>
      <p:pic>
        <p:nvPicPr>
          <p:cNvPr id="36" name="Picture 35" descr="Awd-1.jpg"/>
          <p:cNvPicPr>
            <a:picLocks noChangeAspect="1"/>
          </p:cNvPicPr>
          <p:nvPr/>
        </p:nvPicPr>
        <p:blipFill>
          <a:blip r:embed="rId2" cstate="print"/>
          <a:stretch>
            <a:fillRect/>
          </a:stretch>
        </p:blipFill>
        <p:spPr>
          <a:xfrm>
            <a:off x="1295400" y="1371600"/>
            <a:ext cx="6934200" cy="515068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a:defRPr/>
            </a:pPr>
            <a:r>
              <a:rPr lang="en-US" dirty="0" smtClean="0"/>
              <a:t>What’s New for 2013?</a:t>
            </a:r>
          </a:p>
        </p:txBody>
      </p:sp>
      <p:sp>
        <p:nvSpPr>
          <p:cNvPr id="9219" name="Rectangle 3"/>
          <p:cNvSpPr>
            <a:spLocks noGrp="1" noChangeArrowheads="1"/>
          </p:cNvSpPr>
          <p:nvPr>
            <p:ph type="body" idx="1"/>
          </p:nvPr>
        </p:nvSpPr>
        <p:spPr>
          <a:xfrm>
            <a:off x="685800" y="1371600"/>
            <a:ext cx="8077200" cy="5181600"/>
          </a:xfrm>
        </p:spPr>
        <p:txBody>
          <a:bodyPr/>
          <a:lstStyle/>
          <a:p>
            <a:pPr marL="342900" indent="-342900"/>
            <a:r>
              <a:rPr lang="en-US" dirty="0" smtClean="0"/>
              <a:t>The same as 2011 and 2012, but beware, the Grant Proposal Guide has changed</a:t>
            </a:r>
          </a:p>
          <a:p>
            <a:pPr marL="342900" indent="-342900"/>
            <a:r>
              <a:rPr lang="en-US" dirty="0" smtClean="0"/>
              <a:t>Award size and duration stays the same</a:t>
            </a:r>
          </a:p>
          <a:p>
            <a:pPr marL="342900" indent="-342900"/>
            <a:r>
              <a:rPr lang="en-US" dirty="0" smtClean="0"/>
              <a:t>Eligibility stays the same</a:t>
            </a:r>
          </a:p>
          <a:p>
            <a:pPr marL="742950" lvl="1" indent="-285750"/>
            <a:r>
              <a:rPr lang="en-US" dirty="0" smtClean="0"/>
              <a:t>Untenured Assistant Professor &lt;Oct. 1</a:t>
            </a:r>
          </a:p>
          <a:p>
            <a:pPr marL="742950" lvl="1" indent="-285750"/>
            <a:r>
              <a:rPr lang="en-US" dirty="0" smtClean="0"/>
              <a:t>Must hold doctorate degree &lt;deadline</a:t>
            </a:r>
          </a:p>
          <a:p>
            <a:pPr marL="742950" lvl="1" indent="-285750"/>
            <a:r>
              <a:rPr lang="en-US" dirty="0" smtClean="0"/>
              <a:t>Not Associate Professor</a:t>
            </a:r>
          </a:p>
          <a:p>
            <a:pPr marL="742950" lvl="1" indent="-285750"/>
            <a:r>
              <a:rPr lang="en-US" dirty="0" smtClean="0"/>
              <a:t>No citizenship requirements (except PECASE)</a:t>
            </a:r>
          </a:p>
          <a:p>
            <a:pPr marL="742950" lvl="1" indent="-285750"/>
            <a:r>
              <a:rPr lang="en-US" dirty="0" smtClean="0"/>
              <a:t>Limit 3 applications</a:t>
            </a:r>
          </a:p>
          <a:p>
            <a:pPr marL="342900" indent="-342900"/>
            <a:r>
              <a:rPr lang="en-US" dirty="0" smtClean="0"/>
              <a:t>Program solicitation number NSF 11-690</a:t>
            </a:r>
          </a:p>
          <a:p>
            <a:pPr marL="342900" indent="-342900"/>
            <a:r>
              <a:rPr lang="en-US" dirty="0" smtClean="0"/>
              <a:t>Don’t believe me – read the solicitation</a:t>
            </a:r>
          </a:p>
          <a:p>
            <a:pPr marL="342900" indent="-342900"/>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a:defRPr/>
            </a:pPr>
            <a:r>
              <a:rPr lang="en-US" smtClean="0"/>
              <a:t>Award Abstracts</a:t>
            </a:r>
          </a:p>
        </p:txBody>
      </p:sp>
      <p:pic>
        <p:nvPicPr>
          <p:cNvPr id="206850" name="Picture 2" descr="http://www.nsf.gov/awardsearch/images/common/bluefade.jpg"/>
          <p:cNvPicPr>
            <a:picLocks noChangeAspect="1" noChangeArrowheads="1"/>
          </p:cNvPicPr>
          <p:nvPr/>
        </p:nvPicPr>
        <p:blipFill>
          <a:blip r:embed="rId2"/>
          <a:srcRect/>
          <a:stretch>
            <a:fillRect/>
          </a:stretch>
        </p:blipFill>
        <p:spPr bwMode="auto">
          <a:xfrm>
            <a:off x="155575" y="-1693863"/>
            <a:ext cx="4352925" cy="9525"/>
          </a:xfrm>
          <a:prstGeom prst="rect">
            <a:avLst/>
          </a:prstGeom>
          <a:noFill/>
        </p:spPr>
      </p:pic>
      <p:pic>
        <p:nvPicPr>
          <p:cNvPr id="9" name="Picture 8" descr="Awd-1 Abst.tif"/>
          <p:cNvPicPr>
            <a:picLocks noChangeAspect="1"/>
          </p:cNvPicPr>
          <p:nvPr/>
        </p:nvPicPr>
        <p:blipFill>
          <a:blip r:embed="rId3" cstate="print"/>
          <a:stretch>
            <a:fillRect/>
          </a:stretch>
        </p:blipFill>
        <p:spPr>
          <a:xfrm>
            <a:off x="990600" y="1295400"/>
            <a:ext cx="7772400" cy="5257800"/>
          </a:xfrm>
          <a:prstGeom prst="rect">
            <a:avLst/>
          </a:prstGeo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353284" name="Rectangle 4"/>
          <p:cNvSpPr>
            <a:spLocks noGrp="1" noChangeArrowheads="1"/>
          </p:cNvSpPr>
          <p:nvPr>
            <p:ph type="ctrTitle"/>
          </p:nvPr>
        </p:nvSpPr>
        <p:spPr>
          <a:xfrm>
            <a:off x="1447800" y="762000"/>
            <a:ext cx="7010400" cy="1371600"/>
          </a:xfrm>
        </p:spPr>
        <p:txBody>
          <a:bodyPr/>
          <a:lstStyle/>
          <a:p>
            <a:pPr>
              <a:defRPr/>
            </a:pPr>
            <a:r>
              <a:rPr lang="en-US" sz="4000" smtClean="0"/>
              <a:t>Intellectual Merit and Broader Impact Statements</a:t>
            </a:r>
          </a:p>
        </p:txBody>
      </p:sp>
      <p:pic>
        <p:nvPicPr>
          <p:cNvPr id="63492" name="Picture 7" descr="NA01062_"/>
          <p:cNvPicPr>
            <a:picLocks noChangeAspect="1" noChangeArrowheads="1"/>
          </p:cNvPicPr>
          <p:nvPr/>
        </p:nvPicPr>
        <p:blipFill>
          <a:blip r:embed="rId4" cstate="print"/>
          <a:srcRect/>
          <a:stretch>
            <a:fillRect/>
          </a:stretch>
        </p:blipFill>
        <p:spPr bwMode="auto">
          <a:xfrm>
            <a:off x="2895600" y="2514600"/>
            <a:ext cx="4343400" cy="3871913"/>
          </a:xfrm>
          <a:prstGeom prst="rect">
            <a:avLst/>
          </a:prstGeom>
          <a:noFill/>
          <a:ln w="9525">
            <a:noFill/>
            <a:miter lim="800000"/>
            <a:headEnd/>
            <a:tailEnd/>
          </a:ln>
        </p:spPr>
      </p:pic>
      <p:sp useBgFill="1">
        <p:nvSpPr>
          <p:cNvPr id="63493" name="Rectangle 8"/>
          <p:cNvSpPr>
            <a:spLocks noChangeArrowheads="1"/>
          </p:cNvSpPr>
          <p:nvPr/>
        </p:nvSpPr>
        <p:spPr bwMode="auto">
          <a:xfrm>
            <a:off x="2209800" y="6627813"/>
            <a:ext cx="4267200" cy="225425"/>
          </a:xfrm>
          <a:prstGeom prst="rect">
            <a:avLst/>
          </a:prstGeom>
          <a:ln w="9525">
            <a:noFill/>
            <a:miter lim="800000"/>
            <a:headEnd/>
            <a:tailEnd/>
          </a:ln>
        </p:spPr>
        <p:txBody>
          <a:bodyPr lIns="90488" tIns="44450" rIns="90488" bIns="44450">
            <a:spAutoFit/>
          </a:bodyPr>
          <a:lstStyle/>
          <a:p>
            <a:pPr algn="ctr"/>
            <a:r>
              <a:rPr lang="en-US" sz="900" i="1">
                <a:solidFill>
                  <a:srgbClr val="000000"/>
                </a:solidFill>
              </a:rPr>
              <a:t>CAREER Proposal Writing Workshop</a:t>
            </a:r>
          </a:p>
        </p:txBody>
      </p:sp>
      <p:pic>
        <p:nvPicPr>
          <p:cNvPr id="63494" name="Picture 9" descr="218065919@06022009-0EA6"/>
          <p:cNvPicPr>
            <a:picLocks noChangeAspect="1" noChangeArrowheads="1"/>
          </p:cNvPicPr>
          <p:nvPr/>
        </p:nvPicPr>
        <p:blipFill>
          <a:blip r:embed="rId5" cstate="print"/>
          <a:srcRect/>
          <a:stretch>
            <a:fillRect/>
          </a:stretch>
        </p:blipFill>
        <p:spPr bwMode="auto">
          <a:xfrm>
            <a:off x="76200" y="76200"/>
            <a:ext cx="1516063" cy="152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pPr>
              <a:defRPr/>
            </a:pPr>
            <a:r>
              <a:rPr lang="en-US" smtClean="0"/>
              <a:t>IM and BI Statements</a:t>
            </a:r>
          </a:p>
        </p:txBody>
      </p:sp>
      <p:sp>
        <p:nvSpPr>
          <p:cNvPr id="64515" name="Rectangle 5"/>
          <p:cNvSpPr>
            <a:spLocks noGrp="1" noChangeArrowheads="1"/>
          </p:cNvSpPr>
          <p:nvPr>
            <p:ph type="body" idx="1"/>
          </p:nvPr>
        </p:nvSpPr>
        <p:spPr/>
        <p:txBody>
          <a:bodyPr/>
          <a:lstStyle/>
          <a:p>
            <a:r>
              <a:rPr lang="en-US" altLang="en-US" smtClean="0"/>
              <a:t>They are required</a:t>
            </a:r>
          </a:p>
          <a:p>
            <a:r>
              <a:rPr lang="en-US" altLang="en-US" smtClean="0"/>
              <a:t>Your proposal will be rated based on them</a:t>
            </a:r>
          </a:p>
          <a:p>
            <a:r>
              <a:rPr lang="en-US" altLang="en-US" smtClean="0"/>
              <a:t>But:</a:t>
            </a:r>
          </a:p>
          <a:p>
            <a:pPr lvl="1"/>
            <a:r>
              <a:rPr lang="en-US" altLang="en-US" smtClean="0"/>
              <a:t>What are they?</a:t>
            </a:r>
          </a:p>
          <a:p>
            <a:pPr lvl="1"/>
            <a:r>
              <a:rPr lang="en-US" altLang="en-US" smtClean="0"/>
              <a:t>What should you include?</a:t>
            </a:r>
          </a:p>
          <a:p>
            <a:pPr lvl="1"/>
            <a:r>
              <a:rPr lang="en-US" altLang="en-US" smtClean="0"/>
              <a:t>How should they shape your proposal?</a:t>
            </a:r>
            <a:endParaRPr lang="en-US"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p:txBody>
          <a:bodyPr/>
          <a:lstStyle/>
          <a:p>
            <a:pPr>
              <a:defRPr/>
            </a:pPr>
            <a:r>
              <a:rPr lang="en-US" smtClean="0"/>
              <a:t>Intellectual Merit</a:t>
            </a:r>
          </a:p>
        </p:txBody>
      </p:sp>
      <p:sp>
        <p:nvSpPr>
          <p:cNvPr id="65539" name="Rectangle 5"/>
          <p:cNvSpPr>
            <a:spLocks noGrp="1" noChangeArrowheads="1"/>
          </p:cNvSpPr>
          <p:nvPr>
            <p:ph type="body" idx="1"/>
          </p:nvPr>
        </p:nvSpPr>
        <p:spPr/>
        <p:txBody>
          <a:bodyPr/>
          <a:lstStyle/>
          <a:p>
            <a:r>
              <a:rPr lang="en-US" altLang="en-US" smtClean="0"/>
              <a:t>The Intellectual Merit is the contribution that your research makes to the knowledge base</a:t>
            </a:r>
          </a:p>
          <a:p>
            <a:r>
              <a:rPr lang="en-US" altLang="en-US" smtClean="0"/>
              <a:t>Questions:</a:t>
            </a:r>
          </a:p>
          <a:p>
            <a:pPr lvl="1"/>
            <a:r>
              <a:rPr lang="en-US" altLang="en-US" smtClean="0"/>
              <a:t>What is already known?</a:t>
            </a:r>
          </a:p>
          <a:p>
            <a:pPr lvl="1"/>
            <a:r>
              <a:rPr lang="en-US" altLang="en-US" smtClean="0"/>
              <a:t>What is new?</a:t>
            </a:r>
          </a:p>
          <a:p>
            <a:pPr lvl="1"/>
            <a:r>
              <a:rPr lang="en-US" altLang="en-US" smtClean="0"/>
              <a:t>What will your research add?</a:t>
            </a:r>
          </a:p>
          <a:p>
            <a:pPr lvl="1"/>
            <a:r>
              <a:rPr lang="en-US" altLang="en-US" smtClean="0"/>
              <a:t>What will this do to enhance or enable research in your or other fields?</a:t>
            </a:r>
          </a:p>
          <a:p>
            <a:r>
              <a:rPr lang="en-US" smtClean="0"/>
              <a:t>Why is your research important for the advancement of your field?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p:txBody>
          <a:bodyPr/>
          <a:lstStyle/>
          <a:p>
            <a:pPr>
              <a:defRPr/>
            </a:pPr>
            <a:r>
              <a:rPr lang="en-US" smtClean="0"/>
              <a:t>Broader Impact</a:t>
            </a:r>
          </a:p>
        </p:txBody>
      </p:sp>
      <p:sp>
        <p:nvSpPr>
          <p:cNvPr id="66563" name="Rectangle 5"/>
          <p:cNvSpPr>
            <a:spLocks noGrp="1" noChangeArrowheads="1"/>
          </p:cNvSpPr>
          <p:nvPr>
            <p:ph type="body" idx="1"/>
          </p:nvPr>
        </p:nvSpPr>
        <p:spPr/>
        <p:txBody>
          <a:bodyPr/>
          <a:lstStyle/>
          <a:p>
            <a:r>
              <a:rPr lang="en-US" altLang="en-US" smtClean="0"/>
              <a:t>The Broader Impact focuses on the benefit to society at large as a result of your research result</a:t>
            </a:r>
          </a:p>
          <a:p>
            <a:r>
              <a:rPr lang="en-US" altLang="en-US" smtClean="0"/>
              <a:t>Means to benefit society include:</a:t>
            </a:r>
          </a:p>
          <a:p>
            <a:pPr lvl="1"/>
            <a:r>
              <a:rPr lang="en-US" altLang="en-US" smtClean="0"/>
              <a:t>Economic/environment/energy</a:t>
            </a:r>
          </a:p>
          <a:p>
            <a:pPr lvl="1"/>
            <a:r>
              <a:rPr lang="en-US" altLang="en-US" smtClean="0"/>
              <a:t>Education and training</a:t>
            </a:r>
          </a:p>
          <a:p>
            <a:pPr lvl="1"/>
            <a:r>
              <a:rPr lang="en-US" altLang="en-US" smtClean="0"/>
              <a:t>Providing opportunities for underrepresented groups</a:t>
            </a:r>
          </a:p>
          <a:p>
            <a:pPr lvl="1"/>
            <a:r>
              <a:rPr lang="en-US" altLang="en-US" smtClean="0"/>
              <a:t>Improving research and education infrastructure</a:t>
            </a:r>
            <a:endParaRPr lang="en-US" smtClean="0"/>
          </a:p>
        </p:txBody>
      </p:sp>
      <p:grpSp>
        <p:nvGrpSpPr>
          <p:cNvPr id="2" name="Group 10"/>
          <p:cNvGrpSpPr>
            <a:grpSpLocks/>
          </p:cNvGrpSpPr>
          <p:nvPr/>
        </p:nvGrpSpPr>
        <p:grpSpPr bwMode="auto">
          <a:xfrm>
            <a:off x="1295400" y="5410200"/>
            <a:ext cx="7162800" cy="1196975"/>
            <a:chOff x="816" y="3408"/>
            <a:chExt cx="4512" cy="754"/>
          </a:xfrm>
        </p:grpSpPr>
        <p:sp>
          <p:nvSpPr>
            <p:cNvPr id="433159" name="Rectangle 7"/>
            <p:cNvSpPr>
              <a:spLocks noChangeArrowheads="1"/>
            </p:cNvSpPr>
            <p:nvPr/>
          </p:nvSpPr>
          <p:spPr bwMode="auto">
            <a:xfrm>
              <a:off x="816" y="3408"/>
              <a:ext cx="4512" cy="754"/>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66566" name="Text Box 8"/>
            <p:cNvSpPr txBox="1">
              <a:spLocks noChangeArrowheads="1"/>
            </p:cNvSpPr>
            <p:nvPr/>
          </p:nvSpPr>
          <p:spPr bwMode="auto">
            <a:xfrm>
              <a:off x="843" y="3409"/>
              <a:ext cx="4435" cy="748"/>
            </a:xfrm>
            <a:prstGeom prst="rect">
              <a:avLst/>
            </a:prstGeom>
            <a:noFill/>
            <a:ln w="12700">
              <a:noFill/>
              <a:miter lim="800000"/>
              <a:headEnd type="none" w="sm" len="sm"/>
              <a:tailEnd type="none" w="sm" len="sm"/>
            </a:ln>
          </p:spPr>
          <p:txBody>
            <a:bodyPr>
              <a:spAutoFit/>
            </a:bodyPr>
            <a:lstStyle/>
            <a:p>
              <a:pPr>
                <a:spcBef>
                  <a:spcPct val="50000"/>
                </a:spcBef>
              </a:pPr>
              <a:r>
                <a:rPr lang="en-US" altLang="en-US" b="1"/>
                <a:t>The key issue is how your research results will be applied — why would the general public care?</a:t>
              </a:r>
              <a:endParaRPr lang="en-US"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a:defRPr/>
            </a:pPr>
            <a:r>
              <a:rPr lang="en-US" smtClean="0"/>
              <a:t>Summary Template</a:t>
            </a:r>
          </a:p>
        </p:txBody>
      </p:sp>
      <p:sp>
        <p:nvSpPr>
          <p:cNvPr id="67587" name="Text Box 3"/>
          <p:cNvSpPr txBox="1">
            <a:spLocks noChangeArrowheads="1"/>
          </p:cNvSpPr>
          <p:nvPr/>
        </p:nvSpPr>
        <p:spPr bwMode="auto">
          <a:xfrm>
            <a:off x="762000" y="1524000"/>
            <a:ext cx="7543800" cy="5103813"/>
          </a:xfrm>
          <a:prstGeom prst="rect">
            <a:avLst/>
          </a:prstGeom>
          <a:noFill/>
          <a:ln w="12700">
            <a:noFill/>
            <a:miter lim="800000"/>
            <a:headEnd type="none" w="sm" len="sm"/>
            <a:tailEnd type="none" w="sm" len="sm"/>
          </a:ln>
        </p:spPr>
        <p:txBody>
          <a:bodyPr>
            <a:spAutoFit/>
          </a:bodyPr>
          <a:lstStyle/>
          <a:p>
            <a:pPr>
              <a:spcBef>
                <a:spcPct val="50000"/>
              </a:spcBef>
            </a:pPr>
            <a:r>
              <a:rPr lang="en-US" sz="1600">
                <a:solidFill>
                  <a:schemeClr val="tx1"/>
                </a:solidFill>
              </a:rPr>
              <a:t>My research goal is… In pursuit of this goal, the research objective of this CAREER proposal is to test the hypothesis that the propensity of a tree to break is directly proportional to how many monkeys are in the tree.  The approach will be to take a sample of ten trees and load them with monkeys until they break…</a:t>
            </a:r>
          </a:p>
          <a:p>
            <a:pPr>
              <a:spcBef>
                <a:spcPct val="50000"/>
              </a:spcBef>
            </a:pPr>
            <a:r>
              <a:rPr lang="en-US" sz="1600">
                <a:solidFill>
                  <a:schemeClr val="tx1"/>
                </a:solidFill>
              </a:rPr>
              <a:t>My educational goal is…  In pursuit of this goal, the education objectives of this CAREER proposal are…  The approach to accomplishing these objectives will be…</a:t>
            </a:r>
          </a:p>
          <a:p>
            <a:pPr>
              <a:spcBef>
                <a:spcPct val="50000"/>
              </a:spcBef>
            </a:pPr>
            <a:r>
              <a:rPr lang="en-US" sz="1600" b="1">
                <a:solidFill>
                  <a:schemeClr val="tx1"/>
                </a:solidFill>
                <a:latin typeface="Arial Rounded MT Bold" pitchFamily="34" charset="0"/>
              </a:rPr>
              <a:t>Intellectual Merit</a:t>
            </a:r>
            <a:r>
              <a:rPr lang="en-US" sz="1600">
                <a:solidFill>
                  <a:schemeClr val="tx1"/>
                </a:solidFill>
              </a:rPr>
              <a:t> – It is important that we know how many monkeys can climb a tree before it breaks because this affects our perceptions of monkey procreation and…  The Snerd Theory holds that tree size limits monkey procreation.  This study challenges that theory with the notion that…  If the objective hypothesis is correct therefore, it will transform our approach to…</a:t>
            </a:r>
          </a:p>
          <a:p>
            <a:pPr>
              <a:spcBef>
                <a:spcPct val="50000"/>
              </a:spcBef>
            </a:pPr>
            <a:r>
              <a:rPr lang="en-US" sz="1600" b="1">
                <a:solidFill>
                  <a:schemeClr val="tx1"/>
                </a:solidFill>
                <a:latin typeface="Arial Rounded MT Bold" pitchFamily="34" charset="0"/>
              </a:rPr>
              <a:t>Broader Impact</a:t>
            </a:r>
            <a:r>
              <a:rPr lang="en-US" sz="1600">
                <a:solidFill>
                  <a:schemeClr val="tx1"/>
                </a:solidFill>
              </a:rPr>
              <a:t> – Monkeys are used in medical research.  By knowing how many monkeys can fit in a tree, we will be able to provide more monkeys for such research thereby advancing medical science more quickly and improving the quality of life.  Also, by watching the monkeys get hurt when the tree breaks, graduate students will be less likely to climb trees, thereby increasing their probability of graduating.</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smtClean="0"/>
              <a:t>Education</a:t>
            </a:r>
          </a:p>
        </p:txBody>
      </p:sp>
      <p:sp>
        <p:nvSpPr>
          <p:cNvPr id="68611" name="Rectangle 3"/>
          <p:cNvSpPr>
            <a:spLocks noGrp="1" noChangeArrowheads="1"/>
          </p:cNvSpPr>
          <p:nvPr>
            <p:ph type="body" idx="1"/>
          </p:nvPr>
        </p:nvSpPr>
        <p:spPr/>
        <p:txBody>
          <a:bodyPr/>
          <a:lstStyle/>
          <a:p>
            <a:pPr>
              <a:lnSpc>
                <a:spcPct val="77000"/>
              </a:lnSpc>
            </a:pPr>
            <a:r>
              <a:rPr lang="en-US" smtClean="0"/>
              <a:t>Undergraduate</a:t>
            </a:r>
          </a:p>
          <a:p>
            <a:pPr lvl="1">
              <a:lnSpc>
                <a:spcPct val="77000"/>
              </a:lnSpc>
            </a:pPr>
            <a:r>
              <a:rPr lang="en-US" smtClean="0"/>
              <a:t>Curriculum</a:t>
            </a:r>
          </a:p>
          <a:p>
            <a:pPr lvl="1">
              <a:lnSpc>
                <a:spcPct val="77000"/>
              </a:lnSpc>
            </a:pPr>
            <a:r>
              <a:rPr lang="en-US" smtClean="0"/>
              <a:t>Projects (REUs)</a:t>
            </a:r>
          </a:p>
          <a:p>
            <a:pPr>
              <a:lnSpc>
                <a:spcPct val="77000"/>
              </a:lnSpc>
            </a:pPr>
            <a:r>
              <a:rPr lang="en-US" smtClean="0"/>
              <a:t>Graduate </a:t>
            </a:r>
          </a:p>
          <a:p>
            <a:pPr lvl="1">
              <a:lnSpc>
                <a:spcPct val="77000"/>
              </a:lnSpc>
            </a:pPr>
            <a:r>
              <a:rPr lang="en-US" smtClean="0"/>
              <a:t>Curriculum</a:t>
            </a:r>
          </a:p>
          <a:p>
            <a:pPr lvl="1">
              <a:lnSpc>
                <a:spcPct val="77000"/>
              </a:lnSpc>
            </a:pPr>
            <a:r>
              <a:rPr lang="en-US" smtClean="0"/>
              <a:t>Conferences</a:t>
            </a:r>
          </a:p>
          <a:p>
            <a:pPr lvl="1">
              <a:lnSpc>
                <a:spcPct val="77000"/>
              </a:lnSpc>
            </a:pPr>
            <a:r>
              <a:rPr lang="en-US" smtClean="0"/>
              <a:t>Involvement with industry, national labs</a:t>
            </a:r>
          </a:p>
          <a:p>
            <a:pPr>
              <a:lnSpc>
                <a:spcPct val="77000"/>
              </a:lnSpc>
            </a:pPr>
            <a:r>
              <a:rPr lang="en-US" smtClean="0"/>
              <a:t>Networks, partnerships</a:t>
            </a:r>
          </a:p>
          <a:p>
            <a:pPr>
              <a:lnSpc>
                <a:spcPct val="77000"/>
              </a:lnSpc>
            </a:pPr>
            <a:r>
              <a:rPr lang="en-US" smtClean="0"/>
              <a:t>K-12 outreach (RETs)</a:t>
            </a:r>
          </a:p>
          <a:p>
            <a:pPr>
              <a:lnSpc>
                <a:spcPct val="77000"/>
              </a:lnSpc>
            </a:pPr>
            <a:r>
              <a:rPr lang="en-US" smtClean="0"/>
              <a:t>Museum projects</a:t>
            </a:r>
          </a:p>
          <a:p>
            <a:pPr>
              <a:lnSpc>
                <a:spcPct val="77000"/>
              </a:lnSpc>
            </a:pPr>
            <a:r>
              <a:rPr lang="en-US" smtClean="0"/>
              <a:t>Should not be a boiler plate, pick and choose</a:t>
            </a:r>
          </a:p>
          <a:p>
            <a:pPr lvl="1">
              <a:lnSpc>
                <a:spcPct val="77000"/>
              </a:lnSpc>
            </a:pPr>
            <a:endParaRPr lang="en-US"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defRPr/>
            </a:pPr>
            <a:r>
              <a:rPr lang="en-US" smtClean="0"/>
              <a:t>Education—a Reference</a:t>
            </a:r>
          </a:p>
        </p:txBody>
      </p:sp>
      <p:sp>
        <p:nvSpPr>
          <p:cNvPr id="69636" name="Text Box 8"/>
          <p:cNvSpPr txBox="1">
            <a:spLocks noChangeArrowheads="1"/>
          </p:cNvSpPr>
          <p:nvPr/>
        </p:nvSpPr>
        <p:spPr bwMode="auto">
          <a:xfrm>
            <a:off x="5334000" y="1981200"/>
            <a:ext cx="3581400" cy="3231654"/>
          </a:xfrm>
          <a:prstGeom prst="rect">
            <a:avLst/>
          </a:prstGeom>
          <a:noFill/>
          <a:ln w="12700">
            <a:noFill/>
            <a:miter lim="800000"/>
            <a:headEnd type="none" w="sm" len="sm"/>
            <a:tailEnd type="none" w="sm" len="sm"/>
          </a:ln>
        </p:spPr>
        <p:txBody>
          <a:bodyPr wrap="square">
            <a:spAutoFit/>
          </a:bodyPr>
          <a:lstStyle/>
          <a:p>
            <a:pPr>
              <a:spcBef>
                <a:spcPct val="50000"/>
              </a:spcBef>
            </a:pPr>
            <a:r>
              <a:rPr lang="en-US" dirty="0">
                <a:solidFill>
                  <a:schemeClr val="tx1"/>
                </a:solidFill>
              </a:rPr>
              <a:t>You can download this document for free from:</a:t>
            </a:r>
          </a:p>
          <a:p>
            <a:pPr>
              <a:spcBef>
                <a:spcPct val="50000"/>
              </a:spcBef>
            </a:pPr>
            <a:r>
              <a:rPr lang="en-US" dirty="0" smtClean="0">
                <a:solidFill>
                  <a:schemeClr val="tx1"/>
                </a:solidFill>
              </a:rPr>
              <a:t>http://www.faa.gov/regulations_policies/handbooks_manuals/aviation/aviation_instructors_handbook/</a:t>
            </a:r>
            <a:endParaRPr lang="en-US" dirty="0">
              <a:solidFill>
                <a:schemeClr val="tx1"/>
              </a:solidFill>
            </a:endParaRPr>
          </a:p>
        </p:txBody>
      </p:sp>
      <p:pic>
        <p:nvPicPr>
          <p:cNvPr id="194562" name="Picture 2"/>
          <p:cNvPicPr>
            <a:picLocks noChangeAspect="1" noChangeArrowheads="1"/>
          </p:cNvPicPr>
          <p:nvPr/>
        </p:nvPicPr>
        <p:blipFill>
          <a:blip r:embed="rId3" cstate="print"/>
          <a:srcRect/>
          <a:stretch>
            <a:fillRect/>
          </a:stretch>
        </p:blipFill>
        <p:spPr bwMode="auto">
          <a:xfrm flipV="1">
            <a:off x="1295400" y="1371600"/>
            <a:ext cx="3810000" cy="49622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32" name="Rectangle 16"/>
          <p:cNvSpPr>
            <a:spLocks noGrp="1" noChangeArrowheads="1"/>
          </p:cNvSpPr>
          <p:nvPr>
            <p:ph type="title"/>
          </p:nvPr>
        </p:nvSpPr>
        <p:spPr/>
        <p:txBody>
          <a:bodyPr/>
          <a:lstStyle/>
          <a:p>
            <a:pPr>
              <a:defRPr/>
            </a:pPr>
            <a:r>
              <a:rPr lang="en-US" smtClean="0"/>
              <a:t>Caution</a:t>
            </a:r>
          </a:p>
        </p:txBody>
      </p:sp>
      <p:sp>
        <p:nvSpPr>
          <p:cNvPr id="70659" name="Rectangle 17"/>
          <p:cNvSpPr>
            <a:spLocks noGrp="1" noChangeArrowheads="1"/>
          </p:cNvSpPr>
          <p:nvPr>
            <p:ph type="body" idx="1"/>
          </p:nvPr>
        </p:nvSpPr>
        <p:spPr/>
        <p:txBody>
          <a:bodyPr/>
          <a:lstStyle/>
          <a:p>
            <a:pPr>
              <a:buFontTx/>
              <a:buNone/>
            </a:pPr>
            <a:r>
              <a:rPr lang="en-US" smtClean="0"/>
              <a:t>  </a:t>
            </a:r>
          </a:p>
        </p:txBody>
      </p:sp>
      <p:grpSp>
        <p:nvGrpSpPr>
          <p:cNvPr id="70660" name="Group 18"/>
          <p:cNvGrpSpPr>
            <a:grpSpLocks/>
          </p:cNvGrpSpPr>
          <p:nvPr/>
        </p:nvGrpSpPr>
        <p:grpSpPr bwMode="auto">
          <a:xfrm>
            <a:off x="1676400" y="2438400"/>
            <a:ext cx="5867400" cy="2590800"/>
            <a:chOff x="960" y="1728"/>
            <a:chExt cx="3696" cy="1632"/>
          </a:xfrm>
        </p:grpSpPr>
        <p:sp>
          <p:nvSpPr>
            <p:cNvPr id="367630" name="Rectangle 14"/>
            <p:cNvSpPr>
              <a:spLocks noChangeArrowheads="1"/>
            </p:cNvSpPr>
            <p:nvPr/>
          </p:nvSpPr>
          <p:spPr bwMode="auto">
            <a:xfrm>
              <a:off x="960" y="1728"/>
              <a:ext cx="3648" cy="163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70662" name="Text Box 15"/>
            <p:cNvSpPr txBox="1">
              <a:spLocks noChangeArrowheads="1"/>
            </p:cNvSpPr>
            <p:nvPr/>
          </p:nvSpPr>
          <p:spPr bwMode="auto">
            <a:xfrm>
              <a:off x="1028" y="1755"/>
              <a:ext cx="3628" cy="1593"/>
            </a:xfrm>
            <a:prstGeom prst="rect">
              <a:avLst/>
            </a:prstGeom>
            <a:noFill/>
            <a:ln w="12700">
              <a:noFill/>
              <a:miter lim="800000"/>
              <a:headEnd type="none" w="sm" len="sm"/>
              <a:tailEnd type="none" w="sm" len="sm"/>
            </a:ln>
          </p:spPr>
          <p:txBody>
            <a:bodyPr>
              <a:spAutoFit/>
            </a:bodyPr>
            <a:lstStyle/>
            <a:p>
              <a:pPr>
                <a:spcBef>
                  <a:spcPct val="50000"/>
                </a:spcBef>
              </a:pPr>
              <a:r>
                <a:rPr lang="en-US" sz="3200"/>
                <a:t>Your goals, objectives and approach should drive the proposal, not the need for Intellectual Merit and Broader Impact statements.</a:t>
              </a:r>
            </a:p>
          </p:txBody>
        </p:sp>
      </p:gr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466948" name="Rectangle 4"/>
          <p:cNvSpPr>
            <a:spLocks noGrp="1" noChangeArrowheads="1"/>
          </p:cNvSpPr>
          <p:nvPr>
            <p:ph type="ctrTitle"/>
          </p:nvPr>
        </p:nvSpPr>
        <p:spPr>
          <a:xfrm>
            <a:off x="1219200" y="228600"/>
            <a:ext cx="7010400" cy="990600"/>
          </a:xfrm>
        </p:spPr>
        <p:txBody>
          <a:bodyPr/>
          <a:lstStyle/>
          <a:p>
            <a:pPr>
              <a:defRPr/>
            </a:pPr>
            <a:r>
              <a:rPr lang="en-US" sz="4000" dirty="0" smtClean="0"/>
              <a:t>The NSF Merit Review Process</a:t>
            </a:r>
          </a:p>
        </p:txBody>
      </p:sp>
      <p:pic>
        <p:nvPicPr>
          <p:cNvPr id="1029" name="Picture 7" descr="218065919@06022009-0EA6"/>
          <p:cNvPicPr>
            <a:picLocks noChangeAspect="1" noChangeArrowheads="1"/>
          </p:cNvPicPr>
          <p:nvPr/>
        </p:nvPicPr>
        <p:blipFill>
          <a:blip r:embed="rId3" cstate="print"/>
          <a:srcRect/>
          <a:stretch>
            <a:fillRect/>
          </a:stretch>
        </p:blipFill>
        <p:spPr bwMode="auto">
          <a:xfrm>
            <a:off x="76200" y="76200"/>
            <a:ext cx="1516063" cy="1524000"/>
          </a:xfrm>
          <a:prstGeom prst="rect">
            <a:avLst/>
          </a:prstGeom>
          <a:noFill/>
          <a:ln w="9525">
            <a:noFill/>
            <a:miter lim="800000"/>
            <a:headEnd/>
            <a:tailEnd/>
          </a:ln>
        </p:spPr>
      </p:pic>
      <p:pic>
        <p:nvPicPr>
          <p:cNvPr id="1030" name="Picture 6" descr="C:\Program Files\Microsoft Office\MEDIA\CAGCAT10\j0233018.wmf"/>
          <p:cNvPicPr>
            <a:picLocks noChangeAspect="1" noChangeArrowheads="1"/>
          </p:cNvPicPr>
          <p:nvPr/>
        </p:nvPicPr>
        <p:blipFill>
          <a:blip r:embed="rId4" cstate="print"/>
          <a:srcRect/>
          <a:stretch>
            <a:fillRect/>
          </a:stretch>
        </p:blipFill>
        <p:spPr bwMode="auto">
          <a:xfrm>
            <a:off x="2514600" y="1752600"/>
            <a:ext cx="4605461" cy="467835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85" name="Rectangle 9"/>
          <p:cNvSpPr>
            <a:spLocks noGrp="1" noChangeArrowheads="1"/>
          </p:cNvSpPr>
          <p:nvPr>
            <p:ph type="title"/>
          </p:nvPr>
        </p:nvSpPr>
        <p:spPr/>
        <p:txBody>
          <a:bodyPr/>
          <a:lstStyle/>
          <a:p>
            <a:pPr>
              <a:defRPr/>
            </a:pPr>
            <a:r>
              <a:rPr lang="en-US" smtClean="0"/>
              <a:t>You</a:t>
            </a:r>
          </a:p>
        </p:txBody>
      </p:sp>
      <p:sp>
        <p:nvSpPr>
          <p:cNvPr id="408586" name="Rectangle 10"/>
          <p:cNvSpPr>
            <a:spLocks noGrp="1" noChangeArrowheads="1"/>
          </p:cNvSpPr>
          <p:nvPr>
            <p:ph type="body" idx="1"/>
          </p:nvPr>
        </p:nvSpPr>
        <p:spPr/>
        <p:txBody>
          <a:bodyPr/>
          <a:lstStyle/>
          <a:p>
            <a:r>
              <a:rPr lang="en-US" altLang="en-US" smtClean="0"/>
              <a:t>Who are you?</a:t>
            </a:r>
          </a:p>
          <a:p>
            <a:pPr lvl="1"/>
            <a:r>
              <a:rPr lang="en-US" altLang="en-US" smtClean="0"/>
              <a:t>Your expertise/interests</a:t>
            </a:r>
          </a:p>
          <a:p>
            <a:pPr lvl="1"/>
            <a:r>
              <a:rPr lang="en-US" altLang="en-US" smtClean="0"/>
              <a:t>Your career/life goals</a:t>
            </a:r>
          </a:p>
          <a:p>
            <a:pPr lvl="1"/>
            <a:r>
              <a:rPr lang="en-US" altLang="en-US" smtClean="0"/>
              <a:t>Your position/resources</a:t>
            </a:r>
          </a:p>
          <a:p>
            <a:r>
              <a:rPr lang="en-US" altLang="en-US" smtClean="0"/>
              <a:t>Your proposal should fit into your life plan</a:t>
            </a:r>
            <a:endParaRPr lang="en-US" smtClean="0"/>
          </a:p>
        </p:txBody>
      </p:sp>
      <p:grpSp>
        <p:nvGrpSpPr>
          <p:cNvPr id="2" name="Group 6"/>
          <p:cNvGrpSpPr>
            <a:grpSpLocks/>
          </p:cNvGrpSpPr>
          <p:nvPr/>
        </p:nvGrpSpPr>
        <p:grpSpPr bwMode="auto">
          <a:xfrm>
            <a:off x="2438400" y="4572000"/>
            <a:ext cx="4470400" cy="1574800"/>
            <a:chOff x="1200" y="2544"/>
            <a:chExt cx="2816" cy="992"/>
          </a:xfrm>
        </p:grpSpPr>
        <p:sp>
          <p:nvSpPr>
            <p:cNvPr id="408583" name="Rectangle 7"/>
            <p:cNvSpPr>
              <a:spLocks noChangeArrowheads="1"/>
            </p:cNvSpPr>
            <p:nvPr/>
          </p:nvSpPr>
          <p:spPr bwMode="auto">
            <a:xfrm>
              <a:off x="1200" y="2544"/>
              <a:ext cx="2816" cy="99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10246" name="Text Box 8"/>
            <p:cNvSpPr txBox="1">
              <a:spLocks noChangeArrowheads="1"/>
            </p:cNvSpPr>
            <p:nvPr/>
          </p:nvSpPr>
          <p:spPr bwMode="auto">
            <a:xfrm>
              <a:off x="1248" y="2592"/>
              <a:ext cx="2736" cy="865"/>
            </a:xfrm>
            <a:prstGeom prst="rect">
              <a:avLst/>
            </a:prstGeom>
            <a:noFill/>
            <a:ln w="12700">
              <a:noFill/>
              <a:miter lim="800000"/>
              <a:headEnd type="none" w="sm" len="sm"/>
              <a:tailEnd type="none" w="sm" len="sm"/>
            </a:ln>
          </p:spPr>
          <p:txBody>
            <a:bodyPr>
              <a:spAutoFit/>
            </a:bodyPr>
            <a:lstStyle/>
            <a:p>
              <a:pPr>
                <a:spcBef>
                  <a:spcPct val="50000"/>
                </a:spcBef>
              </a:pPr>
              <a:r>
                <a:rPr lang="en-US" sz="2800"/>
                <a:t>What is your life plan?  Do you need to develop a strategic plan?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85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85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858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85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0858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533400"/>
            <a:ext cx="7391400" cy="685800"/>
          </a:xfrm>
          <a:prstGeom prst="rect">
            <a:avLst/>
          </a:prstGeom>
        </p:spPr>
        <p:txBody>
          <a:bodyPr/>
          <a:lstStyle/>
          <a:p>
            <a:pPr marL="0" marR="0" lvl="0" indent="0" algn="ctr" defTabSz="914400" rtl="0" eaLnBrk="0" fontAlgn="base" latinLnBrk="0" hangingPunct="0">
              <a:lnSpc>
                <a:spcPct val="87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Proposal Processing Timeline</a:t>
            </a:r>
          </a:p>
        </p:txBody>
      </p:sp>
      <p:sp>
        <p:nvSpPr>
          <p:cNvPr id="3" name="TextBox 2"/>
          <p:cNvSpPr txBox="1"/>
          <p:nvPr/>
        </p:nvSpPr>
        <p:spPr>
          <a:xfrm>
            <a:off x="914400" y="1828800"/>
            <a:ext cx="3048000" cy="369332"/>
          </a:xfrm>
          <a:prstGeom prst="rect">
            <a:avLst/>
          </a:prstGeom>
          <a:noFill/>
        </p:spPr>
        <p:txBody>
          <a:bodyPr wrap="square" rtlCol="0">
            <a:spAutoFit/>
          </a:bodyPr>
          <a:lstStyle/>
          <a:p>
            <a:r>
              <a:rPr lang="en-US" sz="1800" dirty="0" smtClean="0">
                <a:solidFill>
                  <a:schemeClr val="tx1"/>
                </a:solidFill>
              </a:rPr>
              <a:t>Deadline or Target date</a:t>
            </a:r>
            <a:endParaRPr lang="en-US" sz="1800" dirty="0">
              <a:solidFill>
                <a:schemeClr val="tx1"/>
              </a:solidFill>
            </a:endParaRPr>
          </a:p>
        </p:txBody>
      </p:sp>
      <p:sp>
        <p:nvSpPr>
          <p:cNvPr id="4" name="TextBox 3"/>
          <p:cNvSpPr txBox="1"/>
          <p:nvPr/>
        </p:nvSpPr>
        <p:spPr>
          <a:xfrm>
            <a:off x="1295400" y="2209800"/>
            <a:ext cx="3048000" cy="369332"/>
          </a:xfrm>
          <a:prstGeom prst="rect">
            <a:avLst/>
          </a:prstGeom>
          <a:noFill/>
        </p:spPr>
        <p:txBody>
          <a:bodyPr wrap="square" rtlCol="0">
            <a:spAutoFit/>
          </a:bodyPr>
          <a:lstStyle/>
          <a:p>
            <a:r>
              <a:rPr lang="en-US" sz="1800" dirty="0" smtClean="0">
                <a:solidFill>
                  <a:schemeClr val="tx1"/>
                </a:solidFill>
              </a:rPr>
              <a:t>Assigned to program</a:t>
            </a:r>
            <a:endParaRPr lang="en-US" sz="1800" dirty="0">
              <a:solidFill>
                <a:schemeClr val="tx1"/>
              </a:solidFill>
            </a:endParaRPr>
          </a:p>
        </p:txBody>
      </p:sp>
      <p:sp>
        <p:nvSpPr>
          <p:cNvPr id="5" name="TextBox 4"/>
          <p:cNvSpPr txBox="1"/>
          <p:nvPr/>
        </p:nvSpPr>
        <p:spPr>
          <a:xfrm>
            <a:off x="1981200" y="2667000"/>
            <a:ext cx="3429000" cy="369332"/>
          </a:xfrm>
          <a:prstGeom prst="rect">
            <a:avLst/>
          </a:prstGeom>
          <a:noFill/>
        </p:spPr>
        <p:txBody>
          <a:bodyPr wrap="square" rtlCol="0">
            <a:spAutoFit/>
          </a:bodyPr>
          <a:lstStyle/>
          <a:p>
            <a:r>
              <a:rPr lang="en-US" sz="1800" dirty="0" smtClean="0">
                <a:solidFill>
                  <a:schemeClr val="tx1"/>
                </a:solidFill>
              </a:rPr>
              <a:t>Program-to-program trades</a:t>
            </a:r>
            <a:endParaRPr lang="en-US" sz="1800" dirty="0">
              <a:solidFill>
                <a:schemeClr val="tx1"/>
              </a:solidFill>
            </a:endParaRPr>
          </a:p>
        </p:txBody>
      </p:sp>
      <p:sp>
        <p:nvSpPr>
          <p:cNvPr id="6" name="TextBox 5"/>
          <p:cNvSpPr txBox="1"/>
          <p:nvPr/>
        </p:nvSpPr>
        <p:spPr>
          <a:xfrm>
            <a:off x="2514600" y="3048000"/>
            <a:ext cx="4953000" cy="369332"/>
          </a:xfrm>
          <a:prstGeom prst="rect">
            <a:avLst/>
          </a:prstGeom>
          <a:noFill/>
        </p:spPr>
        <p:txBody>
          <a:bodyPr wrap="square" rtlCol="0">
            <a:spAutoFit/>
          </a:bodyPr>
          <a:lstStyle/>
          <a:p>
            <a:r>
              <a:rPr lang="en-US" sz="1800" dirty="0" smtClean="0">
                <a:solidFill>
                  <a:schemeClr val="tx1"/>
                </a:solidFill>
              </a:rPr>
              <a:t>Set up panels or send out for ad hoc review</a:t>
            </a:r>
            <a:endParaRPr lang="en-US" sz="1800" dirty="0">
              <a:solidFill>
                <a:schemeClr val="tx1"/>
              </a:solidFill>
            </a:endParaRPr>
          </a:p>
        </p:txBody>
      </p:sp>
      <p:sp>
        <p:nvSpPr>
          <p:cNvPr id="7" name="TextBox 6"/>
          <p:cNvSpPr txBox="1"/>
          <p:nvPr/>
        </p:nvSpPr>
        <p:spPr>
          <a:xfrm>
            <a:off x="4572000" y="3429000"/>
            <a:ext cx="3429000" cy="369332"/>
          </a:xfrm>
          <a:prstGeom prst="rect">
            <a:avLst/>
          </a:prstGeom>
          <a:noFill/>
        </p:spPr>
        <p:txBody>
          <a:bodyPr wrap="square" rtlCol="0">
            <a:spAutoFit/>
          </a:bodyPr>
          <a:lstStyle/>
          <a:p>
            <a:r>
              <a:rPr lang="en-US" sz="1800" dirty="0" smtClean="0">
                <a:solidFill>
                  <a:schemeClr val="tx1"/>
                </a:solidFill>
              </a:rPr>
              <a:t>Conduct panels</a:t>
            </a:r>
            <a:endParaRPr lang="en-US" sz="1800" dirty="0">
              <a:solidFill>
                <a:schemeClr val="tx1"/>
              </a:solidFill>
            </a:endParaRPr>
          </a:p>
        </p:txBody>
      </p:sp>
      <p:sp>
        <p:nvSpPr>
          <p:cNvPr id="8" name="TextBox 7"/>
          <p:cNvSpPr txBox="1"/>
          <p:nvPr/>
        </p:nvSpPr>
        <p:spPr>
          <a:xfrm>
            <a:off x="5410200" y="3733800"/>
            <a:ext cx="2819400" cy="646331"/>
          </a:xfrm>
          <a:prstGeom prst="rect">
            <a:avLst/>
          </a:prstGeom>
          <a:noFill/>
        </p:spPr>
        <p:txBody>
          <a:bodyPr wrap="square" rtlCol="0">
            <a:spAutoFit/>
          </a:bodyPr>
          <a:lstStyle/>
          <a:p>
            <a:r>
              <a:rPr lang="en-US" sz="1800" dirty="0" smtClean="0">
                <a:solidFill>
                  <a:schemeClr val="tx1"/>
                </a:solidFill>
              </a:rPr>
              <a:t>Review panel results/make decisions</a:t>
            </a:r>
            <a:endParaRPr lang="en-US" sz="1800" dirty="0">
              <a:solidFill>
                <a:schemeClr val="tx1"/>
              </a:solidFill>
            </a:endParaRPr>
          </a:p>
        </p:txBody>
      </p:sp>
      <p:cxnSp>
        <p:nvCxnSpPr>
          <p:cNvPr id="24" name="Straight Arrow Connector 23"/>
          <p:cNvCxnSpPr/>
          <p:nvPr/>
        </p:nvCxnSpPr>
        <p:spPr bwMode="auto">
          <a:xfrm rot="5400000">
            <a:off x="-723900" y="4000500"/>
            <a:ext cx="3581400" cy="1588"/>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cxnSp>
        <p:nvCxnSpPr>
          <p:cNvPr id="26" name="Straight Arrow Connector 25"/>
          <p:cNvCxnSpPr/>
          <p:nvPr/>
        </p:nvCxnSpPr>
        <p:spPr bwMode="auto">
          <a:xfrm rot="5400000">
            <a:off x="75009" y="4191397"/>
            <a:ext cx="3201988" cy="794"/>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cxnSp>
        <p:nvCxnSpPr>
          <p:cNvPr id="28" name="Straight Arrow Connector 27"/>
          <p:cNvCxnSpPr/>
          <p:nvPr/>
        </p:nvCxnSpPr>
        <p:spPr bwMode="auto">
          <a:xfrm rot="5400000">
            <a:off x="989806" y="4419600"/>
            <a:ext cx="2743994" cy="794"/>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cxnSp>
        <p:nvCxnSpPr>
          <p:cNvPr id="30" name="Straight Arrow Connector 29"/>
          <p:cNvCxnSpPr/>
          <p:nvPr/>
        </p:nvCxnSpPr>
        <p:spPr bwMode="auto">
          <a:xfrm rot="5400000">
            <a:off x="2170906" y="4610100"/>
            <a:ext cx="2362994" cy="794"/>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cxnSp>
        <p:nvCxnSpPr>
          <p:cNvPr id="32" name="Straight Arrow Connector 31"/>
          <p:cNvCxnSpPr/>
          <p:nvPr/>
        </p:nvCxnSpPr>
        <p:spPr bwMode="auto">
          <a:xfrm rot="5400000">
            <a:off x="4114800" y="4800600"/>
            <a:ext cx="1981200" cy="1588"/>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cxnSp>
        <p:nvCxnSpPr>
          <p:cNvPr id="34" name="Straight Arrow Connector 33"/>
          <p:cNvCxnSpPr/>
          <p:nvPr/>
        </p:nvCxnSpPr>
        <p:spPr bwMode="auto">
          <a:xfrm rot="5400000">
            <a:off x="5067300" y="5067300"/>
            <a:ext cx="1447800" cy="1588"/>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cxnSp>
        <p:nvCxnSpPr>
          <p:cNvPr id="36" name="Straight Connector 35"/>
          <p:cNvCxnSpPr/>
          <p:nvPr/>
        </p:nvCxnSpPr>
        <p:spPr bwMode="auto">
          <a:xfrm rot="5400000">
            <a:off x="990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47" name="Straight Connector 46"/>
          <p:cNvCxnSpPr/>
          <p:nvPr/>
        </p:nvCxnSpPr>
        <p:spPr bwMode="auto">
          <a:xfrm rot="5400000">
            <a:off x="2171700" y="5829300"/>
            <a:ext cx="762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12" name="Straight Arrow Connector 11"/>
          <p:cNvCxnSpPr/>
          <p:nvPr/>
        </p:nvCxnSpPr>
        <p:spPr bwMode="auto">
          <a:xfrm>
            <a:off x="914400" y="5791200"/>
            <a:ext cx="7543800" cy="0"/>
          </a:xfrm>
          <a:prstGeom prst="straightConnector1">
            <a:avLst/>
          </a:prstGeom>
          <a:solidFill>
            <a:schemeClr val="bg1"/>
          </a:solidFill>
          <a:ln w="44450" cap="flat" cmpd="sng" algn="ctr">
            <a:solidFill>
              <a:srgbClr val="790015"/>
            </a:solidFill>
            <a:prstDash val="solid"/>
            <a:round/>
            <a:headEnd type="none" w="sm" len="sm"/>
            <a:tailEnd type="arrow"/>
          </a:ln>
          <a:effectLst/>
        </p:spPr>
      </p:cxnSp>
      <p:cxnSp>
        <p:nvCxnSpPr>
          <p:cNvPr id="56" name="Straight Connector 55"/>
          <p:cNvCxnSpPr/>
          <p:nvPr/>
        </p:nvCxnSpPr>
        <p:spPr bwMode="auto">
          <a:xfrm rot="5400000">
            <a:off x="2133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57" name="Straight Connector 56"/>
          <p:cNvCxnSpPr/>
          <p:nvPr/>
        </p:nvCxnSpPr>
        <p:spPr bwMode="auto">
          <a:xfrm rot="5400000">
            <a:off x="2133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58" name="Straight Connector 57"/>
          <p:cNvCxnSpPr/>
          <p:nvPr/>
        </p:nvCxnSpPr>
        <p:spPr bwMode="auto">
          <a:xfrm rot="5400000">
            <a:off x="3276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59" name="Straight Connector 58"/>
          <p:cNvCxnSpPr/>
          <p:nvPr/>
        </p:nvCxnSpPr>
        <p:spPr bwMode="auto">
          <a:xfrm rot="5400000">
            <a:off x="3276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0" name="Straight Connector 59"/>
          <p:cNvCxnSpPr/>
          <p:nvPr/>
        </p:nvCxnSpPr>
        <p:spPr bwMode="auto">
          <a:xfrm rot="5400000">
            <a:off x="4419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1" name="Straight Connector 60"/>
          <p:cNvCxnSpPr/>
          <p:nvPr/>
        </p:nvCxnSpPr>
        <p:spPr bwMode="auto">
          <a:xfrm rot="5400000">
            <a:off x="4419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2" name="Straight Connector 61"/>
          <p:cNvCxnSpPr/>
          <p:nvPr/>
        </p:nvCxnSpPr>
        <p:spPr bwMode="auto">
          <a:xfrm rot="5400000">
            <a:off x="5562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3" name="Straight Connector 62"/>
          <p:cNvCxnSpPr/>
          <p:nvPr/>
        </p:nvCxnSpPr>
        <p:spPr bwMode="auto">
          <a:xfrm rot="5400000">
            <a:off x="5562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4" name="Straight Connector 63"/>
          <p:cNvCxnSpPr/>
          <p:nvPr/>
        </p:nvCxnSpPr>
        <p:spPr bwMode="auto">
          <a:xfrm rot="5400000">
            <a:off x="6705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5" name="Straight Connector 64"/>
          <p:cNvCxnSpPr/>
          <p:nvPr/>
        </p:nvCxnSpPr>
        <p:spPr bwMode="auto">
          <a:xfrm rot="5400000">
            <a:off x="6705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cxnSp>
        <p:nvCxnSpPr>
          <p:cNvPr id="66" name="Straight Connector 65"/>
          <p:cNvCxnSpPr/>
          <p:nvPr/>
        </p:nvCxnSpPr>
        <p:spPr bwMode="auto">
          <a:xfrm rot="5400000">
            <a:off x="7848600" y="5867400"/>
            <a:ext cx="152400" cy="0"/>
          </a:xfrm>
          <a:prstGeom prst="line">
            <a:avLst/>
          </a:prstGeom>
          <a:solidFill>
            <a:schemeClr val="bg1"/>
          </a:solidFill>
          <a:ln w="12700" cap="flat" cmpd="sng" algn="ctr">
            <a:solidFill>
              <a:srgbClr val="790015"/>
            </a:solidFill>
            <a:prstDash val="solid"/>
            <a:round/>
            <a:headEnd type="none" w="sm" len="sm"/>
            <a:tailEnd type="none" w="sm" len="sm"/>
          </a:ln>
          <a:effectLst/>
        </p:spPr>
      </p:cxnSp>
      <p:sp>
        <p:nvSpPr>
          <p:cNvPr id="74" name="TextBox 73"/>
          <p:cNvSpPr txBox="1"/>
          <p:nvPr/>
        </p:nvSpPr>
        <p:spPr>
          <a:xfrm>
            <a:off x="5943600" y="4343400"/>
            <a:ext cx="2819400" cy="646331"/>
          </a:xfrm>
          <a:prstGeom prst="rect">
            <a:avLst/>
          </a:prstGeom>
          <a:noFill/>
        </p:spPr>
        <p:txBody>
          <a:bodyPr wrap="square" rtlCol="0">
            <a:spAutoFit/>
          </a:bodyPr>
          <a:lstStyle/>
          <a:p>
            <a:r>
              <a:rPr lang="en-US" sz="1800" dirty="0" smtClean="0">
                <a:solidFill>
                  <a:schemeClr val="tx1"/>
                </a:solidFill>
              </a:rPr>
              <a:t>Document recommendations</a:t>
            </a:r>
            <a:endParaRPr lang="en-US" sz="1800" dirty="0">
              <a:solidFill>
                <a:schemeClr val="tx1"/>
              </a:solidFill>
            </a:endParaRPr>
          </a:p>
        </p:txBody>
      </p:sp>
      <p:cxnSp>
        <p:nvCxnSpPr>
          <p:cNvPr id="75" name="Straight Arrow Connector 74"/>
          <p:cNvCxnSpPr/>
          <p:nvPr/>
        </p:nvCxnSpPr>
        <p:spPr bwMode="auto">
          <a:xfrm rot="5400000">
            <a:off x="6362303" y="5372497"/>
            <a:ext cx="838994" cy="1588"/>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sp>
        <p:nvSpPr>
          <p:cNvPr id="77" name="TextBox 76"/>
          <p:cNvSpPr txBox="1"/>
          <p:nvPr/>
        </p:nvSpPr>
        <p:spPr>
          <a:xfrm>
            <a:off x="7239000" y="5029200"/>
            <a:ext cx="1905000" cy="369332"/>
          </a:xfrm>
          <a:prstGeom prst="rect">
            <a:avLst/>
          </a:prstGeom>
          <a:noFill/>
        </p:spPr>
        <p:txBody>
          <a:bodyPr wrap="square" rtlCol="0">
            <a:spAutoFit/>
          </a:bodyPr>
          <a:lstStyle/>
          <a:p>
            <a:r>
              <a:rPr lang="en-US" sz="1800" dirty="0" smtClean="0">
                <a:solidFill>
                  <a:schemeClr val="tx1"/>
                </a:solidFill>
              </a:rPr>
              <a:t>DD concur</a:t>
            </a:r>
            <a:endParaRPr lang="en-US" sz="1800" dirty="0">
              <a:solidFill>
                <a:schemeClr val="tx1"/>
              </a:solidFill>
            </a:endParaRPr>
          </a:p>
        </p:txBody>
      </p:sp>
      <p:cxnSp>
        <p:nvCxnSpPr>
          <p:cNvPr id="78" name="Straight Arrow Connector 77"/>
          <p:cNvCxnSpPr/>
          <p:nvPr/>
        </p:nvCxnSpPr>
        <p:spPr bwMode="auto">
          <a:xfrm rot="5400000">
            <a:off x="7657306" y="5601494"/>
            <a:ext cx="382588" cy="1588"/>
          </a:xfrm>
          <a:prstGeom prst="straightConnector1">
            <a:avLst/>
          </a:prstGeom>
          <a:solidFill>
            <a:schemeClr val="bg1"/>
          </a:solidFill>
          <a:ln w="15875" cap="flat" cmpd="sng" algn="ctr">
            <a:solidFill>
              <a:schemeClr val="accent5">
                <a:lumMod val="25000"/>
              </a:schemeClr>
            </a:solidFill>
            <a:prstDash val="solid"/>
            <a:round/>
            <a:headEnd type="none" w="sm" len="sm"/>
            <a:tailEnd type="arrow"/>
          </a:ln>
          <a:effectLst/>
        </p:spPr>
      </p:cxnSp>
      <p:sp>
        <p:nvSpPr>
          <p:cNvPr id="80" name="TextBox 79"/>
          <p:cNvSpPr txBox="1"/>
          <p:nvPr/>
        </p:nvSpPr>
        <p:spPr>
          <a:xfrm>
            <a:off x="904875" y="5962650"/>
            <a:ext cx="266700" cy="369332"/>
          </a:xfrm>
          <a:prstGeom prst="rect">
            <a:avLst/>
          </a:prstGeom>
          <a:noFill/>
        </p:spPr>
        <p:txBody>
          <a:bodyPr wrap="square" rtlCol="0">
            <a:spAutoFit/>
          </a:bodyPr>
          <a:lstStyle/>
          <a:p>
            <a:r>
              <a:rPr lang="en-US" sz="1800" dirty="0" smtClean="0">
                <a:solidFill>
                  <a:schemeClr val="tx1"/>
                </a:solidFill>
              </a:rPr>
              <a:t>0</a:t>
            </a:r>
            <a:endParaRPr lang="en-US" sz="1800" dirty="0">
              <a:solidFill>
                <a:schemeClr val="tx1"/>
              </a:solidFill>
            </a:endParaRPr>
          </a:p>
        </p:txBody>
      </p:sp>
      <p:sp>
        <p:nvSpPr>
          <p:cNvPr id="81" name="TextBox 80"/>
          <p:cNvSpPr txBox="1"/>
          <p:nvPr/>
        </p:nvSpPr>
        <p:spPr>
          <a:xfrm>
            <a:off x="2057400" y="5962650"/>
            <a:ext cx="266700" cy="369332"/>
          </a:xfrm>
          <a:prstGeom prst="rect">
            <a:avLst/>
          </a:prstGeom>
          <a:noFill/>
        </p:spPr>
        <p:txBody>
          <a:bodyPr wrap="square" rtlCol="0">
            <a:spAutoFit/>
          </a:bodyPr>
          <a:lstStyle/>
          <a:p>
            <a:r>
              <a:rPr lang="en-US" sz="1800" dirty="0" smtClean="0">
                <a:solidFill>
                  <a:schemeClr val="tx1"/>
                </a:solidFill>
              </a:rPr>
              <a:t>1</a:t>
            </a:r>
            <a:endParaRPr lang="en-US" sz="1800" dirty="0">
              <a:solidFill>
                <a:schemeClr val="tx1"/>
              </a:solidFill>
            </a:endParaRPr>
          </a:p>
        </p:txBody>
      </p:sp>
      <p:sp>
        <p:nvSpPr>
          <p:cNvPr id="82" name="TextBox 81"/>
          <p:cNvSpPr txBox="1"/>
          <p:nvPr/>
        </p:nvSpPr>
        <p:spPr>
          <a:xfrm>
            <a:off x="3200400" y="5962650"/>
            <a:ext cx="266700" cy="369332"/>
          </a:xfrm>
          <a:prstGeom prst="rect">
            <a:avLst/>
          </a:prstGeom>
          <a:noFill/>
        </p:spPr>
        <p:txBody>
          <a:bodyPr wrap="square" rtlCol="0">
            <a:spAutoFit/>
          </a:bodyPr>
          <a:lstStyle/>
          <a:p>
            <a:r>
              <a:rPr lang="en-US" sz="1800" dirty="0" smtClean="0">
                <a:solidFill>
                  <a:schemeClr val="tx1"/>
                </a:solidFill>
              </a:rPr>
              <a:t>2</a:t>
            </a:r>
            <a:endParaRPr lang="en-US" sz="1800" dirty="0">
              <a:solidFill>
                <a:schemeClr val="tx1"/>
              </a:solidFill>
            </a:endParaRPr>
          </a:p>
        </p:txBody>
      </p:sp>
      <p:sp>
        <p:nvSpPr>
          <p:cNvPr id="83" name="TextBox 82"/>
          <p:cNvSpPr txBox="1"/>
          <p:nvPr/>
        </p:nvSpPr>
        <p:spPr>
          <a:xfrm>
            <a:off x="4343400" y="5962650"/>
            <a:ext cx="266700" cy="369332"/>
          </a:xfrm>
          <a:prstGeom prst="rect">
            <a:avLst/>
          </a:prstGeom>
          <a:noFill/>
        </p:spPr>
        <p:txBody>
          <a:bodyPr wrap="square" rtlCol="0">
            <a:spAutoFit/>
          </a:bodyPr>
          <a:lstStyle/>
          <a:p>
            <a:r>
              <a:rPr lang="en-US" sz="1800" dirty="0" smtClean="0">
                <a:solidFill>
                  <a:schemeClr val="tx1"/>
                </a:solidFill>
              </a:rPr>
              <a:t>3</a:t>
            </a:r>
            <a:endParaRPr lang="en-US" sz="1800" dirty="0">
              <a:solidFill>
                <a:schemeClr val="tx1"/>
              </a:solidFill>
            </a:endParaRPr>
          </a:p>
        </p:txBody>
      </p:sp>
      <p:sp>
        <p:nvSpPr>
          <p:cNvPr id="84" name="TextBox 83"/>
          <p:cNvSpPr txBox="1"/>
          <p:nvPr/>
        </p:nvSpPr>
        <p:spPr>
          <a:xfrm>
            <a:off x="5486400" y="5962650"/>
            <a:ext cx="266700" cy="369332"/>
          </a:xfrm>
          <a:prstGeom prst="rect">
            <a:avLst/>
          </a:prstGeom>
          <a:noFill/>
        </p:spPr>
        <p:txBody>
          <a:bodyPr wrap="square" rtlCol="0">
            <a:spAutoFit/>
          </a:bodyPr>
          <a:lstStyle/>
          <a:p>
            <a:r>
              <a:rPr lang="en-US" sz="1800" dirty="0" smtClean="0">
                <a:solidFill>
                  <a:schemeClr val="tx1"/>
                </a:solidFill>
              </a:rPr>
              <a:t>4</a:t>
            </a:r>
            <a:endParaRPr lang="en-US" sz="1800" dirty="0">
              <a:solidFill>
                <a:schemeClr val="tx1"/>
              </a:solidFill>
            </a:endParaRPr>
          </a:p>
        </p:txBody>
      </p:sp>
      <p:sp>
        <p:nvSpPr>
          <p:cNvPr id="85" name="TextBox 84"/>
          <p:cNvSpPr txBox="1"/>
          <p:nvPr/>
        </p:nvSpPr>
        <p:spPr>
          <a:xfrm>
            <a:off x="6629400" y="5962650"/>
            <a:ext cx="266700" cy="369332"/>
          </a:xfrm>
          <a:prstGeom prst="rect">
            <a:avLst/>
          </a:prstGeom>
          <a:noFill/>
        </p:spPr>
        <p:txBody>
          <a:bodyPr wrap="square" rtlCol="0">
            <a:spAutoFit/>
          </a:bodyPr>
          <a:lstStyle/>
          <a:p>
            <a:r>
              <a:rPr lang="en-US" sz="1800" dirty="0" smtClean="0">
                <a:solidFill>
                  <a:schemeClr val="tx1"/>
                </a:solidFill>
              </a:rPr>
              <a:t>5</a:t>
            </a:r>
            <a:endParaRPr lang="en-US" sz="1800" dirty="0">
              <a:solidFill>
                <a:schemeClr val="tx1"/>
              </a:solidFill>
            </a:endParaRPr>
          </a:p>
        </p:txBody>
      </p:sp>
      <p:sp>
        <p:nvSpPr>
          <p:cNvPr id="86" name="TextBox 85"/>
          <p:cNvSpPr txBox="1"/>
          <p:nvPr/>
        </p:nvSpPr>
        <p:spPr>
          <a:xfrm>
            <a:off x="7772400" y="5962650"/>
            <a:ext cx="266700" cy="369332"/>
          </a:xfrm>
          <a:prstGeom prst="rect">
            <a:avLst/>
          </a:prstGeom>
          <a:noFill/>
        </p:spPr>
        <p:txBody>
          <a:bodyPr wrap="square" rtlCol="0">
            <a:spAutoFit/>
          </a:bodyPr>
          <a:lstStyle/>
          <a:p>
            <a:r>
              <a:rPr lang="en-US" sz="1800" dirty="0" smtClean="0">
                <a:solidFill>
                  <a:schemeClr val="tx1"/>
                </a:solidFill>
              </a:rPr>
              <a:t>6</a:t>
            </a:r>
            <a:endParaRPr lang="en-US" sz="1800" dirty="0">
              <a:solidFill>
                <a:schemeClr val="tx1"/>
              </a:solidFill>
            </a:endParaRPr>
          </a:p>
        </p:txBody>
      </p:sp>
      <p:sp>
        <p:nvSpPr>
          <p:cNvPr id="87" name="TextBox 86"/>
          <p:cNvSpPr txBox="1"/>
          <p:nvPr/>
        </p:nvSpPr>
        <p:spPr>
          <a:xfrm>
            <a:off x="3581400" y="6248400"/>
            <a:ext cx="2057400" cy="369332"/>
          </a:xfrm>
          <a:prstGeom prst="rect">
            <a:avLst/>
          </a:prstGeom>
          <a:noFill/>
        </p:spPr>
        <p:txBody>
          <a:bodyPr wrap="square" rtlCol="0">
            <a:spAutoFit/>
          </a:bodyPr>
          <a:lstStyle/>
          <a:p>
            <a:r>
              <a:rPr lang="en-US" sz="1800" dirty="0" smtClean="0">
                <a:solidFill>
                  <a:schemeClr val="tx1"/>
                </a:solidFill>
              </a:rPr>
              <a:t>Time, months</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a:defRPr/>
            </a:pPr>
            <a:r>
              <a:rPr lang="en-US" dirty="0" smtClean="0"/>
              <a:t>Merit Review</a:t>
            </a:r>
          </a:p>
        </p:txBody>
      </p:sp>
      <p:sp>
        <p:nvSpPr>
          <p:cNvPr id="71683" name="Rectangle 3"/>
          <p:cNvSpPr>
            <a:spLocks noGrp="1" noChangeArrowheads="1"/>
          </p:cNvSpPr>
          <p:nvPr>
            <p:ph type="body" idx="1"/>
          </p:nvPr>
        </p:nvSpPr>
        <p:spPr>
          <a:xfrm>
            <a:off x="762000" y="1447800"/>
            <a:ext cx="7543800" cy="4953000"/>
          </a:xfrm>
        </p:spPr>
        <p:txBody>
          <a:bodyPr/>
          <a:lstStyle/>
          <a:p>
            <a:r>
              <a:rPr lang="en-US" altLang="en-US" sz="2600" dirty="0" smtClean="0"/>
              <a:t>Process: ad hoc only, panel only, combination</a:t>
            </a:r>
          </a:p>
          <a:p>
            <a:r>
              <a:rPr lang="en-US" altLang="en-US" sz="2600" dirty="0" smtClean="0"/>
              <a:t>Reviews obtained from non-conflicted experts—at least three required, more typical</a:t>
            </a:r>
          </a:p>
          <a:p>
            <a:r>
              <a:rPr lang="en-US" altLang="en-US" sz="2600" dirty="0" smtClean="0"/>
              <a:t>Ad hoc only: PD makes funding recommendation to DD</a:t>
            </a:r>
          </a:p>
          <a:p>
            <a:r>
              <a:rPr lang="en-US" altLang="en-US" sz="2600" dirty="0" smtClean="0"/>
              <a:t>Panel: Panel makes recommendation to PD, PD makes funding recommendation to DD</a:t>
            </a:r>
          </a:p>
          <a:p>
            <a:r>
              <a:rPr lang="en-US" altLang="en-US" sz="2600" dirty="0" smtClean="0"/>
              <a:t>DD concurs on recommendation—end of process for declinations</a:t>
            </a:r>
          </a:p>
          <a:p>
            <a:r>
              <a:rPr lang="en-US" altLang="en-US" sz="2600" dirty="0" smtClean="0"/>
              <a:t>DGA makes an award</a:t>
            </a:r>
          </a:p>
          <a:p>
            <a:endParaRPr lang="en-US" altLang="en-US" dirty="0" smtClean="0"/>
          </a:p>
          <a:p>
            <a:endParaRPr lang="en-US" dirty="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466948" name="Rectangle 4"/>
          <p:cNvSpPr>
            <a:spLocks noGrp="1" noChangeArrowheads="1"/>
          </p:cNvSpPr>
          <p:nvPr>
            <p:ph type="ctrTitle"/>
          </p:nvPr>
        </p:nvSpPr>
        <p:spPr>
          <a:xfrm>
            <a:off x="1219200" y="457200"/>
            <a:ext cx="7010400" cy="762000"/>
          </a:xfrm>
        </p:spPr>
        <p:txBody>
          <a:bodyPr/>
          <a:lstStyle/>
          <a:p>
            <a:pPr>
              <a:defRPr/>
            </a:pPr>
            <a:r>
              <a:rPr lang="en-US" sz="4000" smtClean="0"/>
              <a:t>Ethics</a:t>
            </a:r>
          </a:p>
        </p:txBody>
      </p:sp>
      <p:graphicFrame>
        <p:nvGraphicFramePr>
          <p:cNvPr id="1026" name="Object 6"/>
          <p:cNvGraphicFramePr>
            <a:graphicFrameLocks noChangeAspect="1"/>
          </p:cNvGraphicFramePr>
          <p:nvPr/>
        </p:nvGraphicFramePr>
        <p:xfrm>
          <a:off x="3048000" y="1600200"/>
          <a:ext cx="3141663" cy="4314825"/>
        </p:xfrm>
        <a:graphic>
          <a:graphicData uri="http://schemas.openxmlformats.org/presentationml/2006/ole">
            <mc:AlternateContent xmlns:mc="http://schemas.openxmlformats.org/markup-compatibility/2006">
              <mc:Choice xmlns:v="urn:schemas-microsoft-com:vml" Requires="v">
                <p:oleObj spid="_x0000_s185349" name="Picture" r:id="rId4" imgW="1734840" imgH="2382480" progId="StaticMetafile">
                  <p:embed/>
                </p:oleObj>
              </mc:Choice>
              <mc:Fallback>
                <p:oleObj name="Picture" r:id="rId4" imgW="1734840" imgH="2382480" progId="StaticMetafil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00200"/>
                        <a:ext cx="3141663" cy="431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790015"/>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7" descr="218065919@06022009-0EA6"/>
          <p:cNvPicPr>
            <a:picLocks noChangeAspect="1" noChangeArrowheads="1"/>
          </p:cNvPicPr>
          <p:nvPr/>
        </p:nvPicPr>
        <p:blipFill>
          <a:blip r:embed="rId6" cstate="print"/>
          <a:srcRect/>
          <a:stretch>
            <a:fillRect/>
          </a:stretch>
        </p:blipFill>
        <p:spPr bwMode="auto">
          <a:xfrm>
            <a:off x="76200" y="76200"/>
            <a:ext cx="1516063"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a:defRPr/>
            </a:pPr>
            <a:r>
              <a:rPr lang="en-US" dirty="0" smtClean="0"/>
              <a:t>Breach of Ethics</a:t>
            </a:r>
          </a:p>
        </p:txBody>
      </p:sp>
      <p:sp>
        <p:nvSpPr>
          <p:cNvPr id="71683" name="Rectangle 3"/>
          <p:cNvSpPr>
            <a:spLocks noGrp="1" noChangeArrowheads="1"/>
          </p:cNvSpPr>
          <p:nvPr>
            <p:ph type="body" idx="1"/>
          </p:nvPr>
        </p:nvSpPr>
        <p:spPr/>
        <p:txBody>
          <a:bodyPr/>
          <a:lstStyle/>
          <a:p>
            <a:r>
              <a:rPr lang="en-US" altLang="en-US" dirty="0" smtClean="0"/>
              <a:t>People who submit proposals to the Federal Government (e.g., to NSF) are held to high standards</a:t>
            </a:r>
          </a:p>
          <a:p>
            <a:r>
              <a:rPr lang="en-US" dirty="0" smtClean="0"/>
              <a:t>A breach of ethics can lead to</a:t>
            </a:r>
          </a:p>
          <a:p>
            <a:pPr lvl="1"/>
            <a:r>
              <a:rPr lang="en-US" dirty="0" smtClean="0"/>
              <a:t>Being barred from submitting proposals</a:t>
            </a:r>
          </a:p>
          <a:p>
            <a:pPr lvl="1"/>
            <a:r>
              <a:rPr lang="en-US" dirty="0" smtClean="0"/>
              <a:t>Fines</a:t>
            </a:r>
          </a:p>
          <a:p>
            <a:pPr lvl="1"/>
            <a:r>
              <a:rPr lang="en-US" dirty="0" smtClean="0"/>
              <a:t>Jail time</a:t>
            </a:r>
          </a:p>
          <a:p>
            <a:pPr lvl="1"/>
            <a:r>
              <a:rPr lang="en-US" dirty="0" smtClean="0"/>
              <a:t>Really being on the outs with your institution – getting fired, losing tenure</a:t>
            </a:r>
          </a:p>
          <a:p>
            <a:r>
              <a:rPr lang="en-US" dirty="0" smtClean="0"/>
              <a:t>Violation of some ethics laws is a felony</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a:defRPr/>
            </a:pPr>
            <a:r>
              <a:rPr lang="en-US" smtClean="0"/>
              <a:t>Forms of Misconduct</a:t>
            </a:r>
          </a:p>
        </p:txBody>
      </p:sp>
      <p:sp>
        <p:nvSpPr>
          <p:cNvPr id="72707" name="Rectangle 3"/>
          <p:cNvSpPr>
            <a:spLocks noGrp="1" noChangeArrowheads="1"/>
          </p:cNvSpPr>
          <p:nvPr>
            <p:ph type="body" idx="1"/>
          </p:nvPr>
        </p:nvSpPr>
        <p:spPr>
          <a:xfrm>
            <a:off x="609600" y="1371600"/>
            <a:ext cx="7924800" cy="5181600"/>
          </a:xfrm>
        </p:spPr>
        <p:txBody>
          <a:bodyPr/>
          <a:lstStyle/>
          <a:p>
            <a:pPr>
              <a:lnSpc>
                <a:spcPct val="77000"/>
              </a:lnSpc>
            </a:pPr>
            <a:r>
              <a:rPr lang="en-US" altLang="en-US" smtClean="0"/>
              <a:t>Plagiarism - material copied without citation and quotation - if you copy it, cite it and off-set it; if you accept an award based on a proposal that includes plagiarism, you may have committed a felony</a:t>
            </a:r>
          </a:p>
          <a:p>
            <a:pPr>
              <a:lnSpc>
                <a:spcPct val="77000"/>
              </a:lnSpc>
            </a:pPr>
            <a:r>
              <a:rPr lang="en-US" altLang="en-US" smtClean="0"/>
              <a:t>Charge for work already done - can be a felony, do not charge twice for the same work</a:t>
            </a:r>
          </a:p>
          <a:p>
            <a:pPr>
              <a:lnSpc>
                <a:spcPct val="77000"/>
              </a:lnSpc>
            </a:pPr>
            <a:r>
              <a:rPr lang="en-US" altLang="en-US" smtClean="0"/>
              <a:t>Falsification of data and reports - changing data or results - be honest in all your annual and final reports and papers</a:t>
            </a:r>
          </a:p>
          <a:p>
            <a:pPr>
              <a:lnSpc>
                <a:spcPct val="77000"/>
              </a:lnSpc>
            </a:pPr>
            <a:r>
              <a:rPr lang="en-US" altLang="en-US" smtClean="0"/>
              <a:t>Fabrication - making stuff up - report only what is true and accurate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a:defRPr/>
            </a:pPr>
            <a:r>
              <a:rPr lang="en-US" dirty="0" smtClean="0"/>
              <a:t>Plagiarism</a:t>
            </a:r>
          </a:p>
        </p:txBody>
      </p:sp>
      <p:grpSp>
        <p:nvGrpSpPr>
          <p:cNvPr id="22" name="Group 21"/>
          <p:cNvGrpSpPr/>
          <p:nvPr/>
        </p:nvGrpSpPr>
        <p:grpSpPr>
          <a:xfrm>
            <a:off x="762000" y="4191000"/>
            <a:ext cx="8077200" cy="914400"/>
            <a:chOff x="1752600" y="4191000"/>
            <a:chExt cx="5715000" cy="1143000"/>
          </a:xfrm>
        </p:grpSpPr>
        <p:sp>
          <p:nvSpPr>
            <p:cNvPr id="20" name="Rectangle 19"/>
            <p:cNvSpPr/>
            <p:nvPr/>
          </p:nvSpPr>
          <p:spPr bwMode="auto">
            <a:xfrm>
              <a:off x="1752600" y="4191000"/>
              <a:ext cx="5486400" cy="1143000"/>
            </a:xfrm>
            <a:prstGeom prst="rect">
              <a:avLst/>
            </a:prstGeom>
            <a:solidFill>
              <a:srgbClr val="FF0033"/>
            </a:solidFill>
            <a:ln w="12700" cap="flat" cmpd="sng" algn="ctr">
              <a:solidFill>
                <a:srgbClr val="79001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hlink"/>
                </a:solidFill>
                <a:effectLst/>
                <a:latin typeface="Comic Sans MS" pitchFamily="66" charset="0"/>
              </a:endParaRPr>
            </a:p>
          </p:txBody>
        </p:sp>
        <p:sp>
          <p:nvSpPr>
            <p:cNvPr id="21" name="TextBox 20"/>
            <p:cNvSpPr txBox="1"/>
            <p:nvPr/>
          </p:nvSpPr>
          <p:spPr>
            <a:xfrm>
              <a:off x="1752600" y="4343400"/>
              <a:ext cx="5715000" cy="807914"/>
            </a:xfrm>
            <a:prstGeom prst="rect">
              <a:avLst/>
            </a:prstGeom>
            <a:noFill/>
          </p:spPr>
          <p:txBody>
            <a:bodyPr wrap="square" rtlCol="0">
              <a:spAutoFit/>
            </a:bodyPr>
            <a:lstStyle/>
            <a:p>
              <a:r>
                <a:rPr lang="en-US" sz="3600" dirty="0" smtClean="0">
                  <a:solidFill>
                    <a:schemeClr val="bg2">
                      <a:lumMod val="10000"/>
                    </a:schemeClr>
                  </a:solidFill>
                </a:rPr>
                <a:t>THIS IS A POTENTIAL FELONY!!!</a:t>
              </a:r>
              <a:endParaRPr lang="en-US" sz="3600" dirty="0">
                <a:solidFill>
                  <a:schemeClr val="bg2">
                    <a:lumMod val="10000"/>
                  </a:schemeClr>
                </a:solidFill>
              </a:endParaRPr>
            </a:p>
          </p:txBody>
        </p:sp>
      </p:grpSp>
      <p:pic>
        <p:nvPicPr>
          <p:cNvPr id="8" name="Picture 7" descr="Plagiarism-secure.jpg"/>
          <p:cNvPicPr>
            <a:picLocks noChangeAspect="1"/>
          </p:cNvPicPr>
          <p:nvPr/>
        </p:nvPicPr>
        <p:blipFill>
          <a:blip r:embed="rId3" cstate="print"/>
          <a:stretch>
            <a:fillRect/>
          </a:stretch>
        </p:blipFill>
        <p:spPr>
          <a:xfrm>
            <a:off x="762000" y="1905000"/>
            <a:ext cx="7607808" cy="2039112"/>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body" idx="1"/>
          </p:nvPr>
        </p:nvSpPr>
        <p:spPr>
          <a:xfrm>
            <a:off x="609600" y="1524000"/>
            <a:ext cx="4648200" cy="4800600"/>
          </a:xfrm>
        </p:spPr>
        <p:txBody>
          <a:bodyPr/>
          <a:lstStyle/>
          <a:p>
            <a:pPr marL="533400" indent="-533400">
              <a:lnSpc>
                <a:spcPct val="100000"/>
              </a:lnSpc>
            </a:pPr>
            <a:r>
              <a:rPr lang="en-US" altLang="en-US" sz="1400" smtClean="0"/>
              <a:t>“It’s only a proposal.  It’s not like it’s a publication.”</a:t>
            </a:r>
          </a:p>
          <a:p>
            <a:pPr marL="533400" indent="-533400">
              <a:lnSpc>
                <a:spcPct val="100000"/>
              </a:lnSpc>
            </a:pPr>
            <a:r>
              <a:rPr lang="en-US" altLang="en-US" sz="1400" smtClean="0"/>
              <a:t>“The reviewers are smart enough to know what is my work and what is someone else’s.” </a:t>
            </a:r>
          </a:p>
          <a:p>
            <a:pPr marL="533400" indent="-533400">
              <a:lnSpc>
                <a:spcPct val="100000"/>
              </a:lnSpc>
            </a:pPr>
            <a:r>
              <a:rPr lang="en-US" altLang="en-US" sz="1400" smtClean="0"/>
              <a:t>“My English teacher told me it’s not plagiarism if I change every seventh word.”</a:t>
            </a:r>
          </a:p>
          <a:p>
            <a:pPr marL="533400" indent="-533400">
              <a:lnSpc>
                <a:spcPct val="100000"/>
              </a:lnSpc>
            </a:pPr>
            <a:r>
              <a:rPr lang="en-US" altLang="en-US" sz="1400" smtClean="0"/>
              <a:t>“It’s not plagiarism; it’s just bad citation.”</a:t>
            </a:r>
          </a:p>
          <a:p>
            <a:pPr marL="533400" indent="-533400">
              <a:lnSpc>
                <a:spcPct val="100000"/>
              </a:lnSpc>
            </a:pPr>
            <a:r>
              <a:rPr lang="en-US" altLang="en-US" sz="1400" smtClean="0"/>
              <a:t>“It got funded before.”</a:t>
            </a:r>
          </a:p>
          <a:p>
            <a:pPr marL="533400" indent="-533400">
              <a:lnSpc>
                <a:spcPct val="100000"/>
              </a:lnSpc>
            </a:pPr>
            <a:r>
              <a:rPr lang="en-US" altLang="en-US" sz="1400" smtClean="0"/>
              <a:t>“I didn't have space for all the citations.”</a:t>
            </a:r>
          </a:p>
          <a:p>
            <a:pPr marL="533400" indent="-533400">
              <a:lnSpc>
                <a:spcPct val="100000"/>
              </a:lnSpc>
            </a:pPr>
            <a:r>
              <a:rPr lang="en-US" altLang="en-US" sz="1400" smtClean="0"/>
              <a:t>“I didn’t do it.  My grad student/ undergraduate/ postdoc/grant writer/faculty colleague/secretary/ Co-PI/SRO/AOR/VP of Research/Dean/spouse wrote that section.”</a:t>
            </a:r>
          </a:p>
          <a:p>
            <a:pPr marL="533400" indent="-533400">
              <a:lnSpc>
                <a:spcPct val="100000"/>
              </a:lnSpc>
            </a:pPr>
            <a:r>
              <a:rPr lang="en-US" altLang="en-US" sz="1400" smtClean="0"/>
              <a:t>“It was ‘an act of lamentable carelessness’ and therefore not misconduct.”</a:t>
            </a:r>
          </a:p>
          <a:p>
            <a:pPr marL="533400" indent="-533400">
              <a:lnSpc>
                <a:spcPct val="100000"/>
              </a:lnSpc>
            </a:pPr>
            <a:r>
              <a:rPr lang="en-US" altLang="en-US" sz="1400" smtClean="0"/>
              <a:t>“Severe acid reflux.”</a:t>
            </a:r>
          </a:p>
        </p:txBody>
      </p:sp>
      <p:sp>
        <p:nvSpPr>
          <p:cNvPr id="555011" name="Rectangle 3"/>
          <p:cNvSpPr>
            <a:spLocks noGrp="1" noChangeArrowheads="1"/>
          </p:cNvSpPr>
          <p:nvPr>
            <p:ph type="title"/>
          </p:nvPr>
        </p:nvSpPr>
        <p:spPr/>
        <p:txBody>
          <a:bodyPr/>
          <a:lstStyle/>
          <a:p>
            <a:pPr>
              <a:defRPr/>
            </a:pPr>
            <a:r>
              <a:rPr lang="en-US" smtClean="0"/>
              <a:t>Actual PI Responses</a:t>
            </a:r>
          </a:p>
        </p:txBody>
      </p:sp>
      <p:grpSp>
        <p:nvGrpSpPr>
          <p:cNvPr id="2" name="Group 4"/>
          <p:cNvGrpSpPr>
            <a:grpSpLocks/>
          </p:cNvGrpSpPr>
          <p:nvPr/>
        </p:nvGrpSpPr>
        <p:grpSpPr bwMode="auto">
          <a:xfrm>
            <a:off x="5410200" y="1600200"/>
            <a:ext cx="3051175" cy="3505200"/>
            <a:chOff x="3168" y="1728"/>
            <a:chExt cx="1922" cy="2208"/>
          </a:xfrm>
        </p:grpSpPr>
        <p:pic>
          <p:nvPicPr>
            <p:cNvPr id="73733" name="Picture 5"/>
            <p:cNvPicPr>
              <a:picLocks noChangeAspect="1" noChangeArrowheads="1"/>
            </p:cNvPicPr>
            <p:nvPr/>
          </p:nvPicPr>
          <p:blipFill>
            <a:blip r:embed="rId3" cstate="print"/>
            <a:srcRect/>
            <a:stretch>
              <a:fillRect/>
            </a:stretch>
          </p:blipFill>
          <p:spPr bwMode="auto">
            <a:xfrm>
              <a:off x="3168" y="1728"/>
              <a:ext cx="1888" cy="2208"/>
            </a:xfrm>
            <a:prstGeom prst="rect">
              <a:avLst/>
            </a:prstGeom>
            <a:noFill/>
            <a:ln w="12700">
              <a:noFill/>
              <a:miter lim="800000"/>
              <a:headEnd type="none" w="sm" len="sm"/>
              <a:tailEnd type="none" w="sm" len="sm"/>
            </a:ln>
          </p:spPr>
        </p:pic>
        <p:grpSp>
          <p:nvGrpSpPr>
            <p:cNvPr id="73734" name="Group 6"/>
            <p:cNvGrpSpPr>
              <a:grpSpLocks/>
            </p:cNvGrpSpPr>
            <p:nvPr/>
          </p:nvGrpSpPr>
          <p:grpSpPr bwMode="auto">
            <a:xfrm>
              <a:off x="3890" y="3744"/>
              <a:ext cx="1200" cy="154"/>
              <a:chOff x="3840" y="3744"/>
              <a:chExt cx="1200" cy="154"/>
            </a:xfrm>
          </p:grpSpPr>
          <p:sp>
            <p:nvSpPr>
              <p:cNvPr id="73735" name="Rectangle 7"/>
              <p:cNvSpPr>
                <a:spLocks noChangeArrowheads="1"/>
              </p:cNvSpPr>
              <p:nvPr/>
            </p:nvSpPr>
            <p:spPr bwMode="auto">
              <a:xfrm>
                <a:off x="3888" y="3744"/>
                <a:ext cx="1056" cy="144"/>
              </a:xfrm>
              <a:prstGeom prst="rect">
                <a:avLst/>
              </a:prstGeom>
              <a:solidFill>
                <a:srgbClr val="000000"/>
              </a:solidFill>
              <a:ln w="12700">
                <a:solidFill>
                  <a:srgbClr val="790015"/>
                </a:solidFill>
                <a:miter lim="800000"/>
                <a:headEnd type="none" w="sm" len="sm"/>
                <a:tailEnd type="none" w="sm" len="sm"/>
              </a:ln>
            </p:spPr>
            <p:txBody>
              <a:bodyPr wrap="none" anchor="ctr"/>
              <a:lstStyle/>
              <a:p>
                <a:endParaRPr lang="en-US"/>
              </a:p>
            </p:txBody>
          </p:sp>
          <p:sp>
            <p:nvSpPr>
              <p:cNvPr id="73736" name="Text Box 8"/>
              <p:cNvSpPr txBox="1">
                <a:spLocks noChangeArrowheads="1"/>
              </p:cNvSpPr>
              <p:nvPr/>
            </p:nvSpPr>
            <p:spPr bwMode="auto">
              <a:xfrm>
                <a:off x="3840" y="3744"/>
                <a:ext cx="1200" cy="154"/>
              </a:xfrm>
              <a:prstGeom prst="rect">
                <a:avLst/>
              </a:prstGeom>
              <a:noFill/>
              <a:ln w="12700">
                <a:noFill/>
                <a:miter lim="800000"/>
                <a:headEnd type="none" w="sm" len="sm"/>
                <a:tailEnd type="none" w="sm" len="sm"/>
              </a:ln>
            </p:spPr>
            <p:txBody>
              <a:bodyPr>
                <a:spAutoFit/>
              </a:bodyPr>
              <a:lstStyle/>
              <a:p>
                <a:pPr>
                  <a:spcBef>
                    <a:spcPct val="50000"/>
                  </a:spcBef>
                </a:pPr>
                <a:r>
                  <a:rPr lang="en-US" sz="1000">
                    <a:solidFill>
                      <a:srgbClr val="F7FC94"/>
                    </a:solidFill>
                  </a:rPr>
                  <a:t>SPEED BUMP, Dave Coverly</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50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50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50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50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50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50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50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50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a:defRPr/>
            </a:pPr>
            <a:r>
              <a:rPr lang="en-US" smtClean="0"/>
              <a:t>Examples</a:t>
            </a:r>
          </a:p>
        </p:txBody>
      </p:sp>
      <p:sp>
        <p:nvSpPr>
          <p:cNvPr id="74755" name="Rectangle 3"/>
          <p:cNvSpPr>
            <a:spLocks noGrp="1" noChangeArrowheads="1"/>
          </p:cNvSpPr>
          <p:nvPr>
            <p:ph type="body" idx="1"/>
          </p:nvPr>
        </p:nvSpPr>
        <p:spPr/>
        <p:txBody>
          <a:bodyPr/>
          <a:lstStyle/>
          <a:p>
            <a:r>
              <a:rPr lang="en-US" altLang="en-US" smtClean="0"/>
              <a:t>False charges</a:t>
            </a:r>
          </a:p>
          <a:p>
            <a:pPr lvl="1"/>
            <a:r>
              <a:rPr lang="en-US" altLang="en-US" smtClean="0"/>
              <a:t>Never pad travel</a:t>
            </a:r>
          </a:p>
          <a:p>
            <a:pPr lvl="1"/>
            <a:r>
              <a:rPr lang="en-US" altLang="en-US" smtClean="0"/>
              <a:t>Never commingle funds</a:t>
            </a:r>
          </a:p>
          <a:p>
            <a:pPr lvl="2"/>
            <a:r>
              <a:rPr lang="en-US" altLang="en-US" smtClean="0"/>
              <a:t>Don’t mix business and pleasure expenses</a:t>
            </a:r>
          </a:p>
          <a:p>
            <a:pPr lvl="2"/>
            <a:r>
              <a:rPr lang="en-US" altLang="en-US" smtClean="0"/>
              <a:t>Don’t mix grant funds and personal business expenses</a:t>
            </a:r>
          </a:p>
          <a:p>
            <a:pPr lvl="1"/>
            <a:r>
              <a:rPr lang="en-US" altLang="en-US" smtClean="0"/>
              <a:t>Never charge for time not spent on a grant</a:t>
            </a:r>
          </a:p>
          <a:p>
            <a:pPr lvl="1"/>
            <a:r>
              <a:rPr lang="en-US" altLang="en-US" smtClean="0"/>
              <a:t>Never bill items to your grant that shouldn’t be billed to the grant</a:t>
            </a:r>
          </a:p>
          <a:p>
            <a:pPr lvl="1"/>
            <a:r>
              <a:rPr lang="en-US" altLang="en-US" smtClean="0"/>
              <a:t>Never bill alcohol or entertainment to a grant</a:t>
            </a:r>
          </a:p>
          <a:p>
            <a:pPr lvl="1"/>
            <a:r>
              <a:rPr lang="en-US" altLang="en-US" smtClean="0"/>
              <a:t>Never charge give-aways to a grant</a:t>
            </a:r>
          </a:p>
          <a:p>
            <a:pPr lvl="1"/>
            <a:endParaRPr lang="en-US"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Misconduct</a:t>
            </a:r>
            <a:endParaRPr lang="en-US" dirty="0"/>
          </a:p>
        </p:txBody>
      </p:sp>
      <p:sp>
        <p:nvSpPr>
          <p:cNvPr id="3" name="Content Placeholder 2"/>
          <p:cNvSpPr>
            <a:spLocks noGrp="1"/>
          </p:cNvSpPr>
          <p:nvPr>
            <p:ph idx="1"/>
          </p:nvPr>
        </p:nvSpPr>
        <p:spPr/>
        <p:txBody>
          <a:bodyPr/>
          <a:lstStyle/>
          <a:p>
            <a:pPr>
              <a:defRPr/>
            </a:pPr>
            <a:r>
              <a:rPr lang="en-US" sz="2400" i="1" dirty="0" smtClean="0"/>
              <a:t>Chemical &amp; Engineering News</a:t>
            </a:r>
            <a:r>
              <a:rPr lang="en-US" sz="2400" dirty="0" smtClean="0"/>
              <a:t>, Feb. 13, 2012—Federal prosecutors have charged a leading materials scientist with wire fraud, making false statements, and money laundering. The researcher, Craig A. Grimes, formerly an electrical engineering professor at Pennsylvania State University, defrauded federal agencies of some $3 million in research grants, the prosecutors say… Prosecutors also say Grimes applied for and accepted an ARPA-E grant for his solar work, while failing to disclose that the National Science Foundation had already funded the same research. Both agencies prohibit such grant duplication.</a:t>
            </a:r>
          </a:p>
          <a:p>
            <a:pPr>
              <a:defRPr/>
            </a:pPr>
            <a:r>
              <a:rPr lang="en-US" sz="2400" dirty="0" smtClean="0"/>
              <a:t>Sentenced to 41 months in federal prison</a:t>
            </a:r>
          </a:p>
          <a:p>
            <a:pPr eaLnBrk="1" hangingPunct="1">
              <a:spcAft>
                <a:spcPct val="30000"/>
              </a:spcAft>
              <a:defRPr/>
            </a:pPr>
            <a:endParaRPr lang="en-US" sz="3200" dirty="0" smtClean="0">
              <a:solidFill>
                <a:srgbClr val="FD9239"/>
              </a:solidFill>
            </a:endParaRPr>
          </a:p>
          <a:p>
            <a:endParaRPr lang="en-US" sz="24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a:defRPr/>
            </a:pPr>
            <a:r>
              <a:rPr lang="en-US" smtClean="0"/>
              <a:t>Examples, continued</a:t>
            </a:r>
          </a:p>
        </p:txBody>
      </p:sp>
      <p:sp>
        <p:nvSpPr>
          <p:cNvPr id="75779" name="Rectangle 3"/>
          <p:cNvSpPr>
            <a:spLocks noGrp="1" noChangeArrowheads="1"/>
          </p:cNvSpPr>
          <p:nvPr>
            <p:ph type="body" idx="1"/>
          </p:nvPr>
        </p:nvSpPr>
        <p:spPr/>
        <p:txBody>
          <a:bodyPr/>
          <a:lstStyle/>
          <a:p>
            <a:r>
              <a:rPr lang="en-US" altLang="en-US" dirty="0" smtClean="0"/>
              <a:t>Breech of confidentiality - never divulge confidential information</a:t>
            </a:r>
          </a:p>
          <a:p>
            <a:pPr lvl="1"/>
            <a:r>
              <a:rPr lang="en-US" dirty="0" smtClean="0"/>
              <a:t>Ideas conveyed in proposals</a:t>
            </a:r>
          </a:p>
          <a:p>
            <a:pPr lvl="1"/>
            <a:r>
              <a:rPr lang="en-US" dirty="0" smtClean="0"/>
              <a:t>Names of panelists</a:t>
            </a:r>
          </a:p>
          <a:p>
            <a:pPr lvl="1"/>
            <a:r>
              <a:rPr lang="en-US" dirty="0" smtClean="0"/>
              <a:t>Names of PIs</a:t>
            </a:r>
          </a:p>
          <a:p>
            <a:pPr lvl="1"/>
            <a:r>
              <a:rPr lang="en-US" dirty="0" smtClean="0"/>
              <a:t>Never use information that you received in confidence</a:t>
            </a:r>
          </a:p>
          <a:p>
            <a:pPr lvl="1"/>
            <a:endParaRPr lang="en-US" dirty="0" smtClean="0"/>
          </a:p>
        </p:txBody>
      </p:sp>
      <p:grpSp>
        <p:nvGrpSpPr>
          <p:cNvPr id="2" name="Group 4"/>
          <p:cNvGrpSpPr>
            <a:grpSpLocks/>
          </p:cNvGrpSpPr>
          <p:nvPr/>
        </p:nvGrpSpPr>
        <p:grpSpPr bwMode="auto">
          <a:xfrm>
            <a:off x="1066800" y="4776788"/>
            <a:ext cx="7620000" cy="938212"/>
            <a:chOff x="732" y="3009"/>
            <a:chExt cx="4692" cy="591"/>
          </a:xfrm>
        </p:grpSpPr>
        <p:sp>
          <p:nvSpPr>
            <p:cNvPr id="472069" name="Rectangle 5"/>
            <p:cNvSpPr>
              <a:spLocks noChangeArrowheads="1"/>
            </p:cNvSpPr>
            <p:nvPr/>
          </p:nvSpPr>
          <p:spPr bwMode="auto">
            <a:xfrm>
              <a:off x="732" y="3009"/>
              <a:ext cx="4614" cy="591"/>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75782" name="Text Box 6"/>
            <p:cNvSpPr txBox="1">
              <a:spLocks noChangeArrowheads="1"/>
            </p:cNvSpPr>
            <p:nvPr/>
          </p:nvSpPr>
          <p:spPr bwMode="auto">
            <a:xfrm>
              <a:off x="753" y="3027"/>
              <a:ext cx="4671" cy="523"/>
            </a:xfrm>
            <a:prstGeom prst="rect">
              <a:avLst/>
            </a:prstGeom>
            <a:noFill/>
            <a:ln w="12700">
              <a:noFill/>
              <a:miter lim="800000"/>
              <a:headEnd type="none" w="sm" len="sm"/>
              <a:tailEnd type="none" w="sm" len="sm"/>
            </a:ln>
          </p:spPr>
          <p:txBody>
            <a:bodyPr>
              <a:spAutoFit/>
            </a:bodyPr>
            <a:lstStyle/>
            <a:p>
              <a:pPr>
                <a:spcBef>
                  <a:spcPct val="50000"/>
                </a:spcBef>
              </a:pPr>
              <a:r>
                <a:rPr lang="en-US" altLang="en-US" b="1" dirty="0"/>
                <a:t>Plagiarism is bad, plagiarism from a proposal you reviewed is a </a:t>
              </a:r>
              <a:r>
                <a:rPr lang="en-US" altLang="en-US" b="1" dirty="0" smtClean="0"/>
                <a:t>breach </a:t>
              </a:r>
              <a:r>
                <a:rPr lang="en-US" altLang="en-US" b="1" dirty="0"/>
                <a:t>of confidence—much worse</a:t>
              </a:r>
              <a:endParaRPr lang="en-US"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7" name="Rectangle 7"/>
          <p:cNvSpPr>
            <a:spLocks noGrp="1" noChangeArrowheads="1"/>
          </p:cNvSpPr>
          <p:nvPr>
            <p:ph type="title"/>
          </p:nvPr>
        </p:nvSpPr>
        <p:spPr/>
        <p:txBody>
          <a:bodyPr/>
          <a:lstStyle/>
          <a:p>
            <a:pPr>
              <a:defRPr/>
            </a:pPr>
            <a:r>
              <a:rPr lang="en-US" smtClean="0"/>
              <a:t>Your Strategic Plan</a:t>
            </a:r>
          </a:p>
        </p:txBody>
      </p:sp>
      <p:sp>
        <p:nvSpPr>
          <p:cNvPr id="11267" name="Rectangle 8"/>
          <p:cNvSpPr>
            <a:spLocks noGrp="1" noChangeArrowheads="1"/>
          </p:cNvSpPr>
          <p:nvPr>
            <p:ph type="body" idx="1"/>
          </p:nvPr>
        </p:nvSpPr>
        <p:spPr/>
        <p:txBody>
          <a:bodyPr/>
          <a:lstStyle/>
          <a:p>
            <a:r>
              <a:rPr lang="en-US" altLang="en-US" smtClean="0"/>
              <a:t>A strategic plan has three parts:</a:t>
            </a:r>
          </a:p>
          <a:p>
            <a:pPr lvl="1"/>
            <a:r>
              <a:rPr lang="en-US" altLang="en-US" smtClean="0"/>
              <a:t>Where are you today?</a:t>
            </a:r>
          </a:p>
          <a:p>
            <a:pPr lvl="1"/>
            <a:r>
              <a:rPr lang="en-US" altLang="en-US" smtClean="0"/>
              <a:t>Where do you want to be in the future (5, 10, 20 years from now)?</a:t>
            </a:r>
          </a:p>
          <a:p>
            <a:pPr lvl="1"/>
            <a:r>
              <a:rPr lang="en-US" altLang="en-US" smtClean="0"/>
              <a:t>How do you get from here to there?</a:t>
            </a:r>
            <a:endParaRPr lang="en-US" smtClean="0"/>
          </a:p>
        </p:txBody>
      </p:sp>
      <p:grpSp>
        <p:nvGrpSpPr>
          <p:cNvPr id="2" name="Group 4"/>
          <p:cNvGrpSpPr>
            <a:grpSpLocks/>
          </p:cNvGrpSpPr>
          <p:nvPr/>
        </p:nvGrpSpPr>
        <p:grpSpPr bwMode="auto">
          <a:xfrm>
            <a:off x="2362200" y="4724400"/>
            <a:ext cx="4419600" cy="1130300"/>
            <a:chOff x="1392" y="2544"/>
            <a:chExt cx="2784" cy="712"/>
          </a:xfrm>
        </p:grpSpPr>
        <p:sp>
          <p:nvSpPr>
            <p:cNvPr id="409605" name="Rectangle 5"/>
            <p:cNvSpPr>
              <a:spLocks noChangeArrowheads="1"/>
            </p:cNvSpPr>
            <p:nvPr/>
          </p:nvSpPr>
          <p:spPr bwMode="auto">
            <a:xfrm>
              <a:off x="1392" y="2544"/>
              <a:ext cx="2488" cy="7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11270" name="Text Box 6"/>
            <p:cNvSpPr txBox="1">
              <a:spLocks noChangeArrowheads="1"/>
            </p:cNvSpPr>
            <p:nvPr/>
          </p:nvSpPr>
          <p:spPr bwMode="auto">
            <a:xfrm>
              <a:off x="1440" y="2592"/>
              <a:ext cx="2736" cy="596"/>
            </a:xfrm>
            <a:prstGeom prst="rect">
              <a:avLst/>
            </a:prstGeom>
            <a:noFill/>
            <a:ln w="12700">
              <a:noFill/>
              <a:miter lim="800000"/>
              <a:headEnd type="none" w="sm" len="sm"/>
              <a:tailEnd type="none" w="sm" len="sm"/>
            </a:ln>
          </p:spPr>
          <p:txBody>
            <a:bodyPr>
              <a:spAutoFit/>
            </a:bodyPr>
            <a:lstStyle/>
            <a:p>
              <a:pPr>
                <a:spcBef>
                  <a:spcPct val="50000"/>
                </a:spcBef>
              </a:pPr>
              <a:r>
                <a:rPr lang="en-US" sz="2800"/>
                <a:t>A strategic plan is a roadmap for your life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a:defRPr/>
            </a:pPr>
            <a:r>
              <a:rPr lang="en-US" smtClean="0"/>
              <a:t>Recommendation Letters</a:t>
            </a:r>
          </a:p>
        </p:txBody>
      </p:sp>
      <p:sp>
        <p:nvSpPr>
          <p:cNvPr id="76803" name="Rectangle 3"/>
          <p:cNvSpPr>
            <a:spLocks noGrp="1" noChangeArrowheads="1"/>
          </p:cNvSpPr>
          <p:nvPr>
            <p:ph type="body" idx="1"/>
          </p:nvPr>
        </p:nvSpPr>
        <p:spPr/>
        <p:txBody>
          <a:bodyPr/>
          <a:lstStyle/>
          <a:p>
            <a:r>
              <a:rPr lang="en-US" altLang="en-US" smtClean="0"/>
              <a:t>It is against the law for an employee of the Federal Government to represent a third party to the Government</a:t>
            </a:r>
          </a:p>
          <a:p>
            <a:r>
              <a:rPr lang="en-US" altLang="en-US" smtClean="0"/>
              <a:t>That means it is illegal for a Government employee to write a letter of recommendation for you</a:t>
            </a:r>
          </a:p>
          <a:p>
            <a:r>
              <a:rPr lang="en-US" altLang="en-US" smtClean="0"/>
              <a:t>Don’t ask – many Government employees don’t know this law, you can get them into a lot of trouble</a:t>
            </a:r>
          </a:p>
          <a:p>
            <a:r>
              <a:rPr lang="en-US" altLang="en-US" smtClean="0"/>
              <a:t>PS: Recommendation letters are not permitted in a CAREER proposal</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a:defRPr/>
            </a:pPr>
            <a:r>
              <a:rPr lang="en-US" smtClean="0"/>
              <a:t>Ethics Training</a:t>
            </a:r>
          </a:p>
        </p:txBody>
      </p:sp>
      <p:sp>
        <p:nvSpPr>
          <p:cNvPr id="77827" name="Rectangle 3"/>
          <p:cNvSpPr>
            <a:spLocks noGrp="1" noChangeArrowheads="1"/>
          </p:cNvSpPr>
          <p:nvPr>
            <p:ph type="body" idx="1"/>
          </p:nvPr>
        </p:nvSpPr>
        <p:spPr/>
        <p:txBody>
          <a:bodyPr/>
          <a:lstStyle/>
          <a:p>
            <a:r>
              <a:rPr lang="en-US" altLang="en-US" smtClean="0"/>
              <a:t>It is highly recommended that you give your student researchers training in ethics - this protects you in an event of their indiscretion</a:t>
            </a:r>
          </a:p>
          <a:p>
            <a:r>
              <a:rPr lang="en-US" altLang="en-US" smtClean="0"/>
              <a:t>Do it with all your students</a:t>
            </a:r>
          </a:p>
          <a:p>
            <a:r>
              <a:rPr lang="en-US" altLang="en-US" smtClean="0"/>
              <a:t>Do it before they have a chance to do something bad</a:t>
            </a:r>
          </a:p>
          <a:p>
            <a:r>
              <a:rPr lang="en-US" altLang="en-US" smtClean="0"/>
              <a:t>Ask them to sign a letter of recognition that you have provided ethics training, that it covers specific elements of ethics, and that they know that you expect appropriate behavior</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a:defRPr/>
            </a:pPr>
            <a:r>
              <a:rPr lang="en-US" smtClean="0"/>
              <a:t>Sticky Issues</a:t>
            </a:r>
          </a:p>
        </p:txBody>
      </p:sp>
      <p:sp>
        <p:nvSpPr>
          <p:cNvPr id="78851" name="Rectangle 3"/>
          <p:cNvSpPr>
            <a:spLocks noGrp="1" noChangeArrowheads="1"/>
          </p:cNvSpPr>
          <p:nvPr>
            <p:ph type="body" idx="1"/>
          </p:nvPr>
        </p:nvSpPr>
        <p:spPr/>
        <p:txBody>
          <a:bodyPr/>
          <a:lstStyle/>
          <a:p>
            <a:pPr>
              <a:lnSpc>
                <a:spcPct val="77000"/>
              </a:lnSpc>
            </a:pPr>
            <a:r>
              <a:rPr lang="en-US" altLang="en-US" smtClean="0"/>
              <a:t>You collaborate with a senior faculty person to write a proposal</a:t>
            </a:r>
          </a:p>
          <a:p>
            <a:pPr>
              <a:lnSpc>
                <a:spcPct val="77000"/>
              </a:lnSpc>
            </a:pPr>
            <a:r>
              <a:rPr lang="en-US" altLang="en-US" smtClean="0"/>
              <a:t>You get an award</a:t>
            </a:r>
          </a:p>
          <a:p>
            <a:pPr>
              <a:lnSpc>
                <a:spcPct val="77000"/>
              </a:lnSpc>
            </a:pPr>
            <a:r>
              <a:rPr lang="en-US" altLang="en-US" smtClean="0"/>
              <a:t>You later find that your collaborator plagiarized materials that are in the proposal</a:t>
            </a:r>
          </a:p>
          <a:p>
            <a:pPr>
              <a:lnSpc>
                <a:spcPct val="77000"/>
              </a:lnSpc>
            </a:pPr>
            <a:r>
              <a:rPr lang="en-US" altLang="en-US" smtClean="0"/>
              <a:t>You should</a:t>
            </a:r>
          </a:p>
          <a:p>
            <a:pPr lvl="1">
              <a:lnSpc>
                <a:spcPct val="77000"/>
              </a:lnSpc>
            </a:pPr>
            <a:r>
              <a:rPr lang="en-US" altLang="en-US" smtClean="0"/>
              <a:t>Consult with your institutional ethics person</a:t>
            </a:r>
          </a:p>
          <a:p>
            <a:pPr lvl="1">
              <a:lnSpc>
                <a:spcPct val="77000"/>
              </a:lnSpc>
            </a:pPr>
            <a:r>
              <a:rPr lang="en-US" altLang="en-US" smtClean="0"/>
              <a:t>Report the matter to the NSF Inspector General</a:t>
            </a:r>
          </a:p>
          <a:p>
            <a:pPr lvl="1">
              <a:lnSpc>
                <a:spcPct val="77000"/>
              </a:lnSpc>
            </a:pPr>
            <a:r>
              <a:rPr lang="en-US" altLang="en-US" smtClean="0"/>
              <a:t>Continue to work on the grant</a:t>
            </a:r>
          </a:p>
          <a:p>
            <a:pPr>
              <a:lnSpc>
                <a:spcPct val="77000"/>
              </a:lnSpc>
            </a:pPr>
            <a:r>
              <a:rPr lang="en-US" altLang="en-US" smtClean="0"/>
              <a:t>You will not be held accountable for another faculty member’s bad behavior</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a:defRPr/>
            </a:pPr>
            <a:r>
              <a:rPr lang="en-US" smtClean="0"/>
              <a:t>Reference</a:t>
            </a:r>
          </a:p>
        </p:txBody>
      </p:sp>
      <p:sp>
        <p:nvSpPr>
          <p:cNvPr id="79875" name="Rectangle 3"/>
          <p:cNvSpPr>
            <a:spLocks noGrp="1" noChangeArrowheads="1"/>
          </p:cNvSpPr>
          <p:nvPr>
            <p:ph type="body" idx="1"/>
          </p:nvPr>
        </p:nvSpPr>
        <p:spPr/>
        <p:txBody>
          <a:bodyPr/>
          <a:lstStyle/>
          <a:p>
            <a:r>
              <a:rPr lang="en-US" altLang="en-US" smtClean="0"/>
              <a:t>OMB Circular A-110</a:t>
            </a:r>
          </a:p>
        </p:txBody>
      </p:sp>
      <p:grpSp>
        <p:nvGrpSpPr>
          <p:cNvPr id="2" name="Group 4"/>
          <p:cNvGrpSpPr>
            <a:grpSpLocks/>
          </p:cNvGrpSpPr>
          <p:nvPr/>
        </p:nvGrpSpPr>
        <p:grpSpPr bwMode="auto">
          <a:xfrm>
            <a:off x="2438400" y="1981200"/>
            <a:ext cx="4267200" cy="4567238"/>
            <a:chOff x="1536" y="1248"/>
            <a:chExt cx="2688" cy="2877"/>
          </a:xfrm>
        </p:grpSpPr>
        <p:sp>
          <p:nvSpPr>
            <p:cNvPr id="474117" name="Rectangle 5"/>
            <p:cNvSpPr>
              <a:spLocks noChangeArrowheads="1"/>
            </p:cNvSpPr>
            <p:nvPr/>
          </p:nvSpPr>
          <p:spPr bwMode="auto">
            <a:xfrm>
              <a:off x="1536" y="1248"/>
              <a:ext cx="2688" cy="2736"/>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grpSp>
          <p:nvGrpSpPr>
            <p:cNvPr id="79878" name="Group 6"/>
            <p:cNvGrpSpPr>
              <a:grpSpLocks/>
            </p:cNvGrpSpPr>
            <p:nvPr/>
          </p:nvGrpSpPr>
          <p:grpSpPr bwMode="auto">
            <a:xfrm>
              <a:off x="1632" y="1344"/>
              <a:ext cx="2520" cy="2781"/>
              <a:chOff x="1632" y="1344"/>
              <a:chExt cx="2520" cy="2781"/>
            </a:xfrm>
          </p:grpSpPr>
          <p:sp>
            <p:nvSpPr>
              <p:cNvPr id="79879" name="Rectangle 7"/>
              <p:cNvSpPr>
                <a:spLocks noChangeArrowheads="1"/>
              </p:cNvSpPr>
              <p:nvPr/>
            </p:nvSpPr>
            <p:spPr bwMode="auto">
              <a:xfrm>
                <a:off x="1632" y="1344"/>
                <a:ext cx="2520" cy="816"/>
              </a:xfrm>
              <a:prstGeom prst="rect">
                <a:avLst/>
              </a:prstGeom>
              <a:noFill/>
              <a:ln w="12700">
                <a:noFill/>
                <a:miter lim="800000"/>
                <a:headEnd type="none" w="sm" len="sm"/>
                <a:tailEnd type="none" w="sm" len="sm"/>
              </a:ln>
            </p:spPr>
            <p:txBody>
              <a:bodyPr/>
              <a:lstStyle/>
              <a:p>
                <a:pPr algn="ctr"/>
                <a:r>
                  <a:rPr lang="en-US" sz="2000" b="1">
                    <a:solidFill>
                      <a:srgbClr val="990000"/>
                    </a:solidFill>
                    <a:latin typeface="Georgia" pitchFamily="18" charset="0"/>
                    <a:cs typeface="Arial" charset="0"/>
                  </a:rPr>
                  <a:t>CIRCULAR A-110</a:t>
                </a:r>
                <a:br>
                  <a:rPr lang="en-US" sz="2000" b="1">
                    <a:solidFill>
                      <a:srgbClr val="990000"/>
                    </a:solidFill>
                    <a:latin typeface="Georgia" pitchFamily="18" charset="0"/>
                    <a:cs typeface="Arial" charset="0"/>
                  </a:rPr>
                </a:br>
                <a:r>
                  <a:rPr lang="en-US" sz="2000" b="1">
                    <a:solidFill>
                      <a:srgbClr val="990000"/>
                    </a:solidFill>
                    <a:latin typeface="Georgia" pitchFamily="18" charset="0"/>
                    <a:cs typeface="Arial" charset="0"/>
                  </a:rPr>
                  <a:t>REVISED 11/19/93</a:t>
                </a:r>
                <a:r>
                  <a:rPr lang="en-US" sz="2600" b="1">
                    <a:solidFill>
                      <a:srgbClr val="990000"/>
                    </a:solidFill>
                    <a:latin typeface="Georgia" pitchFamily="18" charset="0"/>
                    <a:cs typeface="Arial" charset="0"/>
                  </a:rPr>
                  <a:t/>
                </a:r>
                <a:br>
                  <a:rPr lang="en-US" sz="2600" b="1">
                    <a:solidFill>
                      <a:srgbClr val="990000"/>
                    </a:solidFill>
                    <a:latin typeface="Georgia" pitchFamily="18" charset="0"/>
                    <a:cs typeface="Arial" charset="0"/>
                  </a:rPr>
                </a:br>
                <a:r>
                  <a:rPr lang="en-US" sz="1600" b="1">
                    <a:solidFill>
                      <a:srgbClr val="990000"/>
                    </a:solidFill>
                    <a:latin typeface="Georgia" pitchFamily="18" charset="0"/>
                    <a:cs typeface="Arial" charset="0"/>
                  </a:rPr>
                  <a:t>As </a:t>
                </a:r>
                <a:r>
                  <a:rPr lang="en-US" sz="1400" b="1">
                    <a:solidFill>
                      <a:srgbClr val="990000"/>
                    </a:solidFill>
                    <a:latin typeface="Georgia" pitchFamily="18" charset="0"/>
                    <a:cs typeface="Arial" charset="0"/>
                  </a:rPr>
                  <a:t>Further</a:t>
                </a:r>
                <a:r>
                  <a:rPr lang="en-US" sz="1600" b="1">
                    <a:solidFill>
                      <a:srgbClr val="990000"/>
                    </a:solidFill>
                    <a:latin typeface="Georgia" pitchFamily="18" charset="0"/>
                    <a:cs typeface="Arial" charset="0"/>
                  </a:rPr>
                  <a:t> Amended 9/30/99</a:t>
                </a:r>
              </a:p>
              <a:p>
                <a:pPr algn="ctr"/>
                <a:endParaRPr lang="en-US" sz="600" b="1">
                  <a:solidFill>
                    <a:srgbClr val="990000"/>
                  </a:solidFill>
                  <a:latin typeface="Georgia" pitchFamily="18" charset="0"/>
                  <a:cs typeface="Arial" charset="0"/>
                </a:endParaRPr>
              </a:p>
              <a:p>
                <a:pPr algn="ctr"/>
                <a:r>
                  <a:rPr lang="en-US" sz="800" b="1">
                    <a:solidFill>
                      <a:srgbClr val="000000"/>
                    </a:solidFill>
                    <a:latin typeface="Arial" charset="0"/>
                    <a:cs typeface="Arial" charset="0"/>
                  </a:rPr>
                  <a:t>TO THE HEADS OF EXECUTIVE DEPARTMENTS AND ESTABLISHMENTS</a:t>
                </a:r>
                <a:endParaRPr lang="en-US" sz="800">
                  <a:solidFill>
                    <a:srgbClr val="000000"/>
                  </a:solidFill>
                  <a:latin typeface="Arial" charset="0"/>
                  <a:cs typeface="Arial" charset="0"/>
                </a:endParaRPr>
              </a:p>
              <a:p>
                <a:pPr algn="ctr"/>
                <a:endParaRPr lang="en-US">
                  <a:solidFill>
                    <a:schemeClr val="tx1"/>
                  </a:solidFill>
                  <a:latin typeface="Times New Roman" pitchFamily="18" charset="0"/>
                </a:endParaRPr>
              </a:p>
            </p:txBody>
          </p:sp>
          <p:grpSp>
            <p:nvGrpSpPr>
              <p:cNvPr id="79880" name="Group 8"/>
              <p:cNvGrpSpPr>
                <a:grpSpLocks/>
              </p:cNvGrpSpPr>
              <p:nvPr/>
            </p:nvGrpSpPr>
            <p:grpSpPr bwMode="auto">
              <a:xfrm>
                <a:off x="1680" y="2064"/>
                <a:ext cx="2400" cy="366"/>
                <a:chOff x="0" y="1365"/>
                <a:chExt cx="1655" cy="366"/>
              </a:xfrm>
            </p:grpSpPr>
            <p:sp>
              <p:nvSpPr>
                <p:cNvPr id="79882" name="Rectangle 9"/>
                <p:cNvSpPr>
                  <a:spLocks noChangeArrowheads="1"/>
                </p:cNvSpPr>
                <p:nvPr/>
              </p:nvSpPr>
              <p:spPr bwMode="auto">
                <a:xfrm>
                  <a:off x="0" y="1365"/>
                  <a:ext cx="318" cy="366"/>
                </a:xfrm>
                <a:prstGeom prst="rect">
                  <a:avLst/>
                </a:prstGeom>
                <a:noFill/>
                <a:ln w="12700">
                  <a:noFill/>
                  <a:miter lim="800000"/>
                  <a:headEnd type="none" w="sm" len="sm"/>
                  <a:tailEnd type="none" w="sm" len="sm"/>
                </a:ln>
              </p:spPr>
              <p:txBody>
                <a:bodyPr/>
                <a:lstStyle/>
                <a:p>
                  <a:r>
                    <a:rPr lang="en-US" sz="800" b="1">
                      <a:solidFill>
                        <a:srgbClr val="000000"/>
                      </a:solidFill>
                      <a:latin typeface="Arial" charset="0"/>
                      <a:cs typeface="Arial" charset="0"/>
                    </a:rPr>
                    <a:t>SUBJECT:</a:t>
                  </a:r>
                  <a:endParaRPr lang="en-US">
                    <a:solidFill>
                      <a:schemeClr val="tx1"/>
                    </a:solidFill>
                    <a:latin typeface="Times New Roman" pitchFamily="18" charset="0"/>
                  </a:endParaRPr>
                </a:p>
              </p:txBody>
            </p:sp>
            <p:sp>
              <p:nvSpPr>
                <p:cNvPr id="79883" name="Rectangle 10"/>
                <p:cNvSpPr>
                  <a:spLocks noChangeArrowheads="1"/>
                </p:cNvSpPr>
                <p:nvPr/>
              </p:nvSpPr>
              <p:spPr bwMode="auto">
                <a:xfrm>
                  <a:off x="318" y="1365"/>
                  <a:ext cx="1337" cy="366"/>
                </a:xfrm>
                <a:prstGeom prst="rect">
                  <a:avLst/>
                </a:prstGeom>
                <a:noFill/>
                <a:ln w="12700">
                  <a:noFill/>
                  <a:miter lim="800000"/>
                  <a:headEnd type="none" w="sm" len="sm"/>
                  <a:tailEnd type="none" w="sm" len="sm"/>
                </a:ln>
              </p:spPr>
              <p:txBody>
                <a:bodyPr/>
                <a:lstStyle/>
                <a:p>
                  <a:r>
                    <a:rPr lang="en-US" sz="800">
                      <a:solidFill>
                        <a:srgbClr val="000000"/>
                      </a:solidFill>
                      <a:latin typeface="Arial" charset="0"/>
                      <a:cs typeface="Arial" charset="0"/>
                    </a:rPr>
                    <a:t>Uniform Administrative Requirements for Grants and Agreements With Institutions of Higher Education, Hospitals, and Other Non-Profit Organizations</a:t>
                  </a:r>
                  <a:endParaRPr lang="en-US">
                    <a:solidFill>
                      <a:schemeClr val="tx1"/>
                    </a:solidFill>
                    <a:latin typeface="Times New Roman" pitchFamily="18" charset="0"/>
                  </a:endParaRPr>
                </a:p>
              </p:txBody>
            </p:sp>
          </p:grpSp>
          <p:sp>
            <p:nvSpPr>
              <p:cNvPr id="79881" name="Rectangle 11"/>
              <p:cNvSpPr>
                <a:spLocks noChangeArrowheads="1"/>
              </p:cNvSpPr>
              <p:nvPr/>
            </p:nvSpPr>
            <p:spPr bwMode="auto">
              <a:xfrm>
                <a:off x="1632" y="2451"/>
                <a:ext cx="2520" cy="1674"/>
              </a:xfrm>
              <a:prstGeom prst="rect">
                <a:avLst/>
              </a:prstGeom>
              <a:noFill/>
              <a:ln w="12700">
                <a:noFill/>
                <a:miter lim="800000"/>
                <a:headEnd type="none" w="sm" len="sm"/>
                <a:tailEnd type="none" w="sm" len="sm"/>
              </a:ln>
            </p:spPr>
            <p:txBody>
              <a:bodyPr>
                <a:spAutoFit/>
              </a:bodyPr>
              <a:lstStyle/>
              <a:p>
                <a:r>
                  <a:rPr lang="en-US" sz="800" b="1">
                    <a:solidFill>
                      <a:srgbClr val="000000"/>
                    </a:solidFill>
                    <a:latin typeface="Arial" charset="0"/>
                    <a:cs typeface="Arial" charset="0"/>
                  </a:rPr>
                  <a:t>1. Purpose</a:t>
                </a:r>
                <a:r>
                  <a:rPr lang="en-US" sz="800">
                    <a:solidFill>
                      <a:srgbClr val="000000"/>
                    </a:solidFill>
                    <a:latin typeface="Arial" charset="0"/>
                    <a:cs typeface="Arial" charset="0"/>
                  </a:rPr>
                  <a:t>. This Circular sets forth standards for obtaining consistency and uniformity among Federal agencies in the administration of grants to and agreements with institutions of higher education, hospitals, and other non-profit organizations.</a:t>
                </a:r>
              </a:p>
              <a:p>
                <a:r>
                  <a:rPr lang="en-US" sz="800" b="1">
                    <a:solidFill>
                      <a:srgbClr val="000000"/>
                    </a:solidFill>
                    <a:latin typeface="Arial" charset="0"/>
                    <a:cs typeface="Arial" charset="0"/>
                  </a:rPr>
                  <a:t>2. Authority</a:t>
                </a:r>
                <a:r>
                  <a:rPr lang="en-US" sz="800">
                    <a:solidFill>
                      <a:srgbClr val="000000"/>
                    </a:solidFill>
                    <a:latin typeface="Arial" charset="0"/>
                    <a:cs typeface="Arial" charset="0"/>
                  </a:rPr>
                  <a:t>. Circular A-110 is issued under the authority of 31 U.S.C. 503 (the Chief Financial Officers Act), 31 U.S.C. 1111, 41 U.S.C. 405 (the Office of Federal Procurement Policy Act), Reorganization Plan No. 2 of 1970, and E.O. 11541 ("Prescribing the Duties of the Office of Management and Budget and the Domestic Policy Council in the Executive Office of the President").</a:t>
                </a:r>
              </a:p>
              <a:p>
                <a:r>
                  <a:rPr lang="en-US" sz="800" b="1">
                    <a:solidFill>
                      <a:srgbClr val="000000"/>
                    </a:solidFill>
                    <a:latin typeface="Arial" charset="0"/>
                    <a:cs typeface="Arial" charset="0"/>
                  </a:rPr>
                  <a:t>3. Policy</a:t>
                </a:r>
                <a:r>
                  <a:rPr lang="en-US" sz="800">
                    <a:solidFill>
                      <a:srgbClr val="000000"/>
                    </a:solidFill>
                    <a:latin typeface="Arial" charset="0"/>
                    <a:cs typeface="Arial" charset="0"/>
                  </a:rPr>
                  <a:t>. Except as provided herein, the standards set forth in this Circular are applicable to all Federal agencies. If any statute specifically prescribes policies or specific requirements that differ from the standards provided herein, the provisions of the statute shall govern.</a:t>
                </a:r>
              </a:p>
              <a:p>
                <a:r>
                  <a:rPr lang="en-US" sz="800">
                    <a:solidFill>
                      <a:srgbClr val="000000"/>
                    </a:solidFill>
                    <a:latin typeface="Arial" charset="0"/>
                    <a:cs typeface="Arial" charset="0"/>
                  </a:rPr>
                  <a:t>The provisions of the sections of this Circular shall be applied by Federal agencies to recipients. Recipients shall apply the provisions of this Circular to subrecipients performing substantive work under grants and agreements that are passed through or awarded by the primary recipient, if such subrecipients are organizations described in paragraph 1.</a:t>
                </a:r>
              </a:p>
              <a:p>
                <a:endParaRPr lang="en-US">
                  <a:solidFill>
                    <a:schemeClr val="tx1"/>
                  </a:solidFill>
                  <a:latin typeface="Times New Roman" pitchFamily="18"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a:defRPr/>
            </a:pPr>
            <a:r>
              <a:rPr lang="en-US" smtClean="0"/>
              <a:t>Parting Thoughts</a:t>
            </a:r>
          </a:p>
        </p:txBody>
      </p:sp>
      <p:sp>
        <p:nvSpPr>
          <p:cNvPr id="80899" name="Rectangle 3"/>
          <p:cNvSpPr>
            <a:spLocks noGrp="1" noChangeArrowheads="1"/>
          </p:cNvSpPr>
          <p:nvPr>
            <p:ph type="body" idx="1"/>
          </p:nvPr>
        </p:nvSpPr>
        <p:spPr/>
        <p:txBody>
          <a:bodyPr/>
          <a:lstStyle/>
          <a:p>
            <a:pPr>
              <a:buFontTx/>
              <a:buNone/>
            </a:pPr>
            <a:r>
              <a:rPr lang="en-US" smtClean="0"/>
              <a:t>  </a:t>
            </a:r>
          </a:p>
        </p:txBody>
      </p:sp>
      <p:grpSp>
        <p:nvGrpSpPr>
          <p:cNvPr id="2" name="Group 4"/>
          <p:cNvGrpSpPr>
            <a:grpSpLocks/>
          </p:cNvGrpSpPr>
          <p:nvPr/>
        </p:nvGrpSpPr>
        <p:grpSpPr bwMode="auto">
          <a:xfrm>
            <a:off x="2438400" y="4267200"/>
            <a:ext cx="5791200" cy="1747838"/>
            <a:chOff x="960" y="1675"/>
            <a:chExt cx="3648" cy="1101"/>
          </a:xfrm>
        </p:grpSpPr>
        <p:sp>
          <p:nvSpPr>
            <p:cNvPr id="475141" name="Rectangle 5"/>
            <p:cNvSpPr>
              <a:spLocks noChangeArrowheads="1"/>
            </p:cNvSpPr>
            <p:nvPr/>
          </p:nvSpPr>
          <p:spPr bwMode="auto">
            <a:xfrm>
              <a:off x="960" y="1675"/>
              <a:ext cx="3648" cy="1101"/>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80905" name="Text Box 6"/>
            <p:cNvSpPr txBox="1">
              <a:spLocks noChangeArrowheads="1"/>
            </p:cNvSpPr>
            <p:nvPr/>
          </p:nvSpPr>
          <p:spPr bwMode="auto">
            <a:xfrm>
              <a:off x="1025" y="1732"/>
              <a:ext cx="3535" cy="989"/>
            </a:xfrm>
            <a:prstGeom prst="rect">
              <a:avLst/>
            </a:prstGeom>
            <a:noFill/>
            <a:ln w="12700">
              <a:noFill/>
              <a:miter lim="800000"/>
              <a:headEnd type="none" w="sm" len="sm"/>
              <a:tailEnd type="none" w="sm" len="sm"/>
            </a:ln>
          </p:spPr>
          <p:txBody>
            <a:bodyPr>
              <a:spAutoFit/>
            </a:bodyPr>
            <a:lstStyle/>
            <a:p>
              <a:pPr>
                <a:spcBef>
                  <a:spcPct val="50000"/>
                </a:spcBef>
              </a:pPr>
              <a:r>
                <a:rPr lang="en-US" sz="3200" dirty="0"/>
                <a:t>You have worked hard to establish your career, don’t ruin it by a </a:t>
              </a:r>
              <a:r>
                <a:rPr lang="en-US" sz="3200" dirty="0" smtClean="0"/>
                <a:t>breach </a:t>
              </a:r>
              <a:r>
                <a:rPr lang="en-US" sz="3200" dirty="0"/>
                <a:t>of ethics</a:t>
              </a:r>
            </a:p>
          </p:txBody>
        </p:sp>
      </p:grpSp>
      <p:grpSp>
        <p:nvGrpSpPr>
          <p:cNvPr id="80901" name="Group 7"/>
          <p:cNvGrpSpPr>
            <a:grpSpLocks/>
          </p:cNvGrpSpPr>
          <p:nvPr/>
        </p:nvGrpSpPr>
        <p:grpSpPr bwMode="auto">
          <a:xfrm>
            <a:off x="1371600" y="1828800"/>
            <a:ext cx="6022975" cy="1716088"/>
            <a:chOff x="1440" y="1440"/>
            <a:chExt cx="3794" cy="1081"/>
          </a:xfrm>
        </p:grpSpPr>
        <p:sp>
          <p:nvSpPr>
            <p:cNvPr id="475144" name="Rectangle 8"/>
            <p:cNvSpPr>
              <a:spLocks noChangeArrowheads="1"/>
            </p:cNvSpPr>
            <p:nvPr/>
          </p:nvSpPr>
          <p:spPr bwMode="auto">
            <a:xfrm>
              <a:off x="1440" y="1440"/>
              <a:ext cx="3794" cy="1081"/>
            </a:xfrm>
            <a:prstGeom prst="rect">
              <a:avLst/>
            </a:prstGeom>
            <a:solidFill>
              <a:srgbClr val="66FF33"/>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80903" name="Text Box 9"/>
            <p:cNvSpPr txBox="1">
              <a:spLocks noChangeArrowheads="1"/>
            </p:cNvSpPr>
            <p:nvPr/>
          </p:nvSpPr>
          <p:spPr bwMode="auto">
            <a:xfrm>
              <a:off x="1505" y="1497"/>
              <a:ext cx="3679" cy="989"/>
            </a:xfrm>
            <a:prstGeom prst="rect">
              <a:avLst/>
            </a:prstGeom>
            <a:solidFill>
              <a:srgbClr val="66FF33"/>
            </a:solidFill>
            <a:ln w="12700">
              <a:noFill/>
              <a:miter lim="800000"/>
              <a:headEnd type="none" w="sm" len="sm"/>
              <a:tailEnd type="none" w="sm" len="sm"/>
            </a:ln>
          </p:spPr>
          <p:txBody>
            <a:bodyPr>
              <a:spAutoFit/>
            </a:bodyPr>
            <a:lstStyle/>
            <a:p>
              <a:pPr>
                <a:spcBef>
                  <a:spcPct val="50000"/>
                </a:spcBef>
              </a:pPr>
              <a:r>
                <a:rPr lang="en-US" dirty="0">
                  <a:solidFill>
                    <a:schemeClr val="tx1"/>
                  </a:solidFill>
                </a:rPr>
                <a:t>Remember, if your grad student writes your proposals, you are responsible for their content, and you are the person in trouble if there is a </a:t>
              </a:r>
              <a:r>
                <a:rPr lang="en-US" dirty="0" smtClean="0">
                  <a:solidFill>
                    <a:schemeClr val="tx1"/>
                  </a:solidFill>
                </a:rPr>
                <a:t>breach </a:t>
              </a:r>
              <a:r>
                <a:rPr lang="en-US" dirty="0">
                  <a:solidFill>
                    <a:schemeClr val="tx1"/>
                  </a:solidFill>
                </a:rPr>
                <a:t>of ethics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557060" name="Rectangle 4"/>
          <p:cNvSpPr>
            <a:spLocks noGrp="1" noChangeArrowheads="1"/>
          </p:cNvSpPr>
          <p:nvPr>
            <p:ph type="ctrTitle"/>
          </p:nvPr>
        </p:nvSpPr>
        <p:spPr>
          <a:xfrm>
            <a:off x="1219200" y="0"/>
            <a:ext cx="7010400" cy="1371600"/>
          </a:xfrm>
        </p:spPr>
        <p:txBody>
          <a:bodyPr/>
          <a:lstStyle/>
          <a:p>
            <a:pPr>
              <a:defRPr/>
            </a:pPr>
            <a:r>
              <a:rPr lang="en-US" sz="4000" smtClean="0"/>
              <a:t>Supplements</a:t>
            </a:r>
          </a:p>
        </p:txBody>
      </p:sp>
      <p:graphicFrame>
        <p:nvGraphicFramePr>
          <p:cNvPr id="2050" name="Object 5"/>
          <p:cNvGraphicFramePr>
            <a:graphicFrameLocks/>
          </p:cNvGraphicFramePr>
          <p:nvPr/>
        </p:nvGraphicFramePr>
        <p:xfrm>
          <a:off x="2667000" y="1981200"/>
          <a:ext cx="4419600" cy="3959225"/>
        </p:xfrm>
        <a:graphic>
          <a:graphicData uri="http://schemas.openxmlformats.org/presentationml/2006/ole">
            <mc:AlternateContent xmlns:mc="http://schemas.openxmlformats.org/markup-compatibility/2006">
              <mc:Choice xmlns:v="urn:schemas-microsoft-com:vml" Requires="v">
                <p:oleObj spid="_x0000_s2053" name="Clip" r:id="rId4" imgW="545760" imgH="477720" progId="">
                  <p:embed/>
                </p:oleObj>
              </mc:Choice>
              <mc:Fallback>
                <p:oleObj name="Clip" r:id="rId4" imgW="545760" imgH="4777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1200"/>
                        <a:ext cx="44196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3" name="Picture 6" descr="218065919@06022009-0EA6"/>
          <p:cNvPicPr>
            <a:picLocks noChangeAspect="1" noChangeArrowheads="1"/>
          </p:cNvPicPr>
          <p:nvPr/>
        </p:nvPicPr>
        <p:blipFill>
          <a:blip r:embed="rId6" cstate="print"/>
          <a:srcRect/>
          <a:stretch>
            <a:fillRect/>
          </a:stretch>
        </p:blipFill>
        <p:spPr bwMode="auto">
          <a:xfrm>
            <a:off x="76200" y="76200"/>
            <a:ext cx="1516063"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a:defRPr/>
            </a:pPr>
            <a:r>
              <a:rPr lang="en-US" smtClean="0"/>
              <a:t>Beyond the Award</a:t>
            </a:r>
          </a:p>
        </p:txBody>
      </p:sp>
      <p:sp>
        <p:nvSpPr>
          <p:cNvPr id="81923" name="Rectangle 3"/>
          <p:cNvSpPr>
            <a:spLocks noGrp="1" noChangeArrowheads="1"/>
          </p:cNvSpPr>
          <p:nvPr>
            <p:ph type="body" idx="1"/>
          </p:nvPr>
        </p:nvSpPr>
        <p:spPr>
          <a:xfrm>
            <a:off x="762000" y="1371600"/>
            <a:ext cx="7620000" cy="5181600"/>
          </a:xfrm>
        </p:spPr>
        <p:txBody>
          <a:bodyPr/>
          <a:lstStyle/>
          <a:p>
            <a:r>
              <a:rPr lang="en-US" altLang="en-US" dirty="0" smtClean="0"/>
              <a:t>Beyond the award there are supplements</a:t>
            </a:r>
          </a:p>
          <a:p>
            <a:pPr lvl="1"/>
            <a:r>
              <a:rPr lang="en-US" altLang="en-US" dirty="0" smtClean="0"/>
              <a:t>REU (Research Experience for Undergraduates): nominally one student per award (two, provided one is from an under-represented group), does NOT include equipment</a:t>
            </a:r>
          </a:p>
          <a:p>
            <a:pPr lvl="1"/>
            <a:r>
              <a:rPr lang="en-US" altLang="en-US" dirty="0" smtClean="0"/>
              <a:t>RET (Research Experience for Teachers): $10,000 to involve a K-12 teacher in your research</a:t>
            </a:r>
          </a:p>
          <a:p>
            <a:pPr lvl="1"/>
            <a:r>
              <a:rPr lang="en-US" altLang="en-US" dirty="0" smtClean="0"/>
              <a:t>Initiating international collaborations (Office of International Science and Engineering)</a:t>
            </a:r>
          </a:p>
          <a:p>
            <a:pPr lvl="1"/>
            <a:r>
              <a:rPr lang="en-US" dirty="0" smtClean="0"/>
              <a:t>Informal education (EHR)</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4267200"/>
            <a:ext cx="6477000" cy="1524000"/>
            <a:chOff x="1008" y="2544"/>
            <a:chExt cx="4080" cy="960"/>
          </a:xfrm>
        </p:grpSpPr>
        <p:sp>
          <p:nvSpPr>
            <p:cNvPr id="560131" name="Rectangle 3"/>
            <p:cNvSpPr>
              <a:spLocks noChangeArrowheads="1"/>
            </p:cNvSpPr>
            <p:nvPr/>
          </p:nvSpPr>
          <p:spPr bwMode="auto">
            <a:xfrm>
              <a:off x="1008" y="2544"/>
              <a:ext cx="3936" cy="960"/>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82950" name="Text Box 4"/>
            <p:cNvSpPr txBox="1">
              <a:spLocks noChangeArrowheads="1"/>
            </p:cNvSpPr>
            <p:nvPr/>
          </p:nvSpPr>
          <p:spPr bwMode="auto">
            <a:xfrm>
              <a:off x="1078" y="2592"/>
              <a:ext cx="4010" cy="865"/>
            </a:xfrm>
            <a:prstGeom prst="rect">
              <a:avLst/>
            </a:prstGeom>
            <a:noFill/>
            <a:ln w="12700">
              <a:noFill/>
              <a:miter lim="800000"/>
              <a:headEnd type="none" w="sm" len="sm"/>
              <a:tailEnd type="none" w="sm" len="sm"/>
            </a:ln>
          </p:spPr>
          <p:txBody>
            <a:bodyPr>
              <a:spAutoFit/>
            </a:bodyPr>
            <a:lstStyle/>
            <a:p>
              <a:pPr>
                <a:spcBef>
                  <a:spcPct val="50000"/>
                </a:spcBef>
              </a:pPr>
              <a:r>
                <a:rPr lang="en-US" sz="2800"/>
                <a:t>Don’t even think about asking for a supplement if you’re not up to date on your progress reports</a:t>
              </a:r>
            </a:p>
          </p:txBody>
        </p:sp>
      </p:grpSp>
      <p:sp>
        <p:nvSpPr>
          <p:cNvPr id="560133" name="Rectangle 5"/>
          <p:cNvSpPr>
            <a:spLocks noGrp="1" noChangeArrowheads="1"/>
          </p:cNvSpPr>
          <p:nvPr>
            <p:ph type="title"/>
          </p:nvPr>
        </p:nvSpPr>
        <p:spPr/>
        <p:txBody>
          <a:bodyPr/>
          <a:lstStyle/>
          <a:p>
            <a:pPr>
              <a:defRPr/>
            </a:pPr>
            <a:r>
              <a:rPr lang="en-US" smtClean="0"/>
              <a:t>Supplemental Requests</a:t>
            </a:r>
          </a:p>
        </p:txBody>
      </p:sp>
      <p:sp>
        <p:nvSpPr>
          <p:cNvPr id="560134" name="Rectangle 6"/>
          <p:cNvSpPr>
            <a:spLocks noGrp="1" noChangeArrowheads="1"/>
          </p:cNvSpPr>
          <p:nvPr>
            <p:ph type="body" idx="1"/>
          </p:nvPr>
        </p:nvSpPr>
        <p:spPr/>
        <p:txBody>
          <a:bodyPr/>
          <a:lstStyle/>
          <a:p>
            <a:r>
              <a:rPr lang="en-US" altLang="en-US" smtClean="0"/>
              <a:t>Contact your program director first!</a:t>
            </a:r>
          </a:p>
          <a:p>
            <a:r>
              <a:rPr lang="en-US" altLang="en-US" smtClean="0"/>
              <a:t>Must be submitted via FastLane</a:t>
            </a:r>
          </a:p>
          <a:p>
            <a:r>
              <a:rPr lang="en-US" altLang="en-US" smtClean="0"/>
              <a:t>Must include a budget </a:t>
            </a:r>
          </a:p>
          <a:p>
            <a:r>
              <a:rPr lang="en-US" altLang="en-US" smtClean="0"/>
              <a:t>Should be submitted early in the fiscal year (while we still have money) or to meet announcement deadlines</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0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0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0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0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4"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562180" name="Rectangle 4"/>
          <p:cNvSpPr>
            <a:spLocks noGrp="1" noChangeArrowheads="1"/>
          </p:cNvSpPr>
          <p:nvPr>
            <p:ph type="ctrTitle"/>
          </p:nvPr>
        </p:nvSpPr>
        <p:spPr>
          <a:xfrm>
            <a:off x="1219200" y="152400"/>
            <a:ext cx="7010400" cy="1295400"/>
          </a:xfrm>
        </p:spPr>
        <p:txBody>
          <a:bodyPr/>
          <a:lstStyle/>
          <a:p>
            <a:pPr>
              <a:defRPr/>
            </a:pPr>
            <a:r>
              <a:rPr lang="en-US" sz="4000" smtClean="0"/>
              <a:t>Progress/Final Reports</a:t>
            </a:r>
          </a:p>
        </p:txBody>
      </p:sp>
      <p:pic>
        <p:nvPicPr>
          <p:cNvPr id="83972" name="Picture 5" descr="PE01616_"/>
          <p:cNvPicPr>
            <a:picLocks noChangeAspect="1" noChangeArrowheads="1"/>
          </p:cNvPicPr>
          <p:nvPr/>
        </p:nvPicPr>
        <p:blipFill>
          <a:blip r:embed="rId3" cstate="print"/>
          <a:srcRect/>
          <a:stretch>
            <a:fillRect/>
          </a:stretch>
        </p:blipFill>
        <p:spPr bwMode="auto">
          <a:xfrm>
            <a:off x="2722563" y="1693863"/>
            <a:ext cx="3697287" cy="3468687"/>
          </a:xfrm>
          <a:prstGeom prst="rect">
            <a:avLst/>
          </a:prstGeom>
          <a:noFill/>
          <a:ln w="9525">
            <a:noFill/>
            <a:miter lim="800000"/>
            <a:headEnd/>
            <a:tailEnd/>
          </a:ln>
        </p:spPr>
      </p:pic>
      <p:pic>
        <p:nvPicPr>
          <p:cNvPr id="83973" name="Picture 6" descr="218065919@06022009-0EA6"/>
          <p:cNvPicPr>
            <a:picLocks noChangeAspect="1" noChangeArrowheads="1"/>
          </p:cNvPicPr>
          <p:nvPr/>
        </p:nvPicPr>
        <p:blipFill>
          <a:blip r:embed="rId4" cstate="print"/>
          <a:srcRect/>
          <a:stretch>
            <a:fillRect/>
          </a:stretch>
        </p:blipFill>
        <p:spPr bwMode="auto">
          <a:xfrm>
            <a:off x="76200" y="76200"/>
            <a:ext cx="1516063"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pPr>
              <a:defRPr/>
            </a:pPr>
            <a:r>
              <a:rPr lang="en-US" smtClean="0"/>
              <a:t>Annual Reports</a:t>
            </a:r>
          </a:p>
        </p:txBody>
      </p:sp>
      <p:sp>
        <p:nvSpPr>
          <p:cNvPr id="84995" name="Rectangle 3"/>
          <p:cNvSpPr>
            <a:spLocks noGrp="1" noChangeArrowheads="1"/>
          </p:cNvSpPr>
          <p:nvPr>
            <p:ph type="body" idx="1"/>
          </p:nvPr>
        </p:nvSpPr>
        <p:spPr/>
        <p:txBody>
          <a:bodyPr/>
          <a:lstStyle/>
          <a:p>
            <a:pPr>
              <a:lnSpc>
                <a:spcPct val="77000"/>
              </a:lnSpc>
            </a:pPr>
            <a:r>
              <a:rPr lang="en-US" altLang="en-US" smtClean="0"/>
              <a:t>Annual reports are required for ALL grants (standard or continuing)</a:t>
            </a:r>
          </a:p>
          <a:p>
            <a:pPr lvl="1">
              <a:lnSpc>
                <a:spcPct val="77000"/>
              </a:lnSpc>
            </a:pPr>
            <a:r>
              <a:rPr lang="en-US" altLang="en-US" smtClean="0"/>
              <a:t>This includes: unsolicited, CAREER, MRI, special initiatives, …</a:t>
            </a:r>
          </a:p>
          <a:p>
            <a:pPr lvl="1">
              <a:lnSpc>
                <a:spcPct val="77000"/>
              </a:lnSpc>
            </a:pPr>
            <a:r>
              <a:rPr lang="en-US" altLang="en-US" smtClean="0"/>
              <a:t>This includes grants that are beyond their initial active period, i.e., grants that are in a no-cost extension period</a:t>
            </a:r>
          </a:p>
          <a:p>
            <a:pPr>
              <a:lnSpc>
                <a:spcPct val="77000"/>
              </a:lnSpc>
            </a:pPr>
            <a:r>
              <a:rPr lang="en-US" altLang="en-US" smtClean="0"/>
              <a:t>Annual reports must be submitted via FastLane 90 days PRIOR to anniversary (or by May 1</a:t>
            </a:r>
            <a:r>
              <a:rPr lang="en-US" altLang="en-US" baseline="30000" smtClean="0"/>
              <a:t>st,</a:t>
            </a:r>
            <a:r>
              <a:rPr lang="en-US" altLang="en-US" smtClean="0"/>
              <a:t> whichever is sooner, for continuing grants)</a:t>
            </a:r>
          </a:p>
          <a:p>
            <a:pPr>
              <a:lnSpc>
                <a:spcPct val="77000"/>
              </a:lnSpc>
            </a:pPr>
            <a:r>
              <a:rPr lang="en-US" altLang="en-US" smtClean="0"/>
              <a:t>Annual reports MUST be submitted in the order in which they are due as they build upon previous report(s)</a:t>
            </a:r>
          </a:p>
          <a:p>
            <a:pPr>
              <a:lnSpc>
                <a:spcPct val="77000"/>
              </a:lnSpc>
            </a:pPr>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Rectangle 4"/>
          <p:cNvSpPr>
            <a:spLocks noGrp="1" noChangeArrowheads="1"/>
          </p:cNvSpPr>
          <p:nvPr>
            <p:ph type="title"/>
          </p:nvPr>
        </p:nvSpPr>
        <p:spPr/>
        <p:txBody>
          <a:bodyPr/>
          <a:lstStyle/>
          <a:p>
            <a:pPr>
              <a:defRPr/>
            </a:pPr>
            <a:r>
              <a:rPr lang="en-US" smtClean="0"/>
              <a:t>Your Proposal</a:t>
            </a:r>
          </a:p>
        </p:txBody>
      </p:sp>
      <p:sp>
        <p:nvSpPr>
          <p:cNvPr id="410629" name="Rectangle 5"/>
          <p:cNvSpPr>
            <a:spLocks noGrp="1" noChangeArrowheads="1"/>
          </p:cNvSpPr>
          <p:nvPr>
            <p:ph type="body" idx="1"/>
          </p:nvPr>
        </p:nvSpPr>
        <p:spPr/>
        <p:txBody>
          <a:bodyPr/>
          <a:lstStyle/>
          <a:p>
            <a:r>
              <a:rPr lang="en-US" altLang="en-US" smtClean="0"/>
              <a:t>Should advance you toward your life goals</a:t>
            </a:r>
          </a:p>
          <a:p>
            <a:pPr lvl="1"/>
            <a:r>
              <a:rPr lang="en-US" altLang="en-US" smtClean="0"/>
              <a:t>Should be a stepping stone to the next thing</a:t>
            </a:r>
          </a:p>
          <a:p>
            <a:r>
              <a:rPr lang="en-US" altLang="en-US" smtClean="0"/>
              <a:t>Should be compatible with your institution’s goals</a:t>
            </a:r>
          </a:p>
          <a:p>
            <a:r>
              <a:rPr lang="en-US" altLang="en-US" smtClean="0"/>
              <a:t>Should represent a contribution to society at large</a:t>
            </a:r>
            <a:endParaRPr lang="en-US" smtClean="0"/>
          </a:p>
        </p:txBody>
      </p:sp>
      <p:grpSp>
        <p:nvGrpSpPr>
          <p:cNvPr id="2" name="Group 9"/>
          <p:cNvGrpSpPr>
            <a:grpSpLocks/>
          </p:cNvGrpSpPr>
          <p:nvPr/>
        </p:nvGrpSpPr>
        <p:grpSpPr bwMode="auto">
          <a:xfrm>
            <a:off x="1752600" y="5029200"/>
            <a:ext cx="5227638" cy="1498600"/>
            <a:chOff x="1104" y="3168"/>
            <a:chExt cx="3293" cy="944"/>
          </a:xfrm>
        </p:grpSpPr>
        <p:sp>
          <p:nvSpPr>
            <p:cNvPr id="410631" name="Rectangle 7"/>
            <p:cNvSpPr>
              <a:spLocks noChangeArrowheads="1"/>
            </p:cNvSpPr>
            <p:nvPr/>
          </p:nvSpPr>
          <p:spPr bwMode="auto">
            <a:xfrm>
              <a:off x="1104" y="3168"/>
              <a:ext cx="3293" cy="944"/>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12294" name="Text Box 8"/>
            <p:cNvSpPr txBox="1">
              <a:spLocks noChangeArrowheads="1"/>
            </p:cNvSpPr>
            <p:nvPr/>
          </p:nvSpPr>
          <p:spPr bwMode="auto">
            <a:xfrm>
              <a:off x="1152" y="3216"/>
              <a:ext cx="3216" cy="865"/>
            </a:xfrm>
            <a:prstGeom prst="rect">
              <a:avLst/>
            </a:prstGeom>
            <a:noFill/>
            <a:ln w="12700">
              <a:noFill/>
              <a:miter lim="800000"/>
              <a:headEnd type="none" w="sm" len="sm"/>
              <a:tailEnd type="none" w="sm" len="sm"/>
            </a:ln>
          </p:spPr>
          <p:txBody>
            <a:bodyPr>
              <a:spAutoFit/>
            </a:bodyPr>
            <a:lstStyle/>
            <a:p>
              <a:pPr>
                <a:spcBef>
                  <a:spcPct val="50000"/>
                </a:spcBef>
              </a:pPr>
              <a:r>
                <a:rPr lang="en-US" sz="2800"/>
                <a:t>Test:  If you accomplish your objectives, are you better off for the effort?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a:defRPr/>
            </a:pPr>
            <a:r>
              <a:rPr lang="en-US" smtClean="0"/>
              <a:t>Annual Reports</a:t>
            </a:r>
          </a:p>
        </p:txBody>
      </p:sp>
      <p:sp>
        <p:nvSpPr>
          <p:cNvPr id="86019" name="Rectangle 3"/>
          <p:cNvSpPr>
            <a:spLocks noGrp="1" noChangeArrowheads="1"/>
          </p:cNvSpPr>
          <p:nvPr>
            <p:ph type="body" idx="1"/>
          </p:nvPr>
        </p:nvSpPr>
        <p:spPr/>
        <p:txBody>
          <a:bodyPr/>
          <a:lstStyle/>
          <a:p>
            <a:r>
              <a:rPr lang="en-US" altLang="en-US" smtClean="0"/>
              <a:t>No annual report = no increments, no supplements, no no-cost extensions, no new awards (for PIs or Co-PIs)</a:t>
            </a:r>
          </a:p>
          <a:p>
            <a:r>
              <a:rPr lang="en-US" altLang="en-US" smtClean="0"/>
              <a:t>Be sure to use FastLane format — pdf attachments are ok</a:t>
            </a:r>
          </a:p>
          <a:p>
            <a:r>
              <a:rPr lang="en-US" altLang="en-US" smtClean="0"/>
              <a:t>REU supplement during reporting period - make sure to report activity under role of Research Experience for Undergraduates in PARTICIPANT section (this is different than role of undergraduate student)</a:t>
            </a:r>
            <a:endParaRPr lang="en-US"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pPr>
              <a:defRPr/>
            </a:pPr>
            <a:r>
              <a:rPr lang="en-US" smtClean="0"/>
              <a:t>Final Reports</a:t>
            </a:r>
          </a:p>
        </p:txBody>
      </p:sp>
      <p:sp>
        <p:nvSpPr>
          <p:cNvPr id="87043" name="Rectangle 3"/>
          <p:cNvSpPr>
            <a:spLocks noGrp="1" noChangeArrowheads="1"/>
          </p:cNvSpPr>
          <p:nvPr>
            <p:ph type="body" idx="1"/>
          </p:nvPr>
        </p:nvSpPr>
        <p:spPr/>
        <p:txBody>
          <a:bodyPr/>
          <a:lstStyle/>
          <a:p>
            <a:pPr>
              <a:lnSpc>
                <a:spcPct val="77000"/>
              </a:lnSpc>
            </a:pPr>
            <a:r>
              <a:rPr lang="en-US" altLang="en-US" smtClean="0"/>
              <a:t>All grants require a final report</a:t>
            </a:r>
          </a:p>
          <a:p>
            <a:pPr>
              <a:lnSpc>
                <a:spcPct val="77000"/>
              </a:lnSpc>
            </a:pPr>
            <a:r>
              <a:rPr lang="en-US" altLang="en-US" smtClean="0"/>
              <a:t>All final reports must be filed using FastLane</a:t>
            </a:r>
          </a:p>
          <a:p>
            <a:pPr>
              <a:lnSpc>
                <a:spcPct val="77000"/>
              </a:lnSpc>
            </a:pPr>
            <a:r>
              <a:rPr lang="en-US" altLang="en-US" smtClean="0"/>
              <a:t>Final reports are due not later than 90 days after the expiration date of the grant</a:t>
            </a:r>
          </a:p>
          <a:p>
            <a:pPr>
              <a:lnSpc>
                <a:spcPct val="77000"/>
              </a:lnSpc>
            </a:pPr>
            <a:r>
              <a:rPr lang="en-US" altLang="en-US" smtClean="0"/>
              <a:t>You must use the FastLane format</a:t>
            </a:r>
          </a:p>
          <a:p>
            <a:pPr>
              <a:lnSpc>
                <a:spcPct val="77000"/>
              </a:lnSpc>
            </a:pPr>
            <a:r>
              <a:rPr lang="en-US" altLang="en-US" smtClean="0"/>
              <a:t>PENALTY!!!  You cannot get another grant or a supplement if you or a co-PI have an overdue final report</a:t>
            </a:r>
          </a:p>
          <a:p>
            <a:pPr>
              <a:lnSpc>
                <a:spcPct val="77000"/>
              </a:lnSpc>
            </a:pPr>
            <a:r>
              <a:rPr lang="en-US" smtClean="0"/>
              <a:t>Warning – the grant is over when the final report is approved</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a:defRPr/>
            </a:pPr>
            <a:r>
              <a:rPr lang="en-US" smtClean="0"/>
              <a:t>Warning!!!</a:t>
            </a:r>
          </a:p>
        </p:txBody>
      </p:sp>
      <p:grpSp>
        <p:nvGrpSpPr>
          <p:cNvPr id="88067" name="Group 3"/>
          <p:cNvGrpSpPr>
            <a:grpSpLocks/>
          </p:cNvGrpSpPr>
          <p:nvPr/>
        </p:nvGrpSpPr>
        <p:grpSpPr bwMode="auto">
          <a:xfrm>
            <a:off x="1524000" y="2590800"/>
            <a:ext cx="5932488" cy="2347913"/>
            <a:chOff x="960" y="1632"/>
            <a:chExt cx="3737" cy="1479"/>
          </a:xfrm>
        </p:grpSpPr>
        <p:sp>
          <p:nvSpPr>
            <p:cNvPr id="567300" name="Rectangle 4"/>
            <p:cNvSpPr>
              <a:spLocks noChangeArrowheads="1"/>
            </p:cNvSpPr>
            <p:nvPr/>
          </p:nvSpPr>
          <p:spPr bwMode="auto">
            <a:xfrm>
              <a:off x="960" y="1632"/>
              <a:ext cx="3648" cy="1479"/>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88069" name="Text Box 5"/>
            <p:cNvSpPr txBox="1">
              <a:spLocks noChangeArrowheads="1"/>
            </p:cNvSpPr>
            <p:nvPr/>
          </p:nvSpPr>
          <p:spPr bwMode="auto">
            <a:xfrm>
              <a:off x="970" y="1728"/>
              <a:ext cx="3727" cy="1286"/>
            </a:xfrm>
            <a:prstGeom prst="rect">
              <a:avLst/>
            </a:prstGeom>
            <a:noFill/>
            <a:ln w="12700">
              <a:noFill/>
              <a:miter lim="800000"/>
              <a:headEnd type="none" w="sm" len="sm"/>
              <a:tailEnd type="none" w="sm" len="sm"/>
            </a:ln>
          </p:spPr>
          <p:txBody>
            <a:bodyPr>
              <a:spAutoFit/>
            </a:bodyPr>
            <a:lstStyle/>
            <a:p>
              <a:pPr>
                <a:spcBef>
                  <a:spcPct val="50000"/>
                </a:spcBef>
              </a:pPr>
              <a:r>
                <a:rPr lang="en-US" sz="3200"/>
                <a:t>NSF money is good for six years.  After that, it turns into a pumpkin – plan to spend all money within six years.</a:t>
              </a:r>
            </a:p>
          </p:txBody>
        </p:sp>
      </p:gr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8043863" y="6586538"/>
            <a:ext cx="981075" cy="200025"/>
          </a:xfrm>
          <a:prstGeom prst="rect">
            <a:avLst/>
          </a:prstGeom>
          <a:solidFill>
            <a:schemeClr val="bg1"/>
          </a:solidFill>
          <a:ln w="9525">
            <a:noFill/>
            <a:miter lim="800000"/>
            <a:headEnd/>
            <a:tailEnd/>
          </a:ln>
        </p:spPr>
        <p:txBody>
          <a:bodyPr wrap="none" anchor="ctr"/>
          <a:lstStyle/>
          <a:p>
            <a:endParaRPr lang="en-US"/>
          </a:p>
        </p:txBody>
      </p:sp>
      <p:sp>
        <p:nvSpPr>
          <p:cNvPr id="381956" name="Rectangle 4"/>
          <p:cNvSpPr>
            <a:spLocks noGrp="1" noChangeArrowheads="1"/>
          </p:cNvSpPr>
          <p:nvPr>
            <p:ph type="ctrTitle"/>
          </p:nvPr>
        </p:nvSpPr>
        <p:spPr>
          <a:xfrm>
            <a:off x="1219200" y="457200"/>
            <a:ext cx="7010400" cy="1371600"/>
          </a:xfrm>
        </p:spPr>
        <p:txBody>
          <a:bodyPr/>
          <a:lstStyle/>
          <a:p>
            <a:pPr>
              <a:defRPr/>
            </a:pPr>
            <a:r>
              <a:rPr lang="en-US" sz="4000" smtClean="0"/>
              <a:t>Getting Involved</a:t>
            </a:r>
          </a:p>
        </p:txBody>
      </p:sp>
      <p:pic>
        <p:nvPicPr>
          <p:cNvPr id="89092" name="Picture 7" descr="BD06990_"/>
          <p:cNvPicPr>
            <a:picLocks noChangeAspect="1" noChangeArrowheads="1"/>
          </p:cNvPicPr>
          <p:nvPr/>
        </p:nvPicPr>
        <p:blipFill>
          <a:blip r:embed="rId4" cstate="print"/>
          <a:srcRect/>
          <a:stretch>
            <a:fillRect/>
          </a:stretch>
        </p:blipFill>
        <p:spPr bwMode="auto">
          <a:xfrm>
            <a:off x="2209800" y="1600200"/>
            <a:ext cx="5105400" cy="4335463"/>
          </a:xfrm>
          <a:prstGeom prst="rect">
            <a:avLst/>
          </a:prstGeom>
          <a:noFill/>
          <a:ln w="9525">
            <a:noFill/>
            <a:miter lim="800000"/>
            <a:headEnd/>
            <a:tailEnd/>
          </a:ln>
        </p:spPr>
      </p:pic>
      <p:sp useBgFill="1">
        <p:nvSpPr>
          <p:cNvPr id="89093" name="Rectangle 8"/>
          <p:cNvSpPr>
            <a:spLocks noChangeArrowheads="1"/>
          </p:cNvSpPr>
          <p:nvPr/>
        </p:nvSpPr>
        <p:spPr bwMode="auto">
          <a:xfrm>
            <a:off x="2209800" y="6627813"/>
            <a:ext cx="4267200" cy="225425"/>
          </a:xfrm>
          <a:prstGeom prst="rect">
            <a:avLst/>
          </a:prstGeom>
          <a:ln w="9525">
            <a:noFill/>
            <a:miter lim="800000"/>
            <a:headEnd/>
            <a:tailEnd/>
          </a:ln>
        </p:spPr>
        <p:txBody>
          <a:bodyPr lIns="90488" tIns="44450" rIns="90488" bIns="44450">
            <a:spAutoFit/>
          </a:bodyPr>
          <a:lstStyle/>
          <a:p>
            <a:pPr algn="ctr"/>
            <a:r>
              <a:rPr lang="en-US" sz="900" i="1">
                <a:solidFill>
                  <a:srgbClr val="000000"/>
                </a:solidFill>
              </a:rPr>
              <a:t>CAREER Proposal Writing Workshop</a:t>
            </a:r>
          </a:p>
        </p:txBody>
      </p:sp>
      <p:pic>
        <p:nvPicPr>
          <p:cNvPr id="89094" name="Picture 9" descr="218065919@06022009-0EA6"/>
          <p:cNvPicPr>
            <a:picLocks noChangeAspect="1" noChangeArrowheads="1"/>
          </p:cNvPicPr>
          <p:nvPr/>
        </p:nvPicPr>
        <p:blipFill>
          <a:blip r:embed="rId5" cstate="print"/>
          <a:srcRect/>
          <a:stretch>
            <a:fillRect/>
          </a:stretch>
        </p:blipFill>
        <p:spPr bwMode="auto">
          <a:xfrm>
            <a:off x="76200" y="76200"/>
            <a:ext cx="1516063" cy="152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2" name="Rectangle 1030"/>
          <p:cNvSpPr>
            <a:spLocks noGrp="1" noChangeArrowheads="1"/>
          </p:cNvSpPr>
          <p:nvPr>
            <p:ph type="title"/>
          </p:nvPr>
        </p:nvSpPr>
        <p:spPr/>
        <p:txBody>
          <a:bodyPr/>
          <a:lstStyle/>
          <a:p>
            <a:pPr>
              <a:defRPr/>
            </a:pPr>
            <a:r>
              <a:rPr lang="en-US" smtClean="0"/>
              <a:t>Be A Reviewer</a:t>
            </a:r>
          </a:p>
        </p:txBody>
      </p:sp>
      <p:sp>
        <p:nvSpPr>
          <p:cNvPr id="90115" name="Rectangle 1031"/>
          <p:cNvSpPr>
            <a:spLocks noGrp="1" noChangeArrowheads="1"/>
          </p:cNvSpPr>
          <p:nvPr>
            <p:ph type="body" idx="1"/>
          </p:nvPr>
        </p:nvSpPr>
        <p:spPr/>
        <p:txBody>
          <a:bodyPr/>
          <a:lstStyle/>
          <a:p>
            <a:r>
              <a:rPr lang="en-US" smtClean="0"/>
              <a:t>Proposal review is an important service to your community</a:t>
            </a:r>
          </a:p>
          <a:p>
            <a:r>
              <a:rPr lang="en-US" smtClean="0"/>
              <a:t>There’s no better way to see how the system works</a:t>
            </a:r>
          </a:p>
          <a:p>
            <a:r>
              <a:rPr lang="en-US" smtClean="0"/>
              <a:t>There’s no better way to understand what makes a winning proposal</a:t>
            </a:r>
          </a:p>
          <a:p>
            <a:r>
              <a:rPr lang="en-US" smtClean="0"/>
              <a:t>If you think the system is unfair, try being part of it</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p:txBody>
          <a:bodyPr/>
          <a:lstStyle/>
          <a:p>
            <a:pPr>
              <a:defRPr/>
            </a:pPr>
            <a:r>
              <a:rPr lang="en-US" smtClean="0"/>
              <a:t>How to Volunteer</a:t>
            </a:r>
          </a:p>
        </p:txBody>
      </p:sp>
      <p:sp>
        <p:nvSpPr>
          <p:cNvPr id="91139" name="Rectangle 5"/>
          <p:cNvSpPr>
            <a:spLocks noGrp="1" noChangeArrowheads="1"/>
          </p:cNvSpPr>
          <p:nvPr>
            <p:ph type="body" idx="1"/>
          </p:nvPr>
        </p:nvSpPr>
        <p:spPr/>
        <p:txBody>
          <a:bodyPr/>
          <a:lstStyle/>
          <a:p>
            <a:r>
              <a:rPr lang="en-US" smtClean="0"/>
              <a:t>Contact your program director</a:t>
            </a:r>
          </a:p>
          <a:p>
            <a:r>
              <a:rPr lang="en-US" smtClean="0"/>
              <a:t>E-mail a brief (1-page) bio to your program director</a:t>
            </a:r>
          </a:p>
          <a:p>
            <a:r>
              <a:rPr lang="en-US" smtClean="0"/>
              <a:t>Be sure to include your contact information</a:t>
            </a:r>
          </a:p>
          <a:p>
            <a:r>
              <a:rPr lang="en-US" smtClean="0"/>
              <a:t>Indicate your areas of expertise</a:t>
            </a:r>
          </a:p>
        </p:txBody>
      </p:sp>
      <p:grpSp>
        <p:nvGrpSpPr>
          <p:cNvPr id="2" name="Group 6"/>
          <p:cNvGrpSpPr>
            <a:grpSpLocks/>
          </p:cNvGrpSpPr>
          <p:nvPr/>
        </p:nvGrpSpPr>
        <p:grpSpPr bwMode="auto">
          <a:xfrm>
            <a:off x="1219200" y="4800600"/>
            <a:ext cx="6705600" cy="1143000"/>
            <a:chOff x="1296" y="2880"/>
            <a:chExt cx="3504" cy="912"/>
          </a:xfrm>
        </p:grpSpPr>
        <p:sp>
          <p:nvSpPr>
            <p:cNvPr id="442375" name="Rectangle 7"/>
            <p:cNvSpPr>
              <a:spLocks noChangeArrowheads="1"/>
            </p:cNvSpPr>
            <p:nvPr/>
          </p:nvSpPr>
          <p:spPr bwMode="auto">
            <a:xfrm>
              <a:off x="1296" y="2880"/>
              <a:ext cx="3360" cy="912"/>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91142" name="Text Box 8"/>
            <p:cNvSpPr txBox="1">
              <a:spLocks noChangeArrowheads="1"/>
            </p:cNvSpPr>
            <p:nvPr/>
          </p:nvSpPr>
          <p:spPr bwMode="auto">
            <a:xfrm>
              <a:off x="1350" y="2928"/>
              <a:ext cx="3450" cy="755"/>
            </a:xfrm>
            <a:prstGeom prst="rect">
              <a:avLst/>
            </a:prstGeom>
            <a:noFill/>
            <a:ln w="12700">
              <a:noFill/>
              <a:miter lim="800000"/>
              <a:headEnd type="none" w="sm" len="sm"/>
              <a:tailEnd type="none" w="sm" len="sm"/>
            </a:ln>
          </p:spPr>
          <p:txBody>
            <a:bodyPr>
              <a:spAutoFit/>
            </a:bodyPr>
            <a:lstStyle/>
            <a:p>
              <a:pPr>
                <a:spcBef>
                  <a:spcPct val="50000"/>
                </a:spcBef>
              </a:pPr>
              <a:r>
                <a:rPr lang="en-US" sz="2800"/>
                <a:t>This will get you an expense-paid trip to visit your program director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smtClean="0"/>
              <a:t>12 Steps to a Better Proposal</a:t>
            </a:r>
          </a:p>
        </p:txBody>
      </p:sp>
      <p:sp>
        <p:nvSpPr>
          <p:cNvPr id="92163" name="Rectangle 3"/>
          <p:cNvSpPr>
            <a:spLocks noGrp="1" noChangeArrowheads="1"/>
          </p:cNvSpPr>
          <p:nvPr>
            <p:ph type="body" idx="1"/>
          </p:nvPr>
        </p:nvSpPr>
        <p:spPr/>
        <p:txBody>
          <a:bodyPr/>
          <a:lstStyle/>
          <a:p>
            <a:pPr marL="533400" indent="-533400">
              <a:lnSpc>
                <a:spcPct val="77000"/>
              </a:lnSpc>
              <a:buFontTx/>
              <a:buAutoNum type="arabicPeriod"/>
            </a:pPr>
            <a:r>
              <a:rPr lang="en-US" dirty="0" smtClean="0"/>
              <a:t>Know yourself - strengths/weaknesses</a:t>
            </a:r>
          </a:p>
          <a:p>
            <a:pPr marL="533400" indent="-533400">
              <a:lnSpc>
                <a:spcPct val="77000"/>
              </a:lnSpc>
              <a:buFontTx/>
              <a:buAutoNum type="arabicPeriod"/>
            </a:pPr>
            <a:r>
              <a:rPr lang="en-US" dirty="0" smtClean="0"/>
              <a:t>Know the program from which you seek support</a:t>
            </a:r>
          </a:p>
          <a:p>
            <a:pPr marL="533400" indent="-533400">
              <a:lnSpc>
                <a:spcPct val="77000"/>
              </a:lnSpc>
              <a:buFontTx/>
              <a:buAutoNum type="arabicPeriod"/>
            </a:pPr>
            <a:r>
              <a:rPr lang="en-US" dirty="0" smtClean="0"/>
              <a:t>Read the program announcement and GPG</a:t>
            </a:r>
          </a:p>
          <a:p>
            <a:pPr marL="533400" indent="-533400">
              <a:lnSpc>
                <a:spcPct val="77000"/>
              </a:lnSpc>
              <a:buFontTx/>
              <a:buAutoNum type="arabicPeriod"/>
            </a:pPr>
            <a:r>
              <a:rPr lang="en-US" dirty="0" smtClean="0"/>
              <a:t>Formulate clear and appropriate research and education objectives</a:t>
            </a:r>
          </a:p>
          <a:p>
            <a:pPr marL="533400" indent="-533400">
              <a:lnSpc>
                <a:spcPct val="77000"/>
              </a:lnSpc>
              <a:buFontTx/>
              <a:buAutoNum type="arabicPeriod"/>
            </a:pPr>
            <a:r>
              <a:rPr lang="en-US" dirty="0" smtClean="0"/>
              <a:t>Develop a viable plan to accomplish your stated objectives</a:t>
            </a:r>
          </a:p>
          <a:p>
            <a:pPr marL="533400" indent="-533400">
              <a:lnSpc>
                <a:spcPct val="77000"/>
              </a:lnSpc>
              <a:buFontTx/>
              <a:buAutoNum type="arabicPeriod"/>
            </a:pPr>
            <a:r>
              <a:rPr lang="en-US" dirty="0" smtClean="0"/>
              <a:t>State your objectives up front in your proposal</a:t>
            </a:r>
          </a:p>
          <a:p>
            <a:pPr marL="533400" indent="-533400">
              <a:lnSpc>
                <a:spcPct val="77000"/>
              </a:lnSpc>
              <a:buFontTx/>
              <a:buAutoNum type="arabicPeriod"/>
            </a:pPr>
            <a:r>
              <a:rPr lang="en-US" dirty="0" smtClean="0"/>
              <a:t>Frame your project around the work of others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smtClean="0"/>
              <a:t>12 Steps to a Better Proposal</a:t>
            </a:r>
          </a:p>
        </p:txBody>
      </p:sp>
      <p:sp>
        <p:nvSpPr>
          <p:cNvPr id="93187" name="Rectangle 3"/>
          <p:cNvSpPr>
            <a:spLocks noGrp="1" noChangeArrowheads="1"/>
          </p:cNvSpPr>
          <p:nvPr>
            <p:ph type="body" idx="1"/>
          </p:nvPr>
        </p:nvSpPr>
        <p:spPr>
          <a:xfrm>
            <a:off x="914400" y="1447800"/>
            <a:ext cx="7543800" cy="3200400"/>
          </a:xfrm>
        </p:spPr>
        <p:txBody>
          <a:bodyPr/>
          <a:lstStyle/>
          <a:p>
            <a:pPr marL="533400" indent="-533400">
              <a:lnSpc>
                <a:spcPct val="77000"/>
              </a:lnSpc>
              <a:buFontTx/>
              <a:buNone/>
            </a:pPr>
            <a:r>
              <a:rPr lang="en-US" smtClean="0"/>
              <a:t> 8.  Grammar and spelling count</a:t>
            </a:r>
          </a:p>
          <a:p>
            <a:pPr marL="533400" indent="-533400">
              <a:lnSpc>
                <a:spcPct val="77000"/>
              </a:lnSpc>
              <a:buFontTx/>
              <a:buNone/>
            </a:pPr>
            <a:r>
              <a:rPr lang="en-US" smtClean="0"/>
              <a:t> 9.  Format and brevity are important</a:t>
            </a:r>
          </a:p>
          <a:p>
            <a:pPr marL="533400" indent="-533400">
              <a:lnSpc>
                <a:spcPct val="77000"/>
              </a:lnSpc>
              <a:buFontTx/>
              <a:buNone/>
            </a:pPr>
            <a:r>
              <a:rPr lang="en-US" smtClean="0"/>
              <a:t> 10. Know the review process</a:t>
            </a:r>
          </a:p>
          <a:p>
            <a:pPr marL="533400" indent="-533400">
              <a:lnSpc>
                <a:spcPct val="77000"/>
              </a:lnSpc>
              <a:buFontTx/>
              <a:buNone/>
            </a:pPr>
            <a:r>
              <a:rPr lang="en-US" smtClean="0"/>
              <a:t> 11. Proof read the proposal before you   	submit it</a:t>
            </a:r>
          </a:p>
          <a:p>
            <a:pPr marL="533400" indent="-533400">
              <a:lnSpc>
                <a:spcPct val="77000"/>
              </a:lnSpc>
              <a:buFontTx/>
              <a:buNone/>
            </a:pPr>
            <a:r>
              <a:rPr lang="en-US" smtClean="0"/>
              <a:t> 12. Submit your proposal early and proof 	read it after you submit it</a:t>
            </a:r>
          </a:p>
        </p:txBody>
      </p:sp>
      <p:grpSp>
        <p:nvGrpSpPr>
          <p:cNvPr id="2" name="Group 8"/>
          <p:cNvGrpSpPr>
            <a:grpSpLocks/>
          </p:cNvGrpSpPr>
          <p:nvPr/>
        </p:nvGrpSpPr>
        <p:grpSpPr bwMode="auto">
          <a:xfrm>
            <a:off x="1219200" y="4800600"/>
            <a:ext cx="6602413" cy="1143000"/>
            <a:chOff x="768" y="3024"/>
            <a:chExt cx="4159" cy="720"/>
          </a:xfrm>
        </p:grpSpPr>
        <p:sp>
          <p:nvSpPr>
            <p:cNvPr id="463878" name="Rectangle 6"/>
            <p:cNvSpPr>
              <a:spLocks noChangeArrowheads="1"/>
            </p:cNvSpPr>
            <p:nvPr/>
          </p:nvSpPr>
          <p:spPr bwMode="auto">
            <a:xfrm>
              <a:off x="768" y="3024"/>
              <a:ext cx="4128" cy="720"/>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93190" name="Text Box 7"/>
            <p:cNvSpPr txBox="1">
              <a:spLocks noChangeArrowheads="1"/>
            </p:cNvSpPr>
            <p:nvPr/>
          </p:nvSpPr>
          <p:spPr bwMode="auto">
            <a:xfrm>
              <a:off x="768" y="3075"/>
              <a:ext cx="4159" cy="596"/>
            </a:xfrm>
            <a:prstGeom prst="rect">
              <a:avLst/>
            </a:prstGeom>
            <a:noFill/>
            <a:ln w="12700">
              <a:noFill/>
              <a:miter lim="800000"/>
              <a:headEnd type="none" w="sm" len="sm"/>
              <a:tailEnd type="none" w="sm" len="sm"/>
            </a:ln>
          </p:spPr>
          <p:txBody>
            <a:bodyPr>
              <a:spAutoFit/>
            </a:bodyPr>
            <a:lstStyle/>
            <a:p>
              <a:pPr>
                <a:spcBef>
                  <a:spcPct val="50000"/>
                </a:spcBef>
              </a:pPr>
              <a:r>
                <a:rPr lang="en-US" sz="2800"/>
                <a:t>Writing a good proposal takes common sense and effort—it’s not magic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4"/>
          <p:cNvSpPr>
            <a:spLocks noGrp="1" noChangeArrowheads="1"/>
          </p:cNvSpPr>
          <p:nvPr>
            <p:ph type="title"/>
          </p:nvPr>
        </p:nvSpPr>
        <p:spPr/>
        <p:txBody>
          <a:bodyPr/>
          <a:lstStyle/>
          <a:p>
            <a:pPr>
              <a:defRPr/>
            </a:pPr>
            <a:r>
              <a:rPr lang="en-US" smtClean="0"/>
              <a:t>Questions</a:t>
            </a:r>
          </a:p>
        </p:txBody>
      </p:sp>
      <p:sp>
        <p:nvSpPr>
          <p:cNvPr id="94211" name="Rectangle 5"/>
          <p:cNvSpPr>
            <a:spLocks noGrp="1" noChangeArrowheads="1"/>
          </p:cNvSpPr>
          <p:nvPr>
            <p:ph type="body" idx="1"/>
          </p:nvPr>
        </p:nvSpPr>
        <p:spPr/>
        <p:txBody>
          <a:bodyPr/>
          <a:lstStyle/>
          <a:p>
            <a:r>
              <a:rPr lang="en-US" smtClean="0"/>
              <a:t>It’s always better to ask before you submit a proposal than after you get the reviews</a:t>
            </a:r>
          </a:p>
          <a:p>
            <a:r>
              <a:rPr lang="en-US" smtClean="0"/>
              <a:t>Remember, we’re from the government, and we’re here to help</a:t>
            </a:r>
          </a:p>
        </p:txBody>
      </p:sp>
      <p:grpSp>
        <p:nvGrpSpPr>
          <p:cNvPr id="2" name="Group 9"/>
          <p:cNvGrpSpPr>
            <a:grpSpLocks/>
          </p:cNvGrpSpPr>
          <p:nvPr/>
        </p:nvGrpSpPr>
        <p:grpSpPr bwMode="auto">
          <a:xfrm>
            <a:off x="2971800" y="4191000"/>
            <a:ext cx="3200400" cy="838200"/>
            <a:chOff x="1056" y="2832"/>
            <a:chExt cx="2496" cy="528"/>
          </a:xfrm>
        </p:grpSpPr>
        <p:sp>
          <p:nvSpPr>
            <p:cNvPr id="443399" name="Rectangle 7"/>
            <p:cNvSpPr>
              <a:spLocks noChangeArrowheads="1"/>
            </p:cNvSpPr>
            <p:nvPr/>
          </p:nvSpPr>
          <p:spPr bwMode="auto">
            <a:xfrm>
              <a:off x="1056" y="2832"/>
              <a:ext cx="2496" cy="528"/>
            </a:xfrm>
            <a:prstGeom prst="rect">
              <a:avLst/>
            </a:prstGeom>
            <a:solidFill>
              <a:srgbClr val="F7FC94"/>
            </a:solidFill>
            <a:ln w="12700">
              <a:solidFill>
                <a:srgbClr val="790015"/>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en-US"/>
            </a:p>
          </p:txBody>
        </p:sp>
        <p:sp>
          <p:nvSpPr>
            <p:cNvPr id="94214" name="Text Box 8"/>
            <p:cNvSpPr txBox="1">
              <a:spLocks noChangeArrowheads="1"/>
            </p:cNvSpPr>
            <p:nvPr/>
          </p:nvSpPr>
          <p:spPr bwMode="auto">
            <a:xfrm>
              <a:off x="1123" y="2944"/>
              <a:ext cx="2429" cy="288"/>
            </a:xfrm>
            <a:prstGeom prst="rect">
              <a:avLst/>
            </a:prstGeom>
            <a:noFill/>
            <a:ln w="12700">
              <a:noFill/>
              <a:miter lim="800000"/>
              <a:headEnd type="none" w="sm" len="sm"/>
              <a:tailEnd type="none" w="sm" len="sm"/>
            </a:ln>
          </p:spPr>
          <p:txBody>
            <a:bodyPr>
              <a:spAutoFit/>
            </a:bodyPr>
            <a:lstStyle/>
            <a:p>
              <a:pPr>
                <a:spcBef>
                  <a:spcPct val="50000"/>
                </a:spcBef>
              </a:pPr>
              <a:r>
                <a:rPr lang="en-US"/>
                <a:t>http://www.nsf.gov</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rgbClr val="790015"/>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hlink"/>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12700" cap="flat" cmpd="sng" algn="ctr">
          <a:solidFill>
            <a:srgbClr val="790015"/>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hlink"/>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279F"/>
    </a:dk1>
    <a:lt1>
      <a:srgbClr val="FFFFFF"/>
    </a:lt1>
    <a:dk2>
      <a:srgbClr val="CF0E30"/>
    </a:dk2>
    <a:lt2>
      <a:srgbClr val="CECECE"/>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46303232</TotalTime>
  <Words>5573</Words>
  <Application>Microsoft Office PowerPoint</Application>
  <PresentationFormat>On-screen Show (4:3)</PresentationFormat>
  <Paragraphs>673</Paragraphs>
  <Slides>98</Slides>
  <Notes>80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98</vt:i4>
      </vt:variant>
    </vt:vector>
  </HeadingPairs>
  <TitlesOfParts>
    <vt:vector size="101" baseType="lpstr">
      <vt:lpstr>Default Design</vt:lpstr>
      <vt:lpstr>Picture</vt:lpstr>
      <vt:lpstr>Clip</vt:lpstr>
      <vt:lpstr>CAREER Program Development</vt:lpstr>
      <vt:lpstr>Workshop Goals</vt:lpstr>
      <vt:lpstr>CAREER Program</vt:lpstr>
      <vt:lpstr>CAREER Award</vt:lpstr>
      <vt:lpstr>What’s New for 2013?</vt:lpstr>
      <vt:lpstr>What’s New for 2013?</vt:lpstr>
      <vt:lpstr>You</vt:lpstr>
      <vt:lpstr>Your Strategic Plan</vt:lpstr>
      <vt:lpstr>Your Proposal</vt:lpstr>
      <vt:lpstr>DOs</vt:lpstr>
      <vt:lpstr>DON’Ts</vt:lpstr>
      <vt:lpstr>Proposal Basics</vt:lpstr>
      <vt:lpstr>Getting a Research Topic</vt:lpstr>
      <vt:lpstr>Beware!</vt:lpstr>
      <vt:lpstr>NSF</vt:lpstr>
      <vt:lpstr>The CAREER Research Topic</vt:lpstr>
      <vt:lpstr>Your CAREER Research Path</vt:lpstr>
      <vt:lpstr>The Selected Research Topic</vt:lpstr>
      <vt:lpstr>What is Research?</vt:lpstr>
      <vt:lpstr>What is Research?</vt:lpstr>
      <vt:lpstr>What is Research?</vt:lpstr>
      <vt:lpstr>Groundwork</vt:lpstr>
      <vt:lpstr>The Research Objective</vt:lpstr>
      <vt:lpstr>The Research Objective</vt:lpstr>
      <vt:lpstr>The Research Objective</vt:lpstr>
      <vt:lpstr>The Research Objective</vt:lpstr>
      <vt:lpstr>Hypothesis Testing</vt:lpstr>
      <vt:lpstr>Hypothesis Example</vt:lpstr>
      <vt:lpstr>The Research Objective</vt:lpstr>
      <vt:lpstr>The Research Objective</vt:lpstr>
      <vt:lpstr>Beyond the Research Objective</vt:lpstr>
      <vt:lpstr>Finding a Home</vt:lpstr>
      <vt:lpstr>Questions</vt:lpstr>
      <vt:lpstr>Your Funding Base</vt:lpstr>
      <vt:lpstr>NSF is Organized Around Research Topics</vt:lpstr>
      <vt:lpstr>ENG Organization </vt:lpstr>
      <vt:lpstr>The Next Step</vt:lpstr>
      <vt:lpstr>Should I Meet My Program Officer?</vt:lpstr>
      <vt:lpstr>Important Questions</vt:lpstr>
      <vt:lpstr>Questions You Shouldn’t Ask a Program Director</vt:lpstr>
      <vt:lpstr>Catch 22</vt:lpstr>
      <vt:lpstr>How Could a Meeting Help?</vt:lpstr>
      <vt:lpstr>Could a Meeting Help?</vt:lpstr>
      <vt:lpstr>Writing the Summary</vt:lpstr>
      <vt:lpstr>Writing the Summary</vt:lpstr>
      <vt:lpstr>The Summary Page</vt:lpstr>
      <vt:lpstr>What We Want to Know</vt:lpstr>
      <vt:lpstr>The Summary</vt:lpstr>
      <vt:lpstr>The Rest of Your Proposal</vt:lpstr>
      <vt:lpstr>Tips on Proposal Writing</vt:lpstr>
      <vt:lpstr>Tips on Proposal Writing</vt:lpstr>
      <vt:lpstr>Mentoring for Postdoctoral Researchers</vt:lpstr>
      <vt:lpstr>Mentoring for Postdoctoral Researchers (Cont’d)</vt:lpstr>
      <vt:lpstr>Follow the NSF Guidelines</vt:lpstr>
      <vt:lpstr>Grant Proposal Guide (GPG)</vt:lpstr>
      <vt:lpstr>PowerPoint Presentation</vt:lpstr>
      <vt:lpstr>PowerPoint Presentation</vt:lpstr>
      <vt:lpstr>Award Search Capabilities</vt:lpstr>
      <vt:lpstr>Award Data</vt:lpstr>
      <vt:lpstr>Award Abstracts</vt:lpstr>
      <vt:lpstr>Intellectual Merit and Broader Impact Statements</vt:lpstr>
      <vt:lpstr>IM and BI Statements</vt:lpstr>
      <vt:lpstr>Intellectual Merit</vt:lpstr>
      <vt:lpstr>Broader Impact</vt:lpstr>
      <vt:lpstr>Summary Template</vt:lpstr>
      <vt:lpstr>Education</vt:lpstr>
      <vt:lpstr>Education—a Reference</vt:lpstr>
      <vt:lpstr>Caution</vt:lpstr>
      <vt:lpstr>The NSF Merit Review Process</vt:lpstr>
      <vt:lpstr>PowerPoint Presentation</vt:lpstr>
      <vt:lpstr>Merit Review</vt:lpstr>
      <vt:lpstr>Ethics</vt:lpstr>
      <vt:lpstr>Breach of Ethics</vt:lpstr>
      <vt:lpstr>Forms of Misconduct</vt:lpstr>
      <vt:lpstr>Plagiarism</vt:lpstr>
      <vt:lpstr>Actual PI Responses</vt:lpstr>
      <vt:lpstr>Examples</vt:lpstr>
      <vt:lpstr>Misconduct</vt:lpstr>
      <vt:lpstr>Examples, continued</vt:lpstr>
      <vt:lpstr>Recommendation Letters</vt:lpstr>
      <vt:lpstr>Ethics Training</vt:lpstr>
      <vt:lpstr>Sticky Issues</vt:lpstr>
      <vt:lpstr>Reference</vt:lpstr>
      <vt:lpstr>Parting Thoughts</vt:lpstr>
      <vt:lpstr>Supplements</vt:lpstr>
      <vt:lpstr>Beyond the Award</vt:lpstr>
      <vt:lpstr>Supplemental Requests</vt:lpstr>
      <vt:lpstr>Progress/Final Reports</vt:lpstr>
      <vt:lpstr>Annual Reports</vt:lpstr>
      <vt:lpstr>Annual Reports</vt:lpstr>
      <vt:lpstr>Final Reports</vt:lpstr>
      <vt:lpstr>Warning!!!</vt:lpstr>
      <vt:lpstr>Getting Involved</vt:lpstr>
      <vt:lpstr>Be A Reviewer</vt:lpstr>
      <vt:lpstr>How to Volunteer</vt:lpstr>
      <vt:lpstr>12 Steps to a Better Proposal</vt:lpstr>
      <vt:lpstr>12 Steps to a Better Proposal</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WRITING WORKSHOP</dc:title>
  <dc:creator>Durham, Delcie (ENG)</dc:creator>
  <cp:lastModifiedBy>Anat</cp:lastModifiedBy>
  <cp:revision>326</cp:revision>
  <cp:lastPrinted>2001-12-31T15:02:17Z</cp:lastPrinted>
  <dcterms:modified xsi:type="dcterms:W3CDTF">2013-04-10T13:42:22Z</dcterms:modified>
</cp:coreProperties>
</file>