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65" r:id="rId4"/>
    <p:sldId id="268" r:id="rId5"/>
    <p:sldId id="259" r:id="rId6"/>
    <p:sldId id="260" r:id="rId7"/>
    <p:sldId id="258" r:id="rId8"/>
    <p:sldId id="264" r:id="rId9"/>
    <p:sldId id="269" r:id="rId10"/>
    <p:sldId id="262" r:id="rId11"/>
    <p:sldId id="267" r:id="rId12"/>
    <p:sldId id="263"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DBBC"/>
    <a:srgbClr val="E5D2AD"/>
    <a:srgbClr val="E4C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82" autoAdjust="0"/>
  </p:normalViewPr>
  <p:slideViewPr>
    <p:cSldViewPr>
      <p:cViewPr varScale="1">
        <p:scale>
          <a:sx n="80" d="100"/>
          <a:sy n="80" d="100"/>
        </p:scale>
        <p:origin x="-123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440C7A-7293-425F-92DA-F7942D3668DB}" type="datetimeFigureOut">
              <a:rPr lang="en-US" smtClean="0"/>
              <a:t>4/8/2015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8F6A9-3784-4356-8891-4AA5F6E4106F}" type="slidenum">
              <a:rPr lang="en-US" smtClean="0"/>
              <a:t>‹#›</a:t>
            </a:fld>
            <a:endParaRPr lang="en-US"/>
          </a:p>
        </p:txBody>
      </p:sp>
    </p:spTree>
    <p:extLst>
      <p:ext uri="{BB962C8B-B14F-4D97-AF65-F5344CB8AC3E}">
        <p14:creationId xmlns:p14="http://schemas.microsoft.com/office/powerpoint/2010/main" val="2213970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8F6A9-3784-4356-8891-4AA5F6E4106F}" type="slidenum">
              <a:rPr lang="en-US" smtClean="0"/>
              <a:t>1</a:t>
            </a:fld>
            <a:endParaRPr lang="en-US"/>
          </a:p>
        </p:txBody>
      </p:sp>
    </p:spTree>
    <p:extLst>
      <p:ext uri="{BB962C8B-B14F-4D97-AF65-F5344CB8AC3E}">
        <p14:creationId xmlns:p14="http://schemas.microsoft.com/office/powerpoint/2010/main" val="1320458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Funds the academic </a:t>
            </a:r>
            <a:r>
              <a:rPr lang="en-US" b="1" dirty="0" smtClean="0"/>
              <a:t>career development </a:t>
            </a:r>
            <a:r>
              <a:rPr lang="en-US" dirty="0" smtClean="0"/>
              <a:t>of new faculty (it is not purely a research award)</a:t>
            </a:r>
          </a:p>
          <a:p>
            <a:endParaRPr lang="en-US" dirty="0"/>
          </a:p>
        </p:txBody>
      </p:sp>
      <p:sp>
        <p:nvSpPr>
          <p:cNvPr id="4" name="Slide Number Placeholder 3"/>
          <p:cNvSpPr>
            <a:spLocks noGrp="1"/>
          </p:cNvSpPr>
          <p:nvPr>
            <p:ph type="sldNum" sz="quarter" idx="10"/>
          </p:nvPr>
        </p:nvSpPr>
        <p:spPr/>
        <p:txBody>
          <a:bodyPr/>
          <a:lstStyle/>
          <a:p>
            <a:fld id="{A888F6A9-3784-4356-8891-4AA5F6E4106F}" type="slidenum">
              <a:rPr lang="en-US" smtClean="0"/>
              <a:t>2</a:t>
            </a:fld>
            <a:endParaRPr lang="en-US"/>
          </a:p>
        </p:txBody>
      </p:sp>
    </p:spTree>
    <p:extLst>
      <p:ext uri="{BB962C8B-B14F-4D97-AF65-F5344CB8AC3E}">
        <p14:creationId xmlns:p14="http://schemas.microsoft.com/office/powerpoint/2010/main" val="208473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Exceptions</a:t>
            </a:r>
            <a:r>
              <a:rPr lang="en-US" dirty="0" smtClean="0"/>
              <a:t>: proposers to the Directorate for Biological Sciences (BIO), the Directorate for Engineering (ENG), or the Division of Polar Programs (PLR) must submit budget requests for a minimum of $500,000 for the 5-year duration. The PECASE award is an honorary award for all NSF recipients and does not provide additional funds. CAREER awards are eligible for supplemental funding as described in the NSF Award &amp; Administration Guide (AAG), Chapter I.E.4.</a:t>
            </a:r>
            <a:endParaRPr lang="en-US" dirty="0"/>
          </a:p>
        </p:txBody>
      </p:sp>
      <p:sp>
        <p:nvSpPr>
          <p:cNvPr id="4" name="Slide Number Placeholder 3"/>
          <p:cNvSpPr>
            <a:spLocks noGrp="1"/>
          </p:cNvSpPr>
          <p:nvPr>
            <p:ph type="sldNum" sz="quarter" idx="10"/>
          </p:nvPr>
        </p:nvSpPr>
        <p:spPr/>
        <p:txBody>
          <a:bodyPr/>
          <a:lstStyle/>
          <a:p>
            <a:fld id="{A888F6A9-3784-4356-8891-4AA5F6E4106F}" type="slidenum">
              <a:rPr lang="en-US" smtClean="0"/>
              <a:t>3</a:t>
            </a:fld>
            <a:endParaRPr lang="en-US"/>
          </a:p>
        </p:txBody>
      </p:sp>
    </p:spTree>
    <p:extLst>
      <p:ext uri="{BB962C8B-B14F-4D97-AF65-F5344CB8AC3E}">
        <p14:creationId xmlns:p14="http://schemas.microsoft.com/office/powerpoint/2010/main" val="84538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Proposals that are not reviewed (withdrawn</a:t>
            </a:r>
            <a:r>
              <a:rPr lang="en-US" baseline="0" dirty="0" smtClean="0"/>
              <a:t> before the review or are returned without review) do not count toward the three-competition limit.</a:t>
            </a:r>
            <a:endParaRPr lang="en-US" dirty="0"/>
          </a:p>
        </p:txBody>
      </p:sp>
      <p:sp>
        <p:nvSpPr>
          <p:cNvPr id="4" name="Slide Number Placeholder 3"/>
          <p:cNvSpPr>
            <a:spLocks noGrp="1"/>
          </p:cNvSpPr>
          <p:nvPr>
            <p:ph type="sldNum" sz="quarter" idx="10"/>
          </p:nvPr>
        </p:nvSpPr>
        <p:spPr/>
        <p:txBody>
          <a:bodyPr/>
          <a:lstStyle/>
          <a:p>
            <a:fld id="{A888F6A9-3784-4356-8891-4AA5F6E4106F}" type="slidenum">
              <a:rPr lang="en-US" smtClean="0"/>
              <a:t>5</a:t>
            </a:fld>
            <a:endParaRPr lang="en-US"/>
          </a:p>
        </p:txBody>
      </p:sp>
    </p:spTree>
    <p:extLst>
      <p:ext uri="{BB962C8B-B14F-4D97-AF65-F5344CB8AC3E}">
        <p14:creationId xmlns:p14="http://schemas.microsoft.com/office/powerpoint/2010/main" val="304821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NSF, up to twenty nominees for this award are selected each year from among the PECASE-eligible CAREER awardees. The White House Office of Science and Technology Policy makes the final selection and announcement of the awardees.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Last year Dr. Young-Suk</a:t>
            </a:r>
            <a:r>
              <a:rPr lang="en-US" baseline="0" dirty="0" smtClean="0"/>
              <a:t> Kim was selected for a PECASE from the US Department of Education.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888F6A9-3784-4356-8891-4AA5F6E4106F}" type="slidenum">
              <a:rPr lang="en-US" smtClean="0"/>
              <a:t>8</a:t>
            </a:fld>
            <a:endParaRPr lang="en-US"/>
          </a:p>
        </p:txBody>
      </p:sp>
    </p:spTree>
    <p:extLst>
      <p:ext uri="{BB962C8B-B14F-4D97-AF65-F5344CB8AC3E}">
        <p14:creationId xmlns:p14="http://schemas.microsoft.com/office/powerpoint/2010/main" val="188407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FAQ’s are on this page but have not been updated</a:t>
            </a:r>
            <a:endParaRPr lang="en-US" dirty="0"/>
          </a:p>
        </p:txBody>
      </p:sp>
      <p:sp>
        <p:nvSpPr>
          <p:cNvPr id="4" name="Slide Number Placeholder 3"/>
          <p:cNvSpPr>
            <a:spLocks noGrp="1"/>
          </p:cNvSpPr>
          <p:nvPr>
            <p:ph type="sldNum" sz="quarter" idx="10"/>
          </p:nvPr>
        </p:nvSpPr>
        <p:spPr/>
        <p:txBody>
          <a:bodyPr/>
          <a:lstStyle/>
          <a:p>
            <a:fld id="{A888F6A9-3784-4356-8891-4AA5F6E4106F}" type="slidenum">
              <a:rPr lang="en-US" smtClean="0"/>
              <a:t>10</a:t>
            </a:fld>
            <a:endParaRPr lang="en-US"/>
          </a:p>
        </p:txBody>
      </p:sp>
    </p:spTree>
    <p:extLst>
      <p:ext uri="{BB962C8B-B14F-4D97-AF65-F5344CB8AC3E}">
        <p14:creationId xmlns:p14="http://schemas.microsoft.com/office/powerpoint/2010/main" val="312473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Proposers should consult both the GPG and the current CAREER Award program announcement when preparing proposals. </a:t>
            </a:r>
          </a:p>
          <a:p>
            <a:endParaRPr lang="en-US" dirty="0"/>
          </a:p>
        </p:txBody>
      </p:sp>
      <p:sp>
        <p:nvSpPr>
          <p:cNvPr id="4" name="Slide Number Placeholder 3"/>
          <p:cNvSpPr>
            <a:spLocks noGrp="1"/>
          </p:cNvSpPr>
          <p:nvPr>
            <p:ph type="sldNum" sz="quarter" idx="10"/>
          </p:nvPr>
        </p:nvSpPr>
        <p:spPr/>
        <p:txBody>
          <a:bodyPr/>
          <a:lstStyle/>
          <a:p>
            <a:fld id="{A888F6A9-3784-4356-8891-4AA5F6E4106F}" type="slidenum">
              <a:rPr lang="en-US" smtClean="0"/>
              <a:t>12</a:t>
            </a:fld>
            <a:endParaRPr lang="en-US"/>
          </a:p>
        </p:txBody>
      </p:sp>
    </p:spTree>
    <p:extLst>
      <p:ext uri="{BB962C8B-B14F-4D97-AF65-F5344CB8AC3E}">
        <p14:creationId xmlns:p14="http://schemas.microsoft.com/office/powerpoint/2010/main" val="216716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Highly competitive, awarding 600 proposals each year.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Because it involves planning your career objectives and illustrating how the CAREER Award will contribute to your career development over the next 5, 10 and 20 years.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K-12 students, undergraduates, graduate students and/or the general public. </a:t>
            </a:r>
          </a:p>
          <a:p>
            <a:endParaRPr lang="en-US" dirty="0"/>
          </a:p>
        </p:txBody>
      </p:sp>
      <p:sp>
        <p:nvSpPr>
          <p:cNvPr id="4" name="Slide Number Placeholder 3"/>
          <p:cNvSpPr>
            <a:spLocks noGrp="1"/>
          </p:cNvSpPr>
          <p:nvPr>
            <p:ph type="sldNum" sz="quarter" idx="10"/>
          </p:nvPr>
        </p:nvSpPr>
        <p:spPr/>
        <p:txBody>
          <a:bodyPr/>
          <a:lstStyle/>
          <a:p>
            <a:fld id="{A888F6A9-3784-4356-8891-4AA5F6E4106F}" type="slidenum">
              <a:rPr lang="en-US" smtClean="0"/>
              <a:t>13</a:t>
            </a:fld>
            <a:endParaRPr lang="en-US"/>
          </a:p>
        </p:txBody>
      </p:sp>
    </p:spTree>
    <p:extLst>
      <p:ext uri="{BB962C8B-B14F-4D97-AF65-F5344CB8AC3E}">
        <p14:creationId xmlns:p14="http://schemas.microsoft.com/office/powerpoint/2010/main" val="386149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F45BE3-C9BA-497B-9A35-C569DA7881CD}"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441CB-4422-4867-906E-A8C88F7BACF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45BE3-C9BA-497B-9A35-C569DA7881CD}"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441CB-4422-4867-906E-A8C88F7BAC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45BE3-C9BA-497B-9A35-C569DA7881CD}"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441CB-4422-4867-906E-A8C88F7BAC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45BE3-C9BA-497B-9A35-C569DA7881CD}"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441CB-4422-4867-906E-A8C88F7BAC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45BE3-C9BA-497B-9A35-C569DA7881CD}"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441CB-4422-4867-906E-A8C88F7BACF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F45BE3-C9BA-497B-9A35-C569DA7881CD}"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441CB-4422-4867-906E-A8C88F7BAC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F45BE3-C9BA-497B-9A35-C569DA7881CD}"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441CB-4422-4867-906E-A8C88F7BACF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F45BE3-C9BA-497B-9A35-C569DA7881CD}"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441CB-4422-4867-906E-A8C88F7BAC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45BE3-C9BA-497B-9A35-C569DA7881CD}"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8441CB-4422-4867-906E-A8C88F7BAC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45BE3-C9BA-497B-9A35-C569DA7881CD}"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441CB-4422-4867-906E-A8C88F7BACF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45BE3-C9BA-497B-9A35-C569DA7881CD}"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441CB-4422-4867-906E-A8C88F7BAC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8F45BE3-C9BA-497B-9A35-C569DA7881CD}" type="datetimeFigureOut">
              <a:rPr lang="en-US" smtClean="0"/>
              <a:t>4/8/2015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E8441CB-4422-4867-906E-A8C88F7BAC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09600"/>
            <a:ext cx="1119360" cy="1125831"/>
          </a:xfrm>
          <a:prstGeom prst="rect">
            <a:avLst/>
          </a:prstGeom>
        </p:spPr>
      </p:pic>
      <p:sp>
        <p:nvSpPr>
          <p:cNvPr id="2" name="Title 1"/>
          <p:cNvSpPr>
            <a:spLocks noGrp="1"/>
          </p:cNvSpPr>
          <p:nvPr>
            <p:ph type="ctrTitle"/>
          </p:nvPr>
        </p:nvSpPr>
        <p:spPr>
          <a:xfrm>
            <a:off x="2754086" y="947448"/>
            <a:ext cx="4648200" cy="1905000"/>
          </a:xfrm>
        </p:spPr>
        <p:txBody>
          <a:bodyPr/>
          <a:lstStyle/>
          <a:p>
            <a:pPr algn="ctr"/>
            <a:r>
              <a:rPr lang="en-US" sz="4400" dirty="0" smtClean="0">
                <a:solidFill>
                  <a:schemeClr val="accent2">
                    <a:lumMod val="50000"/>
                  </a:schemeClr>
                </a:solidFill>
              </a:rPr>
              <a:t>CAREER Workshop</a:t>
            </a:r>
            <a:br>
              <a:rPr lang="en-US" sz="4400" dirty="0" smtClean="0">
                <a:solidFill>
                  <a:schemeClr val="accent2">
                    <a:lumMod val="50000"/>
                  </a:schemeClr>
                </a:solidFill>
              </a:rPr>
            </a:br>
            <a:r>
              <a:rPr lang="en-US" sz="2400" dirty="0" smtClean="0">
                <a:solidFill>
                  <a:schemeClr val="accent2">
                    <a:lumMod val="50000"/>
                  </a:schemeClr>
                </a:solidFill>
              </a:rPr>
              <a:t>April 6, 2015</a:t>
            </a:r>
            <a:endParaRPr lang="en-US" sz="2400" b="1" dirty="0">
              <a:solidFill>
                <a:schemeClr val="accent2">
                  <a:lumMod val="50000"/>
                </a:schemeClr>
              </a:solidFill>
            </a:endParaRPr>
          </a:p>
        </p:txBody>
      </p:sp>
      <p:sp>
        <p:nvSpPr>
          <p:cNvPr id="4" name="AutoShape 2" descr="data:image/jpeg;base64,/9j/4AAQSkZJRgABAQAAAQABAAD/2wCEAAkGBxQTEhUUExQWFhUWFxgYGRUVFRUUGBgYGRQWFxgWGRcZHSggGBsmHBgWIjEiJykrLi4uFx8zODMsNygtLiwBCgoKDg0OGxAQGy8kICYsLzQ0MC0sLCwsLCw0LCwsLC0sLCwsLCwsLCwsLCwsLCwsLCwsLCwsLCwsLCwsLCwsLP/AABEIAOEA4AMBEQACEQEDEQH/xAAbAAACAwEBAQAAAAAAAAAAAAAABQMEBgcCAf/EAEUQAAECAwUECAQEAwcCBwAAAAEAAgMEEQUSITFBBlFhcRMiMoGRobHBB1LR8EJicuEUI4IkM3OSorLxJVMVFjRDY7PS/8QAGgEBAAMBAQEAAAAAAAAAAAAAAAMEBQIBBv/EADcRAAICAQIDBQcEAQMFAQAAAAABAgMRBCESMUEFE1Gx8CIyYXGBodEUkcHhIzNC8RVSYnKiNP/aAAwDAQACEQMRAD8A7igBACAEAIAQAgBACAEAIAQAgFe0R/lc3D3Kodov/D9US0+8V9mTg8cW+/0UXZj2kvkdXdB4tQgBACAEAIAQAgBACAEAIAQAgBACAEAIAQAgAlARwozXVumtDRcQthZnheT1prmSLs8BACAEAIDPbRTNXBg/DieZ08PVY3aNqlJQXTzLFMcLJXsSaDImOTsO/Q/e9Q6G3u7d+T2/B1bHMTUrfKoIAQAgBAVp6eZCALzSpplXvpuUN18KknM6jBy5E0GM14DmkEHUKSM4yWYvKPGmtme10eAgBACAEAIAQAgBACAEAICGbg32Fv3VQ31d7W4nsXh5EcpMGG7hkR96rD098qJ+aJ5R4kP4UUOFQahb8LIzjxRexA1jme12eAgI40drRVxA5lcTsjBZk8HqTfIVTttChEPP5j7BZ1/aKxiv9yWNXiInGuJWS3ncsHgrwDWQtssAa8XgNfxD6rRo18oLhmsr7/2RSqT3Q6lrQhxOy4V3HA+BWnVqa7PdZBKElzLSnOQQEE3Nshi880HmeAGqjtthWsyZ1GLk8IxtpTjo8StODW7sfUr5++6V88/si7CCgjYWdKCFDawaZnedSt6ipVQUUUpy4nksqY5BACAEAIAQAgBACAEAIAQAgM9aTaRHePiAV89rI4ulj1sWIe6QQozmmrSR97lDXbOt5i8HTSfMn/8AFIm8eAVj9ff4/Y57uJ6hPjxcnGm/sjxGakhLVX8m8fsg+CJOyw64veSeA9yp49m53nL19TnvfBEpsOHTN3Oo+il/6dVjmzzvZGfmIRY4tOYNFj2QcJOL6FhPKyRUXB6PYOzzaddxr+WgHmCtaHZsce1J5+BA7n0QRNnG6PcOYB+i9fZkOkmFe/ArxZCZhjqPLhuBNf8AKfZRy0+pq9yWV66M6U4S5oXxLVjZF7h3AH0qqj1d/JyZIq4eBRixC41cSTvJJPiVXlJyeW8kiWORPZYrGh1+cetVLplm6PzObPdZul9KUAQAgBACAEAIAQAgBACAEAID4TReN4WWDNzMS84u3ny0XzV1neWOXiWYrCwQlRnRYsyE10QB2VCabzu9fBWdHXCdqUzmbaWxogF9ClgrH1ACAyNpOrFefzHyw9l83qZcV0n8S5BYiis11CDuNVCnhpnRtgV9UUT6gBAZbaeI0xABmB1jzyHh6rE7RlF2JLmlv69cy3QngSlZ5OfYUQtcHDNpB8DVdRk4yUl0PGsrBvpeMHtDm5EVC+nhNTipLkzPaaeGSLo8BACAEAIAQAgBACAEAIAQCy05qvUb309Fla7UZ/xQ+v4JYR6shhWU4irjd4Z+Kir7OnJZk8fc9di6FCYhFri05hUrK5VycZEieVkia4g1GYxXMZOLyuZ7jJpJCbERtdRmPvRfQ6bUK6OevUrSjwssqwcniK+60ncCfALmcuGLk+h6llmXsyV6WJjlm76d5WBpae+s35c2Wpy4USW1IdGQWjqnyO774qTW6ZVSzHk/M8rnxLceWVFvQmHhTvGHstXSz46Yv4EE1iTLasHBTtSfEJlc3Hsjefoq+p1Cphnr0O4Q4mYyI8kkk1JNSeK+dk3J5ZdSwfZaAXvDG5k0+p8F1XW7JKK6iUsLLHkfZnq9R5LvzCgPhl5rSn2Z7Psy3+JAtRvuinZU86XeYcQENJxB/CfmG8KHTXy08+Czl5fE7sgrFmJrWuqKjEHVbieeRTPqAEAIAQAgBACAAUAIAQC6en6dVmJ3jTlvKzdVreH2K936+5JGHVkshJ3BU4uPlwUuk0qqXFL3vI8lLJcV04FVuwcA7uPt98Vl9pV7Ka+RLU+hTs6SEQOqSKUp31z8FV0ulV6ll4wdznwnmLAiQHXhl8wy5FeSqu0suJfv0+p6nGawOZGdbEGGBGbd31C19PqI3RyufgQSi4kNuRrsIjV2HufIKPX2cNLXjsdVLMj5Ycvdh11dj3afXvXmgq4KuLq/SFssyLNoS3SQ3N1Iw5jJT6irva3H1k5hLheRZs1Gwcw5g1HofMDxVLs2zaUH0JblyYyn51sJt53cNSVdvvjVHikRRi5PCM5Clos08uOA+bQDc0arHhXbq58T5eP8IsuUa1g925ZrITWFtakkGprXBd6zSwpjFxFVjk3kn2VlsXRD+kep9lL2bXu5/T8nN8uSNEtYrFO0rOZGbR2YycMx9RwUF+nhdHD/AHO4TcXsIZC0XyzzCjYtGRGNK6je3h/ws2nUS00u6s5eX9FidasXFE08GK1wDmkEHUYrXjJSWYvKKrTWzPa6PCCcnGQm3nuDR5nkMyo7LYVrM3g6jFyeESw3hwBBqCKg7wV2mmso5awel6AQEM41xYQzM93NQ6hTlW1DmexxncRQ474ZpUimhy8FhQutofCnj4FhxUi2213fKPEq2u0p43ijjukV48+92FaDcMFWt1ltmzeF8DpQSJ7Hg1Jcfw5c/v1Vjs6lSk5vp5nNj2wOVskIICCdhXobhww5jEKHUV95VKJ1F4Yu2fd2x+n3Wf2Y/eXy/kkt6Dciua1Wk9mQiC0oAhPDobgD8tcR3buaxtVUqJqdbw/D10LEHxLDKloz5i3agCg34V1Kr6jUSvayuR3CCiRxdrms6piQG0woXCo/1K9G7WSXsV7f+rIX3Se8vuj5D2vByiwD/UPZyO/Wx96v/wCWF3L/ANy/dHmVtAtidKKGpNQDga579VRhfKu3vGt99uRO4qUcFmVpHi1jPA3NrSv5Rw81NVjUW5tl9P49bnMvYj7KNOxgAAAoBkAttJJYRVEm1Z6jP1H0Wb2n7kfmWNPzZfsSDdgsGpF4/wBWPpRWtHDgpivr+5Ha8yZeVkjBAItrZdphh+TmkDmDp79xWd2jWnWp9UWNPJ8WDLy80+GascW8jgeYyKyIWzreYvBalFS5otPt6YIp0ng1oPjRTvW3te99kcdzDwIJSUiTD8KuOr3EkAcT7Liuqy+W2/xZ3KUa0bizZToobWXi6mp8cOC36Ku6goZyUJy4pZLSlOAQAgK07KCINxGR9uSranTRuj8ejOoywzPOFDQ5hfPtNPDLJ8XgLElOGGcMQcwrGn1MqXtuvA5lHI2g2nDdmbp44eeS1q9dVPm8fMhdbRca4HI15K2mmso4Pq9AhlIohRnh2DcfWo8li0TjRqJKXLf8onkuKKwV7W2hujA3G/6jy3feKklqbtQ+GlYXj65eZy+CtZmzJz9qRXgiFRh3nE/Qeatafs+qLzd7Xr7lSzWTe0NhdAvvbV5LnAkGuONTvWjOmNUsQWEym7HL3nkSz8tiXAC7WmBGdMcFfpTUVF8zhspMJaajw3rqdaksM9TLsCOe00kb7poRXCvp5LNupSeJLKJoTa5bDKV2iiM7Y6QYcHdxpQ8is27s6uW8Nn9i3Xq5x2lubGwNpqjqOvN1huwc3Tu9FTjZfpXwz3Xrk/4La4LVmPMYWvONmHQmsruxFKFxA9vNeaq6OolCMPWTuuLgm2alraCg0W0lhYKhDMTkNnbe1vAnHwzXE7oQ954OoxcuSFE3tMwf3bS47z1R9fJUbO0oL3Fn7E0dO3zM9aFoPjGrzlk0YAdyzLr52vMizCtQ5FMqE7CFDLnBozcQBzJouoxcmkup43hZOhWfJNhMDG6ZnUnUlfSU1RqgoxM6c3J5ZZUpyCAEAIAQGetcUimm4eiwNekrn9CxX7pB/CvpeumnL2UP6e3h4uF4OuJcskKiPSzKyL4gq2lK0xKsU6Wy1cUcYOZTUeZYbZUUYhwB4OI9lYjoL47xaX1f4Oe8iz7EizEIVcajjQ/uupT1dKzLdfR/2EoSM/bdr3TU0MR2QyGgqeHqoqaZ6qxzly6/hHNtqqjhczNRYxNXvJJ9KkYU0/db9FC2hDYybLG3xSLMrKRIn8xpujG6yla54nnTworWa6/8clnxfrwIt3uLxAOOJFc9K76rR2OeEqxpZdczzGCo1lHCtM9aU81FbHMXg9iyeLKtBqBTMYbuW/6LJc5NcLLCKkRvDlzpQLk7KpiXC14cWuacHA0xPVryyw1xRx4k4tZTPVJxeUbLZ3aDpaV6sRuIIydTVvLd9jC1Wklp5cceXkadF6tXDLma6VhzEwCRFwBoesW/6WhK46jULPHt8/4RJJ1w6E7NlzrF8Ge9VKuy31l9v7PP1HwK1qWEIUMv6StKYFtK1NN/3RRajQqqDnxfY6rucpYwIwCTQYk6DGqz8Z2RYGjdnYxbeo0H5Set6U81dWguceL7dSHv4ZwVLFH9ohg/OotKv88c+J1b7jOgL6MzwQAgBACAEAi6PpJg7gceTaD1WLwd/q34J+WxPnhgPVtEAvtGzQ/rNwd5Hnx4qjqtGrPajtLzJITxzKFlzPRvLH4A4Guh0++SpaO502OE9s/Zkk48Syh+tsrmV2ntYNDiT1IenzO3D08Vj6mctRcqocl6b+hMmq4cTMA6K57y52ZJPtTgKei1661XFRiZc5OTyxrIM9x4hdkTNNJMa1pJyAr4BEnJ4R3FLmxRaF2I8ua26DpvO9alUXGOGyKU03sJ5yEpos8YkmmrtnCIpWMBVp34fRUNTXn2kSwZDNQKkEk4aA0+8gVUjNxTwS4yUZiTq8k8qccBQLqNrjHCPcH1pLTVhu0xBGFMcDwOXnvUMvaWJbnSeN0dH2N2gqGvPBsRo9aefiFiNPR3/wDi/L8r1zNWEldX8fXmdIDqioyWynncrGStubMxFEOF1gDhTU6u5DfzWLqrXqLFXXul5+Jcqiq48Uh3ZFjtgip6z9XbuDdwWhptJGlZ5vx/BBZa5/IZq2RGTtqX6GahxB2XuDjzDhe9a95WPqa+61EZrk3/AMlyqXFW4msWwUwQAgBACAjmYtxpcdBVR22KuDk+h6ll4Fez7e245kge59Vn9mxzxTZLd0Q4WoQggKdoyAiDc4ZH2PBVNTpY3LPU7hPhFkO03MY6G4G8MAd3PlnVUY6ydcHXPmuRK603lGB2rnavEIHs9Y8yPYUP9Ssdm1Yi7H18v+fIq6ueXw+AsgPGGP3j7LTKLHki/Gv2Mf2CHBNO2pU9GD1RnQ5n6LQ09GI8T5nPF0PLZkUU+DzhKM3GXcUGxNO1GYI5ii6bOMFKC3rtOlc9MBX6KtdLEGSxRLHIpnkD5nDz+8FmExVivFfvf5Vqh6VXPA+9KUr4CiHpf2eneijtNeq4XTyJwd40PKqqaynvamlzW6LGms4JrwZ1CHacR0JsBoxJu1GZbo3hz3LIjqbJVqmPpeHroaTripcbNHY1liC3e89p3sOC1tLplTH4vmVbLHN/AYq0RggEm1sC9AvfI4Hx6vuPBUO0YcVOfB/0T6d4ngYWVNdJCY/UjHmMD5gqzp7O8rUiOyPDJotqY4BACAEAkt6cH92Dxd7D38Fk9oXp/wCNfUnqj1JNnX9Vw1vV8QPopOzGuCS+J5dzG60iEijTDW9pwHM+yjnbCHvNI9UW+Qvj24wdkF3+keePkqdnaNcfdWft6/YkVT6ieemjEdeLQ3DjiN/FZeoudsuJrBNCKisHLJS2HOjvitNHX3PaaA9WvVwIoaCgoeC+n7juoRj4Jfv1MiU+KTkdm2YnWzMuyK6GxrjUEAChLTdJG4HdpVcFmD4lkzO19iGC50SGKQng1phceTrj2ThTdluUtckpJ/ErX1Y3Qgsi0Yss5tLpY5zbzaNcDwrSowrktFyrvT8UVoSlWxrtpazhHiQcAxl2gDWjG4HVJpXVeaWpcCl1ZJqLHxOPQZTkD+BkRGY0dO+5WIQHFl/dXKmXMqFS763hfu+BK491XlczHwdrpljquiGK09qHFo9rhuxy7lPOmt8lj5EEbZrm8jbbOagOl5J8BrYcN5im60Nbdcbl4EDCoIIVLhliafPYsWOPDFrkO/h7aT5jpmxrr7lwtNxgIvF4IqAKjqjx1VdktUm+ZW+JFsRZV0JsC4wOa4k9HDcSQQB2gfTVD2yTXIQWNt7EZEAmWQ4kIkBzhDaxzAQCXAtwNMTSnehxGx9RN8QmgWjMAUANzLd0EMn7+qI8n7zNfs5azgyHGaAS5gqDj+rLiDivnuN6a+XD6RrRStrWTWSu08M9sFh39oeWPkr9faVb95Y+69fQilp5LkNZeehv7D2ngCK+GauQurn7rTIXCUeaLClORVtO8CWfxugf5h+6qa54of08yahe2hRshaABMJx7Rq3nTEeh7iqXZ1yTdb68ibUwz7SNYtgpggFz7ahDIk8mn3VJ9oUrr9iTupC+btxzsGC7xOJ/ZU7u0ZS2gseZJGlLmKSVnEx7hxC01aSDvBovYylF5i8BpPme3Tbzm9x/qK7d1j5yf7nnCvAsSNmviY9lvzHXkNVNRpJ278l4nM7FEeytmw2ZCp3uxP7LXq0lVfJZfiyvKyTM7tfGu9K75YRPg1xWfqlx6qMfkvuSweK2/mcMl4haQRmF9ZJKSwzGWx0WUt0y8jIxmm6eljihqQRfxBoMj3aZEKi6pcTS3J1PEUzpNmz0Gdl7wAcx4LXsONDTFp8fMFRpuLLCanE5jbmzD5WYAB/lOdWG44kio6pp+IeefBX1q1w78yhOlxl8D7t7Dd/Gxzobv/1MC6010eBR6nmoj7bZ0awp+FOyrTRrgWhsRhoaOAFWkeY4UKpWRlXMvQkpxMrtB8N61dKPp/8AFEJI/pfmORrzCnhqnymQy03/AGnObWbHg/2eMHM6MlwhupgXUq4EZg3RiCRgrCcX7SIGmvZZuvgxHLnTQJrRsHnnGVPUQUcNFjTvmWPinYc1Mx5f+GhOeA14cQWhoq5uZcRTAFc1cGHxHVsZNrAh2+sv+GhSUAm8RDi3iMi5zw9/deJ7lEeTWEkZCcmXRHX3uLnGgJOZutDB4ANFeC9ODoXw1i4QK6PePEuw86dyyLNtcn65YNKrfT+vE6JOWRCidpgB+ZvVPln3q7bparOa3+BxG2UeTMxa1gvhAub12b6YjmN3EeSydRoZVe0t0Wq7lLZ7MXwp+K3sxHjheNPBV432R5Sf7krhF80RzM09/be51N5Jpy3Lmdk5+88nsYqPJEANMRmNVwdGhs7atzQGxW3vzNoHd4yPktKntGUVixZ+PUrT0ye8Rq3amXOrhwLT7K4u0KX4/sQ/p5nx2zw0iHvb+6gfZi6S+w7/AOBSmrIiMFe0N7c/BVLdFbWs818DuNsWL6qmSHpoJwAryxXqTbwgfXsIzBHMEL1xlHmsBPIws+2DDAa4XmjLeOW9XdPrpVrhluvuRTqT3Q+lp5kTsuFd2R8FrVaiuz3X+SCUGuZldtG1EYDWC4eLCFm6h41kW/GPmTR3qf1OFMcvqzGNbaTv+kyP+NM/71HH/Ul9CR/6a+p42M2lfJxw4VMN5AiQxqK9oD5hpvxGq9tgpLPU8rm4s7bNy8KbgAVDmPAc1wzB0cNxH1Czy40pI5ptrE/t0YV1ZpWn8pngvStYvbZRj9LJTLwx5ZEYaFzcA4UDhVpqHChrQjVSKx4w90c4cHsa+wviC1xayZAY4kARG9ipNBeacWjLGpHJcYy9ieFvSRF8YrPa6UbGoA+G9orqWvwLfG6e471Np5Ylg8vj7ORR8ED15v8ATB9Yy61PJevA50/NkXxpnIkKYlXQ4j2O6OJixzmHB7NQV5Qk08i9tNCTaa3TNy8jEc4GKIcVsQClbzYjWhxA7JcBe0GJUdkeGTQcuJIzWWWmRrw3+3JcHJ0b4bM6sD9b/IuHqFj2761fTyNKn/8AP68Tpc7aMOF23AHdm7wGK0Lb66veZHGEpckZe19onRAWMF1hwNe0Ru3ALJ1GvlYnGOy+5aroUd3zE0OXe7ssc79LSfQKlGEpck39CdyS5s8RobmmjgWnc4EHwK8lFxeGsHqafIjK8PRrIbORoovEBjTq6tTybn40VyrQ22LPJfH8EM74R+I1Zsc38UUnk0D1JVtdmLrL7ET1T6I1C1CoCAze0EmGuD2igdn+r9/ZYvaFChJTjyfn/ZZqllYYw2dYBCrqSanlgrnZ8Uqs+LI7n7Q0IV4iKsazoTs2DmMD4hQT01U+cUdKcl1KEfZ9p7DiOeI+qqT7Ng/cePuSK59RPaUo9hAiG9UYGpOHes7UVWVSXG8k0JKS2OHtkHdMYAoHB7mddzWDq1xLnEAYDUr7KFinBT8VkxXHEuE39o2A02ZLQWzUqY8F8R7m/wARDAIiFxutcTSo6udBnio1P228PBI4ewlkwBJa4jCrSRgQRUHQjAjiMFYeGiA6J8PtsBBcIUR38l51dXo3nWmjScx/VvWfKLi8MsVzxsQbbRf+oRv1Q8v8KHjmuTyfvGm23smFNRCYEWEZlguPhOe0FwzFKntCpGO/MUQksipPbmY92xsy8hsZnQQrw6SLEexrWtxLiOtid1NaZBSVy4Xki7tvmT/FLbKHM3ZeXdehMdffEGT3AEBrd7RUmuRNKZKamtx3Z7bYnshv8LJZkn075iYlmGL0YawTEJxAZfJJLXEfjGROS4ulxYSR1SuHLZB8VpNs46DEl5iWf0bXtcwzEFjusWkEFzgDkdRolMuHKYtXFho5jKgtc8HMGhoQRgSDRwwI4g66ru73URLmTxDQHHLvyH/J8VWOjqWytmuLIUJhDXBgJNSKammtalfPOMr9RLgeN3+DYjiupZNZLbLMGMR7nHh1R7nzV2HZsFvN5+xFLUPohrLWZCZ2YbRxpU+JxVyGnqh7sUROyT5stqY4EW2EEGBepi1woeBwI9PBUO0YJ1cXgyxpn7eBVslZoiOMRwqGGjRoXZ17sPFVOz6FOXHLkvMl1FmFwo2S2ikCAEAICracvfhObrSo5jEKDU195U4nUJYlkp7NRKwiNzj5gH6qt2dLNWPBkly9obLQIQQFafnGwm3ndw1JUN98ao8TOoRcnhGcfKxIrXxncwN4GdNwAqsd023RldL18vkWeKMWoo5J8QLPLJjpQOrFFa/naAHDwunxW32Rep08HWPkzP1lfDPi8TMgrVKh7D16CSDFoQfumq5nHijgIcB/2Cf3FPFUCQ8RYlASa4VNCfX/AI3Ill4PBNEdU1NK8lfilFYRw9zyXL0Hgrw9weCh7gkl4wbWtcd1OKisi5LY9QysaEZmYZDp1e0/XqNpUd/Z/qVLVS7ipzfPp8/W/wBCeiHHYonYmWfFZDbMN0NcMwNHcRn3L5+NFsa1dH18TVc4uXAzTWLa7YwocHgYt38W8PRa2l1Ubljr65FWypwfwGitkQIBHtjEpL0+Z7R4Vd7Kh2jLFOPFr8k+mWZlywpTo4DG6kXjzdifDLuU+lr7upI4tlxTbGCsEYIAQAgBAZ6yovRzESHo4kDmCS3yJ8lkaWXdaiVfR+l9izYuKCZoVrlYqz882E2rs9G6kqG++NMcyOowcnsZyAHTUbrHDM0yDdwWPBT1d3tcvJFl4rjsatjAAABgBSnDct1JJYRUOebc7OiIx8LKvXhOOjhp5lp4FZEZPRaniXuvy/r8FiUVdXjr/JxaLDcxxa4Frmkgg5gjML6eMlJKUXlMyWmnhnyq6yeYPtV7kDGTiVaOGFaVI3KnasSOkV5uZJJAOGtNfenBS1Vpbs8ZVqpjw8koD4SvD08koDwSvD06p8NNmDQFwo+JRz97IYybwJ9xuXz+rs/V6hVR92Pp/hfuadEO5r4nzZ2FrABQDAYU4bloJJLBCY237PMvEESHVrSagj8Lt3Ld3hYerodE1OGyf2Zepnxxwx3YVuCMLr6CINNHcR9FoaXWK1cMtpefyILaXDdchyrpAZXaWKIsxBgaBwvf1EYdzf8AcsrWy7y6FX7/AF/ot0rhg5GqWqVAQAgBACAEBj7bNJh5GBBaa8brSvn9Y8aiTXw8kXKt4Iu/+ZDd7Avb64c6U8lZ/wCpvh93c47jfmJpiYc9xc41J+6cFnTslOXFJ5ZOopLCGli2pDhNIcHVJrUAHCgoM+firuj1VdMWpLchsrlJ7F9+0cPRrz3Ae6tvtKron6+px3EhbaFpmYFxsI4GoIq4juAwVO/UvULhjD+WSQr4N2zA7abKmKTEhi7HaOsw4XwBgMcnUyOuW4ixoNc9O+6t5eX9f8kOo0/eLjhz8zmzhQkEEEGhBwIIzBGhX0ied0ZgVQFmSj0NDkeNMfH7wUN0crKPURzIAcaZc69y7rlmIaIars8PhKA+EoenkleA2GxmzDnubGitNMDDhkVLzo4jduGvLPG7Q1+P8NW7fPHkviX9Np/98+R1KzLUdLAh0HM1JNWE+I+6rMo1MtOsOH8FydaseUxozayHqx45XT7hW12nDrF/Yi/TS8SnbG0EKLCcwMfU0oXXQAQa1wJUOo11dtbiov7HddEoyzkzYKzC0N5faeOwUN1+4uBr4giquw7QuisPD+ZBLTwbK1lTBdNQ3vNS6JieJw91HRNy1EZS6s7sjitpHQ19EZoIAQAgBAeXuABJNAMSV42kssGGnpjpIjn7zhyyHlRfNXWd5Y5eJoQjwpIgUR0fWgk0AqTkBiV6ll4R4OJPZ57sXm4N2bvoFoVdnzlvN48yGV6XIcS9iQW/hvHe/Hyy8lfr0NMOmfn6wQO2TL7GACgAA3AUVpJJYRHnJlTLfxEzEFaUvY59mjQsR1fqNTNZ8ftsXOLgrRltr9ihExeLj8hGYKg7g4a99DuU1V+o0TxJZj9vo+hFOqu/dbM5na2z8eXxeyrP+4zrN79W94C29Prab9ovfwfP+/oULKJ181t4iq8rZCSwYV6uOQwG8riU+E9IhiugexCd8p8F5xLxBYlLKjRTdhwy48KUHM1oO9RWaiqtZnJI7hXKbxFZN/sf8PS5wdEAe4EGn/tM5/O7hlw1WTbrbdS+ChYj1frl5/IvQ08Kvas3fgbe0JL+FiwnAkjB1Tva4Xu6lPFZ11P6ayDzleslqE+8i0bQgHiFvcyiUJmxYD84bQd7eqfLNV56SmfOP7beRJG2a6iac2S1hP8A6X//AKH0VGzszrB/uTx1P/cjPT0k+EbsRpB01B5EZrOtpnU8TRZjOMllFVRnYNeQQRgQag7iMivU2nlDmdHsi0Gx4YeM8nDc7UL6Si5WwUkZdkHCWGXVMcAgBARx4zWNLnEADMlcznGC4pPCPUm3hGVtm2jF6rKhmu93PcOCxNXrHb7Mdl5luurh3fMUgVyVFLPImPlUBpdk2suvOF8Hvu0wp31Wv2YoYb6/wVdRnK8DQLUK4IDxGiXWlxyAJ8BVcylwxbfQ9Sy8Gc2TxfEcc6DzJJ9Fk9m7zk2WdRskjSvaCKEVB0OK12k1hlUyNvy0Frw2FW+Ti0YgV058Fh6yuqMsV8/D11LlMpNZlyM9a+zcO8BFgta4itW0ae8tz5Fed/qdO1FyfmO6qs3wUZj4fY4MjN5UcPIe6t/qtWvehn6P8kD09L5SPEH4eHVsc8wG95qMV1+r1b2UPP8AJ5+mpX+7yLFl7IQnPuNh33Cp65qMMMRgDoMQqq1OpulwRePlt9ybuKYLLQ9sSXgsiXIzboGAb2Wg6hwGWnBRUd27Wr85+P8APrBLPiUf8ZuYUMNADQABkAKDyW9GKisIott8zPbaM6kM/mI8RX2Wb2mvZi/iWdK92N7GmL8CG78oB5jA+YV3TT46oy+BBZHhm0XVOcAgM9tpHaITWHtOcCOAGZ86d6zu0pRVai+bZZ0yfFkx0GC55oxpcdzQSfJY8Yyk8RWS62luy3EsWYAqYTu4A+QxUz0tyWeFnCug+pBJTsSA+8wlrsiCMDwcFxXbOqWY7P1zOpQjNYZ0Cxp8xoQiFt2tRTMGmFRwW/p7u9rU8YM6yHBLBeU5GCAjmYAe0tdkRQricFOLi+TPU2nlFCRsSFDzF929wr4DIKvToqq+mX8SSVspDIBWyIrzchDiCj2g8ciORUNtFdqxJfk6jNx5GcjSkSUiCI3rMyrwP4Xbuf8AwsqVVmknxx3XrZlpSjasPmaaUmWxGhzTUHy4HiteuyNkeKJUlFxeGTKQ8FW0kxdgEavIb7nyB8VS19nDS147EtMczE+y801jn33BoLRiTTIn6qj2fbGEpcTxsT3xbSwT2ptCXdSBXHC9TE8Gj3Umo17l7NX7/g5hRjeResOx+j678Yh77tffefs2dJpO79qfveRHbbxbLkQbXy9YbX/KaHk79wPFR9pV5gp+H8nWnlvgYWHNdJBadQLp5jDzFD3qzpLe8qT68iO2PDJklqzfRQnP1Aw/UcB5rvUW93W5esnlceKSQo2Ol6NfEOZN0chifM+Spdm14i5vqTamW6RdtqxmxhUYRBk7fwdw46KfVaSNyytn65kdVrh8jPSVrxpZ3RvFQ3AsdmP0nd5LNq1VunfBLkun49YLUqo2LKJtorYhxoTAytb1SCKU6pGeWuik1mqrurSjzz/BzTVKEnktbGTdWvhHMG8ORwPgaf5lN2bZs4P5+vXU41Md1I0y1CqVp+dZBYXvNANNSdw3lR22xqjxSOoQcnhGWlLPiTsQxYlWw8hTOg/C3hvO+vdk10z1U+8nsvWy/JblONMeGPM1cpKMhNusaGjhrxJ1K16641rEVgqSk5PLJ12clO0LMhRhSI0Hc7Jw5EYqG2iu1YkjuFkocmWYMINaGtFAAAANAFLGKisI5bbeWe16eAgBACAEAIDy9gIIIqDgQV40msMGYnYT5R9+HjDccjiP0n2P2ce2E9JPih7r9Y/DLcWrViXMZyVvwnjrG4dzsu52RVyrXVTW7w/j+SKVMly3EG0FpCM8BvYbkd5OZ9Fm63UK2fs8kWKa+Fb8xUqZMavZyyLoEV46x7IP4Rv5nyWzotLwrvJ8+nw/sp3W59lD9aRXKtqQL8J7d7TTmMR5gKG+HHXKPwO4S4ZJmT2ctPon0ceo+leB0dy0P7LG0Wo7qeHyZbur4ltzJtqbSD3CG01a3EkZF37D1Kk1+oU5KEeS8zyivCyzRWJAuQIY/LU83dY+q09LDgpivh/ZWteZtl5WCMVW9ZIjsqMIjeyd/wCU8PRVNXpldHK5r1glqt4H8DCPaQSDgQaEHQjML59pp4Zooms+cMKI17dDiN41CkptdU1NHM4qUcGrmNq4QbVgc5x/CRdpzP0qtefaNajmO7KcdNJvcW2dKxJ2J0kY/wAtpwAwB/K3hvP2K1Nc9VPjs91esL+SWco0rhjzNexoAAAoBgAMABuWwkksIpHpegEAIAQAgBACAEAIAQAgIpmA2I0scKgih+964sgpxcZcmexbTyjATssYb3MObTnvGYPhRfN21uubg+hoxlxLJBVRnRfsKAHx2Ndliab6CtFZ0lanckyO2TUHg3i+iM8EAIDm02y697dznDwcQvl7FibXxZpx3SZ4gsvOa3eQPE0XMY8UkvE6eyydLAX1RlH1ACAw+18NrY9W5uaC4ccRXvFPsrC7QjFW7dVuX9M24biNUSweoMMuc1ozcQ0cyaBdRjxSUV1PG8LJ02VlxDY1jcmig+vNfTQgoRUV0MqUnJ5ZKuzwEAIAQAgBACAEAIAQAgBACAxm1oHT/wBDa+Lv2WF2iv8AN9F/Jd0/uCWqok5NAhxKhzGvwxDmh3qFJCM17UU/pk8bjyY7ldp3swjMvcey7wyPkr9faM4bWL+GQS06fusZwtpYBzLm82k/7aq3HtCl8219PwRPTzR7ftHLgVvk8A19T4ii9evoS5/Znion4GJmY157nUpecXU3VJKwpy4pOXiy9FYSR8gRbrmu+VwPgQUhLhkpeDPWsrBu4Vuy7hXpAODqtPmvoI6ymSzxGe6ZroQzO0su3JxcdzQfU0HmuJ6+mPXPy9YPY6eb6CmatyYjCkGE5rfma0uPjSg+8VUnq77dq4tL5Z/omjTXH3mKH2TMGpMJ5JxJIqT7qm9Ne93Fk6tr8SjFhuaaOBadzgQfAqCUXF4awdpp8izYzgI8Kv8A3G+oCl07StjnxRzYvYfyOlL6UywQAgBACAEAIAQAgBACAEAID4SgMBakwY0dxaK1Ia0DUDAeOfevnL5u65uPXkaNceCG5prHsBkMBzwHP44hvAD3WrptFGtZlu/Iq2XOWy5DpXiA8uYDgQCNxxXjSfMC6bsGA/8ABdO9nV8svJVrNFTPpj5bEsbprqZu1dnokIFzTfYM6CjgOI1HELMv0M61xR3X3LVd6ls9mJFRJwQGgsvZhzwHRDcafwgdanGuDfNaNHZ8prim8L7/ANFezUJPEdzRydjwYXZYK/M7rHxOXctKvS1V+6irK2cubL6sEYICtPyDIzbr213HUcQdFFbTC2OJI6hNxeUc+taz3y8S6Txa7eK4HmFgX0ypnj9maVc1ZHJv7KnRGhNiDUYjc4YEeK36LVbWpIzrIcEmi2pTgEAIAQAgBACAEAIAQAgBAeI0MOaWnJwIOmBFCuZRUk0+p6nh5FdmWCyDELwS7RoIHV346niqtGihVNyTz4fAlnc5rA3VwhBACAEAIDB7TyAhRatFGvF4DcfxD0PesDW0Kqzbk/TNCifFHfoetlZARYt5wq2HQ03uPZHkT3L3QUqyzL5Lz6HmonwxwupulvFAEAIAQAgKloWdDjBoiCt01GNO6o0+gUVtMLcKa5HcLJQ5FmFDDQGtAAGAAFAO5SJKKwjltvdnpengIAQAgBACAEAIAQAgBACAEAIAQAgBACAEBm9t2fymO3Pp4tJ9gs3tNexF/H+C1pX7TPWxLP5LzqX07g1v1K97NX+Nv4/g81T9pfI0S0SsCAEAIAQAgBACAEAIAQAgBACAEAIAQAgBACAEAIAQAgBACAz2239w3/EH+x6zu0v9JfP+GWdL77+R62K/9Of8R3o1ddnf6X1/B5qff+g/V8rggBACAEAIAQAgBACAEAIA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WFhUWFxgYGRUVFRUUGBgYGRQWFxgWGRcZHSggGBsmHBgWIjEiJykrLi4uFx8zODMsNygtLiwBCgoKDg0OGxAQGy8kICYsLzQ0MC0sLCwsLCw0LCwsLC0sLCwsLCwsLCwsLCwsLCwsLCwsLCwsLCwsLCwsLCwsLP/AABEIAOEA4AMBEQACEQEDEQH/xAAbAAACAwEBAQAAAAAAAAAAAAAABQMEBgcCAf/EAEUQAAECAwUECAQEAwcCBwAAAAEAAgMEEQUSITFBBlFhcRMiMoGRobHBB1LR8EJicuEUI4IkM3OSorLxJVMVFjRDY7PS/8QAGgEBAAMBAQEAAAAAAAAAAAAAAAMEBQIBBv/EADcRAAICAQIDBQcEAQMFAQAAAAABAgMRBCESMUEFE1Gx8CIyYXGBodEUkcHhIzNC8RVSYnKiNP/aAAwDAQACEQMRAD8A7igBACAEAIAQAgBACAEAIAQAgFe0R/lc3D3Kodov/D9US0+8V9mTg8cW+/0UXZj2kvkdXdB4tQgBACAEAIAQAgBACAEAIAQAgBACAEAIAQAgAlARwozXVumtDRcQthZnheT1prmSLs8BACAEAIDPbRTNXBg/DieZ08PVY3aNqlJQXTzLFMcLJXsSaDImOTsO/Q/e9Q6G3u7d+T2/B1bHMTUrfKoIAQAgBAVp6eZCALzSpplXvpuUN18KknM6jBy5E0GM14DmkEHUKSM4yWYvKPGmtme10eAgBACAEAIAQAgBACAEAICGbg32Fv3VQ31d7W4nsXh5EcpMGG7hkR96rD098qJ+aJ5R4kP4UUOFQahb8LIzjxRexA1jme12eAgI40drRVxA5lcTsjBZk8HqTfIVTttChEPP5j7BZ1/aKxiv9yWNXiInGuJWS3ncsHgrwDWQtssAa8XgNfxD6rRo18oLhmsr7/2RSqT3Q6lrQhxOy4V3HA+BWnVqa7PdZBKElzLSnOQQEE3Nshi880HmeAGqjtthWsyZ1GLk8IxtpTjo8StODW7sfUr5++6V88/si7CCgjYWdKCFDawaZnedSt6ipVQUUUpy4nksqY5BACAEAIAQAgBACAEAIAQAgM9aTaRHePiAV89rI4ulj1sWIe6QQozmmrSR97lDXbOt5i8HTSfMn/8AFIm8eAVj9ff4/Y57uJ6hPjxcnGm/sjxGakhLVX8m8fsg+CJOyw64veSeA9yp49m53nL19TnvfBEpsOHTN3Oo+il/6dVjmzzvZGfmIRY4tOYNFj2QcJOL6FhPKyRUXB6PYOzzaddxr+WgHmCtaHZsce1J5+BA7n0QRNnG6PcOYB+i9fZkOkmFe/ArxZCZhjqPLhuBNf8AKfZRy0+pq9yWV66M6U4S5oXxLVjZF7h3AH0qqj1d/JyZIq4eBRixC41cSTvJJPiVXlJyeW8kiWORPZYrGh1+cetVLplm6PzObPdZul9KUAQAgBACAEAIAQAgBACAEAID4TReN4WWDNzMS84u3ny0XzV1neWOXiWYrCwQlRnRYsyE10QB2VCabzu9fBWdHXCdqUzmbaWxogF9ClgrH1ACAyNpOrFefzHyw9l83qZcV0n8S5BYiis11CDuNVCnhpnRtgV9UUT6gBAZbaeI0xABmB1jzyHh6rE7RlF2JLmlv69cy3QngSlZ5OfYUQtcHDNpB8DVdRk4yUl0PGsrBvpeMHtDm5EVC+nhNTipLkzPaaeGSLo8BACAEAIAQAgBACAEAIAQCy05qvUb309Fla7UZ/xQ+v4JYR6shhWU4irjd4Z+Kir7OnJZk8fc9di6FCYhFri05hUrK5VycZEieVkia4g1GYxXMZOLyuZ7jJpJCbERtdRmPvRfQ6bUK6OevUrSjwssqwcniK+60ncCfALmcuGLk+h6llmXsyV6WJjlm76d5WBpae+s35c2Wpy4USW1IdGQWjqnyO774qTW6ZVSzHk/M8rnxLceWVFvQmHhTvGHstXSz46Yv4EE1iTLasHBTtSfEJlc3Hsjefoq+p1Cphnr0O4Q4mYyI8kkk1JNSeK+dk3J5ZdSwfZaAXvDG5k0+p8F1XW7JKK6iUsLLHkfZnq9R5LvzCgPhl5rSn2Z7Psy3+JAtRvuinZU86XeYcQENJxB/CfmG8KHTXy08+Czl5fE7sgrFmJrWuqKjEHVbieeRTPqAEAIAQAgBACAAUAIAQC6en6dVmJ3jTlvKzdVreH2K936+5JGHVkshJ3BU4uPlwUuk0qqXFL3vI8lLJcV04FVuwcA7uPt98Vl9pV7Ka+RLU+hTs6SEQOqSKUp31z8FV0ulV6ll4wdznwnmLAiQHXhl8wy5FeSqu0suJfv0+p6nGawOZGdbEGGBGbd31C19PqI3RyufgQSi4kNuRrsIjV2HufIKPX2cNLXjsdVLMj5Ycvdh11dj3afXvXmgq4KuLq/SFssyLNoS3SQ3N1Iw5jJT6irva3H1k5hLheRZs1Gwcw5g1HofMDxVLs2zaUH0JblyYyn51sJt53cNSVdvvjVHikRRi5PCM5Clos08uOA+bQDc0arHhXbq58T5eP8IsuUa1g925ZrITWFtakkGprXBd6zSwpjFxFVjk3kn2VlsXRD+kep9lL2bXu5/T8nN8uSNEtYrFO0rOZGbR2YycMx9RwUF+nhdHD/AHO4TcXsIZC0XyzzCjYtGRGNK6je3h/ws2nUS00u6s5eX9FidasXFE08GK1wDmkEHUYrXjJSWYvKKrTWzPa6PCCcnGQm3nuDR5nkMyo7LYVrM3g6jFyeESw3hwBBqCKg7wV2mmso5awel6AQEM41xYQzM93NQ6hTlW1DmexxncRQ474ZpUimhy8FhQutofCnj4FhxUi2213fKPEq2u0p43ijjukV48+92FaDcMFWt1ltmzeF8DpQSJ7Hg1Jcfw5c/v1Vjs6lSk5vp5nNj2wOVskIICCdhXobhww5jEKHUV95VKJ1F4Yu2fd2x+n3Wf2Y/eXy/kkt6Dciua1Wk9mQiC0oAhPDobgD8tcR3buaxtVUqJqdbw/D10LEHxLDKloz5i3agCg34V1Kr6jUSvayuR3CCiRxdrms6piQG0woXCo/1K9G7WSXsV7f+rIX3Se8vuj5D2vByiwD/UPZyO/Wx96v/wCWF3L/ANy/dHmVtAtidKKGpNQDga579VRhfKu3vGt99uRO4qUcFmVpHi1jPA3NrSv5Rw81NVjUW5tl9P49bnMvYj7KNOxgAAAoBkAttJJYRVEm1Z6jP1H0Wb2n7kfmWNPzZfsSDdgsGpF4/wBWPpRWtHDgpivr+5Ha8yZeVkjBAItrZdphh+TmkDmDp79xWd2jWnWp9UWNPJ8WDLy80+GascW8jgeYyKyIWzreYvBalFS5otPt6YIp0ng1oPjRTvW3te99kcdzDwIJSUiTD8KuOr3EkAcT7Liuqy+W2/xZ3KUa0bizZToobWXi6mp8cOC36Ku6goZyUJy4pZLSlOAQAgK07KCINxGR9uSranTRuj8ejOoywzPOFDQ5hfPtNPDLJ8XgLElOGGcMQcwrGn1MqXtuvA5lHI2g2nDdmbp44eeS1q9dVPm8fMhdbRca4HI15K2mmso4Pq9AhlIohRnh2DcfWo8li0TjRqJKXLf8onkuKKwV7W2hujA3G/6jy3feKklqbtQ+GlYXj65eZy+CtZmzJz9qRXgiFRh3nE/Qeatafs+qLzd7Xr7lSzWTe0NhdAvvbV5LnAkGuONTvWjOmNUsQWEym7HL3nkSz8tiXAC7WmBGdMcFfpTUVF8zhspMJaajw3rqdaksM9TLsCOe00kb7poRXCvp5LNupSeJLKJoTa5bDKV2iiM7Y6QYcHdxpQ8is27s6uW8Nn9i3Xq5x2lubGwNpqjqOvN1huwc3Tu9FTjZfpXwz3Xrk/4La4LVmPMYWvONmHQmsruxFKFxA9vNeaq6OolCMPWTuuLgm2alraCg0W0lhYKhDMTkNnbe1vAnHwzXE7oQ954OoxcuSFE3tMwf3bS47z1R9fJUbO0oL3Fn7E0dO3zM9aFoPjGrzlk0YAdyzLr52vMizCtQ5FMqE7CFDLnBozcQBzJouoxcmkup43hZOhWfJNhMDG6ZnUnUlfSU1RqgoxM6c3J5ZZUpyCAEAIAQGetcUimm4eiwNekrn9CxX7pB/CvpeumnL2UP6e3h4uF4OuJcskKiPSzKyL4gq2lK0xKsU6Wy1cUcYOZTUeZYbZUUYhwB4OI9lYjoL47xaX1f4Oe8iz7EizEIVcajjQ/uupT1dKzLdfR/2EoSM/bdr3TU0MR2QyGgqeHqoqaZ6qxzly6/hHNtqqjhczNRYxNXvJJ9KkYU0/db9FC2hDYybLG3xSLMrKRIn8xpujG6yla54nnTworWa6/8clnxfrwIt3uLxAOOJFc9K76rR2OeEqxpZdczzGCo1lHCtM9aU81FbHMXg9iyeLKtBqBTMYbuW/6LJc5NcLLCKkRvDlzpQLk7KpiXC14cWuacHA0xPVryyw1xRx4k4tZTPVJxeUbLZ3aDpaV6sRuIIydTVvLd9jC1Wklp5cceXkadF6tXDLma6VhzEwCRFwBoesW/6WhK46jULPHt8/4RJJ1w6E7NlzrF8Ge9VKuy31l9v7PP1HwK1qWEIUMv6StKYFtK1NN/3RRajQqqDnxfY6rucpYwIwCTQYk6DGqz8Z2RYGjdnYxbeo0H5Set6U81dWguceL7dSHv4ZwVLFH9ohg/OotKv88c+J1b7jOgL6MzwQAgBACAEAi6PpJg7gceTaD1WLwd/q34J+WxPnhgPVtEAvtGzQ/rNwd5Hnx4qjqtGrPajtLzJITxzKFlzPRvLH4A4Guh0++SpaO502OE9s/Zkk48Syh+tsrmV2ntYNDiT1IenzO3D08Vj6mctRcqocl6b+hMmq4cTMA6K57y52ZJPtTgKei1661XFRiZc5OTyxrIM9x4hdkTNNJMa1pJyAr4BEnJ4R3FLmxRaF2I8ua26DpvO9alUXGOGyKU03sJ5yEpos8YkmmrtnCIpWMBVp34fRUNTXn2kSwZDNQKkEk4aA0+8gVUjNxTwS4yUZiTq8k8qccBQLqNrjHCPcH1pLTVhu0xBGFMcDwOXnvUMvaWJbnSeN0dH2N2gqGvPBsRo9aefiFiNPR3/wDi/L8r1zNWEldX8fXmdIDqioyWynncrGStubMxFEOF1gDhTU6u5DfzWLqrXqLFXXul5+Jcqiq48Uh3ZFjtgip6z9XbuDdwWhptJGlZ5vx/BBZa5/IZq2RGTtqX6GahxB2XuDjzDhe9a95WPqa+61EZrk3/AMlyqXFW4msWwUwQAgBACAjmYtxpcdBVR22KuDk+h6ll4Fez7e245kge59Vn9mxzxTZLd0Q4WoQggKdoyAiDc4ZH2PBVNTpY3LPU7hPhFkO03MY6G4G8MAd3PlnVUY6ydcHXPmuRK603lGB2rnavEIHs9Y8yPYUP9Ssdm1Yi7H18v+fIq6ueXw+AsgPGGP3j7LTKLHki/Gv2Mf2CHBNO2pU9GD1RnQ5n6LQ09GI8T5nPF0PLZkUU+DzhKM3GXcUGxNO1GYI5ii6bOMFKC3rtOlc9MBX6KtdLEGSxRLHIpnkD5nDz+8FmExVivFfvf5Vqh6VXPA+9KUr4CiHpf2eneijtNeq4XTyJwd40PKqqaynvamlzW6LGms4JrwZ1CHacR0JsBoxJu1GZbo3hz3LIjqbJVqmPpeHroaTripcbNHY1liC3e89p3sOC1tLplTH4vmVbLHN/AYq0RggEm1sC9AvfI4Hx6vuPBUO0YcVOfB/0T6d4ngYWVNdJCY/UjHmMD5gqzp7O8rUiOyPDJotqY4BACAEAkt6cH92Dxd7D38Fk9oXp/wCNfUnqj1JNnX9Vw1vV8QPopOzGuCS+J5dzG60iEijTDW9pwHM+yjnbCHvNI9UW+Qvj24wdkF3+keePkqdnaNcfdWft6/YkVT6ieemjEdeLQ3DjiN/FZeoudsuJrBNCKisHLJS2HOjvitNHX3PaaA9WvVwIoaCgoeC+n7juoRj4Jfv1MiU+KTkdm2YnWzMuyK6GxrjUEAChLTdJG4HdpVcFmD4lkzO19iGC50SGKQng1phceTrj2ThTdluUtckpJ/ErX1Y3Qgsi0Yss5tLpY5zbzaNcDwrSowrktFyrvT8UVoSlWxrtpazhHiQcAxl2gDWjG4HVJpXVeaWpcCl1ZJqLHxOPQZTkD+BkRGY0dO+5WIQHFl/dXKmXMqFS763hfu+BK491XlczHwdrpljquiGK09qHFo9rhuxy7lPOmt8lj5EEbZrm8jbbOagOl5J8BrYcN5im60Nbdcbl4EDCoIIVLhliafPYsWOPDFrkO/h7aT5jpmxrr7lwtNxgIvF4IqAKjqjx1VdktUm+ZW+JFsRZV0JsC4wOa4k9HDcSQQB2gfTVD2yTXIQWNt7EZEAmWQ4kIkBzhDaxzAQCXAtwNMTSnehxGx9RN8QmgWjMAUANzLd0EMn7+qI8n7zNfs5azgyHGaAS5gqDj+rLiDivnuN6a+XD6RrRStrWTWSu08M9sFh39oeWPkr9faVb95Y+69fQilp5LkNZeehv7D2ngCK+GauQurn7rTIXCUeaLClORVtO8CWfxugf5h+6qa54of08yahe2hRshaABMJx7Rq3nTEeh7iqXZ1yTdb68ibUwz7SNYtgpggFz7ahDIk8mn3VJ9oUrr9iTupC+btxzsGC7xOJ/ZU7u0ZS2gseZJGlLmKSVnEx7hxC01aSDvBovYylF5i8BpPme3Tbzm9x/qK7d1j5yf7nnCvAsSNmviY9lvzHXkNVNRpJ278l4nM7FEeytmw2ZCp3uxP7LXq0lVfJZfiyvKyTM7tfGu9K75YRPg1xWfqlx6qMfkvuSweK2/mcMl4haQRmF9ZJKSwzGWx0WUt0y8jIxmm6eljihqQRfxBoMj3aZEKi6pcTS3J1PEUzpNmz0Gdl7wAcx4LXsONDTFp8fMFRpuLLCanE5jbmzD5WYAB/lOdWG44kio6pp+IeefBX1q1w78yhOlxl8D7t7Dd/Gxzobv/1MC6010eBR6nmoj7bZ0awp+FOyrTRrgWhsRhoaOAFWkeY4UKpWRlXMvQkpxMrtB8N61dKPp/8AFEJI/pfmORrzCnhqnymQy03/AGnObWbHg/2eMHM6MlwhupgXUq4EZg3RiCRgrCcX7SIGmvZZuvgxHLnTQJrRsHnnGVPUQUcNFjTvmWPinYc1Mx5f+GhOeA14cQWhoq5uZcRTAFc1cGHxHVsZNrAh2+sv+GhSUAm8RDi3iMi5zw9/deJ7lEeTWEkZCcmXRHX3uLnGgJOZutDB4ANFeC9ODoXw1i4QK6PePEuw86dyyLNtcn65YNKrfT+vE6JOWRCidpgB+ZvVPln3q7bparOa3+BxG2UeTMxa1gvhAub12b6YjmN3EeSydRoZVe0t0Wq7lLZ7MXwp+K3sxHjheNPBV432R5Sf7krhF80RzM09/be51N5Jpy3Lmdk5+88nsYqPJEANMRmNVwdGhs7atzQGxW3vzNoHd4yPktKntGUVixZ+PUrT0ye8Rq3amXOrhwLT7K4u0KX4/sQ/p5nx2zw0iHvb+6gfZi6S+w7/AOBSmrIiMFe0N7c/BVLdFbWs818DuNsWL6qmSHpoJwAryxXqTbwgfXsIzBHMEL1xlHmsBPIws+2DDAa4XmjLeOW9XdPrpVrhluvuRTqT3Q+lp5kTsuFd2R8FrVaiuz3X+SCUGuZldtG1EYDWC4eLCFm6h41kW/GPmTR3qf1OFMcvqzGNbaTv+kyP+NM/71HH/Ul9CR/6a+p42M2lfJxw4VMN5AiQxqK9oD5hpvxGq9tgpLPU8rm4s7bNy8KbgAVDmPAc1wzB0cNxH1Czy40pI5ptrE/t0YV1ZpWn8pngvStYvbZRj9LJTLwx5ZEYaFzcA4UDhVpqHChrQjVSKx4w90c4cHsa+wviC1xayZAY4kARG9ipNBeacWjLGpHJcYy9ieFvSRF8YrPa6UbGoA+G9orqWvwLfG6e471Np5Ylg8vj7ORR8ED15v8ATB9Yy61PJevA50/NkXxpnIkKYlXQ4j2O6OJixzmHB7NQV5Qk08i9tNCTaa3TNy8jEc4GKIcVsQClbzYjWhxA7JcBe0GJUdkeGTQcuJIzWWWmRrw3+3JcHJ0b4bM6sD9b/IuHqFj2761fTyNKn/8AP68Tpc7aMOF23AHdm7wGK0Lb66veZHGEpckZe19onRAWMF1hwNe0Ru3ALJ1GvlYnGOy+5aroUd3zE0OXe7ssc79LSfQKlGEpck39CdyS5s8RobmmjgWnc4EHwK8lFxeGsHqafIjK8PRrIbORoovEBjTq6tTybn40VyrQ22LPJfH8EM74R+I1Zsc38UUnk0D1JVtdmLrL7ET1T6I1C1CoCAze0EmGuD2igdn+r9/ZYvaFChJTjyfn/ZZqllYYw2dYBCrqSanlgrnZ8Uqs+LI7n7Q0IV4iKsazoTs2DmMD4hQT01U+cUdKcl1KEfZ9p7DiOeI+qqT7Ng/cePuSK59RPaUo9hAiG9UYGpOHes7UVWVSXG8k0JKS2OHtkHdMYAoHB7mddzWDq1xLnEAYDUr7KFinBT8VkxXHEuE39o2A02ZLQWzUqY8F8R7m/wARDAIiFxutcTSo6udBnio1P228PBI4ewlkwBJa4jCrSRgQRUHQjAjiMFYeGiA6J8PtsBBcIUR38l51dXo3nWmjScx/VvWfKLi8MsVzxsQbbRf+oRv1Q8v8KHjmuTyfvGm23smFNRCYEWEZlguPhOe0FwzFKntCpGO/MUQksipPbmY92xsy8hsZnQQrw6SLEexrWtxLiOtid1NaZBSVy4Xki7tvmT/FLbKHM3ZeXdehMdffEGT3AEBrd7RUmuRNKZKamtx3Z7bYnshv8LJZkn075iYlmGL0YawTEJxAZfJJLXEfjGROS4ulxYSR1SuHLZB8VpNs46DEl5iWf0bXtcwzEFjusWkEFzgDkdRolMuHKYtXFho5jKgtc8HMGhoQRgSDRwwI4g66ru73URLmTxDQHHLvyH/J8VWOjqWytmuLIUJhDXBgJNSKammtalfPOMr9RLgeN3+DYjiupZNZLbLMGMR7nHh1R7nzV2HZsFvN5+xFLUPohrLWZCZ2YbRxpU+JxVyGnqh7sUROyT5stqY4EW2EEGBepi1woeBwI9PBUO0YJ1cXgyxpn7eBVslZoiOMRwqGGjRoXZ17sPFVOz6FOXHLkvMl1FmFwo2S2ikCAEAICracvfhObrSo5jEKDU195U4nUJYlkp7NRKwiNzj5gH6qt2dLNWPBkly9obLQIQQFafnGwm3ndw1JUN98ao8TOoRcnhGcfKxIrXxncwN4GdNwAqsd023RldL18vkWeKMWoo5J8QLPLJjpQOrFFa/naAHDwunxW32Rep08HWPkzP1lfDPi8TMgrVKh7D16CSDFoQfumq5nHijgIcB/2Cf3FPFUCQ8RYlASa4VNCfX/AI3Ill4PBNEdU1NK8lfilFYRw9zyXL0Hgrw9weCh7gkl4wbWtcd1OKisi5LY9QysaEZmYZDp1e0/XqNpUd/Z/qVLVS7ipzfPp8/W/wBCeiHHYonYmWfFZDbMN0NcMwNHcRn3L5+NFsa1dH18TVc4uXAzTWLa7YwocHgYt38W8PRa2l1Ubljr65FWypwfwGitkQIBHtjEpL0+Z7R4Vd7Kh2jLFOPFr8k+mWZlywpTo4DG6kXjzdifDLuU+lr7upI4tlxTbGCsEYIAQAgBAZ6yovRzESHo4kDmCS3yJ8lkaWXdaiVfR+l9izYuKCZoVrlYqz882E2rs9G6kqG++NMcyOowcnsZyAHTUbrHDM0yDdwWPBT1d3tcvJFl4rjsatjAAABgBSnDct1JJYRUOebc7OiIx8LKvXhOOjhp5lp4FZEZPRaniXuvy/r8FiUVdXjr/JxaLDcxxa4Frmkgg5gjML6eMlJKUXlMyWmnhnyq6yeYPtV7kDGTiVaOGFaVI3KnasSOkV5uZJJAOGtNfenBS1Vpbs8ZVqpjw8koD4SvD08koDwSvD06p8NNmDQFwo+JRz97IYybwJ9xuXz+rs/V6hVR92Pp/hfuadEO5r4nzZ2FrABQDAYU4bloJJLBCY237PMvEESHVrSagj8Lt3Ld3hYerodE1OGyf2Zepnxxwx3YVuCMLr6CINNHcR9FoaXWK1cMtpefyILaXDdchyrpAZXaWKIsxBgaBwvf1EYdzf8AcsrWy7y6FX7/AF/ot0rhg5GqWqVAQAgBACAEBj7bNJh5GBBaa8brSvn9Y8aiTXw8kXKt4Iu/+ZDd7Avb64c6U8lZ/wCpvh93c47jfmJpiYc9xc41J+6cFnTslOXFJ5ZOopLCGli2pDhNIcHVJrUAHCgoM+firuj1VdMWpLchsrlJ7F9+0cPRrz3Ae6tvtKron6+px3EhbaFpmYFxsI4GoIq4juAwVO/UvULhjD+WSQr4N2zA7abKmKTEhi7HaOsw4XwBgMcnUyOuW4ixoNc9O+6t5eX9f8kOo0/eLjhz8zmzhQkEEEGhBwIIzBGhX0ied0ZgVQFmSj0NDkeNMfH7wUN0crKPURzIAcaZc69y7rlmIaIars8PhKA+EoenkleA2GxmzDnubGitNMDDhkVLzo4jduGvLPG7Q1+P8NW7fPHkviX9Np/98+R1KzLUdLAh0HM1JNWE+I+6rMo1MtOsOH8FydaseUxozayHqx45XT7hW12nDrF/Yi/TS8SnbG0EKLCcwMfU0oXXQAQa1wJUOo11dtbiov7HddEoyzkzYKzC0N5faeOwUN1+4uBr4giquw7QuisPD+ZBLTwbK1lTBdNQ3vNS6JieJw91HRNy1EZS6s7sjitpHQ19EZoIAQAgBAeXuABJNAMSV42kssGGnpjpIjn7zhyyHlRfNXWd5Y5eJoQjwpIgUR0fWgk0AqTkBiV6ll4R4OJPZ57sXm4N2bvoFoVdnzlvN48yGV6XIcS9iQW/hvHe/Hyy8lfr0NMOmfn6wQO2TL7GACgAA3AUVpJJYRHnJlTLfxEzEFaUvY59mjQsR1fqNTNZ8ftsXOLgrRltr9ihExeLj8hGYKg7g4a99DuU1V+o0TxJZj9vo+hFOqu/dbM5na2z8eXxeyrP+4zrN79W94C29Prab9ovfwfP+/oULKJ181t4iq8rZCSwYV6uOQwG8riU+E9IhiugexCd8p8F5xLxBYlLKjRTdhwy48KUHM1oO9RWaiqtZnJI7hXKbxFZN/sf8PS5wdEAe4EGn/tM5/O7hlw1WTbrbdS+ChYj1frl5/IvQ08Kvas3fgbe0JL+FiwnAkjB1Tva4Xu6lPFZ11P6ayDzleslqE+8i0bQgHiFvcyiUJmxYD84bQd7eqfLNV56SmfOP7beRJG2a6iac2S1hP8A6X//AKH0VGzszrB/uTx1P/cjPT0k+EbsRpB01B5EZrOtpnU8TRZjOMllFVRnYNeQQRgQag7iMivU2nlDmdHsi0Gx4YeM8nDc7UL6Si5WwUkZdkHCWGXVMcAgBARx4zWNLnEADMlcznGC4pPCPUm3hGVtm2jF6rKhmu93PcOCxNXrHb7Mdl5luurh3fMUgVyVFLPImPlUBpdk2suvOF8Hvu0wp31Wv2YoYb6/wVdRnK8DQLUK4IDxGiXWlxyAJ8BVcylwxbfQ9Sy8Gc2TxfEcc6DzJJ9Fk9m7zk2WdRskjSvaCKEVB0OK12k1hlUyNvy0Frw2FW+Ti0YgV058Fh6yuqMsV8/D11LlMpNZlyM9a+zcO8BFgta4itW0ae8tz5Fed/qdO1FyfmO6qs3wUZj4fY4MjN5UcPIe6t/qtWvehn6P8kD09L5SPEH4eHVsc8wG95qMV1+r1b2UPP8AJ5+mpX+7yLFl7IQnPuNh33Cp65qMMMRgDoMQqq1OpulwRePlt9ybuKYLLQ9sSXgsiXIzboGAb2Wg6hwGWnBRUd27Wr85+P8APrBLPiUf8ZuYUMNADQABkAKDyW9GKisIott8zPbaM6kM/mI8RX2Wb2mvZi/iWdK92N7GmL8CG78oB5jA+YV3TT46oy+BBZHhm0XVOcAgM9tpHaITWHtOcCOAGZ86d6zu0pRVai+bZZ0yfFkx0GC55oxpcdzQSfJY8Yyk8RWS62luy3EsWYAqYTu4A+QxUz0tyWeFnCug+pBJTsSA+8wlrsiCMDwcFxXbOqWY7P1zOpQjNYZ0Cxp8xoQiFt2tRTMGmFRwW/p7u9rU8YM6yHBLBeU5GCAjmYAe0tdkRQricFOLi+TPU2nlFCRsSFDzF929wr4DIKvToqq+mX8SSVspDIBWyIrzchDiCj2g8ciORUNtFdqxJfk6jNx5GcjSkSUiCI3rMyrwP4Xbuf8AwsqVVmknxx3XrZlpSjasPmaaUmWxGhzTUHy4HiteuyNkeKJUlFxeGTKQ8FW0kxdgEavIb7nyB8VS19nDS147EtMczE+y801jn33BoLRiTTIn6qj2fbGEpcTxsT3xbSwT2ptCXdSBXHC9TE8Gj3Umo17l7NX7/g5hRjeResOx+j678Yh77tffefs2dJpO79qfveRHbbxbLkQbXy9YbX/KaHk79wPFR9pV5gp+H8nWnlvgYWHNdJBadQLp5jDzFD3qzpLe8qT68iO2PDJklqzfRQnP1Aw/UcB5rvUW93W5esnlceKSQo2Ol6NfEOZN0chifM+Spdm14i5vqTamW6RdtqxmxhUYRBk7fwdw46KfVaSNyytn65kdVrh8jPSVrxpZ3RvFQ3AsdmP0nd5LNq1VunfBLkun49YLUqo2LKJtorYhxoTAytb1SCKU6pGeWuik1mqrurSjzz/BzTVKEnktbGTdWvhHMG8ORwPgaf5lN2bZs4P5+vXU41Md1I0y1CqVp+dZBYXvNANNSdw3lR22xqjxSOoQcnhGWlLPiTsQxYlWw8hTOg/C3hvO+vdk10z1U+8nsvWy/JblONMeGPM1cpKMhNusaGjhrxJ1K16641rEVgqSk5PLJ12clO0LMhRhSI0Hc7Jw5EYqG2iu1YkjuFkocmWYMINaGtFAAAANAFLGKisI5bbeWe16eAgBACAEAIDy9gIIIqDgQV40msMGYnYT5R9+HjDccjiP0n2P2ce2E9JPih7r9Y/DLcWrViXMZyVvwnjrG4dzsu52RVyrXVTW7w/j+SKVMly3EG0FpCM8BvYbkd5OZ9Fm63UK2fs8kWKa+Fb8xUqZMavZyyLoEV46x7IP4Rv5nyWzotLwrvJ8+nw/sp3W59lD9aRXKtqQL8J7d7TTmMR5gKG+HHXKPwO4S4ZJmT2ctPon0ceo+leB0dy0P7LG0Wo7qeHyZbur4ltzJtqbSD3CG01a3EkZF37D1Kk1+oU5KEeS8zyivCyzRWJAuQIY/LU83dY+q09LDgpivh/ZWteZtl5WCMVW9ZIjsqMIjeyd/wCU8PRVNXpldHK5r1glqt4H8DCPaQSDgQaEHQjML59pp4Zooms+cMKI17dDiN41CkptdU1NHM4qUcGrmNq4QbVgc5x/CRdpzP0qtefaNajmO7KcdNJvcW2dKxJ2J0kY/wAtpwAwB/K3hvP2K1Nc9VPjs91esL+SWco0rhjzNexoAAAoBgAMABuWwkksIpHpegEAIAQAgBACAEAIAQAgIpmA2I0scKgih+964sgpxcZcmexbTyjATssYb3MObTnvGYPhRfN21uubg+hoxlxLJBVRnRfsKAHx2Ndliab6CtFZ0lanckyO2TUHg3i+iM8EAIDm02y697dznDwcQvl7FibXxZpx3SZ4gsvOa3eQPE0XMY8UkvE6eyydLAX1RlH1ACAw+18NrY9W5uaC4ccRXvFPsrC7QjFW7dVuX9M24biNUSweoMMuc1ozcQ0cyaBdRjxSUV1PG8LJ02VlxDY1jcmig+vNfTQgoRUV0MqUnJ5ZKuzwEAIAQAgBACAEAIAQAgBACAxm1oHT/wBDa+Lv2WF2iv8AN9F/Jd0/uCWqok5NAhxKhzGvwxDmh3qFJCM17UU/pk8bjyY7ldp3swjMvcey7wyPkr9faM4bWL+GQS06fusZwtpYBzLm82k/7aq3HtCl8219PwRPTzR7ftHLgVvk8A19T4ii9evoS5/Znion4GJmY157nUpecXU3VJKwpy4pOXiy9FYSR8gRbrmu+VwPgQUhLhkpeDPWsrBu4Vuy7hXpAODqtPmvoI6ymSzxGe6ZroQzO0su3JxcdzQfU0HmuJ6+mPXPy9YPY6eb6CmatyYjCkGE5rfma0uPjSg+8VUnq77dq4tL5Z/omjTXH3mKH2TMGpMJ5JxJIqT7qm9Ne93Fk6tr8SjFhuaaOBadzgQfAqCUXF4awdpp8izYzgI8Kv8A3G+oCl07StjnxRzYvYfyOlL6UywQAgBACAEAIAQAgBACAEAID4SgMBakwY0dxaK1Ia0DUDAeOfevnL5u65uPXkaNceCG5prHsBkMBzwHP44hvAD3WrptFGtZlu/Iq2XOWy5DpXiA8uYDgQCNxxXjSfMC6bsGA/8ABdO9nV8svJVrNFTPpj5bEsbprqZu1dnokIFzTfYM6CjgOI1HELMv0M61xR3X3LVd6ls9mJFRJwQGgsvZhzwHRDcafwgdanGuDfNaNHZ8prim8L7/ANFezUJPEdzRydjwYXZYK/M7rHxOXctKvS1V+6irK2cubL6sEYICtPyDIzbr213HUcQdFFbTC2OJI6hNxeUc+taz3y8S6Txa7eK4HmFgX0ypnj9maVc1ZHJv7KnRGhNiDUYjc4YEeK36LVbWpIzrIcEmi2pTgEAIAQAgBACAEAIAQAgBAeI0MOaWnJwIOmBFCuZRUk0+p6nh5FdmWCyDELwS7RoIHV346niqtGihVNyTz4fAlnc5rA3VwhBACAEAIDB7TyAhRatFGvF4DcfxD0PesDW0Kqzbk/TNCifFHfoetlZARYt5wq2HQ03uPZHkT3L3QUqyzL5Lz6HmonwxwupulvFAEAIAQAgKloWdDjBoiCt01GNO6o0+gUVtMLcKa5HcLJQ5FmFDDQGtAAGAAFAO5SJKKwjltvdnpengIAQAgBACAEAIAQAgBACAEAIAQAgBACAEBm9t2fymO3Pp4tJ9gs3tNexF/H+C1pX7TPWxLP5LzqX07g1v1K97NX+Nv4/g81T9pfI0S0SsCAEAIAQAgBACAEAIAQAgBACAEAIAQAgBACAEAIAQAgBACAz2239w3/EH+x6zu0v9JfP+GWdL77+R62K/9Of8R3o1ddnf6X1/B5qff+g/V8rggBACAEAIAQAgBACAEAIA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92" y="919280"/>
            <a:ext cx="2311508" cy="2311508"/>
          </a:xfrm>
          <a:prstGeom prst="rect">
            <a:avLst/>
          </a:prstGeom>
        </p:spPr>
      </p:pic>
      <p:sp>
        <p:nvSpPr>
          <p:cNvPr id="11" name="TextBox 10"/>
          <p:cNvSpPr txBox="1"/>
          <p:nvPr/>
        </p:nvSpPr>
        <p:spPr>
          <a:xfrm>
            <a:off x="612774" y="3657600"/>
            <a:ext cx="7997825" cy="1446550"/>
          </a:xfrm>
          <a:prstGeom prst="rect">
            <a:avLst/>
          </a:prstGeom>
          <a:noFill/>
        </p:spPr>
        <p:txBody>
          <a:bodyPr wrap="square" rtlCol="0">
            <a:spAutoFit/>
          </a:bodyPr>
          <a:lstStyle/>
          <a:p>
            <a:pPr algn="ctr"/>
            <a:r>
              <a:rPr lang="en-US" sz="4400" dirty="0" smtClean="0">
                <a:latin typeface="+mj-lt"/>
              </a:rPr>
              <a:t>Overview of the </a:t>
            </a:r>
          </a:p>
          <a:p>
            <a:pPr algn="ctr"/>
            <a:r>
              <a:rPr lang="en-US" sz="4400" dirty="0" smtClean="0">
                <a:latin typeface="+mj-lt"/>
              </a:rPr>
              <a:t>CAREER Program</a:t>
            </a:r>
            <a:endParaRPr lang="en-US" sz="4400" dirty="0">
              <a:latin typeface="+mj-lt"/>
            </a:endParaRPr>
          </a:p>
        </p:txBody>
      </p:sp>
      <p:sp>
        <p:nvSpPr>
          <p:cNvPr id="12" name="TextBox 11"/>
          <p:cNvSpPr txBox="1"/>
          <p:nvPr/>
        </p:nvSpPr>
        <p:spPr>
          <a:xfrm>
            <a:off x="703835" y="5410200"/>
            <a:ext cx="7841451" cy="892552"/>
          </a:xfrm>
          <a:prstGeom prst="rect">
            <a:avLst/>
          </a:prstGeom>
          <a:noFill/>
        </p:spPr>
        <p:txBody>
          <a:bodyPr wrap="square" rtlCol="0">
            <a:spAutoFit/>
          </a:bodyPr>
          <a:lstStyle/>
          <a:p>
            <a:pPr algn="ctr"/>
            <a:r>
              <a:rPr lang="en-US" sz="2800" dirty="0" smtClean="0"/>
              <a:t>Beth Hodges</a:t>
            </a:r>
          </a:p>
          <a:p>
            <a:pPr algn="ctr"/>
            <a:r>
              <a:rPr lang="en-US" sz="2400" dirty="0" smtClean="0"/>
              <a:t>Director, Office of Proposal Development</a:t>
            </a:r>
            <a:endParaRPr lang="en-US" sz="2400" dirty="0"/>
          </a:p>
        </p:txBody>
      </p:sp>
      <p:sp>
        <p:nvSpPr>
          <p:cNvPr id="3" name="TextBox 2"/>
          <p:cNvSpPr txBox="1"/>
          <p:nvPr/>
        </p:nvSpPr>
        <p:spPr>
          <a:xfrm>
            <a:off x="2808514" y="2852448"/>
            <a:ext cx="4572000" cy="400110"/>
          </a:xfrm>
          <a:prstGeom prst="rect">
            <a:avLst/>
          </a:prstGeom>
          <a:noFill/>
        </p:spPr>
        <p:txBody>
          <a:bodyPr wrap="square" rtlCol="0">
            <a:spAutoFit/>
          </a:bodyPr>
          <a:lstStyle/>
          <a:p>
            <a:pPr algn="ctr"/>
            <a:r>
              <a:rPr lang="en-US" b="1" dirty="0">
                <a:solidFill>
                  <a:schemeClr val="accent2">
                    <a:lumMod val="50000"/>
                  </a:schemeClr>
                </a:solidFill>
              </a:rPr>
              <a:t>FLORIDA STATE </a:t>
            </a:r>
            <a:r>
              <a:rPr lang="en-US" sz="2000" b="1" dirty="0" smtClean="0">
                <a:solidFill>
                  <a:schemeClr val="accent2">
                    <a:lumMod val="50000"/>
                  </a:schemeClr>
                </a:solidFill>
              </a:rPr>
              <a:t>UNIVERSITY</a:t>
            </a:r>
            <a:endParaRPr lang="en-US" sz="2000" dirty="0"/>
          </a:p>
        </p:txBody>
      </p:sp>
    </p:spTree>
    <p:extLst>
      <p:ext uri="{BB962C8B-B14F-4D97-AF65-F5344CB8AC3E}">
        <p14:creationId xmlns:p14="http://schemas.microsoft.com/office/powerpoint/2010/main" val="2221227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 the CAREER Web Page</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Access to the latest program announcement </a:t>
            </a:r>
          </a:p>
          <a:p>
            <a:r>
              <a:rPr lang="en-US" dirty="0" smtClean="0"/>
              <a:t>Directorate Contacts for each Directorate (Program Officers)</a:t>
            </a:r>
          </a:p>
          <a:p>
            <a:r>
              <a:rPr lang="en-US" dirty="0" smtClean="0"/>
              <a:t>See what has been funded previously (with abstracts) </a:t>
            </a:r>
          </a:p>
          <a:p>
            <a:r>
              <a:rPr lang="en-US" dirty="0" smtClean="0"/>
              <a:t>Link to the GPG is also on this page</a:t>
            </a:r>
          </a:p>
          <a:p>
            <a:endParaRPr lang="en-US" dirty="0" smtClean="0"/>
          </a:p>
          <a:p>
            <a:pPr marL="0" indent="0">
              <a:buNone/>
            </a:pPr>
            <a:endParaRPr lang="en-US" dirty="0"/>
          </a:p>
          <a:p>
            <a:pPr marL="0" indent="0" algn="ctr">
              <a:buNone/>
            </a:pPr>
            <a:r>
              <a:rPr lang="en-US" b="1" dirty="0" smtClean="0"/>
              <a:t>https</a:t>
            </a:r>
            <a:r>
              <a:rPr lang="en-US" b="1" dirty="0"/>
              <a:t>://</a:t>
            </a:r>
            <a:r>
              <a:rPr lang="en-US" b="1" dirty="0" smtClean="0"/>
              <a:t>www.nsf.gov/funding/pgm_summ.jsp?pims_id=503214</a:t>
            </a:r>
          </a:p>
        </p:txBody>
      </p:sp>
    </p:spTree>
    <p:extLst>
      <p:ext uri="{BB962C8B-B14F-4D97-AF65-F5344CB8AC3E}">
        <p14:creationId xmlns:p14="http://schemas.microsoft.com/office/powerpoint/2010/main" val="106902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CAREER </a:t>
            </a:r>
            <a:r>
              <a:rPr lang="en-US" dirty="0" smtClean="0"/>
              <a:t>Announcement</a:t>
            </a:r>
            <a:endParaRPr lang="en-US" dirty="0"/>
          </a:p>
        </p:txBody>
      </p:sp>
      <p:sp>
        <p:nvSpPr>
          <p:cNvPr id="3" name="Content Placeholder 2"/>
          <p:cNvSpPr>
            <a:spLocks noGrp="1"/>
          </p:cNvSpPr>
          <p:nvPr>
            <p:ph idx="1"/>
          </p:nvPr>
        </p:nvSpPr>
        <p:spPr/>
        <p:txBody>
          <a:bodyPr/>
          <a:lstStyle/>
          <a:p>
            <a:r>
              <a:rPr lang="en-US" b="1" dirty="0"/>
              <a:t>CAREER AWARD </a:t>
            </a:r>
            <a:r>
              <a:rPr lang="en-US" b="1" dirty="0">
                <a:solidFill>
                  <a:schemeClr val="accent2">
                    <a:lumMod val="50000"/>
                  </a:schemeClr>
                </a:solidFill>
              </a:rPr>
              <a:t>PROGRAM ANNOUNCEMENT </a:t>
            </a:r>
            <a:r>
              <a:rPr lang="en-US" b="1" dirty="0"/>
              <a:t>(NSF </a:t>
            </a:r>
            <a:r>
              <a:rPr lang="en-US" b="1" dirty="0" smtClean="0"/>
              <a:t>15-555, </a:t>
            </a:r>
            <a:r>
              <a:rPr lang="en-US" b="1" dirty="0"/>
              <a:t>Updated </a:t>
            </a:r>
            <a:r>
              <a:rPr lang="en-US" b="1" dirty="0" smtClean="0"/>
              <a:t>March, 2015) </a:t>
            </a:r>
            <a:r>
              <a:rPr lang="en-US" dirty="0"/>
              <a:t>The CAREER Award announcement </a:t>
            </a:r>
            <a:r>
              <a:rPr lang="en-US" dirty="0" smtClean="0"/>
              <a:t>provides </a:t>
            </a:r>
            <a:r>
              <a:rPr lang="en-US" dirty="0"/>
              <a:t>specific details about the program</a:t>
            </a:r>
            <a:r>
              <a:rPr lang="en-US" dirty="0" smtClean="0"/>
              <a:t>.</a:t>
            </a:r>
          </a:p>
          <a:p>
            <a:endParaRPr lang="en-US" dirty="0" smtClean="0"/>
          </a:p>
          <a:p>
            <a:pPr marL="0" indent="0" algn="ctr">
              <a:buNone/>
            </a:pPr>
            <a:r>
              <a:rPr lang="en-US" b="1" dirty="0"/>
              <a:t>(http://www.nsf.gov/pubs/2015/nsf15555/nsf15555.htm) </a:t>
            </a:r>
            <a:endParaRPr lang="en-US" b="1" dirty="0" smtClean="0"/>
          </a:p>
          <a:p>
            <a:pPr marL="0" indent="0">
              <a:buNone/>
            </a:pPr>
            <a:endParaRPr lang="en-US" dirty="0" smtClean="0"/>
          </a:p>
          <a:p>
            <a:pPr marL="0" indent="0" algn="ctr">
              <a:buNone/>
            </a:pPr>
            <a:r>
              <a:rPr lang="en-US" dirty="0" smtClean="0"/>
              <a:t>Proposers </a:t>
            </a:r>
            <a:r>
              <a:rPr lang="en-US" dirty="0"/>
              <a:t>should be very familiar with this document as well as the NSF </a:t>
            </a:r>
            <a:r>
              <a:rPr lang="en-US" b="1" i="1" dirty="0"/>
              <a:t>Grant Proposal Guide.</a:t>
            </a:r>
            <a:endParaRPr lang="en-US" dirty="0"/>
          </a:p>
          <a:p>
            <a:pPr marL="0" indent="0" algn="ctr">
              <a:buNone/>
            </a:pPr>
            <a:endParaRPr lang="en-US" b="1" dirty="0"/>
          </a:p>
        </p:txBody>
      </p:sp>
    </p:spTree>
    <p:extLst>
      <p:ext uri="{BB962C8B-B14F-4D97-AF65-F5344CB8AC3E}">
        <p14:creationId xmlns:p14="http://schemas.microsoft.com/office/powerpoint/2010/main" val="1914410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GPG</a:t>
            </a:r>
            <a:endParaRPr lang="en-US" dirty="0"/>
          </a:p>
        </p:txBody>
      </p:sp>
      <p:sp>
        <p:nvSpPr>
          <p:cNvPr id="3" name="Content Placeholder 2"/>
          <p:cNvSpPr>
            <a:spLocks noGrp="1"/>
          </p:cNvSpPr>
          <p:nvPr>
            <p:ph sz="half" idx="1"/>
          </p:nvPr>
        </p:nvSpPr>
        <p:spPr/>
        <p:txBody>
          <a:bodyPr>
            <a:normAutofit/>
          </a:bodyPr>
          <a:lstStyle/>
          <a:p>
            <a:r>
              <a:rPr lang="en-US" b="1" dirty="0"/>
              <a:t>NSF GRANT PROPOSAL GUIDE (NSF </a:t>
            </a:r>
            <a:r>
              <a:rPr lang="en-US" b="1" dirty="0" smtClean="0"/>
              <a:t>15-1</a:t>
            </a:r>
            <a:r>
              <a:rPr lang="en-US" b="1" dirty="0"/>
              <a:t>) </a:t>
            </a:r>
            <a:endParaRPr lang="en-US" b="1" dirty="0" smtClean="0"/>
          </a:p>
          <a:p>
            <a:pPr marL="274320" lvl="1" indent="0">
              <a:buNone/>
            </a:pPr>
            <a:r>
              <a:rPr lang="en-US" sz="2400" dirty="0" smtClean="0"/>
              <a:t>The </a:t>
            </a:r>
            <a:r>
              <a:rPr lang="en-US" sz="2400" dirty="0"/>
              <a:t>NSF Grant Proposal Guide (GPG) </a:t>
            </a:r>
            <a:r>
              <a:rPr lang="en-US" sz="2400" dirty="0" smtClean="0"/>
              <a:t>provides </a:t>
            </a:r>
            <a:r>
              <a:rPr lang="en-US" sz="2400" dirty="0"/>
              <a:t>standard proposal </a:t>
            </a:r>
            <a:r>
              <a:rPr lang="en-US" sz="2400" dirty="0" smtClean="0"/>
              <a:t>requirements. </a:t>
            </a:r>
          </a:p>
          <a:p>
            <a:pPr marL="274320" lvl="1" indent="0">
              <a:buNone/>
            </a:pPr>
            <a:r>
              <a:rPr lang="en-US" sz="2400" dirty="0" smtClean="0">
                <a:solidFill>
                  <a:srgbClr val="FF0000"/>
                </a:solidFill>
              </a:rPr>
              <a:t>Last update was posted in November, 2014.  Make sure you are using the most current version.</a:t>
            </a:r>
          </a:p>
          <a:p>
            <a:pPr marL="274320" lvl="1" indent="0">
              <a:buNone/>
            </a:pPr>
            <a:endParaRPr lang="en-US" sz="1200" dirty="0" smtClean="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1143000"/>
            <a:ext cx="4106449"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601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a:xfrm>
            <a:off x="381000" y="1524000"/>
            <a:ext cx="5335447" cy="3429000"/>
          </a:xfrm>
        </p:spPr>
        <p:txBody>
          <a:bodyPr>
            <a:normAutofit/>
          </a:bodyPr>
          <a:lstStyle/>
          <a:p>
            <a:r>
              <a:rPr lang="en-US" b="1" dirty="0" smtClean="0"/>
              <a:t>Begin </a:t>
            </a:r>
            <a:r>
              <a:rPr lang="en-US" b="1" dirty="0"/>
              <a:t>work on a CAREER Award proposal early. </a:t>
            </a:r>
            <a:endParaRPr lang="en-US" b="1" dirty="0" smtClean="0"/>
          </a:p>
          <a:p>
            <a:pPr lvl="1"/>
            <a:r>
              <a:rPr lang="en-US" dirty="0" smtClean="0"/>
              <a:t>Do not wait until the last minute to contact a program officer</a:t>
            </a:r>
          </a:p>
          <a:p>
            <a:pPr lvl="1"/>
            <a:r>
              <a:rPr lang="en-US" dirty="0" smtClean="0"/>
              <a:t>Unlike </a:t>
            </a:r>
            <a:r>
              <a:rPr lang="en-US" dirty="0"/>
              <a:t>any other proposal you will submit to NSF </a:t>
            </a:r>
            <a:endParaRPr lang="en-US" dirty="0" smtClean="0"/>
          </a:p>
          <a:p>
            <a:pPr lvl="1"/>
            <a:endParaRPr lang="en-US" dirty="0"/>
          </a:p>
          <a:p>
            <a:r>
              <a:rPr lang="en-US" b="1" dirty="0" smtClean="0"/>
              <a:t>Use all of the resources available to you.</a:t>
            </a:r>
          </a:p>
          <a:p>
            <a:pPr marL="274320" lvl="1" indent="0">
              <a:buNone/>
            </a:pPr>
            <a:endParaRPr lang="en-US" sz="1100" dirty="0" smtClean="0"/>
          </a:p>
          <a:p>
            <a:pPr marL="0" indent="0" algn="ctr">
              <a:buNone/>
            </a:pPr>
            <a:endParaRPr lang="en-US" b="1"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15" r="10815" b="2621"/>
          <a:stretch/>
        </p:blipFill>
        <p:spPr bwMode="auto">
          <a:xfrm>
            <a:off x="5792646" y="1143000"/>
            <a:ext cx="3073561" cy="324016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57200" y="5181600"/>
            <a:ext cx="8168351" cy="1200329"/>
          </a:xfrm>
          <a:prstGeom prst="rect">
            <a:avLst/>
          </a:prstGeom>
          <a:noFill/>
          <a:ln>
            <a:solidFill>
              <a:schemeClr val="accent1"/>
            </a:solidFill>
          </a:ln>
        </p:spPr>
        <p:txBody>
          <a:bodyPr wrap="square" rtlCol="0">
            <a:spAutoFit/>
          </a:bodyPr>
          <a:lstStyle/>
          <a:p>
            <a:pPr algn="ctr"/>
            <a:r>
              <a:rPr lang="en-US" b="1" dirty="0"/>
              <a:t>CAREER Awards represent a true balance between your faculty research and education roles. </a:t>
            </a:r>
          </a:p>
          <a:p>
            <a:pPr marL="274320" lvl="1" indent="0">
              <a:buNone/>
            </a:pPr>
            <a:r>
              <a:rPr lang="en-US" dirty="0"/>
              <a:t>When planning this component, design innovative outreach efforts that go well beyond what you normally do in your faculty role. </a:t>
            </a:r>
          </a:p>
        </p:txBody>
      </p:sp>
    </p:spTree>
    <p:extLst>
      <p:ext uri="{BB962C8B-B14F-4D97-AF65-F5344CB8AC3E}">
        <p14:creationId xmlns:p14="http://schemas.microsoft.com/office/powerpoint/2010/main" val="2409858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p:cNvSpPr>
          <p:nvPr/>
        </p:nvSpPr>
        <p:spPr>
          <a:xfrm>
            <a:off x="301752" y="1981200"/>
            <a:ext cx="8503920" cy="411784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endParaRPr lang="en-US" dirty="0" smtClean="0"/>
          </a:p>
        </p:txBody>
      </p:sp>
      <p:sp>
        <p:nvSpPr>
          <p:cNvPr id="2" name="Title 1"/>
          <p:cNvSpPr>
            <a:spLocks noGrp="1"/>
          </p:cNvSpPr>
          <p:nvPr>
            <p:ph type="title"/>
          </p:nvPr>
        </p:nvSpPr>
        <p:spPr/>
        <p:txBody>
          <a:bodyPr/>
          <a:lstStyle/>
          <a:p>
            <a:r>
              <a:rPr lang="en-US" dirty="0" smtClean="0"/>
              <a:t>What is CAREER’s Purpose</a:t>
            </a:r>
            <a:endParaRPr lang="en-US" dirty="0"/>
          </a:p>
        </p:txBody>
      </p:sp>
      <p:sp>
        <p:nvSpPr>
          <p:cNvPr id="3" name="Content Placeholder 2"/>
          <p:cNvSpPr>
            <a:spLocks noGrp="1"/>
          </p:cNvSpPr>
          <p:nvPr>
            <p:ph idx="1"/>
          </p:nvPr>
        </p:nvSpPr>
        <p:spPr/>
        <p:txBody>
          <a:bodyPr>
            <a:normAutofit/>
          </a:bodyPr>
          <a:lstStyle/>
          <a:p>
            <a:r>
              <a:rPr lang="en-US" dirty="0"/>
              <a:t>CAREER Awards provide recipients the opportunity to enhance their </a:t>
            </a:r>
            <a:r>
              <a:rPr lang="en-US" b="1" dirty="0"/>
              <a:t>professional career development</a:t>
            </a:r>
            <a:r>
              <a:rPr lang="en-US" dirty="0"/>
              <a:t>, better </a:t>
            </a:r>
            <a:r>
              <a:rPr lang="en-US" b="1" dirty="0"/>
              <a:t>integrate their research and education </a:t>
            </a:r>
            <a:r>
              <a:rPr lang="en-US" dirty="0"/>
              <a:t>responsibilities and </a:t>
            </a:r>
            <a:r>
              <a:rPr lang="en-US" b="1" dirty="0"/>
              <a:t>build academic leadership </a:t>
            </a:r>
            <a:r>
              <a:rPr lang="en-US" dirty="0"/>
              <a:t>abilities. </a:t>
            </a:r>
            <a:endParaRPr lang="en-US" dirty="0" smtClean="0"/>
          </a:p>
          <a:p>
            <a:pPr marL="0" indent="0">
              <a:buNone/>
            </a:pPr>
            <a:endParaRPr lang="en-US" dirty="0"/>
          </a:p>
          <a:p>
            <a:r>
              <a:rPr lang="en-US" dirty="0" smtClean="0"/>
              <a:t>All </a:t>
            </a:r>
            <a:r>
              <a:rPr lang="en-US" dirty="0"/>
              <a:t>National Science Foundation directorates participate in the Faculty Early Career Development (CAREER) Program, </a:t>
            </a:r>
            <a:r>
              <a:rPr lang="en-US" b="1" dirty="0"/>
              <a:t>designed to support junior faculty in their dual roles as teacher-scholars. </a:t>
            </a:r>
            <a:endParaRPr lang="en-US" b="1" dirty="0" smtClean="0"/>
          </a:p>
          <a:p>
            <a:endParaRPr lang="en-US" dirty="0"/>
          </a:p>
          <a:p>
            <a:endParaRPr lang="en-US" dirty="0"/>
          </a:p>
        </p:txBody>
      </p:sp>
    </p:spTree>
    <p:extLst>
      <p:ext uri="{BB962C8B-B14F-4D97-AF65-F5344CB8AC3E}">
        <p14:creationId xmlns:p14="http://schemas.microsoft.com/office/powerpoint/2010/main" val="2833165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the Award</a:t>
            </a:r>
            <a:endParaRPr lang="en-US" dirty="0"/>
          </a:p>
        </p:txBody>
      </p:sp>
      <p:sp>
        <p:nvSpPr>
          <p:cNvPr id="3" name="Content Placeholder 2"/>
          <p:cNvSpPr>
            <a:spLocks noGrp="1"/>
          </p:cNvSpPr>
          <p:nvPr>
            <p:ph idx="1"/>
          </p:nvPr>
        </p:nvSpPr>
        <p:spPr/>
        <p:txBody>
          <a:bodyPr/>
          <a:lstStyle/>
          <a:p>
            <a:pPr marL="342900" indent="-342900"/>
            <a:r>
              <a:rPr lang="en-US" dirty="0" smtClean="0"/>
              <a:t>Is </a:t>
            </a:r>
            <a:r>
              <a:rPr lang="en-US" dirty="0"/>
              <a:t>based on a </a:t>
            </a:r>
            <a:r>
              <a:rPr lang="en-US" b="1" dirty="0"/>
              <a:t>development plan</a:t>
            </a:r>
            <a:r>
              <a:rPr lang="en-US" dirty="0"/>
              <a:t>, </a:t>
            </a:r>
            <a:r>
              <a:rPr lang="en-US" sz="2800" dirty="0" smtClean="0"/>
              <a:t>“a </a:t>
            </a:r>
            <a:r>
              <a:rPr lang="en-US" sz="2800" dirty="0"/>
              <a:t>well-argued and specific proposal for activities that will, over a 5-year period, build a firm foundation for a </a:t>
            </a:r>
            <a:r>
              <a:rPr lang="en-US" sz="2800" dirty="0">
                <a:solidFill>
                  <a:srgbClr val="FF0000"/>
                </a:solidFill>
              </a:rPr>
              <a:t>lifetime </a:t>
            </a:r>
            <a:r>
              <a:rPr lang="en-US" sz="2800" dirty="0"/>
              <a:t>of contributions to research and education”</a:t>
            </a:r>
          </a:p>
          <a:p>
            <a:pPr marL="342900" indent="-342900">
              <a:lnSpc>
                <a:spcPct val="150000"/>
              </a:lnSpc>
            </a:pPr>
            <a:r>
              <a:rPr lang="en-US" sz="2800" dirty="0"/>
              <a:t>Duration: 5 </a:t>
            </a:r>
            <a:r>
              <a:rPr lang="en-US" sz="2800" dirty="0" smtClean="0"/>
              <a:t>years*</a:t>
            </a:r>
            <a:endParaRPr lang="en-US" sz="2800" dirty="0"/>
          </a:p>
          <a:p>
            <a:r>
              <a:rPr lang="en-US" sz="2800" dirty="0" smtClean="0"/>
              <a:t>  Strategic Planning</a:t>
            </a:r>
            <a:endParaRPr lang="en-US" sz="2800" dirty="0"/>
          </a:p>
        </p:txBody>
      </p:sp>
      <p:sp>
        <p:nvSpPr>
          <p:cNvPr id="4" name="TextBox 3"/>
          <p:cNvSpPr txBox="1"/>
          <p:nvPr/>
        </p:nvSpPr>
        <p:spPr>
          <a:xfrm>
            <a:off x="533400" y="4648200"/>
            <a:ext cx="8077200" cy="1815882"/>
          </a:xfrm>
          <a:prstGeom prst="rect">
            <a:avLst/>
          </a:prstGeom>
          <a:noFill/>
        </p:spPr>
        <p:txBody>
          <a:bodyPr wrap="square" rtlCol="0">
            <a:spAutoFit/>
          </a:bodyPr>
          <a:lstStyle/>
          <a:p>
            <a:pPr marL="800100" lvl="1" indent="-342900">
              <a:buFont typeface="Arial" panose="020B0604020202020204" pitchFamily="34" charset="0"/>
              <a:buChar char="•"/>
            </a:pPr>
            <a:r>
              <a:rPr lang="en-US" altLang="en-US" sz="2800" dirty="0"/>
              <a:t>Where are you today?</a:t>
            </a:r>
          </a:p>
          <a:p>
            <a:pPr marL="800100" lvl="1" indent="-342900">
              <a:buFont typeface="Arial" panose="020B0604020202020204" pitchFamily="34" charset="0"/>
              <a:buChar char="•"/>
            </a:pPr>
            <a:r>
              <a:rPr lang="en-US" altLang="en-US" sz="2800" dirty="0"/>
              <a:t>Where do you want to be in the future (5, 10, 20 years from now)?</a:t>
            </a:r>
          </a:p>
          <a:p>
            <a:pPr marL="800100" lvl="1" indent="-342900">
              <a:buFont typeface="Arial" panose="020B0604020202020204" pitchFamily="34" charset="0"/>
              <a:buChar char="•"/>
            </a:pPr>
            <a:r>
              <a:rPr lang="en-US" altLang="en-US" sz="2800" dirty="0"/>
              <a:t>How do you get from here to there?</a:t>
            </a:r>
            <a:endParaRPr lang="en-US" sz="2800" dirty="0"/>
          </a:p>
        </p:txBody>
      </p:sp>
    </p:spTree>
    <p:extLst>
      <p:ext uri="{BB962C8B-B14F-4D97-AF65-F5344CB8AC3E}">
        <p14:creationId xmlns:p14="http://schemas.microsoft.com/office/powerpoint/2010/main" val="1472830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5275" b="6114"/>
          <a:stretch/>
        </p:blipFill>
        <p:spPr bwMode="auto">
          <a:xfrm>
            <a:off x="990600" y="451412"/>
            <a:ext cx="7102997" cy="640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862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Eligible?</a:t>
            </a:r>
            <a:endParaRPr lang="en-US" dirty="0"/>
          </a:p>
        </p:txBody>
      </p:sp>
      <p:sp>
        <p:nvSpPr>
          <p:cNvPr id="3" name="Content Placeholder 2"/>
          <p:cNvSpPr>
            <a:spLocks noGrp="1"/>
          </p:cNvSpPr>
          <p:nvPr>
            <p:ph idx="1"/>
          </p:nvPr>
        </p:nvSpPr>
        <p:spPr/>
        <p:txBody>
          <a:bodyPr>
            <a:normAutofit fontScale="92500"/>
          </a:bodyPr>
          <a:lstStyle/>
          <a:p>
            <a:r>
              <a:rPr lang="en-US" dirty="0" smtClean="0"/>
              <a:t>Eligible </a:t>
            </a:r>
            <a:r>
              <a:rPr lang="en-US" dirty="0"/>
              <a:t>CAREER Award Principal Investigators</a:t>
            </a:r>
            <a:r>
              <a:rPr lang="en-US" dirty="0" smtClean="0"/>
              <a:t>:</a:t>
            </a:r>
          </a:p>
          <a:p>
            <a:pPr lvl="1"/>
            <a:r>
              <a:rPr lang="en-US" sz="2400" dirty="0" smtClean="0"/>
              <a:t>Hold </a:t>
            </a:r>
            <a:r>
              <a:rPr lang="en-US" sz="2400" dirty="0"/>
              <a:t>a doctoral </a:t>
            </a:r>
            <a:r>
              <a:rPr lang="en-US" sz="2400" dirty="0" smtClean="0"/>
              <a:t>degree in a field supported by NSF</a:t>
            </a:r>
          </a:p>
          <a:p>
            <a:pPr lvl="1"/>
            <a:r>
              <a:rPr lang="en-US" sz="2400" dirty="0" smtClean="0"/>
              <a:t>Are </a:t>
            </a:r>
            <a:r>
              <a:rPr lang="en-US" sz="2400" dirty="0"/>
              <a:t>employed in a tenure-track (or tenure-track-equivalent) position as an </a:t>
            </a:r>
            <a:r>
              <a:rPr lang="en-US" sz="2400" b="1" dirty="0"/>
              <a:t>assistant professor </a:t>
            </a:r>
            <a:r>
              <a:rPr lang="en-US" sz="2400" dirty="0"/>
              <a:t>(or equivalent title) </a:t>
            </a:r>
            <a:r>
              <a:rPr lang="en-US" sz="2400" dirty="0" smtClean="0"/>
              <a:t>or will be by </a:t>
            </a:r>
            <a:r>
              <a:rPr lang="en-US" sz="2400" dirty="0"/>
              <a:t>October </a:t>
            </a:r>
            <a:r>
              <a:rPr lang="en-US" sz="2400" dirty="0" smtClean="0"/>
              <a:t>1 </a:t>
            </a:r>
            <a:r>
              <a:rPr lang="en-US" sz="2400" dirty="0"/>
              <a:t>following the deadline for submission of CAREER </a:t>
            </a:r>
            <a:r>
              <a:rPr lang="en-US" sz="2400" dirty="0" smtClean="0"/>
              <a:t>proposals </a:t>
            </a:r>
          </a:p>
          <a:p>
            <a:pPr lvl="1"/>
            <a:r>
              <a:rPr lang="en-US" sz="2400" dirty="0" smtClean="0"/>
              <a:t>Will be </a:t>
            </a:r>
            <a:r>
              <a:rPr lang="en-US" sz="2400" b="1" dirty="0" smtClean="0"/>
              <a:t>untenured</a:t>
            </a:r>
            <a:r>
              <a:rPr lang="en-US" sz="2400" dirty="0" smtClean="0"/>
              <a:t> </a:t>
            </a:r>
            <a:r>
              <a:rPr lang="en-US" sz="2400" dirty="0"/>
              <a:t>until October 1 following the deadline</a:t>
            </a:r>
          </a:p>
          <a:p>
            <a:pPr lvl="1"/>
            <a:r>
              <a:rPr lang="en-US" sz="2400" dirty="0" smtClean="0"/>
              <a:t>Have </a:t>
            </a:r>
            <a:r>
              <a:rPr lang="en-US" sz="2400" dirty="0"/>
              <a:t>not received a previous CAREER award</a:t>
            </a:r>
          </a:p>
          <a:p>
            <a:pPr lvl="1"/>
            <a:r>
              <a:rPr lang="en-US" sz="2400" dirty="0"/>
              <a:t>Have not submitted to CAREER more than twice previously</a:t>
            </a:r>
            <a:r>
              <a:rPr lang="en-US" sz="2400" dirty="0" smtClean="0"/>
              <a:t>.</a:t>
            </a:r>
          </a:p>
          <a:p>
            <a:pPr marL="274320" lvl="1" indent="0">
              <a:buNone/>
            </a:pPr>
            <a:r>
              <a:rPr lang="en-US" sz="2400" dirty="0" smtClean="0"/>
              <a:t>_________________________</a:t>
            </a:r>
          </a:p>
          <a:p>
            <a:pPr lvl="1"/>
            <a:r>
              <a:rPr lang="en-US" sz="2400" dirty="0" smtClean="0"/>
              <a:t>Not for Associate Professors</a:t>
            </a:r>
          </a:p>
          <a:p>
            <a:pPr lvl="1"/>
            <a:r>
              <a:rPr lang="en-US" sz="2400" dirty="0" smtClean="0"/>
              <a:t>No Citizenship Requirement (except PECASE)</a:t>
            </a:r>
            <a:endParaRPr lang="en-US" sz="2400" dirty="0"/>
          </a:p>
          <a:p>
            <a:pPr lvl="1"/>
            <a:endParaRPr lang="en-US" sz="2400" dirty="0"/>
          </a:p>
        </p:txBody>
      </p:sp>
    </p:spTree>
    <p:extLst>
      <p:ext uri="{BB962C8B-B14F-4D97-AF65-F5344CB8AC3E}">
        <p14:creationId xmlns:p14="http://schemas.microsoft.com/office/powerpoint/2010/main" val="388654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Limits:  Proposals &amp; Budgets</a:t>
            </a:r>
            <a:endParaRPr lang="en-US" dirty="0"/>
          </a:p>
        </p:txBody>
      </p:sp>
      <p:sp>
        <p:nvSpPr>
          <p:cNvPr id="3" name="Content Placeholder 2"/>
          <p:cNvSpPr>
            <a:spLocks noGrp="1"/>
          </p:cNvSpPr>
          <p:nvPr>
            <p:ph idx="1"/>
          </p:nvPr>
        </p:nvSpPr>
        <p:spPr/>
        <p:txBody>
          <a:bodyPr/>
          <a:lstStyle/>
          <a:p>
            <a:r>
              <a:rPr lang="en-US" b="1" dirty="0"/>
              <a:t>Proposal Limits: </a:t>
            </a:r>
            <a:r>
              <a:rPr lang="en-US" dirty="0"/>
              <a:t>Principal investigators may only submit </a:t>
            </a:r>
            <a:r>
              <a:rPr lang="en-US" b="1" dirty="0"/>
              <a:t>one</a:t>
            </a:r>
            <a:r>
              <a:rPr lang="en-US" dirty="0"/>
              <a:t> CAREER Award proposal per competition. Faculty members are limited to participation in </a:t>
            </a:r>
            <a:r>
              <a:rPr lang="en-US" b="1" dirty="0"/>
              <a:t>three</a:t>
            </a:r>
            <a:r>
              <a:rPr lang="en-US" dirty="0"/>
              <a:t> </a:t>
            </a:r>
            <a:r>
              <a:rPr lang="en-US" dirty="0" smtClean="0"/>
              <a:t>CAREER </a:t>
            </a:r>
            <a:r>
              <a:rPr lang="en-US" dirty="0"/>
              <a:t>Award competitions</a:t>
            </a:r>
            <a:r>
              <a:rPr lang="en-US" dirty="0" smtClean="0"/>
              <a:t>.</a:t>
            </a:r>
          </a:p>
          <a:p>
            <a:r>
              <a:rPr lang="en-US" b="1" dirty="0"/>
              <a:t>Budget Limits: </a:t>
            </a:r>
            <a:r>
              <a:rPr lang="en-US" dirty="0"/>
              <a:t>CAREER Award budgets currently have a </a:t>
            </a:r>
            <a:r>
              <a:rPr lang="en-US" u="sng" dirty="0"/>
              <a:t>minimum</a:t>
            </a:r>
            <a:r>
              <a:rPr lang="en-US" dirty="0"/>
              <a:t> </a:t>
            </a:r>
            <a:r>
              <a:rPr lang="en-US" b="1" dirty="0"/>
              <a:t>$400K limit </a:t>
            </a:r>
            <a:r>
              <a:rPr lang="en-US" dirty="0"/>
              <a:t>(total costs) for five-year projects (the Biological Directorate and the Office of Polar Programs stipulate a minimum of $500K</a:t>
            </a:r>
            <a:r>
              <a:rPr lang="en-US" dirty="0" smtClean="0"/>
              <a:t>.)  </a:t>
            </a:r>
          </a:p>
          <a:p>
            <a:pPr marL="0" indent="0">
              <a:buNone/>
            </a:pPr>
            <a:endParaRPr lang="en-US" i="1" dirty="0"/>
          </a:p>
          <a:p>
            <a:pPr marL="0" indent="0">
              <a:buNone/>
            </a:pPr>
            <a:r>
              <a:rPr lang="en-US" i="1" dirty="0" smtClean="0"/>
              <a:t>Minimum </a:t>
            </a:r>
            <a:r>
              <a:rPr lang="en-US" i="1" dirty="0"/>
              <a:t>figures also represent the general maximums you can expect. You will want to discuss these budget limits with your program officer.</a:t>
            </a:r>
          </a:p>
        </p:txBody>
      </p:sp>
    </p:spTree>
    <p:extLst>
      <p:ext uri="{BB962C8B-B14F-4D97-AF65-F5344CB8AC3E}">
        <p14:creationId xmlns:p14="http://schemas.microsoft.com/office/powerpoint/2010/main" val="3921394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Deadlines for 2015</a:t>
            </a:r>
            <a:endParaRPr lang="en-US" dirty="0"/>
          </a:p>
        </p:txBody>
      </p:sp>
      <p:sp>
        <p:nvSpPr>
          <p:cNvPr id="3" name="Content Placeholder 2"/>
          <p:cNvSpPr>
            <a:spLocks noGrp="1"/>
          </p:cNvSpPr>
          <p:nvPr>
            <p:ph idx="1"/>
          </p:nvPr>
        </p:nvSpPr>
        <p:spPr/>
        <p:txBody>
          <a:bodyPr>
            <a:normAutofit/>
          </a:bodyPr>
          <a:lstStyle/>
          <a:p>
            <a:pPr marL="0" lvl="1" indent="0" algn="ctr">
              <a:buNone/>
            </a:pPr>
            <a:r>
              <a:rPr lang="en-US" sz="2400" b="1" dirty="0">
                <a:solidFill>
                  <a:schemeClr val="accent1"/>
                </a:solidFill>
              </a:rPr>
              <a:t>July 21, </a:t>
            </a:r>
            <a:r>
              <a:rPr lang="en-US" sz="2400" b="1" dirty="0" smtClean="0">
                <a:solidFill>
                  <a:schemeClr val="accent1"/>
                </a:solidFill>
              </a:rPr>
              <a:t>2015</a:t>
            </a:r>
            <a:endParaRPr lang="en-US" sz="2400" dirty="0">
              <a:solidFill>
                <a:schemeClr val="accent1"/>
              </a:solidFill>
            </a:endParaRPr>
          </a:p>
          <a:p>
            <a:pPr marL="0" lvl="1" indent="0" algn="ctr">
              <a:buNone/>
            </a:pPr>
            <a:r>
              <a:rPr lang="en-US" sz="2000" dirty="0" smtClean="0"/>
              <a:t>Biological Sciences, </a:t>
            </a:r>
          </a:p>
          <a:p>
            <a:pPr marL="45720" indent="0" algn="ctr">
              <a:buNone/>
            </a:pPr>
            <a:r>
              <a:rPr lang="en-US" sz="2000" dirty="0" smtClean="0"/>
              <a:t>Computer &amp; Information, Science &amp; Engineering, </a:t>
            </a:r>
          </a:p>
          <a:p>
            <a:pPr marL="45720" indent="0" algn="ctr">
              <a:buNone/>
            </a:pPr>
            <a:r>
              <a:rPr lang="en-US" sz="2000" dirty="0" smtClean="0"/>
              <a:t>Education and Education &amp; Human Resources</a:t>
            </a:r>
          </a:p>
          <a:p>
            <a:pPr marL="0" indent="0" algn="ctr">
              <a:buNone/>
            </a:pPr>
            <a:r>
              <a:rPr lang="en-US" dirty="0" smtClean="0"/>
              <a:t>-----------------------------------------</a:t>
            </a:r>
          </a:p>
          <a:p>
            <a:pPr marL="0" indent="0" algn="ctr">
              <a:buNone/>
            </a:pPr>
            <a:r>
              <a:rPr lang="en-US" b="1" dirty="0">
                <a:solidFill>
                  <a:schemeClr val="accent1"/>
                </a:solidFill>
              </a:rPr>
              <a:t>July </a:t>
            </a:r>
            <a:r>
              <a:rPr lang="en-US" b="1" dirty="0" smtClean="0">
                <a:solidFill>
                  <a:schemeClr val="accent1"/>
                </a:solidFill>
              </a:rPr>
              <a:t>22, 2015</a:t>
            </a:r>
          </a:p>
          <a:p>
            <a:pPr marL="0" indent="0" algn="ctr">
              <a:buNone/>
            </a:pPr>
            <a:r>
              <a:rPr lang="en-US" dirty="0" smtClean="0"/>
              <a:t>Directorate for Engineering</a:t>
            </a:r>
          </a:p>
          <a:p>
            <a:pPr marL="0" indent="0" algn="ctr">
              <a:buNone/>
            </a:pPr>
            <a:r>
              <a:rPr lang="en-US" dirty="0" smtClean="0"/>
              <a:t>-------------------------------------------</a:t>
            </a:r>
            <a:endParaRPr lang="en-US" dirty="0"/>
          </a:p>
          <a:p>
            <a:pPr marL="0" indent="0" algn="ctr">
              <a:buNone/>
            </a:pPr>
            <a:r>
              <a:rPr lang="en-US" b="1" dirty="0">
                <a:solidFill>
                  <a:schemeClr val="accent1"/>
                </a:solidFill>
              </a:rPr>
              <a:t>July 23, </a:t>
            </a:r>
            <a:r>
              <a:rPr lang="en-US" b="1" dirty="0" smtClean="0">
                <a:solidFill>
                  <a:schemeClr val="accent1"/>
                </a:solidFill>
              </a:rPr>
              <a:t>2015</a:t>
            </a:r>
            <a:endParaRPr lang="en-US" dirty="0">
              <a:solidFill>
                <a:schemeClr val="accent1"/>
              </a:solidFill>
            </a:endParaRPr>
          </a:p>
          <a:p>
            <a:pPr marL="0" indent="0" algn="ctr">
              <a:buNone/>
            </a:pPr>
            <a:r>
              <a:rPr lang="en-US" sz="2000" dirty="0" smtClean="0"/>
              <a:t>Geosciences</a:t>
            </a:r>
          </a:p>
          <a:p>
            <a:pPr marL="45720" indent="0" algn="ctr">
              <a:buNone/>
            </a:pPr>
            <a:r>
              <a:rPr lang="en-US" sz="2000" dirty="0" smtClean="0"/>
              <a:t>Mathematical &amp; Physical Sciences</a:t>
            </a:r>
          </a:p>
          <a:p>
            <a:pPr marL="45720" indent="0" algn="ctr">
              <a:buNone/>
            </a:pPr>
            <a:r>
              <a:rPr lang="en-US" sz="2000" dirty="0" smtClean="0"/>
              <a:t>Social, Behavioral &amp; Economic Sciences</a:t>
            </a:r>
            <a:endParaRPr lang="en-US" sz="2000" dirty="0"/>
          </a:p>
        </p:txBody>
      </p:sp>
    </p:spTree>
    <p:extLst>
      <p:ext uri="{BB962C8B-B14F-4D97-AF65-F5344CB8AC3E}">
        <p14:creationId xmlns:p14="http://schemas.microsoft.com/office/powerpoint/2010/main" val="1026768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117" y="1502229"/>
            <a:ext cx="8001000" cy="5262979"/>
          </a:xfrm>
          <a:prstGeom prst="rect">
            <a:avLst/>
          </a:prstGeom>
        </p:spPr>
        <p:txBody>
          <a:bodyPr wrap="square">
            <a:spAutoFit/>
          </a:bodyPr>
          <a:lstStyle/>
          <a:p>
            <a:r>
              <a:rPr lang="en-US" sz="2400" dirty="0" smtClean="0"/>
              <a:t>Presidential </a:t>
            </a:r>
            <a:r>
              <a:rPr lang="en-US" sz="2400" dirty="0"/>
              <a:t>Early Career Awards for Scientists and Engineers (PECASE) </a:t>
            </a:r>
            <a:endParaRPr lang="en-US" sz="2400" dirty="0" smtClean="0"/>
          </a:p>
          <a:p>
            <a:endParaRPr lang="en-US" sz="2400" dirty="0"/>
          </a:p>
          <a:p>
            <a:r>
              <a:rPr lang="en-US" sz="2400" dirty="0" smtClean="0"/>
              <a:t>Many agencies participate.  Selection based </a:t>
            </a:r>
            <a:r>
              <a:rPr lang="en-US" sz="2400" dirty="0"/>
              <a:t>on two </a:t>
            </a:r>
            <a:r>
              <a:rPr lang="en-US" sz="2400" dirty="0" smtClean="0"/>
              <a:t>criteria</a:t>
            </a:r>
            <a:r>
              <a:rPr lang="en-US" sz="2400" dirty="0"/>
              <a:t>: </a:t>
            </a:r>
            <a:endParaRPr lang="en-US" sz="2400" dirty="0" smtClean="0"/>
          </a:p>
          <a:p>
            <a:endParaRPr lang="en-US" sz="1600" dirty="0"/>
          </a:p>
          <a:p>
            <a:pPr marL="800100" lvl="1" indent="-342900">
              <a:buAutoNum type="arabicParenR"/>
            </a:pPr>
            <a:r>
              <a:rPr lang="en-US" sz="2400" dirty="0" smtClean="0"/>
              <a:t>innovative </a:t>
            </a:r>
            <a:r>
              <a:rPr lang="en-US" sz="2400" dirty="0"/>
              <a:t>research at the frontiers of science and </a:t>
            </a:r>
            <a:r>
              <a:rPr lang="en-US" sz="2400" dirty="0" smtClean="0"/>
              <a:t>technology, and</a:t>
            </a:r>
          </a:p>
          <a:p>
            <a:pPr marL="800100" lvl="1" indent="-342900">
              <a:buAutoNum type="arabicParenR"/>
            </a:pPr>
            <a:r>
              <a:rPr lang="en-US" sz="2400" dirty="0" smtClean="0"/>
              <a:t>community </a:t>
            </a:r>
            <a:r>
              <a:rPr lang="en-US" sz="2400" dirty="0"/>
              <a:t>service demonstrated through scientific leadership, education or community </a:t>
            </a:r>
            <a:r>
              <a:rPr lang="en-US" sz="2400" dirty="0" smtClean="0"/>
              <a:t>outreach </a:t>
            </a:r>
          </a:p>
          <a:p>
            <a:pPr marL="342900" indent="-342900">
              <a:buAutoNum type="arabicParenR"/>
            </a:pPr>
            <a:endParaRPr lang="en-US" sz="2400" dirty="0"/>
          </a:p>
          <a:p>
            <a:r>
              <a:rPr lang="en-US" sz="2400" b="1" dirty="0" smtClean="0"/>
              <a:t>No application</a:t>
            </a:r>
            <a:r>
              <a:rPr lang="en-US" sz="2400" dirty="0" smtClean="0"/>
              <a:t>– This is initiated by NSF- White House OSTP makes final selections. This does not provide additional funds for the project.</a:t>
            </a:r>
            <a:endParaRPr lang="en-US" sz="2400" dirty="0"/>
          </a:p>
        </p:txBody>
      </p:sp>
      <p:sp>
        <p:nvSpPr>
          <p:cNvPr id="5" name="Title 4"/>
          <p:cNvSpPr>
            <a:spLocks noGrp="1"/>
          </p:cNvSpPr>
          <p:nvPr>
            <p:ph type="title"/>
          </p:nvPr>
        </p:nvSpPr>
        <p:spPr/>
        <p:txBody>
          <a:bodyPr/>
          <a:lstStyle/>
          <a:p>
            <a:r>
              <a:rPr lang="en-US" dirty="0" smtClean="0"/>
              <a:t>What is PECASE</a:t>
            </a:r>
            <a:endParaRPr lang="en-US" dirty="0"/>
          </a:p>
        </p:txBody>
      </p:sp>
    </p:spTree>
    <p:extLst>
      <p:ext uri="{BB962C8B-B14F-4D97-AF65-F5344CB8AC3E}">
        <p14:creationId xmlns:p14="http://schemas.microsoft.com/office/powerpoint/2010/main" val="3102760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64" y="1401501"/>
            <a:ext cx="8076236" cy="527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533400"/>
            <a:ext cx="7743500" cy="707886"/>
          </a:xfrm>
          <a:prstGeom prst="rect">
            <a:avLst/>
          </a:prstGeom>
          <a:noFill/>
        </p:spPr>
        <p:txBody>
          <a:bodyPr wrap="square" rtlCol="0">
            <a:spAutoFit/>
          </a:bodyPr>
          <a:lstStyle/>
          <a:p>
            <a:r>
              <a:rPr lang="en-US" sz="4000" dirty="0" smtClean="0">
                <a:solidFill>
                  <a:schemeClr val="tx2"/>
                </a:solidFill>
                <a:latin typeface="+mj-lt"/>
              </a:rPr>
              <a:t>Get to Know the Program</a:t>
            </a:r>
            <a:endParaRPr lang="en-US" sz="4000" dirty="0">
              <a:solidFill>
                <a:schemeClr val="tx2"/>
              </a:solidFill>
              <a:latin typeface="+mj-lt"/>
            </a:endParaRPr>
          </a:p>
        </p:txBody>
      </p:sp>
      <p:sp>
        <p:nvSpPr>
          <p:cNvPr id="5" name="TextBox 4"/>
          <p:cNvSpPr txBox="1"/>
          <p:nvPr/>
        </p:nvSpPr>
        <p:spPr>
          <a:xfrm>
            <a:off x="1408754" y="4572000"/>
            <a:ext cx="5906446" cy="923330"/>
          </a:xfrm>
          <a:prstGeom prst="rect">
            <a:avLst/>
          </a:prstGeom>
          <a:solidFill>
            <a:srgbClr val="FFFFFF"/>
          </a:solidFill>
        </p:spPr>
        <p:txBody>
          <a:bodyPr wrap="square" rtlCol="0">
            <a:spAutoFit/>
          </a:bodyPr>
          <a:lstStyle/>
          <a:p>
            <a:pPr algn="ctr"/>
            <a:r>
              <a:rPr lang="en-US" sz="5400" b="1" dirty="0" smtClean="0">
                <a:solidFill>
                  <a:srgbClr val="0070C0"/>
                </a:solidFill>
                <a:latin typeface="Arial Rounded MT Bold" panose="020F0704030504030204" pitchFamily="34" charset="0"/>
              </a:rPr>
              <a:t>CAREER</a:t>
            </a:r>
            <a:endParaRPr lang="en-US" sz="5400" b="1"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2496999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8">
      <a:dk1>
        <a:sysClr val="windowText" lastClr="000000"/>
      </a:dk1>
      <a:lt1>
        <a:srgbClr val="ECEDD1"/>
      </a:lt1>
      <a:dk2>
        <a:srgbClr val="564B3C"/>
      </a:dk2>
      <a:lt2>
        <a:srgbClr val="ECEDD1"/>
      </a:lt2>
      <a:accent1>
        <a:srgbClr val="6C261A"/>
      </a:accent1>
      <a:accent2>
        <a:srgbClr val="6C261A"/>
      </a:accent2>
      <a:accent3>
        <a:srgbClr val="511C13"/>
      </a:accent3>
      <a:accent4>
        <a:srgbClr val="848058"/>
      </a:accent4>
      <a:accent5>
        <a:srgbClr val="E8B54D"/>
      </a:accent5>
      <a:accent6>
        <a:srgbClr val="786C71"/>
      </a:accent6>
      <a:hlink>
        <a:srgbClr val="CCCC00"/>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1196</TotalTime>
  <Words>946</Words>
  <Application>Microsoft Office PowerPoint</Application>
  <PresentationFormat>On-screen Show (4:3)</PresentationFormat>
  <Paragraphs>101</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Clarity</vt:lpstr>
      <vt:lpstr>CAREER Workshop April 6, 2015</vt:lpstr>
      <vt:lpstr>What is CAREER’s Purpose</vt:lpstr>
      <vt:lpstr>More About the Award</vt:lpstr>
      <vt:lpstr>PowerPoint Presentation</vt:lpstr>
      <vt:lpstr>Am I Eligible?</vt:lpstr>
      <vt:lpstr>Award Limits:  Proposals &amp; Budgets</vt:lpstr>
      <vt:lpstr>Proposal Deadlines for 2015</vt:lpstr>
      <vt:lpstr>What is PECASE</vt:lpstr>
      <vt:lpstr>PowerPoint Presentation</vt:lpstr>
      <vt:lpstr>Visit the CAREER Web Page</vt:lpstr>
      <vt:lpstr>Know the CAREER Announcement</vt:lpstr>
      <vt:lpstr>GPG</vt:lpstr>
      <vt:lpstr>Remember</vt:lpstr>
    </vt:vector>
  </TitlesOfParts>
  <Company>FSU Office of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Proposal Development</dc:title>
  <dc:creator>Hodges, Beth</dc:creator>
  <cp:lastModifiedBy>Hutcheson, Emily</cp:lastModifiedBy>
  <cp:revision>86</cp:revision>
  <dcterms:created xsi:type="dcterms:W3CDTF">2013-09-16T18:53:28Z</dcterms:created>
  <dcterms:modified xsi:type="dcterms:W3CDTF">2015-04-08T14:03:29Z</dcterms:modified>
</cp:coreProperties>
</file>