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handoutMasterIdLst>
    <p:handoutMasterId r:id="rId19"/>
  </p:handoutMasterIdLst>
  <p:sldIdLst>
    <p:sldId id="291" r:id="rId2"/>
    <p:sldId id="282" r:id="rId3"/>
    <p:sldId id="277" r:id="rId4"/>
    <p:sldId id="272" r:id="rId5"/>
    <p:sldId id="296" r:id="rId6"/>
    <p:sldId id="297" r:id="rId7"/>
    <p:sldId id="298" r:id="rId8"/>
    <p:sldId id="299" r:id="rId9"/>
    <p:sldId id="300" r:id="rId10"/>
    <p:sldId id="301" r:id="rId11"/>
    <p:sldId id="285" r:id="rId12"/>
    <p:sldId id="295" r:id="rId13"/>
    <p:sldId id="274" r:id="rId14"/>
    <p:sldId id="276" r:id="rId15"/>
    <p:sldId id="286" r:id="rId16"/>
    <p:sldId id="290" r:id="rId17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48" autoAdjust="0"/>
  </p:normalViewPr>
  <p:slideViewPr>
    <p:cSldViewPr>
      <p:cViewPr>
        <p:scale>
          <a:sx n="89" d="100"/>
          <a:sy n="89" d="100"/>
        </p:scale>
        <p:origin x="-78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DE813598-0F21-444E-A4AA-16D062DAA5F7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F0BC12EE-6D8B-4566-AEB6-E6C0F475A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4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E7C16-74FB-4B1B-A84F-D16AE81B2C1B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C4FB3-C0C5-49FB-9641-CE6244777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9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E00-ED93-497D-8DAB-656DB0B01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696A-DEF4-4D48-8526-41BDF4B5A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EE00-ED93-497D-8DAB-656DB0B01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696A-DEF4-4D48-8526-41BDF4B5A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awardsearch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sf.gov/awardsearch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awardsearc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9600"/>
            <a:ext cx="1119360" cy="112583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54086" y="947448"/>
            <a:ext cx="4648200" cy="190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all" spc="-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CAREER Workshop</a:t>
            </a:r>
            <a:br>
              <a:rPr kumimoji="0" lang="en-US" sz="4400" b="0" i="0" u="none" strike="noStrike" kern="1200" cap="all" spc="-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all" spc="-10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6, </a:t>
            </a:r>
            <a:r>
              <a:rPr kumimoji="0" lang="en-US" sz="2400" b="0" i="0" u="none" strike="noStrike" kern="1200" cap="all" spc="-10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2015</a:t>
            </a:r>
            <a:endParaRPr kumimoji="0" lang="en-US" sz="2400" b="1" i="0" u="none" strike="noStrike" kern="1200" cap="all" spc="-10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2" y="381000"/>
            <a:ext cx="2311508" cy="2311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774" y="3657600"/>
            <a:ext cx="7997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Selecting a Program</a:t>
            </a:r>
            <a:endParaRPr lang="en-US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676400" y="4746248"/>
            <a:ext cx="78414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Michael Shatruk</a:t>
            </a:r>
          </a:p>
          <a:p>
            <a:pPr algn="ctr"/>
            <a:r>
              <a:rPr lang="en-US" sz="2400" dirty="0" smtClean="0"/>
              <a:t>Chemistry &amp; Biochemistry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08514" y="2852448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FLORIDA STATE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UNIVERSITY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50349" y="4746248"/>
            <a:ext cx="78414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Ken Knappenberger</a:t>
            </a:r>
          </a:p>
          <a:p>
            <a:pPr algn="ctr"/>
            <a:r>
              <a:rPr lang="en-US" sz="2400" dirty="0" smtClean="0"/>
              <a:t>Chemistry &amp; Biochemistry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NSF Award Search: Advanced Search Results2..png"/>
          <p:cNvPicPr>
            <a:picLocks noChangeAspect="1"/>
          </p:cNvPicPr>
          <p:nvPr/>
        </p:nvPicPr>
        <p:blipFill>
          <a:blip r:embed="rId3" cstate="print"/>
          <a:srcRect l="26721"/>
          <a:stretch>
            <a:fillRect/>
          </a:stretch>
        </p:blipFill>
        <p:spPr>
          <a:xfrm>
            <a:off x="685800" y="0"/>
            <a:ext cx="6937502" cy="6582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762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</a:t>
            </a:r>
            <a:r>
              <a:rPr lang="en-US" altLang="en-US" sz="3200" dirty="0" smtClean="0"/>
              <a:t>funding sources of researchers in your area. 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NSF’s web site: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www.nsf.gov/awardsearch/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out research programs, read what research topics they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contacting an appropriate program officers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prepared to answer the question: “What is your research objective?” (25 words or less)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jp501488k_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117850"/>
            <a:ext cx="5823427" cy="2368550"/>
          </a:xfrm>
          <a:prstGeom prst="rect">
            <a:avLst/>
          </a:prstGeom>
        </p:spPr>
      </p:pic>
      <p:pic>
        <p:nvPicPr>
          <p:cNvPr id="7" name="Picture 6" descr="3_jp501488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28600"/>
            <a:ext cx="7696200" cy="252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NS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1000"/>
            <a:ext cx="4561762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8580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C2E2C"/>
                </a:solidFill>
              </a:rPr>
              <a:t>NSF award search engine </a:t>
            </a:r>
            <a:r>
              <a:rPr lang="en-US" sz="2000" dirty="0" smtClean="0">
                <a:solidFill>
                  <a:srgbClr val="7C2E2C"/>
                </a:solidFill>
                <a:hlinkClick r:id="rId4"/>
              </a:rPr>
              <a:t>http://www.nsf.gov/awardsearch/</a:t>
            </a:r>
            <a:r>
              <a:rPr lang="en-US" sz="2000" dirty="0" smtClean="0">
                <a:solidFill>
                  <a:srgbClr val="7C2E2C"/>
                </a:solidFill>
              </a:rPr>
              <a:t> </a:t>
            </a:r>
            <a:endParaRPr lang="en-US" sz="2000" dirty="0">
              <a:solidFill>
                <a:srgbClr val="7C2E2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358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rgbClr val="7C2E2C"/>
                </a:solidFill>
              </a:rPr>
              <a:t>String search by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C2E2C"/>
                </a:solidFill>
              </a:rPr>
              <a:t>CAREER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C2E2C"/>
                </a:solidFill>
              </a:rPr>
              <a:t>Disciplinary program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C2E2C"/>
                </a:solidFill>
              </a:rPr>
              <a:t>Key words/phrases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C2E2C"/>
                </a:solidFill>
              </a:rPr>
              <a:t>PI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C2E2C"/>
                </a:solidFill>
              </a:rPr>
              <a:t>Institution</a:t>
            </a:r>
          </a:p>
          <a:p>
            <a:endParaRPr lang="en-US" sz="2200" dirty="0" smtClean="0">
              <a:solidFill>
                <a:srgbClr val="7C2E2C"/>
              </a:solidFill>
            </a:endParaRPr>
          </a:p>
          <a:p>
            <a:r>
              <a:rPr lang="en-US" sz="2200" dirty="0" smtClean="0">
                <a:solidFill>
                  <a:srgbClr val="7C2E2C"/>
                </a:solidFill>
              </a:rPr>
              <a:t>Will provide details about award size and project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NSF Award Search: Award#1150249 - CAREER: Structure-specific Nanoscale Dynamics Studied by Nonlinear and Magneto-optical Spectros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6924675" cy="6435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Should I Meet My Program Officer?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Why?  What do you intend to gain?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3200" dirty="0" smtClean="0"/>
              <a:t>Doesn’t hurt. Probably doesn’t help. 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is your goal to schmooze?  (It doesn’t help)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even think about taking your program officer to lunch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decide to meet: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prepared to listen (you don’t learn by talking)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ask questions answered in program guide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Remember, the program officer is not the panel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get a free trip to NSF (more later)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300335"/>
            <a:ext cx="4899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Advice from Ken and Mike: 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589544"/>
            <a:ext cx="8229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Solicit anecdotal experiences from awardees.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Find the funding sources of people in your field by looking at acknowledgements in journal articles.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The list of funded projects will give you the best feel for the scope of the program (</a:t>
            </a:r>
            <a:r>
              <a:rPr lang="en-US" sz="2400" u="sng" dirty="0" smtClean="0">
                <a:latin typeface="Arial"/>
                <a:cs typeface="Arial"/>
                <a:hlinkClick r:id="rId3"/>
              </a:rPr>
              <a:t>www.nsf.gov/awardsearch).</a:t>
            </a:r>
            <a:endParaRPr lang="en-US" sz="2400" u="sng" dirty="0" smtClean="0">
              <a:latin typeface="Arial"/>
              <a:cs typeface="Arial"/>
            </a:endParaRPr>
          </a:p>
          <a:p>
            <a:pPr marL="342900" indent="-342900">
              <a:buFontTx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It is YOUR responsibility to determine which NSF program is best fit for your proposal. </a:t>
            </a:r>
          </a:p>
          <a:p>
            <a:pPr marL="342900" indent="-342900"/>
            <a:endParaRPr 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838200" y="920750"/>
            <a:ext cx="7613650" cy="4337050"/>
            <a:chOff x="528" y="1104"/>
            <a:chExt cx="4796" cy="2732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488" y="1248"/>
              <a:ext cx="384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104" y="1968"/>
              <a:ext cx="3888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1680" y="1968"/>
              <a:ext cx="0" cy="1152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103" y="1953"/>
              <a:ext cx="1" cy="255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08" y="1968"/>
              <a:ext cx="0" cy="24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3264" y="1968"/>
              <a:ext cx="0" cy="24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4368" y="1968"/>
              <a:ext cx="0" cy="24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3840" y="1968"/>
              <a:ext cx="0" cy="1152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992" y="1953"/>
              <a:ext cx="0" cy="1167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2784" y="1296"/>
              <a:ext cx="0" cy="1872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036" y="1108"/>
              <a:ext cx="952" cy="328"/>
            </a:xfrm>
            <a:prstGeom prst="rect">
              <a:avLst/>
            </a:prstGeom>
            <a:gradFill rotWithShape="0">
              <a:gsLst>
                <a:gs pos="0">
                  <a:srgbClr val="1402FF"/>
                </a:gs>
                <a:gs pos="100000">
                  <a:srgbClr val="06014C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828" y="1492"/>
              <a:ext cx="1816" cy="280"/>
            </a:xfrm>
            <a:prstGeom prst="rect">
              <a:avLst/>
            </a:prstGeom>
            <a:gradFill rotWithShape="0">
              <a:gsLst>
                <a:gs pos="0">
                  <a:srgbClr val="0800FF"/>
                </a:gs>
                <a:gs pos="100000">
                  <a:srgbClr val="02004C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828" y="1108"/>
              <a:ext cx="1816" cy="280"/>
            </a:xfrm>
            <a:prstGeom prst="rec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393939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824" y="1152"/>
              <a:ext cx="1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National Science Board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390" y="1521"/>
              <a:ext cx="6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Director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151" y="1147"/>
              <a:ext cx="7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charset="0"/>
                </a:rPr>
                <a:t>Office of the</a:t>
              </a:r>
              <a:br>
                <a:rPr lang="en-US" sz="1000" b="1">
                  <a:solidFill>
                    <a:schemeClr val="bg1"/>
                  </a:solidFill>
                  <a:latin typeface="Arial" charset="0"/>
                </a:rPr>
              </a:br>
              <a:r>
                <a:rPr lang="en-US" sz="1000" b="1">
                  <a:solidFill>
                    <a:schemeClr val="bg1"/>
                  </a:solidFill>
                  <a:latin typeface="Arial" charset="0"/>
                </a:rPr>
                <a:t>Inspector General</a:t>
              </a:r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724" y="2212"/>
              <a:ext cx="1436" cy="1624"/>
              <a:chOff x="724" y="2212"/>
              <a:chExt cx="1436" cy="1624"/>
            </a:xfrm>
          </p:grpSpPr>
          <p:sp>
            <p:nvSpPr>
              <p:cNvPr id="44" name="Rectangle 21"/>
              <p:cNvSpPr>
                <a:spLocks noChangeArrowheads="1"/>
              </p:cNvSpPr>
              <p:nvPr/>
            </p:nvSpPr>
            <p:spPr bwMode="auto">
              <a:xfrm>
                <a:off x="724" y="2212"/>
                <a:ext cx="808" cy="712"/>
              </a:xfrm>
              <a:prstGeom prst="rect">
                <a:avLst/>
              </a:prstGeom>
              <a:gradFill rotWithShape="0">
                <a:gsLst>
                  <a:gs pos="0">
                    <a:srgbClr val="FC0000"/>
                  </a:gs>
                  <a:gs pos="100000">
                    <a:srgbClr val="65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22"/>
              <p:cNvSpPr>
                <a:spLocks noChangeArrowheads="1"/>
              </p:cNvSpPr>
              <p:nvPr/>
            </p:nvSpPr>
            <p:spPr bwMode="auto">
              <a:xfrm>
                <a:off x="734" y="2381"/>
                <a:ext cx="7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Directorate for</a:t>
                </a:r>
                <a:br>
                  <a:rPr lang="en-US" sz="1200" b="1">
                    <a:solidFill>
                      <a:schemeClr val="bg1"/>
                    </a:solidFill>
                    <a:latin typeface="Arial" charset="0"/>
                  </a:rPr>
                </a:br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Administration</a:t>
                </a:r>
              </a:p>
            </p:txBody>
          </p:sp>
          <p:sp>
            <p:nvSpPr>
              <p:cNvPr id="46" name="Rectangle 21"/>
              <p:cNvSpPr>
                <a:spLocks noChangeArrowheads="1"/>
              </p:cNvSpPr>
              <p:nvPr/>
            </p:nvSpPr>
            <p:spPr bwMode="auto">
              <a:xfrm>
                <a:off x="1352" y="3124"/>
                <a:ext cx="808" cy="712"/>
              </a:xfrm>
              <a:prstGeom prst="rect">
                <a:avLst/>
              </a:prstGeom>
              <a:gradFill rotWithShape="0">
                <a:gsLst>
                  <a:gs pos="0">
                    <a:srgbClr val="FC0000"/>
                  </a:gs>
                  <a:gs pos="100000">
                    <a:srgbClr val="65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355" y="3293"/>
              <a:ext cx="7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Directorate for</a:t>
              </a:r>
            </a:p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Engineering</a:t>
              </a:r>
            </a:p>
          </p:txBody>
        </p: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1828" y="2212"/>
              <a:ext cx="808" cy="712"/>
              <a:chOff x="1828" y="2212"/>
              <a:chExt cx="808" cy="712"/>
            </a:xfrm>
          </p:grpSpPr>
          <p:sp>
            <p:nvSpPr>
              <p:cNvPr id="42" name="Rectangle 26"/>
              <p:cNvSpPr>
                <a:spLocks noChangeArrowheads="1"/>
              </p:cNvSpPr>
              <p:nvPr/>
            </p:nvSpPr>
            <p:spPr bwMode="auto">
              <a:xfrm>
                <a:off x="1828" y="2212"/>
                <a:ext cx="808" cy="712"/>
              </a:xfrm>
              <a:prstGeom prst="rect">
                <a:avLst/>
              </a:prstGeom>
              <a:gradFill rotWithShape="0">
                <a:gsLst>
                  <a:gs pos="0">
                    <a:srgbClr val="FC0000"/>
                  </a:gs>
                  <a:gs pos="100000">
                    <a:srgbClr val="65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27"/>
              <p:cNvSpPr>
                <a:spLocks noChangeArrowheads="1"/>
              </p:cNvSpPr>
              <p:nvPr/>
            </p:nvSpPr>
            <p:spPr bwMode="auto">
              <a:xfrm>
                <a:off x="1835" y="2333"/>
                <a:ext cx="778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Directorate for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Biological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Sciences</a:t>
                </a:r>
              </a:p>
            </p:txBody>
          </p:sp>
        </p:grpSp>
        <p:grpSp>
          <p:nvGrpSpPr>
            <p:cNvPr id="25" name="Group 28"/>
            <p:cNvGrpSpPr>
              <a:grpSpLocks/>
            </p:cNvGrpSpPr>
            <p:nvPr/>
          </p:nvGrpSpPr>
          <p:grpSpPr bwMode="auto">
            <a:xfrm>
              <a:off x="2404" y="3124"/>
              <a:ext cx="808" cy="712"/>
              <a:chOff x="2404" y="3124"/>
              <a:chExt cx="808" cy="712"/>
            </a:xfrm>
          </p:grpSpPr>
          <p:sp>
            <p:nvSpPr>
              <p:cNvPr id="40" name="Rectangle 29"/>
              <p:cNvSpPr>
                <a:spLocks noChangeArrowheads="1"/>
              </p:cNvSpPr>
              <p:nvPr/>
            </p:nvSpPr>
            <p:spPr bwMode="auto">
              <a:xfrm>
                <a:off x="2404" y="3124"/>
                <a:ext cx="808" cy="712"/>
              </a:xfrm>
              <a:prstGeom prst="rect">
                <a:avLst/>
              </a:prstGeom>
              <a:gradFill rotWithShape="0">
                <a:gsLst>
                  <a:gs pos="0">
                    <a:srgbClr val="FC0000"/>
                  </a:gs>
                  <a:gs pos="100000">
                    <a:srgbClr val="65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30"/>
              <p:cNvSpPr>
                <a:spLocks noChangeArrowheads="1"/>
              </p:cNvSpPr>
              <p:nvPr/>
            </p:nvSpPr>
            <p:spPr bwMode="auto">
              <a:xfrm>
                <a:off x="2412" y="3293"/>
                <a:ext cx="7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Directorate for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Geosciences</a:t>
                </a:r>
              </a:p>
            </p:txBody>
          </p:sp>
        </p:grpSp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2884" y="2212"/>
              <a:ext cx="808" cy="712"/>
              <a:chOff x="2884" y="2212"/>
              <a:chExt cx="808" cy="712"/>
            </a:xfrm>
          </p:grpSpPr>
          <p:sp>
            <p:nvSpPr>
              <p:cNvPr id="38" name="Rectangle 32"/>
              <p:cNvSpPr>
                <a:spLocks noChangeArrowheads="1"/>
              </p:cNvSpPr>
              <p:nvPr/>
            </p:nvSpPr>
            <p:spPr bwMode="auto">
              <a:xfrm>
                <a:off x="2884" y="2212"/>
                <a:ext cx="808" cy="712"/>
              </a:xfrm>
              <a:prstGeom prst="rect">
                <a:avLst/>
              </a:prstGeom>
              <a:gradFill rotWithShape="0">
                <a:gsLst>
                  <a:gs pos="0">
                    <a:srgbClr val="FC0000"/>
                  </a:gs>
                  <a:gs pos="100000">
                    <a:srgbClr val="65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33"/>
              <p:cNvSpPr>
                <a:spLocks noChangeArrowheads="1"/>
              </p:cNvSpPr>
              <p:nvPr/>
            </p:nvSpPr>
            <p:spPr bwMode="auto">
              <a:xfrm>
                <a:off x="2891" y="2237"/>
                <a:ext cx="778" cy="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Directorate for</a:t>
                </a:r>
                <a:br>
                  <a:rPr lang="en-US" sz="1200" b="1">
                    <a:solidFill>
                      <a:schemeClr val="bg1"/>
                    </a:solidFill>
                    <a:latin typeface="Arial" charset="0"/>
                  </a:rPr>
                </a:br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Computer and</a:t>
                </a:r>
                <a:br>
                  <a:rPr lang="en-US" sz="1200" b="1">
                    <a:solidFill>
                      <a:schemeClr val="bg1"/>
                    </a:solidFill>
                    <a:latin typeface="Arial" charset="0"/>
                  </a:rPr>
                </a:br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Information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Science and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Engineering</a:t>
                </a:r>
              </a:p>
            </p:txBody>
          </p:sp>
        </p:grpSp>
        <p:grpSp>
          <p:nvGrpSpPr>
            <p:cNvPr id="27" name="Group 34"/>
            <p:cNvGrpSpPr>
              <a:grpSpLocks/>
            </p:cNvGrpSpPr>
            <p:nvPr/>
          </p:nvGrpSpPr>
          <p:grpSpPr bwMode="auto">
            <a:xfrm>
              <a:off x="3460" y="3124"/>
              <a:ext cx="808" cy="712"/>
              <a:chOff x="3460" y="3124"/>
              <a:chExt cx="808" cy="712"/>
            </a:xfrm>
          </p:grpSpPr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3460" y="3124"/>
                <a:ext cx="808" cy="712"/>
              </a:xfrm>
              <a:prstGeom prst="rect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76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3467" y="3245"/>
                <a:ext cx="778" cy="518"/>
              </a:xfrm>
              <a:prstGeom prst="rect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7600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Directorate for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Mathematical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and Physical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Sciences</a:t>
                </a:r>
              </a:p>
            </p:txBody>
          </p:sp>
        </p:grpSp>
        <p:grpSp>
          <p:nvGrpSpPr>
            <p:cNvPr id="28" name="Group 37"/>
            <p:cNvGrpSpPr>
              <a:grpSpLocks/>
            </p:cNvGrpSpPr>
            <p:nvPr/>
          </p:nvGrpSpPr>
          <p:grpSpPr bwMode="auto">
            <a:xfrm>
              <a:off x="4516" y="3124"/>
              <a:ext cx="808" cy="712"/>
              <a:chOff x="4516" y="3124"/>
              <a:chExt cx="808" cy="712"/>
            </a:xfrm>
          </p:grpSpPr>
          <p:sp>
            <p:nvSpPr>
              <p:cNvPr id="34" name="Rectangle 38"/>
              <p:cNvSpPr>
                <a:spLocks noChangeArrowheads="1"/>
              </p:cNvSpPr>
              <p:nvPr/>
            </p:nvSpPr>
            <p:spPr bwMode="auto">
              <a:xfrm>
                <a:off x="4516" y="3124"/>
                <a:ext cx="808" cy="712"/>
              </a:xfrm>
              <a:prstGeom prst="rect">
                <a:avLst/>
              </a:prstGeom>
              <a:gradFill rotWithShape="0">
                <a:gsLst>
                  <a:gs pos="0">
                    <a:srgbClr val="FC0000"/>
                  </a:gs>
                  <a:gs pos="100000">
                    <a:srgbClr val="65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4523" y="3149"/>
                <a:ext cx="778" cy="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Directorate for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Social,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Behavioral,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and Economic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Sciences</a:t>
                </a:r>
              </a:p>
            </p:txBody>
          </p:sp>
        </p:grpSp>
        <p:grpSp>
          <p:nvGrpSpPr>
            <p:cNvPr id="29" name="Group 40"/>
            <p:cNvGrpSpPr>
              <a:grpSpLocks/>
            </p:cNvGrpSpPr>
            <p:nvPr/>
          </p:nvGrpSpPr>
          <p:grpSpPr bwMode="auto">
            <a:xfrm>
              <a:off x="3988" y="2212"/>
              <a:ext cx="808" cy="712"/>
              <a:chOff x="3988" y="2212"/>
              <a:chExt cx="808" cy="712"/>
            </a:xfrm>
          </p:grpSpPr>
          <p:sp>
            <p:nvSpPr>
              <p:cNvPr id="32" name="Rectangle 41"/>
              <p:cNvSpPr>
                <a:spLocks noChangeArrowheads="1"/>
              </p:cNvSpPr>
              <p:nvPr/>
            </p:nvSpPr>
            <p:spPr bwMode="auto">
              <a:xfrm>
                <a:off x="3988" y="2212"/>
                <a:ext cx="808" cy="712"/>
              </a:xfrm>
              <a:prstGeom prst="rect">
                <a:avLst/>
              </a:prstGeom>
              <a:gradFill rotWithShape="0">
                <a:gsLst>
                  <a:gs pos="0">
                    <a:srgbClr val="FC0000"/>
                  </a:gs>
                  <a:gs pos="100000">
                    <a:srgbClr val="65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42"/>
              <p:cNvSpPr>
                <a:spLocks noChangeArrowheads="1"/>
              </p:cNvSpPr>
              <p:nvPr/>
            </p:nvSpPr>
            <p:spPr bwMode="auto">
              <a:xfrm>
                <a:off x="3995" y="2333"/>
                <a:ext cx="778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Directorate for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Education and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Human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Resources</a:t>
                </a:r>
              </a:p>
            </p:txBody>
          </p:sp>
        </p:grpSp>
        <p:sp>
          <p:nvSpPr>
            <p:cNvPr id="30" name="Line 43"/>
            <p:cNvSpPr>
              <a:spLocks noChangeShapeType="1"/>
            </p:cNvSpPr>
            <p:nvPr/>
          </p:nvSpPr>
          <p:spPr bwMode="auto">
            <a:xfrm>
              <a:off x="3648" y="1248"/>
              <a:ext cx="384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528" y="1104"/>
              <a:ext cx="952" cy="328"/>
            </a:xfrm>
            <a:prstGeom prst="rect">
              <a:avLst/>
            </a:prstGeom>
            <a:gradFill rotWithShape="0">
              <a:gsLst>
                <a:gs pos="0">
                  <a:srgbClr val="1402FF"/>
                </a:gs>
                <a:gs pos="100000">
                  <a:srgbClr val="06014C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Staff Offices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9144000" cy="678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C2E2C"/>
                </a:solidFill>
              </a:rPr>
              <a:t>NSF has a hierarchical organizational structure</a:t>
            </a:r>
          </a:p>
          <a:p>
            <a:r>
              <a:rPr lang="en-US" sz="2400" b="1" dirty="0" smtClean="0">
                <a:solidFill>
                  <a:srgbClr val="7C2E2C"/>
                </a:solidFill>
              </a:rPr>
              <a:t>	Directorate</a:t>
            </a:r>
          </a:p>
          <a:p>
            <a:r>
              <a:rPr lang="en-US" sz="2400" b="1" dirty="0" smtClean="0">
                <a:solidFill>
                  <a:srgbClr val="7C2E2C"/>
                </a:solidFill>
              </a:rPr>
              <a:t>		Division</a:t>
            </a:r>
          </a:p>
          <a:p>
            <a:r>
              <a:rPr lang="en-US" sz="2400" b="1" dirty="0" smtClean="0">
                <a:solidFill>
                  <a:srgbClr val="7C2E2C"/>
                </a:solidFill>
              </a:rPr>
              <a:t>			Program</a:t>
            </a:r>
          </a:p>
          <a:p>
            <a:endParaRPr lang="en-US" sz="2400" b="1" dirty="0" smtClean="0">
              <a:solidFill>
                <a:srgbClr val="7C2E2C"/>
              </a:solidFill>
            </a:endParaRPr>
          </a:p>
          <a:p>
            <a:r>
              <a:rPr lang="en-US" sz="2100" dirty="0" smtClean="0">
                <a:solidFill>
                  <a:srgbClr val="7C2E2C"/>
                </a:solidFill>
              </a:rPr>
              <a:t>Mathematical &amp; Physical Sciences (MPS)</a:t>
            </a:r>
          </a:p>
          <a:p>
            <a:r>
              <a:rPr lang="en-US" sz="2100" dirty="0" smtClean="0">
                <a:solidFill>
                  <a:srgbClr val="7C2E2C"/>
                </a:solidFill>
              </a:rPr>
              <a:t>	Astronomical Sciences (AST)</a:t>
            </a:r>
          </a:p>
          <a:p>
            <a:r>
              <a:rPr lang="en-US" sz="2100" dirty="0" smtClean="0">
                <a:solidFill>
                  <a:srgbClr val="7C2E2C"/>
                </a:solidFill>
              </a:rPr>
              <a:t>	Chemistry (CHE)</a:t>
            </a:r>
          </a:p>
          <a:p>
            <a:r>
              <a:rPr lang="en-US" sz="2100" dirty="0" smtClean="0">
                <a:solidFill>
                  <a:srgbClr val="7C2E2C"/>
                </a:solidFill>
              </a:rPr>
              <a:t>		Chemical Catalysis (CAT)</a:t>
            </a:r>
          </a:p>
          <a:p>
            <a:r>
              <a:rPr lang="en-US" sz="2100" dirty="0" smtClean="0">
                <a:solidFill>
                  <a:srgbClr val="7C2E2C"/>
                </a:solidFill>
              </a:rPr>
              <a:t>		Chemical Measurement &amp; Imaging (CMI)</a:t>
            </a:r>
          </a:p>
          <a:p>
            <a:r>
              <a:rPr lang="en-US" sz="2100" dirty="0" smtClean="0">
                <a:solidFill>
                  <a:srgbClr val="7C2E2C"/>
                </a:solidFill>
              </a:rPr>
              <a:t>		Chemical Structure, Dynamics and Mechanisms (CSDM-A)</a:t>
            </a:r>
          </a:p>
          <a:p>
            <a:r>
              <a:rPr lang="en-US" sz="2100" dirty="0" smtClean="0">
                <a:solidFill>
                  <a:srgbClr val="7C2E2C"/>
                </a:solidFill>
              </a:rPr>
              <a:t>	               Chemical Structure, Dynamics and Mechanisms (CSDM-B) </a:t>
            </a:r>
          </a:p>
          <a:p>
            <a:r>
              <a:rPr lang="en-US" sz="2100" dirty="0" smtClean="0">
                <a:solidFill>
                  <a:srgbClr val="7C2E2C"/>
                </a:solidFill>
              </a:rPr>
              <a:t>		Chemical Synthesis (SYN)</a:t>
            </a:r>
          </a:p>
          <a:p>
            <a:r>
              <a:rPr lang="en-US" sz="2100" dirty="0" smtClean="0">
                <a:solidFill>
                  <a:srgbClr val="7C2E2C"/>
                </a:solidFill>
              </a:rPr>
              <a:t>		Chemical Theory, Models, and Computational Methods  (CTMC)</a:t>
            </a:r>
          </a:p>
          <a:p>
            <a:r>
              <a:rPr lang="en-US" sz="2100" dirty="0" smtClean="0">
                <a:solidFill>
                  <a:srgbClr val="7C2E2C"/>
                </a:solidFill>
              </a:rPr>
              <a:t>		Chemistry of Life Processes (CLP)</a:t>
            </a:r>
          </a:p>
          <a:p>
            <a:r>
              <a:rPr lang="en-US" sz="2100" dirty="0" smtClean="0">
                <a:solidFill>
                  <a:srgbClr val="7C2E2C"/>
                </a:solidFill>
              </a:rPr>
              <a:t>		Environmental Chemical Sciences (ECS)</a:t>
            </a:r>
          </a:p>
          <a:p>
            <a:r>
              <a:rPr lang="en-US" sz="2100" dirty="0" smtClean="0">
                <a:solidFill>
                  <a:srgbClr val="7C2E2C"/>
                </a:solidFill>
              </a:rPr>
              <a:t>		Macromolecular, </a:t>
            </a:r>
            <a:r>
              <a:rPr lang="en-US" sz="2100" dirty="0" err="1" smtClean="0">
                <a:solidFill>
                  <a:srgbClr val="7C2E2C"/>
                </a:solidFill>
              </a:rPr>
              <a:t>Supramolecular</a:t>
            </a:r>
            <a:r>
              <a:rPr lang="en-US" sz="2100" dirty="0" smtClean="0">
                <a:solidFill>
                  <a:srgbClr val="7C2E2C"/>
                </a:solidFill>
              </a:rPr>
              <a:t> and </a:t>
            </a:r>
            <a:r>
              <a:rPr lang="en-US" sz="2100" dirty="0" err="1" smtClean="0">
                <a:solidFill>
                  <a:srgbClr val="7C2E2C"/>
                </a:solidFill>
              </a:rPr>
              <a:t>Nanochemistry</a:t>
            </a:r>
            <a:r>
              <a:rPr lang="en-US" sz="2100" dirty="0" smtClean="0">
                <a:solidFill>
                  <a:srgbClr val="7C2E2C"/>
                </a:solidFill>
              </a:rPr>
              <a:t> (MSN)</a:t>
            </a:r>
          </a:p>
          <a:p>
            <a:r>
              <a:rPr lang="en-US" sz="2100" dirty="0" smtClean="0">
                <a:solidFill>
                  <a:srgbClr val="7C2E2C"/>
                </a:solidFill>
              </a:rPr>
              <a:t>	Materials Research (DMR)</a:t>
            </a:r>
          </a:p>
          <a:p>
            <a:r>
              <a:rPr lang="en-US" sz="2100" dirty="0" smtClean="0">
                <a:solidFill>
                  <a:srgbClr val="7C2E2C"/>
                </a:solidFill>
              </a:rPr>
              <a:t>	Mathematical Sciences (DMS)</a:t>
            </a:r>
          </a:p>
          <a:p>
            <a:r>
              <a:rPr lang="en-US" sz="2100" dirty="0" smtClean="0">
                <a:solidFill>
                  <a:srgbClr val="7C2E2C"/>
                </a:solidFill>
              </a:rPr>
              <a:t>	Physics (PHY)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90600" y="228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 Organization 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85800" y="2286000"/>
            <a:ext cx="8153400" cy="3352800"/>
            <a:chOff x="432" y="1440"/>
            <a:chExt cx="5136" cy="2112"/>
          </a:xfrm>
        </p:grpSpPr>
        <p:sp>
          <p:nvSpPr>
            <p:cNvPr id="6" name="Line 11"/>
            <p:cNvSpPr>
              <a:spLocks noChangeShapeType="1"/>
            </p:cNvSpPr>
            <p:nvPr/>
          </p:nvSpPr>
          <p:spPr bwMode="auto">
            <a:xfrm flipH="1" flipV="1">
              <a:off x="1750" y="1769"/>
              <a:ext cx="1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32" y="1534"/>
              <a:ext cx="1327" cy="56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Emerging Frontiers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in Research and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Innovation (EFRI)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523" y="2519"/>
              <a:ext cx="954" cy="1033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Chemical, 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Bioengineering,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Environmental, 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And Transport 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Systems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(CBET)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523" y="2519"/>
              <a:ext cx="954" cy="1033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Civil, 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Mechanical, and 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Manufacturing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Innovation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(CMMI)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523" y="2519"/>
              <a:ext cx="954" cy="1033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Electrical, 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Communications 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and Cyber 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Systems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(ECCS)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23" y="2519"/>
              <a:ext cx="954" cy="103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Engineering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Education and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Centers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(EEC)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523" y="2519"/>
              <a:ext cx="954" cy="103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Industrial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Innovation and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Partnerships</a:t>
              </a:r>
            </a:p>
            <a:p>
              <a:pPr algn="ctr" eaLnBrk="1" hangingPunct="1"/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(IIP)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4204" y="1769"/>
              <a:ext cx="13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841" y="1440"/>
              <a:ext cx="2363" cy="704"/>
            </a:xfrm>
            <a:prstGeom prst="rect">
              <a:avLst/>
            </a:prstGeom>
            <a:solidFill>
              <a:srgbClr val="CDDBF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800" b="1">
                  <a:solidFill>
                    <a:schemeClr val="tx1"/>
                  </a:solidFill>
                  <a:latin typeface="Arial" charset="0"/>
                </a:rPr>
                <a:t>Office of the Assistant Director</a:t>
              </a:r>
            </a:p>
            <a:p>
              <a:pPr algn="ctr" eaLnBrk="1" hangingPunct="1">
                <a:defRPr/>
              </a:pPr>
              <a:r>
                <a:rPr lang="en-US" sz="1800" b="1">
                  <a:solidFill>
                    <a:schemeClr val="tx1"/>
                  </a:solidFill>
                  <a:latin typeface="Arial" charset="0"/>
                </a:rPr>
                <a:t>Deputy Assistant Director</a:t>
              </a:r>
            </a:p>
            <a:p>
              <a:pPr algn="ctr" eaLnBrk="1" hangingPunct="1">
                <a:defRPr/>
              </a:pPr>
              <a:r>
                <a:rPr lang="en-US" sz="1800" b="1">
                  <a:solidFill>
                    <a:schemeClr val="tx1"/>
                  </a:solidFill>
                  <a:latin typeface="Arial" charset="0"/>
                </a:rPr>
                <a:t>(OAD)</a:t>
              </a:r>
              <a:endParaRPr lang="en-US" sz="1800" i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295" y="1534"/>
              <a:ext cx="1273" cy="56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Senior Advisor</a:t>
              </a:r>
            </a:p>
            <a:p>
              <a:pPr algn="ctr" eaLnBrk="1" hangingPunct="1">
                <a:defRPr/>
              </a:pPr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Nanotechnology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 flipV="1">
              <a:off x="1023" y="2332"/>
              <a:ext cx="395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023" y="2315"/>
              <a:ext cx="0" cy="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977" y="2332"/>
              <a:ext cx="0" cy="1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977" y="2144"/>
              <a:ext cx="0" cy="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977" y="2332"/>
              <a:ext cx="0" cy="1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4977" y="2315"/>
              <a:ext cx="0" cy="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Mikha\Desktop\1.jpg"/>
          <p:cNvPicPr>
            <a:picLocks noChangeAspect="1" noChangeArrowheads="1"/>
          </p:cNvPicPr>
          <p:nvPr/>
        </p:nvPicPr>
        <p:blipFill>
          <a:blip r:embed="rId3" cstate="print"/>
          <a:srcRect r="19679" b="15941"/>
          <a:stretch>
            <a:fillRect/>
          </a:stretch>
        </p:blipFill>
        <p:spPr bwMode="auto">
          <a:xfrm>
            <a:off x="533400" y="381000"/>
            <a:ext cx="7153275" cy="606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Mikha\Desktop\1.jpg"/>
          <p:cNvPicPr>
            <a:picLocks noChangeAspect="1" noChangeArrowheads="1"/>
          </p:cNvPicPr>
          <p:nvPr/>
        </p:nvPicPr>
        <p:blipFill>
          <a:blip r:embed="rId3" cstate="print"/>
          <a:srcRect r="18270"/>
          <a:stretch>
            <a:fillRect/>
          </a:stretch>
        </p:blipFill>
        <p:spPr bwMode="auto">
          <a:xfrm>
            <a:off x="990600" y="228600"/>
            <a:ext cx="6553200" cy="6304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Mikha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462"/>
            <a:ext cx="5729078" cy="6561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8400" y="8382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C2E2C"/>
                </a:solidFill>
              </a:rPr>
              <a:t>A regularly updated list of funding calls</a:t>
            </a:r>
          </a:p>
          <a:p>
            <a:endParaRPr lang="en-US" sz="2200" dirty="0" smtClean="0">
              <a:solidFill>
                <a:srgbClr val="7C2E2C"/>
              </a:solidFill>
            </a:endParaRPr>
          </a:p>
          <a:p>
            <a:r>
              <a:rPr lang="en-US" sz="2200" dirty="0" smtClean="0">
                <a:solidFill>
                  <a:srgbClr val="7C2E2C"/>
                </a:solidFill>
              </a:rPr>
              <a:t>Contains both recurring and one-time solicitations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1nsf.gov - Funding - Macromolecular, Supramolecular and Nanochemistry - US National Science Foundation (NSF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31750"/>
            <a:ext cx="7442200" cy="667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ellington\AppData\Local\Microsoft\Windows\Temporary Internet Files\Content.IE5\N4GGMD5G\ppt_templates_gold_gold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2nsf.gov - Funding - Macromolecular, Supramolecular and Nanochemistry - US National Science Foundation (NSF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8200"/>
            <a:ext cx="6807201" cy="122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386</Words>
  <Application>Microsoft Office PowerPoint</Application>
  <PresentationFormat>On-screen Show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wellington</dc:creator>
  <cp:lastModifiedBy>Hutcheson, Emily</cp:lastModifiedBy>
  <cp:revision>124</cp:revision>
  <dcterms:created xsi:type="dcterms:W3CDTF">2014-04-02T17:21:01Z</dcterms:created>
  <dcterms:modified xsi:type="dcterms:W3CDTF">2015-04-08T14:16:38Z</dcterms:modified>
</cp:coreProperties>
</file>