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74" r:id="rId4"/>
    <p:sldId id="273" r:id="rId5"/>
    <p:sldId id="260" r:id="rId6"/>
    <p:sldId id="261" r:id="rId7"/>
    <p:sldId id="275" r:id="rId8"/>
    <p:sldId id="276" r:id="rId9"/>
    <p:sldId id="259" r:id="rId10"/>
    <p:sldId id="258" r:id="rId11"/>
    <p:sldId id="263" r:id="rId12"/>
    <p:sldId id="265" r:id="rId13"/>
    <p:sldId id="264" r:id="rId14"/>
    <p:sldId id="266" r:id="rId1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DBBC"/>
    <a:srgbClr val="E5D2AD"/>
    <a:srgbClr val="E4C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0E591-55C2-4AE3-9E1C-5358DB48E4CC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707C9-50B1-4CF4-9C72-8CF792406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42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440C7A-7293-425F-92DA-F7942D3668DB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88F6A9-3784-4356-8891-4AA5F6E41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7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8F45BE3-C9BA-497B-9A35-C569DA7881CD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E8441CB-4422-4867-906E-A8C88F7BAC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sf.gov/bfa/dias/policy/merit_review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09600"/>
            <a:ext cx="1119360" cy="11258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4086" y="947448"/>
            <a:ext cx="4648200" cy="1905000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  <a:t>CAREER Workshop</a:t>
            </a:r>
            <a:br>
              <a:rPr lang="en-US" sz="4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April 6, 2015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AutoShape 2" descr="data:image/jpeg;base64,/9j/4AAQSkZJRgABAQAAAQABAAD/2wCEAAkGBxQTEhUUExQWFhUWFxgYGRUVFRUUGBgYGRQWFxgWGRcZHSggGBsmHBgWIjEiJykrLi4uFx8zODMsNygtLiwBCgoKDg0OGxAQGy8kICYsLzQ0MC0sLCwsLCw0LCwsLC0sLCwsLCwsLCwsLCwsLCwsLCwsLCwsLCwsLCwsLCwsLP/AABEIAOEA4AMBEQACEQEDEQH/xAAbAAACAwEBAQAAAAAAAAAAAAAABQMEBgcCAf/EAEUQAAECAwUECAQEAwcCBwAAAAEAAgMEEQUSITFBBlFhcRMiMoGRobHBB1LR8EJicuEUI4IkM3OSorLxJVMVFjRDY7PS/8QAGgEBAAMBAQEAAAAAAAAAAAAAAAMEBQIBBv/EADcRAAICAQIDBQcEAQMFAQAAAAABAgMRBCESMUEFE1Gx8CIyYXGBodEUkcHhIzNC8RVSYnKiNP/aAAwDAQACEQMRAD8A7igBACAEAIAQAgBACAEAIAQAgFe0R/lc3D3Kodov/D9US0+8V9mTg8cW+/0UXZj2kvkdXdB4tQgBACAEAIAQAgBACAEAIAQAgBACAEAIAQAgAlARwozXVumtDRcQthZnheT1prmSLs8BACAEAIDPbRTNXBg/DieZ08PVY3aNqlJQXTzLFMcLJXsSaDImOTsO/Q/e9Q6G3u7d+T2/B1bHMTUrfKoIAQAgBAVp6eZCALzSpplXvpuUN18KknM6jBy5E0GM14DmkEHUKSM4yWYvKPGmtme10eAgBACAEAIAQAgBACAEAICGbg32Fv3VQ31d7W4nsXh5EcpMGG7hkR96rD098qJ+aJ5R4kP4UUOFQahb8LIzjxRexA1jme12eAgI40drRVxA5lcTsjBZk8HqTfIVTttChEPP5j7BZ1/aKxiv9yWNXiInGuJWS3ncsHgrwDWQtssAa8XgNfxD6rRo18oLhmsr7/2RSqT3Q6lrQhxOy4V3HA+BWnVqa7PdZBKElzLSnOQQEE3Nshi880HmeAGqjtthWsyZ1GLk8IxtpTjo8StODW7sfUr5++6V88/si7CCgjYWdKCFDawaZnedSt6ipVQUUUpy4nksqY5BACAEAIAQAgBACAEAIAQAgM9aTaRHePiAV89rI4ulj1sWIe6QQozmmrSR97lDXbOt5i8HTSfMn/8AFIm8eAVj9ff4/Y57uJ6hPjxcnGm/sjxGakhLVX8m8fsg+CJOyw64veSeA9yp49m53nL19TnvfBEpsOHTN3Oo+il/6dVjmzzvZGfmIRY4tOYNFj2QcJOL6FhPKyRUXB6PYOzzaddxr+WgHmCtaHZsce1J5+BA7n0QRNnG6PcOYB+i9fZkOkmFe/ArxZCZhjqPLhuBNf8AKfZRy0+pq9yWV66M6U4S5oXxLVjZF7h3AH0qqj1d/JyZIq4eBRixC41cSTvJJPiVXlJyeW8kiWORPZYrGh1+cetVLplm6PzObPdZul9KUAQAgBACAEAIAQAgBACAEAID4TReN4WWDNzMS84u3ny0XzV1neWOXiWYrCwQlRnRYsyE10QB2VCabzu9fBWdHXCdqUzmbaWxogF9ClgrH1ACAyNpOrFefzHyw9l83qZcV0n8S5BYiis11CDuNVCnhpnRtgV9UUT6gBAZbaeI0xABmB1jzyHh6rE7RlF2JLmlv69cy3QngSlZ5OfYUQtcHDNpB8DVdRk4yUl0PGsrBvpeMHtDm5EVC+nhNTipLkzPaaeGSLo8BACAEAIAQAgBACAEAIAQCy05qvUb309Fla7UZ/xQ+v4JYR6shhWU4irjd4Z+Kir7OnJZk8fc9di6FCYhFri05hUrK5VycZEieVkia4g1GYxXMZOLyuZ7jJpJCbERtdRmPvRfQ6bUK6OevUrSjwssqwcniK+60ncCfALmcuGLk+h6llmXsyV6WJjlm76d5WBpae+s35c2Wpy4USW1IdGQWjqnyO774qTW6ZVSzHk/M8rnxLceWVFvQmHhTvGHstXSz46Yv4EE1iTLasHBTtSfEJlc3Hsjefoq+p1Cphnr0O4Q4mYyI8kkk1JNSeK+dk3J5ZdSwfZaAXvDG5k0+p8F1XW7JKK6iUsLLHkfZnq9R5LvzCgPhl5rSn2Z7Psy3+JAtRvuinZU86XeYcQENJxB/CfmG8KHTXy08+Czl5fE7sgrFmJrWuqKjEHVbieeRTPqAEAIAQAgBACAAUAIAQC6en6dVmJ3jTlvKzdVreH2K936+5JGHVkshJ3BU4uPlwUuk0qqXFL3vI8lLJcV04FVuwcA7uPt98Vl9pV7Ka+RLU+hTs6SEQOqSKUp31z8FV0ulV6ll4wdznwnmLAiQHXhl8wy5FeSqu0suJfv0+p6nGawOZGdbEGGBGbd31C19PqI3RyufgQSi4kNuRrsIjV2HufIKPX2cNLXjsdVLMj5Ycvdh11dj3afXvXmgq4KuLq/SFssyLNoS3SQ3N1Iw5jJT6irva3H1k5hLheRZs1Gwcw5g1HofMDxVLs2zaUH0JblyYyn51sJt53cNSVdvvjVHikRRi5PCM5Clos08uOA+bQDc0arHhXbq58T5eP8IsuUa1g925ZrITWFtakkGprXBd6zSwpjFxFVjk3kn2VlsXRD+kep9lL2bXu5/T8nN8uSNEtYrFO0rOZGbR2YycMx9RwUF+nhdHD/AHO4TcXsIZC0XyzzCjYtGRGNK6je3h/ws2nUS00u6s5eX9FidasXFE08GK1wDmkEHUYrXjJSWYvKKrTWzPa6PCCcnGQm3nuDR5nkMyo7LYVrM3g6jFyeESw3hwBBqCKg7wV2mmso5awel6AQEM41xYQzM93NQ6hTlW1DmexxncRQ474ZpUimhy8FhQutofCnj4FhxUi2213fKPEq2u0p43ijjukV48+92FaDcMFWt1ltmzeF8DpQSJ7Hg1Jcfw5c/v1Vjs6lSk5vp5nNj2wOVskIICCdhXobhww5jEKHUV95VKJ1F4Yu2fd2x+n3Wf2Y/eXy/kkt6Dciua1Wk9mQiC0oAhPDobgD8tcR3buaxtVUqJqdbw/D10LEHxLDKloz5i3agCg34V1Kr6jUSvayuR3CCiRxdrms6piQG0woXCo/1K9G7WSXsV7f+rIX3Se8vuj5D2vByiwD/UPZyO/Wx96v/wCWF3L/ANy/dHmVtAtidKKGpNQDga579VRhfKu3vGt99uRO4qUcFmVpHi1jPA3NrSv5Rw81NVjUW5tl9P49bnMvYj7KNOxgAAAoBkAttJJYRVEm1Z6jP1H0Wb2n7kfmWNPzZfsSDdgsGpF4/wBWPpRWtHDgpivr+5Ha8yZeVkjBAItrZdphh+TmkDmDp79xWd2jWnWp9UWNPJ8WDLy80+GascW8jgeYyKyIWzreYvBalFS5otPt6YIp0ng1oPjRTvW3te99kcdzDwIJSUiTD8KuOr3EkAcT7Liuqy+W2/xZ3KUa0bizZToobWXi6mp8cOC36Ku6goZyUJy4pZLSlOAQAgK07KCINxGR9uSranTRuj8ejOoywzPOFDQ5hfPtNPDLJ8XgLElOGGcMQcwrGn1MqXtuvA5lHI2g2nDdmbp44eeS1q9dVPm8fMhdbRca4HI15K2mmso4Pq9AhlIohRnh2DcfWo8li0TjRqJKXLf8onkuKKwV7W2hujA3G/6jy3feKklqbtQ+GlYXj65eZy+CtZmzJz9qRXgiFRh3nE/Qeatafs+qLzd7Xr7lSzWTe0NhdAvvbV5LnAkGuONTvWjOmNUsQWEym7HL3nkSz8tiXAC7WmBGdMcFfpTUVF8zhspMJaajw3rqdaksM9TLsCOe00kb7poRXCvp5LNupSeJLKJoTa5bDKV2iiM7Y6QYcHdxpQ8is27s6uW8Nn9i3Xq5x2lubGwNpqjqOvN1huwc3Tu9FTjZfpXwz3Xrk/4La4LVmPMYWvONmHQmsruxFKFxA9vNeaq6OolCMPWTuuLgm2alraCg0W0lhYKhDMTkNnbe1vAnHwzXE7oQ954OoxcuSFE3tMwf3bS47z1R9fJUbO0oL3Fn7E0dO3zM9aFoPjGrzlk0YAdyzLr52vMizCtQ5FMqE7CFDLnBozcQBzJouoxcmkup43hZOhWfJNhMDG6ZnUnUlfSU1RqgoxM6c3J5ZZUpyCAEAIAQGetcUimm4eiwNekrn9CxX7pB/CvpeumnL2UP6e3h4uF4OuJcskKiPSzKyL4gq2lK0xKsU6Wy1cUcYOZTUeZYbZUUYhwB4OI9lYjoL47xaX1f4Oe8iz7EizEIVcajjQ/uupT1dKzLdfR/2EoSM/bdr3TU0MR2QyGgqeHqoqaZ6qxzly6/hHNtqqjhczNRYxNXvJJ9KkYU0/db9FC2hDYybLG3xSLMrKRIn8xpujG6yla54nnTworWa6/8clnxfrwIt3uLxAOOJFc9K76rR2OeEqxpZdczzGCo1lHCtM9aU81FbHMXg9iyeLKtBqBTMYbuW/6LJc5NcLLCKkRvDlzpQLk7KpiXC14cWuacHA0xPVryyw1xRx4k4tZTPVJxeUbLZ3aDpaV6sRuIIydTVvLd9jC1Wklp5cceXkadF6tXDLma6VhzEwCRFwBoesW/6WhK46jULPHt8/4RJJ1w6E7NlzrF8Ge9VKuy31l9v7PP1HwK1qWEIUMv6StKYFtK1NN/3RRajQqqDnxfY6rucpYwIwCTQYk6DGqz8Z2RYGjdnYxbeo0H5Set6U81dWguceL7dSHv4ZwVLFH9ohg/OotKv88c+J1b7jOgL6MzwQAgBACAEAi6PpJg7gceTaD1WLwd/q34J+WxPnhgPVtEAvtGzQ/rNwd5Hnx4qjqtGrPajtLzJITxzKFlzPRvLH4A4Guh0++SpaO502OE9s/Zkk48Syh+tsrmV2ntYNDiT1IenzO3D08Vj6mctRcqocl6b+hMmq4cTMA6K57y52ZJPtTgKei1661XFRiZc5OTyxrIM9x4hdkTNNJMa1pJyAr4BEnJ4R3FLmxRaF2I8ua26DpvO9alUXGOGyKU03sJ5yEpos8YkmmrtnCIpWMBVp34fRUNTXn2kSwZDNQKkEk4aA0+8gVUjNxTwS4yUZiTq8k8qccBQLqNrjHCPcH1pLTVhu0xBGFMcDwOXnvUMvaWJbnSeN0dH2N2gqGvPBsRo9aefiFiNPR3/wDi/L8r1zNWEldX8fXmdIDqioyWynncrGStubMxFEOF1gDhTU6u5DfzWLqrXqLFXXul5+Jcqiq48Uh3ZFjtgip6z9XbuDdwWhptJGlZ5vx/BBZa5/IZq2RGTtqX6GahxB2XuDjzDhe9a95WPqa+61EZrk3/AMlyqXFW4msWwUwQAgBACAjmYtxpcdBVR22KuDk+h6ll4Fez7e245kge59Vn9mxzxTZLd0Q4WoQggKdoyAiDc4ZH2PBVNTpY3LPU7hPhFkO03MY6G4G8MAd3PlnVUY6ydcHXPmuRK603lGB2rnavEIHs9Y8yPYUP9Ssdm1Yi7H18v+fIq6ueXw+AsgPGGP3j7LTKLHki/Gv2Mf2CHBNO2pU9GD1RnQ5n6LQ09GI8T5nPF0PLZkUU+DzhKM3GXcUGxNO1GYI5ii6bOMFKC3rtOlc9MBX6KtdLEGSxRLHIpnkD5nDz+8FmExVivFfvf5Vqh6VXPA+9KUr4CiHpf2eneijtNeq4XTyJwd40PKqqaynvamlzW6LGms4JrwZ1CHacR0JsBoxJu1GZbo3hz3LIjqbJVqmPpeHroaTripcbNHY1liC3e89p3sOC1tLplTH4vmVbLHN/AYq0RggEm1sC9AvfI4Hx6vuPBUO0YcVOfB/0T6d4ngYWVNdJCY/UjHmMD5gqzp7O8rUiOyPDJotqY4BACAEAkt6cH92Dxd7D38Fk9oXp/wCNfUnqj1JNnX9Vw1vV8QPopOzGuCS+J5dzG60iEijTDW9pwHM+yjnbCHvNI9UW+Qvj24wdkF3+keePkqdnaNcfdWft6/YkVT6ieemjEdeLQ3DjiN/FZeoudsuJrBNCKisHLJS2HOjvitNHX3PaaA9WvVwIoaCgoeC+n7juoRj4Jfv1MiU+KTkdm2YnWzMuyK6GxrjUEAChLTdJG4HdpVcFmD4lkzO19iGC50SGKQng1phceTrj2ThTdluUtckpJ/ErX1Y3Qgsi0Yss5tLpY5zbzaNcDwrSowrktFyrvT8UVoSlWxrtpazhHiQcAxl2gDWjG4HVJpXVeaWpcCl1ZJqLHxOPQZTkD+BkRGY0dO+5WIQHFl/dXKmXMqFS763hfu+BK491XlczHwdrpljquiGK09qHFo9rhuxy7lPOmt8lj5EEbZrm8jbbOagOl5J8BrYcN5im60Nbdcbl4EDCoIIVLhliafPYsWOPDFrkO/h7aT5jpmxrr7lwtNxgIvF4IqAKjqjx1VdktUm+ZW+JFsRZV0JsC4wOa4k9HDcSQQB2gfTVD2yTXIQWNt7EZEAmWQ4kIkBzhDaxzAQCXAtwNMTSnehxGx9RN8QmgWjMAUANzLd0EMn7+qI8n7zNfs5azgyHGaAS5gqDj+rLiDivnuN6a+XD6RrRStrWTWSu08M9sFh39oeWPkr9faVb95Y+69fQilp5LkNZeehv7D2ngCK+GauQurn7rTIXCUeaLClORVtO8CWfxugf5h+6qa54of08yahe2hRshaABMJx7Rq3nTEeh7iqXZ1yTdb68ibUwz7SNYtgpggFz7ahDIk8mn3VJ9oUrr9iTupC+btxzsGC7xOJ/ZU7u0ZS2gseZJGlLmKSVnEx7hxC01aSDvBovYylF5i8BpPme3Tbzm9x/qK7d1j5yf7nnCvAsSNmviY9lvzHXkNVNRpJ278l4nM7FEeytmw2ZCp3uxP7LXq0lVfJZfiyvKyTM7tfGu9K75YRPg1xWfqlx6qMfkvuSweK2/mcMl4haQRmF9ZJKSwzGWx0WUt0y8jIxmm6eljihqQRfxBoMj3aZEKi6pcTS3J1PEUzpNmz0Gdl7wAcx4LXsONDTFp8fMFRpuLLCanE5jbmzD5WYAB/lOdWG44kio6pp+IeefBX1q1w78yhOlxl8D7t7Dd/Gxzobv/1MC6010eBR6nmoj7bZ0awp+FOyrTRrgWhsRhoaOAFWkeY4UKpWRlXMvQkpxMrtB8N61dKPp/8AFEJI/pfmORrzCnhqnymQy03/AGnObWbHg/2eMHM6MlwhupgXUq4EZg3RiCRgrCcX7SIGmvZZuvgxHLnTQJrRsHnnGVPUQUcNFjTvmWPinYc1Mx5f+GhOeA14cQWhoq5uZcRTAFc1cGHxHVsZNrAh2+sv+GhSUAm8RDi3iMi5zw9/deJ7lEeTWEkZCcmXRHX3uLnGgJOZutDB4ANFeC9ODoXw1i4QK6PePEuw86dyyLNtcn65YNKrfT+vE6JOWRCidpgB+ZvVPln3q7bparOa3+BxG2UeTMxa1gvhAub12b6YjmN3EeSydRoZVe0t0Wq7lLZ7MXwp+K3sxHjheNPBV432R5Sf7krhF80RzM09/be51N5Jpy3Lmdk5+88nsYqPJEANMRmNVwdGhs7atzQGxW3vzNoHd4yPktKntGUVixZ+PUrT0ye8Rq3amXOrhwLT7K4u0KX4/sQ/p5nx2zw0iHvb+6gfZi6S+w7/AOBSmrIiMFe0N7c/BVLdFbWs818DuNsWL6qmSHpoJwAryxXqTbwgfXsIzBHMEL1xlHmsBPIws+2DDAa4XmjLeOW9XdPrpVrhluvuRTqT3Q+lp5kTsuFd2R8FrVaiuz3X+SCUGuZldtG1EYDWC4eLCFm6h41kW/GPmTR3qf1OFMcvqzGNbaTv+kyP+NM/71HH/Ul9CR/6a+p42M2lfJxw4VMN5AiQxqK9oD5hpvxGq9tgpLPU8rm4s7bNy8KbgAVDmPAc1wzB0cNxH1Czy40pI5ptrE/t0YV1ZpWn8pngvStYvbZRj9LJTLwx5ZEYaFzcA4UDhVpqHChrQjVSKx4w90c4cHsa+wviC1xayZAY4kARG9ipNBeacWjLGpHJcYy9ieFvSRF8YrPa6UbGoA+G9orqWvwLfG6e471Np5Ylg8vj7ORR8ED15v8ATB9Yy61PJevA50/NkXxpnIkKYlXQ4j2O6OJixzmHB7NQV5Qk08i9tNCTaa3TNy8jEc4GKIcVsQClbzYjWhxA7JcBe0GJUdkeGTQcuJIzWWWmRrw3+3JcHJ0b4bM6sD9b/IuHqFj2761fTyNKn/8AP68Tpc7aMOF23AHdm7wGK0Lb66veZHGEpckZe19onRAWMF1hwNe0Ru3ALJ1GvlYnGOy+5aroUd3zE0OXe7ssc79LSfQKlGEpck39CdyS5s8RobmmjgWnc4EHwK8lFxeGsHqafIjK8PRrIbORoovEBjTq6tTybn40VyrQ22LPJfH8EM74R+I1Zsc38UUnk0D1JVtdmLrL7ET1T6I1C1CoCAze0EmGuD2igdn+r9/ZYvaFChJTjyfn/ZZqllYYw2dYBCrqSanlgrnZ8Uqs+LI7n7Q0IV4iKsazoTs2DmMD4hQT01U+cUdKcl1KEfZ9p7DiOeI+qqT7Ng/cePuSK59RPaUo9hAiG9UYGpOHes7UVWVSXG8k0JKS2OHtkHdMYAoHB7mddzWDq1xLnEAYDUr7KFinBT8VkxXHEuE39o2A02ZLQWzUqY8F8R7m/wARDAIiFxutcTSo6udBnio1P228PBI4ewlkwBJa4jCrSRgQRUHQjAjiMFYeGiA6J8PtsBBcIUR38l51dXo3nWmjScx/VvWfKLi8MsVzxsQbbRf+oRv1Q8v8KHjmuTyfvGm23smFNRCYEWEZlguPhOe0FwzFKntCpGO/MUQksipPbmY92xsy8hsZnQQrw6SLEexrWtxLiOtid1NaZBSVy4Xki7tvmT/FLbKHM3ZeXdehMdffEGT3AEBrd7RUmuRNKZKamtx3Z7bYnshv8LJZkn075iYlmGL0YawTEJxAZfJJLXEfjGROS4ulxYSR1SuHLZB8VpNs46DEl5iWf0bXtcwzEFjusWkEFzgDkdRolMuHKYtXFho5jKgtc8HMGhoQRgSDRwwI4g66ru73URLmTxDQHHLvyH/J8VWOjqWytmuLIUJhDXBgJNSKammtalfPOMr9RLgeN3+DYjiupZNZLbLMGMR7nHh1R7nzV2HZsFvN5+xFLUPohrLWZCZ2YbRxpU+JxVyGnqh7sUROyT5stqY4EW2EEGBepi1woeBwI9PBUO0YJ1cXgyxpn7eBVslZoiOMRwqGGjRoXZ17sPFVOz6FOXHLkvMl1FmFwo2S2ikCAEAICracvfhObrSo5jEKDU195U4nUJYlkp7NRKwiNzj5gH6qt2dLNWPBkly9obLQIQQFafnGwm3ndw1JUN98ao8TOoRcnhGcfKxIrXxncwN4GdNwAqsd023RldL18vkWeKMWoo5J8QLPLJjpQOrFFa/naAHDwunxW32Rep08HWPkzP1lfDPi8TMgrVKh7D16CSDFoQfumq5nHijgIcB/2Cf3FPFUCQ8RYlASa4VNCfX/AI3Ill4PBNEdU1NK8lfilFYRw9zyXL0Hgrw9weCh7gkl4wbWtcd1OKisi5LY9QysaEZmYZDp1e0/XqNpUd/Z/qVLVS7ipzfPp8/W/wBCeiHHYonYmWfFZDbMN0NcMwNHcRn3L5+NFsa1dH18TVc4uXAzTWLa7YwocHgYt38W8PRa2l1Ubljr65FWypwfwGitkQIBHtjEpL0+Z7R4Vd7Kh2jLFOPFr8k+mWZlywpTo4DG6kXjzdifDLuU+lr7upI4tlxTbGCsEYIAQAgBAZ6yovRzESHo4kDmCS3yJ8lkaWXdaiVfR+l9izYuKCZoVrlYqz882E2rs9G6kqG++NMcyOowcnsZyAHTUbrHDM0yDdwWPBT1d3tcvJFl4rjsatjAAABgBSnDct1JJYRUOebc7OiIx8LKvXhOOjhp5lp4FZEZPRaniXuvy/r8FiUVdXjr/JxaLDcxxa4Frmkgg5gjML6eMlJKUXlMyWmnhnyq6yeYPtV7kDGTiVaOGFaVI3KnasSOkV5uZJJAOGtNfenBS1Vpbs8ZVqpjw8koD4SvD08koDwSvD06p8NNmDQFwo+JRz97IYybwJ9xuXz+rs/V6hVR92Pp/hfuadEO5r4nzZ2FrABQDAYU4bloJJLBCY237PMvEESHVrSagj8Lt3Ld3hYerodE1OGyf2Zepnxxwx3YVuCMLr6CINNHcR9FoaXWK1cMtpefyILaXDdchyrpAZXaWKIsxBgaBwvf1EYdzf8AcsrWy7y6FX7/AF/ot0rhg5GqWqVAQAgBACAEBj7bNJh5GBBaa8brSvn9Y8aiTXw8kXKt4Iu/+ZDd7Avb64c6U8lZ/wCpvh93c47jfmJpiYc9xc41J+6cFnTslOXFJ5ZOopLCGli2pDhNIcHVJrUAHCgoM+firuj1VdMWpLchsrlJ7F9+0cPRrz3Ae6tvtKron6+px3EhbaFpmYFxsI4GoIq4juAwVO/UvULhjD+WSQr4N2zA7abKmKTEhi7HaOsw4XwBgMcnUyOuW4ixoNc9O+6t5eX9f8kOo0/eLjhz8zmzhQkEEEGhBwIIzBGhX0ied0ZgVQFmSj0NDkeNMfH7wUN0crKPURzIAcaZc69y7rlmIaIars8PhKA+EoenkleA2GxmzDnubGitNMDDhkVLzo4jduGvLPG7Q1+P8NW7fPHkviX9Np/98+R1KzLUdLAh0HM1JNWE+I+6rMo1MtOsOH8FydaseUxozayHqx45XT7hW12nDrF/Yi/TS8SnbG0EKLCcwMfU0oXXQAQa1wJUOo11dtbiov7HddEoyzkzYKzC0N5faeOwUN1+4uBr4giquw7QuisPD+ZBLTwbK1lTBdNQ3vNS6JieJw91HRNy1EZS6s7sjitpHQ19EZoIAQAgBAeXuABJNAMSV42kssGGnpjpIjn7zhyyHlRfNXWd5Y5eJoQjwpIgUR0fWgk0AqTkBiV6ll4R4OJPZ57sXm4N2bvoFoVdnzlvN48yGV6XIcS9iQW/hvHe/Hyy8lfr0NMOmfn6wQO2TL7GACgAA3AUVpJJYRHnJlTLfxEzEFaUvY59mjQsR1fqNTNZ8ftsXOLgrRltr9ihExeLj8hGYKg7g4a99DuU1V+o0TxJZj9vo+hFOqu/dbM5na2z8eXxeyrP+4zrN79W94C29Prab9ovfwfP+/oULKJ181t4iq8rZCSwYV6uOQwG8riU+E9IhiugexCd8p8F5xLxBYlLKjRTdhwy48KUHM1oO9RWaiqtZnJI7hXKbxFZN/sf8PS5wdEAe4EGn/tM5/O7hlw1WTbrbdS+ChYj1frl5/IvQ08Kvas3fgbe0JL+FiwnAkjB1Tva4Xu6lPFZ11P6ayDzleslqE+8i0bQgHiFvcyiUJmxYD84bQd7eqfLNV56SmfOP7beRJG2a6iac2S1hP8A6X//AKH0VGzszrB/uTx1P/cjPT0k+EbsRpB01B5EZrOtpnU8TRZjOMllFVRnYNeQQRgQag7iMivU2nlDmdHsi0Gx4YeM8nDc7UL6Si5WwUkZdkHCWGXVMcAgBARx4zWNLnEADMlcznGC4pPCPUm3hGVtm2jF6rKhmu93PcOCxNXrHb7Mdl5luurh3fMUgVyVFLPImPlUBpdk2suvOF8Hvu0wp31Wv2YoYb6/wVdRnK8DQLUK4IDxGiXWlxyAJ8BVcylwxbfQ9Sy8Gc2TxfEcc6DzJJ9Fk9m7zk2WdRskjSvaCKEVB0OK12k1hlUyNvy0Frw2FW+Ti0YgV058Fh6yuqMsV8/D11LlMpNZlyM9a+zcO8BFgta4itW0ae8tz5Fed/qdO1FyfmO6qs3wUZj4fY4MjN5UcPIe6t/qtWvehn6P8kD09L5SPEH4eHVsc8wG95qMV1+r1b2UPP8AJ5+mpX+7yLFl7IQnPuNh33Cp65qMMMRgDoMQqq1OpulwRePlt9ybuKYLLQ9sSXgsiXIzboGAb2Wg6hwGWnBRUd27Wr85+P8APrBLPiUf8ZuYUMNADQABkAKDyW9GKisIott8zPbaM6kM/mI8RX2Wb2mvZi/iWdK92N7GmL8CG78oB5jA+YV3TT46oy+BBZHhm0XVOcAgM9tpHaITWHtOcCOAGZ86d6zu0pRVai+bZZ0yfFkx0GC55oxpcdzQSfJY8Yyk8RWS62luy3EsWYAqYTu4A+QxUz0tyWeFnCug+pBJTsSA+8wlrsiCMDwcFxXbOqWY7P1zOpQjNYZ0Cxp8xoQiFt2tRTMGmFRwW/p7u9rU8YM6yHBLBeU5GCAjmYAe0tdkRQricFOLi+TPU2nlFCRsSFDzF929wr4DIKvToqq+mX8SSVspDIBWyIrzchDiCj2g8ciORUNtFdqxJfk6jNx5GcjSkSUiCI3rMyrwP4Xbuf8AwsqVVmknxx3XrZlpSjasPmaaUmWxGhzTUHy4HiteuyNkeKJUlFxeGTKQ8FW0kxdgEavIb7nyB8VS19nDS147EtMczE+y801jn33BoLRiTTIn6qj2fbGEpcTxsT3xbSwT2ptCXdSBXHC9TE8Gj3Umo17l7NX7/g5hRjeResOx+j678Yh77tffefs2dJpO79qfveRHbbxbLkQbXy9YbX/KaHk79wPFR9pV5gp+H8nWnlvgYWHNdJBadQLp5jDzFD3qzpLe8qT68iO2PDJklqzfRQnP1Aw/UcB5rvUW93W5esnlceKSQo2Ol6NfEOZN0chifM+Spdm14i5vqTamW6RdtqxmxhUYRBk7fwdw46KfVaSNyytn65kdVrh8jPSVrxpZ3RvFQ3AsdmP0nd5LNq1VunfBLkun49YLUqo2LKJtorYhxoTAytb1SCKU6pGeWuik1mqrurSjzz/BzTVKEnktbGTdWvhHMG8ORwPgaf5lN2bZs4P5+vXU41Md1I0y1CqVp+dZBYXvNANNSdw3lR22xqjxSOoQcnhGWlLPiTsQxYlWw8hTOg/C3hvO+vdk10z1U+8nsvWy/JblONMeGPM1cpKMhNusaGjhrxJ1K16641rEVgqSk5PLJ12clO0LMhRhSI0Hc7Jw5EYqG2iu1YkjuFkocmWYMINaGtFAAAANAFLGKisI5bbeWe16eAgBACAEAIDy9gIIIqDgQV40msMGYnYT5R9+HjDccjiP0n2P2ce2E9JPih7r9Y/DLcWrViXMZyVvwnjrG4dzsu52RVyrXVTW7w/j+SKVMly3EG0FpCM8BvYbkd5OZ9Fm63UK2fs8kWKa+Fb8xUqZMavZyyLoEV46x7IP4Rv5nyWzotLwrvJ8+nw/sp3W59lD9aRXKtqQL8J7d7TTmMR5gKG+HHXKPwO4S4ZJmT2ctPon0ceo+leB0dy0P7LG0Wo7qeHyZbur4ltzJtqbSD3CG01a3EkZF37D1Kk1+oU5KEeS8zyivCyzRWJAuQIY/LU83dY+q09LDgpivh/ZWteZtl5WCMVW9ZIjsqMIjeyd/wCU8PRVNXpldHK5r1glqt4H8DCPaQSDgQaEHQjML59pp4Zooms+cMKI17dDiN41CkptdU1NHM4qUcGrmNq4QbVgc5x/CRdpzP0qtefaNajmO7KcdNJvcW2dKxJ2J0kY/wAtpwAwB/K3hvP2K1Nc9VPjs91esL+SWco0rhjzNexoAAAoBgAMABuWwkksIpHpegEAIAQAgBACAEAIAQAgIpmA2I0scKgih+964sgpxcZcmexbTyjATssYb3MObTnvGYPhRfN21uubg+hoxlxLJBVRnRfsKAHx2Ndliab6CtFZ0lanckyO2TUHg3i+iM8EAIDm02y697dznDwcQvl7FibXxZpx3SZ4gsvOa3eQPE0XMY8UkvE6eyydLAX1RlH1ACAw+18NrY9W5uaC4ccRXvFPsrC7QjFW7dVuX9M24biNUSweoMMuc1ozcQ0cyaBdRjxSUV1PG8LJ02VlxDY1jcmig+vNfTQgoRUV0MqUnJ5ZKuzwEAIAQAgBACAEAIAQAgBACAxm1oHT/wBDa+Lv2WF2iv8AN9F/Jd0/uCWqok5NAhxKhzGvwxDmh3qFJCM17UU/pk8bjyY7ldp3swjMvcey7wyPkr9faM4bWL+GQS06fusZwtpYBzLm82k/7aq3HtCl8219PwRPTzR7ftHLgVvk8A19T4ii9evoS5/Znion4GJmY157nUpecXU3VJKwpy4pOXiy9FYSR8gRbrmu+VwPgQUhLhkpeDPWsrBu4Vuy7hXpAODqtPmvoI6ymSzxGe6ZroQzO0su3JxcdzQfU0HmuJ6+mPXPy9YPY6eb6CmatyYjCkGE5rfma0uPjSg+8VUnq77dq4tL5Z/omjTXH3mKH2TMGpMJ5JxJIqT7qm9Ne93Fk6tr8SjFhuaaOBadzgQfAqCUXF4awdpp8izYzgI8Kv8A3G+oCl07StjnxRzYvYfyOlL6UywQAgBACAEAIAQAgBACAEAID4SgMBakwY0dxaK1Ia0DUDAeOfevnL5u65uPXkaNceCG5prHsBkMBzwHP44hvAD3WrptFGtZlu/Iq2XOWy5DpXiA8uYDgQCNxxXjSfMC6bsGA/8ABdO9nV8svJVrNFTPpj5bEsbprqZu1dnokIFzTfYM6CjgOI1HELMv0M61xR3X3LVd6ls9mJFRJwQGgsvZhzwHRDcafwgdanGuDfNaNHZ8prim8L7/ANFezUJPEdzRydjwYXZYK/M7rHxOXctKvS1V+6irK2cubL6sEYICtPyDIzbr213HUcQdFFbTC2OJI6hNxeUc+taz3y8S6Txa7eK4HmFgX0ypnj9maVc1ZHJv7KnRGhNiDUYjc4YEeK36LVbWpIzrIcEmi2pTgEAIAQAgBACAEAIAQAgBAeI0MOaWnJwIOmBFCuZRUk0+p6nh5FdmWCyDELwS7RoIHV346niqtGihVNyTz4fAlnc5rA3VwhBACAEAIDB7TyAhRatFGvF4DcfxD0PesDW0Kqzbk/TNCifFHfoetlZARYt5wq2HQ03uPZHkT3L3QUqyzL5Lz6HmonwxwupulvFAEAIAQAgKloWdDjBoiCt01GNO6o0+gUVtMLcKa5HcLJQ5FmFDDQGtAAGAAFAO5SJKKwjltvdnpengIAQAgBACAEAIAQAgBACAEAIAQAgBACAEBm9t2fymO3Pp4tJ9gs3tNexF/H+C1pX7TPWxLP5LzqX07g1v1K97NX+Nv4/g81T9pfI0S0SsCAEAIAQAgBACAEAIAQAgBACAEAIAQAgBACAEAIAQAgBACAz2239w3/EH+x6zu0v9JfP+GWdL77+R62K/9Of8R3o1ddnf6X1/B5qff+g/V8rggBACAEAIAQAgBACAEAIA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QTEhUUExQWFhUWFxgYGRUVFRUUGBgYGRQWFxgWGRcZHSggGBsmHBgWIjEiJykrLi4uFx8zODMsNygtLiwBCgoKDg0OGxAQGy8kICYsLzQ0MC0sLCwsLCw0LCwsLC0sLCwsLCwsLCwsLCwsLCwsLCwsLCwsLCwsLCwsLCwsLP/AABEIAOEA4AMBEQACEQEDEQH/xAAbAAACAwEBAQAAAAAAAAAAAAAABQMEBgcCAf/EAEUQAAECAwUECAQEAwcCBwAAAAEAAgMEEQUSITFBBlFhcRMiMoGRobHBB1LR8EJicuEUI4IkM3OSorLxJVMVFjRDY7PS/8QAGgEBAAMBAQEAAAAAAAAAAAAAAAMEBQIBBv/EADcRAAICAQIDBQcEAQMFAQAAAAABAgMRBCESMUEFE1Gx8CIyYXGBodEUkcHhIzNC8RVSYnKiNP/aAAwDAQACEQMRAD8A7igBACAEAIAQAgBACAEAIAQAgFe0R/lc3D3Kodov/D9US0+8V9mTg8cW+/0UXZj2kvkdXdB4tQgBACAEAIAQAgBACAEAIAQAgBACAEAIAQAgAlARwozXVumtDRcQthZnheT1prmSLs8BACAEAIDPbRTNXBg/DieZ08PVY3aNqlJQXTzLFMcLJXsSaDImOTsO/Q/e9Q6G3u7d+T2/B1bHMTUrfKoIAQAgBAVp6eZCALzSpplXvpuUN18KknM6jBy5E0GM14DmkEHUKSM4yWYvKPGmtme10eAgBACAEAIAQAgBACAEAICGbg32Fv3VQ31d7W4nsXh5EcpMGG7hkR96rD098qJ+aJ5R4kP4UUOFQahb8LIzjxRexA1jme12eAgI40drRVxA5lcTsjBZk8HqTfIVTttChEPP5j7BZ1/aKxiv9yWNXiInGuJWS3ncsHgrwDWQtssAa8XgNfxD6rRo18oLhmsr7/2RSqT3Q6lrQhxOy4V3HA+BWnVqa7PdZBKElzLSnOQQEE3Nshi880HmeAGqjtthWsyZ1GLk8IxtpTjo8StODW7sfUr5++6V88/si7CCgjYWdKCFDawaZnedSt6ipVQUUUpy4nksqY5BACAEAIAQAgBACAEAIAQAgM9aTaRHePiAV89rI4ulj1sWIe6QQozmmrSR97lDXbOt5i8HTSfMn/8AFIm8eAVj9ff4/Y57uJ6hPjxcnGm/sjxGakhLVX8m8fsg+CJOyw64veSeA9yp49m53nL19TnvfBEpsOHTN3Oo+il/6dVjmzzvZGfmIRY4tOYNFj2QcJOL6FhPKyRUXB6PYOzzaddxr+WgHmCtaHZsce1J5+BA7n0QRNnG6PcOYB+i9fZkOkmFe/ArxZCZhjqPLhuBNf8AKfZRy0+pq9yWV66M6U4S5oXxLVjZF7h3AH0qqj1d/JyZIq4eBRixC41cSTvJJPiVXlJyeW8kiWORPZYrGh1+cetVLplm6PzObPdZul9KUAQAgBACAEAIAQAgBACAEAID4TReN4WWDNzMS84u3ny0XzV1neWOXiWYrCwQlRnRYsyE10QB2VCabzu9fBWdHXCdqUzmbaWxogF9ClgrH1ACAyNpOrFefzHyw9l83qZcV0n8S5BYiis11CDuNVCnhpnRtgV9UUT6gBAZbaeI0xABmB1jzyHh6rE7RlF2JLmlv69cy3QngSlZ5OfYUQtcHDNpB8DVdRk4yUl0PGsrBvpeMHtDm5EVC+nhNTipLkzPaaeGSLo8BACAEAIAQAgBACAEAIAQCy05qvUb309Fla7UZ/xQ+v4JYR6shhWU4irjd4Z+Kir7OnJZk8fc9di6FCYhFri05hUrK5VycZEieVkia4g1GYxXMZOLyuZ7jJpJCbERtdRmPvRfQ6bUK6OevUrSjwssqwcniK+60ncCfALmcuGLk+h6llmXsyV6WJjlm76d5WBpae+s35c2Wpy4USW1IdGQWjqnyO774qTW6ZVSzHk/M8rnxLceWVFvQmHhTvGHstXSz46Yv4EE1iTLasHBTtSfEJlc3Hsjefoq+p1Cphnr0O4Q4mYyI8kkk1JNSeK+dk3J5ZdSwfZaAXvDG5k0+p8F1XW7JKK6iUsLLHkfZnq9R5LvzCgPhl5rSn2Z7Psy3+JAtRvuinZU86XeYcQENJxB/CfmG8KHTXy08+Czl5fE7sgrFmJrWuqKjEHVbieeRTPqAEAIAQAgBACAAUAIAQC6en6dVmJ3jTlvKzdVreH2K936+5JGHVkshJ3BU4uPlwUuk0qqXFL3vI8lLJcV04FVuwcA7uPt98Vl9pV7Ka+RLU+hTs6SEQOqSKUp31z8FV0ulV6ll4wdznwnmLAiQHXhl8wy5FeSqu0suJfv0+p6nGawOZGdbEGGBGbd31C19PqI3RyufgQSi4kNuRrsIjV2HufIKPX2cNLXjsdVLMj5Ycvdh11dj3afXvXmgq4KuLq/SFssyLNoS3SQ3N1Iw5jJT6irva3H1k5hLheRZs1Gwcw5g1HofMDxVLs2zaUH0JblyYyn51sJt53cNSVdvvjVHikRRi5PCM5Clos08uOA+bQDc0arHhXbq58T5eP8IsuUa1g925ZrITWFtakkGprXBd6zSwpjFxFVjk3kn2VlsXRD+kep9lL2bXu5/T8nN8uSNEtYrFO0rOZGbR2YycMx9RwUF+nhdHD/AHO4TcXsIZC0XyzzCjYtGRGNK6je3h/ws2nUS00u6s5eX9FidasXFE08GK1wDmkEHUYrXjJSWYvKKrTWzPa6PCCcnGQm3nuDR5nkMyo7LYVrM3g6jFyeESw3hwBBqCKg7wV2mmso5awel6AQEM41xYQzM93NQ6hTlW1DmexxncRQ474ZpUimhy8FhQutofCnj4FhxUi2213fKPEq2u0p43ijjukV48+92FaDcMFWt1ltmzeF8DpQSJ7Hg1Jcfw5c/v1Vjs6lSk5vp5nNj2wOVskIICCdhXobhww5jEKHUV95VKJ1F4Yu2fd2x+n3Wf2Y/eXy/kkt6Dciua1Wk9mQiC0oAhPDobgD8tcR3buaxtVUqJqdbw/D10LEHxLDKloz5i3agCg34V1Kr6jUSvayuR3CCiRxdrms6piQG0woXCo/1K9G7WSXsV7f+rIX3Se8vuj5D2vByiwD/UPZyO/Wx96v/wCWF3L/ANy/dHmVtAtidKKGpNQDga579VRhfKu3vGt99uRO4qUcFmVpHi1jPA3NrSv5Rw81NVjUW5tl9P49bnMvYj7KNOxgAAAoBkAttJJYRVEm1Z6jP1H0Wb2n7kfmWNPzZfsSDdgsGpF4/wBWPpRWtHDgpivr+5Ha8yZeVkjBAItrZdphh+TmkDmDp79xWd2jWnWp9UWNPJ8WDLy80+GascW8jgeYyKyIWzreYvBalFS5otPt6YIp0ng1oPjRTvW3te99kcdzDwIJSUiTD8KuOr3EkAcT7Liuqy+W2/xZ3KUa0bizZToobWXi6mp8cOC36Ku6goZyUJy4pZLSlOAQAgK07KCINxGR9uSranTRuj8ejOoywzPOFDQ5hfPtNPDLJ8XgLElOGGcMQcwrGn1MqXtuvA5lHI2g2nDdmbp44eeS1q9dVPm8fMhdbRca4HI15K2mmso4Pq9AhlIohRnh2DcfWo8li0TjRqJKXLf8onkuKKwV7W2hujA3G/6jy3feKklqbtQ+GlYXj65eZy+CtZmzJz9qRXgiFRh3nE/Qeatafs+qLzd7Xr7lSzWTe0NhdAvvbV5LnAkGuONTvWjOmNUsQWEym7HL3nkSz8tiXAC7WmBGdMcFfpTUVF8zhspMJaajw3rqdaksM9TLsCOe00kb7poRXCvp5LNupSeJLKJoTa5bDKV2iiM7Y6QYcHdxpQ8is27s6uW8Nn9i3Xq5x2lubGwNpqjqOvN1huwc3Tu9FTjZfpXwz3Xrk/4La4LVmPMYWvONmHQmsruxFKFxA9vNeaq6OolCMPWTuuLgm2alraCg0W0lhYKhDMTkNnbe1vAnHwzXE7oQ954OoxcuSFE3tMwf3bS47z1R9fJUbO0oL3Fn7E0dO3zM9aFoPjGrzlk0YAdyzLr52vMizCtQ5FMqE7CFDLnBozcQBzJouoxcmkup43hZOhWfJNhMDG6ZnUnUlfSU1RqgoxM6c3J5ZZUpyCAEAIAQGetcUimm4eiwNekrn9CxX7pB/CvpeumnL2UP6e3h4uF4OuJcskKiPSzKyL4gq2lK0xKsU6Wy1cUcYOZTUeZYbZUUYhwB4OI9lYjoL47xaX1f4Oe8iz7EizEIVcajjQ/uupT1dKzLdfR/2EoSM/bdr3TU0MR2QyGgqeHqoqaZ6qxzly6/hHNtqqjhczNRYxNXvJJ9KkYU0/db9FC2hDYybLG3xSLMrKRIn8xpujG6yla54nnTworWa6/8clnxfrwIt3uLxAOOJFc9K76rR2OeEqxpZdczzGCo1lHCtM9aU81FbHMXg9iyeLKtBqBTMYbuW/6LJc5NcLLCKkRvDlzpQLk7KpiXC14cWuacHA0xPVryyw1xRx4k4tZTPVJxeUbLZ3aDpaV6sRuIIydTVvLd9jC1Wklp5cceXkadF6tXDLma6VhzEwCRFwBoesW/6WhK46jULPHt8/4RJJ1w6E7NlzrF8Ge9VKuy31l9v7PP1HwK1qWEIUMv6StKYFtK1NN/3RRajQqqDnxfY6rucpYwIwCTQYk6DGqz8Z2RYGjdnYxbeo0H5Set6U81dWguceL7dSHv4ZwVLFH9ohg/OotKv88c+J1b7jOgL6MzwQAgBACAEAi6PpJg7gceTaD1WLwd/q34J+WxPnhgPVtEAvtGzQ/rNwd5Hnx4qjqtGrPajtLzJITxzKFlzPRvLH4A4Guh0++SpaO502OE9s/Zkk48Syh+tsrmV2ntYNDiT1IenzO3D08Vj6mctRcqocl6b+hMmq4cTMA6K57y52ZJPtTgKei1661XFRiZc5OTyxrIM9x4hdkTNNJMa1pJyAr4BEnJ4R3FLmxRaF2I8ua26DpvO9alUXGOGyKU03sJ5yEpos8YkmmrtnCIpWMBVp34fRUNTXn2kSwZDNQKkEk4aA0+8gVUjNxTwS4yUZiTq8k8qccBQLqNrjHCPcH1pLTVhu0xBGFMcDwOXnvUMvaWJbnSeN0dH2N2gqGvPBsRo9aefiFiNPR3/wDi/L8r1zNWEldX8fXmdIDqioyWynncrGStubMxFEOF1gDhTU6u5DfzWLqrXqLFXXul5+Jcqiq48Uh3ZFjtgip6z9XbuDdwWhptJGlZ5vx/BBZa5/IZq2RGTtqX6GahxB2XuDjzDhe9a95WPqa+61EZrk3/AMlyqXFW4msWwUwQAgBACAjmYtxpcdBVR22KuDk+h6ll4Fez7e245kge59Vn9mxzxTZLd0Q4WoQggKdoyAiDc4ZH2PBVNTpY3LPU7hPhFkO03MY6G4G8MAd3PlnVUY6ydcHXPmuRK603lGB2rnavEIHs9Y8yPYUP9Ssdm1Yi7H18v+fIq6ueXw+AsgPGGP3j7LTKLHki/Gv2Mf2CHBNO2pU9GD1RnQ5n6LQ09GI8T5nPF0PLZkUU+DzhKM3GXcUGxNO1GYI5ii6bOMFKC3rtOlc9MBX6KtdLEGSxRLHIpnkD5nDz+8FmExVivFfvf5Vqh6VXPA+9KUr4CiHpf2eneijtNeq4XTyJwd40PKqqaynvamlzW6LGms4JrwZ1CHacR0JsBoxJu1GZbo3hz3LIjqbJVqmPpeHroaTripcbNHY1liC3e89p3sOC1tLplTH4vmVbLHN/AYq0RggEm1sC9AvfI4Hx6vuPBUO0YcVOfB/0T6d4ngYWVNdJCY/UjHmMD5gqzp7O8rUiOyPDJotqY4BACAEAkt6cH92Dxd7D38Fk9oXp/wCNfUnqj1JNnX9Vw1vV8QPopOzGuCS+J5dzG60iEijTDW9pwHM+yjnbCHvNI9UW+Qvj24wdkF3+keePkqdnaNcfdWft6/YkVT6ieemjEdeLQ3DjiN/FZeoudsuJrBNCKisHLJS2HOjvitNHX3PaaA9WvVwIoaCgoeC+n7juoRj4Jfv1MiU+KTkdm2YnWzMuyK6GxrjUEAChLTdJG4HdpVcFmD4lkzO19iGC50SGKQng1phceTrj2ThTdluUtckpJ/ErX1Y3Qgsi0Yss5tLpY5zbzaNcDwrSowrktFyrvT8UVoSlWxrtpazhHiQcAxl2gDWjG4HVJpXVeaWpcCl1ZJqLHxOPQZTkD+BkRGY0dO+5WIQHFl/dXKmXMqFS763hfu+BK491XlczHwdrpljquiGK09qHFo9rhuxy7lPOmt8lj5EEbZrm8jbbOagOl5J8BrYcN5im60Nbdcbl4EDCoIIVLhliafPYsWOPDFrkO/h7aT5jpmxrr7lwtNxgIvF4IqAKjqjx1VdktUm+ZW+JFsRZV0JsC4wOa4k9HDcSQQB2gfTVD2yTXIQWNt7EZEAmWQ4kIkBzhDaxzAQCXAtwNMTSnehxGx9RN8QmgWjMAUANzLd0EMn7+qI8n7zNfs5azgyHGaAS5gqDj+rLiDivnuN6a+XD6RrRStrWTWSu08M9sFh39oeWPkr9faVb95Y+69fQilp5LkNZeehv7D2ngCK+GauQurn7rTIXCUeaLClORVtO8CWfxugf5h+6qa54of08yahe2hRshaABMJx7Rq3nTEeh7iqXZ1yTdb68ibUwz7SNYtgpggFz7ahDIk8mn3VJ9oUrr9iTupC+btxzsGC7xOJ/ZU7u0ZS2gseZJGlLmKSVnEx7hxC01aSDvBovYylF5i8BpPme3Tbzm9x/qK7d1j5yf7nnCvAsSNmviY9lvzHXkNVNRpJ278l4nM7FEeytmw2ZCp3uxP7LXq0lVfJZfiyvKyTM7tfGu9K75YRPg1xWfqlx6qMfkvuSweK2/mcMl4haQRmF9ZJKSwzGWx0WUt0y8jIxmm6eljihqQRfxBoMj3aZEKi6pcTS3J1PEUzpNmz0Gdl7wAcx4LXsONDTFp8fMFRpuLLCanE5jbmzD5WYAB/lOdWG44kio6pp+IeefBX1q1w78yhOlxl8D7t7Dd/Gxzobv/1MC6010eBR6nmoj7bZ0awp+FOyrTRrgWhsRhoaOAFWkeY4UKpWRlXMvQkpxMrtB8N61dKPp/8AFEJI/pfmORrzCnhqnymQy03/AGnObWbHg/2eMHM6MlwhupgXUq4EZg3RiCRgrCcX7SIGmvZZuvgxHLnTQJrRsHnnGVPUQUcNFjTvmWPinYc1Mx5f+GhOeA14cQWhoq5uZcRTAFc1cGHxHVsZNrAh2+sv+GhSUAm8RDi3iMi5zw9/deJ7lEeTWEkZCcmXRHX3uLnGgJOZutDB4ANFeC9ODoXw1i4QK6PePEuw86dyyLNtcn65YNKrfT+vE6JOWRCidpgB+ZvVPln3q7bparOa3+BxG2UeTMxa1gvhAub12b6YjmN3EeSydRoZVe0t0Wq7lLZ7MXwp+K3sxHjheNPBV432R5Sf7krhF80RzM09/be51N5Jpy3Lmdk5+88nsYqPJEANMRmNVwdGhs7atzQGxW3vzNoHd4yPktKntGUVixZ+PUrT0ye8Rq3amXOrhwLT7K4u0KX4/sQ/p5nx2zw0iHvb+6gfZi6S+w7/AOBSmrIiMFe0N7c/BVLdFbWs818DuNsWL6qmSHpoJwAryxXqTbwgfXsIzBHMEL1xlHmsBPIws+2DDAa4XmjLeOW9XdPrpVrhluvuRTqT3Q+lp5kTsuFd2R8FrVaiuz3X+SCUGuZldtG1EYDWC4eLCFm6h41kW/GPmTR3qf1OFMcvqzGNbaTv+kyP+NM/71HH/Ul9CR/6a+p42M2lfJxw4VMN5AiQxqK9oD5hpvxGq9tgpLPU8rm4s7bNy8KbgAVDmPAc1wzB0cNxH1Czy40pI5ptrE/t0YV1ZpWn8pngvStYvbZRj9LJTLwx5ZEYaFzcA4UDhVpqHChrQjVSKx4w90c4cHsa+wviC1xayZAY4kARG9ipNBeacWjLGpHJcYy9ieFvSRF8YrPa6UbGoA+G9orqWvwLfG6e471Np5Ylg8vj7ORR8ED15v8ATB9Yy61PJevA50/NkXxpnIkKYlXQ4j2O6OJixzmHB7NQV5Qk08i9tNCTaa3TNy8jEc4GKIcVsQClbzYjWhxA7JcBe0GJUdkeGTQcuJIzWWWmRrw3+3JcHJ0b4bM6sD9b/IuHqFj2761fTyNKn/8AP68Tpc7aMOF23AHdm7wGK0Lb66veZHGEpckZe19onRAWMF1hwNe0Ru3ALJ1GvlYnGOy+5aroUd3zE0OXe7ssc79LSfQKlGEpck39CdyS5s8RobmmjgWnc4EHwK8lFxeGsHqafIjK8PRrIbORoovEBjTq6tTybn40VyrQ22LPJfH8EM74R+I1Zsc38UUnk0D1JVtdmLrL7ET1T6I1C1CoCAze0EmGuD2igdn+r9/ZYvaFChJTjyfn/ZZqllYYw2dYBCrqSanlgrnZ8Uqs+LI7n7Q0IV4iKsazoTs2DmMD4hQT01U+cUdKcl1KEfZ9p7DiOeI+qqT7Ng/cePuSK59RPaUo9hAiG9UYGpOHes7UVWVSXG8k0JKS2OHtkHdMYAoHB7mddzWDq1xLnEAYDUr7KFinBT8VkxXHEuE39o2A02ZLQWzUqY8F8R7m/wARDAIiFxutcTSo6udBnio1P228PBI4ewlkwBJa4jCrSRgQRUHQjAjiMFYeGiA6J8PtsBBcIUR38l51dXo3nWmjScx/VvWfKLi8MsVzxsQbbRf+oRv1Q8v8KHjmuTyfvGm23smFNRCYEWEZlguPhOe0FwzFKntCpGO/MUQksipPbmY92xsy8hsZnQQrw6SLEexrWtxLiOtid1NaZBSVy4Xki7tvmT/FLbKHM3ZeXdehMdffEGT3AEBrd7RUmuRNKZKamtx3Z7bYnshv8LJZkn075iYlmGL0YawTEJxAZfJJLXEfjGROS4ulxYSR1SuHLZB8VpNs46DEl5iWf0bXtcwzEFjusWkEFzgDkdRolMuHKYtXFho5jKgtc8HMGhoQRgSDRwwI4g66ru73URLmTxDQHHLvyH/J8VWOjqWytmuLIUJhDXBgJNSKammtalfPOMr9RLgeN3+DYjiupZNZLbLMGMR7nHh1R7nzV2HZsFvN5+xFLUPohrLWZCZ2YbRxpU+JxVyGnqh7sUROyT5stqY4EW2EEGBepi1woeBwI9PBUO0YJ1cXgyxpn7eBVslZoiOMRwqGGjRoXZ17sPFVOz6FOXHLkvMl1FmFwo2S2ikCAEAICracvfhObrSo5jEKDU195U4nUJYlkp7NRKwiNzj5gH6qt2dLNWPBkly9obLQIQQFafnGwm3ndw1JUN98ao8TOoRcnhGcfKxIrXxncwN4GdNwAqsd023RldL18vkWeKMWoo5J8QLPLJjpQOrFFa/naAHDwunxW32Rep08HWPkzP1lfDPi8TMgrVKh7D16CSDFoQfumq5nHijgIcB/2Cf3FPFUCQ8RYlASa4VNCfX/AI3Ill4PBNEdU1NK8lfilFYRw9zyXL0Hgrw9weCh7gkl4wbWtcd1OKisi5LY9QysaEZmYZDp1e0/XqNpUd/Z/qVLVS7ipzfPp8/W/wBCeiHHYonYmWfFZDbMN0NcMwNHcRn3L5+NFsa1dH18TVc4uXAzTWLa7YwocHgYt38W8PRa2l1Ubljr65FWypwfwGitkQIBHtjEpL0+Z7R4Vd7Kh2jLFOPFr8k+mWZlywpTo4DG6kXjzdifDLuU+lr7upI4tlxTbGCsEYIAQAgBAZ6yovRzESHo4kDmCS3yJ8lkaWXdaiVfR+l9izYuKCZoVrlYqz882E2rs9G6kqG++NMcyOowcnsZyAHTUbrHDM0yDdwWPBT1d3tcvJFl4rjsatjAAABgBSnDct1JJYRUOebc7OiIx8LKvXhOOjhp5lp4FZEZPRaniXuvy/r8FiUVdXjr/JxaLDcxxa4Frmkgg5gjML6eMlJKUXlMyWmnhnyq6yeYPtV7kDGTiVaOGFaVI3KnasSOkV5uZJJAOGtNfenBS1Vpbs8ZVqpjw8koD4SvD08koDwSvD06p8NNmDQFwo+JRz97IYybwJ9xuXz+rs/V6hVR92Pp/hfuadEO5r4nzZ2FrABQDAYU4bloJJLBCY237PMvEESHVrSagj8Lt3Ld3hYerodE1OGyf2Zepnxxwx3YVuCMLr6CINNHcR9FoaXWK1cMtpefyILaXDdchyrpAZXaWKIsxBgaBwvf1EYdzf8AcsrWy7y6FX7/AF/ot0rhg5GqWqVAQAgBACAEBj7bNJh5GBBaa8brSvn9Y8aiTXw8kXKt4Iu/+ZDd7Avb64c6U8lZ/wCpvh93c47jfmJpiYc9xc41J+6cFnTslOXFJ5ZOopLCGli2pDhNIcHVJrUAHCgoM+firuj1VdMWpLchsrlJ7F9+0cPRrz3Ae6tvtKron6+px3EhbaFpmYFxsI4GoIq4juAwVO/UvULhjD+WSQr4N2zA7abKmKTEhi7HaOsw4XwBgMcnUyOuW4ixoNc9O+6t5eX9f8kOo0/eLjhz8zmzhQkEEEGhBwIIzBGhX0ied0ZgVQFmSj0NDkeNMfH7wUN0crKPURzIAcaZc69y7rlmIaIars8PhKA+EoenkleA2GxmzDnubGitNMDDhkVLzo4jduGvLPG7Q1+P8NW7fPHkviX9Np/98+R1KzLUdLAh0HM1JNWE+I+6rMo1MtOsOH8FydaseUxozayHqx45XT7hW12nDrF/Yi/TS8SnbG0EKLCcwMfU0oXXQAQa1wJUOo11dtbiov7HddEoyzkzYKzC0N5faeOwUN1+4uBr4giquw7QuisPD+ZBLTwbK1lTBdNQ3vNS6JieJw91HRNy1EZS6s7sjitpHQ19EZoIAQAgBAeXuABJNAMSV42kssGGnpjpIjn7zhyyHlRfNXWd5Y5eJoQjwpIgUR0fWgk0AqTkBiV6ll4R4OJPZ57sXm4N2bvoFoVdnzlvN48yGV6XIcS9iQW/hvHe/Hyy8lfr0NMOmfn6wQO2TL7GACgAA3AUVpJJYRHnJlTLfxEzEFaUvY59mjQsR1fqNTNZ8ftsXOLgrRltr9ihExeLj8hGYKg7g4a99DuU1V+o0TxJZj9vo+hFOqu/dbM5na2z8eXxeyrP+4zrN79W94C29Prab9ovfwfP+/oULKJ181t4iq8rZCSwYV6uOQwG8riU+E9IhiugexCd8p8F5xLxBYlLKjRTdhwy48KUHM1oO9RWaiqtZnJI7hXKbxFZN/sf8PS5wdEAe4EGn/tM5/O7hlw1WTbrbdS+ChYj1frl5/IvQ08Kvas3fgbe0JL+FiwnAkjB1Tva4Xu6lPFZ11P6ayDzleslqE+8i0bQgHiFvcyiUJmxYD84bQd7eqfLNV56SmfOP7beRJG2a6iac2S1hP8A6X//AKH0VGzszrB/uTx1P/cjPT0k+EbsRpB01B5EZrOtpnU8TRZjOMllFVRnYNeQQRgQag7iMivU2nlDmdHsi0Gx4YeM8nDc7UL6Si5WwUkZdkHCWGXVMcAgBARx4zWNLnEADMlcznGC4pPCPUm3hGVtm2jF6rKhmu93PcOCxNXrHb7Mdl5luurh3fMUgVyVFLPImPlUBpdk2suvOF8Hvu0wp31Wv2YoYb6/wVdRnK8DQLUK4IDxGiXWlxyAJ8BVcylwxbfQ9Sy8Gc2TxfEcc6DzJJ9Fk9m7zk2WdRskjSvaCKEVB0OK12k1hlUyNvy0Frw2FW+Ti0YgV058Fh6yuqMsV8/D11LlMpNZlyM9a+zcO8BFgta4itW0ae8tz5Fed/qdO1FyfmO6qs3wUZj4fY4MjN5UcPIe6t/qtWvehn6P8kD09L5SPEH4eHVsc8wG95qMV1+r1b2UPP8AJ5+mpX+7yLFl7IQnPuNh33Cp65qMMMRgDoMQqq1OpulwRePlt9ybuKYLLQ9sSXgsiXIzboGAb2Wg6hwGWnBRUd27Wr85+P8APrBLPiUf8ZuYUMNADQABkAKDyW9GKisIott8zPbaM6kM/mI8RX2Wb2mvZi/iWdK92N7GmL8CG78oB5jA+YV3TT46oy+BBZHhm0XVOcAgM9tpHaITWHtOcCOAGZ86d6zu0pRVai+bZZ0yfFkx0GC55oxpcdzQSfJY8Yyk8RWS62luy3EsWYAqYTu4A+QxUz0tyWeFnCug+pBJTsSA+8wlrsiCMDwcFxXbOqWY7P1zOpQjNYZ0Cxp8xoQiFt2tRTMGmFRwW/p7u9rU8YM6yHBLBeU5GCAjmYAe0tdkRQricFOLi+TPU2nlFCRsSFDzF929wr4DIKvToqq+mX8SSVspDIBWyIrzchDiCj2g8ciORUNtFdqxJfk6jNx5GcjSkSUiCI3rMyrwP4Xbuf8AwsqVVmknxx3XrZlpSjasPmaaUmWxGhzTUHy4HiteuyNkeKJUlFxeGTKQ8FW0kxdgEavIb7nyB8VS19nDS147EtMczE+y801jn33BoLRiTTIn6qj2fbGEpcTxsT3xbSwT2ptCXdSBXHC9TE8Gj3Umo17l7NX7/g5hRjeResOx+j678Yh77tffefs2dJpO79qfveRHbbxbLkQbXy9YbX/KaHk79wPFR9pV5gp+H8nWnlvgYWHNdJBadQLp5jDzFD3qzpLe8qT68iO2PDJklqzfRQnP1Aw/UcB5rvUW93W5esnlceKSQo2Ol6NfEOZN0chifM+Spdm14i5vqTamW6RdtqxmxhUYRBk7fwdw46KfVaSNyytn65kdVrh8jPSVrxpZ3RvFQ3AsdmP0nd5LNq1VunfBLkun49YLUqo2LKJtorYhxoTAytb1SCKU6pGeWuik1mqrurSjzz/BzTVKEnktbGTdWvhHMG8ORwPgaf5lN2bZs4P5+vXU41Md1I0y1CqVp+dZBYXvNANNSdw3lR22xqjxSOoQcnhGWlLPiTsQxYlWw8hTOg/C3hvO+vdk10z1U+8nsvWy/JblONMeGPM1cpKMhNusaGjhrxJ1K16641rEVgqSk5PLJ12clO0LMhRhSI0Hc7Jw5EYqG2iu1YkjuFkocmWYMINaGtFAAAANAFLGKisI5bbeWe16eAgBACAEAIDy9gIIIqDgQV40msMGYnYT5R9+HjDccjiP0n2P2ce2E9JPih7r9Y/DLcWrViXMZyVvwnjrG4dzsu52RVyrXVTW7w/j+SKVMly3EG0FpCM8BvYbkd5OZ9Fm63UK2fs8kWKa+Fb8xUqZMavZyyLoEV46x7IP4Rv5nyWzotLwrvJ8+nw/sp3W59lD9aRXKtqQL8J7d7TTmMR5gKG+HHXKPwO4S4ZJmT2ctPon0ceo+leB0dy0P7LG0Wo7qeHyZbur4ltzJtqbSD3CG01a3EkZF37D1Kk1+oU5KEeS8zyivCyzRWJAuQIY/LU83dY+q09LDgpivh/ZWteZtl5WCMVW9ZIjsqMIjeyd/wCU8PRVNXpldHK5r1glqt4H8DCPaQSDgQaEHQjML59pp4Zooms+cMKI17dDiN41CkptdU1NHM4qUcGrmNq4QbVgc5x/CRdpzP0qtefaNajmO7KcdNJvcW2dKxJ2J0kY/wAtpwAwB/K3hvP2K1Nc9VPjs91esL+SWco0rhjzNexoAAAoBgAMABuWwkksIpHpegEAIAQAgBACAEAIAQAgIpmA2I0scKgih+964sgpxcZcmexbTyjATssYb3MObTnvGYPhRfN21uubg+hoxlxLJBVRnRfsKAHx2Ndliab6CtFZ0lanckyO2TUHg3i+iM8EAIDm02y697dznDwcQvl7FibXxZpx3SZ4gsvOa3eQPE0XMY8UkvE6eyydLAX1RlH1ACAw+18NrY9W5uaC4ccRXvFPsrC7QjFW7dVuX9M24biNUSweoMMuc1ozcQ0cyaBdRjxSUV1PG8LJ02VlxDY1jcmig+vNfTQgoRUV0MqUnJ5ZKuzwEAIAQAgBACAEAIAQAgBACAxm1oHT/wBDa+Lv2WF2iv8AN9F/Jd0/uCWqok5NAhxKhzGvwxDmh3qFJCM17UU/pk8bjyY7ldp3swjMvcey7wyPkr9faM4bWL+GQS06fusZwtpYBzLm82k/7aq3HtCl8219PwRPTzR7ftHLgVvk8A19T4ii9evoS5/Znion4GJmY157nUpecXU3VJKwpy4pOXiy9FYSR8gRbrmu+VwPgQUhLhkpeDPWsrBu4Vuy7hXpAODqtPmvoI6ymSzxGe6ZroQzO0su3JxcdzQfU0HmuJ6+mPXPy9YPY6eb6CmatyYjCkGE5rfma0uPjSg+8VUnq77dq4tL5Z/omjTXH3mKH2TMGpMJ5JxJIqT7qm9Ne93Fk6tr8SjFhuaaOBadzgQfAqCUXF4awdpp8izYzgI8Kv8A3G+oCl07StjnxRzYvYfyOlL6UywQAgBACAEAIAQAgBACAEAID4SgMBakwY0dxaK1Ia0DUDAeOfevnL5u65uPXkaNceCG5prHsBkMBzwHP44hvAD3WrptFGtZlu/Iq2XOWy5DpXiA8uYDgQCNxxXjSfMC6bsGA/8ABdO9nV8svJVrNFTPpj5bEsbprqZu1dnokIFzTfYM6CjgOI1HELMv0M61xR3X3LVd6ls9mJFRJwQGgsvZhzwHRDcafwgdanGuDfNaNHZ8prim8L7/ANFezUJPEdzRydjwYXZYK/M7rHxOXctKvS1V+6irK2cubL6sEYICtPyDIzbr213HUcQdFFbTC2OJI6hNxeUc+taz3y8S6Txa7eK4HmFgX0ypnj9maVc1ZHJv7KnRGhNiDUYjc4YEeK36LVbWpIzrIcEmi2pTgEAIAQAgBACAEAIAQAgBAeI0MOaWnJwIOmBFCuZRUk0+p6nh5FdmWCyDELwS7RoIHV346niqtGihVNyTz4fAlnc5rA3VwhBACAEAIDB7TyAhRatFGvF4DcfxD0PesDW0Kqzbk/TNCifFHfoetlZARYt5wq2HQ03uPZHkT3L3QUqyzL5Lz6HmonwxwupulvFAEAIAQAgKloWdDjBoiCt01GNO6o0+gUVtMLcKa5HcLJQ5FmFDDQGtAAGAAFAO5SJKKwjltvdnpengIAQAgBACAEAIAQAgBACAEAIAQAgBACAEBm9t2fymO3Pp4tJ9gs3tNexF/H+C1pX7TPWxLP5LzqX07g1v1K97NX+Nv4/g81T9pfI0S0SsCAEAIAQAgBACAEAIAQAgBACAEAIAQAgBACAEAIAQAgBACAz2239w3/EH+x6zu0v9JfP+GWdL77+R62K/9Of8R3o1ddnf6X1/B5qff+g/V8rggBACAEAIAQAgBACAEAIAQH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492" y="919280"/>
            <a:ext cx="2311508" cy="231150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12774" y="3657600"/>
            <a:ext cx="79978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+mj-lt"/>
              </a:rPr>
              <a:t>Putting a Face on the CAREER Peer Review Process</a:t>
            </a:r>
            <a:endParaRPr lang="en-US" sz="4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3835" y="5410200"/>
            <a:ext cx="78414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Ross Ellington</a:t>
            </a:r>
          </a:p>
          <a:p>
            <a:pPr algn="ctr"/>
            <a:r>
              <a:rPr lang="en-US" sz="2400" dirty="0" smtClean="0"/>
              <a:t>Associate Vice President for Research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808514" y="2852448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FLORIDA STATE </a:t>
            </a:r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</a:rPr>
              <a:t>UNIVERSITY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12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8001000" cy="533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5) After panelists have uploaded their reviews, they will have access to the reviews of the </a:t>
            </a:r>
            <a:r>
              <a:rPr lang="en-US" sz="2200" i="1" dirty="0" smtClean="0"/>
              <a:t>ad hoc</a:t>
            </a:r>
            <a:r>
              <a:rPr lang="en-US" sz="2200" dirty="0" smtClean="0"/>
              <a:t> reviewers and those of the other panelist</a:t>
            </a:r>
          </a:p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6) The panel usually meets ~3 months after the target date; each proposal is treated as follows: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Primary gives his/her evaluation and rating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Secondary gives his/her evaluation rating and then summarizes the </a:t>
            </a:r>
            <a:r>
              <a:rPr lang="en-US" sz="2200" i="1" dirty="0" smtClean="0"/>
              <a:t>ad hoc</a:t>
            </a:r>
            <a:r>
              <a:rPr lang="en-US" sz="2200" dirty="0" smtClean="0"/>
              <a:t> reviews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There is general discussion about the proposal and a rating is arrived at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Ratings- High Priority, Medium Priority, Low Priority, Not Competitive (done on a PowerPoint slide; relative position within a rating category is important)</a:t>
            </a:r>
          </a:p>
        </p:txBody>
      </p:sp>
    </p:spTree>
    <p:extLst>
      <p:ext uri="{BB962C8B-B14F-4D97-AF65-F5344CB8AC3E}">
        <p14:creationId xmlns:p14="http://schemas.microsoft.com/office/powerpoint/2010/main" val="10267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The “reader” takes notes and then drafts a “Panel Summary” which describes the strengths and weaknesses of the proposal; this is designed to be a very constructive document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The primary and secondary must approve the panel summary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All of this is done electronically; each panel member has a PC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At the end of the panel there is a general discussion about repositioning proposals in the rating categories as well as shifting of some to different categories</a:t>
            </a:r>
          </a:p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7) The program officer is not required to follow all the recommendations of the panel. He/she can take into account existing funding of the PI, geographic issues, stage of career of the PI, thematic imperatives of the Foundation etc</a:t>
            </a:r>
          </a:p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8) The program officer then will make recommendations up the chain of command for awarding or declining a proposal</a:t>
            </a:r>
          </a:p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9) Notification is electronic, usually within 2 months of the panel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237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5260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No news </a:t>
            </a:r>
            <a:r>
              <a:rPr lang="en-US" sz="2400" dirty="0" smtClean="0"/>
              <a:t>is sometimes good news!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Program officers will often work on declination messages first and then awards next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you do not hear in a couple of months after the panel, your proposal may on the borderline and the program officer is looking for resources to fund it.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89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80010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200" b="1" dirty="0" smtClean="0"/>
              <a:t>Final considerations about the peer review process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Primary and secondary panelists are rarely experts in </a:t>
            </a:r>
            <a:r>
              <a:rPr lang="en-US" sz="2200" b="1" dirty="0" smtClean="0"/>
              <a:t>your</a:t>
            </a:r>
            <a:r>
              <a:rPr lang="en-US" sz="2200" dirty="0" smtClean="0"/>
              <a:t> </a:t>
            </a:r>
            <a:r>
              <a:rPr lang="en-US" sz="2200" b="1" dirty="0" smtClean="0"/>
              <a:t>specific</a:t>
            </a:r>
            <a:r>
              <a:rPr lang="en-US" sz="2200" dirty="0" smtClean="0"/>
              <a:t> area (depends on program)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This means that your narrative must provide sufficient background detail to set the stage for description of the project and the integration of the educational component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i="1" dirty="0" smtClean="0"/>
              <a:t>Ad hoc </a:t>
            </a:r>
            <a:r>
              <a:rPr lang="en-US" sz="2200" dirty="0" smtClean="0"/>
              <a:t>reviewers may be experts in </a:t>
            </a:r>
            <a:r>
              <a:rPr lang="en-US" sz="2200" b="1" dirty="0" smtClean="0"/>
              <a:t>your</a:t>
            </a:r>
            <a:r>
              <a:rPr lang="en-US" sz="2200" dirty="0" smtClean="0"/>
              <a:t> </a:t>
            </a:r>
            <a:r>
              <a:rPr lang="en-US" sz="2200" b="1" dirty="0" smtClean="0"/>
              <a:t>specific</a:t>
            </a:r>
            <a:r>
              <a:rPr lang="en-US" sz="2200" dirty="0" smtClean="0"/>
              <a:t> area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However, return of </a:t>
            </a:r>
            <a:r>
              <a:rPr lang="en-US" sz="2200" i="1" dirty="0" smtClean="0"/>
              <a:t>ad hoc </a:t>
            </a:r>
            <a:r>
              <a:rPr lang="en-US" sz="2200" dirty="0" smtClean="0"/>
              <a:t>reviews and the quality of such reviews is highly variable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200" dirty="0" smtClean="0"/>
              <a:t>Often, the most detailed and careful reviews are from the primary and secondary panelists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8468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09" y="685800"/>
            <a:ext cx="8305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OK, so you are declined. What next?</a:t>
            </a:r>
          </a:p>
          <a:p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Read the Panel Summary. It will tell you in broad terms the strengths and weaknesses of your proposal.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Read all the reviews and take notes. There may be as few as three full reviews.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Allow your program officer to process declinations and awards. Email him/her and arrange for a time to talk on the phone.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a) Program officers take detailed notes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b) He/she will be able to read between the lines of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panel summary and full reviews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c) Avoid asking questions that put him/her in an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awkward position</a:t>
            </a:r>
          </a:p>
          <a:p>
            <a:endParaRPr lang="en-US" sz="2400" dirty="0"/>
          </a:p>
          <a:p>
            <a:r>
              <a:rPr lang="en-US" sz="2400" dirty="0" smtClean="0"/>
              <a:t>4. Move on to the rewrite.</a:t>
            </a:r>
          </a:p>
        </p:txBody>
      </p:sp>
    </p:spTree>
    <p:extLst>
      <p:ext uri="{BB962C8B-B14F-4D97-AF65-F5344CB8AC3E}">
        <p14:creationId xmlns:p14="http://schemas.microsoft.com/office/powerpoint/2010/main" val="134271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1752" y="762000"/>
            <a:ext cx="8385048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is the best time to apply?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D</a:t>
            </a:r>
            <a:r>
              <a:rPr lang="en-US" sz="2100" dirty="0" smtClean="0"/>
              <a:t>ifferent </a:t>
            </a:r>
            <a:r>
              <a:rPr lang="en-US" sz="2100" dirty="0"/>
              <a:t>Directorates and Offices at NSF have different takes on these proposals/awards based on norm career trajectories and paths for their PhD scientists</a:t>
            </a:r>
            <a:r>
              <a:rPr lang="en-US" sz="21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Some programs encourage young investigators to apply for regular NSF grants first and CAREERs later. Others are agnostic on this point. Some encourage applying for both, especially when pre-proposals are required for the regular grant programs.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You colleagues can help you on deciding, especially those who have served on relevant NSF panels.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Direct contact with program officers is also a way of determining the directorate/division “culture” on CAREERs.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/>
              <a:t>You have limited shots at a CAREER. Apply when you can put forward your best effort.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43599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066799"/>
            <a:ext cx="7924800" cy="54561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382" y="6096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Success rate depends on division but is generally higher than regular proposals.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8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01752" y="1219200"/>
            <a:ext cx="8382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Peer Review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Treatment of proposals is highly dependent on the Directorate (BIO, CISE, ENG, GEO, MPS, SBE and HER) and even Division within a Directorate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Some </a:t>
            </a:r>
            <a:r>
              <a:rPr lang="en-US" sz="2400" dirty="0"/>
              <a:t>review CAREERs in the regular full proposal panels—they need to stand on their own in that competition 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Others like </a:t>
            </a:r>
            <a:r>
              <a:rPr lang="en-US" sz="2400" dirty="0"/>
              <a:t>Biological Oceanography in GEO </a:t>
            </a:r>
            <a:r>
              <a:rPr lang="en-US" sz="2400" dirty="0" smtClean="0"/>
              <a:t>use </a:t>
            </a:r>
            <a:r>
              <a:rPr lang="en-US" sz="2400" dirty="0"/>
              <a:t>a separate review panel for </a:t>
            </a:r>
            <a:r>
              <a:rPr lang="en-US" sz="2400" dirty="0" smtClean="0"/>
              <a:t>CAREERs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Regardless of the nature of the panel, the </a:t>
            </a:r>
            <a:r>
              <a:rPr lang="en-US" sz="2400" b="1" u="sng" dirty="0" smtClean="0"/>
              <a:t>process and dynamics</a:t>
            </a:r>
            <a:r>
              <a:rPr lang="en-US" sz="2400" dirty="0" smtClean="0"/>
              <a:t> for peer review have very common elements</a:t>
            </a:r>
          </a:p>
        </p:txBody>
      </p:sp>
    </p:spTree>
    <p:extLst>
      <p:ext uri="{BB962C8B-B14F-4D97-AF65-F5344CB8AC3E}">
        <p14:creationId xmlns:p14="http://schemas.microsoft.com/office/powerpoint/2010/main" val="29779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33400" y="7620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Depending on your discipline, there may be several NSF divisions that your proposal could be peer reviewed. Within a division there may be multiple programs. The program you choose on the cover sheet may not necessarily be the one that your proposal is assigned to. </a:t>
            </a:r>
            <a:endParaRPr lang="en-US" sz="2400" dirty="0"/>
          </a:p>
        </p:txBody>
      </p:sp>
      <p:pic>
        <p:nvPicPr>
          <p:cNvPr id="4" name="Picture 3" descr="cover she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6352" y="3327400"/>
            <a:ext cx="8723024" cy="16764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5943600" y="2895600"/>
            <a:ext cx="990600" cy="1371600"/>
          </a:xfrm>
          <a:prstGeom prst="straightConnector1">
            <a:avLst/>
          </a:prstGeom>
          <a:ln w="104775">
            <a:solidFill>
              <a:srgbClr val="7C2E2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72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" y="1295400"/>
            <a:ext cx="7696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After the deadline date, program officers within a division meet.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Typically, a proposal will be assigned to a </a:t>
            </a:r>
            <a:r>
              <a:rPr lang="en-US" sz="2400" b="1" dirty="0" smtClean="0"/>
              <a:t>single</a:t>
            </a:r>
            <a:r>
              <a:rPr lang="en-US" sz="2400" dirty="0" smtClean="0"/>
              <a:t> program for review.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Sometimes proposals will be </a:t>
            </a:r>
            <a:r>
              <a:rPr lang="en-US" sz="2400" b="1" dirty="0" smtClean="0"/>
              <a:t>co-reviewed</a:t>
            </a:r>
            <a:r>
              <a:rPr lang="en-US" sz="2400" dirty="0" smtClean="0"/>
              <a:t> by two programs within the </a:t>
            </a:r>
            <a:r>
              <a:rPr lang="en-US" sz="2400" b="1" dirty="0" smtClean="0"/>
              <a:t>same</a:t>
            </a:r>
            <a:r>
              <a:rPr lang="en-US" sz="2400" dirty="0" smtClean="0"/>
              <a:t> division.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Rarely, a proposal will be </a:t>
            </a:r>
            <a:r>
              <a:rPr lang="en-US" sz="2400" b="1" dirty="0" smtClean="0"/>
              <a:t>co-reviewed</a:t>
            </a:r>
            <a:r>
              <a:rPr lang="en-US" sz="2400" dirty="0" smtClean="0"/>
              <a:t> by two programs in </a:t>
            </a:r>
            <a:r>
              <a:rPr lang="en-US" sz="2400" b="1" dirty="0" smtClean="0"/>
              <a:t>different</a:t>
            </a:r>
            <a:r>
              <a:rPr lang="en-US" sz="2400" dirty="0" smtClean="0"/>
              <a:t> divisions.</a:t>
            </a:r>
          </a:p>
          <a:p>
            <a:endParaRPr lang="en-US" sz="2400" dirty="0" smtClean="0"/>
          </a:p>
          <a:p>
            <a:r>
              <a:rPr lang="en-US" sz="2400" dirty="0" smtClean="0"/>
              <a:t>Co-reviewed proposals are mixed blessings.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You have to please and </a:t>
            </a:r>
            <a:r>
              <a:rPr lang="en-US" sz="2400" b="1" dirty="0" smtClean="0"/>
              <a:t>convince two panels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Costs can be split </a:t>
            </a:r>
            <a:r>
              <a:rPr lang="en-US" sz="2400" dirty="0" smtClean="0"/>
              <a:t>between two programs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68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838200" y="1295400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Merit Review Criteria</a:t>
            </a:r>
          </a:p>
          <a:p>
            <a:endParaRPr lang="en-US" sz="2400" dirty="0" smtClean="0"/>
          </a:p>
          <a:p>
            <a:r>
              <a:rPr lang="en-US" sz="2400" b="1" dirty="0"/>
              <a:t>Intellectual Merit</a:t>
            </a:r>
            <a:r>
              <a:rPr lang="en-US" sz="2400" dirty="0"/>
              <a:t>: The Intellectual Merit criterion encompasses the potential to advance knowledge;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And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/>
              <a:t>Broader Impacts</a:t>
            </a:r>
            <a:r>
              <a:rPr lang="en-US" sz="2400" dirty="0"/>
              <a:t>: The Broader Impacts criterion encompasses the potential to benefit society and contribute to the achievement of specific, desired societal outcomes. </a:t>
            </a:r>
          </a:p>
        </p:txBody>
      </p:sp>
    </p:spTree>
    <p:extLst>
      <p:ext uri="{BB962C8B-B14F-4D97-AF65-F5344CB8AC3E}">
        <p14:creationId xmlns:p14="http://schemas.microsoft.com/office/powerpoint/2010/main" val="206668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33400" y="609600"/>
            <a:ext cx="82722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following elements should be considered in the review for both criteria: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1. What is the potential for the proposed activity to: </a:t>
            </a:r>
          </a:p>
          <a:p>
            <a:r>
              <a:rPr lang="en-US" sz="2000" dirty="0" smtClean="0"/>
              <a:t>	a</a:t>
            </a:r>
            <a:r>
              <a:rPr lang="en-US" sz="2000" dirty="0"/>
              <a:t>. Advance knowledge and understanding within its own field or </a:t>
            </a:r>
            <a:r>
              <a:rPr lang="en-US" sz="2000" dirty="0" smtClean="0"/>
              <a:t>	across </a:t>
            </a:r>
            <a:r>
              <a:rPr lang="en-US" sz="2000" dirty="0"/>
              <a:t>different fields (Intellectual Merit); and </a:t>
            </a:r>
          </a:p>
          <a:p>
            <a:r>
              <a:rPr lang="en-US" sz="2000" dirty="0" smtClean="0"/>
              <a:t>	b</a:t>
            </a:r>
            <a:r>
              <a:rPr lang="en-US" sz="2000" dirty="0"/>
              <a:t>. Benefit society or advance desired societal outcomes </a:t>
            </a:r>
            <a:r>
              <a:rPr lang="en-US" sz="2000" dirty="0" smtClean="0"/>
              <a:t>	(</a:t>
            </a:r>
            <a:r>
              <a:rPr lang="en-US" sz="2000" dirty="0"/>
              <a:t>Broader Impacts)?</a:t>
            </a:r>
          </a:p>
          <a:p>
            <a:r>
              <a:rPr lang="en-US" sz="2000" dirty="0"/>
              <a:t>2. To what extent do the proposed activities suggest and explore creative, original, or potentially transformative </a:t>
            </a:r>
            <a:r>
              <a:rPr lang="en-US" sz="2000" dirty="0" smtClean="0"/>
              <a:t>concepts.</a:t>
            </a:r>
            <a:endParaRPr lang="en-US" sz="2000" dirty="0"/>
          </a:p>
          <a:p>
            <a:r>
              <a:rPr lang="en-US" sz="2000" dirty="0"/>
              <a:t>3. Is the plan for carrying out the proposed activities well-reasoned, well-organized, and based on a sound rationale? Does the plan incorporate a mechanism to assess success? </a:t>
            </a:r>
          </a:p>
          <a:p>
            <a:r>
              <a:rPr lang="en-US" sz="2000" dirty="0"/>
              <a:t>4. How well qualified is the individual, team, or organization to conduct the proposed activities?</a:t>
            </a:r>
          </a:p>
          <a:p>
            <a:r>
              <a:rPr lang="en-US" sz="2000" dirty="0"/>
              <a:t>5. Are there adequate resources available to the PI (either at the home organization or through collaborations) to carry out the proposed activities?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206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/>
          </p:cNvSpPr>
          <p:nvPr/>
        </p:nvSpPr>
        <p:spPr>
          <a:xfrm>
            <a:off x="301752" y="1981200"/>
            <a:ext cx="8503920" cy="411784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533400" y="762000"/>
            <a:ext cx="78486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200" dirty="0" smtClean="0"/>
              <a:t>See </a:t>
            </a:r>
            <a:r>
              <a:rPr lang="en-US" sz="2200" dirty="0">
                <a:hlinkClick r:id="rId2"/>
              </a:rPr>
              <a:t>http://www.nsf.gov/bfa/dias/policy/merit_review</a:t>
            </a:r>
            <a:r>
              <a:rPr lang="en-US" sz="2200" dirty="0" smtClean="0">
                <a:hlinkClick r:id="rId2"/>
              </a:rPr>
              <a:t>/</a:t>
            </a:r>
            <a:r>
              <a:rPr lang="en-US" sz="2200" dirty="0" smtClean="0"/>
              <a:t> for details of the overall process</a:t>
            </a: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en-US" sz="2200" dirty="0" smtClean="0"/>
              <a:t>The program officer identifies 5-8 </a:t>
            </a:r>
            <a:r>
              <a:rPr lang="en-US" sz="2200" i="1" dirty="0" smtClean="0"/>
              <a:t>ad hoc</a:t>
            </a:r>
            <a:r>
              <a:rPr lang="en-US" sz="2200" dirty="0" smtClean="0"/>
              <a:t> reviewers.</a:t>
            </a: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en-US" sz="2200" dirty="0" smtClean="0"/>
              <a:t>The program officer develops a panel of reviewers who will attend a panel meeting at NSF; each proposal is assigned a primary panelist, secondary panelist and “reader” panelist. </a:t>
            </a: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en-US" sz="2200" dirty="0" smtClean="0"/>
              <a:t>Reviews for </a:t>
            </a:r>
            <a:r>
              <a:rPr lang="en-US" sz="2200" i="1" dirty="0" smtClean="0"/>
              <a:t>ad hoc</a:t>
            </a:r>
            <a:r>
              <a:rPr lang="en-US" sz="2200" dirty="0" smtClean="0"/>
              <a:t> reviewers and panelists are electronic (on FASTLANE); typically each panelist will receive 10-15 proposals to review (half as primary) as well as another group of 5-8 to read only</a:t>
            </a:r>
          </a:p>
          <a:p>
            <a:pPr marL="457200" indent="-457200">
              <a:spcBef>
                <a:spcPct val="50000"/>
              </a:spcBef>
              <a:buAutoNum type="arabicParenR"/>
            </a:pPr>
            <a:r>
              <a:rPr lang="en-US" sz="2200" dirty="0" smtClean="0"/>
              <a:t>Reviewers are asked to rate each proposal (Ex, VG, G, Fair, Poor) and then provide a justification based on both merit criteria (Intellectual Merit; Broader Impacts)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8577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8">
      <a:dk1>
        <a:sysClr val="windowText" lastClr="000000"/>
      </a:dk1>
      <a:lt1>
        <a:srgbClr val="ECEDD1"/>
      </a:lt1>
      <a:dk2>
        <a:srgbClr val="564B3C"/>
      </a:dk2>
      <a:lt2>
        <a:srgbClr val="ECEDD1"/>
      </a:lt2>
      <a:accent1>
        <a:srgbClr val="6C261A"/>
      </a:accent1>
      <a:accent2>
        <a:srgbClr val="6C261A"/>
      </a:accent2>
      <a:accent3>
        <a:srgbClr val="511C1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622</TotalTime>
  <Words>1013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Clarity</vt:lpstr>
      <vt:lpstr>CAREER Workshop April 6, 2015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FSU Office of Research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Proposal Development</dc:title>
  <dc:creator>Hodges, Beth</dc:creator>
  <cp:lastModifiedBy>Hutcheson, Emily</cp:lastModifiedBy>
  <cp:revision>61</cp:revision>
  <cp:lastPrinted>2014-03-22T13:21:42Z</cp:lastPrinted>
  <dcterms:created xsi:type="dcterms:W3CDTF">2013-09-16T18:53:28Z</dcterms:created>
  <dcterms:modified xsi:type="dcterms:W3CDTF">2015-04-08T14:06:00Z</dcterms:modified>
</cp:coreProperties>
</file>