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3"/>
  </p:notesMasterIdLst>
  <p:sldIdLst>
    <p:sldId id="256" r:id="rId2"/>
    <p:sldId id="257" r:id="rId3"/>
    <p:sldId id="258" r:id="rId4"/>
    <p:sldId id="267" r:id="rId5"/>
    <p:sldId id="259" r:id="rId6"/>
    <p:sldId id="265" r:id="rId7"/>
    <p:sldId id="266" r:id="rId8"/>
    <p:sldId id="268" r:id="rId9"/>
    <p:sldId id="269" r:id="rId10"/>
    <p:sldId id="264" r:id="rId11"/>
    <p:sldId id="263"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DBBC"/>
    <a:srgbClr val="E5D2AD"/>
    <a:srgbClr val="E4C9A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504" autoAdjust="0"/>
  </p:normalViewPr>
  <p:slideViewPr>
    <p:cSldViewPr>
      <p:cViewPr>
        <p:scale>
          <a:sx n="55" d="100"/>
          <a:sy n="55" d="100"/>
        </p:scale>
        <p:origin x="-1950" y="-63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F440C7A-7293-425F-92DA-F7942D3668DB}" type="datetimeFigureOut">
              <a:rPr lang="en-US" smtClean="0"/>
              <a:t>4/8/2015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888F6A9-3784-4356-8891-4AA5F6E4106F}" type="slidenum">
              <a:rPr lang="en-US" smtClean="0"/>
              <a:t>‹#›</a:t>
            </a:fld>
            <a:endParaRPr lang="en-US"/>
          </a:p>
        </p:txBody>
      </p:sp>
    </p:spTree>
    <p:extLst>
      <p:ext uri="{BB962C8B-B14F-4D97-AF65-F5344CB8AC3E}">
        <p14:creationId xmlns:p14="http://schemas.microsoft.com/office/powerpoint/2010/main" val="22139709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Good</a:t>
            </a:r>
            <a:r>
              <a:rPr lang="en-US" baseline="0" dirty="0" smtClean="0"/>
              <a:t> afternoon, </a:t>
            </a:r>
            <a:endParaRPr lang="en-US" dirty="0"/>
          </a:p>
        </p:txBody>
      </p:sp>
      <p:sp>
        <p:nvSpPr>
          <p:cNvPr id="4" name="Slide Number Placeholder 3"/>
          <p:cNvSpPr>
            <a:spLocks noGrp="1"/>
          </p:cNvSpPr>
          <p:nvPr>
            <p:ph type="sldNum" sz="quarter" idx="10"/>
          </p:nvPr>
        </p:nvSpPr>
        <p:spPr/>
        <p:txBody>
          <a:bodyPr/>
          <a:lstStyle/>
          <a:p>
            <a:fld id="{A888F6A9-3784-4356-8891-4AA5F6E4106F}" type="slidenum">
              <a:rPr lang="en-US" smtClean="0"/>
              <a:t>1</a:t>
            </a:fld>
            <a:endParaRPr lang="en-US"/>
          </a:p>
        </p:txBody>
      </p:sp>
    </p:spTree>
    <p:extLst>
      <p:ext uri="{BB962C8B-B14F-4D97-AF65-F5344CB8AC3E}">
        <p14:creationId xmlns:p14="http://schemas.microsoft.com/office/powerpoint/2010/main" val="22740916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Again, and</a:t>
            </a:r>
            <a:r>
              <a:rPr lang="en-US" baseline="0" dirty="0" smtClean="0"/>
              <a:t> in conclusion I want to point out that  if the NSF CAREER solicitation isn’t at hand my </a:t>
            </a:r>
            <a:r>
              <a:rPr lang="en-US" baseline="0" smtClean="0"/>
              <a:t>last two slides </a:t>
            </a:r>
            <a:r>
              <a:rPr lang="en-US" baseline="0" dirty="0" smtClean="0"/>
              <a:t>are intended as a quick reference resource, one is “CAREER specific reminders” and the other is a quick refresher on NSF proposal formatting requirements.</a:t>
            </a:r>
          </a:p>
          <a:p>
            <a:endParaRPr lang="en-US" baseline="0" dirty="0" smtClean="0"/>
          </a:p>
          <a:p>
            <a:r>
              <a:rPr lang="en-US" baseline="0" dirty="0" smtClean="0"/>
              <a:t>Thank you very much for allowing me to as assist you in the preparation of your future  NSF CAREER Awards.  Please do not hesitate to contact me for additional NSF information.</a:t>
            </a:r>
            <a:endParaRPr lang="en-US" dirty="0"/>
          </a:p>
        </p:txBody>
      </p:sp>
      <p:sp>
        <p:nvSpPr>
          <p:cNvPr id="4" name="Slide Number Placeholder 3"/>
          <p:cNvSpPr>
            <a:spLocks noGrp="1"/>
          </p:cNvSpPr>
          <p:nvPr>
            <p:ph type="sldNum" sz="quarter" idx="10"/>
          </p:nvPr>
        </p:nvSpPr>
        <p:spPr/>
        <p:txBody>
          <a:bodyPr/>
          <a:lstStyle/>
          <a:p>
            <a:fld id="{A888F6A9-3784-4356-8891-4AA5F6E4106F}" type="slidenum">
              <a:rPr lang="en-US" smtClean="0"/>
              <a:t>10</a:t>
            </a:fld>
            <a:endParaRPr lang="en-US"/>
          </a:p>
        </p:txBody>
      </p:sp>
    </p:spTree>
    <p:extLst>
      <p:ext uri="{BB962C8B-B14F-4D97-AF65-F5344CB8AC3E}">
        <p14:creationId xmlns:p14="http://schemas.microsoft.com/office/powerpoint/2010/main" val="3088777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afternoon I would like to briefly touch on a few very important FSU and NSF proposal submission requirements.</a:t>
            </a:r>
          </a:p>
        </p:txBody>
      </p:sp>
      <p:sp>
        <p:nvSpPr>
          <p:cNvPr id="4" name="Slide Number Placeholder 3"/>
          <p:cNvSpPr>
            <a:spLocks noGrp="1"/>
          </p:cNvSpPr>
          <p:nvPr>
            <p:ph type="sldNum" sz="quarter" idx="10"/>
          </p:nvPr>
        </p:nvSpPr>
        <p:spPr/>
        <p:txBody>
          <a:bodyPr/>
          <a:lstStyle/>
          <a:p>
            <a:fld id="{A888F6A9-3784-4356-8891-4AA5F6E4106F}" type="slidenum">
              <a:rPr lang="en-US" smtClean="0"/>
              <a:t>2</a:t>
            </a:fld>
            <a:endParaRPr lang="en-US"/>
          </a:p>
        </p:txBody>
      </p:sp>
    </p:spTree>
    <p:extLst>
      <p:ext uri="{BB962C8B-B14F-4D97-AF65-F5344CB8AC3E}">
        <p14:creationId xmlns:p14="http://schemas.microsoft.com/office/powerpoint/2010/main" val="1018897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defTabSz="931774">
              <a:buFont typeface="Arial" panose="020B0604020202020204" pitchFamily="34" charset="0"/>
              <a:buChar char="•"/>
              <a:defRPr/>
            </a:pPr>
            <a:r>
              <a:rPr lang="en-US" dirty="0" smtClean="0"/>
              <a:t>The FSU 3 day rule</a:t>
            </a:r>
            <a:r>
              <a:rPr lang="en-US" baseline="0" dirty="0" smtClean="0"/>
              <a:t> requires that your proposal be available in FastLane in order to conduct a  thorough review of your proposal.  Once I begin the review of your proposal my comments and questions will sent to you  in a detailed compliance review  with recommended/and required edits for your proposal. You may </a:t>
            </a:r>
            <a:r>
              <a:rPr lang="en-US" baseline="0" dirty="0" err="1" smtClean="0"/>
              <a:t>continie</a:t>
            </a:r>
            <a:r>
              <a:rPr lang="en-US" baseline="0" dirty="0" smtClean="0"/>
              <a:t> to work on your proposal during the compliance review process. </a:t>
            </a:r>
          </a:p>
          <a:p>
            <a:pPr marL="174708" indent="-174708" defTabSz="931774">
              <a:buFont typeface="Arial" panose="020B0604020202020204" pitchFamily="34" charset="0"/>
              <a:buChar char="•"/>
              <a:defRPr/>
            </a:pPr>
            <a:endParaRPr lang="en-US" dirty="0" smtClean="0"/>
          </a:p>
          <a:p>
            <a:r>
              <a:rPr lang="en-US" dirty="0" smtClean="0"/>
              <a:t>SRA would like to assist </a:t>
            </a:r>
            <a:r>
              <a:rPr lang="en-US" baseline="0" dirty="0" smtClean="0"/>
              <a:t>the PI in submitting the very best proposal possible, an early submission to SRA enables the necessary time for edits to made in a timely manner. </a:t>
            </a:r>
            <a:endParaRPr lang="en-US" dirty="0"/>
          </a:p>
        </p:txBody>
      </p:sp>
      <p:sp>
        <p:nvSpPr>
          <p:cNvPr id="4" name="Slide Number Placeholder 3"/>
          <p:cNvSpPr>
            <a:spLocks noGrp="1"/>
          </p:cNvSpPr>
          <p:nvPr>
            <p:ph type="sldNum" sz="quarter" idx="10"/>
          </p:nvPr>
        </p:nvSpPr>
        <p:spPr/>
        <p:txBody>
          <a:bodyPr/>
          <a:lstStyle/>
          <a:p>
            <a:fld id="{A888F6A9-3784-4356-8891-4AA5F6E4106F}" type="slidenum">
              <a:rPr lang="en-US" smtClean="0"/>
              <a:t>3</a:t>
            </a:fld>
            <a:endParaRPr lang="en-US"/>
          </a:p>
        </p:txBody>
      </p:sp>
    </p:spTree>
    <p:extLst>
      <p:ext uri="{BB962C8B-B14F-4D97-AF65-F5344CB8AC3E}">
        <p14:creationId xmlns:p14="http://schemas.microsoft.com/office/powerpoint/2010/main" val="21079736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you do not already have an NSF </a:t>
            </a:r>
            <a:r>
              <a:rPr lang="en-US" dirty="0" err="1" smtClean="0"/>
              <a:t>Fastlane</a:t>
            </a:r>
            <a:r>
              <a:rPr lang="en-US" dirty="0" smtClean="0"/>
              <a:t> user account please send me an email with your</a:t>
            </a:r>
            <a:r>
              <a:rPr lang="en-US" baseline="0" dirty="0" smtClean="0"/>
              <a:t> name, highest degree, the year it was earned, the email account you want associated with your FL account. I can establish your FL account within minutes. </a:t>
            </a:r>
          </a:p>
          <a:p>
            <a:endParaRPr lang="en-US" baseline="0" dirty="0" smtClean="0"/>
          </a:p>
          <a:p>
            <a:r>
              <a:rPr lang="en-US" baseline="0" dirty="0" smtClean="0"/>
              <a:t>Please contact me if you have departmental staff that require NSF </a:t>
            </a:r>
            <a:r>
              <a:rPr lang="en-US" baseline="0" dirty="0" err="1" smtClean="0"/>
              <a:t>fastlane</a:t>
            </a:r>
            <a:r>
              <a:rPr lang="en-US" baseline="0" dirty="0" smtClean="0"/>
              <a:t> assistance,  I will travel to the departments if you would like departmental </a:t>
            </a:r>
            <a:r>
              <a:rPr lang="en-US" baseline="0" dirty="0" err="1" smtClean="0"/>
              <a:t>Fastlane</a:t>
            </a:r>
            <a:r>
              <a:rPr lang="en-US" baseline="0" dirty="0" smtClean="0"/>
              <a:t> instruction.</a:t>
            </a:r>
            <a:endParaRPr lang="en-US" dirty="0"/>
          </a:p>
        </p:txBody>
      </p:sp>
      <p:sp>
        <p:nvSpPr>
          <p:cNvPr id="4" name="Slide Number Placeholder 3"/>
          <p:cNvSpPr>
            <a:spLocks noGrp="1"/>
          </p:cNvSpPr>
          <p:nvPr>
            <p:ph type="sldNum" sz="quarter" idx="10"/>
          </p:nvPr>
        </p:nvSpPr>
        <p:spPr/>
        <p:txBody>
          <a:bodyPr/>
          <a:lstStyle/>
          <a:p>
            <a:fld id="{A888F6A9-3784-4356-8891-4AA5F6E4106F}" type="slidenum">
              <a:rPr lang="en-US" smtClean="0"/>
              <a:t>4</a:t>
            </a:fld>
            <a:endParaRPr lang="en-US"/>
          </a:p>
        </p:txBody>
      </p:sp>
    </p:spTree>
    <p:extLst>
      <p:ext uri="{BB962C8B-B14F-4D97-AF65-F5344CB8AC3E}">
        <p14:creationId xmlns:p14="http://schemas.microsoft.com/office/powerpoint/2010/main" val="2834102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It is very helpful to the SRA if the transmittal is completely filled out, if you have any questions don’t hesitate to call me with questions.  Please fill in the “keywords” section.</a:t>
            </a:r>
          </a:p>
          <a:p>
            <a:endParaRPr lang="en-US" dirty="0" smtClean="0"/>
          </a:p>
          <a:p>
            <a:r>
              <a:rPr lang="en-US" baseline="0" dirty="0" smtClean="0"/>
              <a:t>Prior to creating the </a:t>
            </a:r>
            <a:r>
              <a:rPr lang="en-US" dirty="0" smtClean="0"/>
              <a:t>budget: Please be sure to download the most recent factsheet from the FSU SRA website. For your convenience</a:t>
            </a:r>
            <a:r>
              <a:rPr lang="en-US" baseline="0" dirty="0" smtClean="0"/>
              <a:t> I have included the web address in the presentation. </a:t>
            </a:r>
            <a:r>
              <a:rPr lang="en-US" dirty="0" smtClean="0"/>
              <a:t>Please title the budget page-</a:t>
            </a:r>
            <a:r>
              <a:rPr lang="en-US" baseline="0" dirty="0" smtClean="0"/>
              <a:t> NSF requests that all the different proposal  document sections be clearly identified.   Some of the PIs prefer to add the title to  “header” .</a:t>
            </a:r>
          </a:p>
          <a:p>
            <a:r>
              <a:rPr lang="en-US" baseline="0" dirty="0" smtClean="0"/>
              <a:t> All  insurance, if applicable, should be added to the fringe category of your budget. </a:t>
            </a:r>
          </a:p>
          <a:p>
            <a:endParaRPr lang="en-US" baseline="0" dirty="0" smtClean="0"/>
          </a:p>
          <a:p>
            <a:r>
              <a:rPr lang="en-US" baseline="0" dirty="0" smtClean="0"/>
              <a:t>If a student or OPS person is working on your grant for an average of 30 hours per week, you will be required to offer the student/OPS person health insurance. The factsheet provides guidance  as to the specific amounts to be used for personnel depending on if the person will require  single or family insurance rate. </a:t>
            </a:r>
          </a:p>
          <a:p>
            <a:endParaRPr lang="en-US" baseline="0" dirty="0" smtClean="0"/>
          </a:p>
          <a:p>
            <a:r>
              <a:rPr lang="en-US" baseline="0" dirty="0" smtClean="0"/>
              <a:t>Tuition for the graduate student is required and FSU SRA recommends that you request this support from NSF. </a:t>
            </a:r>
          </a:p>
          <a:p>
            <a:endParaRPr lang="en-US" baseline="0" dirty="0" smtClean="0"/>
          </a:p>
          <a:p>
            <a:r>
              <a:rPr lang="en-US" baseline="0" dirty="0" smtClean="0"/>
              <a:t>If a student works on your project for 15 hours and 15 on another FSU funded project, each project will be responsible to cover insurance in a prorated amount.</a:t>
            </a:r>
          </a:p>
          <a:p>
            <a:endParaRPr lang="en-US" baseline="0" dirty="0" smtClean="0"/>
          </a:p>
          <a:p>
            <a:r>
              <a:rPr lang="en-US" dirty="0" smtClean="0"/>
              <a:t>FSU</a:t>
            </a:r>
            <a:r>
              <a:rPr lang="en-US" baseline="0" dirty="0" smtClean="0"/>
              <a:t> SRA recommends a 3% annual salary increase be built into your budget / budget justification. The budget justification should be as detailed as 3 pages will allow, being sure to include fringe rates for all faculty/students included in the proposal budget.</a:t>
            </a:r>
            <a:endParaRPr lang="en-US" dirty="0" smtClean="0"/>
          </a:p>
          <a:p>
            <a:endParaRPr lang="en-US" dirty="0" smtClean="0"/>
          </a:p>
          <a:p>
            <a:endParaRPr lang="en-US" dirty="0" smtClean="0"/>
          </a:p>
          <a:p>
            <a:r>
              <a:rPr lang="en-US" dirty="0" smtClean="0"/>
              <a:t>Please</a:t>
            </a:r>
            <a:r>
              <a:rPr lang="en-US" baseline="0" dirty="0" smtClean="0"/>
              <a:t> be sure to review your solicitation for any budget specific requirements. Please look for the discussion of cumulative budget limitations. I would like to remind you that NSF prohibits cost sharing unless invited by a solicitation. Cost sharing is prohibited in the NSF CAREER proposals. My next slide will go into a little more detail about the required proposal documents……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888F6A9-3784-4356-8891-4AA5F6E4106F}" type="slidenum">
              <a:rPr lang="en-US" smtClean="0"/>
              <a:t>5</a:t>
            </a:fld>
            <a:endParaRPr lang="en-US"/>
          </a:p>
        </p:txBody>
      </p:sp>
    </p:spTree>
    <p:extLst>
      <p:ext uri="{BB962C8B-B14F-4D97-AF65-F5344CB8AC3E}">
        <p14:creationId xmlns:p14="http://schemas.microsoft.com/office/powerpoint/2010/main" val="4561632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Wingdings" panose="05000000000000000000" pitchFamily="2" charset="2"/>
              <a:buChar char="Ø"/>
            </a:pPr>
            <a:endParaRPr lang="en-US" sz="2900" dirty="0">
              <a:solidFill>
                <a:schemeClr val="tx2"/>
              </a:solidFill>
            </a:endParaRPr>
          </a:p>
          <a:p>
            <a:pPr>
              <a:buFont typeface="Wingdings" panose="05000000000000000000" pitchFamily="2" charset="2"/>
              <a:buChar char="Ø"/>
            </a:pPr>
            <a:r>
              <a:rPr lang="en-US" sz="2900" dirty="0">
                <a:solidFill>
                  <a:schemeClr val="tx2"/>
                </a:solidFill>
              </a:rPr>
              <a:t>Because NSF proposal tend to be very prescribed, I want to mention a few NSF proposal document requirements:</a:t>
            </a:r>
          </a:p>
          <a:p>
            <a:pPr lvl="1"/>
            <a:r>
              <a:rPr lang="en-US" sz="2500" dirty="0">
                <a:solidFill>
                  <a:schemeClr val="tx2"/>
                </a:solidFill>
              </a:rPr>
              <a:t>The NSF </a:t>
            </a:r>
            <a:r>
              <a:rPr lang="en-US" sz="2500" dirty="0" smtClean="0">
                <a:solidFill>
                  <a:schemeClr val="tx2"/>
                </a:solidFill>
              </a:rPr>
              <a:t>2015 </a:t>
            </a:r>
            <a:r>
              <a:rPr lang="en-US" sz="2500" dirty="0">
                <a:solidFill>
                  <a:schemeClr val="tx2"/>
                </a:solidFill>
              </a:rPr>
              <a:t>GPG guidelines make it very clear that the inclusion of information beyond specifications may result in Return w/o Review; </a:t>
            </a:r>
          </a:p>
          <a:p>
            <a:pPr lvl="1"/>
            <a:endParaRPr lang="en-US" sz="2500" dirty="0">
              <a:solidFill>
                <a:schemeClr val="tx2"/>
              </a:solidFill>
            </a:endParaRPr>
          </a:p>
          <a:p>
            <a:pPr marL="174708" indent="-174708">
              <a:buFont typeface="Arial" panose="020B0604020202020204" pitchFamily="34" charset="0"/>
              <a:buChar char="•"/>
            </a:pPr>
            <a:r>
              <a:rPr lang="en-US" baseline="0" dirty="0" smtClean="0"/>
              <a:t>The coversheet will be generated as you input information. </a:t>
            </a:r>
            <a:r>
              <a:rPr lang="en-US" dirty="0" smtClean="0"/>
              <a:t>Just so that there is</a:t>
            </a:r>
            <a:r>
              <a:rPr lang="en-US" baseline="0" dirty="0" smtClean="0"/>
              <a:t> no ambiguity </a:t>
            </a:r>
            <a:r>
              <a:rPr lang="en-US" dirty="0" smtClean="0"/>
              <a:t>NSF has recently provided additional</a:t>
            </a:r>
            <a:r>
              <a:rPr lang="en-US" baseline="0" dirty="0" smtClean="0"/>
              <a:t> clarification as to exactly what is allowed or being requested in your bio sketches. </a:t>
            </a:r>
          </a:p>
          <a:p>
            <a:endParaRPr lang="en-US" baseline="0" dirty="0" smtClean="0"/>
          </a:p>
          <a:p>
            <a:pPr marL="174708" indent="-174708" defTabSz="931774">
              <a:buFont typeface="Arial" panose="020B0604020202020204" pitchFamily="34" charset="0"/>
              <a:buChar char="•"/>
              <a:defRPr/>
            </a:pPr>
            <a:r>
              <a:rPr lang="en-US" dirty="0">
                <a:solidFill>
                  <a:schemeClr val="tx2"/>
                </a:solidFill>
              </a:rPr>
              <a:t>Your NSF bio sketch should be no more than two pages in length- NSF has provided clarification regarding the publication section:  The term “Products”  should be used if you enter a combination of pubs and products– otherwise, if only publications  are listed,  you may use the heading “Publications</a:t>
            </a:r>
          </a:p>
          <a:p>
            <a:endParaRPr lang="en-US" baseline="0" dirty="0" smtClean="0"/>
          </a:p>
          <a:p>
            <a:endParaRPr lang="en-US" baseline="0" dirty="0" smtClean="0"/>
          </a:p>
          <a:p>
            <a:pPr marL="174708" indent="-174708">
              <a:buFont typeface="Arial" panose="020B0604020202020204" pitchFamily="34" charset="0"/>
              <a:buChar char="•"/>
            </a:pPr>
            <a:r>
              <a:rPr lang="en-US" baseline="0" dirty="0" smtClean="0"/>
              <a:t>Your Project  Description: should address the Broader impacts in a separate subsection of your proposal. The project description should also address, if applicable, your prior NSF funded results. Each funded project should include a separately titled broader impact and intellectual merit statement for EACH funded project.</a:t>
            </a:r>
          </a:p>
          <a:p>
            <a:endParaRPr lang="en-US" baseline="0" dirty="0" smtClean="0"/>
          </a:p>
          <a:p>
            <a:pPr marL="174708" indent="-174708">
              <a:buFont typeface="Arial" panose="020B0604020202020204" pitchFamily="34" charset="0"/>
              <a:buChar char="•"/>
            </a:pPr>
            <a:r>
              <a:rPr lang="en-US" i="1" dirty="0" smtClean="0"/>
              <a:t>Departmental Letter</a:t>
            </a:r>
            <a:r>
              <a:rPr lang="en-US" b="1" i="1" dirty="0" smtClean="0"/>
              <a:t> (a proposal submitted without this Letter will be returned without review)</a:t>
            </a:r>
            <a:endParaRPr lang="en-US" baseline="0" dirty="0" smtClean="0"/>
          </a:p>
          <a:p>
            <a:endParaRPr lang="en-US" baseline="0" dirty="0" smtClean="0"/>
          </a:p>
          <a:p>
            <a:pPr marL="174708" indent="-174708">
              <a:buFont typeface="Arial" panose="020B0604020202020204" pitchFamily="34" charset="0"/>
              <a:buChar char="•"/>
            </a:pPr>
            <a:r>
              <a:rPr lang="en-US" baseline="0" dirty="0" smtClean="0"/>
              <a:t>References cited: NSF requires that all authors be listed, please do not use “et al”.</a:t>
            </a:r>
          </a:p>
          <a:p>
            <a:endParaRPr lang="en-US" baseline="0" dirty="0" smtClean="0"/>
          </a:p>
          <a:p>
            <a:pPr marL="0" lvl="2" defTabSz="931774">
              <a:defRPr/>
            </a:pPr>
            <a:r>
              <a:rPr lang="en-US" baseline="0" dirty="0" smtClean="0"/>
              <a:t>Your proposal budget may </a:t>
            </a:r>
            <a:r>
              <a:rPr lang="en-US" dirty="0" smtClean="0"/>
              <a:t>Budget- $400,000.00  for a five year period for all directorates.</a:t>
            </a:r>
            <a:r>
              <a:rPr lang="en-US" baseline="0" dirty="0" smtClean="0"/>
              <a:t> </a:t>
            </a:r>
            <a:r>
              <a:rPr lang="en-US" dirty="0" smtClean="0"/>
              <a:t>($500,000.00 for Biology and OPP) I would like to add that before preparing a CAREER proposal, I</a:t>
            </a:r>
            <a:r>
              <a:rPr lang="en-US" baseline="0" dirty="0" smtClean="0"/>
              <a:t> would like to </a:t>
            </a:r>
            <a:r>
              <a:rPr lang="en-US" dirty="0" smtClean="0"/>
              <a:t> strongly encouraged  you</a:t>
            </a:r>
            <a:r>
              <a:rPr lang="en-US" baseline="0" dirty="0" smtClean="0"/>
              <a:t> </a:t>
            </a:r>
            <a:r>
              <a:rPr lang="en-US" dirty="0" smtClean="0"/>
              <a:t>to contact their disciplinary program director or the appropriate CAREER contact to discuss budget requests for</a:t>
            </a:r>
            <a:r>
              <a:rPr lang="en-US" baseline="0" dirty="0" smtClean="0"/>
              <a:t> your</a:t>
            </a:r>
            <a:r>
              <a:rPr lang="en-US" dirty="0" smtClean="0"/>
              <a:t> proposed CAREER activities, and typical funding levels for your discipline.</a:t>
            </a:r>
          </a:p>
          <a:p>
            <a:pPr marL="0" lvl="2" defTabSz="931774">
              <a:defRPr/>
            </a:pPr>
            <a:endParaRPr lang="en-US" dirty="0" smtClean="0"/>
          </a:p>
          <a:p>
            <a:pPr marL="0" lvl="2" defTabSz="931774">
              <a:defRPr/>
            </a:pPr>
            <a:r>
              <a:rPr lang="en-US" dirty="0" smtClean="0"/>
              <a:t>Please be reminded that when</a:t>
            </a:r>
            <a:r>
              <a:rPr lang="en-US" baseline="0" dirty="0" smtClean="0"/>
              <a:t> calculating your indirect direct cost- to exclude  - tuition and single item equipment which costs  5000.00 or more.</a:t>
            </a:r>
          </a:p>
          <a:p>
            <a:pPr marL="0" lvl="2" defTabSz="931774">
              <a:defRPr/>
            </a:pPr>
            <a:endParaRPr lang="en-US" baseline="0" dirty="0" smtClean="0"/>
          </a:p>
          <a:p>
            <a:pPr marL="0" lvl="2" defTabSz="931774">
              <a:defRPr/>
            </a:pPr>
            <a:r>
              <a:rPr lang="en-US" dirty="0" smtClean="0"/>
              <a:t> The</a:t>
            </a:r>
            <a:r>
              <a:rPr lang="en-US" baseline="0" dirty="0" smtClean="0"/>
              <a:t> </a:t>
            </a:r>
            <a:r>
              <a:rPr lang="en-US" dirty="0" smtClean="0"/>
              <a:t>allowable costs include funds for postdoctoral fellows, graduate students, undergraduate students, summer salary, education or outreach activities, support for an evaluator, travel and subsistence expenses for the PI and U.S. participants when working abroad with foreign collaborators, and consultant expenses. In some cases, it may be appropriate to include academic year salary support for the PI on a CAREER budget (for example, PIs who have heavy teaching responsibilities or who must conduct field work during the academic year). Proposers should talk to the cognizant Program Director about their individual case.</a:t>
            </a:r>
            <a:endParaRPr lang="en-US" baseline="0" dirty="0" smtClean="0"/>
          </a:p>
          <a:p>
            <a:pPr marL="0" lvl="2" defTabSz="931774">
              <a:defRPr/>
            </a:pPr>
            <a:r>
              <a:rPr lang="en-US" dirty="0" smtClean="0"/>
              <a:t>Just in case I am asked-</a:t>
            </a:r>
          </a:p>
          <a:p>
            <a:endParaRPr lang="en-US" baseline="0" dirty="0" smtClean="0"/>
          </a:p>
          <a:p>
            <a:r>
              <a:rPr lang="en-US" dirty="0"/>
              <a:t>Page formatting information: </a:t>
            </a:r>
          </a:p>
          <a:p>
            <a:r>
              <a:rPr lang="en-US" dirty="0"/>
              <a:t>a.         Use one of the following typefaces identified below:</a:t>
            </a:r>
          </a:p>
          <a:p>
            <a:endParaRPr lang="en-US" dirty="0"/>
          </a:p>
          <a:p>
            <a:r>
              <a:rPr lang="en-US" dirty="0"/>
              <a:t>Arial</a:t>
            </a:r>
            <a:r>
              <a:rPr lang="en-US" sz="800" baseline="30000" dirty="0">
                <a:hlinkClick r:id=""/>
              </a:rPr>
              <a:t>11</a:t>
            </a:r>
            <a:r>
              <a:rPr lang="en-US" baseline="30000" dirty="0">
                <a:hlinkClick r:id=""/>
              </a:rPr>
              <a:t>, Courier New, or Palatino Linotype at a font size of 10 points or larger;</a:t>
            </a:r>
          </a:p>
          <a:p>
            <a:r>
              <a:rPr lang="en-US" dirty="0"/>
              <a:t>Times New Roman at a font size of 11 points or larger; or</a:t>
            </a:r>
          </a:p>
          <a:p>
            <a:r>
              <a:rPr lang="en-US" dirty="0"/>
              <a:t>Computer Modern family of fonts at a font size of 11 points or larger.</a:t>
            </a:r>
          </a:p>
          <a:p>
            <a:r>
              <a:rPr lang="en-US" dirty="0"/>
              <a:t>A font size of less than 10 points may be used for mathematical formulas or equations, figures, table or diagram captions and when using a Symbol font to insert Greek letters or special characters. PIs are cautioned, however, that the text must still be readable.</a:t>
            </a:r>
          </a:p>
          <a:p>
            <a:r>
              <a:rPr lang="en-US" dirty="0"/>
              <a:t>No more than six lines of text within a vertical space of one </a:t>
            </a:r>
            <a:r>
              <a:rPr lang="en-US" dirty="0" err="1"/>
              <a:t>inch.Margins</a:t>
            </a:r>
            <a:r>
              <a:rPr lang="en-US" dirty="0"/>
              <a:t>, in all directions, must be at least an inch.</a:t>
            </a:r>
          </a:p>
          <a:p>
            <a:endParaRPr lang="en-US" baseline="0" dirty="0" smtClean="0"/>
          </a:p>
          <a:p>
            <a:endParaRPr lang="en-US" baseline="0" dirty="0" smtClean="0"/>
          </a:p>
          <a:p>
            <a:pPr marL="0" lvl="1" defTabSz="931774">
              <a:defRPr/>
            </a:pPr>
            <a:r>
              <a:rPr lang="en-US" sz="2000" dirty="0"/>
              <a:t>NSF 2 Month rule reminder--If anticipated, any compensation for such personnel in excess of two months must be disclosed in the proposal budget, justified in the budget justification, and must be specifically approved by NSF in the award notice.</a:t>
            </a:r>
            <a:endParaRPr lang="en-US" sz="2000" dirty="0">
              <a:latin typeface="Arial" pitchFamily="34" charset="0"/>
              <a:cs typeface="Arial" pitchFamily="34" charset="0"/>
            </a:endParaRP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A888F6A9-3784-4356-8891-4AA5F6E4106F}" type="slidenum">
              <a:rPr lang="en-US" smtClean="0"/>
              <a:t>6</a:t>
            </a:fld>
            <a:endParaRPr lang="en-US"/>
          </a:p>
        </p:txBody>
      </p:sp>
    </p:spTree>
    <p:extLst>
      <p:ext uri="{BB962C8B-B14F-4D97-AF65-F5344CB8AC3E}">
        <p14:creationId xmlns:p14="http://schemas.microsoft.com/office/powerpoint/2010/main" val="42132235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a:t>
            </a:r>
            <a:r>
              <a:rPr lang="en-US" dirty="0"/>
              <a:t>ur current and pending  information should include all current and pending support for ongoing projects</a:t>
            </a:r>
          </a:p>
          <a:p>
            <a:r>
              <a:rPr lang="en-US" dirty="0"/>
              <a:t>and proposals, </a:t>
            </a:r>
            <a:r>
              <a:rPr lang="en-US" b="1" dirty="0"/>
              <a:t>including this project</a:t>
            </a:r>
            <a:r>
              <a:rPr lang="en-US" dirty="0"/>
              <a:t>, and any subsequent funding in the case of continuing grants. All current project support from whatever source (e.g., Federal, State, local or foreign government agencies, public or private foundations, industrial or other commercial organizations) must be listed. The proposed project and all other projects or activities requiring a portion of your time  as the PI/Co-PI and/or senior personnel must be included, even if they receive no salary support from the project(s). If further </a:t>
            </a:r>
            <a:r>
              <a:rPr lang="en-US" dirty="0" err="1"/>
              <a:t>claification</a:t>
            </a:r>
            <a:r>
              <a:rPr lang="en-US" dirty="0"/>
              <a:t> is required please see the NSF GPG guidelines for additional clarification.</a:t>
            </a:r>
          </a:p>
          <a:p>
            <a:endParaRPr lang="en-US" dirty="0"/>
          </a:p>
          <a:p>
            <a:endParaRPr lang="en-US" dirty="0"/>
          </a:p>
          <a:p>
            <a:endParaRPr lang="en-US" dirty="0"/>
          </a:p>
          <a:p>
            <a:r>
              <a:rPr lang="en-US" b="1" dirty="0"/>
              <a:t> Your Facilities, Equipment and Other Resources section </a:t>
            </a:r>
            <a:r>
              <a:rPr lang="en-US" dirty="0"/>
              <a:t>should address the adequacy of the resources available in your lab or here at FSU to perform the effort proposed to satisfy both Intellectual Merit and Broader Impacts review criteria.   Your Facilities Statement should describe only those resources that are directly applicable.  As the PI you should include an aggregated description of the internal and external resources (both physical and personnel) that the organization and its collaborators will provide to the project, should it be funded.</a:t>
            </a:r>
          </a:p>
          <a:p>
            <a:endParaRPr lang="en-US" dirty="0"/>
          </a:p>
          <a:p>
            <a:endParaRPr lang="en-US" dirty="0"/>
          </a:p>
          <a:p>
            <a:r>
              <a:rPr lang="en-US" dirty="0"/>
              <a:t> Your Data Management plan should describe how the proposal will conform to the NSF policy on the dissemination and sharing of your proposals research results.</a:t>
            </a:r>
          </a:p>
          <a:p>
            <a:endParaRPr lang="en-US" dirty="0"/>
          </a:p>
          <a:p>
            <a:r>
              <a:rPr lang="en-US" dirty="0"/>
              <a:t>If applicable, your Post Doc mentoring plan should be 1 page in length-describing the mentoring activities that will be provided for such individuals.</a:t>
            </a:r>
          </a:p>
          <a:p>
            <a:endParaRPr lang="en-US" dirty="0"/>
          </a:p>
          <a:p>
            <a:r>
              <a:rPr lang="en-US" dirty="0"/>
              <a:t>The CAREER proposal’s  Letter of endorsement should </a:t>
            </a:r>
          </a:p>
          <a:p>
            <a:endParaRPr lang="en-US" dirty="0"/>
          </a:p>
          <a:p>
            <a:r>
              <a:rPr lang="en-US" dirty="0" smtClean="0"/>
              <a:t> be no more than 2 pages in length, and include the department head's name and title, below the signature. The letter should contain -An indication that the your proposed CAREER research and education activities are supported by and integrated into the educational and research goals of the department and</a:t>
            </a:r>
            <a:r>
              <a:rPr lang="en-US" baseline="0" dirty="0" smtClean="0"/>
              <a:t> by FSU</a:t>
            </a:r>
            <a:r>
              <a:rPr lang="en-US" dirty="0" smtClean="0"/>
              <a:t>, and that your department is committed to your support and professional development.</a:t>
            </a:r>
          </a:p>
          <a:p>
            <a:endParaRPr lang="en-US" dirty="0" smtClean="0"/>
          </a:p>
          <a:p>
            <a:r>
              <a:rPr lang="en-US" dirty="0" smtClean="0"/>
              <a:t> The letter should also address</a:t>
            </a:r>
            <a:r>
              <a:rPr lang="en-US" baseline="0" dirty="0" smtClean="0"/>
              <a:t> </a:t>
            </a:r>
            <a:r>
              <a:rPr lang="en-US" dirty="0" smtClean="0"/>
              <a:t> the relationship between the CAREER project, your</a:t>
            </a:r>
            <a:r>
              <a:rPr lang="en-US" baseline="0" dirty="0" smtClean="0"/>
              <a:t> </a:t>
            </a:r>
            <a:r>
              <a:rPr lang="en-US" dirty="0" smtClean="0"/>
              <a:t> career goals and job responsibilities, and the goals of your department</a:t>
            </a:r>
            <a:r>
              <a:rPr lang="en-US" baseline="0" dirty="0" smtClean="0"/>
              <a:t> and the University.</a:t>
            </a:r>
            <a:r>
              <a:rPr lang="en-US" dirty="0" smtClean="0"/>
              <a:t>  Please be sure</a:t>
            </a:r>
            <a:r>
              <a:rPr lang="en-US" baseline="0" dirty="0" smtClean="0"/>
              <a:t> the letter also addressed </a:t>
            </a:r>
            <a:r>
              <a:rPr lang="en-US" dirty="0" smtClean="0"/>
              <a:t>the ways in which the department head (or equivalent) will ensure your</a:t>
            </a:r>
            <a:r>
              <a:rPr lang="en-US" baseline="0" dirty="0" smtClean="0"/>
              <a:t> mentoring</a:t>
            </a:r>
            <a:r>
              <a:rPr lang="en-US" dirty="0" smtClean="0"/>
              <a:t> </a:t>
            </a:r>
            <a:r>
              <a:rPr lang="en-US" dirty="0" err="1" smtClean="0"/>
              <a:t>mentoring</a:t>
            </a:r>
            <a:r>
              <a:rPr lang="en-US" dirty="0" smtClean="0"/>
              <a:t>, in the context of the your career development and your</a:t>
            </a:r>
            <a:r>
              <a:rPr lang="en-US" baseline="0" dirty="0" smtClean="0"/>
              <a:t> </a:t>
            </a:r>
            <a:r>
              <a:rPr lang="en-US" dirty="0" smtClean="0"/>
              <a:t>efforts to integrate research and education throughout the period of the award and beyond; and last but not least -A statement to the effect that the you</a:t>
            </a:r>
            <a:r>
              <a:rPr lang="en-US" baseline="0" dirty="0" smtClean="0"/>
              <a:t> as the PI are</a:t>
            </a:r>
            <a:r>
              <a:rPr lang="en-US" dirty="0" smtClean="0"/>
              <a:t>  eligible for the CAREER program. </a:t>
            </a:r>
          </a:p>
          <a:p>
            <a:endParaRPr lang="en-US" dirty="0"/>
          </a:p>
          <a:p>
            <a:endParaRPr lang="en-US" dirty="0"/>
          </a:p>
        </p:txBody>
      </p:sp>
      <p:sp>
        <p:nvSpPr>
          <p:cNvPr id="4" name="Slide Number Placeholder 3"/>
          <p:cNvSpPr>
            <a:spLocks noGrp="1"/>
          </p:cNvSpPr>
          <p:nvPr>
            <p:ph type="sldNum" sz="quarter" idx="10"/>
          </p:nvPr>
        </p:nvSpPr>
        <p:spPr/>
        <p:txBody>
          <a:bodyPr/>
          <a:lstStyle/>
          <a:p>
            <a:fld id="{A888F6A9-3784-4356-8891-4AA5F6E4106F}" type="slidenum">
              <a:rPr lang="en-US" smtClean="0"/>
              <a:t>7</a:t>
            </a:fld>
            <a:endParaRPr lang="en-US"/>
          </a:p>
        </p:txBody>
      </p:sp>
    </p:spTree>
    <p:extLst>
      <p:ext uri="{BB962C8B-B14F-4D97-AF65-F5344CB8AC3E}">
        <p14:creationId xmlns:p14="http://schemas.microsoft.com/office/powerpoint/2010/main" val="34394072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a:t>
            </a:r>
            <a:r>
              <a:rPr lang="en-US" baseline="0" dirty="0" smtClean="0"/>
              <a:t> have created a mock CAREER proposal for the purpose of showing you how to </a:t>
            </a:r>
            <a:r>
              <a:rPr lang="en-US" baseline="0" dirty="0" err="1" smtClean="0"/>
              <a:t>popoulate</a:t>
            </a:r>
            <a:r>
              <a:rPr lang="en-US" baseline="0" dirty="0" smtClean="0"/>
              <a:t> the coversheet and how to fill the budget </a:t>
            </a:r>
            <a:r>
              <a:rPr lang="en-US" baseline="0" dirty="0" err="1" smtClean="0"/>
              <a:t>pages.</a:t>
            </a:r>
            <a:r>
              <a:rPr lang="en-US" dirty="0" err="1" smtClean="0"/>
              <a:t>Once</a:t>
            </a:r>
            <a:r>
              <a:rPr lang="en-US" baseline="0" dirty="0" smtClean="0"/>
              <a:t> you receive your NSF FL password sign in, you will prompted to select a permanent password. I am able to reset it at any time-please call me.  Use the “go back” button to move through your FastLane account.</a:t>
            </a:r>
          </a:p>
          <a:p>
            <a:endParaRPr lang="en-US" dirty="0" smtClean="0"/>
          </a:p>
          <a:p>
            <a:r>
              <a:rPr lang="en-US" dirty="0" smtClean="0"/>
              <a:t>Please begin by adding your PI information-</a:t>
            </a:r>
            <a:r>
              <a:rPr lang="en-US" baseline="0" dirty="0" smtClean="0"/>
              <a:t> “Edit PI information” toggle button.</a:t>
            </a:r>
          </a:p>
          <a:p>
            <a:endParaRPr lang="en-US" dirty="0" smtClean="0"/>
          </a:p>
          <a:p>
            <a:r>
              <a:rPr lang="en-US" dirty="0" smtClean="0"/>
              <a:t> There are a few questions which when answered assist the Federal Government with</a:t>
            </a:r>
            <a:r>
              <a:rPr lang="en-US" baseline="0" dirty="0" smtClean="0"/>
              <a:t> a</a:t>
            </a:r>
            <a:r>
              <a:rPr lang="en-US" dirty="0" smtClean="0"/>
              <a:t> continuing commitment to monitor the operation of its review and award processes and to identify and address any inequities based on gender, race, ethnicity, or disability of its proposed PIs/PDs. There are some options as to how you decided to</a:t>
            </a:r>
            <a:r>
              <a:rPr lang="en-US" baseline="0" dirty="0" smtClean="0"/>
              <a:t> address this section.</a:t>
            </a:r>
          </a:p>
          <a:p>
            <a:endParaRPr lang="en-US" dirty="0" smtClean="0"/>
          </a:p>
          <a:p>
            <a:endParaRPr lang="en-US" dirty="0" smtClean="0"/>
          </a:p>
          <a:p>
            <a:r>
              <a:rPr lang="en-US" dirty="0" smtClean="0"/>
              <a:t> to Create a Blank proposal-</a:t>
            </a:r>
            <a:r>
              <a:rPr lang="en-US" baseline="0" dirty="0" smtClean="0"/>
              <a:t>  you will begin to generate and populate your CAREER proposal</a:t>
            </a:r>
          </a:p>
          <a:p>
            <a:endParaRPr lang="en-US" baseline="0" dirty="0" smtClean="0"/>
          </a:p>
          <a:p>
            <a:r>
              <a:rPr lang="en-US" baseline="0" dirty="0" smtClean="0"/>
              <a:t>Click on the coversheet toggle button. Click on the Awardee organization to select FSU- you will also need to indicate the “place of performance” – this is the address and zip code of your research lab. </a:t>
            </a:r>
          </a:p>
          <a:p>
            <a:r>
              <a:rPr lang="en-US" baseline="0" dirty="0" smtClean="0"/>
              <a:t>Please Do NOT add the dash in your zip code- use only numerals. Please be sure the zip is not that of Sponsored Research Administration. Once this information has been successfully saved proceed to your </a:t>
            </a:r>
            <a:r>
              <a:rPr lang="en-US" b="1" baseline="0" dirty="0" smtClean="0"/>
              <a:t>program announcement- please call me if you continue to receive “error messages”.  Once in the program announcement search to the “CAREER solicitation” and click  “select”.  Once you have selected the program announcement and the NSF UNIT please proceed to the Remainder of the Coversheet.</a:t>
            </a:r>
          </a:p>
          <a:p>
            <a:endParaRPr lang="en-US" b="1" baseline="0" dirty="0" smtClean="0"/>
          </a:p>
          <a:p>
            <a:r>
              <a:rPr lang="en-US" b="1" baseline="0" dirty="0" smtClean="0"/>
              <a:t>This is where you will add the information such as; title, PI. Please be sure to state that this is not a collaborative proposal and that is not an EAGER or a RAPID proposal. </a:t>
            </a:r>
          </a:p>
          <a:p>
            <a:endParaRPr lang="en-US" b="1" baseline="0" dirty="0" smtClean="0"/>
          </a:p>
          <a:p>
            <a:r>
              <a:rPr lang="en-US" b="1" baseline="0" dirty="0" smtClean="0"/>
              <a:t>I would like to mention that the earlier you “allow SRO “ to view and edit, the sooner I am able to begin my review and assist you with any questions you may have. </a:t>
            </a:r>
            <a:endParaRPr lang="en-US" b="1" dirty="0"/>
          </a:p>
        </p:txBody>
      </p:sp>
      <p:sp>
        <p:nvSpPr>
          <p:cNvPr id="4" name="Slide Number Placeholder 3"/>
          <p:cNvSpPr>
            <a:spLocks noGrp="1"/>
          </p:cNvSpPr>
          <p:nvPr>
            <p:ph type="sldNum" sz="quarter" idx="10"/>
          </p:nvPr>
        </p:nvSpPr>
        <p:spPr/>
        <p:txBody>
          <a:bodyPr/>
          <a:lstStyle/>
          <a:p>
            <a:fld id="{A888F6A9-3784-4356-8891-4AA5F6E4106F}" type="slidenum">
              <a:rPr lang="en-US" smtClean="0"/>
              <a:t>8</a:t>
            </a:fld>
            <a:endParaRPr lang="en-US"/>
          </a:p>
        </p:txBody>
      </p:sp>
    </p:spTree>
    <p:extLst>
      <p:ext uri="{BB962C8B-B14F-4D97-AF65-F5344CB8AC3E}">
        <p14:creationId xmlns:p14="http://schemas.microsoft.com/office/powerpoint/2010/main" val="25759098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a:t>
            </a:r>
            <a:r>
              <a:rPr lang="en-US" baseline="0" dirty="0" smtClean="0"/>
              <a:t> you have difficulty/ or think you will be sure to “allow SRO” to view and edit as soon as possible. This allows me to see your proposal and better able to assist you. </a:t>
            </a:r>
          </a:p>
          <a:p>
            <a:endParaRPr lang="en-US" baseline="0" dirty="0" smtClean="0"/>
          </a:p>
          <a:p>
            <a:r>
              <a:rPr lang="en-US" baseline="0" dirty="0" smtClean="0"/>
              <a:t>If you are working on your proposal during the evening hour- and would like FastLane tech assistance I would encourage you to call the number I have provided.  I can not say enough good things about  </a:t>
            </a:r>
            <a:r>
              <a:rPr lang="en-US" baseline="0" dirty="0" err="1" smtClean="0"/>
              <a:t>Fastlane</a:t>
            </a:r>
            <a:r>
              <a:rPr lang="en-US" baseline="0" dirty="0" smtClean="0"/>
              <a:t> helpdesk. the technical team is awesome- there is very little wait time for </a:t>
            </a:r>
            <a:r>
              <a:rPr lang="en-US" baseline="0" dirty="0" err="1" smtClean="0"/>
              <a:t>asistance</a:t>
            </a:r>
            <a:r>
              <a:rPr lang="en-US" baseline="0" dirty="0" smtClean="0"/>
              <a:t>.</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888F6A9-3784-4356-8891-4AA5F6E4106F}" type="slidenum">
              <a:rPr lang="en-US" smtClean="0"/>
              <a:t>9</a:t>
            </a:fld>
            <a:endParaRPr lang="en-US"/>
          </a:p>
        </p:txBody>
      </p:sp>
    </p:spTree>
    <p:extLst>
      <p:ext uri="{BB962C8B-B14F-4D97-AF65-F5344CB8AC3E}">
        <p14:creationId xmlns:p14="http://schemas.microsoft.com/office/powerpoint/2010/main" val="19697580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8F45BE3-C9BA-497B-9A35-C569DA7881CD}"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8441CB-4422-4867-906E-A8C88F7BACF2}"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F45BE3-C9BA-497B-9A35-C569DA7881CD}"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8441CB-4422-4867-906E-A8C88F7BACF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8F45BE3-C9BA-497B-9A35-C569DA7881CD}"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8441CB-4422-4867-906E-A8C88F7BACF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F45BE3-C9BA-497B-9A35-C569DA7881CD}"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8441CB-4422-4867-906E-A8C88F7BACF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F45BE3-C9BA-497B-9A35-C569DA7881CD}"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8441CB-4422-4867-906E-A8C88F7BACF2}"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8F45BE3-C9BA-497B-9A35-C569DA7881CD}"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8441CB-4422-4867-906E-A8C88F7BACF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8F45BE3-C9BA-497B-9A35-C569DA7881CD}" type="datetimeFigureOut">
              <a:rPr lang="en-US" smtClean="0"/>
              <a:t>4/8/2015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8441CB-4422-4867-906E-A8C88F7BACF2}"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F45BE3-C9BA-497B-9A35-C569DA7881CD}" type="datetimeFigureOut">
              <a:rPr lang="en-US" smtClean="0"/>
              <a:t>4/8/2015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8441CB-4422-4867-906E-A8C88F7BACF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F45BE3-C9BA-497B-9A35-C569DA7881CD}" type="datetimeFigureOut">
              <a:rPr lang="en-US" smtClean="0"/>
              <a:t>4/8/2015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8441CB-4422-4867-906E-A8C88F7BACF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F45BE3-C9BA-497B-9A35-C569DA7881CD}"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8441CB-4422-4867-906E-A8C88F7BACF2}"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F45BE3-C9BA-497B-9A35-C569DA7881CD}"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8441CB-4422-4867-906E-A8C88F7BACF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B8F45BE3-C9BA-497B-9A35-C569DA7881CD}" type="datetimeFigureOut">
              <a:rPr lang="en-US" smtClean="0"/>
              <a:t>4/8/2015</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3E8441CB-4422-4867-906E-A8C88F7BACF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research.fsu.edu/research-offices/sra/form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6200" y="609600"/>
            <a:ext cx="1119360" cy="1125831"/>
          </a:xfrm>
          <a:prstGeom prst="rect">
            <a:avLst/>
          </a:prstGeom>
        </p:spPr>
      </p:pic>
      <p:sp>
        <p:nvSpPr>
          <p:cNvPr id="2" name="Title 1"/>
          <p:cNvSpPr>
            <a:spLocks noGrp="1"/>
          </p:cNvSpPr>
          <p:nvPr>
            <p:ph type="ctrTitle"/>
          </p:nvPr>
        </p:nvSpPr>
        <p:spPr>
          <a:xfrm>
            <a:off x="2754086" y="947448"/>
            <a:ext cx="4648200" cy="1905000"/>
          </a:xfrm>
        </p:spPr>
        <p:txBody>
          <a:bodyPr/>
          <a:lstStyle/>
          <a:p>
            <a:pPr algn="ctr"/>
            <a:r>
              <a:rPr lang="en-US" sz="4400" dirty="0" smtClean="0">
                <a:solidFill>
                  <a:schemeClr val="accent2">
                    <a:lumMod val="50000"/>
                  </a:schemeClr>
                </a:solidFill>
              </a:rPr>
              <a:t>CAREER Workshop</a:t>
            </a:r>
            <a:br>
              <a:rPr lang="en-US" sz="4400" dirty="0" smtClean="0">
                <a:solidFill>
                  <a:schemeClr val="accent2">
                    <a:lumMod val="50000"/>
                  </a:schemeClr>
                </a:solidFill>
              </a:rPr>
            </a:br>
            <a:r>
              <a:rPr lang="en-US" sz="2400" smtClean="0">
                <a:solidFill>
                  <a:schemeClr val="accent2">
                    <a:lumMod val="50000"/>
                  </a:schemeClr>
                </a:solidFill>
              </a:rPr>
              <a:t>April </a:t>
            </a:r>
            <a:r>
              <a:rPr lang="en-US" sz="2400" smtClean="0">
                <a:solidFill>
                  <a:schemeClr val="accent2">
                    <a:lumMod val="50000"/>
                  </a:schemeClr>
                </a:solidFill>
              </a:rPr>
              <a:t>6, 2015</a:t>
            </a:r>
            <a:endParaRPr lang="en-US" sz="2400" b="1" dirty="0">
              <a:solidFill>
                <a:schemeClr val="accent2">
                  <a:lumMod val="50000"/>
                </a:schemeClr>
              </a:solidFill>
            </a:endParaRPr>
          </a:p>
        </p:txBody>
      </p:sp>
      <p:sp>
        <p:nvSpPr>
          <p:cNvPr id="4" name="AutoShape 2" descr="data:image/jpeg;base64,/9j/4AAQSkZJRgABAQAAAQABAAD/2wCEAAkGBxQTEhUUExQWFhUWFxgYGRUVFRUUGBgYGRQWFxgWGRcZHSggGBsmHBgWIjEiJykrLi4uFx8zODMsNygtLiwBCgoKDg0OGxAQGy8kICYsLzQ0MC0sLCwsLCw0LCwsLC0sLCwsLCwsLCwsLCwsLCwsLCwsLCwsLCwsLCwsLCwsLP/AABEIAOEA4AMBEQACEQEDEQH/xAAbAAACAwEBAQAAAAAAAAAAAAAABQMEBgcCAf/EAEUQAAECAwUECAQEAwcCBwAAAAEAAgMEEQUSITFBBlFhcRMiMoGRobHBB1LR8EJicuEUI4IkM3OSorLxJVMVFjRDY7PS/8QAGgEBAAMBAQEAAAAAAAAAAAAAAAMEBQIBBv/EADcRAAICAQIDBQcEAQMFAQAAAAABAgMRBCESMUEFE1Gx8CIyYXGBodEUkcHhIzNC8RVSYnKiNP/aAAwDAQACEQMRAD8A7igBACAEAIAQAgBACAEAIAQAgFe0R/lc3D3Kodov/D9US0+8V9mTg8cW+/0UXZj2kvkdXdB4tQgBACAEAIAQAgBACAEAIAQAgBACAEAIAQAgAlARwozXVumtDRcQthZnheT1prmSLs8BACAEAIDPbRTNXBg/DieZ08PVY3aNqlJQXTzLFMcLJXsSaDImOTsO/Q/e9Q6G3u7d+T2/B1bHMTUrfKoIAQAgBAVp6eZCALzSpplXvpuUN18KknM6jBy5E0GM14DmkEHUKSM4yWYvKPGmtme10eAgBACAEAIAQAgBACAEAICGbg32Fv3VQ31d7W4nsXh5EcpMGG7hkR96rD098qJ+aJ5R4kP4UUOFQahb8LIzjxRexA1jme12eAgI40drRVxA5lcTsjBZk8HqTfIVTttChEPP5j7BZ1/aKxiv9yWNXiInGuJWS3ncsHgrwDWQtssAa8XgNfxD6rRo18oLhmsr7/2RSqT3Q6lrQhxOy4V3HA+BWnVqa7PdZBKElzLSnOQQEE3Nshi880HmeAGqjtthWsyZ1GLk8IxtpTjo8StODW7sfUr5++6V88/si7CCgjYWdKCFDawaZnedSt6ipVQUUUpy4nksqY5BACAEAIAQAgBACAEAIAQAgM9aTaRHePiAV89rI4ulj1sWIe6QQozmmrSR97lDXbOt5i8HTSfMn/8AFIm8eAVj9ff4/Y57uJ6hPjxcnGm/sjxGakhLVX8m8fsg+CJOyw64veSeA9yp49m53nL19TnvfBEpsOHTN3Oo+il/6dVjmzzvZGfmIRY4tOYNFj2QcJOL6FhPKyRUXB6PYOzzaddxr+WgHmCtaHZsce1J5+BA7n0QRNnG6PcOYB+i9fZkOkmFe/ArxZCZhjqPLhuBNf8AKfZRy0+pq9yWV66M6U4S5oXxLVjZF7h3AH0qqj1d/JyZIq4eBRixC41cSTvJJPiVXlJyeW8kiWORPZYrGh1+cetVLplm6PzObPdZul9KUAQAgBACAEAIAQAgBACAEAID4TReN4WWDNzMS84u3ny0XzV1neWOXiWYrCwQlRnRYsyE10QB2VCabzu9fBWdHXCdqUzmbaWxogF9ClgrH1ACAyNpOrFefzHyw9l83qZcV0n8S5BYiis11CDuNVCnhpnRtgV9UUT6gBAZbaeI0xABmB1jzyHh6rE7RlF2JLmlv69cy3QngSlZ5OfYUQtcHDNpB8DVdRk4yUl0PGsrBvpeMHtDm5EVC+nhNTipLkzPaaeGSLo8BACAEAIAQAgBACAEAIAQCy05qvUb309Fla7UZ/xQ+v4JYR6shhWU4irjd4Z+Kir7OnJZk8fc9di6FCYhFri05hUrK5VycZEieVkia4g1GYxXMZOLyuZ7jJpJCbERtdRmPvRfQ6bUK6OevUrSjwssqwcniK+60ncCfALmcuGLk+h6llmXsyV6WJjlm76d5WBpae+s35c2Wpy4USW1IdGQWjqnyO774qTW6ZVSzHk/M8rnxLceWVFvQmHhTvGHstXSz46Yv4EE1iTLasHBTtSfEJlc3Hsjefoq+p1Cphnr0O4Q4mYyI8kkk1JNSeK+dk3J5ZdSwfZaAXvDG5k0+p8F1XW7JKK6iUsLLHkfZnq9R5LvzCgPhl5rSn2Z7Psy3+JAtRvuinZU86XeYcQENJxB/CfmG8KHTXy08+Czl5fE7sgrFmJrWuqKjEHVbieeRTPqAEAIAQAgBACAAUAIAQC6en6dVmJ3jTlvKzdVreH2K936+5JGHVkshJ3BU4uPlwUuk0qqXFL3vI8lLJcV04FVuwcA7uPt98Vl9pV7Ka+RLU+hTs6SEQOqSKUp31z8FV0ulV6ll4wdznwnmLAiQHXhl8wy5FeSqu0suJfv0+p6nGawOZGdbEGGBGbd31C19PqI3RyufgQSi4kNuRrsIjV2HufIKPX2cNLXjsdVLMj5Ycvdh11dj3afXvXmgq4KuLq/SFssyLNoS3SQ3N1Iw5jJT6irva3H1k5hLheRZs1Gwcw5g1HofMDxVLs2zaUH0JblyYyn51sJt53cNSVdvvjVHikRRi5PCM5Clos08uOA+bQDc0arHhXbq58T5eP8IsuUa1g925ZrITWFtakkGprXBd6zSwpjFxFVjk3kn2VlsXRD+kep9lL2bXu5/T8nN8uSNEtYrFO0rOZGbR2YycMx9RwUF+nhdHD/AHO4TcXsIZC0XyzzCjYtGRGNK6je3h/ws2nUS00u6s5eX9FidasXFE08GK1wDmkEHUYrXjJSWYvKKrTWzPa6PCCcnGQm3nuDR5nkMyo7LYVrM3g6jFyeESw3hwBBqCKg7wV2mmso5awel6AQEM41xYQzM93NQ6hTlW1DmexxncRQ474ZpUimhy8FhQutofCnj4FhxUi2213fKPEq2u0p43ijjukV48+92FaDcMFWt1ltmzeF8DpQSJ7Hg1Jcfw5c/v1Vjs6lSk5vp5nNj2wOVskIICCdhXobhww5jEKHUV95VKJ1F4Yu2fd2x+n3Wf2Y/eXy/kkt6Dciua1Wk9mQiC0oAhPDobgD8tcR3buaxtVUqJqdbw/D10LEHxLDKloz5i3agCg34V1Kr6jUSvayuR3CCiRxdrms6piQG0woXCo/1K9G7WSXsV7f+rIX3Se8vuj5D2vByiwD/UPZyO/Wx96v/wCWF3L/ANy/dHmVtAtidKKGpNQDga579VRhfKu3vGt99uRO4qUcFmVpHi1jPA3NrSv5Rw81NVjUW5tl9P49bnMvYj7KNOxgAAAoBkAttJJYRVEm1Z6jP1H0Wb2n7kfmWNPzZfsSDdgsGpF4/wBWPpRWtHDgpivr+5Ha8yZeVkjBAItrZdphh+TmkDmDp79xWd2jWnWp9UWNPJ8WDLy80+GascW8jgeYyKyIWzreYvBalFS5otPt6YIp0ng1oPjRTvW3te99kcdzDwIJSUiTD8KuOr3EkAcT7Liuqy+W2/xZ3KUa0bizZToobWXi6mp8cOC36Ku6goZyUJy4pZLSlOAQAgK07KCINxGR9uSranTRuj8ejOoywzPOFDQ5hfPtNPDLJ8XgLElOGGcMQcwrGn1MqXtuvA5lHI2g2nDdmbp44eeS1q9dVPm8fMhdbRca4HI15K2mmso4Pq9AhlIohRnh2DcfWo8li0TjRqJKXLf8onkuKKwV7W2hujA3G/6jy3feKklqbtQ+GlYXj65eZy+CtZmzJz9qRXgiFRh3nE/Qeatafs+qLzd7Xr7lSzWTe0NhdAvvbV5LnAkGuONTvWjOmNUsQWEym7HL3nkSz8tiXAC7WmBGdMcFfpTUVF8zhspMJaajw3rqdaksM9TLsCOe00kb7poRXCvp5LNupSeJLKJoTa5bDKV2iiM7Y6QYcHdxpQ8is27s6uW8Nn9i3Xq5x2lubGwNpqjqOvN1huwc3Tu9FTjZfpXwz3Xrk/4La4LVmPMYWvONmHQmsruxFKFxA9vNeaq6OolCMPWTuuLgm2alraCg0W0lhYKhDMTkNnbe1vAnHwzXE7oQ954OoxcuSFE3tMwf3bS47z1R9fJUbO0oL3Fn7E0dO3zM9aFoPjGrzlk0YAdyzLr52vMizCtQ5FMqE7CFDLnBozcQBzJouoxcmkup43hZOhWfJNhMDG6ZnUnUlfSU1RqgoxM6c3J5ZZUpyCAEAIAQGetcUimm4eiwNekrn9CxX7pB/CvpeumnL2UP6e3h4uF4OuJcskKiPSzKyL4gq2lK0xKsU6Wy1cUcYOZTUeZYbZUUYhwB4OI9lYjoL47xaX1f4Oe8iz7EizEIVcajjQ/uupT1dKzLdfR/2EoSM/bdr3TU0MR2QyGgqeHqoqaZ6qxzly6/hHNtqqjhczNRYxNXvJJ9KkYU0/db9FC2hDYybLG3xSLMrKRIn8xpujG6yla54nnTworWa6/8clnxfrwIt3uLxAOOJFc9K76rR2OeEqxpZdczzGCo1lHCtM9aU81FbHMXg9iyeLKtBqBTMYbuW/6LJc5NcLLCKkRvDlzpQLk7KpiXC14cWuacHA0xPVryyw1xRx4k4tZTPVJxeUbLZ3aDpaV6sRuIIydTVvLd9jC1Wklp5cceXkadF6tXDLma6VhzEwCRFwBoesW/6WhK46jULPHt8/4RJJ1w6E7NlzrF8Ge9VKuy31l9v7PP1HwK1qWEIUMv6StKYFtK1NN/3RRajQqqDnxfY6rucpYwIwCTQYk6DGqz8Z2RYGjdnYxbeo0H5Set6U81dWguceL7dSHv4ZwVLFH9ohg/OotKv88c+J1b7jOgL6MzwQAgBACAEAi6PpJg7gceTaD1WLwd/q34J+WxPnhgPVtEAvtGzQ/rNwd5Hnx4qjqtGrPajtLzJITxzKFlzPRvLH4A4Guh0++SpaO502OE9s/Zkk48Syh+tsrmV2ntYNDiT1IenzO3D08Vj6mctRcqocl6b+hMmq4cTMA6K57y52ZJPtTgKei1661XFRiZc5OTyxrIM9x4hdkTNNJMa1pJyAr4BEnJ4R3FLmxRaF2I8ua26DpvO9alUXGOGyKU03sJ5yEpos8YkmmrtnCIpWMBVp34fRUNTXn2kSwZDNQKkEk4aA0+8gVUjNxTwS4yUZiTq8k8qccBQLqNrjHCPcH1pLTVhu0xBGFMcDwOXnvUMvaWJbnSeN0dH2N2gqGvPBsRo9aefiFiNPR3/wDi/L8r1zNWEldX8fXmdIDqioyWynncrGStubMxFEOF1gDhTU6u5DfzWLqrXqLFXXul5+Jcqiq48Uh3ZFjtgip6z9XbuDdwWhptJGlZ5vx/BBZa5/IZq2RGTtqX6GahxB2XuDjzDhe9a95WPqa+61EZrk3/AMlyqXFW4msWwUwQAgBACAjmYtxpcdBVR22KuDk+h6ll4Fez7e245kge59Vn9mxzxTZLd0Q4WoQggKdoyAiDc4ZH2PBVNTpY3LPU7hPhFkO03MY6G4G8MAd3PlnVUY6ydcHXPmuRK603lGB2rnavEIHs9Y8yPYUP9Ssdm1Yi7H18v+fIq6ueXw+AsgPGGP3j7LTKLHki/Gv2Mf2CHBNO2pU9GD1RnQ5n6LQ09GI8T5nPF0PLZkUU+DzhKM3GXcUGxNO1GYI5ii6bOMFKC3rtOlc9MBX6KtdLEGSxRLHIpnkD5nDz+8FmExVivFfvf5Vqh6VXPA+9KUr4CiHpf2eneijtNeq4XTyJwd40PKqqaynvamlzW6LGms4JrwZ1CHacR0JsBoxJu1GZbo3hz3LIjqbJVqmPpeHroaTripcbNHY1liC3e89p3sOC1tLplTH4vmVbLHN/AYq0RggEm1sC9AvfI4Hx6vuPBUO0YcVOfB/0T6d4ngYWVNdJCY/UjHmMD5gqzp7O8rUiOyPDJotqY4BACAEAkt6cH92Dxd7D38Fk9oXp/wCNfUnqj1JNnX9Vw1vV8QPopOzGuCS+J5dzG60iEijTDW9pwHM+yjnbCHvNI9UW+Qvj24wdkF3+keePkqdnaNcfdWft6/YkVT6ieemjEdeLQ3DjiN/FZeoudsuJrBNCKisHLJS2HOjvitNHX3PaaA9WvVwIoaCgoeC+n7juoRj4Jfv1MiU+KTkdm2YnWzMuyK6GxrjUEAChLTdJG4HdpVcFmD4lkzO19iGC50SGKQng1phceTrj2ThTdluUtckpJ/ErX1Y3Qgsi0Yss5tLpY5zbzaNcDwrSowrktFyrvT8UVoSlWxrtpazhHiQcAxl2gDWjG4HVJpXVeaWpcCl1ZJqLHxOPQZTkD+BkRGY0dO+5WIQHFl/dXKmXMqFS763hfu+BK491XlczHwdrpljquiGK09qHFo9rhuxy7lPOmt8lj5EEbZrm8jbbOagOl5J8BrYcN5im60Nbdcbl4EDCoIIVLhliafPYsWOPDFrkO/h7aT5jpmxrr7lwtNxgIvF4IqAKjqjx1VdktUm+ZW+JFsRZV0JsC4wOa4k9HDcSQQB2gfTVD2yTXIQWNt7EZEAmWQ4kIkBzhDaxzAQCXAtwNMTSnehxGx9RN8QmgWjMAUANzLd0EMn7+qI8n7zNfs5azgyHGaAS5gqDj+rLiDivnuN6a+XD6RrRStrWTWSu08M9sFh39oeWPkr9faVb95Y+69fQilp5LkNZeehv7D2ngCK+GauQurn7rTIXCUeaLClORVtO8CWfxugf5h+6qa54of08yahe2hRshaABMJx7Rq3nTEeh7iqXZ1yTdb68ibUwz7SNYtgpggFz7ahDIk8mn3VJ9oUrr9iTupC+btxzsGC7xOJ/ZU7u0ZS2gseZJGlLmKSVnEx7hxC01aSDvBovYylF5i8BpPme3Tbzm9x/qK7d1j5yf7nnCvAsSNmviY9lvzHXkNVNRpJ278l4nM7FEeytmw2ZCp3uxP7LXq0lVfJZfiyvKyTM7tfGu9K75YRPg1xWfqlx6qMfkvuSweK2/mcMl4haQRmF9ZJKSwzGWx0WUt0y8jIxmm6eljihqQRfxBoMj3aZEKi6pcTS3J1PEUzpNmz0Gdl7wAcx4LXsONDTFp8fMFRpuLLCanE5jbmzD5WYAB/lOdWG44kio6pp+IeefBX1q1w78yhOlxl8D7t7Dd/Gxzobv/1MC6010eBR6nmoj7bZ0awp+FOyrTRrgWhsRhoaOAFWkeY4UKpWRlXMvQkpxMrtB8N61dKPp/8AFEJI/pfmORrzCnhqnymQy03/AGnObWbHg/2eMHM6MlwhupgXUq4EZg3RiCRgrCcX7SIGmvZZuvgxHLnTQJrRsHnnGVPUQUcNFjTvmWPinYc1Mx5f+GhOeA14cQWhoq5uZcRTAFc1cGHxHVsZNrAh2+sv+GhSUAm8RDi3iMi5zw9/deJ7lEeTWEkZCcmXRHX3uLnGgJOZutDB4ANFeC9ODoXw1i4QK6PePEuw86dyyLNtcn65YNKrfT+vE6JOWRCidpgB+ZvVPln3q7bparOa3+BxG2UeTMxa1gvhAub12b6YjmN3EeSydRoZVe0t0Wq7lLZ7MXwp+K3sxHjheNPBV432R5Sf7krhF80RzM09/be51N5Jpy3Lmdk5+88nsYqPJEANMRmNVwdGhs7atzQGxW3vzNoHd4yPktKntGUVixZ+PUrT0ye8Rq3amXOrhwLT7K4u0KX4/sQ/p5nx2zw0iHvb+6gfZi6S+w7/AOBSmrIiMFe0N7c/BVLdFbWs818DuNsWL6qmSHpoJwAryxXqTbwgfXsIzBHMEL1xlHmsBPIws+2DDAa4XmjLeOW9XdPrpVrhluvuRTqT3Q+lp5kTsuFd2R8FrVaiuz3X+SCUGuZldtG1EYDWC4eLCFm6h41kW/GPmTR3qf1OFMcvqzGNbaTv+kyP+NM/71HH/Ul9CR/6a+p42M2lfJxw4VMN5AiQxqK9oD5hpvxGq9tgpLPU8rm4s7bNy8KbgAVDmPAc1wzB0cNxH1Czy40pI5ptrE/t0YV1ZpWn8pngvStYvbZRj9LJTLwx5ZEYaFzcA4UDhVpqHChrQjVSKx4w90c4cHsa+wviC1xayZAY4kARG9ipNBeacWjLGpHJcYy9ieFvSRF8YrPa6UbGoA+G9orqWvwLfG6e471Np5Ylg8vj7ORR8ED15v8ATB9Yy61PJevA50/NkXxpnIkKYlXQ4j2O6OJixzmHB7NQV5Qk08i9tNCTaa3TNy8jEc4GKIcVsQClbzYjWhxA7JcBe0GJUdkeGTQcuJIzWWWmRrw3+3JcHJ0b4bM6sD9b/IuHqFj2761fTyNKn/8AP68Tpc7aMOF23AHdm7wGK0Lb66veZHGEpckZe19onRAWMF1hwNe0Ru3ALJ1GvlYnGOy+5aroUd3zE0OXe7ssc79LSfQKlGEpck39CdyS5s8RobmmjgWnc4EHwK8lFxeGsHqafIjK8PRrIbORoovEBjTq6tTybn40VyrQ22LPJfH8EM74R+I1Zsc38UUnk0D1JVtdmLrL7ET1T6I1C1CoCAze0EmGuD2igdn+r9/ZYvaFChJTjyfn/ZZqllYYw2dYBCrqSanlgrnZ8Uqs+LI7n7Q0IV4iKsazoTs2DmMD4hQT01U+cUdKcl1KEfZ9p7DiOeI+qqT7Ng/cePuSK59RPaUo9hAiG9UYGpOHes7UVWVSXG8k0JKS2OHtkHdMYAoHB7mddzWDq1xLnEAYDUr7KFinBT8VkxXHEuE39o2A02ZLQWzUqY8F8R7m/wARDAIiFxutcTSo6udBnio1P228PBI4ewlkwBJa4jCrSRgQRUHQjAjiMFYeGiA6J8PtsBBcIUR38l51dXo3nWmjScx/VvWfKLi8MsVzxsQbbRf+oRv1Q8v8KHjmuTyfvGm23smFNRCYEWEZlguPhOe0FwzFKntCpGO/MUQksipPbmY92xsy8hsZnQQrw6SLEexrWtxLiOtid1NaZBSVy4Xki7tvmT/FLbKHM3ZeXdehMdffEGT3AEBrd7RUmuRNKZKamtx3Z7bYnshv8LJZkn075iYlmGL0YawTEJxAZfJJLXEfjGROS4ulxYSR1SuHLZB8VpNs46DEl5iWf0bXtcwzEFjusWkEFzgDkdRolMuHKYtXFho5jKgtc8HMGhoQRgSDRwwI4g66ru73URLmTxDQHHLvyH/J8VWOjqWytmuLIUJhDXBgJNSKammtalfPOMr9RLgeN3+DYjiupZNZLbLMGMR7nHh1R7nzV2HZsFvN5+xFLUPohrLWZCZ2YbRxpU+JxVyGnqh7sUROyT5stqY4EW2EEGBepi1woeBwI9PBUO0YJ1cXgyxpn7eBVslZoiOMRwqGGjRoXZ17sPFVOz6FOXHLkvMl1FmFwo2S2ikCAEAICracvfhObrSo5jEKDU195U4nUJYlkp7NRKwiNzj5gH6qt2dLNWPBkly9obLQIQQFafnGwm3ndw1JUN98ao8TOoRcnhGcfKxIrXxncwN4GdNwAqsd023RldL18vkWeKMWoo5J8QLPLJjpQOrFFa/naAHDwunxW32Rep08HWPkzP1lfDPi8TMgrVKh7D16CSDFoQfumq5nHijgIcB/2Cf3FPFUCQ8RYlASa4VNCfX/AI3Ill4PBNEdU1NK8lfilFYRw9zyXL0Hgrw9weCh7gkl4wbWtcd1OKisi5LY9QysaEZmYZDp1e0/XqNpUd/Z/qVLVS7ipzfPp8/W/wBCeiHHYonYmWfFZDbMN0NcMwNHcRn3L5+NFsa1dH18TVc4uXAzTWLa7YwocHgYt38W8PRa2l1Ubljr65FWypwfwGitkQIBHtjEpL0+Z7R4Vd7Kh2jLFOPFr8k+mWZlywpTo4DG6kXjzdifDLuU+lr7upI4tlxTbGCsEYIAQAgBAZ6yovRzESHo4kDmCS3yJ8lkaWXdaiVfR+l9izYuKCZoVrlYqz882E2rs9G6kqG++NMcyOowcnsZyAHTUbrHDM0yDdwWPBT1d3tcvJFl4rjsatjAAABgBSnDct1JJYRUOebc7OiIx8LKvXhOOjhp5lp4FZEZPRaniXuvy/r8FiUVdXjr/JxaLDcxxa4Frmkgg5gjML6eMlJKUXlMyWmnhnyq6yeYPtV7kDGTiVaOGFaVI3KnasSOkV5uZJJAOGtNfenBS1Vpbs8ZVqpjw8koD4SvD08koDwSvD06p8NNmDQFwo+JRz97IYybwJ9xuXz+rs/V6hVR92Pp/hfuadEO5r4nzZ2FrABQDAYU4bloJJLBCY237PMvEESHVrSagj8Lt3Ld3hYerodE1OGyf2Zepnxxwx3YVuCMLr6CINNHcR9FoaXWK1cMtpefyILaXDdchyrpAZXaWKIsxBgaBwvf1EYdzf8AcsrWy7y6FX7/AF/ot0rhg5GqWqVAQAgBACAEBj7bNJh5GBBaa8brSvn9Y8aiTXw8kXKt4Iu/+ZDd7Avb64c6U8lZ/wCpvh93c47jfmJpiYc9xc41J+6cFnTslOXFJ5ZOopLCGli2pDhNIcHVJrUAHCgoM+firuj1VdMWpLchsrlJ7F9+0cPRrz3Ae6tvtKron6+px3EhbaFpmYFxsI4GoIq4juAwVO/UvULhjD+WSQr4N2zA7abKmKTEhi7HaOsw4XwBgMcnUyOuW4ixoNc9O+6t5eX9f8kOo0/eLjhz8zmzhQkEEEGhBwIIzBGhX0ied0ZgVQFmSj0NDkeNMfH7wUN0crKPURzIAcaZc69y7rlmIaIars8PhKA+EoenkleA2GxmzDnubGitNMDDhkVLzo4jduGvLPG7Q1+P8NW7fPHkviX9Np/98+R1KzLUdLAh0HM1JNWE+I+6rMo1MtOsOH8FydaseUxozayHqx45XT7hW12nDrF/Yi/TS8SnbG0EKLCcwMfU0oXXQAQa1wJUOo11dtbiov7HddEoyzkzYKzC0N5faeOwUN1+4uBr4giquw7QuisPD+ZBLTwbK1lTBdNQ3vNS6JieJw91HRNy1EZS6s7sjitpHQ19EZoIAQAgBAeXuABJNAMSV42kssGGnpjpIjn7zhyyHlRfNXWd5Y5eJoQjwpIgUR0fWgk0AqTkBiV6ll4R4OJPZ57sXm4N2bvoFoVdnzlvN48yGV6XIcS9iQW/hvHe/Hyy8lfr0NMOmfn6wQO2TL7GACgAA3AUVpJJYRHnJlTLfxEzEFaUvY59mjQsR1fqNTNZ8ftsXOLgrRltr9ihExeLj8hGYKg7g4a99DuU1V+o0TxJZj9vo+hFOqu/dbM5na2z8eXxeyrP+4zrN79W94C29Prab9ovfwfP+/oULKJ181t4iq8rZCSwYV6uOQwG8riU+E9IhiugexCd8p8F5xLxBYlLKjRTdhwy48KUHM1oO9RWaiqtZnJI7hXKbxFZN/sf8PS5wdEAe4EGn/tM5/O7hlw1WTbrbdS+ChYj1frl5/IvQ08Kvas3fgbe0JL+FiwnAkjB1Tva4Xu6lPFZ11P6ayDzleslqE+8i0bQgHiFvcyiUJmxYD84bQd7eqfLNV56SmfOP7beRJG2a6iac2S1hP8A6X//AKH0VGzszrB/uTx1P/cjPT0k+EbsRpB01B5EZrOtpnU8TRZjOMllFVRnYNeQQRgQag7iMivU2nlDmdHsi0Gx4YeM8nDc7UL6Si5WwUkZdkHCWGXVMcAgBARx4zWNLnEADMlcznGC4pPCPUm3hGVtm2jF6rKhmu93PcOCxNXrHb7Mdl5luurh3fMUgVyVFLPImPlUBpdk2suvOF8Hvu0wp31Wv2YoYb6/wVdRnK8DQLUK4IDxGiXWlxyAJ8BVcylwxbfQ9Sy8Gc2TxfEcc6DzJJ9Fk9m7zk2WdRskjSvaCKEVB0OK12k1hlUyNvy0Frw2FW+Ti0YgV058Fh6yuqMsV8/D11LlMpNZlyM9a+zcO8BFgta4itW0ae8tz5Fed/qdO1FyfmO6qs3wUZj4fY4MjN5UcPIe6t/qtWvehn6P8kD09L5SPEH4eHVsc8wG95qMV1+r1b2UPP8AJ5+mpX+7yLFl7IQnPuNh33Cp65qMMMRgDoMQqq1OpulwRePlt9ybuKYLLQ9sSXgsiXIzboGAb2Wg6hwGWnBRUd27Wr85+P8APrBLPiUf8ZuYUMNADQABkAKDyW9GKisIott8zPbaM6kM/mI8RX2Wb2mvZi/iWdK92N7GmL8CG78oB5jA+YV3TT46oy+BBZHhm0XVOcAgM9tpHaITWHtOcCOAGZ86d6zu0pRVai+bZZ0yfFkx0GC55oxpcdzQSfJY8Yyk8RWS62luy3EsWYAqYTu4A+QxUz0tyWeFnCug+pBJTsSA+8wlrsiCMDwcFxXbOqWY7P1zOpQjNYZ0Cxp8xoQiFt2tRTMGmFRwW/p7u9rU8YM6yHBLBeU5GCAjmYAe0tdkRQricFOLi+TPU2nlFCRsSFDzF929wr4DIKvToqq+mX8SSVspDIBWyIrzchDiCj2g8ciORUNtFdqxJfk6jNx5GcjSkSUiCI3rMyrwP4Xbuf8AwsqVVmknxx3XrZlpSjasPmaaUmWxGhzTUHy4HiteuyNkeKJUlFxeGTKQ8FW0kxdgEavIb7nyB8VS19nDS147EtMczE+y801jn33BoLRiTTIn6qj2fbGEpcTxsT3xbSwT2ptCXdSBXHC9TE8Gj3Umo17l7NX7/g5hRjeResOx+j678Yh77tffefs2dJpO79qfveRHbbxbLkQbXy9YbX/KaHk79wPFR9pV5gp+H8nWnlvgYWHNdJBadQLp5jDzFD3qzpLe8qT68iO2PDJklqzfRQnP1Aw/UcB5rvUW93W5esnlceKSQo2Ol6NfEOZN0chifM+Spdm14i5vqTamW6RdtqxmxhUYRBk7fwdw46KfVaSNyytn65kdVrh8jPSVrxpZ3RvFQ3AsdmP0nd5LNq1VunfBLkun49YLUqo2LKJtorYhxoTAytb1SCKU6pGeWuik1mqrurSjzz/BzTVKEnktbGTdWvhHMG8ORwPgaf5lN2bZs4P5+vXU41Md1I0y1CqVp+dZBYXvNANNSdw3lR22xqjxSOoQcnhGWlLPiTsQxYlWw8hTOg/C3hvO+vdk10z1U+8nsvWy/JblONMeGPM1cpKMhNusaGjhrxJ1K16641rEVgqSk5PLJ12clO0LMhRhSI0Hc7Jw5EYqG2iu1YkjuFkocmWYMINaGtFAAAANAFLGKisI5bbeWe16eAgBACAEAIDy9gIIIqDgQV40msMGYnYT5R9+HjDccjiP0n2P2ce2E9JPih7r9Y/DLcWrViXMZyVvwnjrG4dzsu52RVyrXVTW7w/j+SKVMly3EG0FpCM8BvYbkd5OZ9Fm63UK2fs8kWKa+Fb8xUqZMavZyyLoEV46x7IP4Rv5nyWzotLwrvJ8+nw/sp3W59lD9aRXKtqQL8J7d7TTmMR5gKG+HHXKPwO4S4ZJmT2ctPon0ceo+leB0dy0P7LG0Wo7qeHyZbur4ltzJtqbSD3CG01a3EkZF37D1Kk1+oU5KEeS8zyivCyzRWJAuQIY/LU83dY+q09LDgpivh/ZWteZtl5WCMVW9ZIjsqMIjeyd/wCU8PRVNXpldHK5r1glqt4H8DCPaQSDgQaEHQjML59pp4Zooms+cMKI17dDiN41CkptdU1NHM4qUcGrmNq4QbVgc5x/CRdpzP0qtefaNajmO7KcdNJvcW2dKxJ2J0kY/wAtpwAwB/K3hvP2K1Nc9VPjs91esL+SWco0rhjzNexoAAAoBgAMABuWwkksIpHpegEAIAQAgBACAEAIAQAgIpmA2I0scKgih+964sgpxcZcmexbTyjATssYb3MObTnvGYPhRfN21uubg+hoxlxLJBVRnRfsKAHx2Ndliab6CtFZ0lanckyO2TUHg3i+iM8EAIDm02y697dznDwcQvl7FibXxZpx3SZ4gsvOa3eQPE0XMY8UkvE6eyydLAX1RlH1ACAw+18NrY9W5uaC4ccRXvFPsrC7QjFW7dVuX9M24biNUSweoMMuc1ozcQ0cyaBdRjxSUV1PG8LJ02VlxDY1jcmig+vNfTQgoRUV0MqUnJ5ZKuzwEAIAQAgBACAEAIAQAgBACAxm1oHT/wBDa+Lv2WF2iv8AN9F/Jd0/uCWqok5NAhxKhzGvwxDmh3qFJCM17UU/pk8bjyY7ldp3swjMvcey7wyPkr9faM4bWL+GQS06fusZwtpYBzLm82k/7aq3HtCl8219PwRPTzR7ftHLgVvk8A19T4ii9evoS5/Znion4GJmY157nUpecXU3VJKwpy4pOXiy9FYSR8gRbrmu+VwPgQUhLhkpeDPWsrBu4Vuy7hXpAODqtPmvoI6ymSzxGe6ZroQzO0su3JxcdzQfU0HmuJ6+mPXPy9YPY6eb6CmatyYjCkGE5rfma0uPjSg+8VUnq77dq4tL5Z/omjTXH3mKH2TMGpMJ5JxJIqT7qm9Ne93Fk6tr8SjFhuaaOBadzgQfAqCUXF4awdpp8izYzgI8Kv8A3G+oCl07StjnxRzYvYfyOlL6UywQAgBACAEAIAQAgBACAEAID4SgMBakwY0dxaK1Ia0DUDAeOfevnL5u65uPXkaNceCG5prHsBkMBzwHP44hvAD3WrptFGtZlu/Iq2XOWy5DpXiA8uYDgQCNxxXjSfMC6bsGA/8ABdO9nV8svJVrNFTPpj5bEsbprqZu1dnokIFzTfYM6CjgOI1HELMv0M61xR3X3LVd6ls9mJFRJwQGgsvZhzwHRDcafwgdanGuDfNaNHZ8prim8L7/ANFezUJPEdzRydjwYXZYK/M7rHxOXctKvS1V+6irK2cubL6sEYICtPyDIzbr213HUcQdFFbTC2OJI6hNxeUc+taz3y8S6Txa7eK4HmFgX0ypnj9maVc1ZHJv7KnRGhNiDUYjc4YEeK36LVbWpIzrIcEmi2pTgEAIAQAgBACAEAIAQAgBAeI0MOaWnJwIOmBFCuZRUk0+p6nh5FdmWCyDELwS7RoIHV346niqtGihVNyTz4fAlnc5rA3VwhBACAEAIDB7TyAhRatFGvF4DcfxD0PesDW0Kqzbk/TNCifFHfoetlZARYt5wq2HQ03uPZHkT3L3QUqyzL5Lz6HmonwxwupulvFAEAIAQAgKloWdDjBoiCt01GNO6o0+gUVtMLcKa5HcLJQ5FmFDDQGtAAGAAFAO5SJKKwjltvdnpengIAQAgBACAEAIAQAgBACAEAIAQAgBACAEBm9t2fymO3Pp4tJ9gs3tNexF/H+C1pX7TPWxLP5LzqX07g1v1K97NX+Nv4/g81T9pfI0S0SsCAEAIAQAgBACAEAIAQAgBACAEAIAQAgBACAEAIAQAgBACAz2239w3/EH+x6zu0v9JfP+GWdL77+R62K/9Of8R3o1ddnf6X1/B5qff+g/V8rggBACAEAIAQAgBACAEAIAQH//2Q=="/>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data:image/jpeg;base64,/9j/4AAQSkZJRgABAQAAAQABAAD/2wCEAAkGBxQTEhUUExQWFhUWFxgYGRUVFRUUGBgYGRQWFxgWGRcZHSggGBsmHBgWIjEiJykrLi4uFx8zODMsNygtLiwBCgoKDg0OGxAQGy8kICYsLzQ0MC0sLCwsLCw0LCwsLC0sLCwsLCwsLCwsLCwsLCwsLCwsLCwsLCwsLCwsLCwsLP/AABEIAOEA4AMBEQACEQEDEQH/xAAbAAACAwEBAQAAAAAAAAAAAAAABQMEBgcCAf/EAEUQAAECAwUECAQEAwcCBwAAAAEAAgMEEQUSITFBBlFhcRMiMoGRobHBB1LR8EJicuEUI4IkM3OSorLxJVMVFjRDY7PS/8QAGgEBAAMBAQEAAAAAAAAAAAAAAAMEBQIBBv/EADcRAAICAQIDBQcEAQMFAQAAAAABAgMRBCESMUEFE1Gx8CIyYXGBodEUkcHhIzNC8RVSYnKiNP/aAAwDAQACEQMRAD8A7igBACAEAIAQAgBACAEAIAQAgFe0R/lc3D3Kodov/D9US0+8V9mTg8cW+/0UXZj2kvkdXdB4tQgBACAEAIAQAgBACAEAIAQAgBACAEAIAQAgAlARwozXVumtDRcQthZnheT1prmSLs8BACAEAIDPbRTNXBg/DieZ08PVY3aNqlJQXTzLFMcLJXsSaDImOTsO/Q/e9Q6G3u7d+T2/B1bHMTUrfKoIAQAgBAVp6eZCALzSpplXvpuUN18KknM6jBy5E0GM14DmkEHUKSM4yWYvKPGmtme10eAgBACAEAIAQAgBACAEAICGbg32Fv3VQ31d7W4nsXh5EcpMGG7hkR96rD098qJ+aJ5R4kP4UUOFQahb8LIzjxRexA1jme12eAgI40drRVxA5lcTsjBZk8HqTfIVTttChEPP5j7BZ1/aKxiv9yWNXiInGuJWS3ncsHgrwDWQtssAa8XgNfxD6rRo18oLhmsr7/2RSqT3Q6lrQhxOy4V3HA+BWnVqa7PdZBKElzLSnOQQEE3Nshi880HmeAGqjtthWsyZ1GLk8IxtpTjo8StODW7sfUr5++6V88/si7CCgjYWdKCFDawaZnedSt6ipVQUUUpy4nksqY5BACAEAIAQAgBACAEAIAQAgM9aTaRHePiAV89rI4ulj1sWIe6QQozmmrSR97lDXbOt5i8HTSfMn/8AFIm8eAVj9ff4/Y57uJ6hPjxcnGm/sjxGakhLVX8m8fsg+CJOyw64veSeA9yp49m53nL19TnvfBEpsOHTN3Oo+il/6dVjmzzvZGfmIRY4tOYNFj2QcJOL6FhPKyRUXB6PYOzzaddxr+WgHmCtaHZsce1J5+BA7n0QRNnG6PcOYB+i9fZkOkmFe/ArxZCZhjqPLhuBNf8AKfZRy0+pq9yWV66M6U4S5oXxLVjZF7h3AH0qqj1d/JyZIq4eBRixC41cSTvJJPiVXlJyeW8kiWORPZYrGh1+cetVLplm6PzObPdZul9KUAQAgBACAEAIAQAgBACAEAID4TReN4WWDNzMS84u3ny0XzV1neWOXiWYrCwQlRnRYsyE10QB2VCabzu9fBWdHXCdqUzmbaWxogF9ClgrH1ACAyNpOrFefzHyw9l83qZcV0n8S5BYiis11CDuNVCnhpnRtgV9UUT6gBAZbaeI0xABmB1jzyHh6rE7RlF2JLmlv69cy3QngSlZ5OfYUQtcHDNpB8DVdRk4yUl0PGsrBvpeMHtDm5EVC+nhNTipLkzPaaeGSLo8BACAEAIAQAgBACAEAIAQCy05qvUb309Fla7UZ/xQ+v4JYR6shhWU4irjd4Z+Kir7OnJZk8fc9di6FCYhFri05hUrK5VycZEieVkia4g1GYxXMZOLyuZ7jJpJCbERtdRmPvRfQ6bUK6OevUrSjwssqwcniK+60ncCfALmcuGLk+h6llmXsyV6WJjlm76d5WBpae+s35c2Wpy4USW1IdGQWjqnyO774qTW6ZVSzHk/M8rnxLceWVFvQmHhTvGHstXSz46Yv4EE1iTLasHBTtSfEJlc3Hsjefoq+p1Cphnr0O4Q4mYyI8kkk1JNSeK+dk3J5ZdSwfZaAXvDG5k0+p8F1XW7JKK6iUsLLHkfZnq9R5LvzCgPhl5rSn2Z7Psy3+JAtRvuinZU86XeYcQENJxB/CfmG8KHTXy08+Czl5fE7sgrFmJrWuqKjEHVbieeRTPqAEAIAQAgBACAAUAIAQC6en6dVmJ3jTlvKzdVreH2K936+5JGHVkshJ3BU4uPlwUuk0qqXFL3vI8lLJcV04FVuwcA7uPt98Vl9pV7Ka+RLU+hTs6SEQOqSKUp31z8FV0ulV6ll4wdznwnmLAiQHXhl8wy5FeSqu0suJfv0+p6nGawOZGdbEGGBGbd31C19PqI3RyufgQSi4kNuRrsIjV2HufIKPX2cNLXjsdVLMj5Ycvdh11dj3afXvXmgq4KuLq/SFssyLNoS3SQ3N1Iw5jJT6irva3H1k5hLheRZs1Gwcw5g1HofMDxVLs2zaUH0JblyYyn51sJt53cNSVdvvjVHikRRi5PCM5Clos08uOA+bQDc0arHhXbq58T5eP8IsuUa1g925ZrITWFtakkGprXBd6zSwpjFxFVjk3kn2VlsXRD+kep9lL2bXu5/T8nN8uSNEtYrFO0rOZGbR2YycMx9RwUF+nhdHD/AHO4TcXsIZC0XyzzCjYtGRGNK6je3h/ws2nUS00u6s5eX9FidasXFE08GK1wDmkEHUYrXjJSWYvKKrTWzPa6PCCcnGQm3nuDR5nkMyo7LYVrM3g6jFyeESw3hwBBqCKg7wV2mmso5awel6AQEM41xYQzM93NQ6hTlW1DmexxncRQ474ZpUimhy8FhQutofCnj4FhxUi2213fKPEq2u0p43ijjukV48+92FaDcMFWt1ltmzeF8DpQSJ7Hg1Jcfw5c/v1Vjs6lSk5vp5nNj2wOVskIICCdhXobhww5jEKHUV95VKJ1F4Yu2fd2x+n3Wf2Y/eXy/kkt6Dciua1Wk9mQiC0oAhPDobgD8tcR3buaxtVUqJqdbw/D10LEHxLDKloz5i3agCg34V1Kr6jUSvayuR3CCiRxdrms6piQG0woXCo/1K9G7WSXsV7f+rIX3Se8vuj5D2vByiwD/UPZyO/Wx96v/wCWF3L/ANy/dHmVtAtidKKGpNQDga579VRhfKu3vGt99uRO4qUcFmVpHi1jPA3NrSv5Rw81NVjUW5tl9P49bnMvYj7KNOxgAAAoBkAttJJYRVEm1Z6jP1H0Wb2n7kfmWNPzZfsSDdgsGpF4/wBWPpRWtHDgpivr+5Ha8yZeVkjBAItrZdphh+TmkDmDp79xWd2jWnWp9UWNPJ8WDLy80+GascW8jgeYyKyIWzreYvBalFS5otPt6YIp0ng1oPjRTvW3te99kcdzDwIJSUiTD8KuOr3EkAcT7Liuqy+W2/xZ3KUa0bizZToobWXi6mp8cOC36Ku6goZyUJy4pZLSlOAQAgK07KCINxGR9uSranTRuj8ejOoywzPOFDQ5hfPtNPDLJ8XgLElOGGcMQcwrGn1MqXtuvA5lHI2g2nDdmbp44eeS1q9dVPm8fMhdbRca4HI15K2mmso4Pq9AhlIohRnh2DcfWo8li0TjRqJKXLf8onkuKKwV7W2hujA3G/6jy3feKklqbtQ+GlYXj65eZy+CtZmzJz9qRXgiFRh3nE/Qeatafs+qLzd7Xr7lSzWTe0NhdAvvbV5LnAkGuONTvWjOmNUsQWEym7HL3nkSz8tiXAC7WmBGdMcFfpTUVF8zhspMJaajw3rqdaksM9TLsCOe00kb7poRXCvp5LNupSeJLKJoTa5bDKV2iiM7Y6QYcHdxpQ8is27s6uW8Nn9i3Xq5x2lubGwNpqjqOvN1huwc3Tu9FTjZfpXwz3Xrk/4La4LVmPMYWvONmHQmsruxFKFxA9vNeaq6OolCMPWTuuLgm2alraCg0W0lhYKhDMTkNnbe1vAnHwzXE7oQ954OoxcuSFE3tMwf3bS47z1R9fJUbO0oL3Fn7E0dO3zM9aFoPjGrzlk0YAdyzLr52vMizCtQ5FMqE7CFDLnBozcQBzJouoxcmkup43hZOhWfJNhMDG6ZnUnUlfSU1RqgoxM6c3J5ZZUpyCAEAIAQGetcUimm4eiwNekrn9CxX7pB/CvpeumnL2UP6e3h4uF4OuJcskKiPSzKyL4gq2lK0xKsU6Wy1cUcYOZTUeZYbZUUYhwB4OI9lYjoL47xaX1f4Oe8iz7EizEIVcajjQ/uupT1dKzLdfR/2EoSM/bdr3TU0MR2QyGgqeHqoqaZ6qxzly6/hHNtqqjhczNRYxNXvJJ9KkYU0/db9FC2hDYybLG3xSLMrKRIn8xpujG6yla54nnTworWa6/8clnxfrwIt3uLxAOOJFc9K76rR2OeEqxpZdczzGCo1lHCtM9aU81FbHMXg9iyeLKtBqBTMYbuW/6LJc5NcLLCKkRvDlzpQLk7KpiXC14cWuacHA0xPVryyw1xRx4k4tZTPVJxeUbLZ3aDpaV6sRuIIydTVvLd9jC1Wklp5cceXkadF6tXDLma6VhzEwCRFwBoesW/6WhK46jULPHt8/4RJJ1w6E7NlzrF8Ge9VKuy31l9v7PP1HwK1qWEIUMv6StKYFtK1NN/3RRajQqqDnxfY6rucpYwIwCTQYk6DGqz8Z2RYGjdnYxbeo0H5Set6U81dWguceL7dSHv4ZwVLFH9ohg/OotKv88c+J1b7jOgL6MzwQAgBACAEAi6PpJg7gceTaD1WLwd/q34J+WxPnhgPVtEAvtGzQ/rNwd5Hnx4qjqtGrPajtLzJITxzKFlzPRvLH4A4Guh0++SpaO502OE9s/Zkk48Syh+tsrmV2ntYNDiT1IenzO3D08Vj6mctRcqocl6b+hMmq4cTMA6K57y52ZJPtTgKei1661XFRiZc5OTyxrIM9x4hdkTNNJMa1pJyAr4BEnJ4R3FLmxRaF2I8ua26DpvO9alUXGOGyKU03sJ5yEpos8YkmmrtnCIpWMBVp34fRUNTXn2kSwZDNQKkEk4aA0+8gVUjNxTwS4yUZiTq8k8qccBQLqNrjHCPcH1pLTVhu0xBGFMcDwOXnvUMvaWJbnSeN0dH2N2gqGvPBsRo9aefiFiNPR3/wDi/L8r1zNWEldX8fXmdIDqioyWynncrGStubMxFEOF1gDhTU6u5DfzWLqrXqLFXXul5+Jcqiq48Uh3ZFjtgip6z9XbuDdwWhptJGlZ5vx/BBZa5/IZq2RGTtqX6GahxB2XuDjzDhe9a95WPqa+61EZrk3/AMlyqXFW4msWwUwQAgBACAjmYtxpcdBVR22KuDk+h6ll4Fez7e245kge59Vn9mxzxTZLd0Q4WoQggKdoyAiDc4ZH2PBVNTpY3LPU7hPhFkO03MY6G4G8MAd3PlnVUY6ydcHXPmuRK603lGB2rnavEIHs9Y8yPYUP9Ssdm1Yi7H18v+fIq6ueXw+AsgPGGP3j7LTKLHki/Gv2Mf2CHBNO2pU9GD1RnQ5n6LQ09GI8T5nPF0PLZkUU+DzhKM3GXcUGxNO1GYI5ii6bOMFKC3rtOlc9MBX6KtdLEGSxRLHIpnkD5nDz+8FmExVivFfvf5Vqh6VXPA+9KUr4CiHpf2eneijtNeq4XTyJwd40PKqqaynvamlzW6LGms4JrwZ1CHacR0JsBoxJu1GZbo3hz3LIjqbJVqmPpeHroaTripcbNHY1liC3e89p3sOC1tLplTH4vmVbLHN/AYq0RggEm1sC9AvfI4Hx6vuPBUO0YcVOfB/0T6d4ngYWVNdJCY/UjHmMD5gqzp7O8rUiOyPDJotqY4BACAEAkt6cH92Dxd7D38Fk9oXp/wCNfUnqj1JNnX9Vw1vV8QPopOzGuCS+J5dzG60iEijTDW9pwHM+yjnbCHvNI9UW+Qvj24wdkF3+keePkqdnaNcfdWft6/YkVT6ieemjEdeLQ3DjiN/FZeoudsuJrBNCKisHLJS2HOjvitNHX3PaaA9WvVwIoaCgoeC+n7juoRj4Jfv1MiU+KTkdm2YnWzMuyK6GxrjUEAChLTdJG4HdpVcFmD4lkzO19iGC50SGKQng1phceTrj2ThTdluUtckpJ/ErX1Y3Qgsi0Yss5tLpY5zbzaNcDwrSowrktFyrvT8UVoSlWxrtpazhHiQcAxl2gDWjG4HVJpXVeaWpcCl1ZJqLHxOPQZTkD+BkRGY0dO+5WIQHFl/dXKmXMqFS763hfu+BK491XlczHwdrpljquiGK09qHFo9rhuxy7lPOmt8lj5EEbZrm8jbbOagOl5J8BrYcN5im60Nbdcbl4EDCoIIVLhliafPYsWOPDFrkO/h7aT5jpmxrr7lwtNxgIvF4IqAKjqjx1VdktUm+ZW+JFsRZV0JsC4wOa4k9HDcSQQB2gfTVD2yTXIQWNt7EZEAmWQ4kIkBzhDaxzAQCXAtwNMTSnehxGx9RN8QmgWjMAUANzLd0EMn7+qI8n7zNfs5azgyHGaAS5gqDj+rLiDivnuN6a+XD6RrRStrWTWSu08M9sFh39oeWPkr9faVb95Y+69fQilp5LkNZeehv7D2ngCK+GauQurn7rTIXCUeaLClORVtO8CWfxugf5h+6qa54of08yahe2hRshaABMJx7Rq3nTEeh7iqXZ1yTdb68ibUwz7SNYtgpggFz7ahDIk8mn3VJ9oUrr9iTupC+btxzsGC7xOJ/ZU7u0ZS2gseZJGlLmKSVnEx7hxC01aSDvBovYylF5i8BpPme3Tbzm9x/qK7d1j5yf7nnCvAsSNmviY9lvzHXkNVNRpJ278l4nM7FEeytmw2ZCp3uxP7LXq0lVfJZfiyvKyTM7tfGu9K75YRPg1xWfqlx6qMfkvuSweK2/mcMl4haQRmF9ZJKSwzGWx0WUt0y8jIxmm6eljihqQRfxBoMj3aZEKi6pcTS3J1PEUzpNmz0Gdl7wAcx4LXsONDTFp8fMFRpuLLCanE5jbmzD5WYAB/lOdWG44kio6pp+IeefBX1q1w78yhOlxl8D7t7Dd/Gxzobv/1MC6010eBR6nmoj7bZ0awp+FOyrTRrgWhsRhoaOAFWkeY4UKpWRlXMvQkpxMrtB8N61dKPp/8AFEJI/pfmORrzCnhqnymQy03/AGnObWbHg/2eMHM6MlwhupgXUq4EZg3RiCRgrCcX7SIGmvZZuvgxHLnTQJrRsHnnGVPUQUcNFjTvmWPinYc1Mx5f+GhOeA14cQWhoq5uZcRTAFc1cGHxHVsZNrAh2+sv+GhSUAm8RDi3iMi5zw9/deJ7lEeTWEkZCcmXRHX3uLnGgJOZutDB4ANFeC9ODoXw1i4QK6PePEuw86dyyLNtcn65YNKrfT+vE6JOWRCidpgB+ZvVPln3q7bparOa3+BxG2UeTMxa1gvhAub12b6YjmN3EeSydRoZVe0t0Wq7lLZ7MXwp+K3sxHjheNPBV432R5Sf7krhF80RzM09/be51N5Jpy3Lmdk5+88nsYqPJEANMRmNVwdGhs7atzQGxW3vzNoHd4yPktKntGUVixZ+PUrT0ye8Rq3amXOrhwLT7K4u0KX4/sQ/p5nx2zw0iHvb+6gfZi6S+w7/AOBSmrIiMFe0N7c/BVLdFbWs818DuNsWL6qmSHpoJwAryxXqTbwgfXsIzBHMEL1xlHmsBPIws+2DDAa4XmjLeOW9XdPrpVrhluvuRTqT3Q+lp5kTsuFd2R8FrVaiuz3X+SCUGuZldtG1EYDWC4eLCFm6h41kW/GPmTR3qf1OFMcvqzGNbaTv+kyP+NM/71HH/Ul9CR/6a+p42M2lfJxw4VMN5AiQxqK9oD5hpvxGq9tgpLPU8rm4s7bNy8KbgAVDmPAc1wzB0cNxH1Czy40pI5ptrE/t0YV1ZpWn8pngvStYvbZRj9LJTLwx5ZEYaFzcA4UDhVpqHChrQjVSKx4w90c4cHsa+wviC1xayZAY4kARG9ipNBeacWjLGpHJcYy9ieFvSRF8YrPa6UbGoA+G9orqWvwLfG6e471Np5Ylg8vj7ORR8ED15v8ATB9Yy61PJevA50/NkXxpnIkKYlXQ4j2O6OJixzmHB7NQV5Qk08i9tNCTaa3TNy8jEc4GKIcVsQClbzYjWhxA7JcBe0GJUdkeGTQcuJIzWWWmRrw3+3JcHJ0b4bM6sD9b/IuHqFj2761fTyNKn/8AP68Tpc7aMOF23AHdm7wGK0Lb66veZHGEpckZe19onRAWMF1hwNe0Ru3ALJ1GvlYnGOy+5aroUd3zE0OXe7ssc79LSfQKlGEpck39CdyS5s8RobmmjgWnc4EHwK8lFxeGsHqafIjK8PRrIbORoovEBjTq6tTybn40VyrQ22LPJfH8EM74R+I1Zsc38UUnk0D1JVtdmLrL7ET1T6I1C1CoCAze0EmGuD2igdn+r9/ZYvaFChJTjyfn/ZZqllYYw2dYBCrqSanlgrnZ8Uqs+LI7n7Q0IV4iKsazoTs2DmMD4hQT01U+cUdKcl1KEfZ9p7DiOeI+qqT7Ng/cePuSK59RPaUo9hAiG9UYGpOHes7UVWVSXG8k0JKS2OHtkHdMYAoHB7mddzWDq1xLnEAYDUr7KFinBT8VkxXHEuE39o2A02ZLQWzUqY8F8R7m/wARDAIiFxutcTSo6udBnio1P228PBI4ewlkwBJa4jCrSRgQRUHQjAjiMFYeGiA6J8PtsBBcIUR38l51dXo3nWmjScx/VvWfKLi8MsVzxsQbbRf+oRv1Q8v8KHjmuTyfvGm23smFNRCYEWEZlguPhOe0FwzFKntCpGO/MUQksipPbmY92xsy8hsZnQQrw6SLEexrWtxLiOtid1NaZBSVy4Xki7tvmT/FLbKHM3ZeXdehMdffEGT3AEBrd7RUmuRNKZKamtx3Z7bYnshv8LJZkn075iYlmGL0YawTEJxAZfJJLXEfjGROS4ulxYSR1SuHLZB8VpNs46DEl5iWf0bXtcwzEFjusWkEFzgDkdRolMuHKYtXFho5jKgtc8HMGhoQRgSDRwwI4g66ru73URLmTxDQHHLvyH/J8VWOjqWytmuLIUJhDXBgJNSKammtalfPOMr9RLgeN3+DYjiupZNZLbLMGMR7nHh1R7nzV2HZsFvN5+xFLUPohrLWZCZ2YbRxpU+JxVyGnqh7sUROyT5stqY4EW2EEGBepi1woeBwI9PBUO0YJ1cXgyxpn7eBVslZoiOMRwqGGjRoXZ17sPFVOz6FOXHLkvMl1FmFwo2S2ikCAEAICracvfhObrSo5jEKDU195U4nUJYlkp7NRKwiNzj5gH6qt2dLNWPBkly9obLQIQQFafnGwm3ndw1JUN98ao8TOoRcnhGcfKxIrXxncwN4GdNwAqsd023RldL18vkWeKMWoo5J8QLPLJjpQOrFFa/naAHDwunxW32Rep08HWPkzP1lfDPi8TMgrVKh7D16CSDFoQfumq5nHijgIcB/2Cf3FPFUCQ8RYlASa4VNCfX/AI3Ill4PBNEdU1NK8lfilFYRw9zyXL0Hgrw9weCh7gkl4wbWtcd1OKisi5LY9QysaEZmYZDp1e0/XqNpUd/Z/qVLVS7ipzfPp8/W/wBCeiHHYonYmWfFZDbMN0NcMwNHcRn3L5+NFsa1dH18TVc4uXAzTWLa7YwocHgYt38W8PRa2l1Ubljr65FWypwfwGitkQIBHtjEpL0+Z7R4Vd7Kh2jLFOPFr8k+mWZlywpTo4DG6kXjzdifDLuU+lr7upI4tlxTbGCsEYIAQAgBAZ6yovRzESHo4kDmCS3yJ8lkaWXdaiVfR+l9izYuKCZoVrlYqz882E2rs9G6kqG++NMcyOowcnsZyAHTUbrHDM0yDdwWPBT1d3tcvJFl4rjsatjAAABgBSnDct1JJYRUOebc7OiIx8LKvXhOOjhp5lp4FZEZPRaniXuvy/r8FiUVdXjr/JxaLDcxxa4Frmkgg5gjML6eMlJKUXlMyWmnhnyq6yeYPtV7kDGTiVaOGFaVI3KnasSOkV5uZJJAOGtNfenBS1Vpbs8ZVqpjw8koD4SvD08koDwSvD06p8NNmDQFwo+JRz97IYybwJ9xuXz+rs/V6hVR92Pp/hfuadEO5r4nzZ2FrABQDAYU4bloJJLBCY237PMvEESHVrSagj8Lt3Ld3hYerodE1OGyf2Zepnxxwx3YVuCMLr6CINNHcR9FoaXWK1cMtpefyILaXDdchyrpAZXaWKIsxBgaBwvf1EYdzf8AcsrWy7y6FX7/AF/ot0rhg5GqWqVAQAgBACAEBj7bNJh5GBBaa8brSvn9Y8aiTXw8kXKt4Iu/+ZDd7Avb64c6U8lZ/wCpvh93c47jfmJpiYc9xc41J+6cFnTslOXFJ5ZOopLCGli2pDhNIcHVJrUAHCgoM+firuj1VdMWpLchsrlJ7F9+0cPRrz3Ae6tvtKron6+px3EhbaFpmYFxsI4GoIq4juAwVO/UvULhjD+WSQr4N2zA7abKmKTEhi7HaOsw4XwBgMcnUyOuW4ixoNc9O+6t5eX9f8kOo0/eLjhz8zmzhQkEEEGhBwIIzBGhX0ied0ZgVQFmSj0NDkeNMfH7wUN0crKPURzIAcaZc69y7rlmIaIars8PhKA+EoenkleA2GxmzDnubGitNMDDhkVLzo4jduGvLPG7Q1+P8NW7fPHkviX9Np/98+R1KzLUdLAh0HM1JNWE+I+6rMo1MtOsOH8FydaseUxozayHqx45XT7hW12nDrF/Yi/TS8SnbG0EKLCcwMfU0oXXQAQa1wJUOo11dtbiov7HddEoyzkzYKzC0N5faeOwUN1+4uBr4giquw7QuisPD+ZBLTwbK1lTBdNQ3vNS6JieJw91HRNy1EZS6s7sjitpHQ19EZoIAQAgBAeXuABJNAMSV42kssGGnpjpIjn7zhyyHlRfNXWd5Y5eJoQjwpIgUR0fWgk0AqTkBiV6ll4R4OJPZ57sXm4N2bvoFoVdnzlvN48yGV6XIcS9iQW/hvHe/Hyy8lfr0NMOmfn6wQO2TL7GACgAA3AUVpJJYRHnJlTLfxEzEFaUvY59mjQsR1fqNTNZ8ftsXOLgrRltr9ihExeLj8hGYKg7g4a99DuU1V+o0TxJZj9vo+hFOqu/dbM5na2z8eXxeyrP+4zrN79W94C29Prab9ovfwfP+/oULKJ181t4iq8rZCSwYV6uOQwG8riU+E9IhiugexCd8p8F5xLxBYlLKjRTdhwy48KUHM1oO9RWaiqtZnJI7hXKbxFZN/sf8PS5wdEAe4EGn/tM5/O7hlw1WTbrbdS+ChYj1frl5/IvQ08Kvas3fgbe0JL+FiwnAkjB1Tva4Xu6lPFZ11P6ayDzleslqE+8i0bQgHiFvcyiUJmxYD84bQd7eqfLNV56SmfOP7beRJG2a6iac2S1hP8A6X//AKH0VGzszrB/uTx1P/cjPT0k+EbsRpB01B5EZrOtpnU8TRZjOMllFVRnYNeQQRgQag7iMivU2nlDmdHsi0Gx4YeM8nDc7UL6Si5WwUkZdkHCWGXVMcAgBARx4zWNLnEADMlcznGC4pPCPUm3hGVtm2jF6rKhmu93PcOCxNXrHb7Mdl5luurh3fMUgVyVFLPImPlUBpdk2suvOF8Hvu0wp31Wv2YoYb6/wVdRnK8DQLUK4IDxGiXWlxyAJ8BVcylwxbfQ9Sy8Gc2TxfEcc6DzJJ9Fk9m7zk2WdRskjSvaCKEVB0OK12k1hlUyNvy0Frw2FW+Ti0YgV058Fh6yuqMsV8/D11LlMpNZlyM9a+zcO8BFgta4itW0ae8tz5Fed/qdO1FyfmO6qs3wUZj4fY4MjN5UcPIe6t/qtWvehn6P8kD09L5SPEH4eHVsc8wG95qMV1+r1b2UPP8AJ5+mpX+7yLFl7IQnPuNh33Cp65qMMMRgDoMQqq1OpulwRePlt9ybuKYLLQ9sSXgsiXIzboGAb2Wg6hwGWnBRUd27Wr85+P8APrBLPiUf8ZuYUMNADQABkAKDyW9GKisIott8zPbaM6kM/mI8RX2Wb2mvZi/iWdK92N7GmL8CG78oB5jA+YV3TT46oy+BBZHhm0XVOcAgM9tpHaITWHtOcCOAGZ86d6zu0pRVai+bZZ0yfFkx0GC55oxpcdzQSfJY8Yyk8RWS62luy3EsWYAqYTu4A+QxUz0tyWeFnCug+pBJTsSA+8wlrsiCMDwcFxXbOqWY7P1zOpQjNYZ0Cxp8xoQiFt2tRTMGmFRwW/p7u9rU8YM6yHBLBeU5GCAjmYAe0tdkRQricFOLi+TPU2nlFCRsSFDzF929wr4DIKvToqq+mX8SSVspDIBWyIrzchDiCj2g8ciORUNtFdqxJfk6jNx5GcjSkSUiCI3rMyrwP4Xbuf8AwsqVVmknxx3XrZlpSjasPmaaUmWxGhzTUHy4HiteuyNkeKJUlFxeGTKQ8FW0kxdgEavIb7nyB8VS19nDS147EtMczE+y801jn33BoLRiTTIn6qj2fbGEpcTxsT3xbSwT2ptCXdSBXHC9TE8Gj3Umo17l7NX7/g5hRjeResOx+j678Yh77tffefs2dJpO79qfveRHbbxbLkQbXy9YbX/KaHk79wPFR9pV5gp+H8nWnlvgYWHNdJBadQLp5jDzFD3qzpLe8qT68iO2PDJklqzfRQnP1Aw/UcB5rvUW93W5esnlceKSQo2Ol6NfEOZN0chifM+Spdm14i5vqTamW6RdtqxmxhUYRBk7fwdw46KfVaSNyytn65kdVrh8jPSVrxpZ3RvFQ3AsdmP0nd5LNq1VunfBLkun49YLUqo2LKJtorYhxoTAytb1SCKU6pGeWuik1mqrurSjzz/BzTVKEnktbGTdWvhHMG8ORwPgaf5lN2bZs4P5+vXU41Md1I0y1CqVp+dZBYXvNANNSdw3lR22xqjxSOoQcnhGWlLPiTsQxYlWw8hTOg/C3hvO+vdk10z1U+8nsvWy/JblONMeGPM1cpKMhNusaGjhrxJ1K16641rEVgqSk5PLJ12clO0LMhRhSI0Hc7Jw5EYqG2iu1YkjuFkocmWYMINaGtFAAAANAFLGKisI5bbeWe16eAgBACAEAIDy9gIIIqDgQV40msMGYnYT5R9+HjDccjiP0n2P2ce2E9JPih7r9Y/DLcWrViXMZyVvwnjrG4dzsu52RVyrXVTW7w/j+SKVMly3EG0FpCM8BvYbkd5OZ9Fm63UK2fs8kWKa+Fb8xUqZMavZyyLoEV46x7IP4Rv5nyWzotLwrvJ8+nw/sp3W59lD9aRXKtqQL8J7d7TTmMR5gKG+HHXKPwO4S4ZJmT2ctPon0ceo+leB0dy0P7LG0Wo7qeHyZbur4ltzJtqbSD3CG01a3EkZF37D1Kk1+oU5KEeS8zyivCyzRWJAuQIY/LU83dY+q09LDgpivh/ZWteZtl5WCMVW9ZIjsqMIjeyd/wCU8PRVNXpldHK5r1glqt4H8DCPaQSDgQaEHQjML59pp4Zooms+cMKI17dDiN41CkptdU1NHM4qUcGrmNq4QbVgc5x/CRdpzP0qtefaNajmO7KcdNJvcW2dKxJ2J0kY/wAtpwAwB/K3hvP2K1Nc9VPjs91esL+SWco0rhjzNexoAAAoBgAMABuWwkksIpHpegEAIAQAgBACAEAIAQAgIpmA2I0scKgih+964sgpxcZcmexbTyjATssYb3MObTnvGYPhRfN21uubg+hoxlxLJBVRnRfsKAHx2Ndliab6CtFZ0lanckyO2TUHg3i+iM8EAIDm02y697dznDwcQvl7FibXxZpx3SZ4gsvOa3eQPE0XMY8UkvE6eyydLAX1RlH1ACAw+18NrY9W5uaC4ccRXvFPsrC7QjFW7dVuX9M24biNUSweoMMuc1ozcQ0cyaBdRjxSUV1PG8LJ02VlxDY1jcmig+vNfTQgoRUV0MqUnJ5ZKuzwEAIAQAgBACAEAIAQAgBACAxm1oHT/wBDa+Lv2WF2iv8AN9F/Jd0/uCWqok5NAhxKhzGvwxDmh3qFJCM17UU/pk8bjyY7ldp3swjMvcey7wyPkr9faM4bWL+GQS06fusZwtpYBzLm82k/7aq3HtCl8219PwRPTzR7ftHLgVvk8A19T4ii9evoS5/Znion4GJmY157nUpecXU3VJKwpy4pOXiy9FYSR8gRbrmu+VwPgQUhLhkpeDPWsrBu4Vuy7hXpAODqtPmvoI6ymSzxGe6ZroQzO0su3JxcdzQfU0HmuJ6+mPXPy9YPY6eb6CmatyYjCkGE5rfma0uPjSg+8VUnq77dq4tL5Z/omjTXH3mKH2TMGpMJ5JxJIqT7qm9Ne93Fk6tr8SjFhuaaOBadzgQfAqCUXF4awdpp8izYzgI8Kv8A3G+oCl07StjnxRzYvYfyOlL6UywQAgBACAEAIAQAgBACAEAID4SgMBakwY0dxaK1Ia0DUDAeOfevnL5u65uPXkaNceCG5prHsBkMBzwHP44hvAD3WrptFGtZlu/Iq2XOWy5DpXiA8uYDgQCNxxXjSfMC6bsGA/8ABdO9nV8svJVrNFTPpj5bEsbprqZu1dnokIFzTfYM6CjgOI1HELMv0M61xR3X3LVd6ls9mJFRJwQGgsvZhzwHRDcafwgdanGuDfNaNHZ8prim8L7/ANFezUJPEdzRydjwYXZYK/M7rHxOXctKvS1V+6irK2cubL6sEYICtPyDIzbr213HUcQdFFbTC2OJI6hNxeUc+taz3y8S6Txa7eK4HmFgX0ypnj9maVc1ZHJv7KnRGhNiDUYjc4YEeK36LVbWpIzrIcEmi2pTgEAIAQAgBACAEAIAQAgBAeI0MOaWnJwIOmBFCuZRUk0+p6nh5FdmWCyDELwS7RoIHV346niqtGihVNyTz4fAlnc5rA3VwhBACAEAIDB7TyAhRatFGvF4DcfxD0PesDW0Kqzbk/TNCifFHfoetlZARYt5wq2HQ03uPZHkT3L3QUqyzL5Lz6HmonwxwupulvFAEAIAQAgKloWdDjBoiCt01GNO6o0+gUVtMLcKa5HcLJQ5FmFDDQGtAAGAAFAO5SJKKwjltvdnpengIAQAgBACAEAIAQAgBACAEAIAQAgBACAEBm9t2fymO3Pp4tJ9gs3tNexF/H+C1pX7TPWxLP5LzqX07g1v1K97NX+Nv4/g81T9pfI0S0SsCAEAIAQAgBACAEAIAQAgBACAEAIAQAgBACAEAIAQAgBACAz2239w3/EH+x6zu0v9JfP+GWdL77+R62K/9Of8R3o1ddnf6X1/B5qff+g/V8rggBACAEAIAQAgBACAEAIAQH//2Q=="/>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6492" y="919280"/>
            <a:ext cx="2311508" cy="2311508"/>
          </a:xfrm>
          <a:prstGeom prst="rect">
            <a:avLst/>
          </a:prstGeom>
        </p:spPr>
      </p:pic>
      <p:sp>
        <p:nvSpPr>
          <p:cNvPr id="11" name="TextBox 10"/>
          <p:cNvSpPr txBox="1"/>
          <p:nvPr/>
        </p:nvSpPr>
        <p:spPr>
          <a:xfrm>
            <a:off x="547461" y="3733800"/>
            <a:ext cx="7997825" cy="1446550"/>
          </a:xfrm>
          <a:prstGeom prst="rect">
            <a:avLst/>
          </a:prstGeom>
          <a:noFill/>
        </p:spPr>
        <p:txBody>
          <a:bodyPr wrap="square" rtlCol="0">
            <a:spAutoFit/>
          </a:bodyPr>
          <a:lstStyle/>
          <a:p>
            <a:pPr algn="ctr"/>
            <a:r>
              <a:rPr lang="en-US" sz="4400" dirty="0" smtClean="0">
                <a:latin typeface="+mj-lt"/>
              </a:rPr>
              <a:t>FSU Rules &amp;</a:t>
            </a:r>
          </a:p>
          <a:p>
            <a:pPr algn="ctr"/>
            <a:r>
              <a:rPr lang="en-US" sz="4400" dirty="0" smtClean="0">
                <a:latin typeface="+mj-lt"/>
              </a:rPr>
              <a:t>Navigating NSF </a:t>
            </a:r>
            <a:r>
              <a:rPr lang="en-US" sz="4400" dirty="0" err="1" smtClean="0">
                <a:latin typeface="+mj-lt"/>
              </a:rPr>
              <a:t>Fastlane</a:t>
            </a:r>
            <a:endParaRPr lang="en-US" sz="4400" dirty="0">
              <a:latin typeface="+mj-lt"/>
            </a:endParaRPr>
          </a:p>
        </p:txBody>
      </p:sp>
      <p:sp>
        <p:nvSpPr>
          <p:cNvPr id="12" name="TextBox 11"/>
          <p:cNvSpPr txBox="1"/>
          <p:nvPr/>
        </p:nvSpPr>
        <p:spPr>
          <a:xfrm>
            <a:off x="703834" y="5562600"/>
            <a:ext cx="7841451" cy="830997"/>
          </a:xfrm>
          <a:prstGeom prst="rect">
            <a:avLst/>
          </a:prstGeom>
          <a:noFill/>
        </p:spPr>
        <p:txBody>
          <a:bodyPr wrap="square" rtlCol="0">
            <a:spAutoFit/>
          </a:bodyPr>
          <a:lstStyle/>
          <a:p>
            <a:pPr algn="ctr"/>
            <a:r>
              <a:rPr lang="en-US" sz="2400" dirty="0" smtClean="0"/>
              <a:t>Dale Meeks, NSF SRO</a:t>
            </a:r>
          </a:p>
          <a:p>
            <a:pPr algn="ctr"/>
            <a:r>
              <a:rPr lang="en-US" sz="2400" dirty="0" smtClean="0"/>
              <a:t>Sponsored Research Administration</a:t>
            </a:r>
            <a:endParaRPr lang="en-US" sz="2400" dirty="0"/>
          </a:p>
        </p:txBody>
      </p:sp>
      <p:sp>
        <p:nvSpPr>
          <p:cNvPr id="3" name="TextBox 2"/>
          <p:cNvSpPr txBox="1"/>
          <p:nvPr/>
        </p:nvSpPr>
        <p:spPr>
          <a:xfrm>
            <a:off x="2808514" y="2852448"/>
            <a:ext cx="4572000" cy="400110"/>
          </a:xfrm>
          <a:prstGeom prst="rect">
            <a:avLst/>
          </a:prstGeom>
          <a:noFill/>
        </p:spPr>
        <p:txBody>
          <a:bodyPr wrap="square" rtlCol="0">
            <a:spAutoFit/>
          </a:bodyPr>
          <a:lstStyle/>
          <a:p>
            <a:pPr algn="ctr"/>
            <a:r>
              <a:rPr lang="en-US" b="1" dirty="0">
                <a:solidFill>
                  <a:schemeClr val="accent2">
                    <a:lumMod val="50000"/>
                  </a:schemeClr>
                </a:solidFill>
              </a:rPr>
              <a:t>FLORIDA STATE </a:t>
            </a:r>
            <a:r>
              <a:rPr lang="en-US" sz="2000" b="1" dirty="0" smtClean="0">
                <a:solidFill>
                  <a:schemeClr val="accent2">
                    <a:lumMod val="50000"/>
                  </a:schemeClr>
                </a:solidFill>
              </a:rPr>
              <a:t>UNIVERSITY</a:t>
            </a:r>
            <a:endParaRPr lang="en-US" sz="2000" dirty="0"/>
          </a:p>
        </p:txBody>
      </p:sp>
    </p:spTree>
    <p:extLst>
      <p:ext uri="{BB962C8B-B14F-4D97-AF65-F5344CB8AC3E}">
        <p14:creationId xmlns:p14="http://schemas.microsoft.com/office/powerpoint/2010/main" val="22212270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382000" cy="990600"/>
          </a:xfrm>
        </p:spPr>
        <p:txBody>
          <a:bodyPr>
            <a:normAutofit/>
          </a:bodyPr>
          <a:lstStyle/>
          <a:p>
            <a:r>
              <a:rPr lang="en-US" sz="3600" dirty="0" smtClean="0">
                <a:solidFill>
                  <a:schemeClr val="tx1">
                    <a:lumMod val="85000"/>
                    <a:lumOff val="15000"/>
                  </a:schemeClr>
                </a:solidFill>
                <a:ea typeface="宋体"/>
              </a:rPr>
              <a:t>CAREER Proposal Specific</a:t>
            </a:r>
            <a:r>
              <a:rPr lang="en-US" sz="3600" dirty="0">
                <a:solidFill>
                  <a:schemeClr val="tx1">
                    <a:lumMod val="85000"/>
                    <a:lumOff val="15000"/>
                  </a:schemeClr>
                </a:solidFill>
                <a:ea typeface="宋体"/>
              </a:rPr>
              <a:t> </a:t>
            </a:r>
            <a:r>
              <a:rPr lang="en-US" sz="3600" dirty="0" smtClean="0">
                <a:solidFill>
                  <a:schemeClr val="tx1">
                    <a:lumMod val="85000"/>
                    <a:lumOff val="15000"/>
                  </a:schemeClr>
                </a:solidFill>
                <a:ea typeface="宋体"/>
              </a:rPr>
              <a:t>Reminde</a:t>
            </a:r>
            <a:r>
              <a:rPr lang="en-US" dirty="0" smtClean="0">
                <a:solidFill>
                  <a:schemeClr val="tx1">
                    <a:lumMod val="85000"/>
                    <a:lumOff val="15000"/>
                  </a:schemeClr>
                </a:solidFill>
                <a:ea typeface="宋体"/>
              </a:rPr>
              <a:t>rs</a:t>
            </a:r>
            <a:endParaRPr lang="en-US" b="1" dirty="0">
              <a:solidFill>
                <a:schemeClr val="tx1">
                  <a:lumMod val="85000"/>
                  <a:lumOff val="15000"/>
                </a:schemeClr>
              </a:solidFill>
            </a:endParaRPr>
          </a:p>
        </p:txBody>
      </p:sp>
      <p:sp>
        <p:nvSpPr>
          <p:cNvPr id="3" name="Content Placeholder 2"/>
          <p:cNvSpPr>
            <a:spLocks noGrp="1"/>
          </p:cNvSpPr>
          <p:nvPr>
            <p:ph idx="1"/>
          </p:nvPr>
        </p:nvSpPr>
        <p:spPr>
          <a:xfrm>
            <a:off x="228600" y="1752600"/>
            <a:ext cx="8458200" cy="4953000"/>
          </a:xfrm>
        </p:spPr>
        <p:txBody>
          <a:bodyPr>
            <a:noAutofit/>
          </a:bodyPr>
          <a:lstStyle/>
          <a:p>
            <a:pPr>
              <a:lnSpc>
                <a:spcPct val="80000"/>
              </a:lnSpc>
            </a:pPr>
            <a:r>
              <a:rPr lang="en-US" dirty="0">
                <a:ea typeface="宋体"/>
              </a:rPr>
              <a:t>Letters of collaboration, 1 page max </a:t>
            </a:r>
          </a:p>
          <a:p>
            <a:pPr>
              <a:lnSpc>
                <a:spcPct val="80000"/>
              </a:lnSpc>
            </a:pPr>
            <a:r>
              <a:rPr lang="en-US" dirty="0">
                <a:ea typeface="宋体"/>
              </a:rPr>
              <a:t>No letters of recommendation for PI</a:t>
            </a:r>
          </a:p>
          <a:p>
            <a:pPr>
              <a:lnSpc>
                <a:spcPct val="80000"/>
              </a:lnSpc>
            </a:pPr>
            <a:r>
              <a:rPr lang="en-US" dirty="0">
                <a:ea typeface="宋体"/>
              </a:rPr>
              <a:t>Length of departmental letter, 2 pages, must include specific elements</a:t>
            </a:r>
          </a:p>
          <a:p>
            <a:pPr lvl="1">
              <a:lnSpc>
                <a:spcPct val="80000"/>
              </a:lnSpc>
            </a:pPr>
            <a:r>
              <a:rPr lang="en-US" dirty="0">
                <a:ea typeface="宋体"/>
              </a:rPr>
              <a:t>PI’s activities integrated into goals of department and </a:t>
            </a:r>
            <a:r>
              <a:rPr lang="en-US" dirty="0" smtClean="0">
                <a:ea typeface="宋体"/>
              </a:rPr>
              <a:t>FSU</a:t>
            </a:r>
            <a:endParaRPr lang="en-US" dirty="0">
              <a:ea typeface="宋体"/>
            </a:endParaRPr>
          </a:p>
          <a:p>
            <a:pPr lvl="1">
              <a:lnSpc>
                <a:spcPct val="80000"/>
              </a:lnSpc>
            </a:pPr>
            <a:r>
              <a:rPr lang="en-US" dirty="0">
                <a:ea typeface="宋体"/>
              </a:rPr>
              <a:t>Department is committed to support of PI, mentoring of PI</a:t>
            </a:r>
          </a:p>
          <a:p>
            <a:pPr lvl="1">
              <a:lnSpc>
                <a:spcPct val="80000"/>
              </a:lnSpc>
            </a:pPr>
            <a:r>
              <a:rPr lang="en-US" dirty="0">
                <a:ea typeface="宋体"/>
              </a:rPr>
              <a:t>Certifying PI is eligible</a:t>
            </a:r>
          </a:p>
          <a:p>
            <a:pPr>
              <a:lnSpc>
                <a:spcPct val="80000"/>
              </a:lnSpc>
            </a:pPr>
            <a:r>
              <a:rPr lang="en-US" dirty="0">
                <a:ea typeface="宋体"/>
              </a:rPr>
              <a:t>Post-doc mentoring must be included (one page), if post-doc funding in budget</a:t>
            </a:r>
          </a:p>
          <a:p>
            <a:pPr>
              <a:lnSpc>
                <a:spcPct val="80000"/>
              </a:lnSpc>
            </a:pPr>
            <a:r>
              <a:rPr lang="en-US" dirty="0">
                <a:ea typeface="宋体"/>
              </a:rPr>
              <a:t>Data management plan – dissemination and sharing of data, publications, samples, physical collections, software and models</a:t>
            </a:r>
          </a:p>
          <a:p>
            <a:r>
              <a:rPr lang="en-US" dirty="0" smtClean="0">
                <a:solidFill>
                  <a:schemeClr val="tx1">
                    <a:lumMod val="85000"/>
                    <a:lumOff val="15000"/>
                  </a:schemeClr>
                </a:solidFill>
              </a:rPr>
              <a:t>NO Co-PI</a:t>
            </a:r>
          </a:p>
          <a:p>
            <a:r>
              <a:rPr lang="en-US" dirty="0" smtClean="0">
                <a:solidFill>
                  <a:schemeClr val="tx1">
                    <a:lumMod val="85000"/>
                    <a:lumOff val="15000"/>
                  </a:schemeClr>
                </a:solidFill>
              </a:rPr>
              <a:t>Proposal is a five year award~ $400 -500K (PP) Direct cost</a:t>
            </a:r>
            <a:endParaRPr lang="en-US" dirty="0">
              <a:solidFill>
                <a:schemeClr val="tx1">
                  <a:lumMod val="85000"/>
                  <a:lumOff val="15000"/>
                </a:schemeClr>
              </a:solidFill>
            </a:endParaRPr>
          </a:p>
        </p:txBody>
      </p:sp>
    </p:spTree>
    <p:extLst>
      <p:ext uri="{BB962C8B-B14F-4D97-AF65-F5344CB8AC3E}">
        <p14:creationId xmlns:p14="http://schemas.microsoft.com/office/powerpoint/2010/main" val="1727665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NSF GPG Formatting Requirements</a:t>
            </a:r>
            <a:endParaRPr lang="en-US" dirty="0"/>
          </a:p>
        </p:txBody>
      </p:sp>
      <p:sp>
        <p:nvSpPr>
          <p:cNvPr id="3" name="Content Placeholder 2"/>
          <p:cNvSpPr>
            <a:spLocks noGrp="1"/>
          </p:cNvSpPr>
          <p:nvPr>
            <p:ph idx="1"/>
          </p:nvPr>
        </p:nvSpPr>
        <p:spPr>
          <a:xfrm>
            <a:off x="228600" y="1600200"/>
            <a:ext cx="8610600" cy="5029200"/>
          </a:xfrm>
        </p:spPr>
        <p:txBody>
          <a:bodyPr>
            <a:noAutofit/>
          </a:bodyPr>
          <a:lstStyle/>
          <a:p>
            <a:pPr marL="0" indent="0">
              <a:buNone/>
            </a:pPr>
            <a:r>
              <a:rPr lang="en-US" sz="1600" b="1" dirty="0" smtClean="0">
                <a:latin typeface="+mj-lt"/>
              </a:rPr>
              <a:t>The </a:t>
            </a:r>
            <a:r>
              <a:rPr lang="en-US" sz="1600" b="1" dirty="0">
                <a:latin typeface="+mj-lt"/>
              </a:rPr>
              <a:t>proposal must be clear, readily legible, and conform to the following requirements:</a:t>
            </a:r>
            <a:endParaRPr lang="en-US" sz="1600" dirty="0">
              <a:latin typeface="+mj-lt"/>
            </a:endParaRPr>
          </a:p>
          <a:p>
            <a:pPr lvl="0"/>
            <a:r>
              <a:rPr lang="en-US" sz="1600" dirty="0" smtClean="0">
                <a:latin typeface="+mj-lt"/>
              </a:rPr>
              <a:t>Use </a:t>
            </a:r>
            <a:r>
              <a:rPr lang="en-US" sz="1600" dirty="0">
                <a:latin typeface="+mj-lt"/>
              </a:rPr>
              <a:t>one of the following typefaces identified below:</a:t>
            </a:r>
          </a:p>
          <a:p>
            <a:r>
              <a:rPr lang="en-US" sz="1600" dirty="0">
                <a:latin typeface="+mj-lt"/>
              </a:rPr>
              <a:t>FAQs regarding FastLane proposal preparation and submission also are available electronically on the FastLane Website</a:t>
            </a:r>
            <a:r>
              <a:rPr lang="en-US" sz="1600" dirty="0" smtClean="0">
                <a:latin typeface="+mj-lt"/>
              </a:rPr>
              <a:t>.</a:t>
            </a:r>
            <a:endParaRPr lang="en-US" sz="1600" dirty="0">
              <a:latin typeface="+mj-lt"/>
            </a:endParaRPr>
          </a:p>
          <a:p>
            <a:pPr lvl="0"/>
            <a:r>
              <a:rPr lang="en-US" sz="1600" dirty="0">
                <a:latin typeface="+mj-lt"/>
              </a:rPr>
              <a:t>Requests for approval of a deviation from NSF’s electronic submission requirement must be forwarded to the cognizant NSF program for review and approval prior to submission of the paper proposal</a:t>
            </a:r>
            <a:r>
              <a:rPr lang="en-US" sz="1600" dirty="0" smtClean="0">
                <a:latin typeface="+mj-lt"/>
              </a:rPr>
              <a:t>.</a:t>
            </a:r>
          </a:p>
          <a:p>
            <a:pPr marL="0" lvl="0" indent="0">
              <a:buNone/>
            </a:pPr>
            <a:r>
              <a:rPr lang="en-US" sz="1600" dirty="0">
                <a:latin typeface="+mj-lt"/>
              </a:rPr>
              <a:t> </a:t>
            </a:r>
          </a:p>
          <a:p>
            <a:pPr marL="0" indent="0">
              <a:buNone/>
            </a:pPr>
            <a:r>
              <a:rPr lang="en-US" sz="1600" b="1" u="sng" dirty="0">
                <a:latin typeface="+mj-lt"/>
              </a:rPr>
              <a:t>Grant Proposal Guide II-2 NSF </a:t>
            </a:r>
            <a:r>
              <a:rPr lang="en-US" sz="1600" b="1" u="sng" dirty="0" smtClean="0">
                <a:latin typeface="+mj-lt"/>
              </a:rPr>
              <a:t>11-1</a:t>
            </a:r>
            <a:r>
              <a:rPr lang="en-US" sz="1600" b="1" dirty="0">
                <a:latin typeface="+mj-lt"/>
              </a:rPr>
              <a:t> </a:t>
            </a:r>
            <a:endParaRPr lang="en-US" sz="1600" dirty="0">
              <a:latin typeface="+mj-lt"/>
            </a:endParaRPr>
          </a:p>
          <a:p>
            <a:r>
              <a:rPr lang="en-US" sz="1600" dirty="0" smtClean="0">
                <a:latin typeface="+mj-lt"/>
              </a:rPr>
              <a:t>Arial11</a:t>
            </a:r>
            <a:r>
              <a:rPr lang="en-US" sz="1600" dirty="0">
                <a:latin typeface="+mj-lt"/>
              </a:rPr>
              <a:t>, Courier New, or Palatino Linotype at a font size of 10 points or larger;</a:t>
            </a:r>
          </a:p>
          <a:p>
            <a:r>
              <a:rPr lang="en-US" sz="1600" dirty="0" smtClean="0">
                <a:latin typeface="+mj-lt"/>
              </a:rPr>
              <a:t>Times </a:t>
            </a:r>
            <a:r>
              <a:rPr lang="en-US" sz="1600" dirty="0">
                <a:latin typeface="+mj-lt"/>
              </a:rPr>
              <a:t>New Roman at a font size of 11 points or larger; or</a:t>
            </a:r>
          </a:p>
          <a:p>
            <a:r>
              <a:rPr lang="en-US" sz="1600" dirty="0" smtClean="0">
                <a:latin typeface="+mj-lt"/>
              </a:rPr>
              <a:t>Computer </a:t>
            </a:r>
            <a:r>
              <a:rPr lang="en-US" sz="1600" dirty="0">
                <a:latin typeface="+mj-lt"/>
              </a:rPr>
              <a:t>Modern family of fonts at a font size of 11 points or larger.</a:t>
            </a:r>
          </a:p>
          <a:p>
            <a:r>
              <a:rPr lang="en-US" sz="1600" dirty="0">
                <a:latin typeface="+mj-lt"/>
              </a:rPr>
              <a:t>A font size of less than 10 points may be used for mathematical formulas or equations, figure, table or diagram captions and when using a Symbol font to insert Greek letters or special characters. PIs are cautioned, however, that the text must still be readable.</a:t>
            </a:r>
          </a:p>
          <a:p>
            <a:r>
              <a:rPr lang="en-US" sz="1600" dirty="0">
                <a:latin typeface="+mj-lt"/>
              </a:rPr>
              <a:t> </a:t>
            </a:r>
            <a:r>
              <a:rPr lang="en-US" sz="1600" dirty="0" smtClean="0">
                <a:latin typeface="+mj-lt"/>
              </a:rPr>
              <a:t>No </a:t>
            </a:r>
            <a:r>
              <a:rPr lang="en-US" sz="1600" dirty="0">
                <a:latin typeface="+mj-lt"/>
              </a:rPr>
              <a:t>more than six lines of text within a vertical space of one inch.</a:t>
            </a:r>
          </a:p>
          <a:p>
            <a:r>
              <a:rPr lang="en-US" sz="1600" dirty="0">
                <a:latin typeface="+mj-lt"/>
              </a:rPr>
              <a:t> </a:t>
            </a:r>
            <a:r>
              <a:rPr lang="en-US" sz="1600" dirty="0" smtClean="0">
                <a:latin typeface="+mj-lt"/>
              </a:rPr>
              <a:t>Margins</a:t>
            </a:r>
            <a:r>
              <a:rPr lang="en-US" sz="1600" dirty="0">
                <a:latin typeface="+mj-lt"/>
              </a:rPr>
              <a:t>, in all directions, must be at least an inch.</a:t>
            </a:r>
          </a:p>
          <a:p>
            <a:endParaRPr lang="en-US" sz="1200" dirty="0"/>
          </a:p>
        </p:txBody>
      </p:sp>
    </p:spTree>
    <p:extLst>
      <p:ext uri="{BB962C8B-B14F-4D97-AF65-F5344CB8AC3E}">
        <p14:creationId xmlns:p14="http://schemas.microsoft.com/office/powerpoint/2010/main" val="2891396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txBox="1">
            <a:spLocks/>
          </p:cNvSpPr>
          <p:nvPr/>
        </p:nvSpPr>
        <p:spPr>
          <a:xfrm>
            <a:off x="301752" y="1981200"/>
            <a:ext cx="8503920" cy="4117848"/>
          </a:xfrm>
          <a:prstGeom prst="rect">
            <a:avLst/>
          </a:prstGeom>
        </p:spPr>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endParaRPr lang="en-US" dirty="0" smtClean="0"/>
          </a:p>
        </p:txBody>
      </p:sp>
      <p:sp>
        <p:nvSpPr>
          <p:cNvPr id="5" name="Title 4"/>
          <p:cNvSpPr>
            <a:spLocks noGrp="1"/>
          </p:cNvSpPr>
          <p:nvPr>
            <p:ph type="title"/>
          </p:nvPr>
        </p:nvSpPr>
        <p:spPr/>
        <p:txBody>
          <a:bodyPr>
            <a:normAutofit fontScale="90000"/>
          </a:bodyPr>
          <a:lstStyle/>
          <a:p>
            <a:pPr algn="ctr"/>
            <a:r>
              <a:rPr lang="en-US" dirty="0" smtClean="0"/>
              <a:t>NSF Faculty CAREER Development Program Overview</a:t>
            </a:r>
            <a:endParaRPr lang="en-US" dirty="0"/>
          </a:p>
        </p:txBody>
      </p:sp>
      <p:sp>
        <p:nvSpPr>
          <p:cNvPr id="3" name="Content Placeholder 2"/>
          <p:cNvSpPr>
            <a:spLocks noGrp="1"/>
          </p:cNvSpPr>
          <p:nvPr>
            <p:ph idx="1"/>
          </p:nvPr>
        </p:nvSpPr>
        <p:spPr>
          <a:xfrm>
            <a:off x="301752" y="2047336"/>
            <a:ext cx="8503920" cy="4354902"/>
          </a:xfrm>
        </p:spPr>
        <p:txBody>
          <a:bodyPr>
            <a:normAutofit/>
          </a:bodyPr>
          <a:lstStyle/>
          <a:p>
            <a:pPr marL="0" indent="0">
              <a:buNone/>
            </a:pPr>
            <a:r>
              <a:rPr lang="en-US" sz="2800" dirty="0" smtClean="0"/>
              <a:t>FSU internal proposal submission policy</a:t>
            </a:r>
          </a:p>
          <a:p>
            <a:pPr lvl="1"/>
            <a:r>
              <a:rPr lang="en-US" sz="2400" dirty="0" smtClean="0"/>
              <a:t>FSU SRA 3 Day Rule</a:t>
            </a:r>
          </a:p>
          <a:p>
            <a:pPr lvl="1"/>
            <a:endParaRPr lang="en-US" sz="2400" dirty="0" smtClean="0"/>
          </a:p>
          <a:p>
            <a:pPr marL="0" indent="0">
              <a:buNone/>
            </a:pPr>
            <a:r>
              <a:rPr lang="en-US" sz="2800" dirty="0" smtClean="0"/>
              <a:t>NSF </a:t>
            </a:r>
            <a:r>
              <a:rPr lang="en-US" sz="2800" dirty="0"/>
              <a:t>FastLane User </a:t>
            </a:r>
            <a:r>
              <a:rPr lang="en-US" sz="2800" dirty="0" smtClean="0"/>
              <a:t>Account</a:t>
            </a:r>
            <a:endParaRPr lang="en-US" sz="2800" dirty="0"/>
          </a:p>
          <a:p>
            <a:pPr lvl="1"/>
            <a:endParaRPr lang="en-US" sz="2400" dirty="0" smtClean="0"/>
          </a:p>
          <a:p>
            <a:pPr marL="0" indent="0">
              <a:buNone/>
            </a:pPr>
            <a:r>
              <a:rPr lang="en-US" sz="2800" dirty="0" smtClean="0"/>
              <a:t>NSF </a:t>
            </a:r>
            <a:r>
              <a:rPr lang="en-US" sz="2800" dirty="0" err="1" smtClean="0"/>
              <a:t>FastLane</a:t>
            </a:r>
            <a:r>
              <a:rPr lang="en-US" sz="2800" dirty="0" smtClean="0"/>
              <a:t>/Required Proposal Elements</a:t>
            </a:r>
          </a:p>
          <a:p>
            <a:pPr lvl="1"/>
            <a:r>
              <a:rPr lang="en-US" sz="2400" dirty="0" smtClean="0"/>
              <a:t>CAREER Specific Supplemental Documents Required</a:t>
            </a:r>
          </a:p>
          <a:p>
            <a:pPr lvl="1"/>
            <a:r>
              <a:rPr lang="en-US" sz="2400" dirty="0" smtClean="0"/>
              <a:t>NSF FastLane Overview</a:t>
            </a:r>
          </a:p>
          <a:p>
            <a:pPr lvl="1"/>
            <a:r>
              <a:rPr lang="en-US" sz="2400" dirty="0" err="1" smtClean="0"/>
              <a:t>CoverSheet</a:t>
            </a:r>
            <a:r>
              <a:rPr lang="en-US" sz="2400" dirty="0" smtClean="0"/>
              <a:t>/Budget</a:t>
            </a:r>
          </a:p>
          <a:p>
            <a:pPr marL="548640" lvl="2" indent="0">
              <a:buNone/>
            </a:pPr>
            <a:endParaRPr lang="en-US" sz="2400" dirty="0" smtClean="0"/>
          </a:p>
        </p:txBody>
      </p:sp>
    </p:spTree>
    <p:extLst>
      <p:ext uri="{BB962C8B-B14F-4D97-AF65-F5344CB8AC3E}">
        <p14:creationId xmlns:p14="http://schemas.microsoft.com/office/powerpoint/2010/main" val="28331650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FSU VPR </a:t>
            </a:r>
            <a:r>
              <a:rPr lang="en-US" dirty="0"/>
              <a:t>Submission Policy</a:t>
            </a:r>
            <a:br>
              <a:rPr lang="en-US" dirty="0"/>
            </a:br>
            <a:r>
              <a:rPr lang="en-US" dirty="0"/>
              <a:t>3 Working Day Rule</a:t>
            </a:r>
          </a:p>
        </p:txBody>
      </p:sp>
      <p:sp>
        <p:nvSpPr>
          <p:cNvPr id="3" name="Content Placeholder 2"/>
          <p:cNvSpPr>
            <a:spLocks noGrp="1"/>
          </p:cNvSpPr>
          <p:nvPr>
            <p:ph idx="1"/>
          </p:nvPr>
        </p:nvSpPr>
        <p:spPr>
          <a:xfrm>
            <a:off x="381000" y="1828800"/>
            <a:ext cx="8458200" cy="4495800"/>
          </a:xfrm>
        </p:spPr>
        <p:txBody>
          <a:bodyPr/>
          <a:lstStyle/>
          <a:p>
            <a:r>
              <a:rPr lang="en-US" dirty="0">
                <a:solidFill>
                  <a:schemeClr val="accent3">
                    <a:lumMod val="75000"/>
                  </a:schemeClr>
                </a:solidFill>
              </a:rPr>
              <a:t>VPR instituted in </a:t>
            </a:r>
            <a:r>
              <a:rPr lang="en-US" dirty="0" smtClean="0">
                <a:solidFill>
                  <a:schemeClr val="accent3">
                    <a:lumMod val="75000"/>
                  </a:schemeClr>
                </a:solidFill>
              </a:rPr>
              <a:t>2006</a:t>
            </a:r>
          </a:p>
          <a:p>
            <a:pPr marL="0" indent="0">
              <a:buNone/>
            </a:pPr>
            <a:endParaRPr lang="en-US" dirty="0">
              <a:solidFill>
                <a:schemeClr val="accent3">
                  <a:lumMod val="75000"/>
                </a:schemeClr>
              </a:solidFill>
            </a:endParaRPr>
          </a:p>
          <a:p>
            <a:r>
              <a:rPr lang="en-US" dirty="0">
                <a:solidFill>
                  <a:schemeClr val="accent3">
                    <a:lumMod val="75000"/>
                  </a:schemeClr>
                </a:solidFill>
              </a:rPr>
              <a:t>All proposal documents* must be given to SRS </a:t>
            </a:r>
            <a:r>
              <a:rPr lang="en-US" b="1" dirty="0">
                <a:solidFill>
                  <a:schemeClr val="accent3">
                    <a:lumMod val="75000"/>
                  </a:schemeClr>
                </a:solidFill>
              </a:rPr>
              <a:t>3 working days </a:t>
            </a:r>
            <a:r>
              <a:rPr lang="en-US" dirty="0">
                <a:solidFill>
                  <a:schemeClr val="accent3">
                    <a:lumMod val="75000"/>
                  </a:schemeClr>
                </a:solidFill>
              </a:rPr>
              <a:t>before sponsor </a:t>
            </a:r>
            <a:r>
              <a:rPr lang="en-US" dirty="0" smtClean="0">
                <a:solidFill>
                  <a:schemeClr val="accent3">
                    <a:lumMod val="75000"/>
                  </a:schemeClr>
                </a:solidFill>
              </a:rPr>
              <a:t>deadline</a:t>
            </a:r>
          </a:p>
          <a:p>
            <a:endParaRPr lang="en-US" dirty="0">
              <a:solidFill>
                <a:schemeClr val="accent3">
                  <a:lumMod val="75000"/>
                </a:schemeClr>
              </a:solidFill>
            </a:endParaRPr>
          </a:p>
          <a:p>
            <a:r>
              <a:rPr lang="en-US" dirty="0">
                <a:solidFill>
                  <a:schemeClr val="accent3">
                    <a:lumMod val="75000"/>
                  </a:schemeClr>
                </a:solidFill>
              </a:rPr>
              <a:t>Example: Agency Deadline is Friday – Due to SRS on </a:t>
            </a:r>
            <a:r>
              <a:rPr lang="en-US" dirty="0" smtClean="0">
                <a:solidFill>
                  <a:schemeClr val="accent3">
                    <a:lumMod val="75000"/>
                  </a:schemeClr>
                </a:solidFill>
              </a:rPr>
              <a:t>Tuesday</a:t>
            </a:r>
          </a:p>
          <a:p>
            <a:endParaRPr lang="en-US" dirty="0">
              <a:solidFill>
                <a:schemeClr val="accent3">
                  <a:lumMod val="75000"/>
                </a:schemeClr>
              </a:solidFill>
            </a:endParaRPr>
          </a:p>
          <a:p>
            <a:pPr marL="0" indent="0" algn="ctr">
              <a:buNone/>
            </a:pPr>
            <a:r>
              <a:rPr lang="en-US" i="1" dirty="0">
                <a:solidFill>
                  <a:schemeClr val="accent3">
                    <a:lumMod val="75000"/>
                  </a:schemeClr>
                </a:solidFill>
              </a:rPr>
              <a:t>*PI may continue to work on </a:t>
            </a:r>
            <a:r>
              <a:rPr lang="en-US" i="1" dirty="0" smtClean="0">
                <a:solidFill>
                  <a:schemeClr val="accent3">
                    <a:lumMod val="75000"/>
                  </a:schemeClr>
                </a:solidFill>
              </a:rPr>
              <a:t> the technical         portion/narrative </a:t>
            </a:r>
            <a:r>
              <a:rPr lang="en-US" i="1" dirty="0">
                <a:solidFill>
                  <a:schemeClr val="accent3">
                    <a:lumMod val="75000"/>
                  </a:schemeClr>
                </a:solidFill>
              </a:rPr>
              <a:t>until </a:t>
            </a:r>
            <a:r>
              <a:rPr lang="en-US" i="1" dirty="0" smtClean="0">
                <a:solidFill>
                  <a:schemeClr val="accent3">
                    <a:lumMod val="75000"/>
                  </a:schemeClr>
                </a:solidFill>
              </a:rPr>
              <a:t>9 </a:t>
            </a:r>
            <a:r>
              <a:rPr lang="en-US" i="1" dirty="0">
                <a:solidFill>
                  <a:schemeClr val="accent3">
                    <a:lumMod val="75000"/>
                  </a:schemeClr>
                </a:solidFill>
              </a:rPr>
              <a:t>am on the actual deadline </a:t>
            </a:r>
            <a:r>
              <a:rPr lang="en-US" i="1" dirty="0" smtClean="0">
                <a:solidFill>
                  <a:schemeClr val="accent3">
                    <a:lumMod val="75000"/>
                  </a:schemeClr>
                </a:solidFill>
              </a:rPr>
              <a:t>day</a:t>
            </a:r>
            <a:endParaRPr lang="en-US" i="1" dirty="0">
              <a:solidFill>
                <a:schemeClr val="accent3">
                  <a:lumMod val="75000"/>
                </a:schemeClr>
              </a:solidFill>
            </a:endParaRPr>
          </a:p>
        </p:txBody>
      </p:sp>
    </p:spTree>
    <p:extLst>
      <p:ext uri="{BB962C8B-B14F-4D97-AF65-F5344CB8AC3E}">
        <p14:creationId xmlns:p14="http://schemas.microsoft.com/office/powerpoint/2010/main" val="10267684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NSF </a:t>
            </a:r>
            <a:r>
              <a:rPr lang="en-US" dirty="0" err="1" smtClean="0"/>
              <a:t>FastLane</a:t>
            </a:r>
            <a:r>
              <a:rPr lang="en-US" dirty="0" smtClean="0"/>
              <a:t>-  Electronic Submission</a:t>
            </a:r>
            <a:endParaRPr lang="en-US" dirty="0"/>
          </a:p>
        </p:txBody>
      </p:sp>
      <p:sp>
        <p:nvSpPr>
          <p:cNvPr id="3" name="Content Placeholder 2"/>
          <p:cNvSpPr>
            <a:spLocks noGrp="1"/>
          </p:cNvSpPr>
          <p:nvPr>
            <p:ph idx="1"/>
          </p:nvPr>
        </p:nvSpPr>
        <p:spPr/>
        <p:txBody>
          <a:bodyPr>
            <a:noAutofit/>
          </a:bodyPr>
          <a:lstStyle/>
          <a:p>
            <a:pPr lvl="1"/>
            <a:r>
              <a:rPr lang="en-US" sz="2400" dirty="0">
                <a:solidFill>
                  <a:schemeClr val="accent3">
                    <a:lumMod val="75000"/>
                  </a:schemeClr>
                </a:solidFill>
              </a:rPr>
              <a:t>NSF </a:t>
            </a:r>
            <a:r>
              <a:rPr lang="en-US" sz="2400" dirty="0" smtClean="0">
                <a:solidFill>
                  <a:schemeClr val="accent3">
                    <a:lumMod val="75000"/>
                  </a:schemeClr>
                </a:solidFill>
              </a:rPr>
              <a:t>FastLane: </a:t>
            </a:r>
            <a:r>
              <a:rPr lang="en-US" sz="2400" dirty="0">
                <a:solidFill>
                  <a:schemeClr val="accent3">
                    <a:lumMod val="75000"/>
                  </a:schemeClr>
                </a:solidFill>
              </a:rPr>
              <a:t>User account </a:t>
            </a:r>
            <a:r>
              <a:rPr lang="en-US" sz="2400" dirty="0" smtClean="0">
                <a:solidFill>
                  <a:schemeClr val="accent3">
                    <a:lumMod val="75000"/>
                  </a:schemeClr>
                </a:solidFill>
              </a:rPr>
              <a:t>required </a:t>
            </a:r>
            <a:endParaRPr lang="en-US" sz="2400" dirty="0">
              <a:solidFill>
                <a:schemeClr val="accent3">
                  <a:lumMod val="75000"/>
                </a:schemeClr>
              </a:solidFill>
            </a:endParaRPr>
          </a:p>
          <a:p>
            <a:pPr lvl="1"/>
            <a:r>
              <a:rPr lang="en-US" sz="2400" dirty="0">
                <a:solidFill>
                  <a:schemeClr val="accent3">
                    <a:lumMod val="75000"/>
                  </a:schemeClr>
                </a:solidFill>
              </a:rPr>
              <a:t>PI/</a:t>
            </a:r>
            <a:r>
              <a:rPr lang="en-US" sz="2400" dirty="0" err="1">
                <a:solidFill>
                  <a:schemeClr val="accent3">
                    <a:lumMod val="75000"/>
                  </a:schemeClr>
                </a:solidFill>
              </a:rPr>
              <a:t>Dept</a:t>
            </a:r>
            <a:r>
              <a:rPr lang="en-US" sz="2400" dirty="0">
                <a:solidFill>
                  <a:schemeClr val="accent3">
                    <a:lumMod val="75000"/>
                  </a:schemeClr>
                </a:solidFill>
              </a:rPr>
              <a:t> is responsible for completing application/allowing SRO access</a:t>
            </a:r>
          </a:p>
          <a:p>
            <a:pPr lvl="1" indent="0">
              <a:buNone/>
            </a:pPr>
            <a:r>
              <a:rPr lang="en-US" sz="2400" dirty="0" smtClean="0">
                <a:solidFill>
                  <a:schemeClr val="accent3">
                    <a:lumMod val="75000"/>
                  </a:schemeClr>
                </a:solidFill>
              </a:rPr>
              <a:t>Other </a:t>
            </a:r>
            <a:r>
              <a:rPr lang="en-US" sz="2400" dirty="0">
                <a:solidFill>
                  <a:schemeClr val="accent3">
                    <a:lumMod val="75000"/>
                  </a:schemeClr>
                </a:solidFill>
              </a:rPr>
              <a:t>Authorized User Account – (OAU)(Departmental Support Staff </a:t>
            </a:r>
            <a:r>
              <a:rPr lang="en-US" sz="2400" dirty="0" smtClean="0">
                <a:solidFill>
                  <a:schemeClr val="accent3">
                    <a:lumMod val="75000"/>
                  </a:schemeClr>
                </a:solidFill>
              </a:rPr>
              <a:t>only)</a:t>
            </a:r>
          </a:p>
          <a:p>
            <a:pPr lvl="1" indent="0">
              <a:buNone/>
            </a:pPr>
            <a:endParaRPr lang="en-US" sz="2400" dirty="0">
              <a:solidFill>
                <a:schemeClr val="accent3">
                  <a:lumMod val="75000"/>
                </a:schemeClr>
              </a:solidFill>
            </a:endParaRPr>
          </a:p>
          <a:p>
            <a:pPr indent="0">
              <a:buNone/>
            </a:pPr>
            <a:r>
              <a:rPr lang="en-US" sz="2800" dirty="0" smtClean="0">
                <a:solidFill>
                  <a:schemeClr val="accent3">
                    <a:lumMod val="75000"/>
                  </a:schemeClr>
                </a:solidFill>
              </a:rPr>
              <a:t>NSF </a:t>
            </a:r>
            <a:r>
              <a:rPr lang="en-US" sz="2800" dirty="0">
                <a:solidFill>
                  <a:schemeClr val="accent3">
                    <a:lumMod val="75000"/>
                  </a:schemeClr>
                </a:solidFill>
              </a:rPr>
              <a:t>Electronic  FastLane User Account Required:</a:t>
            </a:r>
          </a:p>
          <a:p>
            <a:pPr lvl="1">
              <a:buFont typeface="Wingdings" panose="05000000000000000000" pitchFamily="2" charset="2"/>
              <a:buChar char="§"/>
            </a:pPr>
            <a:r>
              <a:rPr lang="en-US" sz="2400" dirty="0" smtClean="0">
                <a:solidFill>
                  <a:schemeClr val="accent3">
                    <a:lumMod val="75000"/>
                  </a:schemeClr>
                </a:solidFill>
              </a:rPr>
              <a:t>PI </a:t>
            </a:r>
            <a:r>
              <a:rPr lang="en-US" sz="2400" dirty="0">
                <a:solidFill>
                  <a:schemeClr val="accent3">
                    <a:lumMod val="75000"/>
                  </a:schemeClr>
                </a:solidFill>
              </a:rPr>
              <a:t>name, Highest degree earned- the year </a:t>
            </a:r>
            <a:r>
              <a:rPr lang="en-US" sz="2400" dirty="0" smtClean="0">
                <a:solidFill>
                  <a:schemeClr val="accent3">
                    <a:lumMod val="75000"/>
                  </a:schemeClr>
                </a:solidFill>
              </a:rPr>
              <a:t>earned</a:t>
            </a:r>
            <a:endParaRPr lang="en-US" sz="2400" dirty="0">
              <a:solidFill>
                <a:schemeClr val="accent3">
                  <a:lumMod val="75000"/>
                </a:schemeClr>
              </a:solidFill>
            </a:endParaRPr>
          </a:p>
          <a:p>
            <a:pPr lvl="1">
              <a:buFont typeface="Wingdings" panose="05000000000000000000" pitchFamily="2" charset="2"/>
              <a:buChar char="§"/>
            </a:pPr>
            <a:r>
              <a:rPr lang="en-US" sz="2400" dirty="0">
                <a:solidFill>
                  <a:schemeClr val="accent3">
                    <a:lumMod val="75000"/>
                  </a:schemeClr>
                </a:solidFill>
              </a:rPr>
              <a:t>The Email address to be associated with the FastLane user account</a:t>
            </a:r>
          </a:p>
          <a:p>
            <a:endParaRPr lang="en-US" dirty="0"/>
          </a:p>
        </p:txBody>
      </p:sp>
    </p:spTree>
    <p:extLst>
      <p:ext uri="{BB962C8B-B14F-4D97-AF65-F5344CB8AC3E}">
        <p14:creationId xmlns:p14="http://schemas.microsoft.com/office/powerpoint/2010/main" val="1557885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lstStyle/>
          <a:p>
            <a:r>
              <a:rPr lang="en-US" dirty="0" smtClean="0"/>
              <a:t>FSU Required Proposal Elements</a:t>
            </a:r>
            <a:endParaRPr lang="en-US" dirty="0"/>
          </a:p>
        </p:txBody>
      </p:sp>
      <p:sp>
        <p:nvSpPr>
          <p:cNvPr id="3" name="Content Placeholder 2"/>
          <p:cNvSpPr>
            <a:spLocks noGrp="1"/>
          </p:cNvSpPr>
          <p:nvPr>
            <p:ph idx="1"/>
          </p:nvPr>
        </p:nvSpPr>
        <p:spPr>
          <a:xfrm>
            <a:off x="533400" y="1524000"/>
            <a:ext cx="8229600" cy="5029200"/>
          </a:xfrm>
        </p:spPr>
        <p:txBody>
          <a:bodyPr>
            <a:normAutofit fontScale="92500" lnSpcReduction="10000"/>
          </a:bodyPr>
          <a:lstStyle/>
          <a:p>
            <a:r>
              <a:rPr lang="en-US" dirty="0" smtClean="0">
                <a:solidFill>
                  <a:schemeClr val="accent1"/>
                </a:solidFill>
              </a:rPr>
              <a:t>Proposal Transmittal- Form (PTF)</a:t>
            </a:r>
          </a:p>
          <a:p>
            <a:r>
              <a:rPr lang="en-US" dirty="0" smtClean="0">
                <a:solidFill>
                  <a:schemeClr val="accent1"/>
                </a:solidFill>
                <a:hlinkClick r:id="rId3"/>
              </a:rPr>
              <a:t>http://www.research.fsu.edu/research-offices/sra/forms/</a:t>
            </a:r>
            <a:endParaRPr lang="en-US" dirty="0" smtClean="0">
              <a:solidFill>
                <a:schemeClr val="accent1"/>
              </a:solidFill>
            </a:endParaRPr>
          </a:p>
          <a:p>
            <a:pPr marL="274320" lvl="1" indent="0">
              <a:buNone/>
            </a:pPr>
            <a:r>
              <a:rPr lang="en-US" dirty="0" smtClean="0">
                <a:solidFill>
                  <a:schemeClr val="accent3">
                    <a:lumMod val="75000"/>
                  </a:schemeClr>
                </a:solidFill>
              </a:rPr>
              <a:t>Includes </a:t>
            </a:r>
            <a:r>
              <a:rPr lang="en-US" dirty="0">
                <a:solidFill>
                  <a:schemeClr val="accent3">
                    <a:lumMod val="75000"/>
                  </a:schemeClr>
                </a:solidFill>
              </a:rPr>
              <a:t>essential internal information and approvals</a:t>
            </a:r>
          </a:p>
          <a:p>
            <a:pPr marL="274320" lvl="1" indent="0">
              <a:buNone/>
            </a:pPr>
            <a:r>
              <a:rPr lang="en-US" dirty="0">
                <a:solidFill>
                  <a:schemeClr val="accent3">
                    <a:lumMod val="75000"/>
                  </a:schemeClr>
                </a:solidFill>
              </a:rPr>
              <a:t>Can use form or submit </a:t>
            </a:r>
            <a:r>
              <a:rPr lang="en-US" dirty="0" smtClean="0">
                <a:solidFill>
                  <a:schemeClr val="accent3">
                    <a:lumMod val="75000"/>
                  </a:schemeClr>
                </a:solidFill>
              </a:rPr>
              <a:t>in OMNI- piloting electronic version of the  proposal transmittal form.</a:t>
            </a:r>
          </a:p>
          <a:p>
            <a:r>
              <a:rPr lang="en-US" dirty="0" smtClean="0">
                <a:solidFill>
                  <a:schemeClr val="accent3">
                    <a:lumMod val="75000"/>
                  </a:schemeClr>
                </a:solidFill>
              </a:rPr>
              <a:t>Budget </a:t>
            </a:r>
            <a:r>
              <a:rPr lang="en-US" dirty="0">
                <a:solidFill>
                  <a:schemeClr val="accent3">
                    <a:lumMod val="75000"/>
                  </a:schemeClr>
                </a:solidFill>
              </a:rPr>
              <a:t>&amp; Justification – </a:t>
            </a:r>
            <a:r>
              <a:rPr lang="en-US" dirty="0" smtClean="0">
                <a:solidFill>
                  <a:schemeClr val="accent3">
                    <a:lumMod val="75000"/>
                  </a:schemeClr>
                </a:solidFill>
              </a:rPr>
              <a:t> Please check the FSU Factsheet </a:t>
            </a:r>
          </a:p>
          <a:p>
            <a:pPr marL="0" indent="0">
              <a:buNone/>
            </a:pPr>
            <a:r>
              <a:rPr lang="en-US" dirty="0" smtClean="0">
                <a:solidFill>
                  <a:schemeClr val="accent3">
                    <a:lumMod val="75000"/>
                  </a:schemeClr>
                </a:solidFill>
              </a:rPr>
              <a:t>     F&amp;A </a:t>
            </a:r>
            <a:r>
              <a:rPr lang="en-US" dirty="0">
                <a:solidFill>
                  <a:schemeClr val="accent3">
                    <a:lumMod val="75000"/>
                  </a:schemeClr>
                </a:solidFill>
              </a:rPr>
              <a:t>Rate – agency, </a:t>
            </a:r>
            <a:r>
              <a:rPr lang="en-US" dirty="0" smtClean="0">
                <a:solidFill>
                  <a:schemeClr val="accent3">
                    <a:lumMod val="75000"/>
                  </a:schemeClr>
                </a:solidFill>
              </a:rPr>
              <a:t>location, </a:t>
            </a:r>
            <a:r>
              <a:rPr lang="en-US" dirty="0">
                <a:solidFill>
                  <a:schemeClr val="accent3">
                    <a:lumMod val="75000"/>
                  </a:schemeClr>
                </a:solidFill>
              </a:rPr>
              <a:t>solicitation</a:t>
            </a:r>
          </a:p>
          <a:p>
            <a:pPr lvl="1"/>
            <a:r>
              <a:rPr lang="en-US" dirty="0">
                <a:solidFill>
                  <a:schemeClr val="accent3">
                    <a:lumMod val="75000"/>
                  </a:schemeClr>
                </a:solidFill>
              </a:rPr>
              <a:t>PI/Senior Personnel Salaries</a:t>
            </a:r>
            <a:r>
              <a:rPr lang="en-US" dirty="0" smtClean="0">
                <a:solidFill>
                  <a:schemeClr val="accent3">
                    <a:lumMod val="75000"/>
                  </a:schemeClr>
                </a:solidFill>
              </a:rPr>
              <a:t>/ Fringe </a:t>
            </a:r>
            <a:r>
              <a:rPr lang="en-US" dirty="0">
                <a:solidFill>
                  <a:schemeClr val="accent3">
                    <a:lumMod val="75000"/>
                  </a:schemeClr>
                </a:solidFill>
              </a:rPr>
              <a:t>Benefits</a:t>
            </a:r>
          </a:p>
          <a:p>
            <a:pPr lvl="1"/>
            <a:r>
              <a:rPr lang="en-US" dirty="0">
                <a:solidFill>
                  <a:schemeClr val="accent3">
                    <a:lumMod val="75000"/>
                  </a:schemeClr>
                </a:solidFill>
              </a:rPr>
              <a:t>OPS Health </a:t>
            </a:r>
            <a:r>
              <a:rPr lang="en-US" dirty="0" smtClean="0">
                <a:solidFill>
                  <a:schemeClr val="accent3">
                    <a:lumMod val="75000"/>
                  </a:schemeClr>
                </a:solidFill>
              </a:rPr>
              <a:t>Insurance-  recommend insurance rates on FSU factsheet</a:t>
            </a:r>
            <a:endParaRPr lang="en-US" dirty="0">
              <a:solidFill>
                <a:schemeClr val="accent3">
                  <a:lumMod val="75000"/>
                </a:schemeClr>
              </a:solidFill>
            </a:endParaRPr>
          </a:p>
          <a:p>
            <a:pPr lvl="1"/>
            <a:r>
              <a:rPr lang="en-US" dirty="0" smtClean="0">
                <a:solidFill>
                  <a:schemeClr val="accent3">
                    <a:lumMod val="75000"/>
                  </a:schemeClr>
                </a:solidFill>
              </a:rPr>
              <a:t>FSU Required Grad </a:t>
            </a:r>
            <a:r>
              <a:rPr lang="en-US" dirty="0">
                <a:solidFill>
                  <a:schemeClr val="accent3">
                    <a:lumMod val="75000"/>
                  </a:schemeClr>
                </a:solidFill>
              </a:rPr>
              <a:t>Student Tuition and Health Insurance </a:t>
            </a:r>
            <a:r>
              <a:rPr lang="en-US" dirty="0" smtClean="0">
                <a:solidFill>
                  <a:schemeClr val="accent3">
                    <a:lumMod val="75000"/>
                  </a:schemeClr>
                </a:solidFill>
              </a:rPr>
              <a:t>Subsidy-$1,500</a:t>
            </a:r>
            <a:endParaRPr lang="en-US" dirty="0">
              <a:solidFill>
                <a:schemeClr val="accent3">
                  <a:lumMod val="75000"/>
                </a:schemeClr>
              </a:solidFill>
            </a:endParaRPr>
          </a:p>
          <a:p>
            <a:pPr lvl="1"/>
            <a:r>
              <a:rPr lang="en-US" dirty="0">
                <a:solidFill>
                  <a:schemeClr val="accent3">
                    <a:lumMod val="75000"/>
                  </a:schemeClr>
                </a:solidFill>
              </a:rPr>
              <a:t>Unallowable </a:t>
            </a:r>
            <a:r>
              <a:rPr lang="en-US" dirty="0" smtClean="0">
                <a:solidFill>
                  <a:schemeClr val="accent3">
                    <a:lumMod val="75000"/>
                  </a:schemeClr>
                </a:solidFill>
              </a:rPr>
              <a:t>items-  see OMB A-21/ 2 CFR, Parts 215 - 220</a:t>
            </a:r>
            <a:endParaRPr lang="en-US" dirty="0">
              <a:solidFill>
                <a:schemeClr val="accent3">
                  <a:lumMod val="75000"/>
                </a:schemeClr>
              </a:solidFill>
            </a:endParaRPr>
          </a:p>
          <a:p>
            <a:r>
              <a:rPr lang="en-US" dirty="0">
                <a:solidFill>
                  <a:schemeClr val="accent3">
                    <a:lumMod val="75000"/>
                  </a:schemeClr>
                </a:solidFill>
              </a:rPr>
              <a:t>Scope of Work/Project </a:t>
            </a:r>
            <a:r>
              <a:rPr lang="en-US" dirty="0" smtClean="0">
                <a:solidFill>
                  <a:schemeClr val="accent3">
                    <a:lumMod val="75000"/>
                  </a:schemeClr>
                </a:solidFill>
              </a:rPr>
              <a:t>Description/”</a:t>
            </a:r>
            <a:r>
              <a:rPr lang="en-US" dirty="0">
                <a:solidFill>
                  <a:schemeClr val="accent3">
                    <a:lumMod val="75000"/>
                  </a:schemeClr>
                </a:solidFill>
              </a:rPr>
              <a:t>Science</a:t>
            </a:r>
            <a:r>
              <a:rPr lang="en-US" dirty="0" smtClean="0">
                <a:solidFill>
                  <a:schemeClr val="accent3">
                    <a:lumMod val="75000"/>
                  </a:schemeClr>
                </a:solidFill>
              </a:rPr>
              <a:t>”</a:t>
            </a:r>
          </a:p>
          <a:p>
            <a:r>
              <a:rPr lang="en-US" dirty="0" smtClean="0">
                <a:solidFill>
                  <a:schemeClr val="accent3">
                    <a:lumMod val="75000"/>
                  </a:schemeClr>
                </a:solidFill>
              </a:rPr>
              <a:t>Other </a:t>
            </a:r>
            <a:r>
              <a:rPr lang="en-US" dirty="0">
                <a:solidFill>
                  <a:schemeClr val="accent3">
                    <a:lumMod val="75000"/>
                  </a:schemeClr>
                </a:solidFill>
              </a:rPr>
              <a:t>– agency required documents</a:t>
            </a:r>
          </a:p>
          <a:p>
            <a:pPr lvl="1"/>
            <a:r>
              <a:rPr lang="en-US" dirty="0" smtClean="0">
                <a:solidFill>
                  <a:schemeClr val="accent3">
                    <a:lumMod val="75000"/>
                  </a:schemeClr>
                </a:solidFill>
              </a:rPr>
              <a:t>Biographical sketch</a:t>
            </a:r>
            <a:r>
              <a:rPr lang="en-US" dirty="0">
                <a:solidFill>
                  <a:schemeClr val="accent3">
                    <a:lumMod val="75000"/>
                  </a:schemeClr>
                </a:solidFill>
              </a:rPr>
              <a:t>, current/pending support, references, etc.</a:t>
            </a:r>
          </a:p>
          <a:p>
            <a:pPr marL="0" indent="0">
              <a:buNone/>
            </a:pPr>
            <a:endParaRPr lang="en-US" dirty="0"/>
          </a:p>
        </p:txBody>
      </p:sp>
    </p:spTree>
    <p:extLst>
      <p:ext uri="{BB962C8B-B14F-4D97-AF65-F5344CB8AC3E}">
        <p14:creationId xmlns:p14="http://schemas.microsoft.com/office/powerpoint/2010/main" val="1782943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NSF/</a:t>
            </a:r>
            <a:r>
              <a:rPr lang="en-US" dirty="0" err="1" smtClean="0"/>
              <a:t>FastLane</a:t>
            </a:r>
            <a:r>
              <a:rPr lang="en-US" dirty="0" smtClean="0"/>
              <a:t> Required Proposal Elements</a:t>
            </a:r>
            <a:endParaRPr lang="en-US" dirty="0"/>
          </a:p>
        </p:txBody>
      </p:sp>
      <p:sp>
        <p:nvSpPr>
          <p:cNvPr id="3" name="Content Placeholder 2"/>
          <p:cNvSpPr>
            <a:spLocks noGrp="1"/>
          </p:cNvSpPr>
          <p:nvPr>
            <p:ph idx="1"/>
          </p:nvPr>
        </p:nvSpPr>
        <p:spPr/>
        <p:txBody>
          <a:bodyPr>
            <a:normAutofit/>
          </a:bodyPr>
          <a:lstStyle/>
          <a:p>
            <a:r>
              <a:rPr lang="en-US" sz="2800" dirty="0" smtClean="0">
                <a:solidFill>
                  <a:schemeClr val="tx2"/>
                </a:solidFill>
              </a:rPr>
              <a:t>Coversheet- NO CO-PI </a:t>
            </a:r>
          </a:p>
          <a:p>
            <a:r>
              <a:rPr lang="en-US" sz="2800" dirty="0" smtClean="0">
                <a:solidFill>
                  <a:schemeClr val="tx2"/>
                </a:solidFill>
              </a:rPr>
              <a:t>Biographical Sketches</a:t>
            </a:r>
            <a:endParaRPr lang="en-US" sz="2500" dirty="0" smtClean="0">
              <a:solidFill>
                <a:schemeClr val="tx2"/>
              </a:solidFill>
            </a:endParaRPr>
          </a:p>
          <a:p>
            <a:r>
              <a:rPr lang="en-US" sz="2900" dirty="0" smtClean="0">
                <a:solidFill>
                  <a:schemeClr val="tx2"/>
                </a:solidFill>
              </a:rPr>
              <a:t>Project Summary-</a:t>
            </a:r>
          </a:p>
          <a:p>
            <a:r>
              <a:rPr lang="en-US" sz="2900" dirty="0" smtClean="0">
                <a:solidFill>
                  <a:schemeClr val="tx2"/>
                </a:solidFill>
              </a:rPr>
              <a:t>Project Description-Science</a:t>
            </a:r>
          </a:p>
          <a:p>
            <a:pPr lvl="2"/>
            <a:r>
              <a:rPr lang="en-US" sz="2300" dirty="0" smtClean="0">
                <a:solidFill>
                  <a:schemeClr val="tx2"/>
                </a:solidFill>
              </a:rPr>
              <a:t>Broader impact section</a:t>
            </a:r>
          </a:p>
          <a:p>
            <a:pPr lvl="2"/>
            <a:r>
              <a:rPr lang="en-US" sz="2300" dirty="0" smtClean="0">
                <a:solidFill>
                  <a:schemeClr val="tx2"/>
                </a:solidFill>
              </a:rPr>
              <a:t>Prior NSF Funded Results/broader impact/intellectual merit (if applicable) </a:t>
            </a:r>
          </a:p>
          <a:p>
            <a:r>
              <a:rPr lang="en-US" sz="2900" dirty="0" smtClean="0">
                <a:solidFill>
                  <a:schemeClr val="tx2"/>
                </a:solidFill>
              </a:rPr>
              <a:t>References Cited- no use of “et al” </a:t>
            </a:r>
          </a:p>
          <a:p>
            <a:r>
              <a:rPr lang="en-US" sz="2900" dirty="0" smtClean="0">
                <a:solidFill>
                  <a:schemeClr val="tx2"/>
                </a:solidFill>
              </a:rPr>
              <a:t>Budget/Budget justification- Detailed Travel</a:t>
            </a:r>
          </a:p>
          <a:p>
            <a:pPr lvl="2"/>
            <a:r>
              <a:rPr lang="en-US" sz="2400" dirty="0" smtClean="0">
                <a:solidFill>
                  <a:schemeClr val="tx2"/>
                </a:solidFill>
              </a:rPr>
              <a:t>Foreign and Domestic travel listed separately</a:t>
            </a:r>
          </a:p>
          <a:p>
            <a:pPr lvl="2"/>
            <a:endParaRPr lang="en-US" sz="2800" dirty="0"/>
          </a:p>
        </p:txBody>
      </p:sp>
    </p:spTree>
    <p:extLst>
      <p:ext uri="{BB962C8B-B14F-4D97-AF65-F5344CB8AC3E}">
        <p14:creationId xmlns:p14="http://schemas.microsoft.com/office/powerpoint/2010/main" val="1058564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839200" cy="990600"/>
          </a:xfrm>
        </p:spPr>
        <p:txBody>
          <a:bodyPr>
            <a:normAutofit fontScale="90000"/>
          </a:bodyPr>
          <a:lstStyle/>
          <a:p>
            <a:pPr algn="ctr"/>
            <a:r>
              <a:rPr lang="en-US" dirty="0"/>
              <a:t>NSF/</a:t>
            </a:r>
            <a:r>
              <a:rPr lang="en-US" dirty="0" err="1"/>
              <a:t>FastLane</a:t>
            </a:r>
            <a:r>
              <a:rPr lang="en-US" dirty="0"/>
              <a:t> Required Proposal Elements</a:t>
            </a:r>
          </a:p>
        </p:txBody>
      </p:sp>
      <p:sp>
        <p:nvSpPr>
          <p:cNvPr id="3" name="Content Placeholder 2"/>
          <p:cNvSpPr>
            <a:spLocks noGrp="1"/>
          </p:cNvSpPr>
          <p:nvPr>
            <p:ph idx="1"/>
          </p:nvPr>
        </p:nvSpPr>
        <p:spPr>
          <a:xfrm>
            <a:off x="457200" y="1600200"/>
            <a:ext cx="8229600" cy="5257800"/>
          </a:xfrm>
        </p:spPr>
        <p:txBody>
          <a:bodyPr>
            <a:noAutofit/>
          </a:bodyPr>
          <a:lstStyle/>
          <a:p>
            <a:r>
              <a:rPr lang="en-US" sz="3200" dirty="0">
                <a:solidFill>
                  <a:schemeClr val="tx2"/>
                </a:solidFill>
              </a:rPr>
              <a:t>Current and </a:t>
            </a:r>
            <a:r>
              <a:rPr lang="en-US" sz="3200" dirty="0" smtClean="0">
                <a:solidFill>
                  <a:schemeClr val="tx2"/>
                </a:solidFill>
              </a:rPr>
              <a:t>Pending</a:t>
            </a:r>
          </a:p>
          <a:p>
            <a:r>
              <a:rPr lang="en-US" sz="3200" dirty="0" smtClean="0">
                <a:solidFill>
                  <a:schemeClr val="tx2"/>
                </a:solidFill>
              </a:rPr>
              <a:t>Facilities </a:t>
            </a:r>
            <a:r>
              <a:rPr lang="en-US" sz="3200" dirty="0">
                <a:solidFill>
                  <a:schemeClr val="tx2"/>
                </a:solidFill>
              </a:rPr>
              <a:t>Statement- office, your lab</a:t>
            </a:r>
          </a:p>
          <a:p>
            <a:r>
              <a:rPr lang="en-US" sz="3200" dirty="0">
                <a:solidFill>
                  <a:schemeClr val="tx2"/>
                </a:solidFill>
              </a:rPr>
              <a:t>Data Management </a:t>
            </a:r>
            <a:r>
              <a:rPr lang="en-US" sz="3200" dirty="0" smtClean="0">
                <a:solidFill>
                  <a:schemeClr val="tx2"/>
                </a:solidFill>
              </a:rPr>
              <a:t>Plan- 2 pg. </a:t>
            </a:r>
            <a:endParaRPr lang="en-US" sz="3200" dirty="0">
              <a:solidFill>
                <a:schemeClr val="tx2"/>
              </a:solidFill>
            </a:endParaRPr>
          </a:p>
          <a:p>
            <a:r>
              <a:rPr lang="en-US" sz="3200" dirty="0">
                <a:solidFill>
                  <a:schemeClr val="tx2"/>
                </a:solidFill>
              </a:rPr>
              <a:t>Post-Doc Mentoring plan – </a:t>
            </a:r>
            <a:r>
              <a:rPr lang="en-US" sz="3200" i="1" dirty="0">
                <a:solidFill>
                  <a:schemeClr val="tx2"/>
                </a:solidFill>
              </a:rPr>
              <a:t>if </a:t>
            </a:r>
            <a:r>
              <a:rPr lang="en-US" sz="3200" i="1" dirty="0" smtClean="0">
                <a:solidFill>
                  <a:schemeClr val="tx2"/>
                </a:solidFill>
              </a:rPr>
              <a:t>applicable- </a:t>
            </a:r>
            <a:r>
              <a:rPr lang="en-US" sz="3200" dirty="0" smtClean="0">
                <a:solidFill>
                  <a:schemeClr val="tx2"/>
                </a:solidFill>
              </a:rPr>
              <a:t>1 page</a:t>
            </a:r>
            <a:endParaRPr lang="en-US" sz="3200" dirty="0">
              <a:solidFill>
                <a:schemeClr val="tx2"/>
              </a:solidFill>
            </a:endParaRPr>
          </a:p>
          <a:p>
            <a:r>
              <a:rPr lang="en-US" sz="3200" dirty="0">
                <a:solidFill>
                  <a:schemeClr val="tx2"/>
                </a:solidFill>
              </a:rPr>
              <a:t>Supplemental Documentation- required </a:t>
            </a:r>
            <a:r>
              <a:rPr lang="en-US" sz="3200" dirty="0" smtClean="0">
                <a:solidFill>
                  <a:schemeClr val="tx2"/>
                </a:solidFill>
              </a:rPr>
              <a:t>Letter/s</a:t>
            </a:r>
          </a:p>
          <a:p>
            <a:pPr lvl="1"/>
            <a:r>
              <a:rPr lang="en-US" sz="2600" dirty="0" smtClean="0">
                <a:solidFill>
                  <a:schemeClr val="tx2"/>
                </a:solidFill>
              </a:rPr>
              <a:t>2 pages in length</a:t>
            </a:r>
          </a:p>
          <a:p>
            <a:pPr lvl="1"/>
            <a:r>
              <a:rPr lang="en-US" sz="2600" dirty="0" smtClean="0">
                <a:solidFill>
                  <a:schemeClr val="tx2"/>
                </a:solidFill>
              </a:rPr>
              <a:t> Indicating that the CAREER research is supported by the department</a:t>
            </a:r>
            <a:endParaRPr lang="en-US" sz="2600" dirty="0">
              <a:solidFill>
                <a:schemeClr val="tx2"/>
              </a:solidFill>
            </a:endParaRPr>
          </a:p>
        </p:txBody>
      </p:sp>
    </p:spTree>
    <p:extLst>
      <p:ext uri="{BB962C8B-B14F-4D97-AF65-F5344CB8AC3E}">
        <p14:creationId xmlns:p14="http://schemas.microsoft.com/office/powerpoint/2010/main" val="3110000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NSF FastLane Overview</a:t>
            </a:r>
            <a:endParaRPr lang="en-US" dirty="0"/>
          </a:p>
        </p:txBody>
      </p:sp>
      <p:sp>
        <p:nvSpPr>
          <p:cNvPr id="3" name="Content Placeholder 2"/>
          <p:cNvSpPr>
            <a:spLocks noGrp="1"/>
          </p:cNvSpPr>
          <p:nvPr>
            <p:ph idx="1"/>
          </p:nvPr>
        </p:nvSpPr>
        <p:spPr>
          <a:xfrm>
            <a:off x="381000" y="1676400"/>
            <a:ext cx="8229600" cy="4572000"/>
          </a:xfrm>
        </p:spPr>
        <p:txBody>
          <a:bodyPr>
            <a:noAutofit/>
          </a:bodyPr>
          <a:lstStyle/>
          <a:p>
            <a:r>
              <a:rPr lang="en-US" sz="2800" dirty="0" smtClean="0"/>
              <a:t>NSF FastLane Demonstration site:</a:t>
            </a:r>
            <a:endParaRPr lang="en-US" sz="2800" dirty="0"/>
          </a:p>
          <a:p>
            <a:pPr marL="0" indent="0">
              <a:buNone/>
            </a:pPr>
            <a:r>
              <a:rPr lang="en-US" dirty="0" smtClean="0"/>
              <a:t>https://www.fldemo.nsf.gov/jsp/homepage/proposals.jsp</a:t>
            </a:r>
          </a:p>
          <a:p>
            <a:r>
              <a:rPr lang="en-US" sz="2800" dirty="0" smtClean="0"/>
              <a:t>Proposals</a:t>
            </a:r>
            <a:r>
              <a:rPr lang="en-US" sz="2800" dirty="0"/>
              <a:t>, Awards and </a:t>
            </a:r>
            <a:r>
              <a:rPr lang="en-US" sz="2800" dirty="0" smtClean="0"/>
              <a:t>Status </a:t>
            </a:r>
          </a:p>
          <a:p>
            <a:pPr lvl="1"/>
            <a:r>
              <a:rPr lang="en-US" sz="2400" dirty="0" smtClean="0"/>
              <a:t>Edit PI information</a:t>
            </a:r>
          </a:p>
          <a:p>
            <a:r>
              <a:rPr lang="en-US" sz="2800" dirty="0" smtClean="0"/>
              <a:t>Proposal functions</a:t>
            </a:r>
          </a:p>
          <a:p>
            <a:r>
              <a:rPr lang="en-US" sz="2800" dirty="0" smtClean="0"/>
              <a:t>Proposal preparation</a:t>
            </a:r>
          </a:p>
          <a:p>
            <a:pPr lvl="1"/>
            <a:r>
              <a:rPr lang="en-US" sz="2400" dirty="0" smtClean="0"/>
              <a:t>Prepare proposal</a:t>
            </a:r>
          </a:p>
          <a:p>
            <a:pPr lvl="2"/>
            <a:r>
              <a:rPr lang="en-US" sz="2400" dirty="0" smtClean="0"/>
              <a:t>Create Blank Proposal </a:t>
            </a:r>
          </a:p>
          <a:p>
            <a:pPr lvl="2"/>
            <a:r>
              <a:rPr lang="en-US" sz="2400" dirty="0" smtClean="0"/>
              <a:t>Begin to fill out the coversheet- once this is completed SRO access is possible.</a:t>
            </a:r>
            <a:endParaRPr lang="en-US" sz="2400" dirty="0"/>
          </a:p>
        </p:txBody>
      </p:sp>
    </p:spTree>
    <p:extLst>
      <p:ext uri="{BB962C8B-B14F-4D97-AF65-F5344CB8AC3E}">
        <p14:creationId xmlns:p14="http://schemas.microsoft.com/office/powerpoint/2010/main" val="1203384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867400"/>
          </a:xfrm>
        </p:spPr>
        <p:txBody>
          <a:bodyPr/>
          <a:lstStyle/>
          <a:p>
            <a:pPr marL="0" indent="0">
              <a:buNone/>
            </a:pPr>
            <a:endParaRPr lang="en-US" dirty="0" smtClean="0"/>
          </a:p>
          <a:p>
            <a:pPr marL="0" indent="0">
              <a:buNone/>
            </a:pPr>
            <a:r>
              <a:rPr lang="en-US" dirty="0" smtClean="0"/>
              <a:t>Once you have created your proposal</a:t>
            </a:r>
          </a:p>
          <a:p>
            <a:pPr marL="0" indent="0">
              <a:buNone/>
            </a:pPr>
            <a:r>
              <a:rPr lang="en-US" dirty="0" smtClean="0"/>
              <a:t>This menu bar will appear on the right </a:t>
            </a:r>
          </a:p>
          <a:p>
            <a:pPr marL="0" indent="0">
              <a:buNone/>
            </a:pPr>
            <a:r>
              <a:rPr lang="en-US" dirty="0" smtClean="0"/>
              <a:t>Side of the screen</a:t>
            </a:r>
            <a:endParaRPr lang="en-US" dirty="0"/>
          </a:p>
          <a:p>
            <a:endParaRPr lang="en-US" dirty="0"/>
          </a:p>
          <a:p>
            <a:pPr marL="0" indent="0">
              <a:buNone/>
            </a:pPr>
            <a:r>
              <a:rPr lang="en-US" dirty="0" smtClean="0"/>
              <a:t>PRINT- if you click on “print” this allows</a:t>
            </a:r>
          </a:p>
          <a:p>
            <a:pPr marL="0" indent="0">
              <a:buNone/>
            </a:pPr>
            <a:r>
              <a:rPr lang="en-US" dirty="0" smtClean="0"/>
              <a:t> you to view the actual document</a:t>
            </a:r>
          </a:p>
          <a:p>
            <a:pPr marL="0" indent="0">
              <a:buNone/>
            </a:pPr>
            <a:endParaRPr lang="en-US" dirty="0"/>
          </a:p>
          <a:p>
            <a:pPr marL="0" indent="0">
              <a:buNone/>
            </a:pPr>
            <a:endParaRPr lang="en-US" dirty="0" smtClean="0"/>
          </a:p>
          <a:p>
            <a:pPr marL="0" indent="0">
              <a:buNone/>
            </a:pPr>
            <a:r>
              <a:rPr lang="en-US" dirty="0" smtClean="0"/>
              <a:t>NSF FastLane technical assistance </a:t>
            </a:r>
          </a:p>
          <a:p>
            <a:pPr marL="0" indent="0">
              <a:buNone/>
            </a:pPr>
            <a:r>
              <a:rPr lang="en-US" dirty="0" smtClean="0"/>
              <a:t>During evenings and weekends:</a:t>
            </a:r>
          </a:p>
          <a:p>
            <a:pPr marL="0" indent="0">
              <a:buNone/>
            </a:pPr>
            <a:r>
              <a:rPr lang="en-US" dirty="0" smtClean="0"/>
              <a:t>(800) 673-6188   8:00 AM – 8:00 PM EST</a:t>
            </a: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762000"/>
            <a:ext cx="1933575" cy="5257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328577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ustom 8">
      <a:dk1>
        <a:sysClr val="windowText" lastClr="000000"/>
      </a:dk1>
      <a:lt1>
        <a:srgbClr val="ECEDD1"/>
      </a:lt1>
      <a:dk2>
        <a:srgbClr val="564B3C"/>
      </a:dk2>
      <a:lt2>
        <a:srgbClr val="ECEDD1"/>
      </a:lt2>
      <a:accent1>
        <a:srgbClr val="6C261A"/>
      </a:accent1>
      <a:accent2>
        <a:srgbClr val="6C261A"/>
      </a:accent2>
      <a:accent3>
        <a:srgbClr val="511C13"/>
      </a:accent3>
      <a:accent4>
        <a:srgbClr val="848058"/>
      </a:accent4>
      <a:accent5>
        <a:srgbClr val="E8B54D"/>
      </a:accent5>
      <a:accent6>
        <a:srgbClr val="786C71"/>
      </a:accent6>
      <a:hlink>
        <a:srgbClr val="CCCC00"/>
      </a:hlink>
      <a:folHlink>
        <a:srgbClr val="B2B2B2"/>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1322</TotalTime>
  <Words>2796</Words>
  <Application>Microsoft Office PowerPoint</Application>
  <PresentationFormat>On-screen Show (4:3)</PresentationFormat>
  <Paragraphs>214</Paragraphs>
  <Slides>11</Slides>
  <Notes>10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Clarity</vt:lpstr>
      <vt:lpstr>CAREER Workshop April 6, 2015</vt:lpstr>
      <vt:lpstr>NSF Faculty CAREER Development Program Overview</vt:lpstr>
      <vt:lpstr>FSU VPR Submission Policy 3 Working Day Rule</vt:lpstr>
      <vt:lpstr>NSF FastLane-  Electronic Submission</vt:lpstr>
      <vt:lpstr>FSU Required Proposal Elements</vt:lpstr>
      <vt:lpstr>NSF/FastLane Required Proposal Elements</vt:lpstr>
      <vt:lpstr>NSF/FastLane Required Proposal Elements</vt:lpstr>
      <vt:lpstr>NSF FastLane Overview</vt:lpstr>
      <vt:lpstr>PowerPoint Presentation</vt:lpstr>
      <vt:lpstr>CAREER Proposal Specific Reminders</vt:lpstr>
      <vt:lpstr>NSF GPG Formatting Requirements</vt:lpstr>
    </vt:vector>
  </TitlesOfParts>
  <Company>FSU Office of Research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 of Proposal Development</dc:title>
  <dc:creator>Hodges, Beth</dc:creator>
  <cp:lastModifiedBy>Hutcheson, Emily</cp:lastModifiedBy>
  <cp:revision>99</cp:revision>
  <cp:lastPrinted>2015-03-31T13:02:23Z</cp:lastPrinted>
  <dcterms:created xsi:type="dcterms:W3CDTF">2013-09-16T18:53:28Z</dcterms:created>
  <dcterms:modified xsi:type="dcterms:W3CDTF">2015-04-08T14:05:36Z</dcterms:modified>
</cp:coreProperties>
</file>