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sldIdLst>
    <p:sldId id="288" r:id="rId2"/>
    <p:sldId id="257" r:id="rId3"/>
    <p:sldId id="263" r:id="rId4"/>
    <p:sldId id="258" r:id="rId5"/>
    <p:sldId id="303" r:id="rId6"/>
    <p:sldId id="305" r:id="rId7"/>
    <p:sldId id="307" r:id="rId8"/>
    <p:sldId id="306" r:id="rId9"/>
    <p:sldId id="308" r:id="rId10"/>
    <p:sldId id="294" r:id="rId11"/>
    <p:sldId id="309" r:id="rId12"/>
    <p:sldId id="297" r:id="rId13"/>
    <p:sldId id="298" r:id="rId14"/>
    <p:sldId id="299" r:id="rId15"/>
    <p:sldId id="300" r:id="rId16"/>
    <p:sldId id="304" r:id="rId17"/>
    <p:sldId id="301" r:id="rId18"/>
    <p:sldId id="26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530" y="-4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440C7A-7293-425F-92DA-F7942D3668DB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88F6A9-3784-4356-8891-4AA5F6E41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970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Unlike</a:t>
            </a:r>
            <a:r>
              <a:rPr lang="en-US" baseline="0" dirty="0" smtClean="0"/>
              <a:t> the rest of the proposal, the project summary is written in third person</a:t>
            </a:r>
          </a:p>
          <a:p>
            <a:endParaRPr lang="en-US" baseline="0" dirty="0" smtClean="0"/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“I will ..”, “it is my plan to ..” 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8F6A9-3784-4356-8891-4AA5F6E4106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856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want to make it easy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8F6A9-3784-4356-8891-4AA5F6E4106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1507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want to make it easy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8F6A9-3784-4356-8891-4AA5F6E4106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150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State up-front your research and education goals and integration of both - your Vision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8F6A9-3784-4356-8891-4AA5F6E4106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923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8F45BE3-C9BA-497B-9A35-C569DA7881CD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8F45BE3-C9BA-497B-9A35-C569DA7881CD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8F45BE3-C9BA-497B-9A35-C569DA7881CD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vpresearch.intranet.fsu.edu/OPD/NSF/default.aspx?RootFolder=%2FOPD%2FNSF%2FSuccesful%20Proposals%2FNSF%20CAREER&amp;FolderCTID=0x012000EA924570D98DF6478115D5C1FA9EFAB3&amp;View=%7b3E03AF2B-AFA9-45AC-90FF-7A6906ABF2A6%7d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vpresearch.intranet.fsu.edu/OPD/NSF/default.aspx?RootFolder=/OPD/NSF/Succesful%20Proposals/NSF%20CAREER&amp;FolderCTID=0x012000EA924570D98DF6478115D5C1FA9EFAB3&amp;View=%7b3E03AF2B-AFA9-45AC-90FF-7A6906ABF2A6%7d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vpresearch.intranet.fsu.edu/OPD/NSF/default.aspx?RootFolder=/OPD/NSF/Succesful%20Proposals/NSF%20CAREER&amp;FolderCTID=0x012000EA924570D98DF6478115D5C1FA9EFAB3&amp;View=%7b3E03AF2B-AFA9-45AC-90FF-7A6906ABF2A6%7d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vpresearch.intranet.fsu.edu/OPD/NSF/default.aspx?RootFolder=/OPD/NSF/Succesful%20Proposals/NSF%20CAREER&amp;FolderCTID=0x012000EA924570D98DF6478115D5C1FA9EFAB3&amp;View=%7b3E03AF2B-AFA9-45AC-90FF-7A6906ABF2A6%7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The Project Summary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6988" y="3276600"/>
            <a:ext cx="26670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774443"/>
            <a:ext cx="1667097" cy="167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523397"/>
            <a:ext cx="2173406" cy="2173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760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 these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Develop</a:t>
            </a:r>
          </a:p>
          <a:p>
            <a:r>
              <a:rPr lang="en-US" dirty="0" smtClean="0"/>
              <a:t>Design</a:t>
            </a:r>
          </a:p>
          <a:p>
            <a:r>
              <a:rPr lang="en-US" dirty="0" smtClean="0"/>
              <a:t>Optimize</a:t>
            </a:r>
          </a:p>
          <a:p>
            <a:r>
              <a:rPr lang="en-US" dirty="0" smtClean="0"/>
              <a:t>Control</a:t>
            </a:r>
          </a:p>
          <a:p>
            <a:r>
              <a:rPr lang="en-US" dirty="0" smtClean="0"/>
              <a:t>Manage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19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04800"/>
            <a:ext cx="8534400" cy="758952"/>
          </a:xfrm>
        </p:spPr>
        <p:txBody>
          <a:bodyPr>
            <a:noAutofit/>
          </a:bodyPr>
          <a:lstStyle/>
          <a:p>
            <a:r>
              <a:rPr lang="en-US" sz="4400" dirty="0" smtClean="0"/>
              <a:t>Rejected Research Objective</a:t>
            </a:r>
            <a:endParaRPr lang="en-US" sz="4000" dirty="0"/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279981" y="1524000"/>
            <a:ext cx="8503920" cy="4267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373039" y="1395442"/>
            <a:ext cx="8763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Complex microbial populations participate in and drive many biochemical and geochemical </a:t>
            </a:r>
            <a:r>
              <a:rPr lang="en-US" sz="1600" dirty="0" smtClean="0"/>
              <a:t>processes, ranging </a:t>
            </a:r>
            <a:r>
              <a:rPr lang="en-US" sz="1600" dirty="0"/>
              <a:t>from greenhouse gas flux, to nitrogen fixation in soil, to processing of gut </a:t>
            </a:r>
            <a:r>
              <a:rPr lang="en-US" sz="1600" dirty="0" smtClean="0"/>
              <a:t>nutrients, and </a:t>
            </a:r>
            <a:r>
              <a:rPr lang="en-US" sz="1600" dirty="0"/>
              <a:t>beyond [NRC, 2007]. Only recently has it become possible to deeply sample the</a:t>
            </a:r>
          </a:p>
          <a:p>
            <a:r>
              <a:rPr lang="en-US" sz="1600" dirty="0"/>
              <a:t>contents of these populations using next-generation sequence analysis [</a:t>
            </a:r>
            <a:r>
              <a:rPr lang="en-US" sz="1600" dirty="0" err="1"/>
              <a:t>Mackelprang</a:t>
            </a:r>
            <a:r>
              <a:rPr lang="en-US" sz="1600" dirty="0"/>
              <a:t> et al., </a:t>
            </a:r>
            <a:r>
              <a:rPr lang="en-US" sz="1600" dirty="0" smtClean="0"/>
              <a:t>2011, Tyson </a:t>
            </a:r>
            <a:r>
              <a:rPr lang="en-US" sz="1600" dirty="0"/>
              <a:t>et al., 2004]. Reference-free assembly of these metagenomes is a critical endeavor in </a:t>
            </a:r>
            <a:r>
              <a:rPr lang="en-US" sz="1600" dirty="0" smtClean="0"/>
              <a:t>modern biology</a:t>
            </a:r>
            <a:r>
              <a:rPr lang="en-US" sz="1600" dirty="0"/>
              <a:t>, in part because we have yet to sample even a small fraction of the tree of life, and </a:t>
            </a:r>
            <a:r>
              <a:rPr lang="en-US" sz="1600" dirty="0" smtClean="0"/>
              <a:t>have no </a:t>
            </a:r>
            <a:r>
              <a:rPr lang="en-US" sz="1600" dirty="0"/>
              <a:t>reference genomes for most environmental organisms.</a:t>
            </a:r>
          </a:p>
          <a:p>
            <a:r>
              <a:rPr lang="en-US" sz="1600" dirty="0"/>
              <a:t>De novo assembly techniques have not kept up with the advances in sequencing. A large class</a:t>
            </a:r>
          </a:p>
          <a:p>
            <a:r>
              <a:rPr lang="en-US" sz="1600" dirty="0"/>
              <a:t>of modern assemblers, de </a:t>
            </a:r>
            <a:r>
              <a:rPr lang="en-US" sz="1600" dirty="0" err="1"/>
              <a:t>Bruijn</a:t>
            </a:r>
            <a:r>
              <a:rPr lang="en-US" sz="1600" dirty="0"/>
              <a:t> graph assemblers, has been developed for the express purpose</a:t>
            </a:r>
          </a:p>
          <a:p>
            <a:r>
              <a:rPr lang="en-US" sz="1600" dirty="0"/>
              <a:t>of short-read assembly and can scale to assemble single human genomes on commodity </a:t>
            </a:r>
            <a:r>
              <a:rPr lang="en-US" sz="1600" dirty="0" smtClean="0"/>
              <a:t>hardware [Miller </a:t>
            </a:r>
            <a:r>
              <a:rPr lang="en-US" sz="1600" dirty="0"/>
              <a:t>et al., 2010, </a:t>
            </a:r>
            <a:r>
              <a:rPr lang="en-US" sz="1600" dirty="0" err="1"/>
              <a:t>Gnerre</a:t>
            </a:r>
            <a:r>
              <a:rPr lang="en-US" sz="1600" dirty="0"/>
              <a:t> et al., 2011]. However, these assemblers are neither designed for </a:t>
            </a:r>
            <a:r>
              <a:rPr lang="en-US" sz="1600" dirty="0" smtClean="0"/>
              <a:t>nor scale </a:t>
            </a:r>
            <a:r>
              <a:rPr lang="en-US" sz="1600" dirty="0"/>
              <a:t>to the volume of data being generated for metagenomes, which can contain many times </a:t>
            </a:r>
            <a:r>
              <a:rPr lang="en-US" sz="1600" dirty="0" smtClean="0"/>
              <a:t>the novel </a:t>
            </a:r>
            <a:r>
              <a:rPr lang="en-US" sz="1600" dirty="0"/>
              <a:t>sequence in genomic samples. Scaling metagenome assembly is an important </a:t>
            </a:r>
            <a:r>
              <a:rPr lang="en-US" sz="1600" dirty="0" smtClean="0"/>
              <a:t>bioinformatics problem.</a:t>
            </a:r>
          </a:p>
          <a:p>
            <a:r>
              <a:rPr lang="en-US" sz="1600" b="1" u="sng" dirty="0"/>
              <a:t>Research Objectives</a:t>
            </a:r>
            <a:r>
              <a:rPr lang="en-US" sz="1600" b="1" dirty="0"/>
              <a:t>:</a:t>
            </a:r>
            <a:r>
              <a:rPr lang="en-US" sz="1600" dirty="0"/>
              <a:t> I propose a research plan centered on </a:t>
            </a:r>
            <a:r>
              <a:rPr lang="en-US" sz="1600" b="1" dirty="0"/>
              <a:t>combining a compressible </a:t>
            </a:r>
            <a:r>
              <a:rPr lang="en-US" sz="1600" b="1" dirty="0" smtClean="0"/>
              <a:t>graph representation </a:t>
            </a:r>
            <a:r>
              <a:rPr lang="en-US" sz="1600" b="1" dirty="0"/>
              <a:t>with novel streaming online data reduction and graph analysis algorithms</a:t>
            </a:r>
            <a:r>
              <a:rPr lang="en-US" sz="1600" dirty="0"/>
              <a:t> </a:t>
            </a:r>
            <a:r>
              <a:rPr lang="en-US" sz="1600" dirty="0" smtClean="0"/>
              <a:t>to provide </a:t>
            </a:r>
            <a:r>
              <a:rPr lang="en-US" sz="1600" dirty="0"/>
              <a:t>a general scaling solution to the problem of metagenome assembly. We will combine </a:t>
            </a:r>
            <a:r>
              <a:rPr lang="en-US" sz="1600" dirty="0" smtClean="0"/>
              <a:t>these novel </a:t>
            </a:r>
            <a:r>
              <a:rPr lang="en-US" sz="1600" dirty="0"/>
              <a:t>and existing approaches to develop a </a:t>
            </a:r>
            <a:r>
              <a:rPr lang="en-US" sz="1600" b="1" dirty="0"/>
              <a:t>usable reference implementation</a:t>
            </a:r>
            <a:r>
              <a:rPr lang="en-US" sz="1600" dirty="0"/>
              <a:t> that can be </a:t>
            </a:r>
            <a:r>
              <a:rPr lang="en-US" sz="1600" dirty="0" smtClean="0"/>
              <a:t>applied to </a:t>
            </a:r>
            <a:r>
              <a:rPr lang="en-US" sz="1600" dirty="0"/>
              <a:t>existing and emerging sequencing data sets.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47993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758952"/>
          </a:xfrm>
        </p:spPr>
        <p:txBody>
          <a:bodyPr>
            <a:noAutofit/>
          </a:bodyPr>
          <a:lstStyle/>
          <a:p>
            <a:r>
              <a:rPr lang="en-US" sz="4400" dirty="0" smtClean="0"/>
              <a:t>Summary of Plans: Paragraph 1 </a:t>
            </a:r>
            <a:endParaRPr lang="en-US" sz="44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228600" y="1828800"/>
            <a:ext cx="8503920" cy="4495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200" dirty="0" smtClean="0"/>
              <a:t>Why </a:t>
            </a:r>
            <a:r>
              <a:rPr lang="en-US" sz="3200" dirty="0"/>
              <a:t>is this research needed ?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200" dirty="0" smtClean="0"/>
              <a:t>What </a:t>
            </a:r>
            <a:r>
              <a:rPr lang="en-US" sz="3200" dirty="0"/>
              <a:t>difference will your research and education goals make?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200" dirty="0" smtClean="0"/>
              <a:t>Describe </a:t>
            </a:r>
            <a:r>
              <a:rPr lang="en-US" sz="3200" dirty="0"/>
              <a:t>the major proposal tasks very briefly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200" dirty="0" smtClean="0"/>
              <a:t>Provide </a:t>
            </a:r>
            <a:r>
              <a:rPr lang="en-US" sz="3200" dirty="0"/>
              <a:t>information on why you are uniquely qualified to perform this research.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endParaRPr lang="en-US" sz="2100" dirty="0" smtClean="0"/>
          </a:p>
        </p:txBody>
      </p:sp>
    </p:spTree>
    <p:extLst>
      <p:ext uri="{BB962C8B-B14F-4D97-AF65-F5344CB8AC3E}">
        <p14:creationId xmlns:p14="http://schemas.microsoft.com/office/powerpoint/2010/main" val="96885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758952"/>
          </a:xfrm>
        </p:spPr>
        <p:txBody>
          <a:bodyPr>
            <a:noAutofit/>
          </a:bodyPr>
          <a:lstStyle/>
          <a:p>
            <a:r>
              <a:rPr lang="en-US" sz="4400" dirty="0" smtClean="0"/>
              <a:t>Intellectual Merit: Paragraph 2</a:t>
            </a:r>
            <a:endParaRPr lang="en-US" sz="44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228600" y="1752600"/>
            <a:ext cx="8503920" cy="4495800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200" dirty="0" smtClean="0"/>
              <a:t>How </a:t>
            </a:r>
            <a:r>
              <a:rPr lang="en-US" sz="3200" dirty="0"/>
              <a:t>important is the proposed activity to advancing knowledge and understanding within its own field or across different fields?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200" dirty="0" smtClean="0"/>
              <a:t>How </a:t>
            </a:r>
            <a:r>
              <a:rPr lang="en-US" sz="3200" dirty="0"/>
              <a:t>well qualified is the proposer (individual or team) to conduct the project?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200" dirty="0" smtClean="0"/>
              <a:t>To </a:t>
            </a:r>
            <a:r>
              <a:rPr lang="en-US" sz="3200" dirty="0"/>
              <a:t>what extent does the proposed activity suggest and explore creative, original, or potentially transformative concepts?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200" dirty="0" smtClean="0"/>
              <a:t>How </a:t>
            </a:r>
            <a:r>
              <a:rPr lang="en-US" sz="3200" dirty="0"/>
              <a:t>well conceived and organized is the proposed activity? Is there sufficient access to resources?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200" dirty="0" smtClean="0"/>
              <a:t>What </a:t>
            </a:r>
            <a:r>
              <a:rPr lang="en-US" sz="3200" dirty="0"/>
              <a:t>is the translational aspect of your proposal? </a:t>
            </a:r>
          </a:p>
          <a:p>
            <a:endParaRPr lang="en-US" sz="2100" dirty="0" smtClean="0"/>
          </a:p>
        </p:txBody>
      </p:sp>
    </p:spTree>
    <p:extLst>
      <p:ext uri="{BB962C8B-B14F-4D97-AF65-F5344CB8AC3E}">
        <p14:creationId xmlns:p14="http://schemas.microsoft.com/office/powerpoint/2010/main" val="270411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758952"/>
          </a:xfrm>
        </p:spPr>
        <p:txBody>
          <a:bodyPr>
            <a:noAutofit/>
          </a:bodyPr>
          <a:lstStyle/>
          <a:p>
            <a:r>
              <a:rPr lang="en-US" sz="4400" dirty="0" smtClean="0"/>
              <a:t>Broader Impact: </a:t>
            </a:r>
            <a:r>
              <a:rPr lang="en-US" sz="4400" smtClean="0"/>
              <a:t>Paragraph </a:t>
            </a:r>
            <a:r>
              <a:rPr lang="en-US" sz="4400" dirty="0"/>
              <a:t>3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228600" y="1752600"/>
            <a:ext cx="8503920" cy="449580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200" dirty="0" smtClean="0"/>
              <a:t>How </a:t>
            </a:r>
            <a:r>
              <a:rPr lang="en-US" sz="3200" dirty="0"/>
              <a:t>well does the project advance discovery and understanding?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200" dirty="0" smtClean="0"/>
              <a:t>How </a:t>
            </a:r>
            <a:r>
              <a:rPr lang="en-US" sz="3200" dirty="0"/>
              <a:t>well does project broaden participation of underrepresented groups (gender, ethnicity, disability, geographic)?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200" dirty="0" smtClean="0"/>
              <a:t>Will </a:t>
            </a:r>
            <a:r>
              <a:rPr lang="en-US" sz="3200" dirty="0"/>
              <a:t>results be disseminated broadly to enhance science and technology understanding? (summary of data management plan)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200" dirty="0" smtClean="0"/>
              <a:t>What </a:t>
            </a:r>
            <a:r>
              <a:rPr lang="en-US" sz="3200" dirty="0"/>
              <a:t>may be the benefits of project to society?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200" dirty="0" smtClean="0"/>
              <a:t>Can </a:t>
            </a:r>
            <a:r>
              <a:rPr lang="en-US" sz="3200" dirty="0"/>
              <a:t>outcomes be a model for other institutions? </a:t>
            </a:r>
          </a:p>
          <a:p>
            <a:endParaRPr lang="en-US" sz="2100" dirty="0" smtClean="0"/>
          </a:p>
        </p:txBody>
      </p:sp>
    </p:spTree>
    <p:extLst>
      <p:ext uri="{BB962C8B-B14F-4D97-AF65-F5344CB8AC3E}">
        <p14:creationId xmlns:p14="http://schemas.microsoft.com/office/powerpoint/2010/main" val="135024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04800"/>
            <a:ext cx="8534400" cy="758952"/>
          </a:xfrm>
        </p:spPr>
        <p:txBody>
          <a:bodyPr>
            <a:noAutofit/>
          </a:bodyPr>
          <a:lstStyle/>
          <a:p>
            <a:r>
              <a:rPr lang="en-US" sz="4400" dirty="0" smtClean="0"/>
              <a:t>Write your Project Summary Last</a:t>
            </a:r>
            <a:endParaRPr lang="en-US" sz="4000" dirty="0"/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279981" y="1828800"/>
            <a:ext cx="8503920" cy="4267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3200" dirty="0"/>
          </a:p>
        </p:txBody>
      </p:sp>
      <p:sp>
        <p:nvSpPr>
          <p:cNvPr id="5" name="Content Placeholder 5"/>
          <p:cNvSpPr>
            <a:spLocks noGrp="1"/>
          </p:cNvSpPr>
          <p:nvPr>
            <p:ph sz="quarter" idx="1"/>
          </p:nvPr>
        </p:nvSpPr>
        <p:spPr>
          <a:xfrm>
            <a:off x="228600" y="1828800"/>
            <a:ext cx="8503920" cy="4495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200" dirty="0" smtClean="0"/>
              <a:t>In third person (the PI will….)</a:t>
            </a:r>
            <a:endParaRPr lang="en-US" sz="3200" dirty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200" dirty="0" smtClean="0"/>
              <a:t> Ask for feedback! </a:t>
            </a:r>
            <a:endParaRPr lang="en-US" sz="3200" dirty="0"/>
          </a:p>
          <a:p>
            <a:pPr>
              <a:spcBef>
                <a:spcPts val="1200"/>
              </a:spcBef>
              <a:spcAft>
                <a:spcPts val="600"/>
              </a:spcAft>
            </a:pPr>
            <a:endParaRPr lang="en-US" sz="2100" dirty="0" smtClean="0"/>
          </a:p>
        </p:txBody>
      </p:sp>
    </p:spTree>
    <p:extLst>
      <p:ext uri="{BB962C8B-B14F-4D97-AF65-F5344CB8AC3E}">
        <p14:creationId xmlns:p14="http://schemas.microsoft.com/office/powerpoint/2010/main" val="272497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04800"/>
            <a:ext cx="8534400" cy="758952"/>
          </a:xfrm>
        </p:spPr>
        <p:txBody>
          <a:bodyPr>
            <a:noAutofit/>
          </a:bodyPr>
          <a:lstStyle/>
          <a:p>
            <a:r>
              <a:rPr lang="en-US" sz="4400" dirty="0"/>
              <a:t>CAREER Award Winners</a:t>
            </a:r>
            <a:endParaRPr lang="en-US" sz="4000" dirty="0"/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279981" y="1828800"/>
            <a:ext cx="8503920" cy="4267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32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438" y="1657350"/>
            <a:ext cx="7477125" cy="443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14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04800"/>
            <a:ext cx="8534400" cy="758952"/>
          </a:xfrm>
        </p:spPr>
        <p:txBody>
          <a:bodyPr>
            <a:noAutofit/>
          </a:bodyPr>
          <a:lstStyle/>
          <a:p>
            <a:r>
              <a:rPr lang="en-US" sz="4400" dirty="0"/>
              <a:t>CAREER Award Winners</a:t>
            </a:r>
            <a:endParaRPr lang="en-US" sz="4000" dirty="0"/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279981" y="1828800"/>
            <a:ext cx="8503920" cy="4267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3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47837"/>
            <a:ext cx="7639050" cy="442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197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828800"/>
            <a:ext cx="7924800" cy="43434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000" dirty="0" smtClean="0"/>
              <a:t>Thank you!</a:t>
            </a: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 smtClean="0"/>
              <a:t>Beth Hodges	bhodges@fsu.edu</a:t>
            </a:r>
          </a:p>
          <a:p>
            <a:pPr marL="0" indent="0" algn="ctr">
              <a:buNone/>
            </a:pPr>
            <a:r>
              <a:rPr lang="en-US" sz="3200" dirty="0" smtClean="0"/>
              <a:t>Emily Hutcheson	ehutcheson@fsu.edu</a:t>
            </a:r>
          </a:p>
          <a:p>
            <a:pPr marL="0" indent="0" algn="ctr">
              <a:buNone/>
            </a:pPr>
            <a:r>
              <a:rPr lang="en-US" sz="3200" dirty="0" smtClean="0"/>
              <a:t>Tracy Ippolito	      tippolito@fsu.edu</a:t>
            </a:r>
          </a:p>
          <a:p>
            <a:pPr marL="0" indent="0" algn="ctr">
              <a:buNone/>
            </a:pPr>
            <a:r>
              <a:rPr lang="en-US" sz="3200" dirty="0" smtClean="0"/>
              <a:t>Patrice Williams	pcwilliams@fsu.edu</a:t>
            </a:r>
          </a:p>
          <a:p>
            <a:pPr marL="0" indent="0" algn="ctr">
              <a:buNone/>
            </a:pPr>
            <a:endParaRPr lang="en-US" sz="3200" b="1" dirty="0"/>
          </a:p>
          <a:p>
            <a:pPr marL="0" indent="0" algn="ctr">
              <a:buNone/>
            </a:pPr>
            <a:r>
              <a:rPr lang="en-US" sz="2800" b="1" dirty="0" smtClean="0">
                <a:latin typeface="Cambria" panose="02040503050406030204" pitchFamily="18" charset="0"/>
              </a:rPr>
              <a:t>www.research.fsu.edu/research-offices/opd</a:t>
            </a:r>
            <a:r>
              <a:rPr lang="en-US" sz="2800" b="1" dirty="0">
                <a:latin typeface="Cambria" panose="02040503050406030204" pitchFamily="18" charset="0"/>
              </a:rPr>
              <a:t>/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2808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04800"/>
            <a:ext cx="8534400" cy="758952"/>
          </a:xfrm>
        </p:spPr>
        <p:txBody>
          <a:bodyPr>
            <a:noAutofit/>
          </a:bodyPr>
          <a:lstStyle/>
          <a:p>
            <a:r>
              <a:rPr lang="en-US" sz="4400" dirty="0"/>
              <a:t>Outline</a:t>
            </a:r>
            <a:endParaRPr lang="en-US" sz="4000" dirty="0"/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279981" y="1828800"/>
            <a:ext cx="8503920" cy="4267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200" dirty="0"/>
              <a:t>Structure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200" dirty="0" smtClean="0"/>
              <a:t>Examples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200" dirty="0" smtClean="0"/>
              <a:t>Timeline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3316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758952"/>
          </a:xfrm>
        </p:spPr>
        <p:txBody>
          <a:bodyPr>
            <a:noAutofit/>
          </a:bodyPr>
          <a:lstStyle/>
          <a:p>
            <a:r>
              <a:rPr lang="en-US" sz="4400" dirty="0" smtClean="0"/>
              <a:t>Project </a:t>
            </a:r>
            <a:r>
              <a:rPr lang="en-US" sz="4400" dirty="0"/>
              <a:t>Summary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228600" y="1752600"/>
            <a:ext cx="8503920" cy="4194048"/>
          </a:xfrm>
        </p:spPr>
        <p:txBody>
          <a:bodyPr>
            <a:normAutofit/>
          </a:bodyPr>
          <a:lstStyle/>
          <a:p>
            <a:endParaRPr lang="en-US" sz="2400" dirty="0"/>
          </a:p>
          <a:p>
            <a:r>
              <a:rPr lang="en-US" sz="3200" dirty="0" smtClean="0"/>
              <a:t>Three </a:t>
            </a:r>
            <a:r>
              <a:rPr lang="en-US" sz="3200" dirty="0"/>
              <a:t>paragraphs, one </a:t>
            </a:r>
            <a:r>
              <a:rPr lang="en-US" sz="3200" dirty="0" smtClean="0"/>
              <a:t>page</a:t>
            </a:r>
          </a:p>
          <a:p>
            <a:pPr lvl="1"/>
            <a:endParaRPr lang="en-US" sz="2400" b="1" dirty="0"/>
          </a:p>
          <a:p>
            <a:pPr marL="731520" lvl="1" indent="-457200">
              <a:buFont typeface="+mj-lt"/>
              <a:buAutoNum type="arabicPeriod"/>
            </a:pPr>
            <a:r>
              <a:rPr lang="en-US" sz="2400" b="1" dirty="0" smtClean="0"/>
              <a:t>Summary </a:t>
            </a:r>
            <a:r>
              <a:rPr lang="en-US" sz="2400" b="1" dirty="0"/>
              <a:t>of plans and anticipated results </a:t>
            </a:r>
            <a:endParaRPr lang="en-US" sz="2400" dirty="0"/>
          </a:p>
          <a:p>
            <a:pPr marL="731520" lvl="1" indent="-457200">
              <a:buFont typeface="+mj-lt"/>
              <a:buAutoNum type="arabicPeriod"/>
            </a:pPr>
            <a:r>
              <a:rPr lang="en-US" sz="2400" b="1" dirty="0" smtClean="0"/>
              <a:t>Intellectual </a:t>
            </a:r>
            <a:r>
              <a:rPr lang="en-US" sz="2400" b="1" dirty="0"/>
              <a:t>merit </a:t>
            </a:r>
            <a:endParaRPr lang="en-US" sz="2400" dirty="0"/>
          </a:p>
          <a:p>
            <a:pPr marL="731520" lvl="1" indent="-457200">
              <a:buFont typeface="+mj-lt"/>
              <a:buAutoNum type="arabicPeriod"/>
            </a:pPr>
            <a:r>
              <a:rPr lang="en-US" sz="2400" b="1" dirty="0" smtClean="0"/>
              <a:t>Broader </a:t>
            </a:r>
            <a:r>
              <a:rPr lang="en-US" sz="2400" b="1" dirty="0"/>
              <a:t>impact </a:t>
            </a:r>
            <a:endParaRPr lang="en-US" sz="2400" dirty="0"/>
          </a:p>
          <a:p>
            <a:endParaRPr lang="en-US" sz="2100" dirty="0" smtClean="0"/>
          </a:p>
        </p:txBody>
      </p:sp>
    </p:spTree>
    <p:extLst>
      <p:ext uri="{BB962C8B-B14F-4D97-AF65-F5344CB8AC3E}">
        <p14:creationId xmlns:p14="http://schemas.microsoft.com/office/powerpoint/2010/main" val="102676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758952"/>
          </a:xfrm>
        </p:spPr>
        <p:txBody>
          <a:bodyPr>
            <a:noAutofit/>
          </a:bodyPr>
          <a:lstStyle/>
          <a:p>
            <a:r>
              <a:rPr lang="en-US" sz="4400" dirty="0"/>
              <a:t>Frame Your Research for NSF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828800"/>
            <a:ext cx="8503920" cy="4270248"/>
          </a:xfrm>
        </p:spPr>
        <p:txBody>
          <a:bodyPr>
            <a:normAutofit/>
          </a:bodyPr>
          <a:lstStyle/>
          <a:p>
            <a:r>
              <a:rPr lang="en-US" dirty="0"/>
              <a:t>Fundamental research (not developmental)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State your research objective:</a:t>
            </a:r>
          </a:p>
          <a:p>
            <a:pPr lvl="1"/>
            <a:r>
              <a:rPr lang="en-US" dirty="0"/>
              <a:t>“The research objective of this proposal is….”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Your research statement should lead into your methodology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2676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758952"/>
          </a:xfrm>
        </p:spPr>
        <p:txBody>
          <a:bodyPr>
            <a:noAutofit/>
          </a:bodyPr>
          <a:lstStyle/>
          <a:p>
            <a:r>
              <a:rPr lang="en-US" sz="3600" dirty="0"/>
              <a:t>Four ways to state a research 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828800"/>
            <a:ext cx="8503920" cy="427024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1. “The research objective of this proposal is to test the hypothesis H.”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2. “The research objective of this proposal is to measure parameter P with accuracy A.”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3. “The research objective of this proposal is to prove the conjecture C.”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4. “The research objective of this proposal is to apply method M from disciplinary area D to solve problem P in disciplinary area E</a:t>
            </a:r>
            <a:r>
              <a:rPr lang="en-US" dirty="0" smtClean="0"/>
              <a:t>.”</a:t>
            </a:r>
            <a:endParaRPr lang="en-US" dirty="0"/>
          </a:p>
          <a:p>
            <a:endParaRPr lang="en-US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7403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04800"/>
            <a:ext cx="8534400" cy="758952"/>
          </a:xfrm>
        </p:spPr>
        <p:txBody>
          <a:bodyPr>
            <a:noAutofit/>
          </a:bodyPr>
          <a:lstStyle/>
          <a:p>
            <a:r>
              <a:rPr lang="en-US" sz="4400" dirty="0" smtClean="0"/>
              <a:t>Research Objective Ex. 1</a:t>
            </a:r>
            <a:endParaRPr lang="en-US" sz="4000" dirty="0"/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279981" y="1828800"/>
            <a:ext cx="8503920" cy="4267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/>
              <a:t>Faculty, please see our </a:t>
            </a:r>
            <a:r>
              <a:rPr lang="en-US" sz="3200" dirty="0" err="1" smtClean="0">
                <a:hlinkClick r:id="rId2"/>
              </a:rPr>
              <a:t>Sharepoint</a:t>
            </a:r>
            <a:r>
              <a:rPr lang="en-US" sz="3200" dirty="0" smtClean="0">
                <a:hlinkClick r:id="rId2"/>
              </a:rPr>
              <a:t> site</a:t>
            </a:r>
            <a:r>
              <a:rPr lang="en-US" sz="3200" dirty="0" smtClean="0"/>
              <a:t> for examples of successful CAREER project summaries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426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04800"/>
            <a:ext cx="8534400" cy="758952"/>
          </a:xfrm>
        </p:spPr>
        <p:txBody>
          <a:bodyPr>
            <a:noAutofit/>
          </a:bodyPr>
          <a:lstStyle/>
          <a:p>
            <a:r>
              <a:rPr lang="en-US" sz="4400" dirty="0"/>
              <a:t>Research Objective Ex. </a:t>
            </a:r>
            <a:r>
              <a:rPr lang="en-US" sz="4400" dirty="0" smtClean="0"/>
              <a:t>2</a:t>
            </a:r>
            <a:endParaRPr lang="en-US" sz="4000" dirty="0"/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279981" y="1828800"/>
            <a:ext cx="8503920" cy="4267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279981" y="1600200"/>
            <a:ext cx="86354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Faculty, please see our </a:t>
            </a:r>
            <a:r>
              <a:rPr lang="en-US" sz="2400" dirty="0" err="1">
                <a:hlinkClick r:id="rId2"/>
              </a:rPr>
              <a:t>Sharepoint</a:t>
            </a:r>
            <a:r>
              <a:rPr lang="en-US" sz="2400" dirty="0">
                <a:hlinkClick r:id="rId2"/>
              </a:rPr>
              <a:t> site</a:t>
            </a:r>
            <a:r>
              <a:rPr lang="en-US" sz="2400" dirty="0"/>
              <a:t> for examples of successful CAREER project summaries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8263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04800"/>
            <a:ext cx="8534400" cy="758952"/>
          </a:xfrm>
        </p:spPr>
        <p:txBody>
          <a:bodyPr>
            <a:noAutofit/>
          </a:bodyPr>
          <a:lstStyle/>
          <a:p>
            <a:r>
              <a:rPr lang="en-US" sz="4400" dirty="0"/>
              <a:t>Research Objective Ex. </a:t>
            </a:r>
            <a:r>
              <a:rPr lang="en-US" sz="4400" dirty="0" smtClean="0"/>
              <a:t>3</a:t>
            </a:r>
            <a:endParaRPr lang="en-US" sz="4000" dirty="0"/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279981" y="1828800"/>
            <a:ext cx="8503920" cy="4267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457199" y="1523999"/>
            <a:ext cx="83267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Faculty, please see our </a:t>
            </a:r>
            <a:r>
              <a:rPr lang="en-US" sz="2400" dirty="0" err="1">
                <a:hlinkClick r:id="rId2"/>
              </a:rPr>
              <a:t>Sharepoint</a:t>
            </a:r>
            <a:r>
              <a:rPr lang="en-US" sz="2400" dirty="0">
                <a:hlinkClick r:id="rId2"/>
              </a:rPr>
              <a:t> site</a:t>
            </a:r>
            <a:r>
              <a:rPr lang="en-US" sz="2400" dirty="0"/>
              <a:t> for examples of successful CAREER project summaries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9616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04800"/>
            <a:ext cx="8534400" cy="758952"/>
          </a:xfrm>
        </p:spPr>
        <p:txBody>
          <a:bodyPr>
            <a:noAutofit/>
          </a:bodyPr>
          <a:lstStyle/>
          <a:p>
            <a:r>
              <a:rPr lang="en-US" sz="4400" dirty="0"/>
              <a:t>Research Objective Ex. </a:t>
            </a:r>
            <a:r>
              <a:rPr lang="en-US" sz="4400" dirty="0" smtClean="0"/>
              <a:t>4</a:t>
            </a:r>
            <a:endParaRPr lang="en-US" sz="4000" dirty="0"/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279981" y="1524000"/>
            <a:ext cx="8503920" cy="4267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373039" y="1395442"/>
            <a:ext cx="8763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Faculty, please see our </a:t>
            </a:r>
            <a:r>
              <a:rPr lang="en-US" sz="2800" dirty="0" err="1">
                <a:hlinkClick r:id="rId2"/>
              </a:rPr>
              <a:t>Sharepoint</a:t>
            </a:r>
            <a:r>
              <a:rPr lang="en-US" sz="2800" dirty="0">
                <a:hlinkClick r:id="rId2"/>
              </a:rPr>
              <a:t> site</a:t>
            </a:r>
            <a:r>
              <a:rPr lang="en-US" sz="2800" dirty="0"/>
              <a:t> for examples </a:t>
            </a:r>
            <a:endParaRPr lang="en-US" sz="2800" dirty="0" smtClean="0"/>
          </a:p>
          <a:p>
            <a:pPr algn="ctr"/>
            <a:r>
              <a:rPr lang="en-US" sz="2800" dirty="0" smtClean="0"/>
              <a:t>of </a:t>
            </a:r>
            <a:r>
              <a:rPr lang="en-US" sz="2800" dirty="0"/>
              <a:t>successful CAREER project summaries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4694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5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6C261A"/>
      </a:accent1>
      <a:accent2>
        <a:srgbClr val="6C261A"/>
      </a:accent2>
      <a:accent3>
        <a:srgbClr val="511C1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1892</TotalTime>
  <Words>788</Words>
  <Application>Microsoft Office PowerPoint</Application>
  <PresentationFormat>On-screen Show (4:3)</PresentationFormat>
  <Paragraphs>91</Paragraphs>
  <Slides>18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Civic</vt:lpstr>
      <vt:lpstr>The Project Summary</vt:lpstr>
      <vt:lpstr>Outline</vt:lpstr>
      <vt:lpstr>Project Summary </vt:lpstr>
      <vt:lpstr>Frame Your Research for NSF</vt:lpstr>
      <vt:lpstr>Four ways to state a research objective</vt:lpstr>
      <vt:lpstr>Research Objective Ex. 1</vt:lpstr>
      <vt:lpstr>Research Objective Ex. 2</vt:lpstr>
      <vt:lpstr>Research Objective Ex. 3</vt:lpstr>
      <vt:lpstr>Research Objective Ex. 4</vt:lpstr>
      <vt:lpstr>Avoid these words</vt:lpstr>
      <vt:lpstr>Rejected Research Objective</vt:lpstr>
      <vt:lpstr>Summary of Plans: Paragraph 1 </vt:lpstr>
      <vt:lpstr>Intellectual Merit: Paragraph 2</vt:lpstr>
      <vt:lpstr>Broader Impact: Paragraph 3</vt:lpstr>
      <vt:lpstr>Write your Project Summary Last</vt:lpstr>
      <vt:lpstr>CAREER Award Winners</vt:lpstr>
      <vt:lpstr>CAREER Award Winners</vt:lpstr>
      <vt:lpstr>PowerPoint Presentation</vt:lpstr>
    </vt:vector>
  </TitlesOfParts>
  <Company>FSU Office of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of Proposal Development</dc:title>
  <dc:creator>Hodges, Beth</dc:creator>
  <cp:lastModifiedBy>Hutcheson, Emily</cp:lastModifiedBy>
  <cp:revision>88</cp:revision>
  <dcterms:created xsi:type="dcterms:W3CDTF">2013-09-16T18:53:28Z</dcterms:created>
  <dcterms:modified xsi:type="dcterms:W3CDTF">2015-04-09T12:44:21Z</dcterms:modified>
</cp:coreProperties>
</file>