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p:scale>
          <a:sx n="24" d="100"/>
          <a:sy n="24" d="100"/>
        </p:scale>
        <p:origin x="-1446" y="-330"/>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750277" y="750277"/>
            <a:ext cx="20445046" cy="31417846"/>
          </a:xfrm>
          <a:prstGeom prst="rect">
            <a:avLst/>
          </a:prstGeom>
          <a:noFill/>
          <a:ln w="1905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hasCustomPrompt="1"/>
          </p:nvPr>
        </p:nvSpPr>
        <p:spPr>
          <a:xfrm>
            <a:off x="1382713" y="1476375"/>
            <a:ext cx="9215437" cy="9215438"/>
          </a:xfrm>
          <a:prstGeom prst="rect">
            <a:avLst/>
          </a:prstGeom>
        </p:spPr>
        <p:txBody>
          <a:bodyPr/>
          <a:lstStyle>
            <a:lvl1pPr marL="0" indent="0">
              <a:buNone/>
              <a:defRPr baseline="0"/>
            </a:lvl1pPr>
          </a:lstStyle>
          <a:p>
            <a:r>
              <a:rPr lang="en-US" dirty="0" smtClean="0"/>
              <a:t>Kate Herron will add picture</a:t>
            </a:r>
            <a:endParaRPr lang="en-US" dirty="0"/>
          </a:p>
        </p:txBody>
      </p:sp>
      <p:sp>
        <p:nvSpPr>
          <p:cNvPr id="11" name="Text Placeholder 10"/>
          <p:cNvSpPr>
            <a:spLocks noGrp="1"/>
          </p:cNvSpPr>
          <p:nvPr>
            <p:ph type="body" sz="quarter" idx="11" hasCustomPrompt="1"/>
          </p:nvPr>
        </p:nvSpPr>
        <p:spPr>
          <a:xfrm>
            <a:off x="10761663" y="2711768"/>
            <a:ext cx="10158412" cy="992110"/>
          </a:xfrm>
          <a:prstGeom prst="rect">
            <a:avLst/>
          </a:prstGeom>
        </p:spPr>
        <p:txBody>
          <a:bodyPr/>
          <a:lstStyle>
            <a:lvl1pPr marL="0" indent="0" algn="ctr">
              <a:buFontTx/>
              <a:buNone/>
              <a:defRPr sz="6000" b="1">
                <a:latin typeface="Arial" panose="020B0604020202020204" pitchFamily="34" charset="0"/>
                <a:cs typeface="Arial" panose="020B0604020202020204" pitchFamily="34" charset="0"/>
              </a:defRPr>
            </a:lvl1pPr>
          </a:lstStyle>
          <a:p>
            <a:pPr lvl="0"/>
            <a:r>
              <a:rPr lang="en-US" dirty="0" smtClean="0"/>
              <a:t>Enter Name</a:t>
            </a:r>
            <a:endParaRPr lang="en-US" dirty="0"/>
          </a:p>
        </p:txBody>
      </p:sp>
      <p:sp>
        <p:nvSpPr>
          <p:cNvPr id="12" name="TextBox 11"/>
          <p:cNvSpPr txBox="1"/>
          <p:nvPr userDrawn="1"/>
        </p:nvSpPr>
        <p:spPr>
          <a:xfrm>
            <a:off x="10761663" y="1873747"/>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Name:</a:t>
            </a:r>
            <a:endParaRPr lang="en-US" sz="4400" dirty="0">
              <a:latin typeface="Arial" panose="020B0604020202020204" pitchFamily="34" charset="0"/>
              <a:cs typeface="Arial" panose="020B0604020202020204" pitchFamily="34" charset="0"/>
            </a:endParaRPr>
          </a:p>
        </p:txBody>
      </p:sp>
      <p:sp>
        <p:nvSpPr>
          <p:cNvPr id="13" name="Text Placeholder 10"/>
          <p:cNvSpPr>
            <a:spLocks noGrp="1"/>
          </p:cNvSpPr>
          <p:nvPr>
            <p:ph type="body" sz="quarter" idx="12" hasCustomPrompt="1"/>
          </p:nvPr>
        </p:nvSpPr>
        <p:spPr>
          <a:xfrm>
            <a:off x="10761663" y="5188701"/>
            <a:ext cx="10158412" cy="2044384"/>
          </a:xfrm>
          <a:prstGeom prst="rect">
            <a:avLst/>
          </a:prstGeom>
        </p:spPr>
        <p:txBody>
          <a:bodyPr/>
          <a:lstStyle>
            <a:lvl1pPr marL="0" indent="0" algn="ctr">
              <a:lnSpc>
                <a:spcPct val="100000"/>
              </a:lnSpc>
              <a:spcBef>
                <a:spcPts val="0"/>
              </a:spcBef>
              <a:buFontTx/>
              <a:buNone/>
              <a:defRPr sz="5400" b="1" baseline="0">
                <a:latin typeface="Arial" panose="020B0604020202020204" pitchFamily="34" charset="0"/>
                <a:cs typeface="Arial" panose="020B0604020202020204" pitchFamily="34" charset="0"/>
              </a:defRPr>
            </a:lvl1pPr>
          </a:lstStyle>
          <a:p>
            <a:pPr lvl="0"/>
            <a:r>
              <a:rPr lang="en-US" dirty="0" smtClean="0"/>
              <a:t>Enter Department</a:t>
            </a:r>
            <a:endParaRPr lang="en-US" dirty="0"/>
          </a:p>
        </p:txBody>
      </p:sp>
      <p:sp>
        <p:nvSpPr>
          <p:cNvPr id="14" name="TextBox 13"/>
          <p:cNvSpPr txBox="1"/>
          <p:nvPr userDrawn="1"/>
        </p:nvSpPr>
        <p:spPr>
          <a:xfrm>
            <a:off x="10761663" y="4419260"/>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Department:</a:t>
            </a:r>
            <a:endParaRPr lang="en-US" sz="4400" dirty="0">
              <a:latin typeface="Arial" panose="020B0604020202020204" pitchFamily="34" charset="0"/>
              <a:cs typeface="Arial" panose="020B0604020202020204" pitchFamily="34" charset="0"/>
            </a:endParaRPr>
          </a:p>
        </p:txBody>
      </p:sp>
      <p:sp>
        <p:nvSpPr>
          <p:cNvPr id="15" name="Text Placeholder 10"/>
          <p:cNvSpPr>
            <a:spLocks noGrp="1"/>
          </p:cNvSpPr>
          <p:nvPr>
            <p:ph type="body" sz="quarter" idx="13" hasCustomPrompt="1"/>
          </p:nvPr>
        </p:nvSpPr>
        <p:spPr>
          <a:xfrm>
            <a:off x="10761663" y="8994636"/>
            <a:ext cx="10158412" cy="1083860"/>
          </a:xfrm>
          <a:prstGeom prst="rect">
            <a:avLst/>
          </a:prstGeom>
        </p:spPr>
        <p:txBody>
          <a:bodyPr/>
          <a:lstStyle>
            <a:lvl1pPr marL="0" indent="0" algn="ctr">
              <a:lnSpc>
                <a:spcPct val="100000"/>
              </a:lnSpc>
              <a:spcBef>
                <a:spcPts val="0"/>
              </a:spcBef>
              <a:buFontTx/>
              <a:buNone/>
              <a:defRPr sz="4800" b="1">
                <a:latin typeface="Arial" panose="020B0604020202020204" pitchFamily="34" charset="0"/>
                <a:cs typeface="Arial" panose="020B0604020202020204" pitchFamily="34" charset="0"/>
              </a:defRPr>
            </a:lvl1pPr>
          </a:lstStyle>
          <a:p>
            <a:pPr lvl="0"/>
            <a:r>
              <a:rPr lang="en-US" dirty="0" smtClean="0"/>
              <a:t>Enter email</a:t>
            </a:r>
            <a:endParaRPr lang="en-US" dirty="0"/>
          </a:p>
        </p:txBody>
      </p:sp>
      <p:sp>
        <p:nvSpPr>
          <p:cNvPr id="16" name="TextBox 15"/>
          <p:cNvSpPr txBox="1"/>
          <p:nvPr userDrawn="1"/>
        </p:nvSpPr>
        <p:spPr>
          <a:xfrm>
            <a:off x="10761663" y="8225195"/>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Contact:</a:t>
            </a:r>
            <a:endParaRPr lang="en-US" sz="4400" dirty="0">
              <a:latin typeface="Arial" panose="020B0604020202020204" pitchFamily="34" charset="0"/>
              <a:cs typeface="Arial" panose="020B0604020202020204" pitchFamily="34" charset="0"/>
            </a:endParaRPr>
          </a:p>
        </p:txBody>
      </p:sp>
      <p:sp>
        <p:nvSpPr>
          <p:cNvPr id="17" name="Text Placeholder 10"/>
          <p:cNvSpPr>
            <a:spLocks noGrp="1"/>
          </p:cNvSpPr>
          <p:nvPr>
            <p:ph type="body" sz="quarter" idx="14" hasCustomPrompt="1"/>
          </p:nvPr>
        </p:nvSpPr>
        <p:spPr>
          <a:xfrm>
            <a:off x="1382712" y="12428654"/>
            <a:ext cx="19259867" cy="5836486"/>
          </a:xfrm>
          <a:prstGeom prst="rect">
            <a:avLst/>
          </a:prstGeom>
        </p:spPr>
        <p:txBody>
          <a:bodyPr/>
          <a:lstStyle>
            <a:lvl1pPr marL="685800" marR="0" indent="-685800" algn="l" defTabSz="2194560" rtl="0" eaLnBrk="1" fontAlgn="auto" latinLnBrk="0" hangingPunct="1">
              <a:lnSpc>
                <a:spcPct val="100000"/>
              </a:lnSpc>
              <a:spcBef>
                <a:spcPts val="2400"/>
              </a:spcBef>
              <a:spcAft>
                <a:spcPts val="0"/>
              </a:spcAft>
              <a:buClrTx/>
              <a:buSzTx/>
              <a:buFont typeface="Arial" panose="020B0604020202020204" pitchFamily="34" charset="0"/>
              <a:buChar char="•"/>
              <a:tabLst/>
              <a:defRPr sz="4800" b="0" baseline="0">
                <a:latin typeface="Arial" panose="020B0604020202020204" pitchFamily="34" charset="0"/>
                <a:cs typeface="Arial" panose="020B0604020202020204" pitchFamily="34" charset="0"/>
              </a:defRPr>
            </a:lvl1pPr>
          </a:lstStyle>
          <a:p>
            <a:pPr lvl="0"/>
            <a:r>
              <a:rPr lang="en-US" dirty="0" smtClean="0"/>
              <a:t>Please add your most recent research/creative endeavor– what have you been working on, and if a grant, who funded your work?</a:t>
            </a:r>
          </a:p>
        </p:txBody>
      </p:sp>
      <p:sp>
        <p:nvSpPr>
          <p:cNvPr id="18" name="TextBox 17"/>
          <p:cNvSpPr txBox="1"/>
          <p:nvPr userDrawn="1"/>
        </p:nvSpPr>
        <p:spPr>
          <a:xfrm>
            <a:off x="1382713" y="11544913"/>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Current Research:</a:t>
            </a:r>
            <a:endParaRPr lang="en-US" sz="4400" b="1" dirty="0">
              <a:latin typeface="Arial" panose="020B0604020202020204" pitchFamily="34" charset="0"/>
              <a:cs typeface="Arial" panose="020B0604020202020204" pitchFamily="34" charset="0"/>
            </a:endParaRPr>
          </a:p>
        </p:txBody>
      </p:sp>
      <p:sp>
        <p:nvSpPr>
          <p:cNvPr id="19" name="Text Placeholder 10"/>
          <p:cNvSpPr>
            <a:spLocks noGrp="1"/>
          </p:cNvSpPr>
          <p:nvPr>
            <p:ph type="body" sz="quarter" idx="15" hasCustomPrompt="1"/>
          </p:nvPr>
        </p:nvSpPr>
        <p:spPr>
          <a:xfrm>
            <a:off x="1382712" y="19789272"/>
            <a:ext cx="19259867" cy="1967601"/>
          </a:xfrm>
          <a:prstGeom prst="rect">
            <a:avLst/>
          </a:prstGeom>
        </p:spPr>
        <p:txBody>
          <a:bodyPr/>
          <a:lstStyle>
            <a:lvl1pPr marL="0" marR="0" indent="0" algn="l" defTabSz="2194560" rtl="0" eaLnBrk="1" fontAlgn="auto" latinLnBrk="0" hangingPunct="1">
              <a:lnSpc>
                <a:spcPct val="9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Please enter your broad areas of interest in one brief phrase.</a:t>
            </a:r>
            <a:endParaRPr lang="en-US" dirty="0"/>
          </a:p>
        </p:txBody>
      </p:sp>
      <p:sp>
        <p:nvSpPr>
          <p:cNvPr id="20" name="TextBox 19"/>
          <p:cNvSpPr txBox="1"/>
          <p:nvPr userDrawn="1"/>
        </p:nvSpPr>
        <p:spPr>
          <a:xfrm>
            <a:off x="1382713" y="18905531"/>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What I am Interested in:</a:t>
            </a:r>
            <a:endParaRPr lang="en-US" sz="4400" b="1" dirty="0">
              <a:latin typeface="Arial" panose="020B0604020202020204" pitchFamily="34" charset="0"/>
              <a:cs typeface="Arial" panose="020B0604020202020204" pitchFamily="34" charset="0"/>
            </a:endParaRPr>
          </a:p>
        </p:txBody>
      </p:sp>
      <p:sp>
        <p:nvSpPr>
          <p:cNvPr id="21" name="Text Placeholder 10"/>
          <p:cNvSpPr>
            <a:spLocks noGrp="1"/>
          </p:cNvSpPr>
          <p:nvPr>
            <p:ph type="body" sz="quarter" idx="16" hasCustomPrompt="1"/>
          </p:nvPr>
        </p:nvSpPr>
        <p:spPr>
          <a:xfrm>
            <a:off x="1382712" y="23569226"/>
            <a:ext cx="19259867" cy="7794694"/>
          </a:xfrm>
          <a:prstGeom prst="rect">
            <a:avLst/>
          </a:prstGeom>
        </p:spPr>
        <p:txBody>
          <a:bodyPr/>
          <a:lstStyle>
            <a:lvl1pPr marL="0" marR="0" indent="0" algn="l" defTabSz="2194560" rtl="0" eaLnBrk="1" fontAlgn="auto" latinLnBrk="0" hangingPunct="1">
              <a:lnSpc>
                <a:spcPct val="15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What research/creative strengths would you bring to a collaborative proposal?</a:t>
            </a:r>
            <a:endParaRPr lang="en-US" dirty="0"/>
          </a:p>
        </p:txBody>
      </p:sp>
      <p:sp>
        <p:nvSpPr>
          <p:cNvPr id="22" name="TextBox 21"/>
          <p:cNvSpPr txBox="1"/>
          <p:nvPr userDrawn="1"/>
        </p:nvSpPr>
        <p:spPr>
          <a:xfrm>
            <a:off x="1382713" y="22685485"/>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Strengths: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38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0" y="8763000"/>
            <a:ext cx="18928080" cy="208864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357178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1949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508760" y="8763000"/>
            <a:ext cx="189280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690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a:prstGeom prst="rect">
            <a:avLst/>
          </a:prstGeo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22029429"/>
            <a:ext cx="18928080" cy="7200898"/>
          </a:xfrm>
          <a:prstGeom prst="rect">
            <a:avLst/>
          </a:prstGeo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982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6322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8069582"/>
            <a:ext cx="9284016"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4" name="Content Placeholder 3"/>
          <p:cNvSpPr>
            <a:spLocks noGrp="1"/>
          </p:cNvSpPr>
          <p:nvPr>
            <p:ph sz="half" idx="2"/>
          </p:nvPr>
        </p:nvSpPr>
        <p:spPr>
          <a:xfrm>
            <a:off x="1511621" y="12024360"/>
            <a:ext cx="9284016"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8069582"/>
            <a:ext cx="9329738"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6" name="Content Placeholder 5"/>
          <p:cNvSpPr>
            <a:spLocks noGrp="1"/>
          </p:cNvSpPr>
          <p:nvPr>
            <p:ph sz="quarter" idx="4"/>
          </p:nvPr>
        </p:nvSpPr>
        <p:spPr>
          <a:xfrm>
            <a:off x="11109961" y="12024360"/>
            <a:ext cx="9329738"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8" name="Footer Placeholder 7"/>
          <p:cNvSpPr>
            <a:spLocks noGrp="1"/>
          </p:cNvSpPr>
          <p:nvPr>
            <p:ph type="ftr" sz="quarter" idx="11"/>
          </p:nvPr>
        </p:nvSpPr>
        <p:spPr>
          <a:xfrm>
            <a:off x="7269480" y="30510487"/>
            <a:ext cx="740664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4885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4" name="Footer Placeholder 3"/>
          <p:cNvSpPr>
            <a:spLocks noGrp="1"/>
          </p:cNvSpPr>
          <p:nvPr>
            <p:ph type="ftr" sz="quarter" idx="11"/>
          </p:nvPr>
        </p:nvSpPr>
        <p:spPr>
          <a:xfrm>
            <a:off x="7269480" y="30510487"/>
            <a:ext cx="740664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7105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3" name="Footer Placeholder 2"/>
          <p:cNvSpPr>
            <a:spLocks noGrp="1"/>
          </p:cNvSpPr>
          <p:nvPr>
            <p:ph type="ftr" sz="quarter" idx="11"/>
          </p:nvPr>
        </p:nvSpPr>
        <p:spPr>
          <a:xfrm>
            <a:off x="7269480" y="30510487"/>
            <a:ext cx="740664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60102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4739647"/>
            <a:ext cx="11109960" cy="23393400"/>
          </a:xfrm>
          <a:prstGeom prst="rect">
            <a:avLst/>
          </a:prstGeo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8036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a:prstGeom prst="rect">
            <a:avLst/>
          </a:prstGeo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92958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7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p:cNvSpPr>
            <a:spLocks noGrp="1"/>
          </p:cNvSpPr>
          <p:nvPr>
            <p:ph type="body" sz="quarter" idx="11"/>
          </p:nvPr>
        </p:nvSpPr>
        <p:spPr/>
        <p:txBody>
          <a:bodyPr/>
          <a:lstStyle/>
          <a:p>
            <a:r>
              <a:rPr lang="en-US" dirty="0"/>
              <a:t>Bahram </a:t>
            </a:r>
            <a:r>
              <a:rPr lang="en-US"/>
              <a:t>Arjmandi</a:t>
            </a:r>
            <a:endParaRPr lang="en-US" dirty="0"/>
          </a:p>
        </p:txBody>
      </p:sp>
      <p:sp>
        <p:nvSpPr>
          <p:cNvPr id="46" name="Text Placeholder 45"/>
          <p:cNvSpPr>
            <a:spLocks noGrp="1"/>
          </p:cNvSpPr>
          <p:nvPr>
            <p:ph type="body" sz="quarter" idx="12"/>
          </p:nvPr>
        </p:nvSpPr>
        <p:spPr/>
        <p:txBody>
          <a:bodyPr/>
          <a:lstStyle/>
          <a:p>
            <a:r>
              <a:rPr lang="en-US" dirty="0"/>
              <a:t>Nutrition, Food and </a:t>
            </a:r>
            <a:endParaRPr lang="en-US" dirty="0" smtClean="0"/>
          </a:p>
          <a:p>
            <a:r>
              <a:rPr lang="en-US" dirty="0" smtClean="0"/>
              <a:t>Exercise </a:t>
            </a:r>
            <a:r>
              <a:rPr lang="en-US" dirty="0"/>
              <a:t>Sciences</a:t>
            </a:r>
          </a:p>
        </p:txBody>
      </p:sp>
      <p:sp>
        <p:nvSpPr>
          <p:cNvPr id="47" name="Text Placeholder 46"/>
          <p:cNvSpPr>
            <a:spLocks noGrp="1"/>
          </p:cNvSpPr>
          <p:nvPr>
            <p:ph type="body" sz="quarter" idx="13"/>
          </p:nvPr>
        </p:nvSpPr>
        <p:spPr/>
        <p:txBody>
          <a:bodyPr/>
          <a:lstStyle/>
          <a:p>
            <a:r>
              <a:rPr lang="en-US" dirty="0"/>
              <a:t>barjmandi@fsu.edu</a:t>
            </a:r>
          </a:p>
        </p:txBody>
      </p:sp>
      <p:sp>
        <p:nvSpPr>
          <p:cNvPr id="7" name="Text Placeholder 6"/>
          <p:cNvSpPr>
            <a:spLocks noGrp="1"/>
          </p:cNvSpPr>
          <p:nvPr>
            <p:ph type="body" sz="quarter" idx="14"/>
          </p:nvPr>
        </p:nvSpPr>
        <p:spPr/>
        <p:txBody>
          <a:bodyPr/>
          <a:lstStyle/>
          <a:p>
            <a:r>
              <a:rPr lang="en-US" dirty="0" smtClean="0"/>
              <a:t>Health Benefits of Egg Consumption for Pre-Diabetes and Type 2 Diabetes </a:t>
            </a:r>
          </a:p>
          <a:p>
            <a:r>
              <a:rPr lang="en-US" dirty="0" smtClean="0"/>
              <a:t>Regular Apple Consumption Improves Cardiovascular Risk Factors and Glycemic Control in Type 2 Diabetics </a:t>
            </a:r>
          </a:p>
          <a:p>
            <a:r>
              <a:rPr lang="en-US" dirty="0" smtClean="0"/>
              <a:t>Tart Cherry Improves Cardiovascular Risk Factors Associated with metabolic Syndrome </a:t>
            </a:r>
            <a:endParaRPr lang="en-US" dirty="0"/>
          </a:p>
        </p:txBody>
      </p:sp>
      <p:sp>
        <p:nvSpPr>
          <p:cNvPr id="8" name="Text Placeholder 7"/>
          <p:cNvSpPr>
            <a:spLocks noGrp="1"/>
          </p:cNvSpPr>
          <p:nvPr>
            <p:ph type="body" sz="quarter" idx="15"/>
          </p:nvPr>
        </p:nvSpPr>
        <p:spPr/>
        <p:txBody>
          <a:bodyPr/>
          <a:lstStyle/>
          <a:p>
            <a:r>
              <a:rPr lang="en-US" dirty="0" smtClean="0"/>
              <a:t>The effect of functional foods on diseases associated with the aging process. </a:t>
            </a:r>
            <a:endParaRPr lang="en-US" dirty="0"/>
          </a:p>
        </p:txBody>
      </p:sp>
      <p:sp>
        <p:nvSpPr>
          <p:cNvPr id="9" name="Text Placeholder 8"/>
          <p:cNvSpPr>
            <a:spLocks noGrp="1"/>
          </p:cNvSpPr>
          <p:nvPr>
            <p:ph type="body" sz="quarter" idx="16"/>
          </p:nvPr>
        </p:nvSpPr>
        <p:spPr>
          <a:xfrm>
            <a:off x="1382712" y="23297322"/>
            <a:ext cx="19259867" cy="8066598"/>
          </a:xfrm>
        </p:spPr>
        <p:txBody>
          <a:bodyPr/>
          <a:lstStyle/>
          <a:p>
            <a:r>
              <a:rPr lang="en-US" dirty="0" smtClean="0"/>
              <a:t>I am a registered dietitian with over 250 peer reviewed journal articles and abstracts, 100 of which are in PubMed journals.</a:t>
            </a:r>
            <a:r>
              <a:rPr lang="en-US" dirty="0"/>
              <a:t> </a:t>
            </a:r>
            <a:r>
              <a:rPr lang="en-US" dirty="0" smtClean="0"/>
              <a:t>I </a:t>
            </a:r>
            <a:r>
              <a:rPr lang="en-US" dirty="0"/>
              <a:t>have received grants </a:t>
            </a:r>
            <a:r>
              <a:rPr lang="en-US" dirty="0" smtClean="0"/>
              <a:t>from </a:t>
            </a:r>
            <a:r>
              <a:rPr lang="en-US" dirty="0"/>
              <a:t>USDA, NIH, NASA and state agencies to support my </a:t>
            </a:r>
            <a:r>
              <a:rPr lang="en-US" dirty="0" smtClean="0"/>
              <a:t>work, and was one of the first </a:t>
            </a:r>
            <a:r>
              <a:rPr lang="en-US" dirty="0"/>
              <a:t>investigators to provide evidence for estrogen receptors in the gut to aid in calcium transport and to demonstrate the efficacy of dried plum in protecting bone in both animal models of osteoporosis and postmenopausal </a:t>
            </a:r>
            <a:r>
              <a:rPr lang="en-US" dirty="0" smtClean="0"/>
              <a:t>women. My expertise includes </a:t>
            </a:r>
            <a:r>
              <a:rPr lang="en-US" smtClean="0"/>
              <a:t>cellular, animal, </a:t>
            </a:r>
            <a:r>
              <a:rPr lang="en-US" dirty="0" smtClean="0"/>
              <a:t>and clinical human studies.  </a:t>
            </a:r>
            <a:endParaRPr lang="en-US" dirty="0"/>
          </a:p>
        </p:txBody>
      </p:sp>
      <p:pic>
        <p:nvPicPr>
          <p:cNvPr id="21" name="Picture Placeholder 20"/>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345" b="2345"/>
          <a:stretch>
            <a:fillRect/>
          </a:stretch>
        </p:blipFill>
        <p:spPr/>
      </p:pic>
    </p:spTree>
    <p:extLst>
      <p:ext uri="{BB962C8B-B14F-4D97-AF65-F5344CB8AC3E}">
        <p14:creationId xmlns:p14="http://schemas.microsoft.com/office/powerpoint/2010/main" val="1004845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3144</TotalTime>
  <Words>152</Words>
  <Application>Microsoft Office PowerPoint</Application>
  <PresentationFormat>Custom</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dc:creator>
  <cp:lastModifiedBy>NHMFL</cp:lastModifiedBy>
  <cp:revision>46</cp:revision>
  <dcterms:created xsi:type="dcterms:W3CDTF">2016-03-29T15:11:58Z</dcterms:created>
  <dcterms:modified xsi:type="dcterms:W3CDTF">2016-04-18T19:06:21Z</dcterms:modified>
</cp:coreProperties>
</file>