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329184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26" d="100"/>
          <a:sy n="26" d="100"/>
        </p:scale>
        <p:origin x="-1302" y="-114"/>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50277" y="750277"/>
            <a:ext cx="20445046" cy="31417846"/>
          </a:xfrm>
          <a:prstGeom prst="rect">
            <a:avLst/>
          </a:prstGeom>
          <a:noFill/>
          <a:ln w="1905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hasCustomPrompt="1"/>
          </p:nvPr>
        </p:nvSpPr>
        <p:spPr>
          <a:xfrm>
            <a:off x="1382713" y="1476375"/>
            <a:ext cx="9215437" cy="9215438"/>
          </a:xfrm>
          <a:prstGeom prst="rect">
            <a:avLst/>
          </a:prstGeom>
        </p:spPr>
        <p:txBody>
          <a:bodyPr/>
          <a:lstStyle>
            <a:lvl1pPr marL="0" indent="0">
              <a:buNone/>
              <a:defRPr baseline="0"/>
            </a:lvl1pPr>
          </a:lstStyle>
          <a:p>
            <a:r>
              <a:rPr lang="en-US" dirty="0" smtClean="0"/>
              <a:t>Kate Herron will add picture</a:t>
            </a:r>
            <a:endParaRPr lang="en-US" dirty="0"/>
          </a:p>
        </p:txBody>
      </p:sp>
      <p:sp>
        <p:nvSpPr>
          <p:cNvPr id="11" name="Text Placeholder 10"/>
          <p:cNvSpPr>
            <a:spLocks noGrp="1"/>
          </p:cNvSpPr>
          <p:nvPr>
            <p:ph type="body" sz="quarter" idx="11" hasCustomPrompt="1"/>
          </p:nvPr>
        </p:nvSpPr>
        <p:spPr>
          <a:xfrm>
            <a:off x="10761663" y="2711768"/>
            <a:ext cx="10158412" cy="992110"/>
          </a:xfrm>
          <a:prstGeom prst="rect">
            <a:avLst/>
          </a:prstGeom>
        </p:spPr>
        <p:txBody>
          <a:bodyPr/>
          <a:lstStyle>
            <a:lvl1pPr marL="0" indent="0" algn="ctr">
              <a:buFontTx/>
              <a:buNone/>
              <a:defRPr sz="6000" b="1">
                <a:latin typeface="Arial" panose="020B0604020202020204" pitchFamily="34" charset="0"/>
                <a:cs typeface="Arial" panose="020B0604020202020204" pitchFamily="34" charset="0"/>
              </a:defRPr>
            </a:lvl1pPr>
          </a:lstStyle>
          <a:p>
            <a:pPr lvl="0"/>
            <a:r>
              <a:rPr lang="en-US" dirty="0" smtClean="0"/>
              <a:t>Enter Name</a:t>
            </a:r>
            <a:endParaRPr lang="en-US" dirty="0"/>
          </a:p>
        </p:txBody>
      </p:sp>
      <p:sp>
        <p:nvSpPr>
          <p:cNvPr id="12" name="TextBox 11"/>
          <p:cNvSpPr txBox="1"/>
          <p:nvPr userDrawn="1"/>
        </p:nvSpPr>
        <p:spPr>
          <a:xfrm>
            <a:off x="10761663" y="1873747"/>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Name:</a:t>
            </a:r>
            <a:endParaRPr lang="en-US" sz="4400" dirty="0">
              <a:latin typeface="Arial" panose="020B0604020202020204" pitchFamily="34" charset="0"/>
              <a:cs typeface="Arial" panose="020B0604020202020204" pitchFamily="34" charset="0"/>
            </a:endParaRPr>
          </a:p>
        </p:txBody>
      </p:sp>
      <p:sp>
        <p:nvSpPr>
          <p:cNvPr id="13" name="Text Placeholder 10"/>
          <p:cNvSpPr>
            <a:spLocks noGrp="1"/>
          </p:cNvSpPr>
          <p:nvPr>
            <p:ph type="body" sz="quarter" idx="12" hasCustomPrompt="1"/>
          </p:nvPr>
        </p:nvSpPr>
        <p:spPr>
          <a:xfrm>
            <a:off x="10761663" y="5188701"/>
            <a:ext cx="10158412" cy="2044384"/>
          </a:xfrm>
          <a:prstGeom prst="rect">
            <a:avLst/>
          </a:prstGeom>
        </p:spPr>
        <p:txBody>
          <a:bodyPr/>
          <a:lstStyle>
            <a:lvl1pPr marL="0" indent="0" algn="ctr">
              <a:lnSpc>
                <a:spcPct val="100000"/>
              </a:lnSpc>
              <a:spcBef>
                <a:spcPts val="0"/>
              </a:spcBef>
              <a:buFontTx/>
              <a:buNone/>
              <a:defRPr sz="5400" b="1" baseline="0">
                <a:latin typeface="Arial" panose="020B0604020202020204" pitchFamily="34" charset="0"/>
                <a:cs typeface="Arial" panose="020B0604020202020204" pitchFamily="34" charset="0"/>
              </a:defRPr>
            </a:lvl1pPr>
          </a:lstStyle>
          <a:p>
            <a:pPr lvl="0"/>
            <a:r>
              <a:rPr lang="en-US" dirty="0" smtClean="0"/>
              <a:t>Enter Department</a:t>
            </a:r>
            <a:endParaRPr lang="en-US" dirty="0"/>
          </a:p>
        </p:txBody>
      </p:sp>
      <p:sp>
        <p:nvSpPr>
          <p:cNvPr id="14" name="TextBox 13"/>
          <p:cNvSpPr txBox="1"/>
          <p:nvPr userDrawn="1"/>
        </p:nvSpPr>
        <p:spPr>
          <a:xfrm>
            <a:off x="10761663" y="4419260"/>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Department:</a:t>
            </a:r>
            <a:endParaRPr lang="en-US" sz="4400" dirty="0">
              <a:latin typeface="Arial" panose="020B0604020202020204" pitchFamily="34" charset="0"/>
              <a:cs typeface="Arial" panose="020B0604020202020204" pitchFamily="34" charset="0"/>
            </a:endParaRPr>
          </a:p>
        </p:txBody>
      </p:sp>
      <p:sp>
        <p:nvSpPr>
          <p:cNvPr id="15" name="Text Placeholder 10"/>
          <p:cNvSpPr>
            <a:spLocks noGrp="1"/>
          </p:cNvSpPr>
          <p:nvPr>
            <p:ph type="body" sz="quarter" idx="13" hasCustomPrompt="1"/>
          </p:nvPr>
        </p:nvSpPr>
        <p:spPr>
          <a:xfrm>
            <a:off x="10761663" y="8994636"/>
            <a:ext cx="10158412" cy="1083860"/>
          </a:xfrm>
          <a:prstGeom prst="rect">
            <a:avLst/>
          </a:prstGeom>
        </p:spPr>
        <p:txBody>
          <a:bodyPr/>
          <a:lstStyle>
            <a:lvl1pPr marL="0" indent="0" algn="ctr">
              <a:lnSpc>
                <a:spcPct val="100000"/>
              </a:lnSpc>
              <a:spcBef>
                <a:spcPts val="0"/>
              </a:spcBef>
              <a:buFontTx/>
              <a:buNone/>
              <a:defRPr sz="4800" b="1">
                <a:latin typeface="Arial" panose="020B0604020202020204" pitchFamily="34" charset="0"/>
                <a:cs typeface="Arial" panose="020B0604020202020204" pitchFamily="34" charset="0"/>
              </a:defRPr>
            </a:lvl1pPr>
          </a:lstStyle>
          <a:p>
            <a:pPr lvl="0"/>
            <a:r>
              <a:rPr lang="en-US" dirty="0" smtClean="0"/>
              <a:t>Enter email</a:t>
            </a:r>
            <a:endParaRPr lang="en-US" dirty="0"/>
          </a:p>
        </p:txBody>
      </p:sp>
      <p:sp>
        <p:nvSpPr>
          <p:cNvPr id="16" name="TextBox 15"/>
          <p:cNvSpPr txBox="1"/>
          <p:nvPr userDrawn="1"/>
        </p:nvSpPr>
        <p:spPr>
          <a:xfrm>
            <a:off x="10761663" y="8225195"/>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Contact:</a:t>
            </a:r>
            <a:endParaRPr lang="en-US" sz="4400" dirty="0">
              <a:latin typeface="Arial" panose="020B0604020202020204" pitchFamily="34" charset="0"/>
              <a:cs typeface="Arial" panose="020B0604020202020204" pitchFamily="34" charset="0"/>
            </a:endParaRPr>
          </a:p>
        </p:txBody>
      </p:sp>
      <p:sp>
        <p:nvSpPr>
          <p:cNvPr id="17" name="Text Placeholder 10"/>
          <p:cNvSpPr>
            <a:spLocks noGrp="1"/>
          </p:cNvSpPr>
          <p:nvPr>
            <p:ph type="body" sz="quarter" idx="14" hasCustomPrompt="1"/>
          </p:nvPr>
        </p:nvSpPr>
        <p:spPr>
          <a:xfrm>
            <a:off x="1382712" y="12428654"/>
            <a:ext cx="19259867" cy="5836486"/>
          </a:xfrm>
          <a:prstGeom prst="rect">
            <a:avLst/>
          </a:prstGeom>
        </p:spPr>
        <p:txBody>
          <a:bodyPr/>
          <a:lstStyle>
            <a:lvl1pPr marL="685800" marR="0" indent="-685800" algn="l" defTabSz="2194560" rtl="0" eaLnBrk="1" fontAlgn="auto" latinLnBrk="0" hangingPunct="1">
              <a:lnSpc>
                <a:spcPct val="100000"/>
              </a:lnSpc>
              <a:spcBef>
                <a:spcPts val="2400"/>
              </a:spcBef>
              <a:spcAft>
                <a:spcPts val="0"/>
              </a:spcAft>
              <a:buClrTx/>
              <a:buSzTx/>
              <a:buFont typeface="Arial" panose="020B0604020202020204" pitchFamily="34" charset="0"/>
              <a:buChar char="•"/>
              <a:tabLst/>
              <a:defRPr sz="4800" b="0" baseline="0">
                <a:latin typeface="Arial" panose="020B0604020202020204" pitchFamily="34" charset="0"/>
                <a:cs typeface="Arial" panose="020B0604020202020204" pitchFamily="34" charset="0"/>
              </a:defRPr>
            </a:lvl1pPr>
          </a:lstStyle>
          <a:p>
            <a:pPr lvl="0"/>
            <a:r>
              <a:rPr lang="en-US" dirty="0" smtClean="0"/>
              <a:t>Please add your most recent research/creative endeavor– what have you been working on, and if a grant, who funded your work?</a:t>
            </a:r>
          </a:p>
        </p:txBody>
      </p:sp>
      <p:sp>
        <p:nvSpPr>
          <p:cNvPr id="18" name="TextBox 17"/>
          <p:cNvSpPr txBox="1"/>
          <p:nvPr userDrawn="1"/>
        </p:nvSpPr>
        <p:spPr>
          <a:xfrm>
            <a:off x="1382713" y="11544913"/>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Current Research:</a:t>
            </a:r>
            <a:endParaRPr lang="en-US" sz="4400" b="1" dirty="0">
              <a:latin typeface="Arial" panose="020B0604020202020204" pitchFamily="34" charset="0"/>
              <a:cs typeface="Arial" panose="020B0604020202020204" pitchFamily="34" charset="0"/>
            </a:endParaRPr>
          </a:p>
        </p:txBody>
      </p:sp>
      <p:sp>
        <p:nvSpPr>
          <p:cNvPr id="19" name="Text Placeholder 10"/>
          <p:cNvSpPr>
            <a:spLocks noGrp="1"/>
          </p:cNvSpPr>
          <p:nvPr>
            <p:ph type="body" sz="quarter" idx="15" hasCustomPrompt="1"/>
          </p:nvPr>
        </p:nvSpPr>
        <p:spPr>
          <a:xfrm>
            <a:off x="1382712" y="19789272"/>
            <a:ext cx="19259867" cy="1967601"/>
          </a:xfrm>
          <a:prstGeom prst="rect">
            <a:avLst/>
          </a:prstGeom>
        </p:spPr>
        <p:txBody>
          <a:bodyPr/>
          <a:lstStyle>
            <a:lvl1pPr marL="0" marR="0" indent="0" algn="l" defTabSz="2194560" rtl="0" eaLnBrk="1" fontAlgn="auto" latinLnBrk="0" hangingPunct="1">
              <a:lnSpc>
                <a:spcPct val="9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Please enter your broad areas of interest in one brief phrase.</a:t>
            </a:r>
            <a:endParaRPr lang="en-US" dirty="0"/>
          </a:p>
        </p:txBody>
      </p:sp>
      <p:sp>
        <p:nvSpPr>
          <p:cNvPr id="20" name="TextBox 19"/>
          <p:cNvSpPr txBox="1"/>
          <p:nvPr userDrawn="1"/>
        </p:nvSpPr>
        <p:spPr>
          <a:xfrm>
            <a:off x="1382713" y="18905531"/>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What I am Interested in:</a:t>
            </a:r>
            <a:endParaRPr lang="en-US" sz="4400" b="1" dirty="0">
              <a:latin typeface="Arial" panose="020B0604020202020204" pitchFamily="34" charset="0"/>
              <a:cs typeface="Arial" panose="020B0604020202020204" pitchFamily="34" charset="0"/>
            </a:endParaRPr>
          </a:p>
        </p:txBody>
      </p:sp>
      <p:sp>
        <p:nvSpPr>
          <p:cNvPr id="21" name="Text Placeholder 10"/>
          <p:cNvSpPr>
            <a:spLocks noGrp="1"/>
          </p:cNvSpPr>
          <p:nvPr>
            <p:ph type="body" sz="quarter" idx="16" hasCustomPrompt="1"/>
          </p:nvPr>
        </p:nvSpPr>
        <p:spPr>
          <a:xfrm>
            <a:off x="1382712" y="23569226"/>
            <a:ext cx="19259867" cy="7794694"/>
          </a:xfrm>
          <a:prstGeom prst="rect">
            <a:avLst/>
          </a:prstGeom>
        </p:spPr>
        <p:txBody>
          <a:bodyPr/>
          <a:lstStyle>
            <a:lvl1pPr marL="0" marR="0" indent="0" algn="l" defTabSz="2194560" rtl="0" eaLnBrk="1" fontAlgn="auto" latinLnBrk="0" hangingPunct="1">
              <a:lnSpc>
                <a:spcPct val="15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What research/creative strengths would you bring to a collaborative proposal?</a:t>
            </a:r>
            <a:endParaRPr lang="en-US" dirty="0"/>
          </a:p>
        </p:txBody>
      </p:sp>
      <p:sp>
        <p:nvSpPr>
          <p:cNvPr id="22" name="TextBox 21"/>
          <p:cNvSpPr txBox="1"/>
          <p:nvPr userDrawn="1"/>
        </p:nvSpPr>
        <p:spPr>
          <a:xfrm>
            <a:off x="1382713" y="22685485"/>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Strengths: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38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0" y="8763000"/>
            <a:ext cx="18928080" cy="208864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35717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1949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1508760" y="8763000"/>
            <a:ext cx="189280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690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a:prstGeom prst="rect">
            <a:avLst/>
          </a:prstGeo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22029429"/>
            <a:ext cx="18928080" cy="7200898"/>
          </a:xfrm>
          <a:prstGeom prst="rect">
            <a:avLst/>
          </a:prstGeo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982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63225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8069582"/>
            <a:ext cx="9284016"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4" name="Content Placeholder 3"/>
          <p:cNvSpPr>
            <a:spLocks noGrp="1"/>
          </p:cNvSpPr>
          <p:nvPr>
            <p:ph sz="half" idx="2"/>
          </p:nvPr>
        </p:nvSpPr>
        <p:spPr>
          <a:xfrm>
            <a:off x="1511621" y="12024360"/>
            <a:ext cx="9284016"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8069582"/>
            <a:ext cx="9329738"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6" name="Content Placeholder 5"/>
          <p:cNvSpPr>
            <a:spLocks noGrp="1"/>
          </p:cNvSpPr>
          <p:nvPr>
            <p:ph sz="quarter" idx="4"/>
          </p:nvPr>
        </p:nvSpPr>
        <p:spPr>
          <a:xfrm>
            <a:off x="11109961" y="12024360"/>
            <a:ext cx="9329738"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8" name="Footer Placeholder 7"/>
          <p:cNvSpPr>
            <a:spLocks noGrp="1"/>
          </p:cNvSpPr>
          <p:nvPr>
            <p:ph type="ftr" sz="quarter" idx="11"/>
          </p:nvPr>
        </p:nvSpPr>
        <p:spPr>
          <a:xfrm>
            <a:off x="7269480" y="30510487"/>
            <a:ext cx="740664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4885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4" name="Footer Placeholder 3"/>
          <p:cNvSpPr>
            <a:spLocks noGrp="1"/>
          </p:cNvSpPr>
          <p:nvPr>
            <p:ph type="ftr" sz="quarter" idx="11"/>
          </p:nvPr>
        </p:nvSpPr>
        <p:spPr>
          <a:xfrm>
            <a:off x="7269480" y="30510487"/>
            <a:ext cx="740664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71056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3" name="Footer Placeholder 2"/>
          <p:cNvSpPr>
            <a:spLocks noGrp="1"/>
          </p:cNvSpPr>
          <p:nvPr>
            <p:ph type="ftr" sz="quarter" idx="11"/>
          </p:nvPr>
        </p:nvSpPr>
        <p:spPr>
          <a:xfrm>
            <a:off x="7269480" y="30510487"/>
            <a:ext cx="740664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6010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4739647"/>
            <a:ext cx="11109960" cy="23393400"/>
          </a:xfrm>
          <a:prstGeom prst="rect">
            <a:avLst/>
          </a:prstGeo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80360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a:prstGeom prst="rect">
            <a:avLst/>
          </a:prstGeo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smtClean="0"/>
              <a:t>Click icon to add picture</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9295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47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quarter" idx="11"/>
          </p:nvPr>
        </p:nvSpPr>
        <p:spPr/>
        <p:txBody>
          <a:bodyPr/>
          <a:lstStyle/>
          <a:p>
            <a:r>
              <a:rPr lang="en-US" dirty="0"/>
              <a:t>Heather </a:t>
            </a:r>
            <a:r>
              <a:rPr lang="en-US" dirty="0" smtClean="0"/>
              <a:t>Flynn</a:t>
            </a:r>
            <a:endParaRPr lang="en-US" dirty="0"/>
          </a:p>
        </p:txBody>
      </p:sp>
      <p:sp>
        <p:nvSpPr>
          <p:cNvPr id="46" name="Text Placeholder 45"/>
          <p:cNvSpPr>
            <a:spLocks noGrp="1"/>
          </p:cNvSpPr>
          <p:nvPr>
            <p:ph type="body" sz="quarter" idx="12"/>
          </p:nvPr>
        </p:nvSpPr>
        <p:spPr/>
        <p:txBody>
          <a:bodyPr/>
          <a:lstStyle/>
          <a:p>
            <a:r>
              <a:rPr lang="en-US" dirty="0"/>
              <a:t>Behavioral Sciences and Social Medicine</a:t>
            </a:r>
          </a:p>
        </p:txBody>
      </p:sp>
      <p:sp>
        <p:nvSpPr>
          <p:cNvPr id="47" name="Text Placeholder 46"/>
          <p:cNvSpPr>
            <a:spLocks noGrp="1"/>
          </p:cNvSpPr>
          <p:nvPr>
            <p:ph type="body" sz="quarter" idx="13"/>
          </p:nvPr>
        </p:nvSpPr>
        <p:spPr/>
        <p:txBody>
          <a:bodyPr/>
          <a:lstStyle/>
          <a:p>
            <a:r>
              <a:rPr lang="en-US" dirty="0"/>
              <a:t>heather.flynn@med.fsu.edu</a:t>
            </a:r>
          </a:p>
        </p:txBody>
      </p:sp>
      <p:sp>
        <p:nvSpPr>
          <p:cNvPr id="7" name="Text Placeholder 6"/>
          <p:cNvSpPr>
            <a:spLocks noGrp="1"/>
          </p:cNvSpPr>
          <p:nvPr>
            <p:ph type="body" sz="quarter" idx="14"/>
          </p:nvPr>
        </p:nvSpPr>
        <p:spPr/>
        <p:txBody>
          <a:bodyPr/>
          <a:lstStyle/>
          <a:p>
            <a:r>
              <a:rPr lang="en-US" dirty="0" smtClean="0"/>
              <a:t>I am working on a number of community and national partnerships to improve the detection and treatment of mental health issues in women around the time of pregnancy.  This research using eHealth as well as evidence-based psychotherapeutic approaches.  The effects of maternal mental health in obstetrical and infant outcomes is also an interest.  This work has been funded by federal and state agencies.  </a:t>
            </a:r>
            <a:endParaRPr lang="en-US" dirty="0"/>
          </a:p>
        </p:txBody>
      </p:sp>
      <p:sp>
        <p:nvSpPr>
          <p:cNvPr id="8" name="Text Placeholder 7"/>
          <p:cNvSpPr>
            <a:spLocks noGrp="1"/>
          </p:cNvSpPr>
          <p:nvPr>
            <p:ph type="body" sz="quarter" idx="15"/>
          </p:nvPr>
        </p:nvSpPr>
        <p:spPr/>
        <p:txBody>
          <a:bodyPr/>
          <a:lstStyle/>
          <a:p>
            <a:r>
              <a:rPr lang="en-US" dirty="0" smtClean="0"/>
              <a:t>Improving the detection, treatment and outcomes associated with perinatal mental health.  </a:t>
            </a:r>
            <a:endParaRPr lang="en-US" dirty="0"/>
          </a:p>
        </p:txBody>
      </p:sp>
      <p:sp>
        <p:nvSpPr>
          <p:cNvPr id="9" name="Text Placeholder 8"/>
          <p:cNvSpPr>
            <a:spLocks noGrp="1"/>
          </p:cNvSpPr>
          <p:nvPr>
            <p:ph type="body" sz="quarter" idx="16"/>
          </p:nvPr>
        </p:nvSpPr>
        <p:spPr/>
        <p:txBody>
          <a:bodyPr/>
          <a:lstStyle/>
          <a:p>
            <a:r>
              <a:rPr lang="en-US" dirty="0" smtClean="0"/>
              <a:t> - Expertise in delivering and training in Motivational Interviewing, Interpersonal Psychotherapy and other counseling approaches</a:t>
            </a:r>
          </a:p>
          <a:p>
            <a:r>
              <a:rPr lang="en-US" dirty="0"/>
              <a:t> </a:t>
            </a:r>
            <a:r>
              <a:rPr lang="en-US" dirty="0" smtClean="0"/>
              <a:t>- Partnering with community agencies and national networks for mental health-related research</a:t>
            </a:r>
          </a:p>
          <a:p>
            <a:r>
              <a:rPr lang="en-US" dirty="0"/>
              <a:t> </a:t>
            </a:r>
            <a:r>
              <a:rPr lang="en-US" dirty="0" smtClean="0"/>
              <a:t>- Maternal-child health research including implementation </a:t>
            </a:r>
            <a:r>
              <a:rPr lang="en-US" smtClean="0"/>
              <a:t>of interventions.  </a:t>
            </a:r>
            <a:endParaRPr lang="en-US"/>
          </a:p>
        </p:txBody>
      </p:sp>
      <p:pic>
        <p:nvPicPr>
          <p:cNvPr id="101" name="Picture Placeholder 100"/>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t="1217" b="23153"/>
          <a:stretch/>
        </p:blipFill>
        <p:spPr/>
      </p:pic>
    </p:spTree>
    <p:extLst>
      <p:ext uri="{BB962C8B-B14F-4D97-AF65-F5344CB8AC3E}">
        <p14:creationId xmlns:p14="http://schemas.microsoft.com/office/powerpoint/2010/main" val="100484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2998</TotalTime>
  <Words>128</Words>
  <Application>Microsoft Office PowerPoint</Application>
  <PresentationFormat>Custom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John</dc:creator>
  <cp:lastModifiedBy>NHMFL</cp:lastModifiedBy>
  <cp:revision>79</cp:revision>
  <dcterms:created xsi:type="dcterms:W3CDTF">2016-03-29T15:11:58Z</dcterms:created>
  <dcterms:modified xsi:type="dcterms:W3CDTF">2016-04-18T19:09:14Z</dcterms:modified>
</cp:coreProperties>
</file>