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45600" cy="32918400"/>
  <p:notesSz cx="6858000" cy="9144000"/>
  <p:defaultTextStyle>
    <a:defPPr>
      <a:defRPr lang="en-US"/>
    </a:defPPr>
    <a:lvl1pPr marL="0" algn="l" defTabSz="2633472" rtl="0" eaLnBrk="1" latinLnBrk="0" hangingPunct="1">
      <a:defRPr sz="5184" kern="1200">
        <a:solidFill>
          <a:schemeClr val="tx1"/>
        </a:solidFill>
        <a:latin typeface="+mn-lt"/>
        <a:ea typeface="+mn-ea"/>
        <a:cs typeface="+mn-cs"/>
      </a:defRPr>
    </a:lvl1pPr>
    <a:lvl2pPr marL="1316736" algn="l" defTabSz="2633472" rtl="0" eaLnBrk="1" latinLnBrk="0" hangingPunct="1">
      <a:defRPr sz="5184" kern="1200">
        <a:solidFill>
          <a:schemeClr val="tx1"/>
        </a:solidFill>
        <a:latin typeface="+mn-lt"/>
        <a:ea typeface="+mn-ea"/>
        <a:cs typeface="+mn-cs"/>
      </a:defRPr>
    </a:lvl2pPr>
    <a:lvl3pPr marL="2633472" algn="l" defTabSz="2633472" rtl="0" eaLnBrk="1" latinLnBrk="0" hangingPunct="1">
      <a:defRPr sz="5184" kern="1200">
        <a:solidFill>
          <a:schemeClr val="tx1"/>
        </a:solidFill>
        <a:latin typeface="+mn-lt"/>
        <a:ea typeface="+mn-ea"/>
        <a:cs typeface="+mn-cs"/>
      </a:defRPr>
    </a:lvl3pPr>
    <a:lvl4pPr marL="3950208" algn="l" defTabSz="2633472" rtl="0" eaLnBrk="1" latinLnBrk="0" hangingPunct="1">
      <a:defRPr sz="5184" kern="1200">
        <a:solidFill>
          <a:schemeClr val="tx1"/>
        </a:solidFill>
        <a:latin typeface="+mn-lt"/>
        <a:ea typeface="+mn-ea"/>
        <a:cs typeface="+mn-cs"/>
      </a:defRPr>
    </a:lvl4pPr>
    <a:lvl5pPr marL="5266944" algn="l" defTabSz="2633472" rtl="0" eaLnBrk="1" latinLnBrk="0" hangingPunct="1">
      <a:defRPr sz="5184" kern="1200">
        <a:solidFill>
          <a:schemeClr val="tx1"/>
        </a:solidFill>
        <a:latin typeface="+mn-lt"/>
        <a:ea typeface="+mn-ea"/>
        <a:cs typeface="+mn-cs"/>
      </a:defRPr>
    </a:lvl5pPr>
    <a:lvl6pPr marL="6583680" algn="l" defTabSz="2633472" rtl="0" eaLnBrk="1" latinLnBrk="0" hangingPunct="1">
      <a:defRPr sz="5184" kern="1200">
        <a:solidFill>
          <a:schemeClr val="tx1"/>
        </a:solidFill>
        <a:latin typeface="+mn-lt"/>
        <a:ea typeface="+mn-ea"/>
        <a:cs typeface="+mn-cs"/>
      </a:defRPr>
    </a:lvl6pPr>
    <a:lvl7pPr marL="7900416" algn="l" defTabSz="2633472" rtl="0" eaLnBrk="1" latinLnBrk="0" hangingPunct="1">
      <a:defRPr sz="5184" kern="1200">
        <a:solidFill>
          <a:schemeClr val="tx1"/>
        </a:solidFill>
        <a:latin typeface="+mn-lt"/>
        <a:ea typeface="+mn-ea"/>
        <a:cs typeface="+mn-cs"/>
      </a:defRPr>
    </a:lvl7pPr>
    <a:lvl8pPr marL="9217152" algn="l" defTabSz="2633472" rtl="0" eaLnBrk="1" latinLnBrk="0" hangingPunct="1">
      <a:defRPr sz="5184" kern="1200">
        <a:solidFill>
          <a:schemeClr val="tx1"/>
        </a:solidFill>
        <a:latin typeface="+mn-lt"/>
        <a:ea typeface="+mn-ea"/>
        <a:cs typeface="+mn-cs"/>
      </a:defRPr>
    </a:lvl8pPr>
    <a:lvl9pPr marL="10533888" algn="l" defTabSz="2633472" rtl="0" eaLnBrk="1" latinLnBrk="0" hangingPunct="1">
      <a:defRPr sz="5184"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2F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p:scale>
          <a:sx n="21" d="100"/>
          <a:sy n="21" d="100"/>
        </p:scale>
        <p:origin x="-1662" y="-654"/>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750277" y="750277"/>
            <a:ext cx="20445046" cy="31417846"/>
          </a:xfrm>
          <a:prstGeom prst="rect">
            <a:avLst/>
          </a:prstGeom>
          <a:noFill/>
          <a:ln w="190500">
            <a:solidFill>
              <a:srgbClr val="782F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p:cNvSpPr>
            <a:spLocks noGrp="1"/>
          </p:cNvSpPr>
          <p:nvPr>
            <p:ph type="pic" sz="quarter" idx="10" hasCustomPrompt="1"/>
          </p:nvPr>
        </p:nvSpPr>
        <p:spPr>
          <a:xfrm>
            <a:off x="1382713" y="1476375"/>
            <a:ext cx="9215437" cy="9215438"/>
          </a:xfrm>
          <a:prstGeom prst="rect">
            <a:avLst/>
          </a:prstGeom>
        </p:spPr>
        <p:txBody>
          <a:bodyPr/>
          <a:lstStyle>
            <a:lvl1pPr marL="0" indent="0">
              <a:buNone/>
              <a:defRPr baseline="0"/>
            </a:lvl1pPr>
          </a:lstStyle>
          <a:p>
            <a:r>
              <a:rPr lang="en-US" dirty="0" smtClean="0"/>
              <a:t>Kate Herron will add picture</a:t>
            </a:r>
            <a:endParaRPr lang="en-US" dirty="0"/>
          </a:p>
        </p:txBody>
      </p:sp>
      <p:sp>
        <p:nvSpPr>
          <p:cNvPr id="11" name="Text Placeholder 10"/>
          <p:cNvSpPr>
            <a:spLocks noGrp="1"/>
          </p:cNvSpPr>
          <p:nvPr>
            <p:ph type="body" sz="quarter" idx="11" hasCustomPrompt="1"/>
          </p:nvPr>
        </p:nvSpPr>
        <p:spPr>
          <a:xfrm>
            <a:off x="10761663" y="2711768"/>
            <a:ext cx="10158412" cy="992110"/>
          </a:xfrm>
          <a:prstGeom prst="rect">
            <a:avLst/>
          </a:prstGeom>
        </p:spPr>
        <p:txBody>
          <a:bodyPr/>
          <a:lstStyle>
            <a:lvl1pPr marL="0" indent="0" algn="ctr">
              <a:buFontTx/>
              <a:buNone/>
              <a:defRPr sz="6000" b="1">
                <a:latin typeface="Arial" panose="020B0604020202020204" pitchFamily="34" charset="0"/>
                <a:cs typeface="Arial" panose="020B0604020202020204" pitchFamily="34" charset="0"/>
              </a:defRPr>
            </a:lvl1pPr>
          </a:lstStyle>
          <a:p>
            <a:pPr lvl="0"/>
            <a:r>
              <a:rPr lang="en-US" dirty="0" smtClean="0"/>
              <a:t>Enter Name</a:t>
            </a:r>
            <a:endParaRPr lang="en-US" dirty="0"/>
          </a:p>
        </p:txBody>
      </p:sp>
      <p:sp>
        <p:nvSpPr>
          <p:cNvPr id="12" name="TextBox 11"/>
          <p:cNvSpPr txBox="1"/>
          <p:nvPr userDrawn="1"/>
        </p:nvSpPr>
        <p:spPr>
          <a:xfrm>
            <a:off x="10761663" y="1873747"/>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Name:</a:t>
            </a:r>
            <a:endParaRPr lang="en-US" sz="4400" dirty="0">
              <a:latin typeface="Arial" panose="020B0604020202020204" pitchFamily="34" charset="0"/>
              <a:cs typeface="Arial" panose="020B0604020202020204" pitchFamily="34" charset="0"/>
            </a:endParaRPr>
          </a:p>
        </p:txBody>
      </p:sp>
      <p:sp>
        <p:nvSpPr>
          <p:cNvPr id="13" name="Text Placeholder 10"/>
          <p:cNvSpPr>
            <a:spLocks noGrp="1"/>
          </p:cNvSpPr>
          <p:nvPr>
            <p:ph type="body" sz="quarter" idx="12" hasCustomPrompt="1"/>
          </p:nvPr>
        </p:nvSpPr>
        <p:spPr>
          <a:xfrm>
            <a:off x="10761663" y="5188701"/>
            <a:ext cx="10158412" cy="2044384"/>
          </a:xfrm>
          <a:prstGeom prst="rect">
            <a:avLst/>
          </a:prstGeom>
        </p:spPr>
        <p:txBody>
          <a:bodyPr/>
          <a:lstStyle>
            <a:lvl1pPr marL="0" indent="0" algn="ctr">
              <a:lnSpc>
                <a:spcPct val="100000"/>
              </a:lnSpc>
              <a:spcBef>
                <a:spcPts val="0"/>
              </a:spcBef>
              <a:buFontTx/>
              <a:buNone/>
              <a:defRPr sz="5400" b="1" baseline="0">
                <a:latin typeface="Arial" panose="020B0604020202020204" pitchFamily="34" charset="0"/>
                <a:cs typeface="Arial" panose="020B0604020202020204" pitchFamily="34" charset="0"/>
              </a:defRPr>
            </a:lvl1pPr>
          </a:lstStyle>
          <a:p>
            <a:pPr lvl="0"/>
            <a:r>
              <a:rPr lang="en-US" dirty="0" smtClean="0"/>
              <a:t>Enter Department</a:t>
            </a:r>
            <a:endParaRPr lang="en-US" dirty="0"/>
          </a:p>
        </p:txBody>
      </p:sp>
      <p:sp>
        <p:nvSpPr>
          <p:cNvPr id="14" name="TextBox 13"/>
          <p:cNvSpPr txBox="1"/>
          <p:nvPr userDrawn="1"/>
        </p:nvSpPr>
        <p:spPr>
          <a:xfrm>
            <a:off x="10761663" y="4419260"/>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Department:</a:t>
            </a:r>
            <a:endParaRPr lang="en-US" sz="4400" dirty="0">
              <a:latin typeface="Arial" panose="020B0604020202020204" pitchFamily="34" charset="0"/>
              <a:cs typeface="Arial" panose="020B0604020202020204" pitchFamily="34" charset="0"/>
            </a:endParaRPr>
          </a:p>
        </p:txBody>
      </p:sp>
      <p:sp>
        <p:nvSpPr>
          <p:cNvPr id="15" name="Text Placeholder 10"/>
          <p:cNvSpPr>
            <a:spLocks noGrp="1"/>
          </p:cNvSpPr>
          <p:nvPr>
            <p:ph type="body" sz="quarter" idx="13" hasCustomPrompt="1"/>
          </p:nvPr>
        </p:nvSpPr>
        <p:spPr>
          <a:xfrm>
            <a:off x="10761663" y="8994636"/>
            <a:ext cx="10158412" cy="1083860"/>
          </a:xfrm>
          <a:prstGeom prst="rect">
            <a:avLst/>
          </a:prstGeom>
        </p:spPr>
        <p:txBody>
          <a:bodyPr/>
          <a:lstStyle>
            <a:lvl1pPr marL="0" indent="0" algn="ctr">
              <a:lnSpc>
                <a:spcPct val="100000"/>
              </a:lnSpc>
              <a:spcBef>
                <a:spcPts val="0"/>
              </a:spcBef>
              <a:buFontTx/>
              <a:buNone/>
              <a:defRPr sz="4800" b="1">
                <a:latin typeface="Arial" panose="020B0604020202020204" pitchFamily="34" charset="0"/>
                <a:cs typeface="Arial" panose="020B0604020202020204" pitchFamily="34" charset="0"/>
              </a:defRPr>
            </a:lvl1pPr>
          </a:lstStyle>
          <a:p>
            <a:pPr lvl="0"/>
            <a:r>
              <a:rPr lang="en-US" dirty="0" smtClean="0"/>
              <a:t>Enter email</a:t>
            </a:r>
            <a:endParaRPr lang="en-US" dirty="0"/>
          </a:p>
        </p:txBody>
      </p:sp>
      <p:sp>
        <p:nvSpPr>
          <p:cNvPr id="16" name="TextBox 15"/>
          <p:cNvSpPr txBox="1"/>
          <p:nvPr userDrawn="1"/>
        </p:nvSpPr>
        <p:spPr>
          <a:xfrm>
            <a:off x="10761663" y="8225195"/>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Contact:</a:t>
            </a:r>
            <a:endParaRPr lang="en-US" sz="4400" dirty="0">
              <a:latin typeface="Arial" panose="020B0604020202020204" pitchFamily="34" charset="0"/>
              <a:cs typeface="Arial" panose="020B0604020202020204" pitchFamily="34" charset="0"/>
            </a:endParaRPr>
          </a:p>
        </p:txBody>
      </p:sp>
      <p:sp>
        <p:nvSpPr>
          <p:cNvPr id="17" name="Text Placeholder 10"/>
          <p:cNvSpPr>
            <a:spLocks noGrp="1"/>
          </p:cNvSpPr>
          <p:nvPr>
            <p:ph type="body" sz="quarter" idx="14" hasCustomPrompt="1"/>
          </p:nvPr>
        </p:nvSpPr>
        <p:spPr>
          <a:xfrm>
            <a:off x="1382712" y="12428654"/>
            <a:ext cx="19259867" cy="5836486"/>
          </a:xfrm>
          <a:prstGeom prst="rect">
            <a:avLst/>
          </a:prstGeom>
        </p:spPr>
        <p:txBody>
          <a:bodyPr/>
          <a:lstStyle>
            <a:lvl1pPr marL="685800" marR="0" indent="-685800" algn="l" defTabSz="2194560" rtl="0" eaLnBrk="1" fontAlgn="auto" latinLnBrk="0" hangingPunct="1">
              <a:lnSpc>
                <a:spcPct val="100000"/>
              </a:lnSpc>
              <a:spcBef>
                <a:spcPts val="2400"/>
              </a:spcBef>
              <a:spcAft>
                <a:spcPts val="0"/>
              </a:spcAft>
              <a:buClrTx/>
              <a:buSzTx/>
              <a:buFont typeface="Arial" panose="020B0604020202020204" pitchFamily="34" charset="0"/>
              <a:buChar char="•"/>
              <a:tabLst/>
              <a:defRPr sz="4800" b="0" baseline="0">
                <a:latin typeface="Arial" panose="020B0604020202020204" pitchFamily="34" charset="0"/>
                <a:cs typeface="Arial" panose="020B0604020202020204" pitchFamily="34" charset="0"/>
              </a:defRPr>
            </a:lvl1pPr>
          </a:lstStyle>
          <a:p>
            <a:pPr lvl="0"/>
            <a:r>
              <a:rPr lang="en-US" dirty="0" smtClean="0"/>
              <a:t>Please add your most recent research/creative endeavor– what have you been working on, and if a grant, who funded your work?</a:t>
            </a:r>
          </a:p>
        </p:txBody>
      </p:sp>
      <p:sp>
        <p:nvSpPr>
          <p:cNvPr id="18" name="TextBox 17"/>
          <p:cNvSpPr txBox="1"/>
          <p:nvPr userDrawn="1"/>
        </p:nvSpPr>
        <p:spPr>
          <a:xfrm>
            <a:off x="1382713" y="11544913"/>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Current Research:</a:t>
            </a:r>
            <a:endParaRPr lang="en-US" sz="4400" b="1" dirty="0">
              <a:latin typeface="Arial" panose="020B0604020202020204" pitchFamily="34" charset="0"/>
              <a:cs typeface="Arial" panose="020B0604020202020204" pitchFamily="34" charset="0"/>
            </a:endParaRPr>
          </a:p>
        </p:txBody>
      </p:sp>
      <p:sp>
        <p:nvSpPr>
          <p:cNvPr id="19" name="Text Placeholder 10"/>
          <p:cNvSpPr>
            <a:spLocks noGrp="1"/>
          </p:cNvSpPr>
          <p:nvPr>
            <p:ph type="body" sz="quarter" idx="15" hasCustomPrompt="1"/>
          </p:nvPr>
        </p:nvSpPr>
        <p:spPr>
          <a:xfrm>
            <a:off x="1382712" y="19789272"/>
            <a:ext cx="19259867" cy="1967601"/>
          </a:xfrm>
          <a:prstGeom prst="rect">
            <a:avLst/>
          </a:prstGeom>
        </p:spPr>
        <p:txBody>
          <a:bodyPr/>
          <a:lstStyle>
            <a:lvl1pPr marL="0" marR="0" indent="0" algn="l" defTabSz="2194560" rtl="0" eaLnBrk="1" fontAlgn="auto" latinLnBrk="0" hangingPunct="1">
              <a:lnSpc>
                <a:spcPct val="90000"/>
              </a:lnSpc>
              <a:spcBef>
                <a:spcPts val="2400"/>
              </a:spcBef>
              <a:spcAft>
                <a:spcPts val="0"/>
              </a:spcAft>
              <a:buClrTx/>
              <a:buSzTx/>
              <a:buFontTx/>
              <a:buNone/>
              <a:tabLst/>
              <a:defRPr sz="4800" b="0" baseline="0">
                <a:latin typeface="Arial" panose="020B0604020202020204" pitchFamily="34" charset="0"/>
                <a:cs typeface="Arial" panose="020B0604020202020204" pitchFamily="34" charset="0"/>
              </a:defRPr>
            </a:lvl1pPr>
          </a:lstStyle>
          <a:p>
            <a:pPr lvl="0"/>
            <a:r>
              <a:rPr lang="en-US" dirty="0" smtClean="0"/>
              <a:t>Please enter your broad areas of interest in one brief phrase.</a:t>
            </a:r>
            <a:endParaRPr lang="en-US" dirty="0"/>
          </a:p>
        </p:txBody>
      </p:sp>
      <p:sp>
        <p:nvSpPr>
          <p:cNvPr id="20" name="TextBox 19"/>
          <p:cNvSpPr txBox="1"/>
          <p:nvPr userDrawn="1"/>
        </p:nvSpPr>
        <p:spPr>
          <a:xfrm>
            <a:off x="1382713" y="18905531"/>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What I am Interested in:</a:t>
            </a:r>
            <a:endParaRPr lang="en-US" sz="4400" b="1" dirty="0">
              <a:latin typeface="Arial" panose="020B0604020202020204" pitchFamily="34" charset="0"/>
              <a:cs typeface="Arial" panose="020B0604020202020204" pitchFamily="34" charset="0"/>
            </a:endParaRPr>
          </a:p>
        </p:txBody>
      </p:sp>
      <p:sp>
        <p:nvSpPr>
          <p:cNvPr id="21" name="Text Placeholder 10"/>
          <p:cNvSpPr>
            <a:spLocks noGrp="1"/>
          </p:cNvSpPr>
          <p:nvPr>
            <p:ph type="body" sz="quarter" idx="16" hasCustomPrompt="1"/>
          </p:nvPr>
        </p:nvSpPr>
        <p:spPr>
          <a:xfrm>
            <a:off x="1382712" y="23569226"/>
            <a:ext cx="19259867" cy="7794694"/>
          </a:xfrm>
          <a:prstGeom prst="rect">
            <a:avLst/>
          </a:prstGeom>
        </p:spPr>
        <p:txBody>
          <a:bodyPr/>
          <a:lstStyle>
            <a:lvl1pPr marL="0" marR="0" indent="0" algn="l" defTabSz="2194560" rtl="0" eaLnBrk="1" fontAlgn="auto" latinLnBrk="0" hangingPunct="1">
              <a:lnSpc>
                <a:spcPct val="150000"/>
              </a:lnSpc>
              <a:spcBef>
                <a:spcPts val="2400"/>
              </a:spcBef>
              <a:spcAft>
                <a:spcPts val="0"/>
              </a:spcAft>
              <a:buClrTx/>
              <a:buSzTx/>
              <a:buFontTx/>
              <a:buNone/>
              <a:tabLst/>
              <a:defRPr sz="4800" b="0" baseline="0">
                <a:latin typeface="Arial" panose="020B0604020202020204" pitchFamily="34" charset="0"/>
                <a:cs typeface="Arial" panose="020B0604020202020204" pitchFamily="34" charset="0"/>
              </a:defRPr>
            </a:lvl1pPr>
          </a:lstStyle>
          <a:p>
            <a:pPr lvl="0"/>
            <a:r>
              <a:rPr lang="en-US" dirty="0" smtClean="0"/>
              <a:t>What research/creative strengths would you bring to a collaborative proposal?</a:t>
            </a:r>
            <a:endParaRPr lang="en-US" dirty="0"/>
          </a:p>
        </p:txBody>
      </p:sp>
      <p:sp>
        <p:nvSpPr>
          <p:cNvPr id="22" name="TextBox 21"/>
          <p:cNvSpPr txBox="1"/>
          <p:nvPr userDrawn="1"/>
        </p:nvSpPr>
        <p:spPr>
          <a:xfrm>
            <a:off x="1382713" y="22685485"/>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Strengths:</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538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08760" y="8763000"/>
            <a:ext cx="18928080" cy="2088642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357178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419498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1508760" y="8763000"/>
            <a:ext cx="189280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4256908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a:prstGeom prst="rect">
            <a:avLst/>
          </a:prstGeom>
        </p:spPr>
        <p:txBody>
          <a:bodyPr anchor="b"/>
          <a:lstStyle>
            <a:lvl1pPr>
              <a:defRPr sz="14400"/>
            </a:lvl1pPr>
          </a:lstStyle>
          <a:p>
            <a:r>
              <a:rPr lang="en-US" smtClean="0"/>
              <a:t>Click to edit Master title style</a:t>
            </a:r>
            <a:endParaRPr lang="en-US" dirty="0"/>
          </a:p>
        </p:txBody>
      </p:sp>
      <p:sp>
        <p:nvSpPr>
          <p:cNvPr id="3" name="Text Placeholder 2"/>
          <p:cNvSpPr>
            <a:spLocks noGrp="1"/>
          </p:cNvSpPr>
          <p:nvPr>
            <p:ph type="body" idx="1"/>
          </p:nvPr>
        </p:nvSpPr>
        <p:spPr>
          <a:xfrm>
            <a:off x="1497331" y="22029429"/>
            <a:ext cx="18928080" cy="7200898"/>
          </a:xfrm>
          <a:prstGeom prst="rect">
            <a:avLst/>
          </a:prstGeom>
        </p:spPr>
        <p:txBody>
          <a:bodyPr/>
          <a:lstStyle>
            <a:lvl1pPr marL="0" indent="0">
              <a:buNone/>
              <a:defRPr sz="5760">
                <a:solidFill>
                  <a:schemeClr val="tx1"/>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425982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08760" y="8763000"/>
            <a:ext cx="93268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1109960" y="8763000"/>
            <a:ext cx="93268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163225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a:prstGeom prst="rect">
            <a:avLst/>
          </a:prstGeo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511621" y="8069582"/>
            <a:ext cx="9284016" cy="3954778"/>
          </a:xfrm>
          <a:prstGeom prst="rect">
            <a:avLst/>
          </a:prstGeo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smtClean="0"/>
              <a:t>Click to edit Master text styles</a:t>
            </a:r>
          </a:p>
        </p:txBody>
      </p:sp>
      <p:sp>
        <p:nvSpPr>
          <p:cNvPr id="4" name="Content Placeholder 3"/>
          <p:cNvSpPr>
            <a:spLocks noGrp="1"/>
          </p:cNvSpPr>
          <p:nvPr>
            <p:ph sz="half" idx="2"/>
          </p:nvPr>
        </p:nvSpPr>
        <p:spPr>
          <a:xfrm>
            <a:off x="1511621" y="12024360"/>
            <a:ext cx="9284016" cy="176860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1109961" y="8069582"/>
            <a:ext cx="9329738" cy="3954778"/>
          </a:xfrm>
          <a:prstGeom prst="rect">
            <a:avLst/>
          </a:prstGeo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smtClean="0"/>
              <a:t>Click to edit Master text styles</a:t>
            </a:r>
          </a:p>
        </p:txBody>
      </p:sp>
      <p:sp>
        <p:nvSpPr>
          <p:cNvPr id="6" name="Content Placeholder 5"/>
          <p:cNvSpPr>
            <a:spLocks noGrp="1"/>
          </p:cNvSpPr>
          <p:nvPr>
            <p:ph sz="quarter" idx="4"/>
          </p:nvPr>
        </p:nvSpPr>
        <p:spPr>
          <a:xfrm>
            <a:off x="11109961" y="12024360"/>
            <a:ext cx="9329738" cy="176860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8" name="Footer Placeholder 7"/>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1488565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4" name="Footer Placeholder 3"/>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5" name="Slide Number Placeholder 4"/>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2710568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3" name="Footer Placeholder 2"/>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4" name="Slide Number Placeholder 3"/>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260102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a:prstGeom prst="rect">
            <a:avLst/>
          </a:prstGeom>
        </p:spPr>
        <p:txBody>
          <a:bodyPr anchor="b"/>
          <a:lstStyle>
            <a:lvl1pPr>
              <a:defRPr sz="7680"/>
            </a:lvl1pPr>
          </a:lstStyle>
          <a:p>
            <a:r>
              <a:rPr lang="en-US" smtClean="0"/>
              <a:t>Click to edit Master title style</a:t>
            </a:r>
            <a:endParaRPr lang="en-US" dirty="0"/>
          </a:p>
        </p:txBody>
      </p:sp>
      <p:sp>
        <p:nvSpPr>
          <p:cNvPr id="3" name="Content Placeholder 2"/>
          <p:cNvSpPr>
            <a:spLocks noGrp="1"/>
          </p:cNvSpPr>
          <p:nvPr>
            <p:ph idx="1"/>
          </p:nvPr>
        </p:nvSpPr>
        <p:spPr>
          <a:xfrm>
            <a:off x="9329738" y="4739647"/>
            <a:ext cx="11109960" cy="23393400"/>
          </a:xfrm>
          <a:prstGeom prst="rect">
            <a:avLst/>
          </a:prstGeo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11619" y="9875520"/>
            <a:ext cx="7078027" cy="18295622"/>
          </a:xfrm>
          <a:prstGeom prst="rect">
            <a:avLst/>
          </a:prstGeo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smtClean="0"/>
              <a:t>Click to edit Master text styles</a:t>
            </a:r>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803600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a:prstGeom prst="rect">
            <a:avLst/>
          </a:prstGeom>
        </p:spPr>
        <p:txBody>
          <a:bodyPr anchor="b"/>
          <a:lstStyle>
            <a:lvl1pPr>
              <a:defRPr sz="76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a:prstGeom prst="rect">
            <a:avLst/>
          </a:prstGeo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dirty="0" smtClean="0"/>
              <a:t>Click icon to add picture</a:t>
            </a:r>
            <a:endParaRPr lang="en-US" dirty="0"/>
          </a:p>
        </p:txBody>
      </p:sp>
      <p:sp>
        <p:nvSpPr>
          <p:cNvPr id="4" name="Text Placeholder 3"/>
          <p:cNvSpPr>
            <a:spLocks noGrp="1"/>
          </p:cNvSpPr>
          <p:nvPr>
            <p:ph type="body" sz="half" idx="2"/>
          </p:nvPr>
        </p:nvSpPr>
        <p:spPr>
          <a:xfrm>
            <a:off x="1511619" y="9875520"/>
            <a:ext cx="7078027" cy="18295622"/>
          </a:xfrm>
          <a:prstGeom prst="rect">
            <a:avLst/>
          </a:prstGeo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smtClean="0"/>
              <a:t>Click to edit Master text styles</a:t>
            </a:r>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4/18/2016</a:t>
            </a:fld>
            <a:endParaRPr lang="en-US" dirty="0"/>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dirty="0"/>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dirty="0"/>
          </a:p>
        </p:txBody>
      </p:sp>
    </p:spTree>
    <p:extLst>
      <p:ext uri="{BB962C8B-B14F-4D97-AF65-F5344CB8AC3E}">
        <p14:creationId xmlns:p14="http://schemas.microsoft.com/office/powerpoint/2010/main" val="192958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7470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Placeholder 44"/>
          <p:cNvSpPr>
            <a:spLocks noGrp="1"/>
          </p:cNvSpPr>
          <p:nvPr>
            <p:ph type="body" sz="quarter" idx="11"/>
          </p:nvPr>
        </p:nvSpPr>
        <p:spPr/>
        <p:txBody>
          <a:bodyPr/>
          <a:lstStyle/>
          <a:p>
            <a:r>
              <a:rPr lang="en-US" dirty="0"/>
              <a:t>James </a:t>
            </a:r>
            <a:r>
              <a:rPr lang="en-US" dirty="0" smtClean="0"/>
              <a:t>M. Fadool</a:t>
            </a:r>
            <a:endParaRPr lang="en-US" dirty="0"/>
          </a:p>
        </p:txBody>
      </p:sp>
      <p:sp>
        <p:nvSpPr>
          <p:cNvPr id="46" name="Text Placeholder 45"/>
          <p:cNvSpPr>
            <a:spLocks noGrp="1"/>
          </p:cNvSpPr>
          <p:nvPr>
            <p:ph type="body" sz="quarter" idx="12"/>
          </p:nvPr>
        </p:nvSpPr>
        <p:spPr/>
        <p:txBody>
          <a:bodyPr/>
          <a:lstStyle/>
          <a:p>
            <a:r>
              <a:rPr lang="en-US" dirty="0"/>
              <a:t>Biological Science</a:t>
            </a:r>
          </a:p>
        </p:txBody>
      </p:sp>
      <p:sp>
        <p:nvSpPr>
          <p:cNvPr id="47" name="Text Placeholder 46"/>
          <p:cNvSpPr>
            <a:spLocks noGrp="1"/>
          </p:cNvSpPr>
          <p:nvPr>
            <p:ph type="body" sz="quarter" idx="13"/>
          </p:nvPr>
        </p:nvSpPr>
        <p:spPr/>
        <p:txBody>
          <a:bodyPr/>
          <a:lstStyle/>
          <a:p>
            <a:r>
              <a:rPr lang="en-US" dirty="0"/>
              <a:t>jfadool@bio.fsu.edu</a:t>
            </a:r>
          </a:p>
        </p:txBody>
      </p:sp>
      <p:sp>
        <p:nvSpPr>
          <p:cNvPr id="7" name="Text Placeholder 6"/>
          <p:cNvSpPr>
            <a:spLocks noGrp="1"/>
          </p:cNvSpPr>
          <p:nvPr>
            <p:ph type="body" sz="quarter" idx="14"/>
          </p:nvPr>
        </p:nvSpPr>
        <p:spPr/>
        <p:txBody>
          <a:bodyPr/>
          <a:lstStyle/>
          <a:p>
            <a:r>
              <a:rPr lang="en-US" dirty="0" smtClean="0"/>
              <a:t>Apply state-of-the-art genome editing tools to </a:t>
            </a:r>
            <a:r>
              <a:rPr lang="en-US" dirty="0"/>
              <a:t>generate </a:t>
            </a:r>
            <a:r>
              <a:rPr lang="en-US" dirty="0" smtClean="0"/>
              <a:t>models for the study of eye development and inherited retinal degenerations.</a:t>
            </a:r>
          </a:p>
          <a:p>
            <a:r>
              <a:rPr lang="en-US" dirty="0"/>
              <a:t>U</a:t>
            </a:r>
            <a:r>
              <a:rPr lang="en-US" dirty="0" smtClean="0"/>
              <a:t>se </a:t>
            </a:r>
            <a:r>
              <a:rPr lang="en-US" dirty="0"/>
              <a:t>our </a:t>
            </a:r>
            <a:r>
              <a:rPr lang="en-US" dirty="0" smtClean="0"/>
              <a:t>in vivo models </a:t>
            </a:r>
            <a:r>
              <a:rPr lang="en-US" dirty="0"/>
              <a:t>of </a:t>
            </a:r>
            <a:r>
              <a:rPr lang="en-US" dirty="0" smtClean="0"/>
              <a:t>retinal disease in </a:t>
            </a:r>
            <a:r>
              <a:rPr lang="en-US" dirty="0"/>
              <a:t>systematic genetic and small molecule screens </a:t>
            </a:r>
            <a:r>
              <a:rPr lang="en-US" dirty="0" smtClean="0"/>
              <a:t>to </a:t>
            </a:r>
            <a:r>
              <a:rPr lang="en-US" dirty="0"/>
              <a:t>identify </a:t>
            </a:r>
            <a:r>
              <a:rPr lang="en-US" dirty="0" smtClean="0"/>
              <a:t>factors that slow </a:t>
            </a:r>
            <a:r>
              <a:rPr lang="en-US" dirty="0"/>
              <a:t>the progression of cell death and </a:t>
            </a:r>
            <a:r>
              <a:rPr lang="en-US" dirty="0" smtClean="0"/>
              <a:t>secondary alterations.</a:t>
            </a:r>
          </a:p>
          <a:p>
            <a:r>
              <a:rPr lang="en-US" dirty="0" smtClean="0"/>
              <a:t>Our work is funded by grants from the NIH/NEI and the Foundation Fighting Blindness.</a:t>
            </a:r>
            <a:endParaRPr lang="en-US" dirty="0"/>
          </a:p>
        </p:txBody>
      </p:sp>
      <p:sp>
        <p:nvSpPr>
          <p:cNvPr id="8" name="Text Placeholder 7"/>
          <p:cNvSpPr>
            <a:spLocks noGrp="1"/>
          </p:cNvSpPr>
          <p:nvPr>
            <p:ph type="body" sz="quarter" idx="15"/>
          </p:nvPr>
        </p:nvSpPr>
        <p:spPr/>
        <p:txBody>
          <a:bodyPr/>
          <a:lstStyle/>
          <a:p>
            <a:r>
              <a:rPr lang="en-US" dirty="0" smtClean="0"/>
              <a:t>Genetic and molecular regulation of the retinal development, neural degenerative diseases and regeneration.</a:t>
            </a:r>
            <a:endParaRPr lang="en-US" dirty="0"/>
          </a:p>
        </p:txBody>
      </p:sp>
      <p:sp>
        <p:nvSpPr>
          <p:cNvPr id="9" name="Text Placeholder 8"/>
          <p:cNvSpPr>
            <a:spLocks noGrp="1"/>
          </p:cNvSpPr>
          <p:nvPr>
            <p:ph type="body" sz="quarter" idx="16"/>
          </p:nvPr>
        </p:nvSpPr>
        <p:spPr/>
        <p:txBody>
          <a:bodyPr/>
          <a:lstStyle/>
          <a:p>
            <a:r>
              <a:rPr lang="en-US" dirty="0" smtClean="0"/>
              <a:t>With over 20 years of experience in zebrafish genetics, we can provide expertise to take advantage of the power of zebrafish genetics for understanding basic cell biology, vertebrate development and human disease; possible applications include gene knock-down strategies, incorporating existing genetic mutations and transgenic lines, and applying genome editing tools to generate precisely defined genetic lesions as models of inherited disorders. </a:t>
            </a:r>
            <a:endParaRPr lang="en-US" dirty="0"/>
          </a:p>
        </p:txBody>
      </p:sp>
      <p:pic>
        <p:nvPicPr>
          <p:cNvPr id="109" name="Picture Placeholder 108"/>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162" b="21870"/>
          <a:stretch/>
        </p:blipFill>
        <p:spPr/>
      </p:pic>
    </p:spTree>
    <p:extLst>
      <p:ext uri="{BB962C8B-B14F-4D97-AF65-F5344CB8AC3E}">
        <p14:creationId xmlns:p14="http://schemas.microsoft.com/office/powerpoint/2010/main" val="1004845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3049</TotalTime>
  <Words>152</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John</dc:creator>
  <cp:lastModifiedBy>NHMFL</cp:lastModifiedBy>
  <cp:revision>88</cp:revision>
  <dcterms:created xsi:type="dcterms:W3CDTF">2016-03-29T15:11:58Z</dcterms:created>
  <dcterms:modified xsi:type="dcterms:W3CDTF">2016-04-18T19:00:57Z</dcterms:modified>
</cp:coreProperties>
</file>