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21945600" cy="32918400"/>
  <p:notesSz cx="6858000" cy="9144000"/>
  <p:defaultTextStyle>
    <a:defPPr>
      <a:defRPr lang="en-US"/>
    </a:defPPr>
    <a:lvl1pPr marL="0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1pPr>
    <a:lvl2pPr marL="1316736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2pPr>
    <a:lvl3pPr marL="2633472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3pPr>
    <a:lvl4pPr marL="3950208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4pPr>
    <a:lvl5pPr marL="5266944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5pPr>
    <a:lvl6pPr marL="6583680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6pPr>
    <a:lvl7pPr marL="7900416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7pPr>
    <a:lvl8pPr marL="9217152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8pPr>
    <a:lvl9pPr marL="10533888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2F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8" autoAdjust="0"/>
    <p:restoredTop sz="94660"/>
  </p:normalViewPr>
  <p:slideViewPr>
    <p:cSldViewPr snapToGrid="0">
      <p:cViewPr>
        <p:scale>
          <a:sx n="10" d="100"/>
          <a:sy n="10" d="100"/>
        </p:scale>
        <p:origin x="-1882" y="-902"/>
      </p:cViewPr>
      <p:guideLst>
        <p:guide orient="horz" pos="10368"/>
        <p:guide pos="69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750277" y="750277"/>
            <a:ext cx="20445046" cy="31417846"/>
          </a:xfrm>
          <a:prstGeom prst="rect">
            <a:avLst/>
          </a:prstGeom>
          <a:noFill/>
          <a:ln w="190500">
            <a:solidFill>
              <a:srgbClr val="782F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1382713" y="1476375"/>
            <a:ext cx="9215437" cy="92154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 smtClean="0"/>
              <a:t>Kate Herron will add picture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0761663" y="2711768"/>
            <a:ext cx="10158412" cy="99211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6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Enter Name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0761663" y="1873747"/>
            <a:ext cx="1015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Name: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10761663" y="5188701"/>
            <a:ext cx="10158412" cy="2044384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54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Enter Department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0761663" y="4419260"/>
            <a:ext cx="1015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Department: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0761663" y="8994636"/>
            <a:ext cx="10158412" cy="108386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4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Enter email</a:t>
            </a:r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0761663" y="8225195"/>
            <a:ext cx="1015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Contact: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1382712" y="12428654"/>
            <a:ext cx="19259867" cy="5836486"/>
          </a:xfrm>
          <a:prstGeom prst="rect">
            <a:avLst/>
          </a:prstGeom>
        </p:spPr>
        <p:txBody>
          <a:bodyPr/>
          <a:lstStyle>
            <a:lvl1pPr marL="685800" marR="0" indent="-685800" algn="l" defTabSz="219456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4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Please add your most recent research/creative endeavor– what have you been working on, and if a grant, who funded your work?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382713" y="11544913"/>
            <a:ext cx="1015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Current Research: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1382712" y="19789272"/>
            <a:ext cx="19259867" cy="1967601"/>
          </a:xfrm>
          <a:prstGeom prst="rect">
            <a:avLst/>
          </a:prstGeom>
        </p:spPr>
        <p:txBody>
          <a:bodyPr/>
          <a:lstStyle>
            <a:lvl1pPr marL="0" marR="0" indent="0" algn="l" defTabSz="2194560" rtl="0" eaLnBrk="1" fontAlgn="auto" latinLnBrk="0" hangingPunct="1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Please enter your broad areas of interest in one brief phrase.</a:t>
            </a:r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1382713" y="18905531"/>
            <a:ext cx="1015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I am Interested in: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1382712" y="23569226"/>
            <a:ext cx="19259867" cy="7794694"/>
          </a:xfrm>
          <a:prstGeom prst="rect">
            <a:avLst/>
          </a:prstGeom>
        </p:spPr>
        <p:txBody>
          <a:bodyPr/>
          <a:lstStyle>
            <a:lvl1pPr marL="0" marR="0" indent="0" algn="l" defTabSz="2194560" rtl="0" eaLnBrk="1" fontAlgn="auto" latinLnBrk="0" hangingPunct="1">
              <a:lnSpc>
                <a:spcPct val="15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What research/creative strengths would you bring to a collaborative proposal?</a:t>
            </a:r>
            <a:endParaRPr lang="en-US" dirty="0"/>
          </a:p>
        </p:txBody>
      </p:sp>
      <p:sp>
        <p:nvSpPr>
          <p:cNvPr id="22" name="TextBox 21"/>
          <p:cNvSpPr txBox="1"/>
          <p:nvPr userDrawn="1"/>
        </p:nvSpPr>
        <p:spPr>
          <a:xfrm>
            <a:off x="1382713" y="22685485"/>
            <a:ext cx="1015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Strengths: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389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752607"/>
            <a:ext cx="18928080" cy="636270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08760" y="8763000"/>
            <a:ext cx="18928080" cy="2088642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780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704821" y="1752600"/>
            <a:ext cx="4732020" cy="2789682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08761" y="1752600"/>
            <a:ext cx="13921740" cy="2789682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988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752607"/>
            <a:ext cx="18928080" cy="636270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760" y="8763000"/>
            <a:ext cx="18928080" cy="208864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908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7331" y="8206749"/>
            <a:ext cx="18928080" cy="13693138"/>
          </a:xfrm>
          <a:prstGeom prst="rect">
            <a:avLst/>
          </a:prstGeom>
        </p:spPr>
        <p:txBody>
          <a:bodyPr anchor="b"/>
          <a:lstStyle>
            <a:lvl1pPr>
              <a:defRPr sz="1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7331" y="22029429"/>
            <a:ext cx="18928080" cy="72008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760">
                <a:solidFill>
                  <a:schemeClr val="tx1"/>
                </a:solidFill>
              </a:defRPr>
            </a:lvl1pPr>
            <a:lvl2pPr marL="109728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2pPr>
            <a:lvl3pPr marL="2194560" indent="0">
              <a:buNone/>
              <a:defRPr sz="4320">
                <a:solidFill>
                  <a:schemeClr val="tx1">
                    <a:tint val="75000"/>
                  </a:schemeClr>
                </a:solidFill>
              </a:defRPr>
            </a:lvl3pPr>
            <a:lvl4pPr marL="329184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4pPr>
            <a:lvl5pPr marL="438912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5pPr>
            <a:lvl6pPr marL="548640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6pPr>
            <a:lvl7pPr marL="658368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7pPr>
            <a:lvl8pPr marL="768096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8pPr>
            <a:lvl9pPr marL="877824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824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752607"/>
            <a:ext cx="18928080" cy="636270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8760" y="8763000"/>
            <a:ext cx="9326880" cy="208864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09960" y="8763000"/>
            <a:ext cx="9326880" cy="208864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254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8" y="1752607"/>
            <a:ext cx="18928080" cy="636270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621" y="8069582"/>
            <a:ext cx="9284016" cy="395477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60" b="1"/>
            </a:lvl1pPr>
            <a:lvl2pPr marL="1097280" indent="0">
              <a:buNone/>
              <a:defRPr sz="4800" b="1"/>
            </a:lvl2pPr>
            <a:lvl3pPr marL="2194560" indent="0">
              <a:buNone/>
              <a:defRPr sz="4320" b="1"/>
            </a:lvl3pPr>
            <a:lvl4pPr marL="3291840" indent="0">
              <a:buNone/>
              <a:defRPr sz="3840" b="1"/>
            </a:lvl4pPr>
            <a:lvl5pPr marL="4389120" indent="0">
              <a:buNone/>
              <a:defRPr sz="3840" b="1"/>
            </a:lvl5pPr>
            <a:lvl6pPr marL="5486400" indent="0">
              <a:buNone/>
              <a:defRPr sz="3840" b="1"/>
            </a:lvl6pPr>
            <a:lvl7pPr marL="6583680" indent="0">
              <a:buNone/>
              <a:defRPr sz="3840" b="1"/>
            </a:lvl7pPr>
            <a:lvl8pPr marL="7680960" indent="0">
              <a:buNone/>
              <a:defRPr sz="3840" b="1"/>
            </a:lvl8pPr>
            <a:lvl9pPr marL="8778240" indent="0">
              <a:buNone/>
              <a:defRPr sz="38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1621" y="12024360"/>
            <a:ext cx="9284016" cy="176860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109961" y="8069582"/>
            <a:ext cx="9329738" cy="395477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60" b="1"/>
            </a:lvl1pPr>
            <a:lvl2pPr marL="1097280" indent="0">
              <a:buNone/>
              <a:defRPr sz="4800" b="1"/>
            </a:lvl2pPr>
            <a:lvl3pPr marL="2194560" indent="0">
              <a:buNone/>
              <a:defRPr sz="4320" b="1"/>
            </a:lvl3pPr>
            <a:lvl4pPr marL="3291840" indent="0">
              <a:buNone/>
              <a:defRPr sz="3840" b="1"/>
            </a:lvl4pPr>
            <a:lvl5pPr marL="4389120" indent="0">
              <a:buNone/>
              <a:defRPr sz="3840" b="1"/>
            </a:lvl5pPr>
            <a:lvl6pPr marL="5486400" indent="0">
              <a:buNone/>
              <a:defRPr sz="3840" b="1"/>
            </a:lvl6pPr>
            <a:lvl7pPr marL="6583680" indent="0">
              <a:buNone/>
              <a:defRPr sz="3840" b="1"/>
            </a:lvl7pPr>
            <a:lvl8pPr marL="7680960" indent="0">
              <a:buNone/>
              <a:defRPr sz="3840" b="1"/>
            </a:lvl8pPr>
            <a:lvl9pPr marL="8778240" indent="0">
              <a:buNone/>
              <a:defRPr sz="38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109961" y="12024360"/>
            <a:ext cx="9329738" cy="176860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565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752607"/>
            <a:ext cx="18928080" cy="636270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568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02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9" y="2194560"/>
            <a:ext cx="7078027" cy="7680960"/>
          </a:xfrm>
          <a:prstGeom prst="rect">
            <a:avLst/>
          </a:prstGeom>
        </p:spPr>
        <p:txBody>
          <a:bodyPr anchor="b"/>
          <a:lstStyle>
            <a:lvl1pPr>
              <a:defRPr sz="76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29738" y="4739647"/>
            <a:ext cx="11109960" cy="23393400"/>
          </a:xfrm>
          <a:prstGeom prst="rect">
            <a:avLst/>
          </a:prstGeom>
        </p:spPr>
        <p:txBody>
          <a:bodyPr/>
          <a:lstStyle>
            <a:lvl1pPr>
              <a:defRPr sz="7680"/>
            </a:lvl1pPr>
            <a:lvl2pPr>
              <a:defRPr sz="6720"/>
            </a:lvl2pPr>
            <a:lvl3pPr>
              <a:defRPr sz="576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1619" y="9875520"/>
            <a:ext cx="7078027" cy="182956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840"/>
            </a:lvl1pPr>
            <a:lvl2pPr marL="1097280" indent="0">
              <a:buNone/>
              <a:defRPr sz="3360"/>
            </a:lvl2pPr>
            <a:lvl3pPr marL="2194560" indent="0">
              <a:buNone/>
              <a:defRPr sz="2880"/>
            </a:lvl3pPr>
            <a:lvl4pPr marL="3291840" indent="0">
              <a:buNone/>
              <a:defRPr sz="2400"/>
            </a:lvl4pPr>
            <a:lvl5pPr marL="4389120" indent="0">
              <a:buNone/>
              <a:defRPr sz="2400"/>
            </a:lvl5pPr>
            <a:lvl6pPr marL="5486400" indent="0">
              <a:buNone/>
              <a:defRPr sz="2400"/>
            </a:lvl6pPr>
            <a:lvl7pPr marL="6583680" indent="0">
              <a:buNone/>
              <a:defRPr sz="2400"/>
            </a:lvl7pPr>
            <a:lvl8pPr marL="7680960" indent="0">
              <a:buNone/>
              <a:defRPr sz="2400"/>
            </a:lvl8pPr>
            <a:lvl9pPr marL="8778240" indent="0">
              <a:buNone/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600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9" y="2194560"/>
            <a:ext cx="7078027" cy="7680960"/>
          </a:xfrm>
          <a:prstGeom prst="rect">
            <a:avLst/>
          </a:prstGeom>
        </p:spPr>
        <p:txBody>
          <a:bodyPr anchor="b"/>
          <a:lstStyle>
            <a:lvl1pPr>
              <a:defRPr sz="76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329738" y="4739647"/>
            <a:ext cx="11109960" cy="233934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7680"/>
            </a:lvl1pPr>
            <a:lvl2pPr marL="1097280" indent="0">
              <a:buNone/>
              <a:defRPr sz="6720"/>
            </a:lvl2pPr>
            <a:lvl3pPr marL="2194560" indent="0">
              <a:buNone/>
              <a:defRPr sz="5760"/>
            </a:lvl3pPr>
            <a:lvl4pPr marL="3291840" indent="0">
              <a:buNone/>
              <a:defRPr sz="4800"/>
            </a:lvl4pPr>
            <a:lvl5pPr marL="4389120" indent="0">
              <a:buNone/>
              <a:defRPr sz="4800"/>
            </a:lvl5pPr>
            <a:lvl6pPr marL="5486400" indent="0">
              <a:buNone/>
              <a:defRPr sz="4800"/>
            </a:lvl6pPr>
            <a:lvl7pPr marL="6583680" indent="0">
              <a:buNone/>
              <a:defRPr sz="4800"/>
            </a:lvl7pPr>
            <a:lvl8pPr marL="7680960" indent="0">
              <a:buNone/>
              <a:defRPr sz="4800"/>
            </a:lvl8pPr>
            <a:lvl9pPr marL="8778240" indent="0">
              <a:buNone/>
              <a:defRPr sz="48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1619" y="9875520"/>
            <a:ext cx="7078027" cy="182956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840"/>
            </a:lvl1pPr>
            <a:lvl2pPr marL="1097280" indent="0">
              <a:buNone/>
              <a:defRPr sz="3360"/>
            </a:lvl2pPr>
            <a:lvl3pPr marL="2194560" indent="0">
              <a:buNone/>
              <a:defRPr sz="2880"/>
            </a:lvl3pPr>
            <a:lvl4pPr marL="3291840" indent="0">
              <a:buNone/>
              <a:defRPr sz="2400"/>
            </a:lvl4pPr>
            <a:lvl5pPr marL="4389120" indent="0">
              <a:buNone/>
              <a:defRPr sz="2400"/>
            </a:lvl5pPr>
            <a:lvl6pPr marL="5486400" indent="0">
              <a:buNone/>
              <a:defRPr sz="2400"/>
            </a:lvl6pPr>
            <a:lvl7pPr marL="6583680" indent="0">
              <a:buNone/>
              <a:defRPr sz="2400"/>
            </a:lvl7pPr>
            <a:lvl8pPr marL="7680960" indent="0">
              <a:buNone/>
              <a:defRPr sz="2400"/>
            </a:lvl8pPr>
            <a:lvl9pPr marL="8778240" indent="0">
              <a:buNone/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588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7470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194560" rtl="0" eaLnBrk="1" latinLnBrk="0" hangingPunct="1">
        <a:lnSpc>
          <a:spcPct val="90000"/>
        </a:lnSpc>
        <a:spcBef>
          <a:spcPct val="0"/>
        </a:spcBef>
        <a:buNone/>
        <a:defRPr sz="105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8640" indent="-548640" algn="l" defTabSz="219456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6720" kern="1200">
          <a:solidFill>
            <a:schemeClr val="tx1"/>
          </a:solidFill>
          <a:latin typeface="+mn-lt"/>
          <a:ea typeface="+mn-ea"/>
          <a:cs typeface="+mn-cs"/>
        </a:defRPr>
      </a:lvl1pPr>
      <a:lvl2pPr marL="164592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84048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4pPr>
      <a:lvl5pPr marL="493776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5pPr>
      <a:lvl6pPr marL="603504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6pPr>
      <a:lvl7pPr marL="713232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7pPr>
      <a:lvl8pPr marL="822960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8pPr>
      <a:lvl9pPr marL="932688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1pPr>
      <a:lvl2pPr marL="109728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2pPr>
      <a:lvl3pPr marL="219456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3pPr>
      <a:lvl4pPr marL="329184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4pPr>
      <a:lvl5pPr marL="438912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5pPr>
      <a:lvl6pPr marL="548640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6pPr>
      <a:lvl7pPr marL="658368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7pPr>
      <a:lvl8pPr marL="768096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8pPr>
      <a:lvl9pPr marL="877824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 Placeholder 4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P. Bryant </a:t>
            </a:r>
            <a:r>
              <a:rPr lang="en-US" dirty="0" smtClean="0"/>
              <a:t>Chase</a:t>
            </a:r>
            <a:endParaRPr lang="en-US" dirty="0"/>
          </a:p>
        </p:txBody>
      </p:sp>
      <p:sp>
        <p:nvSpPr>
          <p:cNvPr id="46" name="Text Placeholder 4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Biological Science</a:t>
            </a:r>
          </a:p>
        </p:txBody>
      </p:sp>
      <p:sp>
        <p:nvSpPr>
          <p:cNvPr id="47" name="Text Placeholder 4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chase@bio.fsu.edu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223684" y="12428653"/>
            <a:ext cx="19926784" cy="6217155"/>
          </a:xfrm>
        </p:spPr>
        <p:txBody>
          <a:bodyPr/>
          <a:lstStyle/>
          <a:p>
            <a:r>
              <a:rPr lang="en-US" sz="4400" dirty="0" smtClean="0"/>
              <a:t>How does troponin enable Ca</a:t>
            </a:r>
            <a:r>
              <a:rPr lang="en-US" sz="4400" baseline="30000" dirty="0" smtClean="0"/>
              <a:t>2+</a:t>
            </a:r>
            <a:r>
              <a:rPr lang="en-US" sz="4400" dirty="0" smtClean="0"/>
              <a:t> regulation </a:t>
            </a:r>
            <a:r>
              <a:rPr lang="en-US" sz="4400" dirty="0"/>
              <a:t>of striated muscles of </a:t>
            </a:r>
            <a:r>
              <a:rPr lang="en-US" sz="4400" dirty="0" smtClean="0"/>
              <a:t>vertebrates—skeletal muscles and the heart—and how is troponin function affected by mutations associated with myopathies?</a:t>
            </a:r>
          </a:p>
          <a:p>
            <a:r>
              <a:rPr lang="en-US" sz="4400" dirty="0" smtClean="0"/>
              <a:t>What other functions does troponin have in striated muscle myocytes—particularly in the nucleus—and how are those functions affected by myopathy-causing mutations?</a:t>
            </a:r>
          </a:p>
          <a:p>
            <a:r>
              <a:rPr lang="en-US" sz="4400" dirty="0" smtClean="0"/>
              <a:t>How is muscle biomechanical function altered in some examples of extreme, evolutionary adaptations found in invertebrates at the protein level?</a:t>
            </a:r>
            <a:endParaRPr lang="en-US" sz="44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1382712" y="19789272"/>
            <a:ext cx="19259867" cy="2633406"/>
          </a:xfrm>
        </p:spPr>
        <p:txBody>
          <a:bodyPr/>
          <a:lstStyle/>
          <a:p>
            <a:r>
              <a:rPr lang="en-US" dirty="0" smtClean="0"/>
              <a:t>Physiology, biophysics and biomechanics of muscle at the cellular (myocyte) and molecular levels; Ca</a:t>
            </a:r>
            <a:r>
              <a:rPr lang="en-US" baseline="30000" dirty="0" smtClean="0"/>
              <a:t>2+</a:t>
            </a:r>
            <a:r>
              <a:rPr lang="en-US" dirty="0" smtClean="0"/>
              <a:t> regulation of striated muscle contraction; myopathies, with an emphasis on cardiomyopathies; </a:t>
            </a:r>
            <a:r>
              <a:rPr lang="en-US" dirty="0" err="1" smtClean="0"/>
              <a:t>bionanotechnology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1382713" y="23569226"/>
            <a:ext cx="8866187" cy="807133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Biophysical, quantitative approaches to physiological and pathological problems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Over 70 peer-reviewed publications in a wide range of journals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History of funding/peer-review with a variety of agencies: NIH, NSF, American Heart Assn, DARPA, NASA</a:t>
            </a:r>
            <a:endParaRPr lang="en-US" dirty="0"/>
          </a:p>
        </p:txBody>
      </p:sp>
      <p:pic>
        <p:nvPicPr>
          <p:cNvPr id="205" name="Picture Placeholder 204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7" b="15020"/>
          <a:stretch/>
        </p:blipFill>
        <p:spPr/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6" r="7727"/>
          <a:stretch/>
        </p:blipFill>
        <p:spPr>
          <a:xfrm>
            <a:off x="9867900" y="22667411"/>
            <a:ext cx="3676650" cy="41910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3868400" y="23231291"/>
            <a:ext cx="7071360" cy="3063240"/>
            <a:chOff x="13868400" y="28577316"/>
            <a:chExt cx="7071360" cy="306324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93" t="27308" r="7704" b="32086"/>
            <a:stretch/>
          </p:blipFill>
          <p:spPr>
            <a:xfrm>
              <a:off x="13868400" y="28577316"/>
              <a:ext cx="7071360" cy="3063240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18592800" y="31034507"/>
              <a:ext cx="2011680" cy="595777"/>
              <a:chOff x="18592800" y="31034507"/>
              <a:chExt cx="2011680" cy="595777"/>
            </a:xfrm>
          </p:grpSpPr>
          <p:sp>
            <p:nvSpPr>
              <p:cNvPr id="3" name="Rectangle 2"/>
              <p:cNvSpPr/>
              <p:nvPr/>
            </p:nvSpPr>
            <p:spPr>
              <a:xfrm flipV="1">
                <a:off x="18592800" y="31034507"/>
                <a:ext cx="2011680" cy="45719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19080479" y="31107064"/>
                <a:ext cx="112562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accent5"/>
                    </a:solidFill>
                  </a:rPr>
                  <a:t>40 </a:t>
                </a:r>
                <a:r>
                  <a:rPr lang="en-US" sz="2800" dirty="0" smtClean="0">
                    <a:solidFill>
                      <a:schemeClr val="accent5"/>
                    </a:solidFill>
                    <a:latin typeface="Symbol" panose="05050102010706020507" pitchFamily="18" charset="2"/>
                  </a:rPr>
                  <a:t>m</a:t>
                </a:r>
                <a:r>
                  <a:rPr lang="en-US" sz="2800" dirty="0" smtClean="0">
                    <a:solidFill>
                      <a:schemeClr val="accent5"/>
                    </a:solidFill>
                  </a:rPr>
                  <a:t>m</a:t>
                </a:r>
                <a:endParaRPr lang="en-US" sz="2800" dirty="0">
                  <a:solidFill>
                    <a:schemeClr val="accent5"/>
                  </a:solidFill>
                </a:endParaRPr>
              </a:p>
            </p:txBody>
          </p:sp>
        </p:grpSp>
      </p:grpSp>
      <p:pic>
        <p:nvPicPr>
          <p:cNvPr id="15" name="Picture 1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3701" y="27439284"/>
            <a:ext cx="9652408" cy="40170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484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3092</TotalTime>
  <Words>153</Words>
  <Application>Microsoft Office PowerPoint</Application>
  <PresentationFormat>Custom</PresentationFormat>
  <Paragraphs>11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John</dc:creator>
  <cp:lastModifiedBy>P. Bryant Chase</cp:lastModifiedBy>
  <cp:revision>139</cp:revision>
  <dcterms:created xsi:type="dcterms:W3CDTF">2016-03-29T15:11:58Z</dcterms:created>
  <dcterms:modified xsi:type="dcterms:W3CDTF">2016-04-05T19:26:14Z</dcterms:modified>
</cp:coreProperties>
</file>