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8" autoAdjust="0"/>
    <p:restoredTop sz="94660"/>
  </p:normalViewPr>
  <p:slideViewPr>
    <p:cSldViewPr snapToGrid="0">
      <p:cViewPr>
        <p:scale>
          <a:sx n="21" d="100"/>
          <a:sy n="21" d="100"/>
        </p:scale>
        <p:origin x="-1950" y="-72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Samuel Grant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Chemical and Biomedical Engineering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scgrant@fsu.edu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Using relaxation-enhanced </a:t>
            </a:r>
            <a:r>
              <a:rPr lang="en-US" dirty="0" err="1" smtClean="0"/>
              <a:t>MRspectroscopy</a:t>
            </a:r>
            <a:r>
              <a:rPr lang="en-US" dirty="0" smtClean="0"/>
              <a:t> (RE-MRS), we are measuring targeted metabolites during ischemic stroke </a:t>
            </a:r>
            <a:r>
              <a:rPr lang="en-US" dirty="0" smtClean="0"/>
              <a:t>&amp; migraine </a:t>
            </a:r>
            <a:r>
              <a:rPr lang="en-US" sz="2400" dirty="0" smtClean="0"/>
              <a:t>(Rosenberg et al., </a:t>
            </a:r>
            <a:r>
              <a:rPr lang="en-US" sz="2400" dirty="0" err="1" smtClean="0"/>
              <a:t>Magn</a:t>
            </a:r>
            <a:r>
              <a:rPr lang="en-US" sz="2400" dirty="0" smtClean="0"/>
              <a:t> </a:t>
            </a:r>
            <a:r>
              <a:rPr lang="en-US" sz="2400" dirty="0" err="1"/>
              <a:t>Reson</a:t>
            </a:r>
            <a:r>
              <a:rPr lang="en-US" sz="2400" dirty="0"/>
              <a:t> Med. </a:t>
            </a:r>
            <a:r>
              <a:rPr lang="en-US" sz="2400" dirty="0" smtClean="0"/>
              <a:t>2016, Shemesh et al.,  J </a:t>
            </a:r>
            <a:r>
              <a:rPr lang="en-US" sz="2400" dirty="0" err="1" smtClean="0"/>
              <a:t>Cereb</a:t>
            </a:r>
            <a:r>
              <a:rPr lang="en-US" sz="2400" dirty="0" smtClean="0"/>
              <a:t> Blood Flow. </a:t>
            </a:r>
            <a:r>
              <a:rPr lang="en-US" sz="2400" dirty="0" err="1" smtClean="0"/>
              <a:t>Metab</a:t>
            </a:r>
            <a:r>
              <a:rPr lang="en-US" sz="2400" dirty="0" smtClean="0"/>
              <a:t>. 2014, Shemesh et al., Nat Comm. 2014; )</a:t>
            </a:r>
          </a:p>
          <a:p>
            <a:r>
              <a:rPr lang="en-US" dirty="0" smtClean="0"/>
              <a:t>We are using labeled stem cell therapies to treat neurodegenerative diseases by employing native targeting to deliver local cytokines    </a:t>
            </a:r>
            <a:r>
              <a:rPr lang="en-US" sz="2400" dirty="0" smtClean="0"/>
              <a:t>(Yan </a:t>
            </a:r>
            <a:r>
              <a:rPr lang="en-US" sz="2400" dirty="0"/>
              <a:t>et al., </a:t>
            </a:r>
            <a:r>
              <a:rPr lang="en-US" sz="2400" dirty="0" err="1"/>
              <a:t>Biotechnol</a:t>
            </a:r>
            <a:r>
              <a:rPr lang="en-US" sz="2400" dirty="0"/>
              <a:t> </a:t>
            </a:r>
            <a:r>
              <a:rPr lang="en-US" sz="2400" dirty="0" err="1"/>
              <a:t>Prog</a:t>
            </a:r>
            <a:r>
              <a:rPr lang="en-US" sz="2400" dirty="0"/>
              <a:t>. </a:t>
            </a:r>
            <a:r>
              <a:rPr lang="en-US" sz="2400" dirty="0" smtClean="0"/>
              <a:t>2015; </a:t>
            </a:r>
            <a:r>
              <a:rPr lang="en-US" sz="2400" dirty="0" err="1" smtClean="0"/>
              <a:t>Sart</a:t>
            </a:r>
            <a:r>
              <a:rPr lang="en-US" sz="2400" dirty="0" smtClean="0"/>
              <a:t> et al., </a:t>
            </a:r>
            <a:r>
              <a:rPr lang="en-US" sz="2400" dirty="0" err="1" smtClean="0"/>
              <a:t>Cytotherapy</a:t>
            </a:r>
            <a:r>
              <a:rPr lang="en-US" sz="2400" dirty="0" smtClean="0"/>
              <a:t>; Rosenberg et al. </a:t>
            </a:r>
            <a:r>
              <a:rPr lang="en-US" sz="2400" dirty="0" err="1" smtClean="0"/>
              <a:t>Cytotherapy</a:t>
            </a:r>
            <a:r>
              <a:rPr lang="en-US" sz="2400" dirty="0" smtClean="0"/>
              <a:t> 2013)</a:t>
            </a:r>
          </a:p>
          <a:p>
            <a:r>
              <a:rPr lang="en-US" dirty="0" smtClean="0"/>
              <a:t>We evaluate novel high field contrast and </a:t>
            </a:r>
            <a:r>
              <a:rPr lang="en-US" dirty="0" err="1" smtClean="0"/>
              <a:t>theranostic</a:t>
            </a:r>
            <a:r>
              <a:rPr lang="en-US" dirty="0" smtClean="0"/>
              <a:t> agents for labelling implanted cells and targeting neurodegeneration.          </a:t>
            </a:r>
            <a:r>
              <a:rPr lang="en-US" sz="2400" dirty="0" smtClean="0"/>
              <a:t>(Agyare et al., J Controlled Release 2014; Rosenberg et al., Contrast Med. Mol. </a:t>
            </a:r>
            <a:r>
              <a:rPr lang="en-US" sz="2400" dirty="0" err="1" smtClean="0"/>
              <a:t>Imag</a:t>
            </a:r>
            <a:r>
              <a:rPr lang="en-US" sz="2400" dirty="0" smtClean="0"/>
              <a:t>. </a:t>
            </a:r>
            <a:r>
              <a:rPr lang="en-US" sz="2400" dirty="0"/>
              <a:t>2014; Jaruszewski </a:t>
            </a:r>
            <a:r>
              <a:rPr lang="en-US" sz="2400" dirty="0" smtClean="0"/>
              <a:t>et al., Biomaterials 2014)</a:t>
            </a:r>
            <a:endParaRPr lang="en-US" sz="24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We employ high field MR microscopy and spectroscopy across a range of nuclei (</a:t>
            </a:r>
            <a:r>
              <a:rPr lang="en-US" baseline="30000" dirty="0" smtClean="0"/>
              <a:t>1</a:t>
            </a:r>
            <a:r>
              <a:rPr lang="en-US" dirty="0" smtClean="0"/>
              <a:t>H, </a:t>
            </a:r>
            <a:r>
              <a:rPr lang="en-US" baseline="30000" dirty="0" smtClean="0"/>
              <a:t>23</a:t>
            </a:r>
            <a:r>
              <a:rPr lang="en-US" dirty="0" smtClean="0"/>
              <a:t>Na, </a:t>
            </a:r>
            <a:r>
              <a:rPr lang="en-US" baseline="30000" dirty="0" smtClean="0"/>
              <a:t>13</a:t>
            </a:r>
            <a:r>
              <a:rPr lang="en-US" dirty="0" smtClean="0"/>
              <a:t>C, </a:t>
            </a:r>
            <a:r>
              <a:rPr lang="en-US" baseline="30000" dirty="0" smtClean="0"/>
              <a:t>31</a:t>
            </a:r>
            <a:r>
              <a:rPr lang="en-US" dirty="0" smtClean="0"/>
              <a:t>P, </a:t>
            </a:r>
            <a:r>
              <a:rPr lang="en-US" i="1" dirty="0" smtClean="0"/>
              <a:t>etc.</a:t>
            </a:r>
            <a:r>
              <a:rPr lang="en-US" dirty="0" smtClean="0"/>
              <a:t>) to investigate neuro- and muscular degeneration in pre-clinical models from cells to </a:t>
            </a:r>
            <a:r>
              <a:rPr lang="en-US" i="1" dirty="0" smtClean="0"/>
              <a:t>in vivo</a:t>
            </a:r>
            <a:r>
              <a:rPr lang="en-US" dirty="0" smtClean="0"/>
              <a:t>, with a particular focus on ionic homeostasis and excitotoxicity.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With the resources of the National High Magnetic Field Laboratory, we have the highest magnetic fields available to MRI and MRS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collaboration with neurologists, </a:t>
            </a:r>
            <a:r>
              <a:rPr lang="en-US" dirty="0" smtClean="0"/>
              <a:t>clinicians, chemists, biologists and physiologists, </a:t>
            </a:r>
            <a:r>
              <a:rPr lang="en-US" dirty="0"/>
              <a:t>we make use of genetic, toxic and surgical </a:t>
            </a:r>
            <a:r>
              <a:rPr lang="en-US" dirty="0" smtClean="0"/>
              <a:t>animal models </a:t>
            </a:r>
            <a:r>
              <a:rPr lang="en-US" dirty="0"/>
              <a:t>to identify biomarkers of disease </a:t>
            </a:r>
            <a:r>
              <a:rPr lang="en-US" dirty="0" smtClean="0"/>
              <a:t>progression.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We </a:t>
            </a:r>
            <a:r>
              <a:rPr lang="en-US" dirty="0"/>
              <a:t>evaluate potential treatments (e.g. stem cell and drug therapy) with MR techniques </a:t>
            </a:r>
            <a:r>
              <a:rPr lang="en-US" dirty="0" smtClean="0"/>
              <a:t>to </a:t>
            </a:r>
            <a:r>
              <a:rPr lang="en-US" dirty="0"/>
              <a:t>judge </a:t>
            </a:r>
            <a:r>
              <a:rPr lang="en-US" dirty="0" smtClean="0"/>
              <a:t>efficacy </a:t>
            </a:r>
            <a:r>
              <a:rPr lang="en-US" dirty="0"/>
              <a:t>in restoring normal </a:t>
            </a:r>
            <a:r>
              <a:rPr lang="en-US" dirty="0" smtClean="0"/>
              <a:t>function.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We have facilities and staff to culture cells, implant constructs, perform surgeries, house, train, and characterize animals prior to MRI/MRS experiments. </a:t>
            </a:r>
            <a:endParaRPr lang="en-US" dirty="0"/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5" t="10274" r="4865"/>
          <a:stretch/>
        </p:blipFill>
        <p:spPr>
          <a:xfrm>
            <a:off x="1828800" y="1920239"/>
            <a:ext cx="8366760" cy="8268653"/>
          </a:xfrm>
        </p:spPr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3121</TotalTime>
  <Words>299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Samuel C. Grant</cp:lastModifiedBy>
  <cp:revision>149</cp:revision>
  <dcterms:created xsi:type="dcterms:W3CDTF">2016-03-29T15:11:58Z</dcterms:created>
  <dcterms:modified xsi:type="dcterms:W3CDTF">2016-04-06T10:50:26Z</dcterms:modified>
</cp:coreProperties>
</file>