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61" r:id="rId3"/>
    <p:sldId id="257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DBBC"/>
    <a:srgbClr val="E5D2AD"/>
    <a:srgbClr val="E4C9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82" autoAdjust="0"/>
  </p:normalViewPr>
  <p:slideViewPr>
    <p:cSldViewPr>
      <p:cViewPr varScale="1">
        <p:scale>
          <a:sx n="64" d="100"/>
          <a:sy n="64" d="100"/>
        </p:scale>
        <p:origin x="-162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40C7A-7293-425F-92DA-F7942D3668DB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8F6A9-3784-4356-8891-4AA5F6E41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7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90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17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17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17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17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17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17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8F45BE3-C9BA-497B-9A35-C569DA7881CD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457200"/>
            <a:ext cx="6019800" cy="2821186"/>
          </a:xfrm>
        </p:spPr>
        <p:txBody>
          <a:bodyPr/>
          <a:lstStyle/>
          <a:p>
            <a:pPr algn="ctr"/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/>
              <a:t/>
            </a:r>
            <a:br>
              <a:rPr lang="en-US" sz="4800" b="1" dirty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/>
              <a:t/>
            </a:r>
            <a:br>
              <a:rPr lang="en-US" sz="4800" b="1" dirty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800" b="1" dirty="0" smtClean="0">
                <a:solidFill>
                  <a:schemeClr val="tx1"/>
                </a:solidFill>
              </a:rPr>
              <a:t>FYAP WORKSHOP</a:t>
            </a:r>
            <a:br>
              <a:rPr lang="en-US" sz="4800" b="1" dirty="0" smtClean="0">
                <a:solidFill>
                  <a:schemeClr val="tx1"/>
                </a:solidFill>
              </a:rPr>
            </a:br>
            <a:r>
              <a:rPr lang="en-US" sz="4800" b="1" dirty="0" smtClean="0">
                <a:solidFill>
                  <a:schemeClr val="tx1"/>
                </a:solidFill>
              </a:rPr>
              <a:t>may 5, 2016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AutoShape 2" descr="data:image/jpeg;base64,/9j/4AAQSkZJRgABAQAAAQABAAD/2wCEAAkGBxQTEhUUExQWFhUWFxgYGRUVFRUUGBgYGRQWFxgWGRcZHSggGBsmHBgWIjEiJykrLi4uFx8zODMsNygtLiwBCgoKDg0OGxAQGy8kICYsLzQ0MC0sLCwsLCw0LCwsLC0sLCwsLCwsLCwsLCwsLCwsLCwsLCwsLCwsLCwsLCwsLP/AABEIAOEA4AMBEQACEQEDEQH/xAAbAAACAwEBAQAAAAAAAAAAAAAABQMEBgcCAf/EAEUQAAECAwUECAQEAwcCBwAAAAEAAgMEEQUSITFBBlFhcRMiMoGRobHBB1LR8EJicuEUI4IkM3OSorLxJVMVFjRDY7PS/8QAGgEBAAMBAQEAAAAAAAAAAAAAAAMEBQIBBv/EADcRAAICAQIDBQcEAQMFAQAAAAABAgMRBCESMUEFE1Gx8CIyYXGBodEUkcHhIzNC8RVSYnKiNP/aAAwDAQACEQMRAD8A7igBACAEAIAQAgBACAEAIAQAgFe0R/lc3D3Kodov/D9US0+8V9mTg8cW+/0UXZj2kvkdXdB4tQgBACAEAIAQAgBACAEAIAQAgBACAEAIAQAgAlARwozXVumtDRcQthZnheT1prmSLs8BACAEAIDPbRTNXBg/DieZ08PVY3aNqlJQXTzLFMcLJXsSaDImOTsO/Q/e9Q6G3u7d+T2/B1bHMTUrfKoIAQAgBAVp6eZCALzSpplXvpuUN18KknM6jBy5E0GM14DmkEHUKSM4yWYvKPGmtme10eAgBACAEAIAQAgBACAEAICGbg32Fv3VQ31d7W4nsXh5EcpMGG7hkR96rD098qJ+aJ5R4kP4UUOFQahb8LIzjxRexA1jme12eAgI40drRVxA5lcTsjBZk8HqTfIVTttChEPP5j7BZ1/aKxiv9yWNXiInGuJWS3ncsHgrwDWQtssAa8XgNfxD6rRo18oLhmsr7/2RSqT3Q6lrQhxOy4V3HA+BWnVqa7PdZBKElzLSnOQQEE3Nshi880HmeAGqjtthWsyZ1GLk8IxtpTjo8StODW7sfUr5++6V88/si7CCgjYWdKCFDawaZnedSt6ipVQUUUpy4nksqY5BACAEAIAQAgBACAEAIAQAgM9aTaRHePiAV89rI4ulj1sWIe6QQozmmrSR97lDXbOt5i8HTSfMn/8AFIm8eAVj9ff4/Y57uJ6hPjxcnGm/sjxGakhLVX8m8fsg+CJOyw64veSeA9yp49m53nL19TnvfBEpsOHTN3Oo+il/6dVjmzzvZGfmIRY4tOYNFj2QcJOL6FhPKyRUXB6PYOzzaddxr+WgHmCtaHZsce1J5+BA7n0QRNnG6PcOYB+i9fZkOkmFe/ArxZCZhjqPLhuBNf8AKfZRy0+pq9yWV66M6U4S5oXxLVjZF7h3AH0qqj1d/JyZIq4eBRixC41cSTvJJPiVXlJyeW8kiWORPZYrGh1+cetVLplm6PzObPdZul9KUAQAgBACAEAIAQAgBACAEAID4TReN4WWDNzMS84u3ny0XzV1neWOXiWYrCwQlRnRYsyE10QB2VCabzu9fBWdHXCdqUzmbaWxogF9ClgrH1ACAyNpOrFefzHyw9l83qZcV0n8S5BYiis11CDuNVCnhpnRtgV9UUT6gBAZbaeI0xABmB1jzyHh6rE7RlF2JLmlv69cy3QngSlZ5OfYUQtcHDNpB8DVdRk4yUl0PGsrBvpeMHtDm5EVC+nhNTipLkzPaaeGSLo8BACAEAIAQAgBACAEAIAQCy05qvUb309Fla7UZ/xQ+v4JYR6shhWU4irjd4Z+Kir7OnJZk8fc9di6FCYhFri05hUrK5VycZEieVkia4g1GYxXMZOLyuZ7jJpJCbERtdRmPvRfQ6bUK6OevUrSjwssqwcniK+60ncCfALmcuGLk+h6llmXsyV6WJjlm76d5WBpae+s35c2Wpy4USW1IdGQWjqnyO774qTW6ZVSzHk/M8rnxLceWVFvQmHhTvGHstXSz46Yv4EE1iTLasHBTtSfEJlc3Hsjefoq+p1Cphnr0O4Q4mYyI8kkk1JNSeK+dk3J5ZdSwfZaAXvDG5k0+p8F1XW7JKK6iUsLLHkfZnq9R5LvzCgPhl5rSn2Z7Psy3+JAtRvuinZU86XeYcQENJxB/CfmG8KHTXy08+Czl5fE7sgrFmJrWuqKjEHVbieeRTPqAEAIAQAgBACAAUAIAQC6en6dVmJ3jTlvKzdVreH2K936+5JGHVkshJ3BU4uPlwUuk0qqXFL3vI8lLJcV04FVuwcA7uPt98Vl9pV7Ka+RLU+hTs6SEQOqSKUp31z8FV0ulV6ll4wdznwnmLAiQHXhl8wy5FeSqu0suJfv0+p6nGawOZGdbEGGBGbd31C19PqI3RyufgQSi4kNuRrsIjV2HufIKPX2cNLXjsdVLMj5Ycvdh11dj3afXvXmgq4KuLq/SFssyLNoS3SQ3N1Iw5jJT6irva3H1k5hLheRZs1Gwcw5g1HofMDxVLs2zaUH0JblyYyn51sJt53cNSVdvvjVHikRRi5PCM5Clos08uOA+bQDc0arHhXbq58T5eP8IsuUa1g925ZrITWFtakkGprXBd6zSwpjFxFVjk3kn2VlsXRD+kep9lL2bXu5/T8nN8uSNEtYrFO0rOZGbR2YycMx9RwUF+nhdHD/AHO4TcXsIZC0XyzzCjYtGRGNK6je3h/ws2nUS00u6s5eX9FidasXFE08GK1wDmkEHUYrXjJSWYvKKrTWzPa6PCCcnGQm3nuDR5nkMyo7LYVrM3g6jFyeESw3hwBBqCKg7wV2mmso5awel6AQEM41xYQzM93NQ6hTlW1DmexxncRQ474ZpUimhy8FhQutofCnj4FhxUi2213fKPEq2u0p43ijjukV48+92FaDcMFWt1ltmzeF8DpQSJ7Hg1Jcfw5c/v1Vjs6lSk5vp5nNj2wOVskIICCdhXobhww5jEKHUV95VKJ1F4Yu2fd2x+n3Wf2Y/eXy/kkt6Dciua1Wk9mQiC0oAhPDobgD8tcR3buaxtVUqJqdbw/D10LEHxLDKloz5i3agCg34V1Kr6jUSvayuR3CCiRxdrms6piQG0woXCo/1K9G7WSXsV7f+rIX3Se8vuj5D2vByiwD/UPZyO/Wx96v/wCWF3L/ANy/dHmVtAtidKKGpNQDga579VRhfKu3vGt99uRO4qUcFmVpHi1jPA3NrSv5Rw81NVjUW5tl9P49bnMvYj7KNOxgAAAoBkAttJJYRVEm1Z6jP1H0Wb2n7kfmWNPzZfsSDdgsGpF4/wBWPpRWtHDgpivr+5Ha8yZeVkjBAItrZdphh+TmkDmDp79xWd2jWnWp9UWNPJ8WDLy80+GascW8jgeYyKyIWzreYvBalFS5otPt6YIp0ng1oPjRTvW3te99kcdzDwIJSUiTD8KuOr3EkAcT7Liuqy+W2/xZ3KUa0bizZToobWXi6mp8cOC36Ku6goZyUJy4pZLSlOAQAgK07KCINxGR9uSranTRuj8ejOoywzPOFDQ5hfPtNPDLJ8XgLElOGGcMQcwrGn1MqXtuvA5lHI2g2nDdmbp44eeS1q9dVPm8fMhdbRca4HI15K2mmso4Pq9AhlIohRnh2DcfWo8li0TjRqJKXLf8onkuKKwV7W2hujA3G/6jy3feKklqbtQ+GlYXj65eZy+CtZmzJz9qRXgiFRh3nE/Qeatafs+qLzd7Xr7lSzWTe0NhdAvvbV5LnAkGuONTvWjOmNUsQWEym7HL3nkSz8tiXAC7WmBGdMcFfpTUVF8zhspMJaajw3rqdaksM9TLsCOe00kb7poRXCvp5LNupSeJLKJoTa5bDKV2iiM7Y6QYcHdxpQ8is27s6uW8Nn9i3Xq5x2lubGwNpqjqOvN1huwc3Tu9FTjZfpXwz3Xrk/4La4LVmPMYWvONmHQmsruxFKFxA9vNeaq6OolCMPWTuuLgm2alraCg0W0lhYKhDMTkNnbe1vAnHwzXE7oQ954OoxcuSFE3tMwf3bS47z1R9fJUbO0oL3Fn7E0dO3zM9aFoPjGrzlk0YAdyzLr52vMizCtQ5FMqE7CFDLnBozcQBzJouoxcmkup43hZOhWfJNhMDG6ZnUnUlfSU1RqgoxM6c3J5ZZUpyCAEAIAQGetcUimm4eiwNekrn9CxX7pB/CvpeumnL2UP6e3h4uF4OuJcskKiPSzKyL4gq2lK0xKsU6Wy1cUcYOZTUeZYbZUUYhwB4OI9lYjoL47xaX1f4Oe8iz7EizEIVcajjQ/uupT1dKzLdfR/2EoSM/bdr3TU0MR2QyGgqeHqoqaZ6qxzly6/hHNtqqjhczNRYxNXvJJ9KkYU0/db9FC2hDYybLG3xSLMrKRIn8xpujG6yla54nnTworWa6/8clnxfrwIt3uLxAOOJFc9K76rR2OeEqxpZdczzGCo1lHCtM9aU81FbHMXg9iyeLKtBqBTMYbuW/6LJc5NcLLCKkRvDlzpQLk7KpiXC14cWuacHA0xPVryyw1xRx4k4tZTPVJxeUbLZ3aDpaV6sRuIIydTVvLd9jC1Wklp5cceXkadF6tXDLma6VhzEwCRFwBoesW/6WhK46jULPHt8/4RJJ1w6E7NlzrF8Ge9VKuy31l9v7PP1HwK1qWEIUMv6StKYFtK1NN/3RRajQqqDnxfY6rucpYwIwCTQYk6DGqz8Z2RYGjdnYxbeo0H5Set6U81dWguceL7dSHv4ZwVLFH9ohg/OotKv88c+J1b7jOgL6MzwQAgBACAEAi6PpJg7gceTaD1WLwd/q34J+WxPnhgPVtEAvtGzQ/rNwd5Hnx4qjqtGrPajtLzJITxzKFlzPRvLH4A4Guh0++SpaO502OE9s/Zkk48Syh+tsrmV2ntYNDiT1IenzO3D08Vj6mctRcqocl6b+hMmq4cTMA6K57y52ZJPtTgKei1661XFRiZc5OTyxrIM9x4hdkTNNJMa1pJyAr4BEnJ4R3FLmxRaF2I8ua26DpvO9alUXGOGyKU03sJ5yEpos8YkmmrtnCIpWMBVp34fRUNTXn2kSwZDNQKkEk4aA0+8gVUjNxTwS4yUZiTq8k8qccBQLqNrjHCPcH1pLTVhu0xBGFMcDwOXnvUMvaWJbnSeN0dH2N2gqGvPBsRo9aefiFiNPR3/wDi/L8r1zNWEldX8fXmdIDqioyWynncrGStubMxFEOF1gDhTU6u5DfzWLqrXqLFXXul5+Jcqiq48Uh3ZFjtgip6z9XbuDdwWhptJGlZ5vx/BBZa5/IZq2RGTtqX6GahxB2XuDjzDhe9a95WPqa+61EZrk3/AMlyqXFW4msWwUwQAgBACAjmYtxpcdBVR22KuDk+h6ll4Fez7e245kge59Vn9mxzxTZLd0Q4WoQggKdoyAiDc4ZH2PBVNTpY3LPU7hPhFkO03MY6G4G8MAd3PlnVUY6ydcHXPmuRK603lGB2rnavEIHs9Y8yPYUP9Ssdm1Yi7H18v+fIq6ueXw+AsgPGGP3j7LTKLHki/Gv2Mf2CHBNO2pU9GD1RnQ5n6LQ09GI8T5nPF0PLZkUU+DzhKM3GXcUGxNO1GYI5ii6bOMFKC3rtOlc9MBX6KtdLEGSxRLHIpnkD5nDz+8FmExVivFfvf5Vqh6VXPA+9KUr4CiHpf2eneijtNeq4XTyJwd40PKqqaynvamlzW6LGms4JrwZ1CHacR0JsBoxJu1GZbo3hz3LIjqbJVqmPpeHroaTripcbNHY1liC3e89p3sOC1tLplTH4vmVbLHN/AYq0RggEm1sC9AvfI4Hx6vuPBUO0YcVOfB/0T6d4ngYWVNdJCY/UjHmMD5gqzp7O8rUiOyPDJotqY4BACAEAkt6cH92Dxd7D38Fk9oXp/wCNfUnqj1JNnX9Vw1vV8QPopOzGuCS+J5dzG60iEijTDW9pwHM+yjnbCHvNI9UW+Qvj24wdkF3+keePkqdnaNcfdWft6/YkVT6ieemjEdeLQ3DjiN/FZeoudsuJrBNCKisHLJS2HOjvitNHX3PaaA9WvVwIoaCgoeC+n7juoRj4Jfv1MiU+KTkdm2YnWzMuyK6GxrjUEAChLTdJG4HdpVcFmD4lkzO19iGC50SGKQng1phceTrj2ThTdluUtckpJ/ErX1Y3Qgsi0Yss5tLpY5zbzaNcDwrSowrktFyrvT8UVoSlWxrtpazhHiQcAxl2gDWjG4HVJpXVeaWpcCl1ZJqLHxOPQZTkD+BkRGY0dO+5WIQHFl/dXKmXMqFS763hfu+BK491XlczHwdrpljquiGK09qHFo9rhuxy7lPOmt8lj5EEbZrm8jbbOagOl5J8BrYcN5im60Nbdcbl4EDCoIIVLhliafPYsWOPDFrkO/h7aT5jpmxrr7lwtNxgIvF4IqAKjqjx1VdktUm+ZW+JFsRZV0JsC4wOa4k9HDcSQQB2gfTVD2yTXIQWNt7EZEAmWQ4kIkBzhDaxzAQCXAtwNMTSnehxGx9RN8QmgWjMAUANzLd0EMn7+qI8n7zNfs5azgyHGaAS5gqDj+rLiDivnuN6a+XD6RrRStrWTWSu08M9sFh39oeWPkr9faVb95Y+69fQilp5LkNZeehv7D2ngCK+GauQurn7rTIXCUeaLClORVtO8CWfxugf5h+6qa54of08yahe2hRshaABMJx7Rq3nTEeh7iqXZ1yTdb68ibUwz7SNYtgpggFz7ahDIk8mn3VJ9oUrr9iTupC+btxzsGC7xOJ/ZU7u0ZS2gseZJGlLmKSVnEx7hxC01aSDvBovYylF5i8BpPme3Tbzm9x/qK7d1j5yf7nnCvAsSNmviY9lvzHXkNVNRpJ278l4nM7FEeytmw2ZCp3uxP7LXq0lVfJZfiyvKyTM7tfGu9K75YRPg1xWfqlx6qMfkvuSweK2/mcMl4haQRmF9ZJKSwzGWx0WUt0y8jIxmm6eljihqQRfxBoMj3aZEKi6pcTS3J1PEUzpNmz0Gdl7wAcx4LXsONDTFp8fMFRpuLLCanE5jbmzD5WYAB/lOdWG44kio6pp+IeefBX1q1w78yhOlxl8D7t7Dd/Gxzobv/1MC6010eBR6nmoj7bZ0awp+FOyrTRrgWhsRhoaOAFWkeY4UKpWRlXMvQkpxMrtB8N61dKPp/8AFEJI/pfmORrzCnhqnymQy03/AGnObWbHg/2eMHM6MlwhupgXUq4EZg3RiCRgrCcX7SIGmvZZuvgxHLnTQJrRsHnnGVPUQUcNFjTvmWPinYc1Mx5f+GhOeA14cQWhoq5uZcRTAFc1cGHxHVsZNrAh2+sv+GhSUAm8RDi3iMi5zw9/deJ7lEeTWEkZCcmXRHX3uLnGgJOZutDB4ANFeC9ODoXw1i4QK6PePEuw86dyyLNtcn65YNKrfT+vE6JOWRCidpgB+ZvVPln3q7bparOa3+BxG2UeTMxa1gvhAub12b6YjmN3EeSydRoZVe0t0Wq7lLZ7MXwp+K3sxHjheNPBV432R5Sf7krhF80RzM09/be51N5Jpy3Lmdk5+88nsYqPJEANMRmNVwdGhs7atzQGxW3vzNoHd4yPktKntGUVixZ+PUrT0ye8Rq3amXOrhwLT7K4u0KX4/sQ/p5nx2zw0iHvb+6gfZi6S+w7/AOBSmrIiMFe0N7c/BVLdFbWs818DuNsWL6qmSHpoJwAryxXqTbwgfXsIzBHMEL1xlHmsBPIws+2DDAa4XmjLeOW9XdPrpVrhluvuRTqT3Q+lp5kTsuFd2R8FrVaiuz3X+SCUGuZldtG1EYDWC4eLCFm6h41kW/GPmTR3qf1OFMcvqzGNbaTv+kyP+NM/71HH/Ul9CR/6a+p42M2lfJxw4VMN5AiQxqK9oD5hpvxGq9tgpLPU8rm4s7bNy8KbgAVDmPAc1wzB0cNxH1Czy40pI5ptrE/t0YV1ZpWn8pngvStYvbZRj9LJTLwx5ZEYaFzcA4UDhVpqHChrQjVSKx4w90c4cHsa+wviC1xayZAY4kARG9ipNBeacWjLGpHJcYy9ieFvSRF8YrPa6UbGoA+G9orqWvwLfG6e471Np5Ylg8vj7ORR8ED15v8ATB9Yy61PJevA50/NkXxpnIkKYlXQ4j2O6OJixzmHB7NQV5Qk08i9tNCTaa3TNy8jEc4GKIcVsQClbzYjWhxA7JcBe0GJUdkeGTQcuJIzWWWmRrw3+3JcHJ0b4bM6sD9b/IuHqFj2761fTyNKn/8AP68Tpc7aMOF23AHdm7wGK0Lb66veZHGEpckZe19onRAWMF1hwNe0Ru3ALJ1GvlYnGOy+5aroUd3zE0OXe7ssc79LSfQKlGEpck39CdyS5s8RobmmjgWnc4EHwK8lFxeGsHqafIjK8PRrIbORoovEBjTq6tTybn40VyrQ22LPJfH8EM74R+I1Zsc38UUnk0D1JVtdmLrL7ET1T6I1C1CoCAze0EmGuD2igdn+r9/ZYvaFChJTjyfn/ZZqllYYw2dYBCrqSanlgrnZ8Uqs+LI7n7Q0IV4iKsazoTs2DmMD4hQT01U+cUdKcl1KEfZ9p7DiOeI+qqT7Ng/cePuSK59RPaUo9hAiG9UYGpOHes7UVWVSXG8k0JKS2OHtkHdMYAoHB7mddzWDq1xLnEAYDUr7KFinBT8VkxXHEuE39o2A02ZLQWzUqY8F8R7m/wARDAIiFxutcTSo6udBnio1P228PBI4ewlkwBJa4jCrSRgQRUHQjAjiMFYeGiA6J8PtsBBcIUR38l51dXo3nWmjScx/VvWfKLi8MsVzxsQbbRf+oRv1Q8v8KHjmuTyfvGm23smFNRCYEWEZlguPhOe0FwzFKntCpGO/MUQksipPbmY92xsy8hsZnQQrw6SLEexrWtxLiOtid1NaZBSVy4Xki7tvmT/FLbKHM3ZeXdehMdffEGT3AEBrd7RUmuRNKZKamtx3Z7bYnshv8LJZkn075iYlmGL0YawTEJxAZfJJLXEfjGROS4ulxYSR1SuHLZB8VpNs46DEl5iWf0bXtcwzEFjusWkEFzgDkdRolMuHKYtXFho5jKgtc8HMGhoQRgSDRwwI4g66ru73URLmTxDQHHLvyH/J8VWOjqWytmuLIUJhDXBgJNSKammtalfPOMr9RLgeN3+DYjiupZNZLbLMGMR7nHh1R7nzV2HZsFvN5+xFLUPohrLWZCZ2YbRxpU+JxVyGnqh7sUROyT5stqY4EW2EEGBepi1woeBwI9PBUO0YJ1cXgyxpn7eBVslZoiOMRwqGGjRoXZ17sPFVOz6FOXHLkvMl1FmFwo2S2ikCAEAICracvfhObrSo5jEKDU195U4nUJYlkp7NRKwiNzj5gH6qt2dLNWPBkly9obLQIQQFafnGwm3ndw1JUN98ao8TOoRcnhGcfKxIrXxncwN4GdNwAqsd023RldL18vkWeKMWoo5J8QLPLJjpQOrFFa/naAHDwunxW32Rep08HWPkzP1lfDPi8TMgrVKh7D16CSDFoQfumq5nHijgIcB/2Cf3FPFUCQ8RYlASa4VNCfX/AI3Ill4PBNEdU1NK8lfilFYRw9zyXL0Hgrw9weCh7gkl4wbWtcd1OKisi5LY9QysaEZmYZDp1e0/XqNpUd/Z/qVLVS7ipzfPp8/W/wBCeiHHYonYmWfFZDbMN0NcMwNHcRn3L5+NFsa1dH18TVc4uXAzTWLa7YwocHgYt38W8PRa2l1Ubljr65FWypwfwGitkQIBHtjEpL0+Z7R4Vd7Kh2jLFOPFr8k+mWZlywpTo4DG6kXjzdifDLuU+lr7upI4tlxTbGCsEYIAQAgBAZ6yovRzESHo4kDmCS3yJ8lkaWXdaiVfR+l9izYuKCZoVrlYqz882E2rs9G6kqG++NMcyOowcnsZyAHTUbrHDM0yDdwWPBT1d3tcvJFl4rjsatjAAABgBSnDct1JJYRUOebc7OiIx8LKvXhOOjhp5lp4FZEZPRaniXuvy/r8FiUVdXjr/JxaLDcxxa4Frmkgg5gjML6eMlJKUXlMyWmnhnyq6yeYPtV7kDGTiVaOGFaVI3KnasSOkV5uZJJAOGtNfenBS1Vpbs8ZVqpjw8koD4SvD08koDwSvD06p8NNmDQFwo+JRz97IYybwJ9xuXz+rs/V6hVR92Pp/hfuadEO5r4nzZ2FrABQDAYU4bloJJLBCY237PMvEESHVrSagj8Lt3Ld3hYerodE1OGyf2Zepnxxwx3YVuCMLr6CINNHcR9FoaXWK1cMtpefyILaXDdchyrpAZXaWKIsxBgaBwvf1EYdzf8AcsrWy7y6FX7/AF/ot0rhg5GqWqVAQAgBACAEBj7bNJh5GBBaa8brSvn9Y8aiTXw8kXKt4Iu/+ZDd7Avb64c6U8lZ/wCpvh93c47jfmJpiYc9xc41J+6cFnTslOXFJ5ZOopLCGli2pDhNIcHVJrUAHCgoM+firuj1VdMWpLchsrlJ7F9+0cPRrz3Ae6tvtKron6+px3EhbaFpmYFxsI4GoIq4juAwVO/UvULhjD+WSQr4N2zA7abKmKTEhi7HaOsw4XwBgMcnUyOuW4ixoNc9O+6t5eX9f8kOo0/eLjhz8zmzhQkEEEGhBwIIzBGhX0ied0ZgVQFmSj0NDkeNMfH7wUN0crKPURzIAcaZc69y7rlmIaIars8PhKA+EoenkleA2GxmzDnubGitNMDDhkVLzo4jduGvLPG7Q1+P8NW7fPHkviX9Np/98+R1KzLUdLAh0HM1JNWE+I+6rMo1MtOsOH8FydaseUxozayHqx45XT7hW12nDrF/Yi/TS8SnbG0EKLCcwMfU0oXXQAQa1wJUOo11dtbiov7HddEoyzkzYKzC0N5faeOwUN1+4uBr4giquw7QuisPD+ZBLTwbK1lTBdNQ3vNS6JieJw91HRNy1EZS6s7sjitpHQ19EZoIAQAgBAeXuABJNAMSV42kssGGnpjpIjn7zhyyHlRfNXWd5Y5eJoQjwpIgUR0fWgk0AqTkBiV6ll4R4OJPZ57sXm4N2bvoFoVdnzlvN48yGV6XIcS9iQW/hvHe/Hyy8lfr0NMOmfn6wQO2TL7GACgAA3AUVpJJYRHnJlTLfxEzEFaUvY59mjQsR1fqNTNZ8ftsXOLgrRltr9ihExeLj8hGYKg7g4a99DuU1V+o0TxJZj9vo+hFOqu/dbM5na2z8eXxeyrP+4zrN79W94C29Prab9ovfwfP+/oULKJ181t4iq8rZCSwYV6uOQwG8riU+E9IhiugexCd8p8F5xLxBYlLKjRTdhwy48KUHM1oO9RWaiqtZnJI7hXKbxFZN/sf8PS5wdEAe4EGn/tM5/O7hlw1WTbrbdS+ChYj1frl5/IvQ08Kvas3fgbe0JL+FiwnAkjB1Tva4Xu6lPFZ11P6ayDzleslqE+8i0bQgHiFvcyiUJmxYD84bQd7eqfLNV56SmfOP7beRJG2a6iac2S1hP8A6X//AKH0VGzszrB/uTx1P/cjPT0k+EbsRpB01B5EZrOtpnU8TRZjOMllFVRnYNeQQRgQag7iMivU2nlDmdHsi0Gx4YeM8nDc7UL6Si5WwUkZdkHCWGXVMcAgBARx4zWNLnEADMlcznGC4pPCPUm3hGVtm2jF6rKhmu93PcOCxNXrHb7Mdl5luurh3fMUgVyVFLPImPlUBpdk2suvOF8Hvu0wp31Wv2YoYb6/wVdRnK8DQLUK4IDxGiXWlxyAJ8BVcylwxbfQ9Sy8Gc2TxfEcc6DzJJ9Fk9m7zk2WdRskjSvaCKEVB0OK12k1hlUyNvy0Frw2FW+Ti0YgV058Fh6yuqMsV8/D11LlMpNZlyM9a+zcO8BFgta4itW0ae8tz5Fed/qdO1FyfmO6qs3wUZj4fY4MjN5UcPIe6t/qtWvehn6P8kD09L5SPEH4eHVsc8wG95qMV1+r1b2UPP8AJ5+mpX+7yLFl7IQnPuNh33Cp65qMMMRgDoMQqq1OpulwRePlt9ybuKYLLQ9sSXgsiXIzboGAb2Wg6hwGWnBRUd27Wr85+P8APrBLPiUf8ZuYUMNADQABkAKDyW9GKisIott8zPbaM6kM/mI8RX2Wb2mvZi/iWdK92N7GmL8CG78oB5jA+YV3TT46oy+BBZHhm0XVOcAgM9tpHaITWHtOcCOAGZ86d6zu0pRVai+bZZ0yfFkx0GC55oxpcdzQSfJY8Yyk8RWS62luy3EsWYAqYTu4A+QxUz0tyWeFnCug+pBJTsSA+8wlrsiCMDwcFxXbOqWY7P1zOpQjNYZ0Cxp8xoQiFt2tRTMGmFRwW/p7u9rU8YM6yHBLBeU5GCAjmYAe0tdkRQricFOLi+TPU2nlFCRsSFDzF929wr4DIKvToqq+mX8SSVspDIBWyIrzchDiCj2g8ciORUNtFdqxJfk6jNx5GcjSkSUiCI3rMyrwP4Xbuf8AwsqVVmknxx3XrZlpSjasPmaaUmWxGhzTUHy4HiteuyNkeKJUlFxeGTKQ8FW0kxdgEavIb7nyB8VS19nDS147EtMczE+y801jn33BoLRiTTIn6qj2fbGEpcTxsT3xbSwT2ptCXdSBXHC9TE8Gj3Umo17l7NX7/g5hRjeResOx+j678Yh77tffefs2dJpO79qfveRHbbxbLkQbXy9YbX/KaHk79wPFR9pV5gp+H8nWnlvgYWHNdJBadQLp5jDzFD3qzpLe8qT68iO2PDJklqzfRQnP1Aw/UcB5rvUW93W5esnlceKSQo2Ol6NfEOZN0chifM+Spdm14i5vqTamW6RdtqxmxhUYRBk7fwdw46KfVaSNyytn65kdVrh8jPSVrxpZ3RvFQ3AsdmP0nd5LNq1VunfBLkun49YLUqo2LKJtorYhxoTAytb1SCKU6pGeWuik1mqrurSjzz/BzTVKEnktbGTdWvhHMG8ORwPgaf5lN2bZs4P5+vXU41Md1I0y1CqVp+dZBYXvNANNSdw3lR22xqjxSOoQcnhGWlLPiTsQxYlWw8hTOg/C3hvO+vdk10z1U+8nsvWy/JblONMeGPM1cpKMhNusaGjhrxJ1K16641rEVgqSk5PLJ12clO0LMhRhSI0Hc7Jw5EYqG2iu1YkjuFkocmWYMINaGtFAAAANAFLGKisI5bbeWe16eAgBACAEAIDy9gIIIqDgQV40msMGYnYT5R9+HjDccjiP0n2P2ce2E9JPih7r9Y/DLcWrViXMZyVvwnjrG4dzsu52RVyrXVTW7w/j+SKVMly3EG0FpCM8BvYbkd5OZ9Fm63UK2fs8kWKa+Fb8xUqZMavZyyLoEV46x7IP4Rv5nyWzotLwrvJ8+nw/sp3W59lD9aRXKtqQL8J7d7TTmMR5gKG+HHXKPwO4S4ZJmT2ctPon0ceo+leB0dy0P7LG0Wo7qeHyZbur4ltzJtqbSD3CG01a3EkZF37D1Kk1+oU5KEeS8zyivCyzRWJAuQIY/LU83dY+q09LDgpivh/ZWteZtl5WCMVW9ZIjsqMIjeyd/wCU8PRVNXpldHK5r1glqt4H8DCPaQSDgQaEHQjML59pp4Zooms+cMKI17dDiN41CkptdU1NHM4qUcGrmNq4QbVgc5x/CRdpzP0qtefaNajmO7KcdNJvcW2dKxJ2J0kY/wAtpwAwB/K3hvP2K1Nc9VPjs91esL+SWco0rhjzNexoAAAoBgAMABuWwkksIpHpegEAIAQAgBACAEAIAQAgIpmA2I0scKgih+964sgpxcZcmexbTyjATssYb3MObTnvGYPhRfN21uubg+hoxlxLJBVRnRfsKAHx2Ndliab6CtFZ0lanckyO2TUHg3i+iM8EAIDm02y697dznDwcQvl7FibXxZpx3SZ4gsvOa3eQPE0XMY8UkvE6eyydLAX1RlH1ACAw+18NrY9W5uaC4ccRXvFPsrC7QjFW7dVuX9M24biNUSweoMMuc1ozcQ0cyaBdRjxSUV1PG8LJ02VlxDY1jcmig+vNfTQgoRUV0MqUnJ5ZKuzwEAIAQAgBACAEAIAQAgBACAxm1oHT/wBDa+Lv2WF2iv8AN9F/Jd0/uCWqok5NAhxKhzGvwxDmh3qFJCM17UU/pk8bjyY7ldp3swjMvcey7wyPkr9faM4bWL+GQS06fusZwtpYBzLm82k/7aq3HtCl8219PwRPTzR7ftHLgVvk8A19T4ii9evoS5/Znion4GJmY157nUpecXU3VJKwpy4pOXiy9FYSR8gRbrmu+VwPgQUhLhkpeDPWsrBu4Vuy7hXpAODqtPmvoI6ymSzxGe6ZroQzO0su3JxcdzQfU0HmuJ6+mPXPy9YPY6eb6CmatyYjCkGE5rfma0uPjSg+8VUnq77dq4tL5Z/omjTXH3mKH2TMGpMJ5JxJIqT7qm9Ne93Fk6tr8SjFhuaaOBadzgQfAqCUXF4awdpp8izYzgI8Kv8A3G+oCl07StjnxRzYvYfyOlL6UywQAgBACAEAIAQAgBACAEAID4SgMBakwY0dxaK1Ia0DUDAeOfevnL5u65uPXkaNceCG5prHsBkMBzwHP44hvAD3WrptFGtZlu/Iq2XOWy5DpXiA8uYDgQCNxxXjSfMC6bsGA/8ABdO9nV8svJVrNFTPpj5bEsbprqZu1dnokIFzTfYM6CjgOI1HELMv0M61xR3X3LVd6ls9mJFRJwQGgsvZhzwHRDcafwgdanGuDfNaNHZ8prim8L7/ANFezUJPEdzRydjwYXZYK/M7rHxOXctKvS1V+6irK2cubL6sEYICtPyDIzbr213HUcQdFFbTC2OJI6hNxeUc+taz3y8S6Txa7eK4HmFgX0ypnj9maVc1ZHJv7KnRGhNiDUYjc4YEeK36LVbWpIzrIcEmi2pTgEAIAQAgBACAEAIAQAgBAeI0MOaWnJwIOmBFCuZRUk0+p6nh5FdmWCyDELwS7RoIHV346niqtGihVNyTz4fAlnc5rA3VwhBACAEAIDB7TyAhRatFGvF4DcfxD0PesDW0Kqzbk/TNCifFHfoetlZARYt5wq2HQ03uPZHkT3L3QUqyzL5Lz6HmonwxwupulvFAEAIAQAgKloWdDjBoiCt01GNO6o0+gUVtMLcKa5HcLJQ5FmFDDQGtAAGAAFAO5SJKKwjltvdnpengIAQAgBACAEAIAQAgBACAEAIAQAgBACAEBm9t2fymO3Pp4tJ9gs3tNexF/H+C1pX7TPWxLP5LzqX07g1v1K97NX+Nv4/g81T9pfI0S0SsCAEAIAQAgBACAEAIAQAgBACAEAIAQAgBACAEAIAQAgBACAz2239w3/EH+x6zu0v9JfP+GWdL77+R62K/9Of8R3o1ddnf6X1/B5qff+g/V8rggBACAEAIAQAgBACAEAIA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TEhUUExQWFhUWFxgYGRUVFRUUGBgYGRQWFxgWGRcZHSggGBsmHBgWIjEiJykrLi4uFx8zODMsNygtLiwBCgoKDg0OGxAQGy8kICYsLzQ0MC0sLCwsLCw0LCwsLC0sLCwsLCwsLCwsLCwsLCwsLCwsLCwsLCwsLCwsLCwsLP/AABEIAOEA4AMBEQACEQEDEQH/xAAbAAACAwEBAQAAAAAAAAAAAAAABQMEBgcCAf/EAEUQAAECAwUECAQEAwcCBwAAAAEAAgMEEQUSITFBBlFhcRMiMoGRobHBB1LR8EJicuEUI4IkM3OSorLxJVMVFjRDY7PS/8QAGgEBAAMBAQEAAAAAAAAAAAAAAAMEBQIBBv/EADcRAAICAQIDBQcEAQMFAQAAAAABAgMRBCESMUEFE1Gx8CIyYXGBodEUkcHhIzNC8RVSYnKiNP/aAAwDAQACEQMRAD8A7igBACAEAIAQAgBACAEAIAQAgFe0R/lc3D3Kodov/D9US0+8V9mTg8cW+/0UXZj2kvkdXdB4tQgBACAEAIAQAgBACAEAIAQAgBACAEAIAQAgAlARwozXVumtDRcQthZnheT1prmSLs8BACAEAIDPbRTNXBg/DieZ08PVY3aNqlJQXTzLFMcLJXsSaDImOTsO/Q/e9Q6G3u7d+T2/B1bHMTUrfKoIAQAgBAVp6eZCALzSpplXvpuUN18KknM6jBy5E0GM14DmkEHUKSM4yWYvKPGmtme10eAgBACAEAIAQAgBACAEAICGbg32Fv3VQ31d7W4nsXh5EcpMGG7hkR96rD098qJ+aJ5R4kP4UUOFQahb8LIzjxRexA1jme12eAgI40drRVxA5lcTsjBZk8HqTfIVTttChEPP5j7BZ1/aKxiv9yWNXiInGuJWS3ncsHgrwDWQtssAa8XgNfxD6rRo18oLhmsr7/2RSqT3Q6lrQhxOy4V3HA+BWnVqa7PdZBKElzLSnOQQEE3Nshi880HmeAGqjtthWsyZ1GLk8IxtpTjo8StODW7sfUr5++6V88/si7CCgjYWdKCFDawaZnedSt6ipVQUUUpy4nksqY5BACAEAIAQAgBACAEAIAQAgM9aTaRHePiAV89rI4ulj1sWIe6QQozmmrSR97lDXbOt5i8HTSfMn/8AFIm8eAVj9ff4/Y57uJ6hPjxcnGm/sjxGakhLVX8m8fsg+CJOyw64veSeA9yp49m53nL19TnvfBEpsOHTN3Oo+il/6dVjmzzvZGfmIRY4tOYNFj2QcJOL6FhPKyRUXB6PYOzzaddxr+WgHmCtaHZsce1J5+BA7n0QRNnG6PcOYB+i9fZkOkmFe/ArxZCZhjqPLhuBNf8AKfZRy0+pq9yWV66M6U4S5oXxLVjZF7h3AH0qqj1d/JyZIq4eBRixC41cSTvJJPiVXlJyeW8kiWORPZYrGh1+cetVLplm6PzObPdZul9KUAQAgBACAEAIAQAgBACAEAID4TReN4WWDNzMS84u3ny0XzV1neWOXiWYrCwQlRnRYsyE10QB2VCabzu9fBWdHXCdqUzmbaWxogF9ClgrH1ACAyNpOrFefzHyw9l83qZcV0n8S5BYiis11CDuNVCnhpnRtgV9UUT6gBAZbaeI0xABmB1jzyHh6rE7RlF2JLmlv69cy3QngSlZ5OfYUQtcHDNpB8DVdRk4yUl0PGsrBvpeMHtDm5EVC+nhNTipLkzPaaeGSLo8BACAEAIAQAgBACAEAIAQCy05qvUb309Fla7UZ/xQ+v4JYR6shhWU4irjd4Z+Kir7OnJZk8fc9di6FCYhFri05hUrK5VycZEieVkia4g1GYxXMZOLyuZ7jJpJCbERtdRmPvRfQ6bUK6OevUrSjwssqwcniK+60ncCfALmcuGLk+h6llmXsyV6WJjlm76d5WBpae+s35c2Wpy4USW1IdGQWjqnyO774qTW6ZVSzHk/M8rnxLceWVFvQmHhTvGHstXSz46Yv4EE1iTLasHBTtSfEJlc3Hsjefoq+p1Cphnr0O4Q4mYyI8kkk1JNSeK+dk3J5ZdSwfZaAXvDG5k0+p8F1XW7JKK6iUsLLHkfZnq9R5LvzCgPhl5rSn2Z7Psy3+JAtRvuinZU86XeYcQENJxB/CfmG8KHTXy08+Czl5fE7sgrFmJrWuqKjEHVbieeRTPqAEAIAQAgBACAAUAIAQC6en6dVmJ3jTlvKzdVreH2K936+5JGHVkshJ3BU4uPlwUuk0qqXFL3vI8lLJcV04FVuwcA7uPt98Vl9pV7Ka+RLU+hTs6SEQOqSKUp31z8FV0ulV6ll4wdznwnmLAiQHXhl8wy5FeSqu0suJfv0+p6nGawOZGdbEGGBGbd31C19PqI3RyufgQSi4kNuRrsIjV2HufIKPX2cNLXjsdVLMj5Ycvdh11dj3afXvXmgq4KuLq/SFssyLNoS3SQ3N1Iw5jJT6irva3H1k5hLheRZs1Gwcw5g1HofMDxVLs2zaUH0JblyYyn51sJt53cNSVdvvjVHikRRi5PCM5Clos08uOA+bQDc0arHhXbq58T5eP8IsuUa1g925ZrITWFtakkGprXBd6zSwpjFxFVjk3kn2VlsXRD+kep9lL2bXu5/T8nN8uSNEtYrFO0rOZGbR2YycMx9RwUF+nhdHD/AHO4TcXsIZC0XyzzCjYtGRGNK6je3h/ws2nUS00u6s5eX9FidasXFE08GK1wDmkEHUYrXjJSWYvKKrTWzPa6PCCcnGQm3nuDR5nkMyo7LYVrM3g6jFyeESw3hwBBqCKg7wV2mmso5awel6AQEM41xYQzM93NQ6hTlW1DmexxncRQ474ZpUimhy8FhQutofCnj4FhxUi2213fKPEq2u0p43ijjukV48+92FaDcMFWt1ltmzeF8DpQSJ7Hg1Jcfw5c/v1Vjs6lSk5vp5nNj2wOVskIICCdhXobhww5jEKHUV95VKJ1F4Yu2fd2x+n3Wf2Y/eXy/kkt6Dciua1Wk9mQiC0oAhPDobgD8tcR3buaxtVUqJqdbw/D10LEHxLDKloz5i3agCg34V1Kr6jUSvayuR3CCiRxdrms6piQG0woXCo/1K9G7WSXsV7f+rIX3Se8vuj5D2vByiwD/UPZyO/Wx96v/wCWF3L/ANy/dHmVtAtidKKGpNQDga579VRhfKu3vGt99uRO4qUcFmVpHi1jPA3NrSv5Rw81NVjUW5tl9P49bnMvYj7KNOxgAAAoBkAttJJYRVEm1Z6jP1H0Wb2n7kfmWNPzZfsSDdgsGpF4/wBWPpRWtHDgpivr+5Ha8yZeVkjBAItrZdphh+TmkDmDp79xWd2jWnWp9UWNPJ8WDLy80+GascW8jgeYyKyIWzreYvBalFS5otPt6YIp0ng1oPjRTvW3te99kcdzDwIJSUiTD8KuOr3EkAcT7Liuqy+W2/xZ3KUa0bizZToobWXi6mp8cOC36Ku6goZyUJy4pZLSlOAQAgK07KCINxGR9uSranTRuj8ejOoywzPOFDQ5hfPtNPDLJ8XgLElOGGcMQcwrGn1MqXtuvA5lHI2g2nDdmbp44eeS1q9dVPm8fMhdbRca4HI15K2mmso4Pq9AhlIohRnh2DcfWo8li0TjRqJKXLf8onkuKKwV7W2hujA3G/6jy3feKklqbtQ+GlYXj65eZy+CtZmzJz9qRXgiFRh3nE/Qeatafs+qLzd7Xr7lSzWTe0NhdAvvbV5LnAkGuONTvWjOmNUsQWEym7HL3nkSz8tiXAC7WmBGdMcFfpTUVF8zhspMJaajw3rqdaksM9TLsCOe00kb7poRXCvp5LNupSeJLKJoTa5bDKV2iiM7Y6QYcHdxpQ8is27s6uW8Nn9i3Xq5x2lubGwNpqjqOvN1huwc3Tu9FTjZfpXwz3Xrk/4La4LVmPMYWvONmHQmsruxFKFxA9vNeaq6OolCMPWTuuLgm2alraCg0W0lhYKhDMTkNnbe1vAnHwzXE7oQ954OoxcuSFE3tMwf3bS47z1R9fJUbO0oL3Fn7E0dO3zM9aFoPjGrzlk0YAdyzLr52vMizCtQ5FMqE7CFDLnBozcQBzJouoxcmkup43hZOhWfJNhMDG6ZnUnUlfSU1RqgoxM6c3J5ZZUpyCAEAIAQGetcUimm4eiwNekrn9CxX7pB/CvpeumnL2UP6e3h4uF4OuJcskKiPSzKyL4gq2lK0xKsU6Wy1cUcYOZTUeZYbZUUYhwB4OI9lYjoL47xaX1f4Oe8iz7EizEIVcajjQ/uupT1dKzLdfR/2EoSM/bdr3TU0MR2QyGgqeHqoqaZ6qxzly6/hHNtqqjhczNRYxNXvJJ9KkYU0/db9FC2hDYybLG3xSLMrKRIn8xpujG6yla54nnTworWa6/8clnxfrwIt3uLxAOOJFc9K76rR2OeEqxpZdczzGCo1lHCtM9aU81FbHMXg9iyeLKtBqBTMYbuW/6LJc5NcLLCKkRvDlzpQLk7KpiXC14cWuacHA0xPVryyw1xRx4k4tZTPVJxeUbLZ3aDpaV6sRuIIydTVvLd9jC1Wklp5cceXkadF6tXDLma6VhzEwCRFwBoesW/6WhK46jULPHt8/4RJJ1w6E7NlzrF8Ge9VKuy31l9v7PP1HwK1qWEIUMv6StKYFtK1NN/3RRajQqqDnxfY6rucpYwIwCTQYk6DGqz8Z2RYGjdnYxbeo0H5Set6U81dWguceL7dSHv4ZwVLFH9ohg/OotKv88c+J1b7jOgL6MzwQAgBACAEAi6PpJg7gceTaD1WLwd/q34J+WxPnhgPVtEAvtGzQ/rNwd5Hnx4qjqtGrPajtLzJITxzKFlzPRvLH4A4Guh0++SpaO502OE9s/Zkk48Syh+tsrmV2ntYNDiT1IenzO3D08Vj6mctRcqocl6b+hMmq4cTMA6K57y52ZJPtTgKei1661XFRiZc5OTyxrIM9x4hdkTNNJMa1pJyAr4BEnJ4R3FLmxRaF2I8ua26DpvO9alUXGOGyKU03sJ5yEpos8YkmmrtnCIpWMBVp34fRUNTXn2kSwZDNQKkEk4aA0+8gVUjNxTwS4yUZiTq8k8qccBQLqNrjHCPcH1pLTVhu0xBGFMcDwOXnvUMvaWJbnSeN0dH2N2gqGvPBsRo9aefiFiNPR3/wDi/L8r1zNWEldX8fXmdIDqioyWynncrGStubMxFEOF1gDhTU6u5DfzWLqrXqLFXXul5+Jcqiq48Uh3ZFjtgip6z9XbuDdwWhptJGlZ5vx/BBZa5/IZq2RGTtqX6GahxB2XuDjzDhe9a95WPqa+61EZrk3/AMlyqXFW4msWwUwQAgBACAjmYtxpcdBVR22KuDk+h6ll4Fez7e245kge59Vn9mxzxTZLd0Q4WoQggKdoyAiDc4ZH2PBVNTpY3LPU7hPhFkO03MY6G4G8MAd3PlnVUY6ydcHXPmuRK603lGB2rnavEIHs9Y8yPYUP9Ssdm1Yi7H18v+fIq6ueXw+AsgPGGP3j7LTKLHki/Gv2Mf2CHBNO2pU9GD1RnQ5n6LQ09GI8T5nPF0PLZkUU+DzhKM3GXcUGxNO1GYI5ii6bOMFKC3rtOlc9MBX6KtdLEGSxRLHIpnkD5nDz+8FmExVivFfvf5Vqh6VXPA+9KUr4CiHpf2eneijtNeq4XTyJwd40PKqqaynvamlzW6LGms4JrwZ1CHacR0JsBoxJu1GZbo3hz3LIjqbJVqmPpeHroaTripcbNHY1liC3e89p3sOC1tLplTH4vmVbLHN/AYq0RggEm1sC9AvfI4Hx6vuPBUO0YcVOfB/0T6d4ngYWVNdJCY/UjHmMD5gqzp7O8rUiOyPDJotqY4BACAEAkt6cH92Dxd7D38Fk9oXp/wCNfUnqj1JNnX9Vw1vV8QPopOzGuCS+J5dzG60iEijTDW9pwHM+yjnbCHvNI9UW+Qvj24wdkF3+keePkqdnaNcfdWft6/YkVT6ieemjEdeLQ3DjiN/FZeoudsuJrBNCKisHLJS2HOjvitNHX3PaaA9WvVwIoaCgoeC+n7juoRj4Jfv1MiU+KTkdm2YnWzMuyK6GxrjUEAChLTdJG4HdpVcFmD4lkzO19iGC50SGKQng1phceTrj2ThTdluUtckpJ/ErX1Y3Qgsi0Yss5tLpY5zbzaNcDwrSowrktFyrvT8UVoSlWxrtpazhHiQcAxl2gDWjG4HVJpXVeaWpcCl1ZJqLHxOPQZTkD+BkRGY0dO+5WIQHFl/dXKmXMqFS763hfu+BK491XlczHwdrpljquiGK09qHFo9rhuxy7lPOmt8lj5EEbZrm8jbbOagOl5J8BrYcN5im60Nbdcbl4EDCoIIVLhliafPYsWOPDFrkO/h7aT5jpmxrr7lwtNxgIvF4IqAKjqjx1VdktUm+ZW+JFsRZV0JsC4wOa4k9HDcSQQB2gfTVD2yTXIQWNt7EZEAmWQ4kIkBzhDaxzAQCXAtwNMTSnehxGx9RN8QmgWjMAUANzLd0EMn7+qI8n7zNfs5azgyHGaAS5gqDj+rLiDivnuN6a+XD6RrRStrWTWSu08M9sFh39oeWPkr9faVb95Y+69fQilp5LkNZeehv7D2ngCK+GauQurn7rTIXCUeaLClORVtO8CWfxugf5h+6qa54of08yahe2hRshaABMJx7Rq3nTEeh7iqXZ1yTdb68ibUwz7SNYtgpggFz7ahDIk8mn3VJ9oUrr9iTupC+btxzsGC7xOJ/ZU7u0ZS2gseZJGlLmKSVnEx7hxC01aSDvBovYylF5i8BpPme3Tbzm9x/qK7d1j5yf7nnCvAsSNmviY9lvzHXkNVNRpJ278l4nM7FEeytmw2ZCp3uxP7LXq0lVfJZfiyvKyTM7tfGu9K75YRPg1xWfqlx6qMfkvuSweK2/mcMl4haQRmF9ZJKSwzGWx0WUt0y8jIxmm6eljihqQRfxBoMj3aZEKi6pcTS3J1PEUzpNmz0Gdl7wAcx4LXsONDTFp8fMFRpuLLCanE5jbmzD5WYAB/lOdWG44kio6pp+IeefBX1q1w78yhOlxl8D7t7Dd/Gxzobv/1MC6010eBR6nmoj7bZ0awp+FOyrTRrgWhsRhoaOAFWkeY4UKpWRlXMvQkpxMrtB8N61dKPp/8AFEJI/pfmORrzCnhqnymQy03/AGnObWbHg/2eMHM6MlwhupgXUq4EZg3RiCRgrCcX7SIGmvZZuvgxHLnTQJrRsHnnGVPUQUcNFjTvmWPinYc1Mx5f+GhOeA14cQWhoq5uZcRTAFc1cGHxHVsZNrAh2+sv+GhSUAm8RDi3iMi5zw9/deJ7lEeTWEkZCcmXRHX3uLnGgJOZutDB4ANFeC9ODoXw1i4QK6PePEuw86dyyLNtcn65YNKrfT+vE6JOWRCidpgB+ZvVPln3q7bparOa3+BxG2UeTMxa1gvhAub12b6YjmN3EeSydRoZVe0t0Wq7lLZ7MXwp+K3sxHjheNPBV432R5Sf7krhF80RzM09/be51N5Jpy3Lmdk5+88nsYqPJEANMRmNVwdGhs7atzQGxW3vzNoHd4yPktKntGUVixZ+PUrT0ye8Rq3amXOrhwLT7K4u0KX4/sQ/p5nx2zw0iHvb+6gfZi6S+w7/AOBSmrIiMFe0N7c/BVLdFbWs818DuNsWL6qmSHpoJwAryxXqTbwgfXsIzBHMEL1xlHmsBPIws+2DDAa4XmjLeOW9XdPrpVrhluvuRTqT3Q+lp5kTsuFd2R8FrVaiuz3X+SCUGuZldtG1EYDWC4eLCFm6h41kW/GPmTR3qf1OFMcvqzGNbaTv+kyP+NM/71HH/Ul9CR/6a+p42M2lfJxw4VMN5AiQxqK9oD5hpvxGq9tgpLPU8rm4s7bNy8KbgAVDmPAc1wzB0cNxH1Czy40pI5ptrE/t0YV1ZpWn8pngvStYvbZRj9LJTLwx5ZEYaFzcA4UDhVpqHChrQjVSKx4w90c4cHsa+wviC1xayZAY4kARG9ipNBeacWjLGpHJcYy9ieFvSRF8YrPa6UbGoA+G9orqWvwLfG6e471Np5Ylg8vj7ORR8ED15v8ATB9Yy61PJevA50/NkXxpnIkKYlXQ4j2O6OJixzmHB7NQV5Qk08i9tNCTaa3TNy8jEc4GKIcVsQClbzYjWhxA7JcBe0GJUdkeGTQcuJIzWWWmRrw3+3JcHJ0b4bM6sD9b/IuHqFj2761fTyNKn/8AP68Tpc7aMOF23AHdm7wGK0Lb66veZHGEpckZe19onRAWMF1hwNe0Ru3ALJ1GvlYnGOy+5aroUd3zE0OXe7ssc79LSfQKlGEpck39CdyS5s8RobmmjgWnc4EHwK8lFxeGsHqafIjK8PRrIbORoovEBjTq6tTybn40VyrQ22LPJfH8EM74R+I1Zsc38UUnk0D1JVtdmLrL7ET1T6I1C1CoCAze0EmGuD2igdn+r9/ZYvaFChJTjyfn/ZZqllYYw2dYBCrqSanlgrnZ8Uqs+LI7n7Q0IV4iKsazoTs2DmMD4hQT01U+cUdKcl1KEfZ9p7DiOeI+qqT7Ng/cePuSK59RPaUo9hAiG9UYGpOHes7UVWVSXG8k0JKS2OHtkHdMYAoHB7mddzWDq1xLnEAYDUr7KFinBT8VkxXHEuE39o2A02ZLQWzUqY8F8R7m/wARDAIiFxutcTSo6udBnio1P228PBI4ewlkwBJa4jCrSRgQRUHQjAjiMFYeGiA6J8PtsBBcIUR38l51dXo3nWmjScx/VvWfKLi8MsVzxsQbbRf+oRv1Q8v8KHjmuTyfvGm23smFNRCYEWEZlguPhOe0FwzFKntCpGO/MUQksipPbmY92xsy8hsZnQQrw6SLEexrWtxLiOtid1NaZBSVy4Xki7tvmT/FLbKHM3ZeXdehMdffEGT3AEBrd7RUmuRNKZKamtx3Z7bYnshv8LJZkn075iYlmGL0YawTEJxAZfJJLXEfjGROS4ulxYSR1SuHLZB8VpNs46DEl5iWf0bXtcwzEFjusWkEFzgDkdRolMuHKYtXFho5jKgtc8HMGhoQRgSDRwwI4g66ru73URLmTxDQHHLvyH/J8VWOjqWytmuLIUJhDXBgJNSKammtalfPOMr9RLgeN3+DYjiupZNZLbLMGMR7nHh1R7nzV2HZsFvN5+xFLUPohrLWZCZ2YbRxpU+JxVyGnqh7sUROyT5stqY4EW2EEGBepi1woeBwI9PBUO0YJ1cXgyxpn7eBVslZoiOMRwqGGjRoXZ17sPFVOz6FOXHLkvMl1FmFwo2S2ikCAEAICracvfhObrSo5jEKDU195U4nUJYlkp7NRKwiNzj5gH6qt2dLNWPBkly9obLQIQQFafnGwm3ndw1JUN98ao8TOoRcnhGcfKxIrXxncwN4GdNwAqsd023RldL18vkWeKMWoo5J8QLPLJjpQOrFFa/naAHDwunxW32Rep08HWPkzP1lfDPi8TMgrVKh7D16CSDFoQfumq5nHijgIcB/2Cf3FPFUCQ8RYlASa4VNCfX/AI3Ill4PBNEdU1NK8lfilFYRw9zyXL0Hgrw9weCh7gkl4wbWtcd1OKisi5LY9QysaEZmYZDp1e0/XqNpUd/Z/qVLVS7ipzfPp8/W/wBCeiHHYonYmWfFZDbMN0NcMwNHcRn3L5+NFsa1dH18TVc4uXAzTWLa7YwocHgYt38W8PRa2l1Ubljr65FWypwfwGitkQIBHtjEpL0+Z7R4Vd7Kh2jLFOPFr8k+mWZlywpTo4DG6kXjzdifDLuU+lr7upI4tlxTbGCsEYIAQAgBAZ6yovRzESHo4kDmCS3yJ8lkaWXdaiVfR+l9izYuKCZoVrlYqz882E2rs9G6kqG++NMcyOowcnsZyAHTUbrHDM0yDdwWPBT1d3tcvJFl4rjsatjAAABgBSnDct1JJYRUOebc7OiIx8LKvXhOOjhp5lp4FZEZPRaniXuvy/r8FiUVdXjr/JxaLDcxxa4Frmkgg5gjML6eMlJKUXlMyWmnhnyq6yeYPtV7kDGTiVaOGFaVI3KnasSOkV5uZJJAOGtNfenBS1Vpbs8ZVqpjw8koD4SvD08koDwSvD06p8NNmDQFwo+JRz97IYybwJ9xuXz+rs/V6hVR92Pp/hfuadEO5r4nzZ2FrABQDAYU4bloJJLBCY237PMvEESHVrSagj8Lt3Ld3hYerodE1OGyf2Zepnxxwx3YVuCMLr6CINNHcR9FoaXWK1cMtpefyILaXDdchyrpAZXaWKIsxBgaBwvf1EYdzf8AcsrWy7y6FX7/AF/ot0rhg5GqWqVAQAgBACAEBj7bNJh5GBBaa8brSvn9Y8aiTXw8kXKt4Iu/+ZDd7Avb64c6U8lZ/wCpvh93c47jfmJpiYc9xc41J+6cFnTslOXFJ5ZOopLCGli2pDhNIcHVJrUAHCgoM+firuj1VdMWpLchsrlJ7F9+0cPRrz3Ae6tvtKron6+px3EhbaFpmYFxsI4GoIq4juAwVO/UvULhjD+WSQr4N2zA7abKmKTEhi7HaOsw4XwBgMcnUyOuW4ixoNc9O+6t5eX9f8kOo0/eLjhz8zmzhQkEEEGhBwIIzBGhX0ied0ZgVQFmSj0NDkeNMfH7wUN0crKPURzIAcaZc69y7rlmIaIars8PhKA+EoenkleA2GxmzDnubGitNMDDhkVLzo4jduGvLPG7Q1+P8NW7fPHkviX9Np/98+R1KzLUdLAh0HM1JNWE+I+6rMo1MtOsOH8FydaseUxozayHqx45XT7hW12nDrF/Yi/TS8SnbG0EKLCcwMfU0oXXQAQa1wJUOo11dtbiov7HddEoyzkzYKzC0N5faeOwUN1+4uBr4giquw7QuisPD+ZBLTwbK1lTBdNQ3vNS6JieJw91HRNy1EZS6s7sjitpHQ19EZoIAQAgBAeXuABJNAMSV42kssGGnpjpIjn7zhyyHlRfNXWd5Y5eJoQjwpIgUR0fWgk0AqTkBiV6ll4R4OJPZ57sXm4N2bvoFoVdnzlvN48yGV6XIcS9iQW/hvHe/Hyy8lfr0NMOmfn6wQO2TL7GACgAA3AUVpJJYRHnJlTLfxEzEFaUvY59mjQsR1fqNTNZ8ftsXOLgrRltr9ihExeLj8hGYKg7g4a99DuU1V+o0TxJZj9vo+hFOqu/dbM5na2z8eXxeyrP+4zrN79W94C29Prab9ovfwfP+/oULKJ181t4iq8rZCSwYV6uOQwG8riU+E9IhiugexCd8p8F5xLxBYlLKjRTdhwy48KUHM1oO9RWaiqtZnJI7hXKbxFZN/sf8PS5wdEAe4EGn/tM5/O7hlw1WTbrbdS+ChYj1frl5/IvQ08Kvas3fgbe0JL+FiwnAkjB1Tva4Xu6lPFZ11P6ayDzleslqE+8i0bQgHiFvcyiUJmxYD84bQd7eqfLNV56SmfOP7beRJG2a6iac2S1hP8A6X//AKH0VGzszrB/uTx1P/cjPT0k+EbsRpB01B5EZrOtpnU8TRZjOMllFVRnYNeQQRgQag7iMivU2nlDmdHsi0Gx4YeM8nDc7UL6Si5WwUkZdkHCWGXVMcAgBARx4zWNLnEADMlcznGC4pPCPUm3hGVtm2jF6rKhmu93PcOCxNXrHb7Mdl5luurh3fMUgVyVFLPImPlUBpdk2suvOF8Hvu0wp31Wv2YoYb6/wVdRnK8DQLUK4IDxGiXWlxyAJ8BVcylwxbfQ9Sy8Gc2TxfEcc6DzJJ9Fk9m7zk2WdRskjSvaCKEVB0OK12k1hlUyNvy0Frw2FW+Ti0YgV058Fh6yuqMsV8/D11LlMpNZlyM9a+zcO8BFgta4itW0ae8tz5Fed/qdO1FyfmO6qs3wUZj4fY4MjN5UcPIe6t/qtWvehn6P8kD09L5SPEH4eHVsc8wG95qMV1+r1b2UPP8AJ5+mpX+7yLFl7IQnPuNh33Cp65qMMMRgDoMQqq1OpulwRePlt9ybuKYLLQ9sSXgsiXIzboGAb2Wg6hwGWnBRUd27Wr85+P8APrBLPiUf8ZuYUMNADQABkAKDyW9GKisIott8zPbaM6kM/mI8RX2Wb2mvZi/iWdK92N7GmL8CG78oB5jA+YV3TT46oy+BBZHhm0XVOcAgM9tpHaITWHtOcCOAGZ86d6zu0pRVai+bZZ0yfFkx0GC55oxpcdzQSfJY8Yyk8RWS62luy3EsWYAqYTu4A+QxUz0tyWeFnCug+pBJTsSA+8wlrsiCMDwcFxXbOqWY7P1zOpQjNYZ0Cxp8xoQiFt2tRTMGmFRwW/p7u9rU8YM6yHBLBeU5GCAjmYAe0tdkRQricFOLi+TPU2nlFCRsSFDzF929wr4DIKvToqq+mX8SSVspDIBWyIrzchDiCj2g8ciORUNtFdqxJfk6jNx5GcjSkSUiCI3rMyrwP4Xbuf8AwsqVVmknxx3XrZlpSjasPmaaUmWxGhzTUHy4HiteuyNkeKJUlFxeGTKQ8FW0kxdgEavIb7nyB8VS19nDS147EtMczE+y801jn33BoLRiTTIn6qj2fbGEpcTxsT3xbSwT2ptCXdSBXHC9TE8Gj3Umo17l7NX7/g5hRjeResOx+j678Yh77tffefs2dJpO79qfveRHbbxbLkQbXy9YbX/KaHk79wPFR9pV5gp+H8nWnlvgYWHNdJBadQLp5jDzFD3qzpLe8qT68iO2PDJklqzfRQnP1Aw/UcB5rvUW93W5esnlceKSQo2Ol6NfEOZN0chifM+Spdm14i5vqTamW6RdtqxmxhUYRBk7fwdw46KfVaSNyytn65kdVrh8jPSVrxpZ3RvFQ3AsdmP0nd5LNq1VunfBLkun49YLUqo2LKJtorYhxoTAytb1SCKU6pGeWuik1mqrurSjzz/BzTVKEnktbGTdWvhHMG8ORwPgaf5lN2bZs4P5+vXU41Md1I0y1CqVp+dZBYXvNANNSdw3lR22xqjxSOoQcnhGWlLPiTsQxYlWw8hTOg/C3hvO+vdk10z1U+8nsvWy/JblONMeGPM1cpKMhNusaGjhrxJ1K16641rEVgqSk5PLJ12clO0LMhRhSI0Hc7Jw5EYqG2iu1YkjuFkocmWYMINaGtFAAAANAFLGKisI5bbeWe16eAgBACAEAIDy9gIIIqDgQV40msMGYnYT5R9+HjDccjiP0n2P2ce2E9JPih7r9Y/DLcWrViXMZyVvwnjrG4dzsu52RVyrXVTW7w/j+SKVMly3EG0FpCM8BvYbkd5OZ9Fm63UK2fs8kWKa+Fb8xUqZMavZyyLoEV46x7IP4Rv5nyWzotLwrvJ8+nw/sp3W59lD9aRXKtqQL8J7d7TTmMR5gKG+HHXKPwO4S4ZJmT2ctPon0ceo+leB0dy0P7LG0Wo7qeHyZbur4ltzJtqbSD3CG01a3EkZF37D1Kk1+oU5KEeS8zyivCyzRWJAuQIY/LU83dY+q09LDgpivh/ZWteZtl5WCMVW9ZIjsqMIjeyd/wCU8PRVNXpldHK5r1glqt4H8DCPaQSDgQaEHQjML59pp4Zooms+cMKI17dDiN41CkptdU1NHM4qUcGrmNq4QbVgc5x/CRdpzP0qtefaNajmO7KcdNJvcW2dKxJ2J0kY/wAtpwAwB/K3hvP2K1Nc9VPjs91esL+SWco0rhjzNexoAAAoBgAMABuWwkksIpHpegEAIAQAgBACAEAIAQAgIpmA2I0scKgih+964sgpxcZcmexbTyjATssYb3MObTnvGYPhRfN21uubg+hoxlxLJBVRnRfsKAHx2Ndliab6CtFZ0lanckyO2TUHg3i+iM8EAIDm02y697dznDwcQvl7FibXxZpx3SZ4gsvOa3eQPE0XMY8UkvE6eyydLAX1RlH1ACAw+18NrY9W5uaC4ccRXvFPsrC7QjFW7dVuX9M24biNUSweoMMuc1ozcQ0cyaBdRjxSUV1PG8LJ02VlxDY1jcmig+vNfTQgoRUV0MqUnJ5ZKuzwEAIAQAgBACAEAIAQAgBACAxm1oHT/wBDa+Lv2WF2iv8AN9F/Jd0/uCWqok5NAhxKhzGvwxDmh3qFJCM17UU/pk8bjyY7ldp3swjMvcey7wyPkr9faM4bWL+GQS06fusZwtpYBzLm82k/7aq3HtCl8219PwRPTzR7ftHLgVvk8A19T4ii9evoS5/Znion4GJmY157nUpecXU3VJKwpy4pOXiy9FYSR8gRbrmu+VwPgQUhLhkpeDPWsrBu4Vuy7hXpAODqtPmvoI6ymSzxGe6ZroQzO0su3JxcdzQfU0HmuJ6+mPXPy9YPY6eb6CmatyYjCkGE5rfma0uPjSg+8VUnq77dq4tL5Z/omjTXH3mKH2TMGpMJ5JxJIqT7qm9Ne93Fk6tr8SjFhuaaOBadzgQfAqCUXF4awdpp8izYzgI8Kv8A3G+oCl07StjnxRzYvYfyOlL6UywQAgBACAEAIAQAgBACAEAID4SgMBakwY0dxaK1Ia0DUDAeOfevnL5u65uPXkaNceCG5prHsBkMBzwHP44hvAD3WrptFGtZlu/Iq2XOWy5DpXiA8uYDgQCNxxXjSfMC6bsGA/8ABdO9nV8svJVrNFTPpj5bEsbprqZu1dnokIFzTfYM6CjgOI1HELMv0M61xR3X3LVd6ls9mJFRJwQGgsvZhzwHRDcafwgdanGuDfNaNHZ8prim8L7/ANFezUJPEdzRydjwYXZYK/M7rHxOXctKvS1V+6irK2cubL6sEYICtPyDIzbr213HUcQdFFbTC2OJI6hNxeUc+taz3y8S6Txa7eK4HmFgX0ypnj9maVc1ZHJv7KnRGhNiDUYjc4YEeK36LVbWpIzrIcEmi2pTgEAIAQAgBACAEAIAQAgBAeI0MOaWnJwIOmBFCuZRUk0+p6nh5FdmWCyDELwS7RoIHV346niqtGihVNyTz4fAlnc5rA3VwhBACAEAIDB7TyAhRatFGvF4DcfxD0PesDW0Kqzbk/TNCifFHfoetlZARYt5wq2HQ03uPZHkT3L3QUqyzL5Lz6HmonwxwupulvFAEAIAQAgKloWdDjBoiCt01GNO6o0+gUVtMLcKa5HcLJQ5FmFDDQGtAAGAAFAO5SJKKwjltvdnpengIAQAgBACAEAIAQAgBACAEAIAQAgBACAEBm9t2fymO3Pp4tJ9gs3tNexF/H+C1pX7TPWxLP5LzqX07g1v1K97NX+Nv4/g81T9pfI0S0SsCAEAIAQAgBACAEAIAQAgBACAEAIAQAgBACAEAIAQAgBACAz2239w3/EH+x6zu0v9JfP+GWdL77+R62K/9Of8R3o1ddnf6X1/B5qff+g/V8rggBACAEAIAQAgBACAEAIAQH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12774" y="3657600"/>
            <a:ext cx="79978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+mj-lt"/>
              </a:rPr>
              <a:t>The Award Process </a:t>
            </a:r>
          </a:p>
          <a:p>
            <a:pPr algn="ctr"/>
            <a:r>
              <a:rPr lang="en-US" sz="4400" dirty="0" smtClean="0">
                <a:latin typeface="+mj-lt"/>
              </a:rPr>
              <a:t>(Negotiation &amp; Acceptance)</a:t>
            </a:r>
            <a:endParaRPr lang="en-US" sz="44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5644" y="5410200"/>
            <a:ext cx="784145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Russ Lentz</a:t>
            </a:r>
          </a:p>
          <a:p>
            <a:pPr algn="ctr"/>
            <a:r>
              <a:rPr lang="de-DE" sz="2400" dirty="0" smtClean="0"/>
              <a:t>Associate Director, Sponsored Research Administration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84" y="959338"/>
            <a:ext cx="1909508" cy="190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22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Terms &amp; Conditions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b="1" dirty="0">
                <a:ea typeface="MS Mincho" pitchFamily="49" charset="-128"/>
              </a:rPr>
              <a:t>Incorporated prime contract – when </a:t>
            </a:r>
            <a:r>
              <a:rPr lang="en-US" altLang="en-US" sz="2800" b="1" dirty="0" smtClean="0">
                <a:ea typeface="MS Mincho" pitchFamily="49" charset="-128"/>
              </a:rPr>
              <a:t> FSU </a:t>
            </a:r>
            <a:r>
              <a:rPr lang="en-US" altLang="en-US" sz="2800" b="1" dirty="0">
                <a:ea typeface="MS Mincho" pitchFamily="49" charset="-128"/>
              </a:rPr>
              <a:t>is a subcontractor, </a:t>
            </a:r>
            <a:r>
              <a:rPr lang="en-US" altLang="en-US" sz="2800" b="1" dirty="0" smtClean="0">
                <a:ea typeface="MS Mincho" pitchFamily="49" charset="-128"/>
              </a:rPr>
              <a:t>we </a:t>
            </a:r>
            <a:r>
              <a:rPr lang="en-US" altLang="en-US" sz="2800" b="1" dirty="0">
                <a:ea typeface="MS Mincho" pitchFamily="49" charset="-128"/>
              </a:rPr>
              <a:t>generally </a:t>
            </a:r>
            <a:r>
              <a:rPr lang="en-US" altLang="en-US" sz="2800" b="1" dirty="0" smtClean="0">
                <a:ea typeface="MS Mincho" pitchFamily="49" charset="-128"/>
              </a:rPr>
              <a:t>receive </a:t>
            </a:r>
            <a:r>
              <a:rPr lang="en-US" altLang="en-US" sz="2800" b="1" dirty="0">
                <a:ea typeface="MS Mincho" pitchFamily="49" charset="-128"/>
              </a:rPr>
              <a:t>not only a subcontract </a:t>
            </a:r>
            <a:r>
              <a:rPr lang="en-US" altLang="en-US" sz="2800" b="1" dirty="0" smtClean="0">
                <a:ea typeface="MS Mincho" pitchFamily="49" charset="-128"/>
              </a:rPr>
              <a:t>but </a:t>
            </a:r>
            <a:r>
              <a:rPr lang="en-US" altLang="en-US" sz="2800" b="1" dirty="0">
                <a:ea typeface="MS Mincho" pitchFamily="49" charset="-128"/>
              </a:rPr>
              <a:t>also a prime contract incorporated </a:t>
            </a:r>
            <a:r>
              <a:rPr lang="en-US" altLang="en-US" sz="2800" b="1" dirty="0" smtClean="0">
                <a:ea typeface="MS Mincho" pitchFamily="49" charset="-128"/>
              </a:rPr>
              <a:t>as </a:t>
            </a:r>
            <a:r>
              <a:rPr lang="en-US" altLang="en-US" sz="2800" b="1" dirty="0">
                <a:ea typeface="MS Mincho" pitchFamily="49" charset="-128"/>
              </a:rPr>
              <a:t>well            </a:t>
            </a:r>
            <a:endParaRPr lang="en-US" altLang="en-US" sz="2800" b="1" dirty="0" smtClean="0">
              <a:ea typeface="MS Mincho" pitchFamily="49" charset="-128"/>
            </a:endParaRPr>
          </a:p>
          <a:p>
            <a:pPr marL="0" indent="0">
              <a:buNone/>
            </a:pPr>
            <a:r>
              <a:rPr lang="en-US" altLang="en-US" sz="2800" b="1" dirty="0" smtClean="0">
                <a:ea typeface="MS Mincho" pitchFamily="49" charset="-128"/>
              </a:rPr>
              <a:t>   </a:t>
            </a:r>
          </a:p>
          <a:p>
            <a:r>
              <a:rPr lang="en-US" altLang="en-US" sz="2800" b="1" dirty="0">
                <a:ea typeface="MS Mincho" pitchFamily="49" charset="-128"/>
              </a:rPr>
              <a:t>No unilateral changes to contract/grant – important that award ensures no changes to project can occur without both parties’ agreement in writing</a:t>
            </a:r>
            <a:endParaRPr lang="en-US" altLang="en-US" sz="2800" dirty="0">
              <a:cs typeface="Arial" charset="0"/>
            </a:endParaRPr>
          </a:p>
          <a:p>
            <a:pPr marL="0" indent="0">
              <a:buNone/>
            </a:pPr>
            <a:r>
              <a:rPr lang="en-US" altLang="en-US" sz="2800" b="1" dirty="0" smtClean="0">
                <a:ea typeface="MS Mincho" pitchFamily="49" charset="-128"/>
              </a:rPr>
              <a:t>                                 </a:t>
            </a:r>
            <a:endParaRPr lang="en-US" altLang="en-US" sz="2800" b="1" dirty="0">
              <a:ea typeface="MS Mincho" pitchFamily="49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929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 smtClean="0"/>
              <a:t>Post-Award functions in Pre-Award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/>
          <a:lstStyle/>
          <a:p>
            <a:endParaRPr lang="en-US" altLang="en-US" sz="2800" b="1" dirty="0">
              <a:ea typeface="MS Mincho" pitchFamily="49" charset="-128"/>
            </a:endParaRPr>
          </a:p>
          <a:p>
            <a:r>
              <a:rPr lang="en-US" altLang="en-US" sz="2800" b="1" dirty="0"/>
              <a:t>Time-extensions</a:t>
            </a:r>
          </a:p>
          <a:p>
            <a:r>
              <a:rPr lang="en-US" altLang="en-US" sz="2800" b="1" dirty="0"/>
              <a:t>Amendments</a:t>
            </a:r>
          </a:p>
          <a:p>
            <a:r>
              <a:rPr lang="en-US" altLang="en-US" sz="2800" b="1" dirty="0"/>
              <a:t>Changes in % effort</a:t>
            </a:r>
          </a:p>
          <a:p>
            <a:r>
              <a:rPr lang="en-US" altLang="en-US" sz="2800" b="1" dirty="0"/>
              <a:t>Changes in key personnel</a:t>
            </a:r>
          </a:p>
          <a:p>
            <a:r>
              <a:rPr lang="en-US" altLang="en-US" sz="2800" b="1" dirty="0" err="1" smtClean="0"/>
              <a:t>Rebudgeting</a:t>
            </a:r>
            <a:r>
              <a:rPr lang="en-US" altLang="en-US" sz="2800" b="1" dirty="0" smtClean="0"/>
              <a:t> if sponsor´s approval is needed</a:t>
            </a:r>
            <a:endParaRPr lang="en-US" altLang="en-US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04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altLang="en-US" sz="2800" b="1" dirty="0" smtClean="0"/>
              <a:t>SRA </a:t>
            </a:r>
            <a:r>
              <a:rPr lang="en-US" altLang="en-US" sz="2800" b="1" dirty="0"/>
              <a:t>receives award (grant, contract, P.O.)</a:t>
            </a:r>
          </a:p>
          <a:p>
            <a:r>
              <a:rPr lang="en-US" altLang="en-US" sz="2800" b="1" dirty="0"/>
              <a:t>PI reviews award for technical aspects</a:t>
            </a:r>
          </a:p>
          <a:p>
            <a:r>
              <a:rPr lang="en-US" altLang="en-US" sz="2800" b="1" dirty="0" smtClean="0"/>
              <a:t>SRA reviews </a:t>
            </a:r>
            <a:r>
              <a:rPr lang="en-US" altLang="en-US" sz="2800" b="1" dirty="0"/>
              <a:t>for contractual/compliance issues</a:t>
            </a:r>
          </a:p>
          <a:p>
            <a:r>
              <a:rPr lang="en-US" altLang="en-US" sz="2800" b="1" dirty="0"/>
              <a:t>Negotiations</a:t>
            </a:r>
          </a:p>
          <a:p>
            <a:r>
              <a:rPr lang="en-US" altLang="en-US" sz="2800" b="1" dirty="0"/>
              <a:t>Full-execution</a:t>
            </a:r>
          </a:p>
          <a:p>
            <a:r>
              <a:rPr lang="en-US" altLang="en-US" sz="2800" b="1" dirty="0"/>
              <a:t>Project ID issued and spending starts</a:t>
            </a:r>
          </a:p>
          <a:p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5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 txBox="1">
            <a:spLocks/>
          </p:cNvSpPr>
          <p:nvPr/>
        </p:nvSpPr>
        <p:spPr>
          <a:xfrm>
            <a:off x="301752" y="1752600"/>
            <a:ext cx="8503920" cy="43464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Initial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b="1" dirty="0">
                <a:ea typeface="MS Mincho" pitchFamily="49" charset="-128"/>
              </a:rPr>
              <a:t>Grant/Contract awarded to </a:t>
            </a:r>
            <a:r>
              <a:rPr lang="en-US" altLang="en-US" sz="2800" b="1" dirty="0" smtClean="0">
                <a:ea typeface="MS Mincho" pitchFamily="49" charset="-128"/>
              </a:rPr>
              <a:t>FSU </a:t>
            </a:r>
            <a:r>
              <a:rPr lang="en-US" altLang="en-US" sz="2800" b="1" dirty="0">
                <a:ea typeface="MS Mincho" pitchFamily="49" charset="-128"/>
              </a:rPr>
              <a:t>– Authorized signatory signs for </a:t>
            </a:r>
            <a:r>
              <a:rPr lang="en-US" altLang="en-US" sz="2800" b="1" dirty="0" smtClean="0">
                <a:ea typeface="MS Mincho" pitchFamily="49" charset="-128"/>
              </a:rPr>
              <a:t>FSU, </a:t>
            </a:r>
            <a:r>
              <a:rPr lang="en-US" altLang="en-US" sz="2800" b="1" dirty="0">
                <a:ea typeface="MS Mincho" pitchFamily="49" charset="-128"/>
              </a:rPr>
              <a:t>not the </a:t>
            </a:r>
            <a:r>
              <a:rPr lang="en-US" altLang="en-US" sz="2800" b="1" dirty="0" smtClean="0">
                <a:ea typeface="MS Mincho" pitchFamily="49" charset="-128"/>
              </a:rPr>
              <a:t>PI, chair, or dean</a:t>
            </a:r>
            <a:endParaRPr lang="en-US" altLang="en-US" sz="2800" b="1" dirty="0">
              <a:ea typeface="MS Mincho" pitchFamily="49" charset="-128"/>
            </a:endParaRPr>
          </a:p>
          <a:p>
            <a:r>
              <a:rPr lang="en-US" altLang="en-US" sz="2800" b="1" dirty="0">
                <a:ea typeface="MS Mincho" pitchFamily="49" charset="-128"/>
              </a:rPr>
              <a:t>No </a:t>
            </a:r>
            <a:r>
              <a:rPr lang="en-US" altLang="en-US" sz="2800" b="1" dirty="0" smtClean="0">
                <a:ea typeface="MS Mincho" pitchFamily="49" charset="-128"/>
              </a:rPr>
              <a:t>project ID = should not perform work, start spending, and/or deliver results to a sponsor prior to receiving an award</a:t>
            </a:r>
            <a:endParaRPr lang="en-US" altLang="en-US" sz="2800" b="1" dirty="0">
              <a:ea typeface="MS Mincho" pitchFamily="49" charset="-128"/>
            </a:endParaRPr>
          </a:p>
          <a:p>
            <a:r>
              <a:rPr lang="en-US" altLang="en-US" sz="2800" b="1" dirty="0">
                <a:ea typeface="MS Mincho" pitchFamily="49" charset="-128"/>
              </a:rPr>
              <a:t>No human subjects research may commence until approved by the human subjects committee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16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Terms &amp;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b="1" dirty="0">
                <a:ea typeface="MS Mincho" pitchFamily="49" charset="-128"/>
              </a:rPr>
              <a:t>Intellectual Property (copyrights, patents, etc.) – university retains IP rights  </a:t>
            </a:r>
            <a:endParaRPr lang="en-US" altLang="en-US" sz="2800" b="1" dirty="0" smtClean="0">
              <a:ea typeface="MS Mincho" pitchFamily="49" charset="-128"/>
            </a:endParaRPr>
          </a:p>
          <a:p>
            <a:r>
              <a:rPr lang="en-US" altLang="en-US" sz="2800" b="1" dirty="0">
                <a:ea typeface="MS Mincho" pitchFamily="49" charset="-128"/>
              </a:rPr>
              <a:t>Export Controls – can limit the personnel on your project or international dealings</a:t>
            </a:r>
          </a:p>
          <a:p>
            <a:endParaRPr lang="en-US" altLang="en-US" b="1" dirty="0">
              <a:ea typeface="MS Mincho" pitchFamily="49" charset="-128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505200"/>
            <a:ext cx="3352800" cy="3048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02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Terms &amp; Conditions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b="1" dirty="0">
                <a:ea typeface="MS Mincho" pitchFamily="49" charset="-128"/>
              </a:rPr>
              <a:t>Disputes – ability to resort to </a:t>
            </a:r>
            <a:r>
              <a:rPr lang="en-US" altLang="en-US" sz="2800" b="1" dirty="0" smtClean="0">
                <a:ea typeface="MS Mincho" pitchFamily="49" charset="-128"/>
              </a:rPr>
              <a:t>the courts, choice of laws, and jurisdiction</a:t>
            </a:r>
          </a:p>
          <a:p>
            <a:endParaRPr lang="en-US" altLang="en-US" sz="2800" b="1" dirty="0" smtClean="0">
              <a:ea typeface="MS Mincho" pitchFamily="49" charset="-128"/>
            </a:endParaRPr>
          </a:p>
          <a:p>
            <a:r>
              <a:rPr lang="en-US" altLang="en-US" sz="2800" b="1" dirty="0">
                <a:ea typeface="MS Mincho" pitchFamily="49" charset="-128"/>
              </a:rPr>
              <a:t>Damages/Sanctions – </a:t>
            </a:r>
            <a:r>
              <a:rPr lang="en-US" altLang="en-US" sz="2800" b="1" dirty="0" smtClean="0">
                <a:ea typeface="MS Mincho" pitchFamily="49" charset="-128"/>
              </a:rPr>
              <a:t>FSU </a:t>
            </a:r>
            <a:r>
              <a:rPr lang="en-US" altLang="en-US" sz="2800" b="1" dirty="0">
                <a:ea typeface="MS Mincho" pitchFamily="49" charset="-128"/>
              </a:rPr>
              <a:t>cannot agree to pay damages above </a:t>
            </a:r>
            <a:r>
              <a:rPr lang="en-US" altLang="en-US" sz="2800" b="1" dirty="0" smtClean="0">
                <a:ea typeface="MS Mincho" pitchFamily="49" charset="-128"/>
              </a:rPr>
              <a:t>state limits</a:t>
            </a:r>
          </a:p>
          <a:p>
            <a:endParaRPr lang="en-US" altLang="en-US" sz="2800" b="1" dirty="0">
              <a:ea typeface="MS Mincho" pitchFamily="49" charset="-128"/>
            </a:endParaRPr>
          </a:p>
          <a:p>
            <a:r>
              <a:rPr lang="en-US" altLang="en-US" sz="2800" b="1" dirty="0">
                <a:ea typeface="MS Mincho" pitchFamily="49" charset="-128"/>
              </a:rPr>
              <a:t>Warranty of work – </a:t>
            </a:r>
            <a:r>
              <a:rPr lang="en-US" altLang="en-US" sz="2800" b="1" dirty="0" smtClean="0">
                <a:ea typeface="MS Mincho" pitchFamily="49" charset="-128"/>
              </a:rPr>
              <a:t>FSU </a:t>
            </a:r>
            <a:r>
              <a:rPr lang="en-US" altLang="en-US" sz="2800" b="1" dirty="0">
                <a:ea typeface="MS Mincho" pitchFamily="49" charset="-128"/>
              </a:rPr>
              <a:t>cannot warrant its work; instead, </a:t>
            </a:r>
            <a:r>
              <a:rPr lang="en-US" altLang="en-US" sz="2800" b="1" dirty="0" smtClean="0">
                <a:ea typeface="MS Mincho" pitchFamily="49" charset="-128"/>
              </a:rPr>
              <a:t> we promise </a:t>
            </a:r>
            <a:r>
              <a:rPr lang="en-US" altLang="en-US" sz="2800" b="1" dirty="0">
                <a:ea typeface="MS Mincho" pitchFamily="49" charset="-128"/>
              </a:rPr>
              <a:t>to use a reasonable best effort to perform the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60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Terms &amp; Conditions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b="1" dirty="0">
                <a:ea typeface="MS Mincho" pitchFamily="49" charset="-128"/>
              </a:rPr>
              <a:t>Time is of the essence – not acceptable, because it is a breach with damages if university is even a day late in performing </a:t>
            </a:r>
          </a:p>
          <a:p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24213"/>
            <a:ext cx="8382000" cy="13477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20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Terms &amp; Conditions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b="1" dirty="0">
                <a:ea typeface="MS Mincho" pitchFamily="49" charset="-128"/>
              </a:rPr>
              <a:t>Indemnification – </a:t>
            </a:r>
            <a:r>
              <a:rPr lang="en-US" altLang="en-US" sz="2800" b="1" dirty="0" smtClean="0">
                <a:ea typeface="MS Mincho" pitchFamily="49" charset="-128"/>
              </a:rPr>
              <a:t>FSU cannot agree </a:t>
            </a:r>
            <a:r>
              <a:rPr lang="en-US" altLang="en-US" sz="2800" b="1" dirty="0">
                <a:ea typeface="MS Mincho" pitchFamily="49" charset="-128"/>
              </a:rPr>
              <a:t>to indemnify (in Florida it is against the law)</a:t>
            </a:r>
          </a:p>
          <a:p>
            <a:endParaRPr lang="en-US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638" y="2971800"/>
            <a:ext cx="8316913" cy="3048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49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Terms &amp; Conditions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b="1" dirty="0">
                <a:ea typeface="MS Mincho" pitchFamily="49" charset="-128"/>
              </a:rPr>
              <a:t>Payment/Invoicing terms – terms must be crystal clear </a:t>
            </a:r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667000"/>
            <a:ext cx="8686800" cy="3200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45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Terms &amp; Conditions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altLang="en-US" sz="2800" b="1" dirty="0">
                <a:ea typeface="MS Mincho" pitchFamily="49" charset="-128"/>
              </a:rPr>
              <a:t>Insurance – required insurance levels in award cannot exceed  limits in </a:t>
            </a:r>
            <a:r>
              <a:rPr lang="en-US" altLang="en-US" sz="2800" b="1" dirty="0" smtClean="0">
                <a:ea typeface="MS Mincho" pitchFamily="49" charset="-128"/>
              </a:rPr>
              <a:t>FSU’s </a:t>
            </a:r>
            <a:r>
              <a:rPr lang="en-US" altLang="en-US" sz="2800" b="1" dirty="0">
                <a:ea typeface="MS Mincho" pitchFamily="49" charset="-128"/>
              </a:rPr>
              <a:t>insurance policy, and sponsor cannot be listed as additional party on insurance policy</a:t>
            </a:r>
          </a:p>
          <a:p>
            <a:endParaRPr lang="en-US" dirty="0"/>
          </a:p>
        </p:txBody>
      </p:sp>
      <p:pic>
        <p:nvPicPr>
          <p:cNvPr id="6" name="Picture 5" descr="Insuranc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81400"/>
            <a:ext cx="8534400" cy="2895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686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8">
      <a:dk1>
        <a:sysClr val="windowText" lastClr="000000"/>
      </a:dk1>
      <a:lt1>
        <a:srgbClr val="ECEDD1"/>
      </a:lt1>
      <a:dk2>
        <a:srgbClr val="564B3C"/>
      </a:dk2>
      <a:lt2>
        <a:srgbClr val="ECEDD1"/>
      </a:lt2>
      <a:accent1>
        <a:srgbClr val="6C261A"/>
      </a:accent1>
      <a:accent2>
        <a:srgbClr val="6C261A"/>
      </a:accent2>
      <a:accent3>
        <a:srgbClr val="511C1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799</TotalTime>
  <Words>352</Words>
  <Application>Microsoft Office PowerPoint</Application>
  <PresentationFormat>On-screen Show (4:3)</PresentationFormat>
  <Paragraphs>51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      FYAP WORKSHOP may 5, 2016  </vt:lpstr>
      <vt:lpstr>PowerPoint Presentation</vt:lpstr>
      <vt:lpstr>Initial Considerations</vt:lpstr>
      <vt:lpstr>Terms &amp; Conditions</vt:lpstr>
      <vt:lpstr>Terms &amp; Conditions </vt:lpstr>
      <vt:lpstr>Terms &amp; Conditions  </vt:lpstr>
      <vt:lpstr>Terms &amp; Conditions  </vt:lpstr>
      <vt:lpstr>Terms &amp; Conditions  </vt:lpstr>
      <vt:lpstr>Terms &amp; Conditions  </vt:lpstr>
      <vt:lpstr>Terms &amp; Conditions  </vt:lpstr>
      <vt:lpstr>Post-Award functions in Pre-Award  </vt:lpstr>
    </vt:vector>
  </TitlesOfParts>
  <Company>FSU Office of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Proposal Development</dc:title>
  <dc:creator>Hodges, Beth</dc:creator>
  <cp:lastModifiedBy>Williams, Patrice</cp:lastModifiedBy>
  <cp:revision>99</cp:revision>
  <dcterms:created xsi:type="dcterms:W3CDTF">2013-09-16T18:53:28Z</dcterms:created>
  <dcterms:modified xsi:type="dcterms:W3CDTF">2016-04-25T11:37:27Z</dcterms:modified>
</cp:coreProperties>
</file>