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68" r:id="rId4"/>
    <p:sldId id="271" r:id="rId5"/>
    <p:sldId id="269" r:id="rId6"/>
    <p:sldId id="270" r:id="rId7"/>
    <p:sldId id="272" r:id="rId8"/>
    <p:sldId id="273" r:id="rId9"/>
    <p:sldId id="261" r:id="rId10"/>
    <p:sldId id="263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659CC-C702-471C-B555-403425A6E21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F7791-6A72-407D-B798-396709DAA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8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0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0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3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9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3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3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6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7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67299-CC8E-44C6-A408-08E38217D3E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D01FD-7439-413A-9924-24A00108F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a.net/ProfessionalOpportunitiesFunding/FundingOpportunities/AERAGrantsProgram/tabid/10242/Default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s.ed.gov/funding/ncer_rfas/methodology_earlycareer.asp" TargetMode="External"/><Relationship Id="rId4" Type="http://schemas.openxmlformats.org/officeDocument/2006/relationships/hyperlink" Target="http://www.spencer.org/content.cfm/naed-spencer-postdoctoral-fellowship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funding/pgm_summ.jsp?pims_id=50321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s.ed.gov/funding/ncser_rfas/ncser_earlycareer.asp" TargetMode="External"/><Relationship Id="rId4" Type="http://schemas.openxmlformats.org/officeDocument/2006/relationships/hyperlink" Target="http://wtgrantfoundation.org/Grants#apply-wtgrant-scholar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erra.bradley@fsu.edu" TargetMode="External"/><Relationship Id="rId7" Type="http://schemas.openxmlformats.org/officeDocument/2006/relationships/hyperlink" Target="http://www.research.fsu.edu/research-offices/opd/workshopstraining/nsf-career-proposal-writing-workshop-201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search.fsu.edu/research-offices/opd/workshopstraining/" TargetMode="External"/><Relationship Id="rId5" Type="http://schemas.openxmlformats.org/officeDocument/2006/relationships/hyperlink" Target="http://researchinterests.coe.fsu.edu/" TargetMode="External"/><Relationship Id="rId4" Type="http://schemas.openxmlformats.org/officeDocument/2006/relationships/hyperlink" Target="http://researchinterests.coe.fsu.edu/fundin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fsu.edu/research-offices/opd/crc/program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FYAP Grants Workshop</a:t>
            </a:r>
            <a:br>
              <a:rPr lang="en-US" dirty="0" smtClean="0"/>
            </a:br>
            <a:r>
              <a:rPr lang="en-US" sz="3600" dirty="0" smtClean="0"/>
              <a:t>College of Education Breakout Session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Motoko Akiba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Associate Professor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ELPS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5/5/2016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5458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Advice </a:t>
            </a:r>
            <a:r>
              <a:rPr lang="en-US" sz="3600" dirty="0"/>
              <a:t>for the </a:t>
            </a:r>
            <a:r>
              <a:rPr lang="en-US" sz="3600" dirty="0" smtClean="0"/>
              <a:t>FYAPs </a:t>
            </a:r>
            <a:r>
              <a:rPr lang="en-US" sz="2800" dirty="0" smtClean="0"/>
              <a:t>(4)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0687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4. Balance time for publications and grant writing </a:t>
            </a:r>
          </a:p>
          <a:p>
            <a:pPr marL="0" indent="0">
              <a:buNone/>
            </a:pP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Your publication record </a:t>
            </a:r>
            <a:r>
              <a:rPr lang="en-US" sz="2000" dirty="0" smtClean="0"/>
              <a:t>(as evidence of expertise and research productivity) </a:t>
            </a:r>
            <a:r>
              <a:rPr lang="en-US" sz="2400" dirty="0" smtClean="0"/>
              <a:t>leads to your first external grant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Once funded, strategically plan for developing journal manuscripts as outcomes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Publication is the key to moving from a small-scale grant to a large-scale grant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5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051964"/>
            <a:ext cx="8229600" cy="776836"/>
          </a:xfrm>
        </p:spPr>
        <p:txBody>
          <a:bodyPr>
            <a:normAutofit/>
          </a:bodyPr>
          <a:lstStyle/>
          <a:p>
            <a:r>
              <a:rPr lang="en-US" sz="3200" dirty="0"/>
              <a:t>Funding Sources for Early-Career Researchers </a:t>
            </a:r>
            <a:r>
              <a:rPr lang="en-US" sz="2800" dirty="0" smtClean="0"/>
              <a:t>(1)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Small-Scale Grants</a:t>
            </a:r>
            <a:endParaRPr lang="en-US" sz="40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AERA Research Grant </a:t>
            </a:r>
            <a:r>
              <a:rPr lang="en-US" dirty="0"/>
              <a:t>($35K over </a:t>
            </a:r>
            <a:r>
              <a:rPr lang="en-US" dirty="0" smtClean="0"/>
              <a:t>2 </a:t>
            </a:r>
            <a:r>
              <a:rPr lang="en-US" dirty="0" err="1" smtClean="0"/>
              <a:t>yrs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http://www.aera.net/ProfessionalOpportunitiesFunding/FundingOpportunities/AERAGrantsProgram/tabid/10242/Default.aspx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NAEd</a:t>
            </a:r>
            <a:r>
              <a:rPr lang="en-US" b="1" dirty="0"/>
              <a:t>/Spencer Post-Doc Fellowship </a:t>
            </a:r>
            <a:r>
              <a:rPr lang="en-US" dirty="0"/>
              <a:t>($55K over 1-2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http://www.spencer.org/content.cfm/naed-spencer-postdoctoral-fellowships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IES </a:t>
            </a:r>
            <a:r>
              <a:rPr lang="en-US" b="1" dirty="0"/>
              <a:t>Early Career Statistical and Research Methodology </a:t>
            </a:r>
            <a:r>
              <a:rPr lang="en-US" dirty="0"/>
              <a:t>(200K over 2 </a:t>
            </a:r>
            <a:r>
              <a:rPr lang="en-US" dirty="0" smtClean="0"/>
              <a:t> </a:t>
            </a:r>
            <a:r>
              <a:rPr lang="en-US" dirty="0" err="1" smtClean="0"/>
              <a:t>yrs</a:t>
            </a:r>
            <a:r>
              <a:rPr lang="en-US" dirty="0"/>
              <a:t>)</a:t>
            </a:r>
            <a:r>
              <a:rPr lang="en-US" b="1" dirty="0"/>
              <a:t> </a:t>
            </a:r>
            <a:r>
              <a:rPr lang="en-US" u="sng" dirty="0">
                <a:hlinkClick r:id="rId5"/>
              </a:rPr>
              <a:t>http://ies.ed.gov/funding/ncer_rfas/methodology_earlycareer.asp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029552"/>
            <a:ext cx="8763000" cy="875448"/>
          </a:xfrm>
        </p:spPr>
        <p:txBody>
          <a:bodyPr>
            <a:noAutofit/>
          </a:bodyPr>
          <a:lstStyle/>
          <a:p>
            <a:r>
              <a:rPr lang="en-US" sz="3200" dirty="0"/>
              <a:t>Funding Sources for Early-Career </a:t>
            </a:r>
            <a:r>
              <a:rPr lang="en-US" sz="3200" dirty="0" smtClean="0"/>
              <a:t>Researchers </a:t>
            </a:r>
            <a:r>
              <a:rPr lang="en-US" sz="2800" dirty="0" smtClean="0"/>
              <a:t>(2)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981201"/>
            <a:ext cx="8001000" cy="4191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Large-Scale Grants</a:t>
            </a:r>
            <a:endParaRPr lang="en-US" sz="40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NSF Faculty Early Career Development Program (CAREER) </a:t>
            </a:r>
            <a:r>
              <a:rPr lang="en-US" dirty="0" smtClean="0"/>
              <a:t>(</a:t>
            </a:r>
            <a:r>
              <a:rPr lang="en-US" dirty="0"/>
              <a:t>4</a:t>
            </a:r>
            <a:r>
              <a:rPr lang="en-US" dirty="0" smtClean="0"/>
              <a:t>00K </a:t>
            </a:r>
            <a:r>
              <a:rPr lang="en-US" dirty="0"/>
              <a:t>over 5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http://www.nsf.gov/funding/pgm_summ.jsp?pims_id=503214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William T. Grant Scholars Grant </a:t>
            </a:r>
            <a:r>
              <a:rPr lang="en-US" dirty="0"/>
              <a:t>(350K over 5 </a:t>
            </a:r>
            <a:r>
              <a:rPr lang="en-US" dirty="0" err="1"/>
              <a:t>yrs</a:t>
            </a:r>
            <a:r>
              <a:rPr lang="en-US" dirty="0"/>
              <a:t>, by nomination)</a:t>
            </a:r>
          </a:p>
          <a:p>
            <a:pPr marL="0" indent="0">
              <a:buNone/>
            </a:pPr>
            <a:r>
              <a:rPr lang="en-US" u="sng" dirty="0">
                <a:hlinkClick r:id="rId4"/>
              </a:rPr>
              <a:t>http://wtgrantfoundation.org/Grants#apply-wtgrant-scholars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IES Research Training Program in Special Education: Early Career Development and Mentoring</a:t>
            </a:r>
            <a:r>
              <a:rPr lang="en-US" dirty="0"/>
              <a:t> (400K over 4 </a:t>
            </a:r>
            <a:r>
              <a:rPr lang="en-US" dirty="0" err="1"/>
              <a:t>yrs</a:t>
            </a:r>
            <a:r>
              <a:rPr lang="en-US" dirty="0"/>
              <a:t>) </a:t>
            </a:r>
            <a:r>
              <a:rPr lang="en-US" u="sng" dirty="0">
                <a:hlinkClick r:id="rId5"/>
              </a:rPr>
              <a:t>http://ies.ed.gov/funding/ncser_rfas/ncser_earlycareer.asp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221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My grant writing experience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2800" dirty="0" smtClean="0"/>
              <a:t>Benefits and challenges of grant writing activities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2800" dirty="0" smtClean="0"/>
              <a:t>What worked for me</a:t>
            </a:r>
          </a:p>
          <a:p>
            <a:endParaRPr lang="en-US" sz="1500" dirty="0" smtClean="0"/>
          </a:p>
          <a:p>
            <a:r>
              <a:rPr lang="en-US" sz="2800" dirty="0" smtClean="0"/>
              <a:t>Advice for FYAPs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800" dirty="0" smtClean="0"/>
              <a:t>Funding sources for early career researchers in education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3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grant writing experience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8066150"/>
              </p:ext>
            </p:extLst>
          </p:nvPr>
        </p:nvGraphicFramePr>
        <p:xfrm>
          <a:off x="453886" y="1407699"/>
          <a:ext cx="4194313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380"/>
                <a:gridCol w="3402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Funded Grant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AERA Dissertation Grant (10K)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AERA Research Grant (25K)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AERA/IES Research Grant (25K)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2004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Hired as a tenure-track faculty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PI on IES NAEP Secondary Analysis Grant (100K)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Co-PI on NSF grant (913K)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 on Internal</a:t>
                      </a:r>
                      <a:r>
                        <a:rPr lang="en-US" baseline="0" dirty="0" smtClean="0"/>
                        <a:t> Grant (22K)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 on NSF CAREER Grant (630K)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2010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Tenured!</a:t>
                      </a:r>
                      <a:endParaRPr lang="en-US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Moved from MU</a:t>
                      </a:r>
                      <a:r>
                        <a:rPr lang="en-US" baseline="0" dirty="0" smtClean="0"/>
                        <a:t> to FSU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</a:t>
                      </a:r>
                      <a:r>
                        <a:rPr lang="en-US" baseline="0" dirty="0" smtClean="0"/>
                        <a:t> on </a:t>
                      </a:r>
                      <a:r>
                        <a:rPr lang="en-US" dirty="0" smtClean="0"/>
                        <a:t>NSF DRK-12 Grant (450K)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2016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Promoted to Full Professor </a:t>
                      </a:r>
                      <a:r>
                        <a:rPr lang="en-US" sz="1600" b="0" i="1" dirty="0" smtClean="0"/>
                        <a:t>(Aug.)</a:t>
                      </a:r>
                      <a:endParaRPr lang="en-US" sz="1600" b="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44976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Started </a:t>
            </a:r>
            <a:r>
              <a:rPr lang="en-US" sz="2400" dirty="0" smtClean="0"/>
              <a:t>small and expanded slowly over the years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Developed a new proposal that builds on prior grants each time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Worked </a:t>
            </a:r>
            <a:r>
              <a:rPr lang="en-US" sz="2400" dirty="0"/>
              <a:t>with experienced </a:t>
            </a:r>
            <a:r>
              <a:rPr lang="en-US" sz="2400" dirty="0" smtClean="0"/>
              <a:t>PIs in pre-tenure years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Submitted </a:t>
            </a:r>
            <a:r>
              <a:rPr lang="en-US" sz="2400" dirty="0"/>
              <a:t>many </a:t>
            </a:r>
            <a:r>
              <a:rPr lang="en-US" sz="2400" dirty="0" smtClean="0"/>
              <a:t>proposals </a:t>
            </a:r>
            <a:r>
              <a:rPr lang="en-US" sz="2000" dirty="0" smtClean="0"/>
              <a:t>(and received many rejections with useful feedback)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711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Benefits &amp; Challenges of Grant Writing Activities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Benefits</a:t>
            </a:r>
          </a:p>
          <a:p>
            <a:r>
              <a:rPr lang="en-US" sz="2400" dirty="0" smtClean="0"/>
              <a:t>Opportunity to collaborate with experts </a:t>
            </a:r>
            <a:r>
              <a:rPr lang="en-US" sz="1900" dirty="0" smtClean="0"/>
              <a:t>(Co-PIs, advisory board members)</a:t>
            </a:r>
          </a:p>
          <a:p>
            <a:endParaRPr lang="en-US" sz="1100" dirty="0" smtClean="0"/>
          </a:p>
          <a:p>
            <a:r>
              <a:rPr lang="en-US" sz="2400" dirty="0" smtClean="0"/>
              <a:t>Engage in interdisciplinary research </a:t>
            </a:r>
            <a:r>
              <a:rPr lang="en-US" sz="1900" dirty="0" smtClean="0"/>
              <a:t>(content and methods)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400" dirty="0" smtClean="0"/>
              <a:t>Support long-term goals of your research program </a:t>
            </a:r>
            <a:r>
              <a:rPr lang="en-US" sz="1900" dirty="0" smtClean="0"/>
              <a:t>(collect high quality data, hire GRAs, and work with practitioners and policymakers)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400" dirty="0" smtClean="0"/>
              <a:t>Contribute to education practice and policy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Challenges</a:t>
            </a:r>
          </a:p>
          <a:p>
            <a:r>
              <a:rPr lang="en-US" sz="2400" dirty="0" smtClean="0"/>
              <a:t>Balancing grant writing and publications</a:t>
            </a:r>
          </a:p>
          <a:p>
            <a:endParaRPr lang="en-US" sz="1100" dirty="0" smtClean="0"/>
          </a:p>
          <a:p>
            <a:r>
              <a:rPr lang="en-US" sz="2400" dirty="0" smtClean="0"/>
              <a:t>Finding collaborators who share the same value and vision for research, but who bring different expertise</a:t>
            </a:r>
          </a:p>
          <a:p>
            <a:endParaRPr lang="en-US" sz="1100" dirty="0"/>
          </a:p>
          <a:p>
            <a:r>
              <a:rPr lang="en-US" sz="2400" dirty="0" smtClean="0"/>
              <a:t>Time for managing the project </a:t>
            </a:r>
            <a:r>
              <a:rPr lang="en-US" sz="1900" dirty="0" smtClean="0"/>
              <a:t>(e.g., budget and purchasing, IRBs, hiring, communications with district, schools, and teachers) 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609294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benefits outweigh the challenges!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3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/>
          <a:lstStyle/>
          <a:p>
            <a:r>
              <a:rPr lang="en-US" dirty="0" smtClean="0"/>
              <a:t>What Worked </a:t>
            </a:r>
            <a:r>
              <a:rPr lang="en-US" sz="3200" dirty="0" smtClean="0"/>
              <a:t>(1)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Taking advantage of learning opportunities </a:t>
            </a:r>
            <a:r>
              <a:rPr lang="en-US" sz="2400" dirty="0" smtClean="0"/>
              <a:t>(i.e., workshops, funded proposals, learning from experienced PIs)</a:t>
            </a:r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Learning the difference between grant proposal writing and other academic writing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dirty="0"/>
              <a:t>Talking with </a:t>
            </a:r>
            <a:r>
              <a:rPr lang="en-US" sz="2800" dirty="0" smtClean="0"/>
              <a:t>program officers and staying current with funding priorities</a:t>
            </a:r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9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</a:t>
            </a:r>
            <a:r>
              <a:rPr lang="en-US" dirty="0" smtClean="0"/>
              <a:t>orked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 smtClean="0"/>
              <a:t>Developing long-term vision and goals for my research program considering funding opportunities </a:t>
            </a:r>
            <a:r>
              <a:rPr lang="en-US" sz="2400" dirty="0" smtClean="0"/>
              <a:t>(iterative process)</a:t>
            </a:r>
          </a:p>
          <a:p>
            <a:pPr marL="514350" indent="-514350">
              <a:buFont typeface="+mj-lt"/>
              <a:buAutoNum type="arabicPeriod" startAt="4"/>
            </a:pPr>
            <a:endParaRPr lang="en-US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 smtClean="0"/>
              <a:t>Continuously learning new research methods that benefit the project</a:t>
            </a:r>
          </a:p>
          <a:p>
            <a:pPr marL="514350" indent="-514350">
              <a:buFont typeface="+mj-lt"/>
              <a:buAutoNum type="arabicPeriod" startAt="4"/>
            </a:pPr>
            <a:endParaRPr lang="en-US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 smtClean="0"/>
              <a:t>Not </a:t>
            </a:r>
            <a:r>
              <a:rPr lang="en-US" sz="2800" dirty="0"/>
              <a:t>being discouraged by rejections and persevering in grant </a:t>
            </a:r>
            <a:r>
              <a:rPr lang="en-US" sz="2800" dirty="0" smtClean="0"/>
              <a:t>writing </a:t>
            </a:r>
            <a:r>
              <a:rPr lang="en-US" sz="2400" dirty="0" smtClean="0"/>
              <a:t>(and learning from reviewer comments)</a:t>
            </a:r>
          </a:p>
          <a:p>
            <a:pPr marL="514350" indent="-514350">
              <a:buFont typeface="+mj-lt"/>
              <a:buAutoNum type="arabicPeriod" startAt="4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116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3985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Advice for FYAPs </a:t>
            </a:r>
            <a:r>
              <a:rPr lang="en-US" sz="2800" dirty="0" smtClean="0"/>
              <a:t>(1)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90164"/>
            <a:ext cx="8229600" cy="423599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3300" dirty="0" smtClean="0"/>
              <a:t>Participate in COE OoR events to become familiar with grant opportunities and grant writing process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Present at the COE Poster Session on 8/20 to share your research and learn about other faculty</a:t>
            </a:r>
            <a:r>
              <a:rPr lang="en-US" sz="2400" dirty="0"/>
              <a:t> </a:t>
            </a:r>
            <a:r>
              <a:rPr lang="en-US" sz="2400" dirty="0" smtClean="0"/>
              <a:t>members’ research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Attend grant writing workshops organized by COE OoR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Meet with </a:t>
            </a:r>
            <a:r>
              <a:rPr lang="en-US" sz="2400" dirty="0" smtClean="0">
                <a:hlinkClick r:id="rId3"/>
              </a:rPr>
              <a:t>Terra Bradley</a:t>
            </a:r>
            <a:r>
              <a:rPr lang="en-US" sz="2400" dirty="0" smtClean="0"/>
              <a:t> and utilize </a:t>
            </a:r>
            <a:r>
              <a:rPr lang="en-US" sz="2400" dirty="0"/>
              <a:t>the </a:t>
            </a:r>
            <a:r>
              <a:rPr lang="en-US" sz="2400" dirty="0" smtClean="0"/>
              <a:t>COE OoR </a:t>
            </a:r>
            <a:r>
              <a:rPr lang="en-US" sz="2400" dirty="0" smtClean="0">
                <a:hlinkClick r:id="rId4"/>
              </a:rPr>
              <a:t>Funding Opportunities Database</a:t>
            </a:r>
            <a:r>
              <a:rPr lang="en-US" sz="2400" dirty="0" smtClean="0"/>
              <a:t> to identify grant opportunities in your area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Utilize the COE OoR </a:t>
            </a:r>
            <a:r>
              <a:rPr lang="en-US" sz="2400" dirty="0" smtClean="0">
                <a:hlinkClick r:id="rId5"/>
              </a:rPr>
              <a:t>Faculty </a:t>
            </a:r>
            <a:r>
              <a:rPr lang="en-US" sz="2400" dirty="0">
                <a:hlinkClick r:id="rId5"/>
              </a:rPr>
              <a:t>Research Interests / Expertise </a:t>
            </a:r>
            <a:r>
              <a:rPr lang="en-US" sz="2400" dirty="0" smtClean="0">
                <a:hlinkClick r:id="rId5"/>
              </a:rPr>
              <a:t>Database </a:t>
            </a:r>
            <a:r>
              <a:rPr lang="en-US" sz="2400" dirty="0" smtClean="0"/>
              <a:t>to identify experienced PIs who conduct similar research and learn from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Attend </a:t>
            </a:r>
            <a:r>
              <a:rPr lang="en-US" sz="2400" dirty="0" smtClean="0">
                <a:hlinkClick r:id="rId6"/>
              </a:rPr>
              <a:t>University-level grant workshops and training</a:t>
            </a:r>
            <a:r>
              <a:rPr lang="en-US" sz="2400" dirty="0" smtClean="0"/>
              <a:t> (e.g., </a:t>
            </a:r>
            <a:r>
              <a:rPr lang="en-US" sz="2400" dirty="0" smtClean="0">
                <a:hlinkClick r:id="rId7"/>
              </a:rPr>
              <a:t>NSF CAREER proposal writing workshop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7662" y="914399"/>
            <a:ext cx="8229600" cy="94605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Advice </a:t>
            </a:r>
            <a:r>
              <a:rPr lang="en-US" sz="3600" dirty="0"/>
              <a:t>for </a:t>
            </a:r>
            <a:r>
              <a:rPr lang="en-US" sz="3600" dirty="0" smtClean="0"/>
              <a:t>FYAPs </a:t>
            </a:r>
            <a:r>
              <a:rPr lang="en-US" sz="2800" dirty="0" smtClean="0"/>
              <a:t>(2)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9154" y="1981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2. </a:t>
            </a:r>
            <a:r>
              <a:rPr lang="en-US" sz="2800" dirty="0" smtClean="0"/>
              <a:t>Develop a long-term research program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Move beyond dissertation research (1-2 studies) to develop a research program (10-12 studies)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Think about which part of your research program can attract external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Be open to strategically framing your research program to align with the funding priorities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519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Advice </a:t>
            </a:r>
            <a:r>
              <a:rPr lang="en-US" sz="3600" dirty="0"/>
              <a:t>for </a:t>
            </a:r>
            <a:r>
              <a:rPr lang="en-US" sz="3600" dirty="0" smtClean="0"/>
              <a:t>FYAPs </a:t>
            </a:r>
            <a:r>
              <a:rPr lang="en-US" sz="2800" dirty="0" smtClean="0"/>
              <a:t>(3)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3. Submit proposals for internal grants and small-scale external grants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CRC Grant Programs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COE Research Grant ($5,000)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Small-Scale Grants (slide 11)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* Start early and get feedback from experienced PIs</a:t>
            </a:r>
          </a:p>
          <a:p>
            <a:pPr marL="0" indent="0">
              <a:buNone/>
            </a:pPr>
            <a:r>
              <a:rPr lang="en-US" sz="2800" dirty="0" smtClean="0"/>
              <a:t>* Apply for research grants rather than service grants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5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761</Words>
  <Application>Microsoft Office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FYAP Grants Workshop College of Education Breakout Session</vt:lpstr>
      <vt:lpstr>Overview</vt:lpstr>
      <vt:lpstr>My grant writing experience</vt:lpstr>
      <vt:lpstr>Benefits &amp; Challenges of Grant Writing Activities</vt:lpstr>
      <vt:lpstr>What Worked (1)</vt:lpstr>
      <vt:lpstr>What Worked (2)</vt:lpstr>
      <vt:lpstr>Advice for FYAPs (1)</vt:lpstr>
      <vt:lpstr>Advice for FYAPs (2)</vt:lpstr>
      <vt:lpstr>Advice for FYAPs (3)</vt:lpstr>
      <vt:lpstr>Advice for the FYAPs (4)</vt:lpstr>
      <vt:lpstr>Funding Sources for Early-Career Researchers (1)</vt:lpstr>
      <vt:lpstr>Funding Sources for Early-Career Researchers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Akiba</dc:creator>
  <cp:lastModifiedBy>Williams, Patrice</cp:lastModifiedBy>
  <cp:revision>93</cp:revision>
  <dcterms:created xsi:type="dcterms:W3CDTF">2014-03-30T13:22:08Z</dcterms:created>
  <dcterms:modified xsi:type="dcterms:W3CDTF">2016-05-10T13:41:59Z</dcterms:modified>
</cp:coreProperties>
</file>