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56" r:id="rId2"/>
    <p:sldId id="261" r:id="rId3"/>
    <p:sldId id="269" r:id="rId4"/>
    <p:sldId id="264" r:id="rId5"/>
    <p:sldId id="265" r:id="rId6"/>
    <p:sldId id="266" r:id="rId7"/>
    <p:sldId id="263" r:id="rId8"/>
    <p:sldId id="267"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DBBC"/>
    <a:srgbClr val="E5D2AD"/>
    <a:srgbClr val="E4C9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55416" autoAdjust="0"/>
  </p:normalViewPr>
  <p:slideViewPr>
    <p:cSldViewPr>
      <p:cViewPr varScale="1">
        <p:scale>
          <a:sx n="37" d="100"/>
          <a:sy n="37" d="100"/>
        </p:scale>
        <p:origin x="-2364" y="-72"/>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notesViewPr>
    <p:cSldViewPr>
      <p:cViewPr>
        <p:scale>
          <a:sx n="50" d="100"/>
          <a:sy n="50" d="100"/>
        </p:scale>
        <p:origin x="-4632" y="-16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440C7A-7293-425F-92DA-F7942D3668DB}" type="datetimeFigureOut">
              <a:rPr lang="en-US" smtClean="0"/>
              <a:t>5/4/2016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88F6A9-3784-4356-8891-4AA5F6E4106F}" type="slidenum">
              <a:rPr lang="en-US" smtClean="0"/>
              <a:t>‹#›</a:t>
            </a:fld>
            <a:endParaRPr lang="en-US" dirty="0"/>
          </a:p>
        </p:txBody>
      </p:sp>
    </p:spTree>
    <p:extLst>
      <p:ext uri="{BB962C8B-B14F-4D97-AF65-F5344CB8AC3E}">
        <p14:creationId xmlns:p14="http://schemas.microsoft.com/office/powerpoint/2010/main" val="221397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t>Introduce myself – work history at FSU – FSU grad</a:t>
            </a:r>
          </a:p>
          <a:p>
            <a:pPr eaLnBrk="1" hangingPunct="1"/>
            <a:r>
              <a:rPr lang="en-US" altLang="en-US" dirty="0" smtClean="0"/>
              <a:t>Ask questions of audience – how many financial vs faculty  </a:t>
            </a:r>
          </a:p>
          <a:p>
            <a:pPr eaLnBrk="1" hangingPunct="1"/>
            <a:r>
              <a:rPr lang="en-US" altLang="en-US" dirty="0" smtClean="0"/>
              <a:t>How many with FSURF accounts?                w/o FSURF?                  Don’t know?</a:t>
            </a:r>
          </a:p>
        </p:txBody>
      </p:sp>
      <p:sp>
        <p:nvSpPr>
          <p:cNvPr id="4" name="Slide Number Placeholder 3"/>
          <p:cNvSpPr>
            <a:spLocks noGrp="1"/>
          </p:cNvSpPr>
          <p:nvPr>
            <p:ph type="sldNum" sz="quarter" idx="10"/>
          </p:nvPr>
        </p:nvSpPr>
        <p:spPr/>
        <p:txBody>
          <a:bodyPr/>
          <a:lstStyle/>
          <a:p>
            <a:fld id="{A888F6A9-3784-4356-8891-4AA5F6E4106F}" type="slidenum">
              <a:rPr lang="en-US" smtClean="0"/>
              <a:t>1</a:t>
            </a:fld>
            <a:endParaRPr lang="en-US" dirty="0"/>
          </a:p>
        </p:txBody>
      </p:sp>
    </p:spTree>
    <p:extLst>
      <p:ext uri="{BB962C8B-B14F-4D97-AF65-F5344CB8AC3E}">
        <p14:creationId xmlns:p14="http://schemas.microsoft.com/office/powerpoint/2010/main" val="1545921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saying</a:t>
            </a:r>
            <a:r>
              <a:rPr lang="en-US" baseline="0" dirty="0" smtClean="0"/>
              <a:t> in the community of Research Foundations “If you have seen one Research Foundation, then you have seen one Research Foundation.”</a:t>
            </a:r>
          </a:p>
          <a:p>
            <a:r>
              <a:rPr lang="en-US" baseline="0" dirty="0" smtClean="0"/>
              <a:t>This is because there is a great variety in the organizational structure of the various research foundations within all academic research communities, as well as a variety in the  types of funding the Research Foundations may receive.</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Some Research Foundations are not-for-profits, some are private corporations, or state agencies.</a:t>
            </a:r>
          </a:p>
          <a:p>
            <a:endParaRPr lang="en-US" baseline="0" dirty="0" smtClean="0"/>
          </a:p>
          <a:p>
            <a:r>
              <a:rPr lang="en-US" baseline="0" dirty="0" smtClean="0"/>
              <a:t>A not for profit organization is an organization that uses surplus revenues to achieve its goals rather than distributing them as profit or dividends.  Designation as a not for profit does not mean the entity does not intend to make it profit.  It just means that those profits must be retained and used for future years’ operations.    </a:t>
            </a:r>
          </a:p>
          <a:p>
            <a:endParaRPr lang="en-US" baseline="0" dirty="0" smtClean="0"/>
          </a:p>
          <a:p>
            <a:r>
              <a:rPr lang="en-US" baseline="0" dirty="0" smtClean="0"/>
              <a:t>Some RF’s have a majority of the Board members as independent from the University while some would rather the University be in control.</a:t>
            </a:r>
          </a:p>
          <a:p>
            <a:endParaRPr lang="en-US" baseline="0" dirty="0" smtClean="0"/>
          </a:p>
          <a:p>
            <a:r>
              <a:rPr lang="en-US" baseline="0" dirty="0" smtClean="0"/>
              <a:t>Relationship with the University – some have formal agreements, some a memorandum of understanding, and some are prescribed by state law.</a:t>
            </a:r>
          </a:p>
          <a:p>
            <a:endParaRPr lang="en-US" dirty="0" smtClean="0"/>
          </a:p>
          <a:p>
            <a:pPr eaLnBrk="1" hangingPunct="1"/>
            <a:r>
              <a:rPr lang="en-US" altLang="en-US" dirty="0" smtClean="0"/>
              <a:t>The creation of the Research Foundation is an interesting story.   A cancer fighting drug called TAXOL was first discovered in 1962 in the bark of the Pacific Yew tree.   However, it took one 40 foot tree (about 200 years old) to produce just a half a gram of the cancer-fighting drug.    In 1989, Dr. Holton, an FSU Scientist, discovered a method of synthetically producing TAXOL.  This discovery resulted in bringing in over $300 million  in royalty revenues and the Research Foundation was established in order to administer these funds.</a:t>
            </a:r>
          </a:p>
          <a:p>
            <a:pPr eaLnBrk="1" hangingPunct="1"/>
            <a:endParaRPr lang="en-US" altLang="en-US" dirty="0" smtClean="0"/>
          </a:p>
          <a:p>
            <a:pPr eaLnBrk="1" hangingPunct="1"/>
            <a:r>
              <a:rPr lang="en-US" altLang="en-US" dirty="0" smtClean="0"/>
              <a:t>As a DSO of FSU, the RF must operate in a manner consistent with the goals of the University and the interests of the State of Florida and the IRS.  Therefore, we may not be able to perform certain types of activities or allow certain transactions if they are not consistent with the goals and interests of these entities.</a:t>
            </a:r>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2</a:t>
            </a:fld>
            <a:endParaRPr lang="en-US" dirty="0"/>
          </a:p>
        </p:txBody>
      </p:sp>
    </p:spTree>
    <p:extLst>
      <p:ext uri="{BB962C8B-B14F-4D97-AF65-F5344CB8AC3E}">
        <p14:creationId xmlns:p14="http://schemas.microsoft.com/office/powerpoint/2010/main" val="3861490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t>The RF was organized as Not-for-Profit 501 (C)(3).  In order to be classified as a NFP, an entity must meet these three criteria.  </a:t>
            </a:r>
          </a:p>
          <a:p>
            <a:pPr eaLnBrk="1" hangingPunct="1"/>
            <a:endParaRPr lang="en-US" altLang="en-US" dirty="0" smtClean="0"/>
          </a:p>
          <a:p>
            <a:pPr eaLnBrk="1" hangingPunct="1"/>
            <a:r>
              <a:rPr lang="en-US" altLang="en-US" dirty="0" smtClean="0"/>
              <a:t>Operate for a certain exclusive purpose, whether it be charitable, religious, educational, etc.</a:t>
            </a:r>
          </a:p>
          <a:p>
            <a:pPr eaLnBrk="1" hangingPunct="1"/>
            <a:endParaRPr lang="en-US" altLang="en-US" dirty="0" smtClean="0"/>
          </a:p>
          <a:p>
            <a:pPr eaLnBrk="1" hangingPunct="1"/>
            <a:r>
              <a:rPr lang="en-US" altLang="en-US" dirty="0" smtClean="0"/>
              <a:t>Must not engage in activities outside the exempt purpose or could lose tax exempt status.</a:t>
            </a:r>
          </a:p>
          <a:p>
            <a:pPr eaLnBrk="1" hangingPunct="1"/>
            <a:endParaRPr lang="en-US" altLang="en-US" dirty="0" smtClean="0"/>
          </a:p>
          <a:p>
            <a:pPr eaLnBrk="1" hangingPunct="1"/>
            <a:r>
              <a:rPr lang="en-US" altLang="en-US" dirty="0" smtClean="0"/>
              <a:t>And no part of the net earnings may inure to the benefit of private individuals.  This does not mean that NFP’s can’t have a profit.   </a:t>
            </a:r>
          </a:p>
          <a:p>
            <a:pPr eaLnBrk="1" hangingPunct="1"/>
            <a:r>
              <a:rPr lang="en-US" altLang="en-US" dirty="0" smtClean="0"/>
              <a:t>It just means that any profit must be maintained within the organization and used for future years’ operations.</a:t>
            </a:r>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3</a:t>
            </a:fld>
            <a:endParaRPr lang="en-US" dirty="0"/>
          </a:p>
        </p:txBody>
      </p:sp>
    </p:spTree>
    <p:extLst>
      <p:ext uri="{BB962C8B-B14F-4D97-AF65-F5344CB8AC3E}">
        <p14:creationId xmlns:p14="http://schemas.microsoft.com/office/powerpoint/2010/main" val="2512305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r>
              <a:rPr lang="en-US" altLang="en-US" dirty="0" smtClean="0"/>
              <a:t>There are three major goals of the FSU Research Foundation.</a:t>
            </a:r>
          </a:p>
          <a:p>
            <a:endParaRPr lang="en-US" altLang="en-US" dirty="0" smtClean="0"/>
          </a:p>
          <a:p>
            <a:r>
              <a:rPr lang="en-US" altLang="en-US" dirty="0" smtClean="0"/>
              <a:t>Private meaning anything that is not federal, state or local.  The funding must come from a private entity.</a:t>
            </a:r>
          </a:p>
          <a:p>
            <a:endParaRPr lang="en-US" altLang="en-US" dirty="0" smtClean="0"/>
          </a:p>
          <a:p>
            <a:r>
              <a:rPr lang="en-US" altLang="en-US" dirty="0" smtClean="0"/>
              <a:t>Facilitate technology transfer – We pay patent and legal fees associated with obtaining patents and copyrights.  </a:t>
            </a:r>
          </a:p>
          <a:p>
            <a:r>
              <a:rPr lang="en-US" altLang="en-US" dirty="0" smtClean="0"/>
              <a:t>And when royalty income is generated from the Intellectual property assets, we administer these funds.</a:t>
            </a:r>
          </a:p>
          <a:p>
            <a:endParaRPr lang="en-US" altLang="en-US" dirty="0" smtClean="0"/>
          </a:p>
          <a:p>
            <a:r>
              <a:rPr lang="en-US" altLang="en-US" dirty="0" smtClean="0"/>
              <a:t>Develop infrastructure to support research activities – I’ll cover the buildings we manage in just a minute.</a:t>
            </a:r>
          </a:p>
          <a:p>
            <a:endParaRPr lang="en-US" altLang="en-US" dirty="0" smtClean="0"/>
          </a:p>
          <a:p>
            <a:endParaRPr lang="en-US" altLang="en-US" dirty="0" smtClean="0"/>
          </a:p>
          <a:p>
            <a:endParaRPr lang="en-US" altLang="en-US" dirty="0" smtClean="0"/>
          </a:p>
        </p:txBody>
      </p:sp>
      <p:sp>
        <p:nvSpPr>
          <p:cNvPr id="20484" name="Slide Number Placeholder 3"/>
          <p:cNvSpPr>
            <a:spLocks noGrp="1"/>
          </p:cNvSpPr>
          <p:nvPr>
            <p:ph type="sldNum" sz="quarter" idx="5"/>
          </p:nvPr>
        </p:nvSpPr>
        <p:spPr>
          <a:noFill/>
        </p:spPr>
        <p:txBody>
          <a:bodyPr/>
          <a:lstStyle>
            <a:lvl1pPr defTabSz="914437">
              <a:defRPr>
                <a:solidFill>
                  <a:schemeClr val="tx1"/>
                </a:solidFill>
                <a:latin typeface="Tahoma" pitchFamily="34" charset="0"/>
              </a:defRPr>
            </a:lvl1pPr>
            <a:lvl2pPr marL="729057" indent="-280406" defTabSz="914437">
              <a:defRPr>
                <a:solidFill>
                  <a:schemeClr val="tx1"/>
                </a:solidFill>
                <a:latin typeface="Tahoma" pitchFamily="34" charset="0"/>
              </a:defRPr>
            </a:lvl2pPr>
            <a:lvl3pPr marL="1121626" indent="-224325" defTabSz="914437">
              <a:defRPr>
                <a:solidFill>
                  <a:schemeClr val="tx1"/>
                </a:solidFill>
                <a:latin typeface="Tahoma" pitchFamily="34" charset="0"/>
              </a:defRPr>
            </a:lvl3pPr>
            <a:lvl4pPr marL="1570276" indent="-224325" defTabSz="914437">
              <a:defRPr>
                <a:solidFill>
                  <a:schemeClr val="tx1"/>
                </a:solidFill>
                <a:latin typeface="Tahoma" pitchFamily="34" charset="0"/>
              </a:defRPr>
            </a:lvl4pPr>
            <a:lvl5pPr marL="2018927" indent="-224325" defTabSz="914437">
              <a:defRPr>
                <a:solidFill>
                  <a:schemeClr val="tx1"/>
                </a:solidFill>
                <a:latin typeface="Tahoma" pitchFamily="34" charset="0"/>
              </a:defRPr>
            </a:lvl5pPr>
            <a:lvl6pPr marL="2467577" indent="-224325" defTabSz="914437" eaLnBrk="0" fontAlgn="base" hangingPunct="0">
              <a:spcBef>
                <a:spcPct val="0"/>
              </a:spcBef>
              <a:spcAft>
                <a:spcPct val="0"/>
              </a:spcAft>
              <a:defRPr>
                <a:solidFill>
                  <a:schemeClr val="tx1"/>
                </a:solidFill>
                <a:latin typeface="Tahoma" pitchFamily="34" charset="0"/>
              </a:defRPr>
            </a:lvl6pPr>
            <a:lvl7pPr marL="2916227" indent="-224325" defTabSz="914437" eaLnBrk="0" fontAlgn="base" hangingPunct="0">
              <a:spcBef>
                <a:spcPct val="0"/>
              </a:spcBef>
              <a:spcAft>
                <a:spcPct val="0"/>
              </a:spcAft>
              <a:defRPr>
                <a:solidFill>
                  <a:schemeClr val="tx1"/>
                </a:solidFill>
                <a:latin typeface="Tahoma" pitchFamily="34" charset="0"/>
              </a:defRPr>
            </a:lvl7pPr>
            <a:lvl8pPr marL="3364878" indent="-224325" defTabSz="914437" eaLnBrk="0" fontAlgn="base" hangingPunct="0">
              <a:spcBef>
                <a:spcPct val="0"/>
              </a:spcBef>
              <a:spcAft>
                <a:spcPct val="0"/>
              </a:spcAft>
              <a:defRPr>
                <a:solidFill>
                  <a:schemeClr val="tx1"/>
                </a:solidFill>
                <a:latin typeface="Tahoma" pitchFamily="34" charset="0"/>
              </a:defRPr>
            </a:lvl8pPr>
            <a:lvl9pPr marL="3813528" indent="-224325" defTabSz="914437" eaLnBrk="0" fontAlgn="base" hangingPunct="0">
              <a:spcBef>
                <a:spcPct val="0"/>
              </a:spcBef>
              <a:spcAft>
                <a:spcPct val="0"/>
              </a:spcAft>
              <a:defRPr>
                <a:solidFill>
                  <a:schemeClr val="tx1"/>
                </a:solidFill>
                <a:latin typeface="Tahoma" pitchFamily="34" charset="0"/>
              </a:defRPr>
            </a:lvl9pPr>
          </a:lstStyle>
          <a:p>
            <a:fld id="{093A3D71-B575-4CA9-A026-035736FA1BF0}" type="slidenum">
              <a:rPr lang="en-US" altLang="en-US" smtClean="0">
                <a:latin typeface="Times New Roman" pitchFamily="18" charset="0"/>
              </a:rPr>
              <a:pPr/>
              <a:t>4</a:t>
            </a:fld>
            <a:endParaRPr lang="en-US" alt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5</a:t>
            </a:fld>
            <a:endParaRPr lang="en-US" dirty="0"/>
          </a:p>
        </p:txBody>
      </p:sp>
    </p:spTree>
    <p:extLst>
      <p:ext uri="{BB962C8B-B14F-4D97-AF65-F5344CB8AC3E}">
        <p14:creationId xmlns:p14="http://schemas.microsoft.com/office/powerpoint/2010/main" val="8849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6</a:t>
            </a:fld>
            <a:endParaRPr lang="en-US" dirty="0"/>
          </a:p>
        </p:txBody>
      </p:sp>
    </p:spTree>
    <p:extLst>
      <p:ext uri="{BB962C8B-B14F-4D97-AF65-F5344CB8AC3E}">
        <p14:creationId xmlns:p14="http://schemas.microsoft.com/office/powerpoint/2010/main" val="3518193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We follow the regular FSU office of Research proposal policies and procedures with respect to the proposal and award process.  </a:t>
            </a:r>
          </a:p>
          <a:p>
            <a:r>
              <a:rPr lang="en-US" altLang="en-US" dirty="0"/>
              <a:t>This includes the requirement that proposals be submitted to the RF at least three business days prior to the agency </a:t>
            </a:r>
            <a:r>
              <a:rPr lang="en-US" altLang="en-US" dirty="0" smtClean="0"/>
              <a:t>deadline.</a:t>
            </a:r>
            <a:endParaRPr lang="en-US" altLang="en-US" dirty="0"/>
          </a:p>
          <a:p>
            <a:endParaRPr lang="en-US" altLang="en-US" dirty="0"/>
          </a:p>
          <a:p>
            <a:r>
              <a:rPr lang="en-US" altLang="en-US" dirty="0"/>
              <a:t>The contracts are an agreement between the Sponsor and the RF.</a:t>
            </a:r>
          </a:p>
          <a:p>
            <a:endParaRPr lang="en-US" altLang="en-US" dirty="0"/>
          </a:p>
          <a:p>
            <a:r>
              <a:rPr lang="en-US" altLang="en-US" dirty="0"/>
              <a:t>The original contract/grant document is maintained at the RF.</a:t>
            </a:r>
          </a:p>
          <a:p>
            <a:endParaRPr lang="en-US" dirty="0" smtClean="0"/>
          </a:p>
          <a:p>
            <a:r>
              <a:rPr lang="en-US" dirty="0" smtClean="0"/>
              <a:t>Private</a:t>
            </a:r>
            <a:r>
              <a:rPr lang="en-US" baseline="0" dirty="0" smtClean="0"/>
              <a:t> funding is any money that is not federal, state or lcal.</a:t>
            </a:r>
            <a:endParaRPr lang="en-US" dirty="0" smtClean="0"/>
          </a:p>
          <a:p>
            <a:endParaRPr lang="en-US" dirty="0" smtClean="0"/>
          </a:p>
          <a:p>
            <a:r>
              <a:rPr lang="en-US" dirty="0" smtClean="0"/>
              <a:t>The </a:t>
            </a:r>
            <a:r>
              <a:rPr lang="en-US" baseline="0" dirty="0" smtClean="0"/>
              <a:t>funding comes from various sources – mostly foundations and corporations.  Some examples include American Heart Association, Bill and Melinda Gates Foundation, American Chemical Society, etc.  Private funding also includes funding from non-us entities.</a:t>
            </a:r>
          </a:p>
          <a:p>
            <a:endParaRPr lang="en-US" baseline="0" dirty="0" smtClean="0"/>
          </a:p>
          <a:p>
            <a:r>
              <a:rPr lang="en-US" baseline="0" dirty="0" smtClean="0"/>
              <a:t>Private funding is not typically structured and/or consistent – since the funding comes from all different sources as opposed to States or Federal Government, every private grant is different (very few are alike).  Some sponsors send us money and say “spend as you wish”, while some have very tight restrictions and want to know where every penny was spent, when , where and how.  However, with that said, the private sponsors usually do not require audits of the grants.</a:t>
            </a:r>
          </a:p>
          <a:p>
            <a:endParaRPr lang="en-US" baseline="0" dirty="0" smtClean="0"/>
          </a:p>
        </p:txBody>
      </p:sp>
      <p:sp>
        <p:nvSpPr>
          <p:cNvPr id="4" name="Slide Number Placeholder 3"/>
          <p:cNvSpPr>
            <a:spLocks noGrp="1"/>
          </p:cNvSpPr>
          <p:nvPr>
            <p:ph type="sldNum" sz="quarter" idx="10"/>
          </p:nvPr>
        </p:nvSpPr>
        <p:spPr/>
        <p:txBody>
          <a:bodyPr/>
          <a:lstStyle/>
          <a:p>
            <a:fld id="{A888F6A9-3784-4356-8891-4AA5F6E4106F}" type="slidenum">
              <a:rPr lang="en-US" smtClean="0"/>
              <a:t>7</a:t>
            </a:fld>
            <a:endParaRPr lang="en-US" dirty="0"/>
          </a:p>
        </p:txBody>
      </p:sp>
    </p:spTree>
    <p:extLst>
      <p:ext uri="{BB962C8B-B14F-4D97-AF65-F5344CB8AC3E}">
        <p14:creationId xmlns:p14="http://schemas.microsoft.com/office/powerpoint/2010/main" val="2735182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RF has a little more spending flexibility in that most expenditures are not required to meet the standards of OMB Circulars or the requirements of FSU purchasing rules.</a:t>
            </a:r>
          </a:p>
          <a:p>
            <a:endParaRPr lang="en-US" altLang="en-US" dirty="0"/>
          </a:p>
          <a:p>
            <a:r>
              <a:rPr lang="en-US" altLang="en-US" dirty="0"/>
              <a:t>However, they are subject to the restrictions of the grantor, good business practices, and must further research at FSU.</a:t>
            </a:r>
          </a:p>
          <a:p>
            <a:endParaRPr lang="en-US" altLang="en-US" dirty="0"/>
          </a:p>
          <a:p>
            <a:r>
              <a:rPr lang="en-US" altLang="en-US" dirty="0"/>
              <a:t>PER RALPH – SALARIES WOULD BE REQUIRED TO MEET OMB REQUIREMENTS SINCE THEY OPERATE THROUGH  SPONSORED RESEARCH TRUST FUND</a:t>
            </a:r>
          </a:p>
          <a:p>
            <a:r>
              <a:rPr lang="en-US" altLang="en-US" dirty="0"/>
              <a:t>REALIZE MANY COST STANDARDS AS SET OUT IN A-21  WOULD ALSO BE CONSIDERED “GOOD BUSINESS PRACTICES”  IE CONSISTENCY, ALLOCATIONS, REASONABLENESS, CONFLICT OF INTEREST,  ETC</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8</a:t>
            </a:fld>
            <a:endParaRPr lang="en-US" dirty="0"/>
          </a:p>
        </p:txBody>
      </p:sp>
    </p:spTree>
    <p:extLst>
      <p:ext uri="{BB962C8B-B14F-4D97-AF65-F5344CB8AC3E}">
        <p14:creationId xmlns:p14="http://schemas.microsoft.com/office/powerpoint/2010/main" val="1564565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Some advantages of having private funds administered by the RF </a:t>
            </a:r>
            <a:r>
              <a:rPr lang="en-US" altLang="en-US" dirty="0" smtClean="0"/>
              <a:t>include:</a:t>
            </a:r>
            <a:endParaRPr lang="en-US" altLang="en-US" dirty="0"/>
          </a:p>
          <a:p>
            <a:r>
              <a:rPr lang="en-US" altLang="en-US" dirty="0"/>
              <a:t>	Purchases of Equipment or supplies do not require a formal bidding process.</a:t>
            </a:r>
          </a:p>
          <a:p>
            <a:endParaRPr lang="en-US" altLang="en-US" dirty="0"/>
          </a:p>
          <a:p>
            <a:r>
              <a:rPr lang="en-US" altLang="en-US" dirty="0"/>
              <a:t>	National or international conferences may be administered more easily.</a:t>
            </a:r>
          </a:p>
          <a:p>
            <a:endParaRPr lang="en-US" altLang="en-US" dirty="0"/>
          </a:p>
          <a:p>
            <a:r>
              <a:rPr lang="en-US" altLang="en-US" dirty="0"/>
              <a:t>	Consultant/service contracts do not require formal bidding.</a:t>
            </a:r>
          </a:p>
          <a:p>
            <a:endParaRPr lang="en-US" altLang="en-US" dirty="0"/>
          </a:p>
          <a:p>
            <a:r>
              <a:rPr lang="en-US" altLang="en-US" dirty="0"/>
              <a:t>	Travel may be paid on an actual cost basis but must be reasonable.</a:t>
            </a:r>
          </a:p>
          <a:p>
            <a:endParaRPr lang="en-US" altLang="en-US" dirty="0"/>
          </a:p>
          <a:p>
            <a:r>
              <a:rPr lang="en-US" altLang="en-US" dirty="0"/>
              <a:t>	Food and beverages including alcohol) can be paid, if reasonable, and there is proper justification that the expenditure is related to research. </a:t>
            </a:r>
          </a:p>
          <a:p>
            <a:r>
              <a:rPr lang="en-US" altLang="en-US" dirty="0"/>
              <a:t>		(we ask for the purpose of the lunch/dinner meeting and the attendants.  Alcohol limit is $16/person/meal.</a:t>
            </a:r>
          </a:p>
          <a:p>
            <a:endParaRPr lang="en-US" altLang="en-US" dirty="0"/>
          </a:p>
          <a:p>
            <a:r>
              <a:rPr lang="en-US" altLang="en-US" dirty="0"/>
              <a:t>	Generally, payments to vendors are paid more timely.</a:t>
            </a:r>
          </a:p>
          <a:p>
            <a:endParaRPr lang="en-US" altLang="en-US" dirty="0"/>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9</a:t>
            </a:fld>
            <a:endParaRPr lang="en-US" dirty="0"/>
          </a:p>
        </p:txBody>
      </p:sp>
    </p:spTree>
    <p:extLst>
      <p:ext uri="{BB962C8B-B14F-4D97-AF65-F5344CB8AC3E}">
        <p14:creationId xmlns:p14="http://schemas.microsoft.com/office/powerpoint/2010/main" val="244835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E8441CB-4422-4867-906E-A8C88F7BACF2}"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E8441CB-4422-4867-906E-A8C88F7BACF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E8441CB-4422-4867-906E-A8C88F7BACF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F45BE3-C9BA-497B-9A35-C569DA7881CD}" type="datetimeFigureOut">
              <a:rPr lang="en-US" smtClean="0"/>
              <a:t>5/4/2016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8F45BE3-C9BA-497B-9A35-C569DA7881CD}" type="datetimeFigureOut">
              <a:rPr lang="en-US" smtClean="0"/>
              <a:t>5/4/2016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E8441CB-4422-4867-906E-A8C88F7BACF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research.fsu.edu/founda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dokeefe@fsu.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959338"/>
            <a:ext cx="6030686" cy="2319048"/>
          </a:xfrm>
        </p:spPr>
        <p:txBody>
          <a:bodyPr/>
          <a:lstStyle/>
          <a:p>
            <a:r>
              <a:rPr lang="en-US" sz="2800" b="1" dirty="0" smtClean="0"/>
              <a:t>Florida State University Research Foundation</a:t>
            </a:r>
            <a:r>
              <a:rPr lang="en-US" sz="2800" dirty="0"/>
              <a:t/>
            </a:r>
            <a:br>
              <a:rPr lang="en-US" sz="2800" dirty="0"/>
            </a:br>
            <a:r>
              <a:rPr lang="en-US" sz="2400" dirty="0" smtClean="0"/>
              <a:t/>
            </a:r>
            <a:br>
              <a:rPr lang="en-US" sz="2400" dirty="0" smtClean="0"/>
            </a:br>
            <a:r>
              <a:rPr lang="en-US" sz="2400" dirty="0" smtClean="0"/>
              <a:t>FSU Alumni Center</a:t>
            </a:r>
            <a:r>
              <a:rPr lang="en-US" sz="2400" dirty="0"/>
              <a:t/>
            </a:r>
            <a:br>
              <a:rPr lang="en-US" sz="2400" dirty="0"/>
            </a:br>
            <a:r>
              <a:rPr lang="en-US" sz="2400" dirty="0" smtClean="0"/>
              <a:t>Thursday, May 5, 2016</a:t>
            </a:r>
            <a:endParaRPr lang="en-US" sz="2400" b="1" dirty="0">
              <a:solidFill>
                <a:schemeClr val="accent2">
                  <a:lumMod val="50000"/>
                </a:schemeClr>
              </a:solidFill>
            </a:endParaRPr>
          </a:p>
        </p:txBody>
      </p:sp>
      <p:sp>
        <p:nvSpPr>
          <p:cNvPr id="4" name="AutoShape 2" descr="data:image/jpeg;base64,/9j/4AAQSkZJRgABAQAAAQABAAD/2wCEAAkGBxQTEhUUExQWFhUWFxgYGRUVFRUUGBgYGRQWFxgWGRcZHSggGBsmHBgWIjEiJykrLi4uFx8zODMsNygtLiwBCgoKDg0OGxAQGy8kICYsLzQ0MC0sLCwsLCw0LCwsLC0sLCwsLCwsLCwsLCwsLCwsLCwsLCwsLCwsLCwsLCwsLP/AABEIAOEA4AMBEQACEQEDEQH/xAAbAAACAwEBAQAAAAAAAAAAAAAABQMEBgcCAf/EAEUQAAECAwUECAQEAwcCBwAAAAEAAgMEEQUSITFBBlFhcRMiMoGRobHBB1LR8EJicuEUI4IkM3OSorLxJVMVFjRDY7PS/8QAGgEBAAMBAQEAAAAAAAAAAAAAAAMEBQIBBv/EADcRAAICAQIDBQcEAQMFAQAAAAABAgMRBCESMUEFE1Gx8CIyYXGBodEUkcHhIzNC8RVSYnKiNP/aAAwDAQACEQMRAD8A7igBACAEAIAQAgBACAEAIAQAgFe0R/lc3D3Kodov/D9US0+8V9mTg8cW+/0UXZj2kvkdXdB4tQgBACAEAIAQAgBACAEAIAQAgBACAEAIAQAgAlARwozXVumtDRcQthZnheT1prmSLs8BACAEAIDPbRTNXBg/DieZ08PVY3aNqlJQXTzLFMcLJXsSaDImOTsO/Q/e9Q6G3u7d+T2/B1bHMTUrfKoIAQAgBAVp6eZCALzSpplXvpuUN18KknM6jBy5E0GM14DmkEHUKSM4yWYvKPGmtme10eAgBACAEAIAQAgBACAEAICGbg32Fv3VQ31d7W4nsXh5EcpMGG7hkR96rD098qJ+aJ5R4kP4UUOFQahb8LIzjxRexA1jme12eAgI40drRVxA5lcTsjBZk8HqTfIVTttChEPP5j7BZ1/aKxiv9yWNXiInGuJWS3ncsHgrwDWQtssAa8XgNfxD6rRo18oLhmsr7/2RSqT3Q6lrQhxOy4V3HA+BWnVqa7PdZBKElzLSnOQQEE3Nshi880HmeAGqjtthWsyZ1GLk8IxtpTjo8StODW7sfUr5++6V88/si7CCgjYWdKCFDawaZnedSt6ipVQUUUpy4nksqY5BACAEAIAQAgBACAEAIAQAgM9aTaRHePiAV89rI4ulj1sWIe6QQozmmrSR97lDXbOt5i8HTSfMn/8AFIm8eAVj9ff4/Y57uJ6hPjxcnGm/sjxGakhLVX8m8fsg+CJOyw64veSeA9yp49m53nL19TnvfBEpsOHTN3Oo+il/6dVjmzzvZGfmIRY4tOYNFj2QcJOL6FhPKyRUXB6PYOzzaddxr+WgHmCtaHZsce1J5+BA7n0QRNnG6PcOYB+i9fZkOkmFe/ArxZCZhjqPLhuBNf8AKfZRy0+pq9yWV66M6U4S5oXxLVjZF7h3AH0qqj1d/JyZIq4eBRixC41cSTvJJPiVXlJyeW8kiWORPZYrGh1+cetVLplm6PzObPdZul9KUAQAgBACAEAIAQAgBACAEAID4TReN4WWDNzMS84u3ny0XzV1neWOXiWYrCwQlRnRYsyE10QB2VCabzu9fBWdHXCdqUzmbaWxogF9ClgrH1ACAyNpOrFefzHyw9l83qZcV0n8S5BYiis11CDuNVCnhpnRtgV9UUT6gBAZbaeI0xABmB1jzyHh6rE7RlF2JLmlv69cy3QngSlZ5OfYUQtcHDNpB8DVdRk4yUl0PGsrBvpeMHtDm5EVC+nhNTipLkzPaaeGSLo8BACAEAIAQAgBACAEAIAQCy05qvUb309Fla7UZ/xQ+v4JYR6shhWU4irjd4Z+Kir7OnJZk8fc9di6FCYhFri05hUrK5VycZEieVkia4g1GYxXMZOLyuZ7jJpJCbERtdRmPvRfQ6bUK6OevUrSjwssqwcniK+60ncCfALmcuGLk+h6llmXsyV6WJjlm76d5WBpae+s35c2Wpy4USW1IdGQWjqnyO774qTW6ZVSzHk/M8rnxLceWVFvQmHhTvGHstXSz46Yv4EE1iTLasHBTtSfEJlc3Hsjefoq+p1Cphnr0O4Q4mYyI8kkk1JNSeK+dk3J5ZdSwfZaAXvDG5k0+p8F1XW7JKK6iUsLLHkfZnq9R5LvzCgPhl5rSn2Z7Psy3+JAtRvuinZU86XeYcQENJxB/CfmG8KHTXy08+Czl5fE7sgrFmJrWuqKjEHVbieeRTPqAEAIAQAgBACAAUAIAQC6en6dVmJ3jTlvKzdVreH2K936+5JGHVkshJ3BU4uPlwUuk0qqXFL3vI8lLJcV04FVuwcA7uPt98Vl9pV7Ka+RLU+hTs6SEQOqSKUp31z8FV0ulV6ll4wdznwnmLAiQHXhl8wy5FeSqu0suJfv0+p6nGawOZGdbEGGBGbd31C19PqI3RyufgQSi4kNuRrsIjV2HufIKPX2cNLXjsdVLMj5Ycvdh11dj3afXvXmgq4KuLq/SFssyLNoS3SQ3N1Iw5jJT6irva3H1k5hLheRZs1Gwcw5g1HofMDxVLs2zaUH0JblyYyn51sJt53cNSVdvvjVHikRRi5PCM5Clos08uOA+bQDc0arHhXbq58T5eP8IsuUa1g925ZrITWFtakkGprXBd6zSwpjFxFVjk3kn2VlsXRD+kep9lL2bXu5/T8nN8uSNEtYrFO0rOZGbR2YycMx9RwUF+nhdHD/AHO4TcXsIZC0XyzzCjYtGRGNK6je3h/ws2nUS00u6s5eX9FidasXFE08GK1wDmkEHUYrXjJSWYvKKrTWzPa6PCCcnGQm3nuDR5nkMyo7LYVrM3g6jFyeESw3hwBBqCKg7wV2mmso5awel6AQEM41xYQzM93NQ6hTlW1DmexxncRQ474ZpUimhy8FhQutofCnj4FhxUi2213fKPEq2u0p43ijjukV48+92FaDcMFWt1ltmzeF8DpQSJ7Hg1Jcfw5c/v1Vjs6lSk5vp5nNj2wOVskIICCdhXobhww5jEKHUV95VKJ1F4Yu2fd2x+n3Wf2Y/eXy/kkt6Dciua1Wk9mQiC0oAhPDobgD8tcR3buaxtVUqJqdbw/D10LEHxLDKloz5i3agCg34V1Kr6jUSvayuR3CCiRxdrms6piQG0woXCo/1K9G7WSXsV7f+rIX3Se8vuj5D2vByiwD/UPZyO/Wx96v/wCWF3L/ANy/dHmVtAtidKKGpNQDga579VRhfKu3vGt99uRO4qUcFmVpHi1jPA3NrSv5Rw81NVjUW5tl9P49bnMvYj7KNOxgAAAoBkAttJJYRVEm1Z6jP1H0Wb2n7kfmWNPzZfsSDdgsGpF4/wBWPpRWtHDgpivr+5Ha8yZeVkjBAItrZdphh+TmkDmDp79xWd2jWnWp9UWNPJ8WDLy80+GascW8jgeYyKyIWzreYvBalFS5otPt6YIp0ng1oPjRTvW3te99kcdzDwIJSUiTD8KuOr3EkAcT7Liuqy+W2/xZ3KUa0bizZToobWXi6mp8cOC36Ku6goZyUJy4pZLSlOAQAgK07KCINxGR9uSranTRuj8ejOoywzPOFDQ5hfPtNPDLJ8XgLElOGGcMQcwrGn1MqXtuvA5lHI2g2nDdmbp44eeS1q9dVPm8fMhdbRca4HI15K2mmso4Pq9AhlIohRnh2DcfWo8li0TjRqJKXLf8onkuKKwV7W2hujA3G/6jy3feKklqbtQ+GlYXj65eZy+CtZmzJz9qRXgiFRh3nE/Qeatafs+qLzd7Xr7lSzWTe0NhdAvvbV5LnAkGuONTvWjOmNUsQWEym7HL3nkSz8tiXAC7WmBGdMcFfpTUVF8zhspMJaajw3rqdaksM9TLsCOe00kb7poRXCvp5LNupSeJLKJoTa5bDKV2iiM7Y6QYcHdxpQ8is27s6uW8Nn9i3Xq5x2lubGwNpqjqOvN1huwc3Tu9FTjZfpXwz3Xrk/4La4LVmPMYWvONmHQmsruxFKFxA9vNeaq6OolCMPWTuuLgm2alraCg0W0lhYKhDMTkNnbe1vAnHwzXE7oQ954OoxcuSFE3tMwf3bS47z1R9fJUbO0oL3Fn7E0dO3zM9aFoPjGrzlk0YAdyzLr52vMizCtQ5FMqE7CFDLnBozcQBzJouoxcmkup43hZOhWfJNhMDG6ZnUnUlfSU1RqgoxM6c3J5ZZUpyCAEAIAQGetcUimm4eiwNekrn9CxX7pB/CvpeumnL2UP6e3h4uF4OuJcskKiPSzKyL4gq2lK0xKsU6Wy1cUcYOZTUeZYbZUUYhwB4OI9lYjoL47xaX1f4Oe8iz7EizEIVcajjQ/uupT1dKzLdfR/2EoSM/bdr3TU0MR2QyGgqeHqoqaZ6qxzly6/hHNtqqjhczNRYxNXvJJ9KkYU0/db9FC2hDYybLG3xSLMrKRIn8xpujG6yla54nnTworWa6/8clnxfrwIt3uLxAOOJFc9K76rR2OeEqxpZdczzGCo1lHCtM9aU81FbHMXg9iyeLKtBqBTMYbuW/6LJc5NcLLCKkRvDlzpQLk7KpiXC14cWuacHA0xPVryyw1xRx4k4tZTPVJxeUbLZ3aDpaV6sRuIIydTVvLd9jC1Wklp5cceXkadF6tXDLma6VhzEwCRFwBoesW/6WhK46jULPHt8/4RJJ1w6E7NlzrF8Ge9VKuy31l9v7PP1HwK1qWEIUMv6StKYFtK1NN/3RRajQqqDnxfY6rucpYwIwCTQYk6DGqz8Z2RYGjdnYxbeo0H5Set6U81dWguceL7dSHv4ZwVLFH9ohg/OotKv88c+J1b7jOgL6MzwQAgBACAEAi6PpJg7gceTaD1WLwd/q34J+WxPnhgPVtEAvtGzQ/rNwd5Hnx4qjqtGrPajtLzJITxzKFlzPRvLH4A4Guh0++SpaO502OE9s/Zkk48Syh+tsrmV2ntYNDiT1IenzO3D08Vj6mctRcqocl6b+hMmq4cTMA6K57y52ZJPtTgKei1661XFRiZc5OTyxrIM9x4hdkTNNJMa1pJyAr4BEnJ4R3FLmxRaF2I8ua26DpvO9alUXGOGyKU03sJ5yEpos8YkmmrtnCIpWMBVp34fRUNTXn2kSwZDNQKkEk4aA0+8gVUjNxTwS4yUZiTq8k8qccBQLqNrjHCPcH1pLTVhu0xBGFMcDwOXnvUMvaWJbnSeN0dH2N2gqGvPBsRo9aefiFiNPR3/wDi/L8r1zNWEldX8fXmdIDqioyWynncrGStubMxFEOF1gDhTU6u5DfzWLqrXqLFXXul5+Jcqiq48Uh3ZFjtgip6z9XbuDdwWhptJGlZ5vx/BBZa5/IZq2RGTtqX6GahxB2XuDjzDhe9a95WPqa+61EZrk3/AMlyqXFW4msWwUwQAgBACAjmYtxpcdBVR22KuDk+h6ll4Fez7e245kge59Vn9mxzxTZLd0Q4WoQggKdoyAiDc4ZH2PBVNTpY3LPU7hPhFkO03MY6G4G8MAd3PlnVUY6ydcHXPmuRK603lGB2rnavEIHs9Y8yPYUP9Ssdm1Yi7H18v+fIq6ueXw+AsgPGGP3j7LTKLHki/Gv2Mf2CHBNO2pU9GD1RnQ5n6LQ09GI8T5nPF0PLZkUU+DzhKM3GXcUGxNO1GYI5ii6bOMFKC3rtOlc9MBX6KtdLEGSxRLHIpnkD5nDz+8FmExVivFfvf5Vqh6VXPA+9KUr4CiHpf2eneijtNeq4XTyJwd40PKqqaynvamlzW6LGms4JrwZ1CHacR0JsBoxJu1GZbo3hz3LIjqbJVqmPpeHroaTripcbNHY1liC3e89p3sOC1tLplTH4vmVbLHN/AYq0RggEm1sC9AvfI4Hx6vuPBUO0YcVOfB/0T6d4ngYWVNdJCY/UjHmMD5gqzp7O8rUiOyPDJotqY4BACAEAkt6cH92Dxd7D38Fk9oXp/wCNfUnqj1JNnX9Vw1vV8QPopOzGuCS+J5dzG60iEijTDW9pwHM+yjnbCHvNI9UW+Qvj24wdkF3+keePkqdnaNcfdWft6/YkVT6ieemjEdeLQ3DjiN/FZeoudsuJrBNCKisHLJS2HOjvitNHX3PaaA9WvVwIoaCgoeC+n7juoRj4Jfv1MiU+KTkdm2YnWzMuyK6GxrjUEAChLTdJG4HdpVcFmD4lkzO19iGC50SGKQng1phceTrj2ThTdluUtckpJ/ErX1Y3Qgsi0Yss5tLpY5zbzaNcDwrSowrktFyrvT8UVoSlWxrtpazhHiQcAxl2gDWjG4HVJpXVeaWpcCl1ZJqLHxOPQZTkD+BkRGY0dO+5WIQHFl/dXKmXMqFS763hfu+BK491XlczHwdrpljquiGK09qHFo9rhuxy7lPOmt8lj5EEbZrm8jbbOagOl5J8BrYcN5im60Nbdcbl4EDCoIIVLhliafPYsWOPDFrkO/h7aT5jpmxrr7lwtNxgIvF4IqAKjqjx1VdktUm+ZW+JFsRZV0JsC4wOa4k9HDcSQQB2gfTVD2yTXIQWNt7EZEAmWQ4kIkBzhDaxzAQCXAtwNMTSnehxGx9RN8QmgWjMAUANzLd0EMn7+qI8n7zNfs5azgyHGaAS5gqDj+rLiDivnuN6a+XD6RrRStrWTWSu08M9sFh39oeWPkr9faVb95Y+69fQilp5LkNZeehv7D2ngCK+GauQurn7rTIXCUeaLClORVtO8CWfxugf5h+6qa54of08yahe2hRshaABMJx7Rq3nTEeh7iqXZ1yTdb68ibUwz7SNYtgpggFz7ahDIk8mn3VJ9oUrr9iTupC+btxzsGC7xOJ/ZU7u0ZS2gseZJGlLmKSVnEx7hxC01aSDvBovYylF5i8BpPme3Tbzm9x/qK7d1j5yf7nnCvAsSNmviY9lvzHXkNVNRpJ278l4nM7FEeytmw2ZCp3uxP7LXq0lVfJZfiyvKyTM7tfGu9K75YRPg1xWfqlx6qMfkvuSweK2/mcMl4haQRmF9ZJKSwzGWx0WUt0y8jIxmm6eljihqQRfxBoMj3aZEKi6pcTS3J1PEUzpNmz0Gdl7wAcx4LXsONDTFp8fMFRpuLLCanE5jbmzD5WYAB/lOdWG44kio6pp+IeefBX1q1w78yhOlxl8D7t7Dd/Gxzobv/1MC6010eBR6nmoj7bZ0awp+FOyrTRrgWhsRhoaOAFWkeY4UKpWRlXMvQkpxMrtB8N61dKPp/8AFEJI/pfmORrzCnhqnymQy03/AGnObWbHg/2eMHM6MlwhupgXUq4EZg3RiCRgrCcX7SIGmvZZuvgxHLnTQJrRsHnnGVPUQUcNFjTvmWPinYc1Mx5f+GhOeA14cQWhoq5uZcRTAFc1cGHxHVsZNrAh2+sv+GhSUAm8RDi3iMi5zw9/deJ7lEeTWEkZCcmXRHX3uLnGgJOZutDB4ANFeC9ODoXw1i4QK6PePEuw86dyyLNtcn65YNKrfT+vE6JOWRCidpgB+ZvVPln3q7bparOa3+BxG2UeTMxa1gvhAub12b6YjmN3EeSydRoZVe0t0Wq7lLZ7MXwp+K3sxHjheNPBV432R5Sf7krhF80RzM09/be51N5Jpy3Lmdk5+88nsYqPJEANMRmNVwdGhs7atzQGxW3vzNoHd4yPktKntGUVixZ+PUrT0ye8Rq3amXOrhwLT7K4u0KX4/sQ/p5nx2zw0iHvb+6gfZi6S+w7/AOBSmrIiMFe0N7c/BVLdFbWs818DuNsWL6qmSHpoJwAryxXqTbwgfXsIzBHMEL1xlHmsBPIws+2DDAa4XmjLeOW9XdPrpVrhluvuRTqT3Q+lp5kTsuFd2R8FrVaiuz3X+SCUGuZldtG1EYDWC4eLCFm6h41kW/GPmTR3qf1OFMcvqzGNbaTv+kyP+NM/71HH/Ul9CR/6a+p42M2lfJxw4VMN5AiQxqK9oD5hpvxGq9tgpLPU8rm4s7bNy8KbgAVDmPAc1wzB0cNxH1Czy40pI5ptrE/t0YV1ZpWn8pngvStYvbZRj9LJTLwx5ZEYaFzcA4UDhVpqHChrQjVSKx4w90c4cHsa+wviC1xayZAY4kARG9ipNBeacWjLGpHJcYy9ieFvSRF8YrPa6UbGoA+G9orqWvwLfG6e471Np5Ylg8vj7ORR8ED15v8ATB9Yy61PJevA50/NkXxpnIkKYlXQ4j2O6OJixzmHB7NQV5Qk08i9tNCTaa3TNy8jEc4GKIcVsQClbzYjWhxA7JcBe0GJUdkeGTQcuJIzWWWmRrw3+3JcHJ0b4bM6sD9b/IuHqFj2761fTyNKn/8AP68Tpc7aMOF23AHdm7wGK0Lb66veZHGEpckZe19onRAWMF1hwNe0Ru3ALJ1GvlYnGOy+5aroUd3zE0OXe7ssc79LSfQKlGEpck39CdyS5s8RobmmjgWnc4EHwK8lFxeGsHqafIjK8PRrIbORoovEBjTq6tTybn40VyrQ22LPJfH8EM74R+I1Zsc38UUnk0D1JVtdmLrL7ET1T6I1C1CoCAze0EmGuD2igdn+r9/ZYvaFChJTjyfn/ZZqllYYw2dYBCrqSanlgrnZ8Uqs+LI7n7Q0IV4iKsazoTs2DmMD4hQT01U+cUdKcl1KEfZ9p7DiOeI+qqT7Ng/cePuSK59RPaUo9hAiG9UYGpOHes7UVWVSXG8k0JKS2OHtkHdMYAoHB7mddzWDq1xLnEAYDUr7KFinBT8VkxXHEuE39o2A02ZLQWzUqY8F8R7m/wARDAIiFxutcTSo6udBnio1P228PBI4ewlkwBJa4jCrSRgQRUHQjAjiMFYeGiA6J8PtsBBcIUR38l51dXo3nWmjScx/VvWfKLi8MsVzxsQbbRf+oRv1Q8v8KHjmuTyfvGm23smFNRCYEWEZlguPhOe0FwzFKntCpGO/MUQksipPbmY92xsy8hsZnQQrw6SLEexrWtxLiOtid1NaZBSVy4Xki7tvmT/FLbKHM3ZeXdehMdffEGT3AEBrd7RUmuRNKZKamtx3Z7bYnshv8LJZkn075iYlmGL0YawTEJxAZfJJLXEfjGROS4ulxYSR1SuHLZB8VpNs46DEl5iWf0bXtcwzEFjusWkEFzgDkdRolMuHKYtXFho5jKgtc8HMGhoQRgSDRwwI4g66ru73URLmTxDQHHLvyH/J8VWOjqWytmuLIUJhDXBgJNSKammtalfPOMr9RLgeN3+DYjiupZNZLbLMGMR7nHh1R7nzV2HZsFvN5+xFLUPohrLWZCZ2YbRxpU+JxVyGnqh7sUROyT5stqY4EW2EEGBepi1woeBwI9PBUO0YJ1cXgyxpn7eBVslZoiOMRwqGGjRoXZ17sPFVOz6FOXHLkvMl1FmFwo2S2ikCAEAICracvfhObrSo5jEKDU195U4nUJYlkp7NRKwiNzj5gH6qt2dLNWPBkly9obLQIQQFafnGwm3ndw1JUN98ao8TOoRcnhGcfKxIrXxncwN4GdNwAqsd023RldL18vkWeKMWoo5J8QLPLJjpQOrFFa/naAHDwunxW32Rep08HWPkzP1lfDPi8TMgrVKh7D16CSDFoQfumq5nHijgIcB/2Cf3FPFUCQ8RYlASa4VNCfX/AI3Ill4PBNEdU1NK8lfilFYRw9zyXL0Hgrw9weCh7gkl4wbWtcd1OKisi5LY9QysaEZmYZDp1e0/XqNpUd/Z/qVLVS7ipzfPp8/W/wBCeiHHYonYmWfFZDbMN0NcMwNHcRn3L5+NFsa1dH18TVc4uXAzTWLa7YwocHgYt38W8PRa2l1Ubljr65FWypwfwGitkQIBHtjEpL0+Z7R4Vd7Kh2jLFOPFr8k+mWZlywpTo4DG6kXjzdifDLuU+lr7upI4tlxTbGCsEYIAQAgBAZ6yovRzESHo4kDmCS3yJ8lkaWXdaiVfR+l9izYuKCZoVrlYqz882E2rs9G6kqG++NMcyOowcnsZyAHTUbrHDM0yDdwWPBT1d3tcvJFl4rjsatjAAABgBSnDct1JJYRUOebc7OiIx8LKvXhOOjhp5lp4FZEZPRaniXuvy/r8FiUVdXjr/JxaLDcxxa4Frmkgg5gjML6eMlJKUXlMyWmnhnyq6yeYPtV7kDGTiVaOGFaVI3KnasSOkV5uZJJAOGtNfenBS1Vpbs8ZVqpjw8koD4SvD08koDwSvD06p8NNmDQFwo+JRz97IYybwJ9xuXz+rs/V6hVR92Pp/hfuadEO5r4nzZ2FrABQDAYU4bloJJLBCY237PMvEESHVrSagj8Lt3Ld3hYerodE1OGyf2Zepnxxwx3YVuCMLr6CINNHcR9FoaXWK1cMtpefyILaXDdchyrpAZXaWKIsxBgaBwvf1EYdzf8AcsrWy7y6FX7/AF/ot0rhg5GqWqVAQAgBACAEBj7bNJh5GBBaa8brSvn9Y8aiTXw8kXKt4Iu/+ZDd7Avb64c6U8lZ/wCpvh93c47jfmJpiYc9xc41J+6cFnTslOXFJ5ZOopLCGli2pDhNIcHVJrUAHCgoM+firuj1VdMWpLchsrlJ7F9+0cPRrz3Ae6tvtKron6+px3EhbaFpmYFxsI4GoIq4juAwVO/UvULhjD+WSQr4N2zA7abKmKTEhi7HaOsw4XwBgMcnUyOuW4ixoNc9O+6t5eX9f8kOo0/eLjhz8zmzhQkEEEGhBwIIzBGhX0ied0ZgVQFmSj0NDkeNMfH7wUN0crKPURzIAcaZc69y7rlmIaIars8PhKA+EoenkleA2GxmzDnubGitNMDDhkVLzo4jduGvLPG7Q1+P8NW7fPHkviX9Np/98+R1KzLUdLAh0HM1JNWE+I+6rMo1MtOsOH8FydaseUxozayHqx45XT7hW12nDrF/Yi/TS8SnbG0EKLCcwMfU0oXXQAQa1wJUOo11dtbiov7HddEoyzkzYKzC0N5faeOwUN1+4uBr4giquw7QuisPD+ZBLTwbK1lTBdNQ3vNS6JieJw91HRNy1EZS6s7sjitpHQ19EZoIAQAgBAeXuABJNAMSV42kssGGnpjpIjn7zhyyHlRfNXWd5Y5eJoQjwpIgUR0fWgk0AqTkBiV6ll4R4OJPZ57sXm4N2bvoFoVdnzlvN48yGV6XIcS9iQW/hvHe/Hyy8lfr0NMOmfn6wQO2TL7GACgAA3AUVpJJYRHnJlTLfxEzEFaUvY59mjQsR1fqNTNZ8ftsXOLgrRltr9ihExeLj8hGYKg7g4a99DuU1V+o0TxJZj9vo+hFOqu/dbM5na2z8eXxeyrP+4zrN79W94C29Prab9ovfwfP+/oULKJ181t4iq8rZCSwYV6uOQwG8riU+E9IhiugexCd8p8F5xLxBYlLKjRTdhwy48KUHM1oO9RWaiqtZnJI7hXKbxFZN/sf8PS5wdEAe4EGn/tM5/O7hlw1WTbrbdS+ChYj1frl5/IvQ08Kvas3fgbe0JL+FiwnAkjB1Tva4Xu6lPFZ11P6ayDzleslqE+8i0bQgHiFvcyiUJmxYD84bQd7eqfLNV56SmfOP7beRJG2a6iac2S1hP8A6X//AKH0VGzszrB/uTx1P/cjPT0k+EbsRpB01B5EZrOtpnU8TRZjOMllFVRnYNeQQRgQag7iMivU2nlDmdHsi0Gx4YeM8nDc7UL6Si5WwUkZdkHCWGXVMcAgBARx4zWNLnEADMlcznGC4pPCPUm3hGVtm2jF6rKhmu93PcOCxNXrHb7Mdl5luurh3fMUgVyVFLPImPlUBpdk2suvOF8Hvu0wp31Wv2YoYb6/wVdRnK8DQLUK4IDxGiXWlxyAJ8BVcylwxbfQ9Sy8Gc2TxfEcc6DzJJ9Fk9m7zk2WdRskjSvaCKEVB0OK12k1hlUyNvy0Frw2FW+Ti0YgV058Fh6yuqMsV8/D11LlMpNZlyM9a+zcO8BFgta4itW0ae8tz5Fed/qdO1FyfmO6qs3wUZj4fY4MjN5UcPIe6t/qtWvehn6P8kD09L5SPEH4eHVsc8wG95qMV1+r1b2UPP8AJ5+mpX+7yLFl7IQnPuNh33Cp65qMMMRgDoMQqq1OpulwRePlt9ybuKYLLQ9sSXgsiXIzboGAb2Wg6hwGWnBRUd27Wr85+P8APrBLPiUf8ZuYUMNADQABkAKDyW9GKisIott8zPbaM6kM/mI8RX2Wb2mvZi/iWdK92N7GmL8CG78oB5jA+YV3TT46oy+BBZHhm0XVOcAgM9tpHaITWHtOcCOAGZ86d6zu0pRVai+bZZ0yfFkx0GC55oxpcdzQSfJY8Yyk8RWS62luy3EsWYAqYTu4A+QxUz0tyWeFnCug+pBJTsSA+8wlrsiCMDwcFxXbOqWY7P1zOpQjNYZ0Cxp8xoQiFt2tRTMGmFRwW/p7u9rU8YM6yHBLBeU5GCAjmYAe0tdkRQricFOLi+TPU2nlFCRsSFDzF929wr4DIKvToqq+mX8SSVspDIBWyIrzchDiCj2g8ciORUNtFdqxJfk6jNx5GcjSkSUiCI3rMyrwP4Xbuf8AwsqVVmknxx3XrZlpSjasPmaaUmWxGhzTUHy4HiteuyNkeKJUlFxeGTKQ8FW0kxdgEavIb7nyB8VS19nDS147EtMczE+y801jn33BoLRiTTIn6qj2fbGEpcTxsT3xbSwT2ptCXdSBXHC9TE8Gj3Umo17l7NX7/g5hRjeResOx+j678Yh77tffefs2dJpO79qfveRHbbxbLkQbXy9YbX/KaHk79wPFR9pV5gp+H8nWnlvgYWHNdJBadQLp5jDzFD3qzpLe8qT68iO2PDJklqzfRQnP1Aw/UcB5rvUW93W5esnlceKSQo2Ol6NfEOZN0chifM+Spdm14i5vqTamW6RdtqxmxhUYRBk7fwdw46KfVaSNyytn65kdVrh8jPSVrxpZ3RvFQ3AsdmP0nd5LNq1VunfBLkun49YLUqo2LKJtorYhxoTAytb1SCKU6pGeWuik1mqrurSjzz/BzTVKEnktbGTdWvhHMG8ORwPgaf5lN2bZs4P5+vXU41Md1I0y1CqVp+dZBYXvNANNSdw3lR22xqjxSOoQcnhGWlLPiTsQxYlWw8hTOg/C3hvO+vdk10z1U+8nsvWy/JblONMeGPM1cpKMhNusaGjhrxJ1K16641rEVgqSk5PLJ12clO0LMhRhSI0Hc7Jw5EYqG2iu1YkjuFkocmWYMINaGtFAAAANAFLGKisI5bbeWe16eAgBACAEAIDy9gIIIqDgQV40msMGYnYT5R9+HjDccjiP0n2P2ce2E9JPih7r9Y/DLcWrViXMZyVvwnjrG4dzsu52RVyrXVTW7w/j+SKVMly3EG0FpCM8BvYbkd5OZ9Fm63UK2fs8kWKa+Fb8xUqZMavZyyLoEV46x7IP4Rv5nyWzotLwrvJ8+nw/sp3W59lD9aRXKtqQL8J7d7TTmMR5gKG+HHXKPwO4S4ZJmT2ctPon0ceo+leB0dy0P7LG0Wo7qeHyZbur4ltzJtqbSD3CG01a3EkZF37D1Kk1+oU5KEeS8zyivCyzRWJAuQIY/LU83dY+q09LDgpivh/ZWteZtl5WCMVW9ZIjsqMIjeyd/wCU8PRVNXpldHK5r1glqt4H8DCPaQSDgQaEHQjML59pp4Zooms+cMKI17dDiN41CkptdU1NHM4qUcGrmNq4QbVgc5x/CRdpzP0qtefaNajmO7KcdNJvcW2dKxJ2J0kY/wAtpwAwB/K3hvP2K1Nc9VPjs91esL+SWco0rhjzNexoAAAoBgAMABuWwkksIpHpegEAIAQAgBACAEAIAQAgIpmA2I0scKgih+964sgpxcZcmexbTyjATssYb3MObTnvGYPhRfN21uubg+hoxlxLJBVRnRfsKAHx2Ndliab6CtFZ0lanckyO2TUHg3i+iM8EAIDm02y697dznDwcQvl7FibXxZpx3SZ4gsvOa3eQPE0XMY8UkvE6eyydLAX1RlH1ACAw+18NrY9W5uaC4ccRXvFPsrC7QjFW7dVuX9M24biNUSweoMMuc1ozcQ0cyaBdRjxSUV1PG8LJ02VlxDY1jcmig+vNfTQgoRUV0MqUnJ5ZKuzwEAIAQAgBACAEAIAQAgBACAxm1oHT/wBDa+Lv2WF2iv8AN9F/Jd0/uCWqok5NAhxKhzGvwxDmh3qFJCM17UU/pk8bjyY7ldp3swjMvcey7wyPkr9faM4bWL+GQS06fusZwtpYBzLm82k/7aq3HtCl8219PwRPTzR7ftHLgVvk8A19T4ii9evoS5/Znion4GJmY157nUpecXU3VJKwpy4pOXiy9FYSR8gRbrmu+VwPgQUhLhkpeDPWsrBu4Vuy7hXpAODqtPmvoI6ymSzxGe6ZroQzO0su3JxcdzQfU0HmuJ6+mPXPy9YPY6eb6CmatyYjCkGE5rfma0uPjSg+8VUnq77dq4tL5Z/omjTXH3mKH2TMGpMJ5JxJIqT7qm9Ne93Fk6tr8SjFhuaaOBadzgQfAqCUXF4awdpp8izYzgI8Kv8A3G+oCl07StjnxRzYvYfyOlL6UywQAgBACAEAIAQAgBACAEAID4SgMBakwY0dxaK1Ia0DUDAeOfevnL5u65uPXkaNceCG5prHsBkMBzwHP44hvAD3WrptFGtZlu/Iq2XOWy5DpXiA8uYDgQCNxxXjSfMC6bsGA/8ABdO9nV8svJVrNFTPpj5bEsbprqZu1dnokIFzTfYM6CjgOI1HELMv0M61xR3X3LVd6ls9mJFRJwQGgsvZhzwHRDcafwgdanGuDfNaNHZ8prim8L7/ANFezUJPEdzRydjwYXZYK/M7rHxOXctKvS1V+6irK2cubL6sEYICtPyDIzbr213HUcQdFFbTC2OJI6hNxeUc+taz3y8S6Txa7eK4HmFgX0ypnj9maVc1ZHJv7KnRGhNiDUYjc4YEeK36LVbWpIzrIcEmi2pTgEAIAQAgBACAEAIAQAgBAeI0MOaWnJwIOmBFCuZRUk0+p6nh5FdmWCyDELwS7RoIHV346niqtGihVNyTz4fAlnc5rA3VwhBACAEAIDB7TyAhRatFGvF4DcfxD0PesDW0Kqzbk/TNCifFHfoetlZARYt5wq2HQ03uPZHkT3L3QUqyzL5Lz6HmonwxwupulvFAEAIAQAgKloWdDjBoiCt01GNO6o0+gUVtMLcKa5HcLJQ5FmFDDQGtAAGAAFAO5SJKKwjltvdnpengIAQAgBACAEAIAQAgBACAEAIAQAgBACAEBm9t2fymO3Pp4tJ9gs3tNexF/H+C1pX7TPWxLP5LzqX07g1v1K97NX+Nv4/g81T9pfI0S0SsCAEAIAQAgBACAEAIAQAgBACAEAIAQAgBACAEAIAQAgBACAz2239w3/EH+x6zu0v9JfP+GWdL77+R62K/9Of8R3o1ddnf6X1/B5qff+g/V8rggBACAEAIAQAgBACAEAIAQH//2Q=="/>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4" descr="data:image/jpeg;base64,/9j/4AAQSkZJRgABAQAAAQABAAD/2wCEAAkGBxQTEhUUExQWFhUWFxgYGRUVFRUUGBgYGRQWFxgWGRcZHSggGBsmHBgWIjEiJykrLi4uFx8zODMsNygtLiwBCgoKDg0OGxAQGy8kICYsLzQ0MC0sLCwsLCw0LCwsLC0sLCwsLCwsLCwsLCwsLCwsLCwsLCwsLCwsLCwsLCwsLP/AABEIAOEA4AMBEQACEQEDEQH/xAAbAAACAwEBAQAAAAAAAAAAAAAABQMEBgcCAf/EAEUQAAECAwUECAQEAwcCBwAAAAEAAgMEEQUSITFBBlFhcRMiMoGRobHBB1LR8EJicuEUI4IkM3OSorLxJVMVFjRDY7PS/8QAGgEBAAMBAQEAAAAAAAAAAAAAAAMEBQIBBv/EADcRAAICAQIDBQcEAQMFAQAAAAABAgMRBCESMUEFE1Gx8CIyYXGBodEUkcHhIzNC8RVSYnKiNP/aAAwDAQACEQMRAD8A7igBACAEAIAQAgBACAEAIAQAgFe0R/lc3D3Kodov/D9US0+8V9mTg8cW+/0UXZj2kvkdXdB4tQgBACAEAIAQAgBACAEAIAQAgBACAEAIAQAgAlARwozXVumtDRcQthZnheT1prmSLs8BACAEAIDPbRTNXBg/DieZ08PVY3aNqlJQXTzLFMcLJXsSaDImOTsO/Q/e9Q6G3u7d+T2/B1bHMTUrfKoIAQAgBAVp6eZCALzSpplXvpuUN18KknM6jBy5E0GM14DmkEHUKSM4yWYvKPGmtme10eAgBACAEAIAQAgBACAEAICGbg32Fv3VQ31d7W4nsXh5EcpMGG7hkR96rD098qJ+aJ5R4kP4UUOFQahb8LIzjxRexA1jme12eAgI40drRVxA5lcTsjBZk8HqTfIVTttChEPP5j7BZ1/aKxiv9yWNXiInGuJWS3ncsHgrwDWQtssAa8XgNfxD6rRo18oLhmsr7/2RSqT3Q6lrQhxOy4V3HA+BWnVqa7PdZBKElzLSnOQQEE3Nshi880HmeAGqjtthWsyZ1GLk8IxtpTjo8StODW7sfUr5++6V88/si7CCgjYWdKCFDawaZnedSt6ipVQUUUpy4nksqY5BACAEAIAQAgBACAEAIAQAgM9aTaRHePiAV89rI4ulj1sWIe6QQozmmrSR97lDXbOt5i8HTSfMn/8AFIm8eAVj9ff4/Y57uJ6hPjxcnGm/sjxGakhLVX8m8fsg+CJOyw64veSeA9yp49m53nL19TnvfBEpsOHTN3Oo+il/6dVjmzzvZGfmIRY4tOYNFj2QcJOL6FhPKyRUXB6PYOzzaddxr+WgHmCtaHZsce1J5+BA7n0QRNnG6PcOYB+i9fZkOkmFe/ArxZCZhjqPLhuBNf8AKfZRy0+pq9yWV66M6U4S5oXxLVjZF7h3AH0qqj1d/JyZIq4eBRixC41cSTvJJPiVXlJyeW8kiWORPZYrGh1+cetVLplm6PzObPdZul9KUAQAgBACAEAIAQAgBACAEAID4TReN4WWDNzMS84u3ny0XzV1neWOXiWYrCwQlRnRYsyE10QB2VCabzu9fBWdHXCdqUzmbaWxogF9ClgrH1ACAyNpOrFefzHyw9l83qZcV0n8S5BYiis11CDuNVCnhpnRtgV9UUT6gBAZbaeI0xABmB1jzyHh6rE7RlF2JLmlv69cy3QngSlZ5OfYUQtcHDNpB8DVdRk4yUl0PGsrBvpeMHtDm5EVC+nhNTipLkzPaaeGSLo8BACAEAIAQAgBACAEAIAQCy05qvUb309Fla7UZ/xQ+v4JYR6shhWU4irjd4Z+Kir7OnJZk8fc9di6FCYhFri05hUrK5VycZEieVkia4g1GYxXMZOLyuZ7jJpJCbERtdRmPvRfQ6bUK6OevUrSjwssqwcniK+60ncCfALmcuGLk+h6llmXsyV6WJjlm76d5WBpae+s35c2Wpy4USW1IdGQWjqnyO774qTW6ZVSzHk/M8rnxLceWVFvQmHhTvGHstXSz46Yv4EE1iTLasHBTtSfEJlc3Hsjefoq+p1Cphnr0O4Q4mYyI8kkk1JNSeK+dk3J5ZdSwfZaAXvDG5k0+p8F1XW7JKK6iUsLLHkfZnq9R5LvzCgPhl5rSn2Z7Psy3+JAtRvuinZU86XeYcQENJxB/CfmG8KHTXy08+Czl5fE7sgrFmJrWuqKjEHVbieeRTPqAEAIAQAgBACAAUAIAQC6en6dVmJ3jTlvKzdVreH2K936+5JGHVkshJ3BU4uPlwUuk0qqXFL3vI8lLJcV04FVuwcA7uPt98Vl9pV7Ka+RLU+hTs6SEQOqSKUp31z8FV0ulV6ll4wdznwnmLAiQHXhl8wy5FeSqu0suJfv0+p6nGawOZGdbEGGBGbd31C19PqI3RyufgQSi4kNuRrsIjV2HufIKPX2cNLXjsdVLMj5Ycvdh11dj3afXvXmgq4KuLq/SFssyLNoS3SQ3N1Iw5jJT6irva3H1k5hLheRZs1Gwcw5g1HofMDxVLs2zaUH0JblyYyn51sJt53cNSVdvvjVHikRRi5PCM5Clos08uOA+bQDc0arHhXbq58T5eP8IsuUa1g925ZrITWFtakkGprXBd6zSwpjFxFVjk3kn2VlsXRD+kep9lL2bXu5/T8nN8uSNEtYrFO0rOZGbR2YycMx9RwUF+nhdHD/AHO4TcXsIZC0XyzzCjYtGRGNK6je3h/ws2nUS00u6s5eX9FidasXFE08GK1wDmkEHUYrXjJSWYvKKrTWzPa6PCCcnGQm3nuDR5nkMyo7LYVrM3g6jFyeESw3hwBBqCKg7wV2mmso5awel6AQEM41xYQzM93NQ6hTlW1DmexxncRQ474ZpUimhy8FhQutofCnj4FhxUi2213fKPEq2u0p43ijjukV48+92FaDcMFWt1ltmzeF8DpQSJ7Hg1Jcfw5c/v1Vjs6lSk5vp5nNj2wOVskIICCdhXobhww5jEKHUV95VKJ1F4Yu2fd2x+n3Wf2Y/eXy/kkt6Dciua1Wk9mQiC0oAhPDobgD8tcR3buaxtVUqJqdbw/D10LEHxLDKloz5i3agCg34V1Kr6jUSvayuR3CCiRxdrms6piQG0woXCo/1K9G7WSXsV7f+rIX3Se8vuj5D2vByiwD/UPZyO/Wx96v/wCWF3L/ANy/dHmVtAtidKKGpNQDga579VRhfKu3vGt99uRO4qUcFmVpHi1jPA3NrSv5Rw81NVjUW5tl9P49bnMvYj7KNOxgAAAoBkAttJJYRVEm1Z6jP1H0Wb2n7kfmWNPzZfsSDdgsGpF4/wBWPpRWtHDgpivr+5Ha8yZeVkjBAItrZdphh+TmkDmDp79xWd2jWnWp9UWNPJ8WDLy80+GascW8jgeYyKyIWzreYvBalFS5otPt6YIp0ng1oPjRTvW3te99kcdzDwIJSUiTD8KuOr3EkAcT7Liuqy+W2/xZ3KUa0bizZToobWXi6mp8cOC36Ku6goZyUJy4pZLSlOAQAgK07KCINxGR9uSranTRuj8ejOoywzPOFDQ5hfPtNPDLJ8XgLElOGGcMQcwrGn1MqXtuvA5lHI2g2nDdmbp44eeS1q9dVPm8fMhdbRca4HI15K2mmso4Pq9AhlIohRnh2DcfWo8li0TjRqJKXLf8onkuKKwV7W2hujA3G/6jy3feKklqbtQ+GlYXj65eZy+CtZmzJz9qRXgiFRh3nE/Qeatafs+qLzd7Xr7lSzWTe0NhdAvvbV5LnAkGuONTvWjOmNUsQWEym7HL3nkSz8tiXAC7WmBGdMcFfpTUVF8zhspMJaajw3rqdaksM9TLsCOe00kb7poRXCvp5LNupSeJLKJoTa5bDKV2iiM7Y6QYcHdxpQ8is27s6uW8Nn9i3Xq5x2lubGwNpqjqOvN1huwc3Tu9FTjZfpXwz3Xrk/4La4LVmPMYWvONmHQmsruxFKFxA9vNeaq6OolCMPWTuuLgm2alraCg0W0lhYKhDMTkNnbe1vAnHwzXE7oQ954OoxcuSFE3tMwf3bS47z1R9fJUbO0oL3Fn7E0dO3zM9aFoPjGrzlk0YAdyzLr52vMizCtQ5FMqE7CFDLnBozcQBzJouoxcmkup43hZOhWfJNhMDG6ZnUnUlfSU1RqgoxM6c3J5ZZUpyCAEAIAQGetcUimm4eiwNekrn9CxX7pB/CvpeumnL2UP6e3h4uF4OuJcskKiPSzKyL4gq2lK0xKsU6Wy1cUcYOZTUeZYbZUUYhwB4OI9lYjoL47xaX1f4Oe8iz7EizEIVcajjQ/uupT1dKzLdfR/2EoSM/bdr3TU0MR2QyGgqeHqoqaZ6qxzly6/hHNtqqjhczNRYxNXvJJ9KkYU0/db9FC2hDYybLG3xSLMrKRIn8xpujG6yla54nnTworWa6/8clnxfrwIt3uLxAOOJFc9K76rR2OeEqxpZdczzGCo1lHCtM9aU81FbHMXg9iyeLKtBqBTMYbuW/6LJc5NcLLCKkRvDlzpQLk7KpiXC14cWuacHA0xPVryyw1xRx4k4tZTPVJxeUbLZ3aDpaV6sRuIIydTVvLd9jC1Wklp5cceXkadF6tXDLma6VhzEwCRFwBoesW/6WhK46jULPHt8/4RJJ1w6E7NlzrF8Ge9VKuy31l9v7PP1HwK1qWEIUMv6StKYFtK1NN/3RRajQqqDnxfY6rucpYwIwCTQYk6DGqz8Z2RYGjdnYxbeo0H5Set6U81dWguceL7dSHv4ZwVLFH9ohg/OotKv88c+J1b7jOgL6MzwQAgBACAEAi6PpJg7gceTaD1WLwd/q34J+WxPnhgPVtEAvtGzQ/rNwd5Hnx4qjqtGrPajtLzJITxzKFlzPRvLH4A4Guh0++SpaO502OE9s/Zkk48Syh+tsrmV2ntYNDiT1IenzO3D08Vj6mctRcqocl6b+hMmq4cTMA6K57y52ZJPtTgKei1661XFRiZc5OTyxrIM9x4hdkTNNJMa1pJyAr4BEnJ4R3FLmxRaF2I8ua26DpvO9alUXGOGyKU03sJ5yEpos8YkmmrtnCIpWMBVp34fRUNTXn2kSwZDNQKkEk4aA0+8gVUjNxTwS4yUZiTq8k8qccBQLqNrjHCPcH1pLTVhu0xBGFMcDwOXnvUMvaWJbnSeN0dH2N2gqGvPBsRo9aefiFiNPR3/wDi/L8r1zNWEldX8fXmdIDqioyWynncrGStubMxFEOF1gDhTU6u5DfzWLqrXqLFXXul5+Jcqiq48Uh3ZFjtgip6z9XbuDdwWhptJGlZ5vx/BBZa5/IZq2RGTtqX6GahxB2XuDjzDhe9a95WPqa+61EZrk3/AMlyqXFW4msWwUwQAgBACAjmYtxpcdBVR22KuDk+h6ll4Fez7e245kge59Vn9mxzxTZLd0Q4WoQggKdoyAiDc4ZH2PBVNTpY3LPU7hPhFkO03MY6G4G8MAd3PlnVUY6ydcHXPmuRK603lGB2rnavEIHs9Y8yPYUP9Ssdm1Yi7H18v+fIq6ueXw+AsgPGGP3j7LTKLHki/Gv2Mf2CHBNO2pU9GD1RnQ5n6LQ09GI8T5nPF0PLZkUU+DzhKM3GXcUGxNO1GYI5ii6bOMFKC3rtOlc9MBX6KtdLEGSxRLHIpnkD5nDz+8FmExVivFfvf5Vqh6VXPA+9KUr4CiHpf2eneijtNeq4XTyJwd40PKqqaynvamlzW6LGms4JrwZ1CHacR0JsBoxJu1GZbo3hz3LIjqbJVqmPpeHroaTripcbNHY1liC3e89p3sOC1tLplTH4vmVbLHN/AYq0RggEm1sC9AvfI4Hx6vuPBUO0YcVOfB/0T6d4ngYWVNdJCY/UjHmMD5gqzp7O8rUiOyPDJotqY4BACAEAkt6cH92Dxd7D38Fk9oXp/wCNfUnqj1JNnX9Vw1vV8QPopOzGuCS+J5dzG60iEijTDW9pwHM+yjnbCHvNI9UW+Qvj24wdkF3+keePkqdnaNcfdWft6/YkVT6ieemjEdeLQ3DjiN/FZeoudsuJrBNCKisHLJS2HOjvitNHX3PaaA9WvVwIoaCgoeC+n7juoRj4Jfv1MiU+KTkdm2YnWzMuyK6GxrjUEAChLTdJG4HdpVcFmD4lkzO19iGC50SGKQng1phceTrj2ThTdluUtckpJ/ErX1Y3Qgsi0Yss5tLpY5zbzaNcDwrSowrktFyrvT8UVoSlWxrtpazhHiQcAxl2gDWjG4HVJpXVeaWpcCl1ZJqLHxOPQZTkD+BkRGY0dO+5WIQHFl/dXKmXMqFS763hfu+BK491XlczHwdrpljquiGK09qHFo9rhuxy7lPOmt8lj5EEbZrm8jbbOagOl5J8BrYcN5im60Nbdcbl4EDCoIIVLhliafPYsWOPDFrkO/h7aT5jpmxrr7lwtNxgIvF4IqAKjqjx1VdktUm+ZW+JFsRZV0JsC4wOa4k9HDcSQQB2gfTVD2yTXIQWNt7EZEAmWQ4kIkBzhDaxzAQCXAtwNMTSnehxGx9RN8QmgWjMAUANzLd0EMn7+qI8n7zNfs5azgyHGaAS5gqDj+rLiDivnuN6a+XD6RrRStrWTWSu08M9sFh39oeWPkr9faVb95Y+69fQilp5LkNZeehv7D2ngCK+GauQurn7rTIXCUeaLClORVtO8CWfxugf5h+6qa54of08yahe2hRshaABMJx7Rq3nTEeh7iqXZ1yTdb68ibUwz7SNYtgpggFz7ahDIk8mn3VJ9oUrr9iTupC+btxzsGC7xOJ/ZU7u0ZS2gseZJGlLmKSVnEx7hxC01aSDvBovYylF5i8BpPme3Tbzm9x/qK7d1j5yf7nnCvAsSNmviY9lvzHXkNVNRpJ278l4nM7FEeytmw2ZCp3uxP7LXq0lVfJZfiyvKyTM7tfGu9K75YRPg1xWfqlx6qMfkvuSweK2/mcMl4haQRmF9ZJKSwzGWx0WUt0y8jIxmm6eljihqQRfxBoMj3aZEKi6pcTS3J1PEUzpNmz0Gdl7wAcx4LXsONDTFp8fMFRpuLLCanE5jbmzD5WYAB/lOdWG44kio6pp+IeefBX1q1w78yhOlxl8D7t7Dd/Gxzobv/1MC6010eBR6nmoj7bZ0awp+FOyrTRrgWhsRhoaOAFWkeY4UKpWRlXMvQkpxMrtB8N61dKPp/8AFEJI/pfmORrzCnhqnymQy03/AGnObWbHg/2eMHM6MlwhupgXUq4EZg3RiCRgrCcX7SIGmvZZuvgxHLnTQJrRsHnnGVPUQUcNFjTvmWPinYc1Mx5f+GhOeA14cQWhoq5uZcRTAFc1cGHxHVsZNrAh2+sv+GhSUAm8RDi3iMi5zw9/deJ7lEeTWEkZCcmXRHX3uLnGgJOZutDB4ANFeC9ODoXw1i4QK6PePEuw86dyyLNtcn65YNKrfT+vE6JOWRCidpgB+ZvVPln3q7bparOa3+BxG2UeTMxa1gvhAub12b6YjmN3EeSydRoZVe0t0Wq7lLZ7MXwp+K3sxHjheNPBV432R5Sf7krhF80RzM09/be51N5Jpy3Lmdk5+88nsYqPJEANMRmNVwdGhs7atzQGxW3vzNoHd4yPktKntGUVixZ+PUrT0ye8Rq3amXOrhwLT7K4u0KX4/sQ/p5nx2zw0iHvb+6gfZi6S+w7/AOBSmrIiMFe0N7c/BVLdFbWs818DuNsWL6qmSHpoJwAryxXqTbwgfXsIzBHMEL1xlHmsBPIws+2DDAa4XmjLeOW9XdPrpVrhluvuRTqT3Q+lp5kTsuFd2R8FrVaiuz3X+SCUGuZldtG1EYDWC4eLCFm6h41kW/GPmTR3qf1OFMcvqzGNbaTv+kyP+NM/71HH/Ul9CR/6a+p42M2lfJxw4VMN5AiQxqK9oD5hpvxGq9tgpLPU8rm4s7bNy8KbgAVDmPAc1wzB0cNxH1Czy40pI5ptrE/t0YV1ZpWn8pngvStYvbZRj9LJTLwx5ZEYaFzcA4UDhVpqHChrQjVSKx4w90c4cHsa+wviC1xayZAY4kARG9ipNBeacWjLGpHJcYy9ieFvSRF8YrPa6UbGoA+G9orqWvwLfG6e471Np5Ylg8vj7ORR8ED15v8ATB9Yy61PJevA50/NkXxpnIkKYlXQ4j2O6OJixzmHB7NQV5Qk08i9tNCTaa3TNy8jEc4GKIcVsQClbzYjWhxA7JcBe0GJUdkeGTQcuJIzWWWmRrw3+3JcHJ0b4bM6sD9b/IuHqFj2761fTyNKn/8AP68Tpc7aMOF23AHdm7wGK0Lb66veZHGEpckZe19onRAWMF1hwNe0Ru3ALJ1GvlYnGOy+5aroUd3zE0OXe7ssc79LSfQKlGEpck39CdyS5s8RobmmjgWnc4EHwK8lFxeGsHqafIjK8PRrIbORoovEBjTq6tTybn40VyrQ22LPJfH8EM74R+I1Zsc38UUnk0D1JVtdmLrL7ET1T6I1C1CoCAze0EmGuD2igdn+r9/ZYvaFChJTjyfn/ZZqllYYw2dYBCrqSanlgrnZ8Uqs+LI7n7Q0IV4iKsazoTs2DmMD4hQT01U+cUdKcl1KEfZ9p7DiOeI+qqT7Ng/cePuSK59RPaUo9hAiG9UYGpOHes7UVWVSXG8k0JKS2OHtkHdMYAoHB7mddzWDq1xLnEAYDUr7KFinBT8VkxXHEuE39o2A02ZLQWzUqY8F8R7m/wARDAIiFxutcTSo6udBnio1P228PBI4ewlkwBJa4jCrSRgQRUHQjAjiMFYeGiA6J8PtsBBcIUR38l51dXo3nWmjScx/VvWfKLi8MsVzxsQbbRf+oRv1Q8v8KHjmuTyfvGm23smFNRCYEWEZlguPhOe0FwzFKntCpGO/MUQksipPbmY92xsy8hsZnQQrw6SLEexrWtxLiOtid1NaZBSVy4Xki7tvmT/FLbKHM3ZeXdehMdffEGT3AEBrd7RUmuRNKZKamtx3Z7bYnshv8LJZkn075iYlmGL0YawTEJxAZfJJLXEfjGROS4ulxYSR1SuHLZB8VpNs46DEl5iWf0bXtcwzEFjusWkEFzgDkdRolMuHKYtXFho5jKgtc8HMGhoQRgSDRwwI4g66ru73URLmTxDQHHLvyH/J8VWOjqWytmuLIUJhDXBgJNSKammtalfPOMr9RLgeN3+DYjiupZNZLbLMGMR7nHh1R7nzV2HZsFvN5+xFLUPohrLWZCZ2YbRxpU+JxVyGnqh7sUROyT5stqY4EW2EEGBepi1woeBwI9PBUO0YJ1cXgyxpn7eBVslZoiOMRwqGGjRoXZ17sPFVOz6FOXHLkvMl1FmFwo2S2ikCAEAICracvfhObrSo5jEKDU195U4nUJYlkp7NRKwiNzj5gH6qt2dLNWPBkly9obLQIQQFafnGwm3ndw1JUN98ao8TOoRcnhGcfKxIrXxncwN4GdNwAqsd023RldL18vkWeKMWoo5J8QLPLJjpQOrFFa/naAHDwunxW32Rep08HWPkzP1lfDPi8TMgrVKh7D16CSDFoQfumq5nHijgIcB/2Cf3FPFUCQ8RYlASa4VNCfX/AI3Ill4PBNEdU1NK8lfilFYRw9zyXL0Hgrw9weCh7gkl4wbWtcd1OKisi5LY9QysaEZmYZDp1e0/XqNpUd/Z/qVLVS7ipzfPp8/W/wBCeiHHYonYmWfFZDbMN0NcMwNHcRn3L5+NFsa1dH18TVc4uXAzTWLa7YwocHgYt38W8PRa2l1Ubljr65FWypwfwGitkQIBHtjEpL0+Z7R4Vd7Kh2jLFOPFr8k+mWZlywpTo4DG6kXjzdifDLuU+lr7upI4tlxTbGCsEYIAQAgBAZ6yovRzESHo4kDmCS3yJ8lkaWXdaiVfR+l9izYuKCZoVrlYqz882E2rs9G6kqG++NMcyOowcnsZyAHTUbrHDM0yDdwWPBT1d3tcvJFl4rjsatjAAABgBSnDct1JJYRUOebc7OiIx8LKvXhOOjhp5lp4FZEZPRaniXuvy/r8FiUVdXjr/JxaLDcxxa4Frmkgg5gjML6eMlJKUXlMyWmnhnyq6yeYPtV7kDGTiVaOGFaVI3KnasSOkV5uZJJAOGtNfenBS1Vpbs8ZVqpjw8koD4SvD08koDwSvD06p8NNmDQFwo+JRz97IYybwJ9xuXz+rs/V6hVR92Pp/hfuadEO5r4nzZ2FrABQDAYU4bloJJLBCY237PMvEESHVrSagj8Lt3Ld3hYerodE1OGyf2Zepnxxwx3YVuCMLr6CINNHcR9FoaXWK1cMtpefyILaXDdchyrpAZXaWKIsxBgaBwvf1EYdzf8AcsrWy7y6FX7/AF/ot0rhg5GqWqVAQAgBACAEBj7bNJh5GBBaa8brSvn9Y8aiTXw8kXKt4Iu/+ZDd7Avb64c6U8lZ/wCpvh93c47jfmJpiYc9xc41J+6cFnTslOXFJ5ZOopLCGli2pDhNIcHVJrUAHCgoM+firuj1VdMWpLchsrlJ7F9+0cPRrz3Ae6tvtKron6+px3EhbaFpmYFxsI4GoIq4juAwVO/UvULhjD+WSQr4N2zA7abKmKTEhi7HaOsw4XwBgMcnUyOuW4ixoNc9O+6t5eX9f8kOo0/eLjhz8zmzhQkEEEGhBwIIzBGhX0ied0ZgVQFmSj0NDkeNMfH7wUN0crKPURzIAcaZc69y7rlmIaIars8PhKA+EoenkleA2GxmzDnubGitNMDDhkVLzo4jduGvLPG7Q1+P8NW7fPHkviX9Np/98+R1KzLUdLAh0HM1JNWE+I+6rMo1MtOsOH8FydaseUxozayHqx45XT7hW12nDrF/Yi/TS8SnbG0EKLCcwMfU0oXXQAQa1wJUOo11dtbiov7HddEoyzkzYKzC0N5faeOwUN1+4uBr4giquw7QuisPD+ZBLTwbK1lTBdNQ3vNS6JieJw91HRNy1EZS6s7sjitpHQ19EZoIAQAgBAeXuABJNAMSV42kssGGnpjpIjn7zhyyHlRfNXWd5Y5eJoQjwpIgUR0fWgk0AqTkBiV6ll4R4OJPZ57sXm4N2bvoFoVdnzlvN48yGV6XIcS9iQW/hvHe/Hyy8lfr0NMOmfn6wQO2TL7GACgAA3AUVpJJYRHnJlTLfxEzEFaUvY59mjQsR1fqNTNZ8ftsXOLgrRltr9ihExeLj8hGYKg7g4a99DuU1V+o0TxJZj9vo+hFOqu/dbM5na2z8eXxeyrP+4zrN79W94C29Prab9ovfwfP+/oULKJ181t4iq8rZCSwYV6uOQwG8riU+E9IhiugexCd8p8F5xLxBYlLKjRTdhwy48KUHM1oO9RWaiqtZnJI7hXKbxFZN/sf8PS5wdEAe4EGn/tM5/O7hlw1WTbrbdS+ChYj1frl5/IvQ08Kvas3fgbe0JL+FiwnAkjB1Tva4Xu6lPFZ11P6ayDzleslqE+8i0bQgHiFvcyiUJmxYD84bQd7eqfLNV56SmfOP7beRJG2a6iac2S1hP8A6X//AKH0VGzszrB/uTx1P/cjPT0k+EbsRpB01B5EZrOtpnU8TRZjOMllFVRnYNeQQRgQag7iMivU2nlDmdHsi0Gx4YeM8nDc7UL6Si5WwUkZdkHCWGXVMcAgBARx4zWNLnEADMlcznGC4pPCPUm3hGVtm2jF6rKhmu93PcOCxNXrHb7Mdl5luurh3fMUgVyVFLPImPlUBpdk2suvOF8Hvu0wp31Wv2YoYb6/wVdRnK8DQLUK4IDxGiXWlxyAJ8BVcylwxbfQ9Sy8Gc2TxfEcc6DzJJ9Fk9m7zk2WdRskjSvaCKEVB0OK12k1hlUyNvy0Frw2FW+Ti0YgV058Fh6yuqMsV8/D11LlMpNZlyM9a+zcO8BFgta4itW0ae8tz5Fed/qdO1FyfmO6qs3wUZj4fY4MjN5UcPIe6t/qtWvehn6P8kD09L5SPEH4eHVsc8wG95qMV1+r1b2UPP8AJ5+mpX+7yLFl7IQnPuNh33Cp65qMMMRgDoMQqq1OpulwRePlt9ybuKYLLQ9sSXgsiXIzboGAb2Wg6hwGWnBRUd27Wr85+P8APrBLPiUf8ZuYUMNADQABkAKDyW9GKisIott8zPbaM6kM/mI8RX2Wb2mvZi/iWdK92N7GmL8CG78oB5jA+YV3TT46oy+BBZHhm0XVOcAgM9tpHaITWHtOcCOAGZ86d6zu0pRVai+bZZ0yfFkx0GC55oxpcdzQSfJY8Yyk8RWS62luy3EsWYAqYTu4A+QxUz0tyWeFnCug+pBJTsSA+8wlrsiCMDwcFxXbOqWY7P1zOpQjNYZ0Cxp8xoQiFt2tRTMGmFRwW/p7u9rU8YM6yHBLBeU5GCAjmYAe0tdkRQricFOLi+TPU2nlFCRsSFDzF929wr4DIKvToqq+mX8SSVspDIBWyIrzchDiCj2g8ciORUNtFdqxJfk6jNx5GcjSkSUiCI3rMyrwP4Xbuf8AwsqVVmknxx3XrZlpSjasPmaaUmWxGhzTUHy4HiteuyNkeKJUlFxeGTKQ8FW0kxdgEavIb7nyB8VS19nDS147EtMczE+y801jn33BoLRiTTIn6qj2fbGEpcTxsT3xbSwT2ptCXdSBXHC9TE8Gj3Umo17l7NX7/g5hRjeResOx+j678Yh77tffefs2dJpO79qfveRHbbxbLkQbXy9YbX/KaHk79wPFR9pV5gp+H8nWnlvgYWHNdJBadQLp5jDzFD3qzpLe8qT68iO2PDJklqzfRQnP1Aw/UcB5rvUW93W5esnlceKSQo2Ol6NfEOZN0chifM+Spdm14i5vqTamW6RdtqxmxhUYRBk7fwdw46KfVaSNyytn65kdVrh8jPSVrxpZ3RvFQ3AsdmP0nd5LNq1VunfBLkun49YLUqo2LKJtorYhxoTAytb1SCKU6pGeWuik1mqrurSjzz/BzTVKEnktbGTdWvhHMG8ORwPgaf5lN2bZs4P5+vXU41Md1I0y1CqVp+dZBYXvNANNSdw3lR22xqjxSOoQcnhGWlLPiTsQxYlWw8hTOg/C3hvO+vdk10z1U+8nsvWy/JblONMeGPM1cpKMhNusaGjhrxJ1K16641rEVgqSk5PLJ12clO0LMhRhSI0Hc7Jw5EYqG2iu1YkjuFkocmWYMINaGtFAAAANAFLGKisI5bbeWe16eAgBACAEAIDy9gIIIqDgQV40msMGYnYT5R9+HjDccjiP0n2P2ce2E9JPih7r9Y/DLcWrViXMZyVvwnjrG4dzsu52RVyrXVTW7w/j+SKVMly3EG0FpCM8BvYbkd5OZ9Fm63UK2fs8kWKa+Fb8xUqZMavZyyLoEV46x7IP4Rv5nyWzotLwrvJ8+nw/sp3W59lD9aRXKtqQL8J7d7TTmMR5gKG+HHXKPwO4S4ZJmT2ctPon0ceo+leB0dy0P7LG0Wo7qeHyZbur4ltzJtqbSD3CG01a3EkZF37D1Kk1+oU5KEeS8zyivCyzRWJAuQIY/LU83dY+q09LDgpivh/ZWteZtl5WCMVW9ZIjsqMIjeyd/wCU8PRVNXpldHK5r1glqt4H8DCPaQSDgQaEHQjML59pp4Zooms+cMKI17dDiN41CkptdU1NHM4qUcGrmNq4QbVgc5x/CRdpzP0qtefaNajmO7KcdNJvcW2dKxJ2J0kY/wAtpwAwB/K3hvP2K1Nc9VPjs91esL+SWco0rhjzNexoAAAoBgAMABuWwkksIpHpegEAIAQAgBACAEAIAQAgIpmA2I0scKgih+964sgpxcZcmexbTyjATssYb3MObTnvGYPhRfN21uubg+hoxlxLJBVRnRfsKAHx2Ndliab6CtFZ0lanckyO2TUHg3i+iM8EAIDm02y697dznDwcQvl7FibXxZpx3SZ4gsvOa3eQPE0XMY8UkvE6eyydLAX1RlH1ACAw+18NrY9W5uaC4ccRXvFPsrC7QjFW7dVuX9M24biNUSweoMMuc1ozcQ0cyaBdRjxSUV1PG8LJ02VlxDY1jcmig+vNfTQgoRUV0MqUnJ5ZKuzwEAIAQAgBACAEAIAQAgBACAxm1oHT/wBDa+Lv2WF2iv8AN9F/Jd0/uCWqok5NAhxKhzGvwxDmh3qFJCM17UU/pk8bjyY7ldp3swjMvcey7wyPkr9faM4bWL+GQS06fusZwtpYBzLm82k/7aq3HtCl8219PwRPTzR7ftHLgVvk8A19T4ii9evoS5/Znion4GJmY157nUpecXU3VJKwpy4pOXiy9FYSR8gRbrmu+VwPgQUhLhkpeDPWsrBu4Vuy7hXpAODqtPmvoI6ymSzxGe6ZroQzO0su3JxcdzQfU0HmuJ6+mPXPy9YPY6eb6CmatyYjCkGE5rfma0uPjSg+8VUnq77dq4tL5Z/omjTXH3mKH2TMGpMJ5JxJIqT7qm9Ne93Fk6tr8SjFhuaaOBadzgQfAqCUXF4awdpp8izYzgI8Kv8A3G+oCl07StjnxRzYvYfyOlL6UywQAgBACAEAIAQAgBACAEAID4SgMBakwY0dxaK1Ia0DUDAeOfevnL5u65uPXkaNceCG5prHsBkMBzwHP44hvAD3WrptFGtZlu/Iq2XOWy5DpXiA8uYDgQCNxxXjSfMC6bsGA/8ABdO9nV8svJVrNFTPpj5bEsbprqZu1dnokIFzTfYM6CjgOI1HELMv0M61xR3X3LVd6ls9mJFRJwQGgsvZhzwHRDcafwgdanGuDfNaNHZ8prim8L7/ANFezUJPEdzRydjwYXZYK/M7rHxOXctKvS1V+6irK2cubL6sEYICtPyDIzbr213HUcQdFFbTC2OJI6hNxeUc+taz3y8S6Txa7eK4HmFgX0ypnj9maVc1ZHJv7KnRGhNiDUYjc4YEeK36LVbWpIzrIcEmi2pTgEAIAQAgBACAEAIAQAgBAeI0MOaWnJwIOmBFCuZRUk0+p6nh5FdmWCyDELwS7RoIHV346niqtGihVNyTz4fAlnc5rA3VwhBACAEAIDB7TyAhRatFGvF4DcfxD0PesDW0Kqzbk/TNCifFHfoetlZARYt5wq2HQ03uPZHkT3L3QUqyzL5Lz6HmonwxwupulvFAEAIAQAgKloWdDjBoiCt01GNO6o0+gUVtMLcKa5HcLJQ5FmFDDQGtAAGAAFAO5SJKKwjltvdnpengIAQAgBACAEAIAQAgBACAEAIAQAgBACAEBm9t2fymO3Pp4tJ9gs3tNexF/H+C1pX7TPWxLP5LzqX07g1v1K97NX+Nv4/g81T9pfI0S0SsCAEAIAQAgBACAEAIAQAgBACAEAIAQAgBACAEAIAQAgBACAz2239w3/EH+x6zu0v9JfP+GWdL77+R62K/9Of8R3o1ddnf6X1/B5qff+g/V8rggBACAEAIAQAgBACAEAIAQH//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755644" y="4438305"/>
            <a:ext cx="7841451" cy="2000548"/>
          </a:xfrm>
          <a:prstGeom prst="rect">
            <a:avLst/>
          </a:prstGeom>
          <a:noFill/>
        </p:spPr>
        <p:txBody>
          <a:bodyPr wrap="square" rtlCol="0">
            <a:spAutoFit/>
          </a:bodyPr>
          <a:lstStyle/>
          <a:p>
            <a:pPr algn="ctr"/>
            <a:r>
              <a:rPr lang="en-US" sz="2800" dirty="0" smtClean="0"/>
              <a:t>David O’Keefe</a:t>
            </a:r>
          </a:p>
          <a:p>
            <a:pPr algn="ctr"/>
            <a:r>
              <a:rPr lang="en-US" sz="2400" dirty="0" smtClean="0"/>
              <a:t>Assistant Director, FSU Research Foundation</a:t>
            </a:r>
          </a:p>
          <a:p>
            <a:pPr algn="ctr"/>
            <a:r>
              <a:rPr lang="en-US" sz="2400" u="sng" dirty="0">
                <a:solidFill>
                  <a:srgbClr val="0070C0"/>
                </a:solidFill>
                <a:hlinkClick r:id="rId3"/>
              </a:rPr>
              <a:t>http://www.research.fsu.edu/foundation/</a:t>
            </a:r>
            <a:endParaRPr lang="en-US" sz="2400" dirty="0" smtClean="0">
              <a:solidFill>
                <a:srgbClr val="0070C0"/>
              </a:solidFill>
              <a:hlinkClick r:id="rId4"/>
            </a:endParaRPr>
          </a:p>
          <a:p>
            <a:pPr algn="ctr"/>
            <a:r>
              <a:rPr lang="en-US" sz="2400" dirty="0" smtClean="0">
                <a:solidFill>
                  <a:srgbClr val="0070C0"/>
                </a:solidFill>
                <a:hlinkClick r:id="rId4"/>
              </a:rPr>
              <a:t>dokeefe@fsu.edu</a:t>
            </a:r>
            <a:endParaRPr lang="en-US" sz="2400" dirty="0" smtClean="0">
              <a:solidFill>
                <a:srgbClr val="0070C0"/>
              </a:solidFill>
            </a:endParaRPr>
          </a:p>
          <a:p>
            <a:pPr algn="ctr"/>
            <a:r>
              <a:rPr lang="en-US" sz="2400" dirty="0" smtClean="0"/>
              <a:t>(850)644-3985</a:t>
            </a:r>
            <a:endParaRPr lang="en-US" sz="2400" dirty="0"/>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2984" y="959338"/>
            <a:ext cx="1909508" cy="1909508"/>
          </a:xfrm>
          <a:prstGeom prst="rect">
            <a:avLst/>
          </a:prstGeom>
        </p:spPr>
      </p:pic>
    </p:spTree>
    <p:extLst>
      <p:ext uri="{BB962C8B-B14F-4D97-AF65-F5344CB8AC3E}">
        <p14:creationId xmlns:p14="http://schemas.microsoft.com/office/powerpoint/2010/main" val="2221227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Research Foundations</a:t>
            </a:r>
            <a:br>
              <a:rPr lang="en-US" dirty="0" smtClean="0"/>
            </a:br>
            <a:r>
              <a:rPr lang="en-US" sz="2000" dirty="0" smtClean="0"/>
              <a:t>Organizational Structure</a:t>
            </a:r>
            <a:endParaRPr lang="en-US" sz="2000" dirty="0"/>
          </a:p>
        </p:txBody>
      </p:sp>
      <p:sp>
        <p:nvSpPr>
          <p:cNvPr id="3" name="Content Placeholder 2"/>
          <p:cNvSpPr>
            <a:spLocks noGrp="1"/>
          </p:cNvSpPr>
          <p:nvPr>
            <p:ph idx="1"/>
          </p:nvPr>
        </p:nvSpPr>
        <p:spPr>
          <a:xfrm>
            <a:off x="1371600" y="1905000"/>
            <a:ext cx="6477000" cy="3733800"/>
          </a:xfrm>
        </p:spPr>
        <p:txBody>
          <a:bodyPr>
            <a:normAutofit fontScale="92500" lnSpcReduction="10000"/>
          </a:bodyPr>
          <a:lstStyle/>
          <a:p>
            <a:pPr>
              <a:lnSpc>
                <a:spcPct val="150000"/>
              </a:lnSpc>
            </a:pPr>
            <a:r>
              <a:rPr lang="en-US" sz="2600" dirty="0" smtClean="0"/>
              <a:t>Type of Organization</a:t>
            </a:r>
          </a:p>
          <a:p>
            <a:pPr lvl="1"/>
            <a:r>
              <a:rPr lang="en-US" dirty="0" smtClean="0"/>
              <a:t>Not-for-profit</a:t>
            </a:r>
          </a:p>
          <a:p>
            <a:pPr lvl="1"/>
            <a:r>
              <a:rPr lang="en-US" dirty="0" smtClean="0"/>
              <a:t>Corporation</a:t>
            </a:r>
          </a:p>
          <a:p>
            <a:pPr lvl="1"/>
            <a:r>
              <a:rPr lang="en-US" dirty="0" smtClean="0"/>
              <a:t>State Agency</a:t>
            </a:r>
          </a:p>
          <a:p>
            <a:pPr>
              <a:lnSpc>
                <a:spcPct val="150000"/>
              </a:lnSpc>
            </a:pPr>
            <a:r>
              <a:rPr lang="en-US" sz="2600" dirty="0" smtClean="0"/>
              <a:t>Controlling Powers</a:t>
            </a:r>
          </a:p>
          <a:p>
            <a:pPr>
              <a:lnSpc>
                <a:spcPct val="150000"/>
              </a:lnSpc>
            </a:pPr>
            <a:r>
              <a:rPr lang="en-US" sz="2600" dirty="0" smtClean="0"/>
              <a:t>Relationship with Universities</a:t>
            </a:r>
            <a:endParaRPr lang="en-US" sz="2600" dirty="0"/>
          </a:p>
          <a:p>
            <a:pPr lvl="1">
              <a:lnSpc>
                <a:spcPct val="150000"/>
              </a:lnSpc>
            </a:pPr>
            <a:r>
              <a:rPr lang="en-US" sz="2200" dirty="0" smtClean="0"/>
              <a:t>Office of Research</a:t>
            </a:r>
          </a:p>
          <a:p>
            <a:pPr lvl="1">
              <a:lnSpc>
                <a:spcPct val="150000"/>
              </a:lnSpc>
            </a:pPr>
            <a:r>
              <a:rPr lang="en-US" sz="2200" dirty="0" smtClean="0"/>
              <a:t>FSU Foundation</a:t>
            </a:r>
          </a:p>
        </p:txBody>
      </p:sp>
    </p:spTree>
    <p:extLst>
      <p:ext uri="{BB962C8B-B14F-4D97-AF65-F5344CB8AC3E}">
        <p14:creationId xmlns:p14="http://schemas.microsoft.com/office/powerpoint/2010/main" val="2409858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Not-for-Profit 501( c)(3) </a:t>
            </a:r>
          </a:p>
        </p:txBody>
      </p:sp>
      <p:sp>
        <p:nvSpPr>
          <p:cNvPr id="3" name="Content Placeholder 2"/>
          <p:cNvSpPr>
            <a:spLocks noGrp="1"/>
          </p:cNvSpPr>
          <p:nvPr>
            <p:ph idx="1"/>
          </p:nvPr>
        </p:nvSpPr>
        <p:spPr>
          <a:xfrm>
            <a:off x="1447800" y="1600200"/>
            <a:ext cx="7239000" cy="4876800"/>
          </a:xfrm>
        </p:spPr>
        <p:txBody>
          <a:bodyPr/>
          <a:lstStyle/>
          <a:p>
            <a:pPr>
              <a:lnSpc>
                <a:spcPct val="90000"/>
              </a:lnSpc>
              <a:buClr>
                <a:srgbClr val="CC9900"/>
              </a:buClr>
              <a:defRPr/>
            </a:pPr>
            <a:r>
              <a:rPr lang="en-US" dirty="0"/>
              <a:t>Operate for certain exclusive purpose </a:t>
            </a:r>
            <a:endParaRPr lang="en-US" dirty="0" smtClean="0"/>
          </a:p>
          <a:p>
            <a:pPr marL="0" indent="0">
              <a:lnSpc>
                <a:spcPct val="90000"/>
              </a:lnSpc>
              <a:buClr>
                <a:srgbClr val="CC9900"/>
              </a:buClr>
              <a:buNone/>
              <a:defRPr/>
            </a:pPr>
            <a:endParaRPr lang="en-US" dirty="0"/>
          </a:p>
          <a:p>
            <a:pPr>
              <a:lnSpc>
                <a:spcPct val="90000"/>
              </a:lnSpc>
              <a:buClr>
                <a:srgbClr val="CC9900"/>
              </a:buClr>
              <a:defRPr/>
            </a:pPr>
            <a:r>
              <a:rPr lang="en-US" dirty="0"/>
              <a:t>Must not engage in activities outside the exempt </a:t>
            </a:r>
            <a:r>
              <a:rPr lang="en-US" dirty="0" smtClean="0"/>
              <a:t>purpose</a:t>
            </a:r>
          </a:p>
          <a:p>
            <a:pPr marL="0" indent="0">
              <a:lnSpc>
                <a:spcPct val="90000"/>
              </a:lnSpc>
              <a:buClr>
                <a:srgbClr val="CC9900"/>
              </a:buClr>
              <a:buNone/>
              <a:defRPr/>
            </a:pPr>
            <a:endParaRPr lang="en-US" dirty="0"/>
          </a:p>
          <a:p>
            <a:pPr>
              <a:lnSpc>
                <a:spcPct val="90000"/>
              </a:lnSpc>
              <a:buClr>
                <a:srgbClr val="CC9900"/>
              </a:buClr>
              <a:defRPr/>
            </a:pPr>
            <a:r>
              <a:rPr lang="en-US" dirty="0"/>
              <a:t>No part of net earnings may inure to the benefit of private individuals</a:t>
            </a:r>
          </a:p>
          <a:p>
            <a:endParaRPr lang="en-US" dirty="0"/>
          </a:p>
        </p:txBody>
      </p:sp>
    </p:spTree>
    <p:extLst>
      <p:ext uri="{BB962C8B-B14F-4D97-AF65-F5344CB8AC3E}">
        <p14:creationId xmlns:p14="http://schemas.microsoft.com/office/powerpoint/2010/main" val="2117833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dirty="0"/>
              <a:t>2014</a:t>
            </a:r>
          </a:p>
        </p:txBody>
      </p:sp>
      <p:sp>
        <p:nvSpPr>
          <p:cNvPr id="94210" name="Rectangle 2"/>
          <p:cNvSpPr>
            <a:spLocks noGrp="1" noChangeArrowheads="1"/>
          </p:cNvSpPr>
          <p:nvPr>
            <p:ph type="title"/>
          </p:nvPr>
        </p:nvSpPr>
        <p:spPr/>
        <p:txBody>
          <a:bodyPr>
            <a:normAutofit/>
          </a:bodyPr>
          <a:lstStyle/>
          <a:p>
            <a:pPr algn="ctr">
              <a:defRPr/>
            </a:pPr>
            <a:r>
              <a:rPr lang="en-US" dirty="0"/>
              <a:t>Goals of Research Foundation</a:t>
            </a:r>
          </a:p>
        </p:txBody>
      </p:sp>
      <p:sp>
        <p:nvSpPr>
          <p:cNvPr id="94211" name="Rectangle 3"/>
          <p:cNvSpPr>
            <a:spLocks noGrp="1" noChangeArrowheads="1"/>
          </p:cNvSpPr>
          <p:nvPr>
            <p:ph type="body" idx="1"/>
          </p:nvPr>
        </p:nvSpPr>
        <p:spPr>
          <a:xfrm>
            <a:off x="1447800" y="1600200"/>
            <a:ext cx="7239000" cy="4495800"/>
          </a:xfrm>
        </p:spPr>
        <p:txBody>
          <a:bodyPr/>
          <a:lstStyle/>
          <a:p>
            <a:pPr eaLnBrk="1" hangingPunct="1">
              <a:lnSpc>
                <a:spcPct val="90000"/>
              </a:lnSpc>
              <a:buClr>
                <a:srgbClr val="CC9900"/>
              </a:buClr>
              <a:defRPr/>
            </a:pPr>
            <a:r>
              <a:rPr lang="en-US" dirty="0" smtClean="0"/>
              <a:t>Promote, encourage and assist faculty in obtaining private contract and grant funding</a:t>
            </a:r>
          </a:p>
          <a:p>
            <a:pPr eaLnBrk="1" hangingPunct="1">
              <a:lnSpc>
                <a:spcPct val="90000"/>
              </a:lnSpc>
              <a:buClr>
                <a:srgbClr val="CC9900"/>
              </a:buClr>
              <a:defRPr/>
            </a:pPr>
            <a:endParaRPr lang="en-US" dirty="0" smtClean="0"/>
          </a:p>
          <a:p>
            <a:pPr eaLnBrk="1" hangingPunct="1">
              <a:lnSpc>
                <a:spcPct val="90000"/>
              </a:lnSpc>
              <a:buClr>
                <a:srgbClr val="CC9900"/>
              </a:buClr>
              <a:defRPr/>
            </a:pPr>
            <a:r>
              <a:rPr lang="en-US" dirty="0" smtClean="0"/>
              <a:t>Facilitate technology transfer and manage Intellectual Property assets</a:t>
            </a:r>
          </a:p>
          <a:p>
            <a:pPr eaLnBrk="1" hangingPunct="1">
              <a:lnSpc>
                <a:spcPct val="90000"/>
              </a:lnSpc>
              <a:buClr>
                <a:srgbClr val="CC9900"/>
              </a:buClr>
              <a:defRPr/>
            </a:pPr>
            <a:endParaRPr lang="en-US" dirty="0" smtClean="0"/>
          </a:p>
          <a:p>
            <a:pPr eaLnBrk="1" hangingPunct="1">
              <a:lnSpc>
                <a:spcPct val="90000"/>
              </a:lnSpc>
              <a:buClr>
                <a:srgbClr val="CC9900"/>
              </a:buClr>
              <a:defRPr/>
            </a:pPr>
            <a:r>
              <a:rPr lang="en-US" dirty="0" smtClean="0"/>
              <a:t>Develop an infrastructure which supports research activities</a:t>
            </a:r>
          </a:p>
        </p:txBody>
      </p:sp>
    </p:spTree>
    <p:extLst>
      <p:ext uri="{BB962C8B-B14F-4D97-AF65-F5344CB8AC3E}">
        <p14:creationId xmlns:p14="http://schemas.microsoft.com/office/powerpoint/2010/main" val="297566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Private &amp; Other Awards FY2015</a:t>
            </a:r>
          </a:p>
          <a:p>
            <a:pPr>
              <a:buClr>
                <a:srgbClr val="CC9900"/>
              </a:buClr>
              <a:defRPr/>
            </a:pP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14191654"/>
              </p:ext>
            </p:extLst>
          </p:nvPr>
        </p:nvGraphicFramePr>
        <p:xfrm>
          <a:off x="803015" y="1600203"/>
          <a:ext cx="7537969" cy="4876794"/>
        </p:xfrm>
        <a:graphic>
          <a:graphicData uri="http://schemas.openxmlformats.org/drawingml/2006/table">
            <a:tbl>
              <a:tblPr>
                <a:tableStyleId>{5C22544A-7EE6-4342-B048-85BDC9FD1C3A}</a:tableStyleId>
              </a:tblPr>
              <a:tblGrid>
                <a:gridCol w="1851431"/>
                <a:gridCol w="712320"/>
                <a:gridCol w="1000855"/>
                <a:gridCol w="420780"/>
                <a:gridCol w="1839408"/>
                <a:gridCol w="712320"/>
                <a:gridCol w="1000855"/>
              </a:tblGrid>
              <a:tr h="180622">
                <a:tc>
                  <a:txBody>
                    <a:bodyPr/>
                    <a:lstStyle/>
                    <a:p>
                      <a:pPr algn="ctr" fontAlgn="b"/>
                      <a:r>
                        <a:rPr lang="en-US" sz="900" u="none" strike="noStrike" dirty="0">
                          <a:effectLst/>
                        </a:rPr>
                        <a:t>Department Name</a:t>
                      </a:r>
                      <a:endParaRPr lang="en-US" sz="900" b="1" i="0" u="none" strike="noStrike" dirty="0">
                        <a:effectLst/>
                        <a:latin typeface="Arial Unicode MS"/>
                      </a:endParaRPr>
                    </a:p>
                  </a:txBody>
                  <a:tcPr marL="9031" marR="9031" marT="9031" marB="0" anchor="b"/>
                </a:tc>
                <a:tc>
                  <a:txBody>
                    <a:bodyPr/>
                    <a:lstStyle/>
                    <a:p>
                      <a:pPr algn="ctr" fontAlgn="b"/>
                      <a:r>
                        <a:rPr lang="en-US" sz="900" u="none" strike="noStrike" dirty="0">
                          <a:effectLst/>
                        </a:rPr>
                        <a:t># of </a:t>
                      </a:r>
                      <a:r>
                        <a:rPr lang="en-US" sz="900" u="none" strike="noStrike" dirty="0" smtClean="0">
                          <a:effectLst/>
                        </a:rPr>
                        <a:t>Awards</a:t>
                      </a:r>
                      <a:endParaRPr lang="en-US" sz="900" b="1" i="0" u="none" strike="noStrike" dirty="0">
                        <a:effectLst/>
                        <a:latin typeface="Arial Unicode MS"/>
                      </a:endParaRPr>
                    </a:p>
                  </a:txBody>
                  <a:tcPr marL="9031" marR="9031" marT="9031" marB="0" anchor="b"/>
                </a:tc>
                <a:tc>
                  <a:txBody>
                    <a:bodyPr/>
                    <a:lstStyle/>
                    <a:p>
                      <a:pPr algn="ctr" fontAlgn="b"/>
                      <a:r>
                        <a:rPr lang="en-US" sz="900" u="none" strike="noStrike" dirty="0">
                          <a:effectLst/>
                        </a:rPr>
                        <a:t> Total Award $ </a:t>
                      </a:r>
                      <a:endParaRPr lang="en-US" sz="900" b="1" i="0" u="none" strike="noStrike" dirty="0">
                        <a:effectLst/>
                        <a:latin typeface="Arial Unicode MS"/>
                      </a:endParaRPr>
                    </a:p>
                  </a:txBody>
                  <a:tcPr marL="9031" marR="9031" marT="9031" marB="0" anchor="b"/>
                </a:tc>
                <a:tc>
                  <a:txBody>
                    <a:bodyPr/>
                    <a:lstStyle/>
                    <a:p>
                      <a:pPr algn="ctr" fontAlgn="b"/>
                      <a:endParaRPr lang="en-US" sz="900" b="1" i="0" u="none" strike="noStrike" dirty="0">
                        <a:effectLst/>
                        <a:latin typeface="Arial Unicode MS"/>
                      </a:endParaRPr>
                    </a:p>
                  </a:txBody>
                  <a:tcPr marL="9031" marR="9031" marT="9031" marB="0" anchor="b"/>
                </a:tc>
                <a:tc>
                  <a:txBody>
                    <a:bodyPr/>
                    <a:lstStyle/>
                    <a:p>
                      <a:pPr algn="ctr" fontAlgn="b"/>
                      <a:r>
                        <a:rPr lang="en-US" sz="900" u="none" strike="noStrike" dirty="0">
                          <a:effectLst/>
                        </a:rPr>
                        <a:t>Department Name</a:t>
                      </a:r>
                      <a:endParaRPr lang="en-US" sz="900" b="1" i="0" u="none" strike="noStrike" dirty="0">
                        <a:effectLst/>
                        <a:latin typeface="Arial Unicode MS"/>
                      </a:endParaRPr>
                    </a:p>
                  </a:txBody>
                  <a:tcPr marL="9031" marR="9031" marT="9031" marB="0" anchor="b"/>
                </a:tc>
                <a:tc>
                  <a:txBody>
                    <a:bodyPr/>
                    <a:lstStyle/>
                    <a:p>
                      <a:pPr algn="ctr" fontAlgn="b"/>
                      <a:r>
                        <a:rPr lang="en-US" sz="900" u="none" strike="noStrike" dirty="0">
                          <a:effectLst/>
                        </a:rPr>
                        <a:t># of </a:t>
                      </a:r>
                      <a:r>
                        <a:rPr lang="en-US" sz="900" u="none" strike="noStrike" dirty="0" smtClean="0">
                          <a:effectLst/>
                        </a:rPr>
                        <a:t>Awards</a:t>
                      </a:r>
                      <a:endParaRPr lang="en-US" sz="900" b="1" i="0" u="none" strike="noStrike" dirty="0">
                        <a:effectLst/>
                        <a:latin typeface="Arial Unicode MS"/>
                      </a:endParaRPr>
                    </a:p>
                  </a:txBody>
                  <a:tcPr marL="9031" marR="9031" marT="9031" marB="0" anchor="b"/>
                </a:tc>
                <a:tc>
                  <a:txBody>
                    <a:bodyPr/>
                    <a:lstStyle/>
                    <a:p>
                      <a:pPr algn="ctr" fontAlgn="b"/>
                      <a:r>
                        <a:rPr lang="en-US" sz="900" u="none" strike="noStrike" dirty="0">
                          <a:effectLst/>
                        </a:rPr>
                        <a:t> Total Award $ </a:t>
                      </a:r>
                      <a:endParaRPr lang="en-US" sz="900" b="1"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Accounting</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pt-BR" sz="900" u="none" strike="noStrike">
                          <a:effectLst/>
                        </a:rPr>
                        <a:t>FL CTR for ADV Aero-propulsion</a:t>
                      </a:r>
                      <a:endParaRPr lang="pt-BR" sz="900" b="0" i="0" u="none" strike="noStrike">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155,001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Aero, Mech, Energy Center</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10,000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FL Ctr for Prevention Rsch</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25,000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Applied Superconductivity Ctr</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185,257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FL Inst of Government</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50,000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Biology Sponsored Projects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7</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345,185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FSU Coastal &amp; Marine Lab</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5</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90,486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Chemical Engineering</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50,000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GFDI Sponsored Projects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69,999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Chemistry &amp; Biochemistry</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15</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796,336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IMB Sponsored Projects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52,000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Classics Sponsored Projects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3</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93,020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Industrial &amp; Manufacturing Eng</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24,000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COE Office of Research</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7</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843,649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Inst of Sci &amp; Public Affairs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3</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12,105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College of Law</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205,435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Institute on World War II</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1,750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Communication</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1,955,894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Learning Systems Institute</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11,300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Communication Disorders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20,000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Mathematics Sponsored Projects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4</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225,000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Crimn &amp; Public Policy Reas Ctr</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117,418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Medicine Biomedical Sciences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8</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948,915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Ctr for Advanced Power Systems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4</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270,981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Medicine Health Affairs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100,000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Ctr for Econ Forecast &amp; Anly</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4</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21,000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Natl High Magnetic Field Lab</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1,195,127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Ctr for Ldrsp &amp; Social Change</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3</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91,720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Nursing Department</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50,833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Ctr Ocean Atmos Prediction Stu</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141,874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Nutrition Food &amp; Exercise Sci</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630,815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DeVoe Moore Center</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115,000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Pepper Inst on Aging &amp; Pub Pol</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50,000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Earth, Ocean &amp; Atmospheric Sci</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501,783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Physics Sponsored Projects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24,000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Economics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3,100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Psychology Sponsored Projects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93,917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English</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23,500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Religion</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47,000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EOAS/ Geological Sciences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17,500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Social Work Department</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152,980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Family &amp; Child Sciences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280,181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The Graduate School</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14,573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Family Medicine &amp; Rural Health</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45,000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Theatre</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1,069,136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FL Center for Public Managment</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16,000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WFSU FM</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316,321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Fl Center For Reading Res</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5,000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WFSU TV</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8</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1,869,518 </a:t>
                      </a:r>
                      <a:endParaRPr lang="en-US" sz="900" b="0" i="0" u="none" strike="noStrike" dirty="0">
                        <a:effectLst/>
                        <a:latin typeface="Arial Unicode MS"/>
                      </a:endParaRPr>
                    </a:p>
                  </a:txBody>
                  <a:tcPr marL="9031" marR="9031" marT="9031" marB="0" anchor="b"/>
                </a:tc>
              </a:tr>
              <a:tr h="180622">
                <a:tc>
                  <a:txBody>
                    <a:bodyPr/>
                    <a:lstStyle/>
                    <a:p>
                      <a:pPr algn="l" fontAlgn="b"/>
                      <a:r>
                        <a:rPr lang="en-US" sz="900" u="none" strike="noStrike" dirty="0">
                          <a:effectLst/>
                        </a:rPr>
                        <a:t>FL Conflict Resolution Consort</a:t>
                      </a:r>
                      <a:endParaRPr lang="en-US" sz="900" b="0" i="0" u="none" strike="noStrike" dirty="0">
                        <a:effectLst/>
                        <a:latin typeface="Arial Unicode MS"/>
                      </a:endParaRPr>
                    </a:p>
                  </a:txBody>
                  <a:tcPr marL="9031" marR="9031" marT="9031"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 $             15,001 </a:t>
                      </a:r>
                      <a:endParaRPr lang="en-US" sz="900" b="0" i="0" u="none" strike="noStrike" dirty="0">
                        <a:effectLst/>
                        <a:latin typeface="Arial Unicode MS"/>
                      </a:endParaRPr>
                    </a:p>
                  </a:txBody>
                  <a:tcPr marL="9031" marR="9031" marT="9031" marB="0" anchor="b"/>
                </a:tc>
                <a:tc>
                  <a:txBody>
                    <a:bodyPr/>
                    <a:lstStyle/>
                    <a:p>
                      <a:pPr algn="l" fontAlgn="b"/>
                      <a:endParaRPr lang="en-US" sz="900" b="0" i="0" u="none" strike="noStrike" dirty="0">
                        <a:effectLst/>
                        <a:latin typeface="Arial Unicode MS"/>
                      </a:endParaRPr>
                    </a:p>
                  </a:txBody>
                  <a:tcPr marL="9031" marR="9031" marT="9031" marB="0" anchor="b"/>
                </a:tc>
                <a:tc>
                  <a:txBody>
                    <a:bodyPr/>
                    <a:lstStyle/>
                    <a:p>
                      <a:pPr algn="l" fontAlgn="b"/>
                      <a:r>
                        <a:rPr lang="en-US" sz="900" u="none" strike="noStrike" dirty="0">
                          <a:effectLst/>
                        </a:rPr>
                        <a:t>Grand Total</a:t>
                      </a:r>
                      <a:endParaRPr lang="en-US" sz="900" b="1" i="0" u="none" strike="noStrike" dirty="0">
                        <a:effectLst/>
                        <a:latin typeface="Arial Unicode MS"/>
                      </a:endParaRPr>
                    </a:p>
                  </a:txBody>
                  <a:tcPr marL="9031" marR="9031" marT="9031" marB="0" anchor="b"/>
                </a:tc>
                <a:tc>
                  <a:txBody>
                    <a:bodyPr/>
                    <a:lstStyle/>
                    <a:p>
                      <a:pPr algn="r" fontAlgn="b"/>
                      <a:r>
                        <a:rPr lang="en-US" sz="900" u="none" strike="noStrike" dirty="0">
                          <a:effectLst/>
                        </a:rPr>
                        <a:t>146</a:t>
                      </a:r>
                      <a:endParaRPr lang="en-US" sz="900" b="1" i="0" u="none" strike="noStrike" dirty="0">
                        <a:effectLst/>
                        <a:latin typeface="Arial Unicode MS"/>
                      </a:endParaRPr>
                    </a:p>
                  </a:txBody>
                  <a:tcPr marL="9031" marR="9031" marT="9031" marB="0" anchor="b"/>
                </a:tc>
                <a:tc>
                  <a:txBody>
                    <a:bodyPr/>
                    <a:lstStyle/>
                    <a:p>
                      <a:pPr algn="l" fontAlgn="b"/>
                      <a:r>
                        <a:rPr lang="en-US" sz="900" u="none" strike="noStrike" dirty="0">
                          <a:effectLst/>
                        </a:rPr>
                        <a:t> $  13,454,610 </a:t>
                      </a:r>
                      <a:endParaRPr lang="en-US" sz="900" b="1" i="0" u="none" strike="noStrike" dirty="0">
                        <a:effectLst/>
                        <a:latin typeface="Arial Unicode MS"/>
                      </a:endParaRPr>
                    </a:p>
                  </a:txBody>
                  <a:tcPr marL="9031" marR="9031" marT="9031" marB="0" anchor="b"/>
                </a:tc>
              </a:tr>
            </a:tbl>
          </a:graphicData>
        </a:graphic>
      </p:graphicFrame>
    </p:spTree>
    <p:extLst>
      <p:ext uri="{BB962C8B-B14F-4D97-AF65-F5344CB8AC3E}">
        <p14:creationId xmlns:p14="http://schemas.microsoft.com/office/powerpoint/2010/main" val="1387579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Award Sponsors FY2015</a:t>
            </a:r>
            <a:endParaRPr lang="en-US" dirty="0"/>
          </a:p>
        </p:txBody>
      </p:sp>
      <p:graphicFrame>
        <p:nvGraphicFramePr>
          <p:cNvPr id="4" name="Content Placeholder 3"/>
          <p:cNvGraphicFramePr>
            <a:graphicFrameLocks noGrp="1"/>
          </p:cNvGraphicFramePr>
          <p:nvPr>
            <p:ph idx="1"/>
          </p:nvPr>
        </p:nvGraphicFramePr>
        <p:xfrm>
          <a:off x="2452914" y="1600206"/>
          <a:ext cx="4238171" cy="4876788"/>
        </p:xfrm>
        <a:graphic>
          <a:graphicData uri="http://schemas.openxmlformats.org/drawingml/2006/table">
            <a:tbl>
              <a:tblPr>
                <a:tableStyleId>{5C22544A-7EE6-4342-B048-85BDC9FD1C3A}</a:tableStyleId>
              </a:tblPr>
              <a:tblGrid>
                <a:gridCol w="2285886"/>
                <a:gridCol w="986296"/>
                <a:gridCol w="965989"/>
              </a:tblGrid>
              <a:tr h="174171">
                <a:tc>
                  <a:txBody>
                    <a:bodyPr/>
                    <a:lstStyle/>
                    <a:p>
                      <a:pPr algn="ctr" fontAlgn="b"/>
                      <a:r>
                        <a:rPr lang="en-US" sz="900" u="none" strike="noStrike" dirty="0">
                          <a:effectLst/>
                        </a:rPr>
                        <a:t>Sponsor Name</a:t>
                      </a:r>
                      <a:endParaRPr lang="en-US" sz="900" b="1" i="0" u="none" strike="noStrike" dirty="0">
                        <a:effectLst/>
                        <a:latin typeface="Arial Unicode MS"/>
                      </a:endParaRPr>
                    </a:p>
                  </a:txBody>
                  <a:tcPr marL="8709" marR="8709" marT="8709" marB="0" anchor="b"/>
                </a:tc>
                <a:tc>
                  <a:txBody>
                    <a:bodyPr/>
                    <a:lstStyle/>
                    <a:p>
                      <a:pPr algn="ctr" fontAlgn="b"/>
                      <a:r>
                        <a:rPr lang="en-US" sz="900" u="none" strike="noStrike" dirty="0">
                          <a:effectLst/>
                        </a:rPr>
                        <a:t># of Awards</a:t>
                      </a:r>
                      <a:endParaRPr lang="en-US" sz="900" b="1" i="0" u="none" strike="noStrike" dirty="0">
                        <a:effectLst/>
                        <a:latin typeface="Arial Unicode MS"/>
                      </a:endParaRPr>
                    </a:p>
                  </a:txBody>
                  <a:tcPr marL="8709" marR="8709" marT="8709" marB="0" anchor="b"/>
                </a:tc>
                <a:tc>
                  <a:txBody>
                    <a:bodyPr/>
                    <a:lstStyle/>
                    <a:p>
                      <a:pPr algn="ctr" fontAlgn="b"/>
                      <a:r>
                        <a:rPr lang="en-US" sz="900" u="none" strike="noStrike" dirty="0">
                          <a:effectLst/>
                        </a:rPr>
                        <a:t> Total Award $ </a:t>
                      </a:r>
                      <a:endParaRPr lang="en-US" sz="900" b="1"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John Templeton Foundation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2,236,075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Corporation for Public Broadca</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4</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2,150,864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FSU Foundation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3</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1,129,656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Various DNPO</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5</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1,118,853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Gates Learning Foundation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825,609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Government of India</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501,783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American Chemical Society</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4</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440,000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Avekshan LLC</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345,344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Trefoil Therapeutics, LLC</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300,001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Foundation for Fighting Blindness</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299,991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American Heart Association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3</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294,000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European Organization for Nuclear Resear</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184,001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BASF Corporation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149,217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ONNIT Labs</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137,859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Chevron Corporation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130,001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FSURF GAP I</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3</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124,000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Various DFPO</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7</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121,420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Ohio Aerospace Institute</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120,000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Merrill Lynch</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117,418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Diehl Family Foundation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115,000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Shaklee Corporation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107,539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Florida Bar Foundation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107,008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Electric Power Research Instit</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105,001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Simons Foundation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3</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105,000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University of Chicago</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2</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101,527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Blue Cross/Blue Shield Foundation</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1</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100,000 </a:t>
                      </a:r>
                      <a:endParaRPr lang="en-US" sz="900" b="0" i="0" u="none" strike="noStrike" dirty="0">
                        <a:effectLst/>
                        <a:latin typeface="Arial Unicode MS"/>
                      </a:endParaRPr>
                    </a:p>
                  </a:txBody>
                  <a:tcPr marL="8709" marR="8709" marT="8709" marB="0" anchor="b"/>
                </a:tc>
              </a:tr>
              <a:tr h="174171">
                <a:tc>
                  <a:txBody>
                    <a:bodyPr/>
                    <a:lstStyle/>
                    <a:p>
                      <a:pPr algn="l" fontAlgn="b"/>
                      <a:r>
                        <a:rPr lang="en-US" sz="900" u="none" strike="noStrike" dirty="0">
                          <a:effectLst/>
                        </a:rPr>
                        <a:t>Under $100,000</a:t>
                      </a:r>
                      <a:endParaRPr lang="en-US" sz="900" b="0" i="0" u="none" strike="noStrike" dirty="0">
                        <a:effectLst/>
                        <a:latin typeface="Arial Unicode MS"/>
                      </a:endParaRPr>
                    </a:p>
                  </a:txBody>
                  <a:tcPr marL="8709" marR="8709" marT="8709" marB="0" anchor="b"/>
                </a:tc>
                <a:tc>
                  <a:txBody>
                    <a:bodyPr/>
                    <a:lstStyle/>
                    <a:p>
                      <a:pPr algn="r" fontAlgn="b"/>
                      <a:r>
                        <a:rPr lang="en-US" sz="900" u="none" strike="noStrike" dirty="0">
                          <a:effectLst/>
                        </a:rPr>
                        <a:t>92</a:t>
                      </a:r>
                      <a:endParaRPr lang="en-US" sz="900" b="0" i="0" u="none" strike="noStrike" dirty="0">
                        <a:effectLst/>
                        <a:latin typeface="Arial Unicode MS"/>
                      </a:endParaRPr>
                    </a:p>
                  </a:txBody>
                  <a:tcPr marL="8709" marR="8709" marT="8709" marB="0" anchor="b"/>
                </a:tc>
                <a:tc>
                  <a:txBody>
                    <a:bodyPr/>
                    <a:lstStyle/>
                    <a:p>
                      <a:pPr algn="l" fontAlgn="b"/>
                      <a:r>
                        <a:rPr lang="en-US" sz="900" u="none" strike="noStrike" dirty="0">
                          <a:effectLst/>
                        </a:rPr>
                        <a:t> $        1,987,443 </a:t>
                      </a:r>
                      <a:endParaRPr lang="en-US" sz="900" b="0" i="0" u="none" strike="noStrike" dirty="0">
                        <a:effectLst/>
                        <a:latin typeface="Arial Unicode MS"/>
                      </a:endParaRPr>
                    </a:p>
                  </a:txBody>
                  <a:tcPr marL="8709" marR="8709" marT="8709" marB="0" anchor="b"/>
                </a:tc>
              </a:tr>
            </a:tbl>
          </a:graphicData>
        </a:graphic>
      </p:graphicFrame>
    </p:spTree>
    <p:extLst>
      <p:ext uri="{BB962C8B-B14F-4D97-AF65-F5344CB8AC3E}">
        <p14:creationId xmlns:p14="http://schemas.microsoft.com/office/powerpoint/2010/main" val="2283485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Grant Proposal/Award Process</a:t>
            </a:r>
            <a:endParaRPr lang="en-US" dirty="0"/>
          </a:p>
        </p:txBody>
      </p:sp>
      <p:sp>
        <p:nvSpPr>
          <p:cNvPr id="3" name="Content Placeholder 2"/>
          <p:cNvSpPr>
            <a:spLocks noGrp="1"/>
          </p:cNvSpPr>
          <p:nvPr>
            <p:ph idx="1"/>
          </p:nvPr>
        </p:nvSpPr>
        <p:spPr>
          <a:xfrm>
            <a:off x="685800" y="1524000"/>
            <a:ext cx="7696200" cy="4495800"/>
          </a:xfrm>
        </p:spPr>
        <p:txBody>
          <a:bodyPr>
            <a:normAutofit/>
          </a:bodyPr>
          <a:lstStyle/>
          <a:p>
            <a:pPr>
              <a:buClr>
                <a:srgbClr val="CC9900"/>
              </a:buClr>
              <a:defRPr/>
            </a:pPr>
            <a:r>
              <a:rPr lang="en-US" sz="2800" dirty="0"/>
              <a:t>The proposal preparation process will follow the regular FSU Office of Research proposal policies and procedures.</a:t>
            </a:r>
          </a:p>
          <a:p>
            <a:pPr>
              <a:buClr>
                <a:srgbClr val="CC9900"/>
              </a:buClr>
              <a:defRPr/>
            </a:pPr>
            <a:r>
              <a:rPr lang="en-US" sz="2800" dirty="0"/>
              <a:t>The contracts are an agreement between the sponsor and the Research </a:t>
            </a:r>
            <a:r>
              <a:rPr lang="en-US" sz="2800" dirty="0" smtClean="0"/>
              <a:t>Foundation</a:t>
            </a:r>
          </a:p>
          <a:p>
            <a:pPr>
              <a:buClr>
                <a:srgbClr val="CC9900"/>
              </a:buClr>
              <a:defRPr/>
            </a:pPr>
            <a:r>
              <a:rPr lang="en-US" sz="2800" dirty="0" smtClean="0"/>
              <a:t>Private vs. Federal/State/Local</a:t>
            </a:r>
          </a:p>
          <a:p>
            <a:pPr lvl="1">
              <a:buClr>
                <a:srgbClr val="CC9900"/>
              </a:buClr>
              <a:defRPr/>
            </a:pPr>
            <a:r>
              <a:rPr lang="en-US" dirty="0" smtClean="0"/>
              <a:t>Not structured and consistent</a:t>
            </a:r>
          </a:p>
          <a:p>
            <a:pPr lvl="1">
              <a:buClr>
                <a:srgbClr val="CC9900"/>
              </a:buClr>
              <a:defRPr/>
            </a:pPr>
            <a:r>
              <a:rPr lang="en-US" dirty="0" smtClean="0"/>
              <a:t>Restrictions vary drastically</a:t>
            </a:r>
            <a:endParaRPr lang="en-US" dirty="0"/>
          </a:p>
        </p:txBody>
      </p:sp>
    </p:spTree>
    <p:extLst>
      <p:ext uri="{BB962C8B-B14F-4D97-AF65-F5344CB8AC3E}">
        <p14:creationId xmlns:p14="http://schemas.microsoft.com/office/powerpoint/2010/main" val="4226601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t>FSU Research Foundation</a:t>
            </a:r>
            <a:br>
              <a:rPr lang="en-US" dirty="0"/>
            </a:br>
            <a:r>
              <a:rPr lang="en-US" dirty="0"/>
              <a:t>“Spending Flexibility”</a:t>
            </a:r>
          </a:p>
        </p:txBody>
      </p:sp>
      <p:sp>
        <p:nvSpPr>
          <p:cNvPr id="3" name="Content Placeholder 2"/>
          <p:cNvSpPr>
            <a:spLocks noGrp="1"/>
          </p:cNvSpPr>
          <p:nvPr>
            <p:ph idx="1"/>
          </p:nvPr>
        </p:nvSpPr>
        <p:spPr>
          <a:xfrm>
            <a:off x="457200" y="2209800"/>
            <a:ext cx="8229600" cy="3810000"/>
          </a:xfrm>
        </p:spPr>
        <p:txBody>
          <a:bodyPr/>
          <a:lstStyle/>
          <a:p>
            <a:r>
              <a:rPr lang="en-US" dirty="0" smtClean="0"/>
              <a:t>Most </a:t>
            </a:r>
            <a:r>
              <a:rPr lang="en-US" dirty="0"/>
              <a:t>Expenditures are NOT required to meet the standards of OMB circulars or the requirements of FSU Purchasing rules -  although they are subject to the restrictions of the private grantor, good business practices, and must further research at Florida State University.</a:t>
            </a:r>
          </a:p>
          <a:p>
            <a:endParaRPr lang="en-US" dirty="0"/>
          </a:p>
        </p:txBody>
      </p:sp>
    </p:spTree>
    <p:extLst>
      <p:ext uri="{BB962C8B-B14F-4D97-AF65-F5344CB8AC3E}">
        <p14:creationId xmlns:p14="http://schemas.microsoft.com/office/powerpoint/2010/main" val="1733457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685800"/>
            <a:ext cx="8050349"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90165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8">
      <a:dk1>
        <a:sysClr val="windowText" lastClr="000000"/>
      </a:dk1>
      <a:lt1>
        <a:srgbClr val="ECEDD1"/>
      </a:lt1>
      <a:dk2>
        <a:srgbClr val="564B3C"/>
      </a:dk2>
      <a:lt2>
        <a:srgbClr val="ECEDD1"/>
      </a:lt2>
      <a:accent1>
        <a:srgbClr val="6C261A"/>
      </a:accent1>
      <a:accent2>
        <a:srgbClr val="6C261A"/>
      </a:accent2>
      <a:accent3>
        <a:srgbClr val="511C13"/>
      </a:accent3>
      <a:accent4>
        <a:srgbClr val="848058"/>
      </a:accent4>
      <a:accent5>
        <a:srgbClr val="E8B54D"/>
      </a:accent5>
      <a:accent6>
        <a:srgbClr val="786C71"/>
      </a:accent6>
      <a:hlink>
        <a:srgbClr val="CCCC00"/>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869</TotalTime>
  <Words>1726</Words>
  <Application>Microsoft Office PowerPoint</Application>
  <PresentationFormat>On-screen Show (4:3)</PresentationFormat>
  <Paragraphs>358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Florida State University Research Foundation  FSU Alumni Center Thursday, May 5, 2016</vt:lpstr>
      <vt:lpstr>Research Foundations Organizational Structure</vt:lpstr>
      <vt:lpstr>Not-for-Profit 501( c)(3) </vt:lpstr>
      <vt:lpstr>Goals of Research Foundation</vt:lpstr>
      <vt:lpstr>Private &amp; Other Awards FY2015 </vt:lpstr>
      <vt:lpstr>Award Sponsors FY2015</vt:lpstr>
      <vt:lpstr>Grant Proposal/Award Process</vt:lpstr>
      <vt:lpstr>FSU Research Foundation “Spending Flexibility”</vt:lpstr>
      <vt:lpstr>PowerPoint Presentation</vt:lpstr>
    </vt:vector>
  </TitlesOfParts>
  <Company>FSU Office of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Proposal Development</dc:title>
  <dc:creator>Hodges, Beth</dc:creator>
  <cp:lastModifiedBy>Williams, Patrice</cp:lastModifiedBy>
  <cp:revision>82</cp:revision>
  <dcterms:created xsi:type="dcterms:W3CDTF">2013-09-16T18:53:28Z</dcterms:created>
  <dcterms:modified xsi:type="dcterms:W3CDTF">2016-05-04T16:39:50Z</dcterms:modified>
</cp:coreProperties>
</file>