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359" r:id="rId2"/>
    <p:sldId id="360" r:id="rId3"/>
    <p:sldId id="393" r:id="rId4"/>
    <p:sldId id="361" r:id="rId5"/>
    <p:sldId id="362" r:id="rId6"/>
    <p:sldId id="367" r:id="rId7"/>
    <p:sldId id="368" r:id="rId8"/>
    <p:sldId id="398" r:id="rId9"/>
    <p:sldId id="395" r:id="rId10"/>
    <p:sldId id="372" r:id="rId11"/>
    <p:sldId id="405" r:id="rId12"/>
    <p:sldId id="403" r:id="rId13"/>
    <p:sldId id="379" r:id="rId14"/>
    <p:sldId id="380" r:id="rId15"/>
    <p:sldId id="381" r:id="rId16"/>
    <p:sldId id="404" r:id="rId17"/>
    <p:sldId id="408" r:id="rId18"/>
    <p:sldId id="386" r:id="rId19"/>
    <p:sldId id="384" r:id="rId20"/>
    <p:sldId id="388" r:id="rId21"/>
    <p:sldId id="389" r:id="rId22"/>
    <p:sldId id="390" r:id="rId23"/>
    <p:sldId id="392" r:id="rId24"/>
  </p:sldIdLst>
  <p:sldSz cx="9144000" cy="6858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4649" autoAdjust="0"/>
  </p:normalViewPr>
  <p:slideViewPr>
    <p:cSldViewPr>
      <p:cViewPr>
        <p:scale>
          <a:sx n="75" d="100"/>
          <a:sy n="75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6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55716" cy="4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937" y="1"/>
            <a:ext cx="3055716" cy="4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2126"/>
            <a:ext cx="3055716" cy="4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937" y="8842126"/>
            <a:ext cx="3055716" cy="4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E1348-8756-4F34-A127-C95A7505A8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8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55716" cy="4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937" y="1"/>
            <a:ext cx="3055716" cy="4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167" y="4421863"/>
            <a:ext cx="5642932" cy="418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2126"/>
            <a:ext cx="3055716" cy="4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937" y="8842126"/>
            <a:ext cx="3055716" cy="4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8" rIns="92375" bIns="461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6A53AE-AE2C-4144-B288-E0E4A58D40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WELCOME, introduce</a:t>
            </a:r>
            <a:r>
              <a:rPr lang="en-US" baseline="0" dirty="0" smtClean="0"/>
              <a:t> 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93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UNIVERSITY-WIDE COSTS</a:t>
            </a:r>
          </a:p>
          <a:p>
            <a:r>
              <a:rPr lang="en-US" dirty="0" smtClean="0"/>
              <a:t>IDC</a:t>
            </a:r>
            <a:r>
              <a:rPr lang="en-US" baseline="0" dirty="0" smtClean="0"/>
              <a:t> IS NOT A TAX, it allows us to recover the costs 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27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57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facts sheet for rates and escalation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52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Subcontractor or vendor? </a:t>
            </a:r>
          </a:p>
          <a:p>
            <a:pPr lvl="1"/>
            <a:r>
              <a:rPr lang="en-US" dirty="0" smtClean="0"/>
              <a:t>Are we buying a service or collaborating on the research?</a:t>
            </a:r>
          </a:p>
          <a:p>
            <a:pPr lvl="1"/>
            <a:r>
              <a:rPr lang="en-US" dirty="0" smtClean="0"/>
              <a:t>Who is writing the scope of work? </a:t>
            </a:r>
          </a:p>
          <a:p>
            <a:pPr lvl="2"/>
            <a:r>
              <a:rPr lang="en-US" dirty="0" smtClean="0"/>
              <a:t>We are = contractor</a:t>
            </a:r>
            <a:r>
              <a:rPr lang="en-US" baseline="0" dirty="0" smtClean="0"/>
              <a:t> – “we (FSU) want to buy abc for $x”  LIKE GOING TO A STORE</a:t>
            </a:r>
            <a:endParaRPr lang="en-US" dirty="0" smtClean="0"/>
          </a:p>
          <a:p>
            <a:pPr lvl="2"/>
            <a:r>
              <a:rPr lang="en-US" dirty="0" smtClean="0"/>
              <a:t>They are = subrecipient – “they</a:t>
            </a:r>
            <a:r>
              <a:rPr lang="en-US" baseline="0" dirty="0" smtClean="0"/>
              <a:t> propose to do abc for $x” they’re submitting a proposal to 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16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info includes salary</a:t>
            </a:r>
            <a:r>
              <a:rPr lang="en-US" baseline="0" dirty="0" smtClean="0"/>
              <a:t> caps, escalation, insurance rates, etc.</a:t>
            </a:r>
          </a:p>
          <a:p>
            <a:endParaRPr lang="en-US" dirty="0" smtClean="0"/>
          </a:p>
          <a:p>
            <a:r>
              <a:rPr lang="en-US" dirty="0" smtClean="0"/>
              <a:t>We will go over some budget calculations after the break. </a:t>
            </a:r>
          </a:p>
          <a:p>
            <a:r>
              <a:rPr lang="en-US" dirty="0" smtClean="0"/>
              <a:t>Also be sure to sign up for SRA04 / HANDS ON BUDGET on June 22 for</a:t>
            </a:r>
            <a:r>
              <a:rPr lang="en-US" baseline="0" dirty="0" smtClean="0"/>
              <a:t> more details and PRACTICE!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67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NIH details,</a:t>
            </a:r>
            <a:r>
              <a:rPr lang="en-US" baseline="0" dirty="0" smtClean="0"/>
              <a:t> sign up for SRA12 – NIH, next class on 7/29</a:t>
            </a:r>
            <a:endParaRPr lang="en-US" dirty="0" smtClean="0"/>
          </a:p>
          <a:p>
            <a:r>
              <a:rPr lang="en-US" dirty="0" smtClean="0"/>
              <a:t>For NSF details, sign up for SRA14</a:t>
            </a:r>
            <a:r>
              <a:rPr lang="en-US" baseline="0" dirty="0" smtClean="0"/>
              <a:t> – </a:t>
            </a:r>
            <a:r>
              <a:rPr lang="en-US" dirty="0" smtClean="0"/>
              <a:t>NSF, next</a:t>
            </a:r>
            <a:r>
              <a:rPr lang="en-US" baseline="0" dirty="0" smtClean="0"/>
              <a:t> class on 8/3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33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cost sharing??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Agencies have different policies – NSF prohibits cost sharing</a:t>
            </a:r>
            <a:endParaRPr lang="en-US" sz="1200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 why not allowed by agencies. NSF + follow</a:t>
            </a:r>
            <a:r>
              <a:rPr lang="en-US" baseline="0" dirty="0" smtClean="0"/>
              <a:t> the leader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 to policy, explain</a:t>
            </a:r>
            <a:r>
              <a:rPr lang="en-US" baseline="0" dirty="0" smtClean="0"/>
              <a:t> the policy is to NOT cost share</a:t>
            </a:r>
          </a:p>
          <a:p>
            <a:endParaRPr lang="en-US" dirty="0" smtClean="0"/>
          </a:p>
          <a:p>
            <a:r>
              <a:rPr lang="en-US" dirty="0" smtClean="0"/>
              <a:t>Facilities statement</a:t>
            </a:r>
            <a:r>
              <a:rPr lang="en-US" baseline="0" dirty="0" smtClean="0"/>
              <a:t> /resources statement should not quantify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11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19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Grants.gov</a:t>
            </a:r>
          </a:p>
          <a:p>
            <a:r>
              <a:rPr lang="en-US" dirty="0" smtClean="0"/>
              <a:t>No individual registration*; FSU is registered</a:t>
            </a:r>
          </a:p>
          <a:p>
            <a:r>
              <a:rPr lang="en-US" dirty="0" smtClean="0"/>
              <a:t>Resources on the website; User Guide</a:t>
            </a:r>
          </a:p>
          <a:p>
            <a:r>
              <a:rPr lang="en-US" dirty="0" smtClean="0"/>
              <a:t>PI completes, SRA submits</a:t>
            </a:r>
          </a:p>
          <a:p>
            <a:endParaRPr lang="en-US" dirty="0" smtClean="0"/>
          </a:p>
          <a:p>
            <a:pPr marL="82576"/>
            <a:r>
              <a:rPr lang="en-US" dirty="0" smtClean="0"/>
              <a:t>*some fellowships require the individual to submit through grants.gov so registration may be required</a:t>
            </a:r>
          </a:p>
          <a:p>
            <a:r>
              <a:rPr lang="en-US" dirty="0" smtClean="0"/>
              <a:t>The THREE DAYS still applies. We</a:t>
            </a:r>
            <a:r>
              <a:rPr lang="en-US" baseline="0" dirty="0" smtClean="0"/>
              <a:t> should have everything available to us 3 days prior to deadline.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3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to call and where</a:t>
            </a:r>
            <a:r>
              <a:rPr lang="en-US" baseline="0" dirty="0" smtClean="0"/>
              <a:t> to look BUT WHAT ARE YOU LOOKING FOR??</a:t>
            </a:r>
          </a:p>
          <a:p>
            <a:endParaRPr lang="en-US" dirty="0" smtClean="0"/>
          </a:p>
          <a:p>
            <a:r>
              <a:rPr lang="en-US" dirty="0" smtClean="0"/>
              <a:t>Note that today we will focus mostly on federal proposals but there are MANY</a:t>
            </a:r>
            <a:r>
              <a:rPr lang="en-US" baseline="0" dirty="0" smtClean="0"/>
              <a:t> MANY proposals that are NOT federal.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1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4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office has two divisions – Pre-Award and Post-Award</a:t>
            </a:r>
          </a:p>
          <a:p>
            <a:r>
              <a:rPr lang="en-US" dirty="0" smtClean="0"/>
              <a:t>I’ll be going over the Pre-Award responsibilities with regards to proposal</a:t>
            </a:r>
            <a:r>
              <a:rPr lang="en-US" baseline="0" dirty="0" smtClean="0"/>
              <a:t> submission</a:t>
            </a:r>
          </a:p>
          <a:p>
            <a:r>
              <a:rPr lang="en-US" baseline="0" dirty="0" smtClean="0"/>
              <a:t>Russ will discuss Pre-Award’s responsibilities with award receipt, negotiation, and post award activities</a:t>
            </a:r>
          </a:p>
          <a:p>
            <a:r>
              <a:rPr lang="en-US" baseline="0" dirty="0" smtClean="0"/>
              <a:t>Cathi will discuss the Post-Award responsibilities with project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53AE-AE2C-4144-B288-E0E4A58D406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8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the</a:t>
            </a:r>
            <a:r>
              <a:rPr lang="en-US" baseline="0" dirty="0" smtClean="0"/>
              <a:t> info on our site. </a:t>
            </a:r>
            <a:r>
              <a:rPr lang="en-US" dirty="0" smtClean="0"/>
              <a:t>Discuss the assignment</a:t>
            </a:r>
            <a:r>
              <a:rPr lang="en-US" baseline="0" dirty="0" smtClean="0"/>
              <a:t> by sponsor, how to find the staff contact info and use it</a:t>
            </a:r>
          </a:p>
          <a:p>
            <a:r>
              <a:rPr lang="en-US" b="1" baseline="0" dirty="0" smtClean="0"/>
              <a:t>(and when to call FSURF instead)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Explain the 3 days: </a:t>
            </a:r>
            <a:r>
              <a:rPr lang="en-US" sz="2000" dirty="0"/>
              <a:t>SRS requires ample time to review the proposal and the commitments the University is making, THE GUIDELINES, ETC. and YOURS IS NOT THE ONLY PROPOSAL</a:t>
            </a:r>
          </a:p>
          <a:p>
            <a:r>
              <a:rPr lang="en-US" sz="2000" dirty="0"/>
              <a:t>We do other work also – contract negotiation, amendments, etc.</a:t>
            </a:r>
          </a:p>
          <a:p>
            <a:endParaRPr lang="en-US" sz="2000" dirty="0"/>
          </a:p>
          <a:p>
            <a:r>
              <a:rPr lang="en-US" sz="2000" dirty="0"/>
              <a:t>REMEMBER THREE DAYS IS </a:t>
            </a:r>
            <a:r>
              <a:rPr lang="en-US" sz="2000" b="1" dirty="0"/>
              <a:t>MINIMUM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Your administrator needs </a:t>
            </a:r>
            <a:r>
              <a:rPr lang="en-US" i="1" baseline="0" dirty="0" smtClean="0"/>
              <a:t>the solicitation, </a:t>
            </a:r>
            <a:r>
              <a:rPr lang="en-US" i="0" baseline="0" dirty="0" smtClean="0"/>
              <a:t>budget, justification, scope of work, and PTF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82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7">
              <a:defRPr/>
            </a:pPr>
            <a:r>
              <a:rPr lang="en-US" sz="2000" b="1" dirty="0"/>
              <a:t>You may work on the technical portion of the proposal until 9 a.m. on the day of submission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QUESTION</a:t>
            </a:r>
            <a:r>
              <a:rPr lang="en-US" b="1" baseline="0" dirty="0" smtClean="0">
                <a:solidFill>
                  <a:srgbClr val="FF0000"/>
                </a:solidFill>
              </a:rPr>
              <a:t> TIME!!!</a:t>
            </a:r>
          </a:p>
          <a:p>
            <a:r>
              <a:rPr lang="en-US" b="1" dirty="0" smtClean="0"/>
              <a:t>ASK EVERYONE -- Where</a:t>
            </a:r>
            <a:r>
              <a:rPr lang="en-US" b="1" baseline="0" dirty="0" smtClean="0"/>
              <a:t> would you find the sponsor deadline???  (USE the solicitation from grants.gov!!)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**Bonus question -  Is there any pre-proposal or concept paper required?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SEND SOLICIATION</a:t>
            </a:r>
            <a:r>
              <a:rPr lang="en-US" baseline="0" dirty="0" smtClean="0"/>
              <a:t> or link to it first!! This is your guide to proposal prep</a:t>
            </a:r>
          </a:p>
          <a:p>
            <a:r>
              <a:rPr lang="en-US" dirty="0" smtClean="0"/>
              <a:t>Before day three, we need….</a:t>
            </a:r>
          </a:p>
          <a:p>
            <a:r>
              <a:rPr lang="en-US" dirty="0" smtClean="0"/>
              <a:t>PTF – note areas that get missed</a:t>
            </a:r>
            <a:r>
              <a:rPr lang="en-US" baseline="0" dirty="0" smtClean="0"/>
              <a:t> – if you don’t know, call or email and find out. If blank, we’re just going to call you anyway! </a:t>
            </a:r>
            <a:r>
              <a:rPr lang="en-US" baseline="0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Use this time to look over a solicitation and fill out the PTF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INTERNAL – CAS, cost share, IDC waiver, etc.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Other = agency specific A-133 cert,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everyone to use the MOST RECENT VERSION</a:t>
            </a:r>
          </a:p>
          <a:p>
            <a:endParaRPr lang="en-US" dirty="0" smtClean="0"/>
          </a:p>
          <a:p>
            <a:r>
              <a:rPr lang="en-US" dirty="0" smtClean="0"/>
              <a:t>GO THROUGH PTF</a:t>
            </a:r>
          </a:p>
          <a:p>
            <a:endParaRPr lang="en-US" dirty="0" smtClean="0"/>
          </a:p>
          <a:p>
            <a:r>
              <a:rPr lang="en-US" dirty="0" smtClean="0"/>
              <a:t>PI signs, then chair, dean, OTHERS</a:t>
            </a:r>
          </a:p>
          <a:p>
            <a:r>
              <a:rPr lang="en-US" dirty="0" smtClean="0"/>
              <a:t>Other named faculty who are not PI/Co-PI</a:t>
            </a:r>
            <a:r>
              <a:rPr lang="en-US" baseline="0" dirty="0" smtClean="0"/>
              <a:t> need to acknowledge that they are being named in the proposal!!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9 am does not = 445 pm</a:t>
            </a:r>
          </a:p>
          <a:p>
            <a:endParaRPr lang="en-US" dirty="0" smtClean="0"/>
          </a:p>
          <a:p>
            <a:r>
              <a:rPr lang="en-US" dirty="0" smtClean="0"/>
              <a:t>Reasons</a:t>
            </a:r>
            <a:r>
              <a:rPr lang="en-US" baseline="0" dirty="0" smtClean="0"/>
              <a:t> not to wait:</a:t>
            </a:r>
          </a:p>
          <a:p>
            <a:r>
              <a:rPr lang="en-US" baseline="0" dirty="0" smtClean="0"/>
              <a:t>-Changes required</a:t>
            </a:r>
          </a:p>
          <a:p>
            <a:r>
              <a:rPr lang="en-US" baseline="0" dirty="0" smtClean="0"/>
              <a:t>-Attachments corrupted</a:t>
            </a:r>
          </a:p>
          <a:p>
            <a:r>
              <a:rPr lang="en-US" dirty="0" smtClean="0"/>
              <a:t>-system outtages</a:t>
            </a:r>
          </a:p>
          <a:p>
            <a:r>
              <a:rPr lang="en-US" dirty="0" smtClean="0"/>
              <a:t>-other</a:t>
            </a:r>
            <a:r>
              <a:rPr lang="en-US" baseline="0" dirty="0" smtClean="0"/>
              <a:t> proposals due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0E4C6-A0CC-4E62-B184-878FC5CDDD0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0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B661-5904-49AC-8223-5F8F69B07732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47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EA24-F2C5-4F0C-B6E4-1265652104D8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1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E26F-7319-406C-B3AC-2267ECB50F1E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4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65B-6D8E-421D-AC5E-9531F41E79E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4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54FD-92FD-4D14-AC98-0CC8CD73AF65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9C2F-36B3-4495-99A9-999DEEA81AB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79E2-667E-486C-A81A-2C85A31E226D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99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6EF7-D0BC-4198-BAF0-B46A13D25CCC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7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AE12-6B8C-4871-BF5C-85BA1333CDB4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D64B-1344-43F0-B827-E7CBCC662694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53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ED57-ECA7-4CB3-A6DF-1CC47D6241AE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ECEDD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ECED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E05552-26E7-4156-9FA9-9A1268E43314}" type="datetime1">
              <a:rPr lang="en-US" smtClean="0">
                <a:latin typeface="Arial"/>
              </a:rPr>
              <a:t>4/25/2016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E8441CB-4422-4867-906E-A8C88F7BACF2}" type="slidenum">
              <a:rPr lang="en-US" smtClean="0"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230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wammack@fsu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esearch.fsu.edu/research-offices/sra/staff-assignments/" TargetMode="External"/><Relationship Id="rId4" Type="http://schemas.openxmlformats.org/officeDocument/2006/relationships/hyperlink" Target="mailto:srs@mailer.fs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09600"/>
            <a:ext cx="7406640" cy="2819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Proposal REVIEW  and Submission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FYAP</a:t>
            </a:r>
          </a:p>
          <a:p>
            <a:pPr algn="r"/>
            <a:r>
              <a:rPr lang="en-US" dirty="0" smtClean="0"/>
              <a:t>May 5, 2016</a:t>
            </a:r>
          </a:p>
          <a:p>
            <a:pPr algn="r"/>
            <a:r>
              <a:rPr lang="en-US" dirty="0" smtClean="0"/>
              <a:t>Julie Wammack</a:t>
            </a:r>
          </a:p>
          <a:p>
            <a:pPr algn="r"/>
            <a:r>
              <a:rPr lang="en-US" dirty="0" smtClean="0"/>
              <a:t>Sponsored Research Administration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1909508" cy="190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229600" cy="990600"/>
          </a:xfrm>
        </p:spPr>
        <p:txBody>
          <a:bodyPr/>
          <a:lstStyle/>
          <a:p>
            <a:r>
              <a:rPr lang="en-US" dirty="0" smtClean="0"/>
              <a:t>Proposal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6858000" cy="4876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Direct costs </a:t>
            </a:r>
            <a:r>
              <a:rPr lang="en-US" sz="2800" dirty="0" smtClean="0"/>
              <a:t>must benefit the project and be identified specifically with a sponsored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Indirect costs </a:t>
            </a:r>
            <a:r>
              <a:rPr lang="en-US" sz="2800" dirty="0"/>
              <a:t>cannot be identified specifically with any project; these funds support the entire research endeavor at FSU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88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Creating Proposal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14488" cy="5029200"/>
          </a:xfrm>
        </p:spPr>
        <p:txBody>
          <a:bodyPr>
            <a:noAutofit/>
          </a:bodyPr>
          <a:lstStyle/>
          <a:p>
            <a:pPr marL="539496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i="1" dirty="0"/>
              <a:t>Use the Facts Sheet!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800" dirty="0"/>
              <a:t>Fringe </a:t>
            </a:r>
            <a:r>
              <a:rPr lang="en-US" sz="2800" dirty="0" smtClean="0"/>
              <a:t>rates</a:t>
            </a:r>
            <a:endParaRPr lang="en-US" sz="2800" dirty="0"/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800" dirty="0"/>
              <a:t>Indirect cost </a:t>
            </a:r>
            <a:r>
              <a:rPr lang="en-US" sz="2800" dirty="0" smtClean="0"/>
              <a:t>rates</a:t>
            </a:r>
            <a:endParaRPr lang="en-US" sz="2800" dirty="0"/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800" dirty="0"/>
              <a:t>Tuition rates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800" dirty="0"/>
              <a:t>Other important </a:t>
            </a:r>
            <a:r>
              <a:rPr lang="en-US" sz="2800" dirty="0" smtClean="0"/>
              <a:t>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Indirect cost </a:t>
            </a:r>
            <a:r>
              <a:rPr lang="en-US" sz="2800" dirty="0"/>
              <a:t>r</a:t>
            </a:r>
            <a:r>
              <a:rPr lang="en-US" sz="2800" dirty="0" smtClean="0"/>
              <a:t>ate for project based on: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Agency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Location (on or off campus)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Type of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Solicitation</a:t>
            </a:r>
          </a:p>
        </p:txBody>
      </p:sp>
    </p:spTree>
    <p:extLst>
      <p:ext uri="{BB962C8B-B14F-4D97-AF65-F5344CB8AC3E}">
        <p14:creationId xmlns:p14="http://schemas.microsoft.com/office/powerpoint/2010/main" val="15004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Salary and fringe benefits for personnel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Travel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Equipment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Materials and </a:t>
            </a:r>
            <a:r>
              <a:rPr lang="en-US" sz="2800" dirty="0" smtClean="0"/>
              <a:t>supplies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Includes computing devices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Tuition – required for grad students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Subcontracts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Other direct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498080" cy="1143000"/>
          </a:xfrm>
        </p:spPr>
        <p:txBody>
          <a:bodyPr/>
          <a:lstStyle/>
          <a:p>
            <a:r>
              <a:rPr lang="en-US" dirty="0" smtClean="0"/>
              <a:t>Computing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May be charged </a:t>
            </a:r>
            <a:r>
              <a:rPr lang="en-US" sz="3000" dirty="0"/>
              <a:t>as direct costs </a:t>
            </a:r>
            <a:r>
              <a:rPr lang="en-US" sz="3000" dirty="0" smtClean="0"/>
              <a:t>if they 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Essential,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Allocable</a:t>
            </a:r>
            <a:r>
              <a:rPr lang="en-US" sz="3000" dirty="0"/>
              <a:t>, </a:t>
            </a:r>
            <a:endParaRPr lang="en-US" sz="3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B</a:t>
            </a:r>
            <a:r>
              <a:rPr lang="en-US" sz="3000" dirty="0" smtClean="0"/>
              <a:t>ut </a:t>
            </a:r>
            <a:r>
              <a:rPr lang="en-US" sz="3000" dirty="0"/>
              <a:t>not solely dedicated, to the performance of a Federal award.</a:t>
            </a:r>
          </a:p>
        </p:txBody>
      </p:sp>
    </p:spTree>
    <p:extLst>
      <p:ext uri="{BB962C8B-B14F-4D97-AF65-F5344CB8AC3E}">
        <p14:creationId xmlns:p14="http://schemas.microsoft.com/office/powerpoint/2010/main" val="12584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990600"/>
          </a:xfrm>
        </p:spPr>
        <p:txBody>
          <a:bodyPr/>
          <a:lstStyle/>
          <a:p>
            <a:r>
              <a:rPr lang="en-US" dirty="0" smtClean="0"/>
              <a:t>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Matriculation</a:t>
            </a:r>
            <a:r>
              <a:rPr lang="en-US" sz="2800" baseline="0" dirty="0" smtClean="0"/>
              <a:t> f</a:t>
            </a:r>
            <a:r>
              <a:rPr lang="en-US" sz="2800" dirty="0" smtClean="0"/>
              <a:t>or all grad students 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FSU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9 hours per semester / 27 per calendar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Escalation is allowed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If not asking from agency, need another source for payment</a:t>
            </a:r>
          </a:p>
        </p:txBody>
      </p:sp>
    </p:spTree>
    <p:extLst>
      <p:ext uri="{BB962C8B-B14F-4D97-AF65-F5344CB8AC3E}">
        <p14:creationId xmlns:p14="http://schemas.microsoft.com/office/powerpoint/2010/main" val="829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Subrecipient </a:t>
            </a:r>
            <a:br>
              <a:rPr lang="en-US" dirty="0" smtClean="0"/>
            </a:br>
            <a:r>
              <a:rPr lang="en-US" dirty="0" smtClean="0"/>
              <a:t>or vendor/contractor?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is the relationship to FSU</a:t>
            </a:r>
            <a:r>
              <a:rPr lang="en-US" sz="2800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Are </a:t>
            </a:r>
            <a:r>
              <a:rPr lang="en-US" sz="2800" dirty="0"/>
              <a:t>we buying a </a:t>
            </a:r>
            <a:r>
              <a:rPr lang="en-US" sz="2800" dirty="0" smtClean="0"/>
              <a:t>service? </a:t>
            </a:r>
            <a:r>
              <a:rPr lang="en-US" sz="2800" i="1" dirty="0" smtClean="0"/>
              <a:t>Contractor/Vendor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Are we collaborating </a:t>
            </a:r>
            <a:r>
              <a:rPr lang="en-US" sz="2800" dirty="0"/>
              <a:t>on </a:t>
            </a:r>
            <a:r>
              <a:rPr lang="en-US" sz="2800" dirty="0" smtClean="0"/>
              <a:t>research - assigning</a:t>
            </a:r>
            <a:r>
              <a:rPr lang="en-US" sz="2800" baseline="0" dirty="0" smtClean="0"/>
              <a:t> a portion of the work</a:t>
            </a:r>
            <a:r>
              <a:rPr lang="en-US" sz="2800" dirty="0" smtClean="0"/>
              <a:t>? </a:t>
            </a:r>
            <a:r>
              <a:rPr lang="en-US" sz="2800" i="1" dirty="0" smtClean="0"/>
              <a:t>Subrecipient</a:t>
            </a:r>
          </a:p>
          <a:p>
            <a:pPr marL="82296" indent="0">
              <a:buNone/>
            </a:pPr>
            <a:r>
              <a:rPr lang="en-US" sz="2800" dirty="0" smtClean="0"/>
              <a:t>Why is this important? </a:t>
            </a:r>
          </a:p>
          <a:p>
            <a:pPr marL="813816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It determines the type of award agreement</a:t>
            </a:r>
          </a:p>
          <a:p>
            <a:pPr marL="813816" lvl="1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It affects the indirect cost calculation!!</a:t>
            </a:r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Administrative &amp; Clerical Salaries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Normally treated as indirect costs on Federal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May be charged as direct costs: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Services are integral to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Individuals can be specifically identified w/project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Funds are included in the budget or have prior written approval of agency</a:t>
            </a:r>
          </a:p>
        </p:txBody>
      </p:sp>
    </p:spTree>
    <p:extLst>
      <p:ext uri="{BB962C8B-B14F-4D97-AF65-F5344CB8AC3E}">
        <p14:creationId xmlns:p14="http://schemas.microsoft.com/office/powerpoint/2010/main" val="13522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07680" cy="4800600"/>
          </a:xfrm>
        </p:spPr>
        <p:txBody>
          <a:bodyPr>
            <a:normAutofit/>
          </a:bodyPr>
          <a:lstStyle/>
          <a:p>
            <a:pPr marL="356616" lvl="0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200" dirty="0" smtClean="0"/>
              <a:t>The justification should</a:t>
            </a:r>
            <a:r>
              <a:rPr lang="en-US" sz="3200" baseline="0" dirty="0" smtClean="0"/>
              <a:t> be a ‘budget map’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000" dirty="0" smtClean="0"/>
              <a:t>How did you arrive at salary</a:t>
            </a:r>
            <a:r>
              <a:rPr lang="en-US" sz="3000" baseline="0" dirty="0" smtClean="0"/>
              <a:t> numbers?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000" baseline="0" dirty="0" smtClean="0"/>
              <a:t>What is the fringe rate you used?</a:t>
            </a:r>
          </a:p>
          <a:p>
            <a:pPr marL="790956" lvl="2" indent="-3429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000" dirty="0" smtClean="0"/>
              <a:t>Travel details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000" baseline="0" dirty="0" smtClean="0"/>
              <a:t>Subcontractor /subaward details</a:t>
            </a:r>
          </a:p>
          <a:p>
            <a:pPr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26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Other Documents or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79792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Requirements vary by sponsor or solicitation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May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References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Current &amp; Pending Support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CV or biosketch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Data Management Plan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Mentoring</a:t>
            </a:r>
            <a:r>
              <a:rPr lang="en-US" sz="2800" baseline="0" dirty="0" smtClean="0"/>
              <a:t> Plan 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98080" cy="1143000"/>
          </a:xfrm>
        </p:spPr>
        <p:txBody>
          <a:bodyPr/>
          <a:lstStyle/>
          <a:p>
            <a:r>
              <a:rPr lang="en-US" dirty="0" smtClean="0"/>
              <a:t>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cost sharing?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Project costs not paid by sponsor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Cost sharing is quantifiable:</a:t>
            </a:r>
            <a:r>
              <a:rPr lang="en-US" sz="2800" baseline="0" dirty="0" smtClean="0"/>
              <a:t> effort or dollars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</a:rPr>
              <a:t>“Project enhancement” </a:t>
            </a:r>
            <a:r>
              <a:rPr lang="en-US" sz="2800" dirty="0" smtClean="0">
                <a:solidFill>
                  <a:prstClr val="black"/>
                </a:solidFill>
              </a:rPr>
              <a:t>includes available </a:t>
            </a:r>
            <a:r>
              <a:rPr lang="en-US" sz="2800" dirty="0">
                <a:solidFill>
                  <a:prstClr val="black"/>
                </a:solidFill>
              </a:rPr>
              <a:t>resources that are not quantified 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FSU’s policy is </a:t>
            </a:r>
            <a:r>
              <a:rPr lang="en-US" sz="2800" i="1" u="sng" dirty="0">
                <a:solidFill>
                  <a:srgbClr val="C00000"/>
                </a:solidFill>
              </a:rPr>
              <a:t>not to cost share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unless </a:t>
            </a:r>
            <a:r>
              <a:rPr lang="en-US" sz="2800" dirty="0" smtClean="0">
                <a:solidFill>
                  <a:prstClr val="black"/>
                </a:solidFill>
              </a:rPr>
              <a:t>required by agency</a:t>
            </a:r>
            <a:endParaRPr lang="en-US" sz="2800" dirty="0">
              <a:solidFill>
                <a:prstClr val="black"/>
              </a:solidFill>
            </a:endParaRPr>
          </a:p>
          <a:p>
            <a:pPr lvl="1" indent="-283464">
              <a:spcBef>
                <a:spcPts val="600"/>
              </a:spcBef>
              <a:buSzPct val="80000"/>
              <a:buFont typeface="Wingdings 2"/>
              <a:buChar char=""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283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Today’s Topics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7555992" cy="4114800"/>
          </a:xfrm>
        </p:spPr>
        <p:txBody>
          <a:bodyPr>
            <a:normAutofit/>
          </a:bodyPr>
          <a:lstStyle/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Role of Sponsored Research</a:t>
            </a:r>
          </a:p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Agency documents</a:t>
            </a:r>
          </a:p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FSU documents</a:t>
            </a:r>
          </a:p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Proposal Components</a:t>
            </a:r>
          </a:p>
          <a:p>
            <a:pPr marL="905256" lvl="2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SOW, Budget &amp; Justification, others</a:t>
            </a:r>
            <a:endParaRPr lang="en-US" sz="2800" dirty="0"/>
          </a:p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SRA Review and Approval</a:t>
            </a:r>
            <a:endParaRPr lang="en-US" sz="28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63093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baseline="0" dirty="0" smtClean="0"/>
              <a:t>Proposal Submission</a:t>
            </a:r>
          </a:p>
        </p:txBody>
      </p:sp>
    </p:spTree>
    <p:extLst>
      <p:ext uri="{BB962C8B-B14F-4D97-AF65-F5344CB8AC3E}">
        <p14:creationId xmlns:p14="http://schemas.microsoft.com/office/powerpoint/2010/main" val="42556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840" y="381000"/>
            <a:ext cx="8229600" cy="990600"/>
          </a:xfrm>
        </p:spPr>
        <p:txBody>
          <a:bodyPr/>
          <a:lstStyle/>
          <a:p>
            <a:r>
              <a:rPr lang="en-US" dirty="0" smtClean="0"/>
              <a:t>SRA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9808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We review all the documents looking for compliance with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agency requirements,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FSU policies and regulations,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federal and/or state regulations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Budget review – allowability and accuracy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Check on internal approvals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Cost Sharing Commitments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Terms </a:t>
            </a:r>
            <a:r>
              <a:rPr lang="en-US" sz="2800" dirty="0"/>
              <a:t>&amp;</a:t>
            </a:r>
            <a:r>
              <a:rPr lang="en-US" sz="2800" b="1" dirty="0"/>
              <a:t> </a:t>
            </a:r>
            <a:r>
              <a:rPr lang="en-US" sz="2800" dirty="0"/>
              <a:t>Conditions at proposal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5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After Sponsored Research review and approval, it’s time to submit!</a:t>
            </a:r>
          </a:p>
          <a:p>
            <a:pPr marL="0" indent="0">
              <a:buNone/>
            </a:pPr>
            <a:endParaRPr lang="en-US" sz="2800" dirty="0" smtClean="0"/>
          </a:p>
          <a:p>
            <a:pPr marL="539496" marR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en-US" sz="2800" dirty="0" smtClean="0"/>
              <a:t>What does this mean to you?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SRA will submit electronic packages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Hard copies can be picked up at SRA for department to mail or deliver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Emailed proposals – PI choice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15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/>
          <a:lstStyle/>
          <a:p>
            <a:r>
              <a:rPr lang="en-US" dirty="0" smtClean="0"/>
              <a:t>Electronic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/>
              <a:t>Grants.gov – most Federal Agencies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No need for registration;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PI fills out application and sends to SRA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ASSIST system for NIH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PI uploads documents and releases to SRA</a:t>
            </a:r>
          </a:p>
          <a:p>
            <a:pPr marL="82296" indent="0">
              <a:buNone/>
            </a:pPr>
            <a:r>
              <a:rPr lang="en-US" sz="2800" dirty="0" smtClean="0"/>
              <a:t>NSF FastLane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FastLane account is required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PI completes proposal and uploads to FastLane</a:t>
            </a:r>
          </a:p>
        </p:txBody>
      </p:sp>
    </p:spTree>
    <p:extLst>
      <p:ext uri="{BB962C8B-B14F-4D97-AF65-F5344CB8AC3E}">
        <p14:creationId xmlns:p14="http://schemas.microsoft.com/office/powerpoint/2010/main" val="2553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406640" cy="2362200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/>
              <a:t>Questions? 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400" dirty="0" smtClean="0"/>
              <a:t>Please Contact Us!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101840" cy="3200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Julie Wammack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hlinkClick r:id="rId3"/>
              </a:rPr>
              <a:t>jwammack@fsu.edu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/>
              <a:t>644.8945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Sponsored Research Administration </a:t>
            </a:r>
          </a:p>
          <a:p>
            <a:pPr algn="ctr"/>
            <a:r>
              <a:rPr lang="en-US" dirty="0" smtClean="0"/>
              <a:t>644.5260</a:t>
            </a:r>
          </a:p>
          <a:p>
            <a:pPr marL="82296" indent="0" algn="ctr">
              <a:buNone/>
            </a:pPr>
            <a:r>
              <a:rPr lang="en-US" dirty="0" smtClean="0">
                <a:hlinkClick r:id="rId4"/>
              </a:rPr>
              <a:t>SRA-Pre@fsu.edu</a:t>
            </a:r>
            <a:endParaRPr lang="en-US" dirty="0" smtClean="0"/>
          </a:p>
          <a:p>
            <a:pPr marL="82296" algn="ctr"/>
            <a:r>
              <a:rPr lang="en-US" dirty="0" smtClean="0"/>
              <a:t>Staff directory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http://www.research.fsu.edu/research-offices/sra/staff-assignments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Sponsored Research –</a:t>
            </a:r>
            <a:br>
              <a:rPr lang="en-US" dirty="0" smtClean="0"/>
            </a:br>
            <a:r>
              <a:rPr lang="en-US" dirty="0" smtClean="0"/>
              <a:t>Pre-Award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60080" cy="48006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Review, approve and submit </a:t>
            </a:r>
            <a:r>
              <a:rPr lang="en-US" dirty="0"/>
              <a:t>all proposals to federal and non-federal </a:t>
            </a:r>
            <a:r>
              <a:rPr lang="en-US" dirty="0" smtClean="0"/>
              <a:t>sponsors (public funds);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Negotiate </a:t>
            </a:r>
            <a:r>
              <a:rPr lang="en-US" dirty="0"/>
              <a:t>research agreements, contracts, non-disclosure agreements, </a:t>
            </a:r>
            <a:r>
              <a:rPr lang="en-US" dirty="0" smtClean="0"/>
              <a:t>and </a:t>
            </a:r>
            <a:r>
              <a:rPr lang="en-US" dirty="0"/>
              <a:t>any other document that is related to research with external sponsors and subrecipient organizations, including agreements where no money is changing hands;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Accept</a:t>
            </a:r>
            <a:r>
              <a:rPr lang="en-US" dirty="0" smtClean="0"/>
              <a:t> all </a:t>
            </a:r>
            <a:r>
              <a:rPr lang="en-US" dirty="0"/>
              <a:t>grants, contracts, or other awards in support of sponsored programs;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Provide Authorized </a:t>
            </a:r>
            <a:r>
              <a:rPr lang="en-US" b="1" dirty="0"/>
              <a:t>Official signature </a:t>
            </a:r>
            <a:r>
              <a:rPr lang="en-US" dirty="0"/>
              <a:t>on documents related to research, training and other sponsored programs</a:t>
            </a:r>
            <a:r>
              <a:rPr lang="en-US" dirty="0" smtClean="0"/>
              <a:t>; and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Provide guidance and answers </a:t>
            </a:r>
            <a:r>
              <a:rPr lang="en-US" dirty="0" smtClean="0"/>
              <a:t>to </a:t>
            </a:r>
            <a:r>
              <a:rPr lang="en-US" dirty="0"/>
              <a:t>questions relating to your proposal, budgeting, contract negotiations and </a:t>
            </a:r>
            <a:r>
              <a:rPr lang="en-US" dirty="0" smtClean="0"/>
              <a:t>more.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498080" cy="1143000"/>
          </a:xfrm>
        </p:spPr>
        <p:txBody>
          <a:bodyPr>
            <a:normAutofit fontScale="9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kern="1200" baseline="0" dirty="0" smtClean="0">
                <a:solidFill>
                  <a:schemeClr val="tx2">
                    <a:satMod val="130000"/>
                  </a:schemeClr>
                </a:solidFill>
                <a:effectLst/>
                <a:latin typeface="+mj-lt"/>
                <a:ea typeface="+mj-ea"/>
                <a:cs typeface="+mj-cs"/>
              </a:rPr>
              <a:t>Contact Sponsored Research </a:t>
            </a:r>
            <a:r>
              <a:rPr lang="en-US" sz="43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3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300" dirty="0" smtClean="0">
                <a:solidFill>
                  <a:schemeClr val="tx2">
                    <a:satMod val="130000"/>
                  </a:schemeClr>
                </a:solidFill>
              </a:rPr>
              <a:t>as soon as you can!</a:t>
            </a:r>
            <a:endParaRPr lang="en-US" sz="43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498080" cy="3733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Help us help </a:t>
            </a:r>
            <a:r>
              <a:rPr lang="en-US" sz="2800" dirty="0" smtClean="0"/>
              <a:t>you!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Grants Officers are </a:t>
            </a:r>
            <a:r>
              <a:rPr lang="en-US" sz="2800" dirty="0"/>
              <a:t>a</a:t>
            </a:r>
            <a:r>
              <a:rPr lang="en-US" sz="2800" dirty="0" smtClean="0"/>
              <a:t>ssigned by departments – see handouts or 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3 day submission policy!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Send items as soon as you have them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98080" cy="1143000"/>
          </a:xfrm>
        </p:spPr>
        <p:txBody>
          <a:bodyPr/>
          <a:lstStyle/>
          <a:p>
            <a:r>
              <a:rPr lang="en-US" dirty="0" smtClean="0"/>
              <a:t>Agency Documents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6008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600" b="1" dirty="0"/>
              <a:t>F</a:t>
            </a:r>
            <a:r>
              <a:rPr lang="en-US" sz="2600" b="1" dirty="0" smtClean="0"/>
              <a:t>unding announcement </a:t>
            </a:r>
            <a:r>
              <a:rPr lang="en-US" dirty="0" smtClean="0"/>
              <a:t>(Solicitation, </a:t>
            </a:r>
            <a:r>
              <a:rPr lang="en-US" dirty="0"/>
              <a:t>BAA, </a:t>
            </a:r>
            <a:r>
              <a:rPr lang="en-US" dirty="0" smtClean="0"/>
              <a:t>RFP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Description; </a:t>
            </a:r>
            <a:r>
              <a:rPr lang="en-US" sz="2400" dirty="0" smtClean="0"/>
              <a:t>program requirements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C00000"/>
                </a:solidFill>
              </a:rPr>
              <a:t>Deadline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Eligibility,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limited submission?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Merit review, reporting</a:t>
            </a:r>
            <a:r>
              <a:rPr lang="en-US" sz="2400" dirty="0"/>
              <a:t>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Agency 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Generic requirements; </a:t>
            </a:r>
            <a:r>
              <a:rPr lang="en-US" sz="2400" dirty="0"/>
              <a:t>f</a:t>
            </a:r>
            <a:r>
              <a:rPr lang="en-US" sz="2400" dirty="0" smtClean="0"/>
              <a:t>ormatting; page limits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Application </a:t>
            </a:r>
            <a:r>
              <a:rPr lang="en-US" sz="2600" b="1" dirty="0"/>
              <a:t>package 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grants.gov or upload documents into agency specific electronic 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498080" cy="1143000"/>
          </a:xfrm>
        </p:spPr>
        <p:txBody>
          <a:bodyPr/>
          <a:lstStyle/>
          <a:p>
            <a:r>
              <a:rPr lang="en-US" dirty="0" smtClean="0"/>
              <a:t>FSU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32192" cy="4800600"/>
          </a:xfrm>
        </p:spPr>
        <p:txBody>
          <a:bodyPr>
            <a:normAutofit/>
          </a:bodyPr>
          <a:lstStyle/>
          <a:p>
            <a:pPr marL="539496" marR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en-US" sz="2800" dirty="0" smtClean="0"/>
              <a:t>Proposal Transmittal Form </a:t>
            </a:r>
          </a:p>
          <a:p>
            <a:pPr marL="539496" marR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en-US" sz="2800" dirty="0" smtClean="0"/>
              <a:t>Proposal documents</a:t>
            </a:r>
          </a:p>
          <a:p>
            <a:pPr marL="81381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Scope </a:t>
            </a:r>
            <a:r>
              <a:rPr lang="en-US" sz="2800" dirty="0"/>
              <a:t>of </a:t>
            </a:r>
            <a:r>
              <a:rPr lang="en-US" sz="2800" dirty="0" smtClean="0"/>
              <a:t>work</a:t>
            </a:r>
          </a:p>
          <a:p>
            <a:pPr marL="81381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Budget </a:t>
            </a:r>
            <a:endParaRPr lang="en-US" sz="2800" dirty="0"/>
          </a:p>
          <a:p>
            <a:pPr marL="81381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Budget justification</a:t>
            </a:r>
          </a:p>
          <a:p>
            <a:pPr marL="81381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Other </a:t>
            </a:r>
            <a:r>
              <a:rPr lang="en-US" sz="2800" dirty="0"/>
              <a:t>s</a:t>
            </a:r>
            <a:r>
              <a:rPr lang="en-US" sz="2800" dirty="0" smtClean="0"/>
              <a:t>ponsored </a:t>
            </a:r>
            <a:r>
              <a:rPr lang="en-US" sz="2800" dirty="0"/>
              <a:t>r</a:t>
            </a:r>
            <a:r>
              <a:rPr lang="en-US" sz="2800" dirty="0" smtClean="0"/>
              <a:t>equired documents</a:t>
            </a:r>
          </a:p>
          <a:p>
            <a:pPr marL="539496" lvl="1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Internal approvals as needed</a:t>
            </a:r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98080" cy="1143000"/>
          </a:xfrm>
        </p:spPr>
        <p:txBody>
          <a:bodyPr/>
          <a:lstStyle/>
          <a:p>
            <a:r>
              <a:rPr lang="en-US" dirty="0" smtClean="0"/>
              <a:t>Proposal Transmittal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55992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Fill it all in! - Instructions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Deadline and other solicitation info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PI/Co-PI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On or off campus?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Subcontracts?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Tuition waiver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Get everyone to sign!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990600"/>
          </a:xfrm>
        </p:spPr>
        <p:txBody>
          <a:bodyPr/>
          <a:lstStyle/>
          <a:p>
            <a:r>
              <a:rPr lang="en-US" dirty="0" smtClean="0"/>
              <a:t>Proposal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Scope of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Budget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Budget Justification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Other Sponsored Required documents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Scope of Work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6002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Project narrative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Technical volume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Scope of 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Project 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PROPOSAL</a:t>
            </a:r>
          </a:p>
          <a:p>
            <a:pPr marL="585216" indent="-4572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585216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This is the most important part of your proposal!!</a:t>
            </a:r>
          </a:p>
          <a:p>
            <a:pPr marL="82296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8614</TotalTime>
  <Words>1413</Words>
  <Application>Microsoft Office PowerPoint</Application>
  <PresentationFormat>On-screen Show (4:3)</PresentationFormat>
  <Paragraphs>261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Proposal REVIEW  and Submission</vt:lpstr>
      <vt:lpstr>Today’s Topics</vt:lpstr>
      <vt:lpstr>Role of Sponsored Research – Pre-Award </vt:lpstr>
      <vt:lpstr>Contact Sponsored Research  as soon as you can!</vt:lpstr>
      <vt:lpstr>Agency Documents</vt:lpstr>
      <vt:lpstr>FSU Requirements</vt:lpstr>
      <vt:lpstr>Proposal Transmittal Details</vt:lpstr>
      <vt:lpstr>Proposal Requirements</vt:lpstr>
      <vt:lpstr>Scope of Work …</vt:lpstr>
      <vt:lpstr>Proposal Budget</vt:lpstr>
      <vt:lpstr>Creating Proposal Budget</vt:lpstr>
      <vt:lpstr>Typical Direct Costs</vt:lpstr>
      <vt:lpstr>Computing Devices</vt:lpstr>
      <vt:lpstr>Tuition</vt:lpstr>
      <vt:lpstr>Subrecipient  or vendor/contractor? </vt:lpstr>
      <vt:lpstr>Administrative &amp; Clerical Salaries </vt:lpstr>
      <vt:lpstr>Budget Justification</vt:lpstr>
      <vt:lpstr>Other Documents or Forms</vt:lpstr>
      <vt:lpstr>Cost Sharing</vt:lpstr>
      <vt:lpstr>SRA Review</vt:lpstr>
      <vt:lpstr>Proposal Submission</vt:lpstr>
      <vt:lpstr>Electronic Systems</vt:lpstr>
      <vt:lpstr>Questions?   Please Contact Us!</vt:lpstr>
    </vt:vector>
  </TitlesOfParts>
  <Company>FSU-SRAS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for Sponsored Projects</dc:title>
  <dc:creator>Administrator</dc:creator>
  <cp:lastModifiedBy>Williams, Patrice</cp:lastModifiedBy>
  <cp:revision>213</cp:revision>
  <cp:lastPrinted>2016-04-22T14:54:51Z</cp:lastPrinted>
  <dcterms:created xsi:type="dcterms:W3CDTF">2006-09-21T13:44:26Z</dcterms:created>
  <dcterms:modified xsi:type="dcterms:W3CDTF">2016-04-25T11:27:13Z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TC010721191033</vt:lpwstr>
  </property>
</Properties>
</file>