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1" r:id="rId3"/>
    <p:sldId id="316" r:id="rId4"/>
    <p:sldId id="303" r:id="rId5"/>
    <p:sldId id="319" r:id="rId6"/>
    <p:sldId id="323" r:id="rId7"/>
    <p:sldId id="318" r:id="rId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FF66"/>
    <a:srgbClr val="0066FF"/>
    <a:srgbClr val="3333FF"/>
    <a:srgbClr val="CC3300"/>
    <a:srgbClr val="CC6600"/>
    <a:srgbClr val="FF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98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6" rIns="92510" bIns="46256" numCol="1" anchor="t" anchorCtr="0" compatLnSpc="1">
            <a:prstTxWarp prst="textNoShape">
              <a:avLst/>
            </a:prstTxWarp>
          </a:bodyPr>
          <a:lstStyle>
            <a:lvl1pPr defTabSz="92526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6" rIns="92510" bIns="46256" numCol="1" anchor="t" anchorCtr="0" compatLnSpc="1">
            <a:prstTxWarp prst="textNoShape">
              <a:avLst/>
            </a:prstTxWarp>
          </a:bodyPr>
          <a:lstStyle>
            <a:lvl1pPr algn="r" defTabSz="92526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38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6" rIns="92510" bIns="46256" numCol="1" anchor="b" anchorCtr="0" compatLnSpc="1">
            <a:prstTxWarp prst="textNoShape">
              <a:avLst/>
            </a:prstTxWarp>
          </a:bodyPr>
          <a:lstStyle>
            <a:lvl1pPr defTabSz="92526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775700"/>
            <a:ext cx="3038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6" rIns="92510" bIns="46256" numCol="1" anchor="b" anchorCtr="0" compatLnSpc="1">
            <a:prstTxWarp prst="textNoShape">
              <a:avLst/>
            </a:prstTxWarp>
          </a:bodyPr>
          <a:lstStyle>
            <a:lvl1pPr algn="r" defTabSz="925262">
              <a:defRPr sz="1200"/>
            </a:lvl1pPr>
          </a:lstStyle>
          <a:p>
            <a:pPr>
              <a:defRPr/>
            </a:pPr>
            <a:fld id="{6356E277-C8C7-49C6-9EEA-DABE442C3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17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3738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72525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8" tIns="45944" rIns="91888" bIns="459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B23E3A4-9E7C-4258-A639-F823751F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83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31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CE8F3-7455-4C83-B577-EC453B48B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D97BC-B111-4072-A3D9-D6D1C79C5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2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4CEE0-4BBE-404D-BF7B-51F5086DB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2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DB971-96B7-4487-8581-1B24E0EE7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6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F5F30-3973-4FB2-955E-60AADC62F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9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16970-170A-4F60-BD5A-31CC7677F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2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6DEFC-FAE9-4C55-9345-3A4D807C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2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0DEB0-1E80-4F15-92CF-1D1919BFE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6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FA15E-D41B-4231-B66B-D7813FFA0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6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FD4E2-58DB-4BC8-B950-0FE27F315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3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5C920-F2B0-4A9F-BEE4-04D6E1F2F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6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1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71452F85-616B-498D-92F5-B792EC31B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22C956C-75CC-4A80-8A66-E81C6D7AF44A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219200"/>
            <a:ext cx="7239000" cy="1828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n-lt"/>
              </a:rPr>
              <a:t>The Office of Research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295400" y="3733800"/>
            <a:ext cx="7239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400" dirty="0"/>
              <a:t>CRC </a:t>
            </a:r>
            <a:r>
              <a:rPr lang="en-US" altLang="en-US" sz="2400"/>
              <a:t>Grant </a:t>
            </a:r>
            <a:r>
              <a:rPr lang="en-US" altLang="en-US" sz="2400" smtClean="0"/>
              <a:t>Workshop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400" dirty="0" smtClean="0"/>
              <a:t>5 </a:t>
            </a:r>
            <a:r>
              <a:rPr lang="en-US" altLang="en-US" sz="2400" dirty="0"/>
              <a:t>May </a:t>
            </a:r>
            <a:r>
              <a:rPr lang="en-US" altLang="en-US" sz="2400" dirty="0" smtClean="0"/>
              <a:t>2016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400" dirty="0"/>
              <a:t>W. Ross Ellington, Associate VP for Research &amp; Greenberg Professor of Biological Science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98ACA4-BD85-45C2-8812-8657352163D7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572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altLang="en-US" sz="2600" dirty="0" smtClean="0"/>
              <a:t>Encourage and facilitate our faculty’s efforts to obtain sponsored research funding 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altLang="en-US" sz="2600" dirty="0" smtClean="0">
                <a:solidFill>
                  <a:schemeClr val="tx2"/>
                </a:solidFill>
              </a:rPr>
              <a:t>Provide all the needed support prior to (pre-award) and after (post-award) receipt of external funding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altLang="en-US" sz="2600" dirty="0" smtClean="0"/>
              <a:t>Protect and commercialize FSU’s intellectual property.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altLang="en-US" sz="2600" dirty="0" smtClean="0">
                <a:solidFill>
                  <a:schemeClr val="tx2"/>
                </a:solidFill>
              </a:rPr>
              <a:t>Broaden the awareness of FSU’s research and creative talents locally and beyond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altLang="en-US" sz="2600" dirty="0" smtClean="0"/>
              <a:t>Nurture and support research and creative activities across the disciplines</a:t>
            </a:r>
            <a:endParaRPr lang="en-US" altLang="en-US" sz="2600" dirty="0" smtClean="0">
              <a:cs typeface="Arial" charset="0"/>
            </a:endParaRPr>
          </a:p>
        </p:txBody>
      </p:sp>
      <p:sp>
        <p:nvSpPr>
          <p:cNvPr id="99332" name="Text Box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altLang="en-US" sz="3800" dirty="0" smtClean="0">
                <a:latin typeface="+mn-lt"/>
              </a:rPr>
              <a:t>Mission of the Office of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4E8D254-57A5-4B3F-9D9B-97A98244145D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8077200" cy="4876800"/>
          </a:xfrm>
        </p:spPr>
        <p:txBody>
          <a:bodyPr/>
          <a:lstStyle/>
          <a:p>
            <a:pPr marL="0" indent="0" algn="ctr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altLang="en-US" dirty="0" smtClean="0">
                <a:ea typeface="MS Mincho" charset="-128"/>
              </a:rPr>
              <a:t>The Office of Research is </a:t>
            </a:r>
            <a:r>
              <a:rPr lang="en-US" altLang="en-US" u="sng" dirty="0" smtClean="0">
                <a:ea typeface="MS Mincho" charset="-128"/>
              </a:rPr>
              <a:t>here to serve you.</a:t>
            </a:r>
          </a:p>
          <a:p>
            <a:pPr marL="0" indent="0" algn="ctr" eaLnBrk="1" hangingPunct="1">
              <a:lnSpc>
                <a:spcPct val="150000"/>
              </a:lnSpc>
              <a:buClr>
                <a:schemeClr val="tx1"/>
              </a:buClr>
              <a:buNone/>
            </a:pPr>
            <a:endParaRPr lang="en-US" altLang="en-US" sz="1000" dirty="0" smtClean="0">
              <a:ea typeface="MS Mincho" charset="-128"/>
            </a:endParaRPr>
          </a:p>
          <a:p>
            <a:pPr marL="0" indent="0" algn="ctr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altLang="en-US" dirty="0" smtClean="0">
                <a:ea typeface="MS Mincho" charset="-128"/>
              </a:rPr>
              <a:t>We are responsive to concerns and criticisms.</a:t>
            </a:r>
          </a:p>
          <a:p>
            <a:pPr marL="0" indent="0" algn="ctr" eaLnBrk="1" hangingPunct="1">
              <a:lnSpc>
                <a:spcPct val="150000"/>
              </a:lnSpc>
              <a:buClr>
                <a:schemeClr val="tx1"/>
              </a:buClr>
              <a:buNone/>
            </a:pPr>
            <a:endParaRPr lang="en-US" altLang="en-US" sz="1000" dirty="0" smtClean="0">
              <a:ea typeface="MS Mincho" charset="-128"/>
            </a:endParaRPr>
          </a:p>
          <a:p>
            <a:pPr marL="0" indent="0" algn="ctr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altLang="en-US" dirty="0" smtClean="0">
                <a:ea typeface="MS Mincho" charset="-128"/>
              </a:rPr>
              <a:t>Our funding base is derived from the indirect cost revenues generated by </a:t>
            </a:r>
            <a:r>
              <a:rPr lang="en-US" altLang="en-US" u="sng" dirty="0" smtClean="0">
                <a:ea typeface="MS Mincho" charset="-128"/>
              </a:rPr>
              <a:t>your grants and contracts.</a:t>
            </a: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endParaRPr lang="en-US" altLang="en-US" sz="3200" u="sng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FBF3BA3-4090-4C4C-9E33-450F6ED96AAF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800" dirty="0" smtClean="0">
                <a:latin typeface="+mn-lt"/>
              </a:rPr>
              <a:t>Office of Research: Administration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5600" y="3962400"/>
            <a:ext cx="1928558" cy="2599166"/>
          </a:xfrm>
        </p:spPr>
        <p:txBody>
          <a:bodyPr/>
          <a:lstStyle/>
          <a:p>
            <a:pPr marL="0" indent="0" algn="ctr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Eric Holmes</a:t>
            </a:r>
          </a:p>
          <a:p>
            <a:pPr marL="0" indent="0" algn="ctr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Assistant </a:t>
            </a:r>
          </a:p>
          <a:p>
            <a:pPr marL="0" indent="0" algn="ctr" eaLnBrk="1" hangingPunct="1">
              <a:buClr>
                <a:schemeClr val="tx1"/>
              </a:buClr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Vice President, </a:t>
            </a:r>
          </a:p>
          <a:p>
            <a:pPr marL="0" indent="0" algn="ctr" eaLnBrk="1" hangingPunct="1">
              <a:buClr>
                <a:schemeClr val="tx1"/>
              </a:buClr>
              <a:buNone/>
            </a:pP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Biomedical portfolio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172402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3962400"/>
            <a:ext cx="1724025" cy="1379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altLang="en-US" sz="2000" b="1" dirty="0">
                <a:cs typeface="Arial" charset="0"/>
              </a:rPr>
              <a:t>Gary Ostrander</a:t>
            </a:r>
          </a:p>
          <a:p>
            <a:pPr algn="ctr" eaLnBrk="1" hangingPunct="1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altLang="en-US" dirty="0">
                <a:cs typeface="Arial" charset="0"/>
              </a:rPr>
              <a:t>Vice </a:t>
            </a:r>
            <a:r>
              <a:rPr lang="en-US" altLang="en-US" dirty="0" smtClean="0">
                <a:cs typeface="Arial" charset="0"/>
              </a:rPr>
              <a:t>President</a:t>
            </a:r>
            <a:endParaRPr lang="en-US" altLang="en-US" dirty="0">
              <a:cs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9000" contrast="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00200"/>
            <a:ext cx="1822766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36128" y="3962400"/>
            <a:ext cx="1905000" cy="18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150000"/>
              </a:lnSpc>
              <a:buClr>
                <a:schemeClr val="tx1"/>
              </a:buClr>
            </a:pPr>
            <a:r>
              <a:rPr lang="en-US" altLang="en-US" sz="2000" b="1" dirty="0" smtClean="0">
                <a:cs typeface="Arial" charset="0"/>
              </a:rPr>
              <a:t>Ross Ellington </a:t>
            </a:r>
            <a:r>
              <a:rPr lang="en-US" altLang="en-US" sz="2000" dirty="0" smtClean="0">
                <a:cs typeface="Arial" charset="0"/>
              </a:rPr>
              <a:t>Associate </a:t>
            </a:r>
          </a:p>
          <a:p>
            <a:pPr algn="ctr" eaLnBrk="1" hangingPunct="1">
              <a:lnSpc>
                <a:spcPct val="150000"/>
              </a:lnSpc>
              <a:buClr>
                <a:schemeClr val="tx1"/>
              </a:buClr>
            </a:pPr>
            <a:r>
              <a:rPr lang="en-US" altLang="en-US" sz="2000" dirty="0" smtClean="0">
                <a:cs typeface="Arial" charset="0"/>
              </a:rPr>
              <a:t>Vice President </a:t>
            </a:r>
            <a:endParaRPr lang="en-US" altLang="en-US" sz="2000" dirty="0">
              <a:cs typeface="Arial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9" r="12026"/>
          <a:stretch/>
        </p:blipFill>
        <p:spPr bwMode="auto">
          <a:xfrm>
            <a:off x="4648200" y="1600198"/>
            <a:ext cx="1863884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648200" y="3962400"/>
            <a:ext cx="1905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150000"/>
              </a:lnSpc>
              <a:buClr>
                <a:schemeClr val="tx1"/>
              </a:buClr>
            </a:pPr>
            <a:r>
              <a:rPr lang="en-US" altLang="en-US" sz="2000" b="1" dirty="0" smtClean="0">
                <a:cs typeface="Arial" charset="0"/>
              </a:rPr>
              <a:t>Olivia Pope</a:t>
            </a:r>
          </a:p>
          <a:p>
            <a:pPr algn="ctr" eaLnBrk="1" hangingPunct="1">
              <a:lnSpc>
                <a:spcPct val="150000"/>
              </a:lnSpc>
              <a:buClr>
                <a:schemeClr val="tx1"/>
              </a:buClr>
            </a:pPr>
            <a:r>
              <a:rPr lang="en-US" altLang="en-US" sz="2000" dirty="0" smtClean="0">
                <a:cs typeface="Arial" charset="0"/>
              </a:rPr>
              <a:t>Associate </a:t>
            </a:r>
          </a:p>
          <a:p>
            <a:pPr algn="ctr" eaLnBrk="1" hangingPunct="1">
              <a:buClr>
                <a:schemeClr val="tx1"/>
              </a:buClr>
            </a:pPr>
            <a:r>
              <a:rPr lang="en-US" altLang="en-US" sz="2000" dirty="0" smtClean="0">
                <a:cs typeface="Arial" charset="0"/>
              </a:rPr>
              <a:t>Vice President, </a:t>
            </a:r>
          </a:p>
          <a:p>
            <a:pPr algn="ctr" eaLnBrk="1" hangingPunct="1">
              <a:buClr>
                <a:schemeClr val="tx1"/>
              </a:buClr>
            </a:pPr>
            <a:endParaRPr lang="en-US" altLang="en-US" sz="900" dirty="0">
              <a:cs typeface="Arial" charset="0"/>
            </a:endParaRPr>
          </a:p>
          <a:p>
            <a:pPr algn="ctr" eaLnBrk="1" hangingPunct="1">
              <a:buClr>
                <a:schemeClr val="tx1"/>
              </a:buClr>
            </a:pPr>
            <a:r>
              <a:rPr lang="en-US" altLang="en-US" sz="2000" i="1" dirty="0" smtClean="0">
                <a:cs typeface="Arial" charset="0"/>
              </a:rPr>
              <a:t>Administration, Compliance &amp; Finance</a:t>
            </a:r>
          </a:p>
          <a:p>
            <a:pPr algn="ctr" eaLnBrk="1" hangingPunct="1">
              <a:lnSpc>
                <a:spcPct val="150000"/>
              </a:lnSpc>
              <a:buClr>
                <a:schemeClr val="tx1"/>
              </a:buClr>
            </a:pPr>
            <a:endParaRPr lang="en-US" altLang="en-US" sz="2000" dirty="0">
              <a:cs typeface="Arial" charset="0"/>
            </a:endParaRPr>
          </a:p>
        </p:txBody>
      </p:sp>
      <p:pic>
        <p:nvPicPr>
          <p:cNvPr id="1031" name="Picture 7" descr="https://www.research.fsu.edu/media/1375/ericholmes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8" r="9091" b="4350"/>
          <a:stretch/>
        </p:blipFill>
        <p:spPr bwMode="auto">
          <a:xfrm>
            <a:off x="6705600" y="1600200"/>
            <a:ext cx="1931758" cy="2257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3"/>
          <p:cNvSpPr>
            <a:spLocks noChangeArrowheads="1"/>
          </p:cNvSpPr>
          <p:nvPr/>
        </p:nvSpPr>
        <p:spPr bwMode="auto">
          <a:xfrm>
            <a:off x="762000" y="3810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 b="1">
              <a:solidFill>
                <a:schemeClr val="tx2"/>
              </a:solidFill>
              <a:latin typeface="Tahoma" pitchFamily="34" charset="0"/>
            </a:endParaRPr>
          </a:p>
        </p:txBody>
      </p:sp>
      <p:grpSp>
        <p:nvGrpSpPr>
          <p:cNvPr id="6152" name="Group 46"/>
          <p:cNvGrpSpPr>
            <a:grpSpLocks/>
          </p:cNvGrpSpPr>
          <p:nvPr/>
        </p:nvGrpSpPr>
        <p:grpSpPr bwMode="auto">
          <a:xfrm>
            <a:off x="525493" y="1600201"/>
            <a:ext cx="7951564" cy="4944716"/>
            <a:chOff x="582836" y="1600200"/>
            <a:chExt cx="7951564" cy="4797885"/>
          </a:xfrm>
        </p:grpSpPr>
        <p:sp>
          <p:nvSpPr>
            <p:cNvPr id="6159" name="Text Box 152"/>
            <p:cNvSpPr txBox="1">
              <a:spLocks noChangeArrowheads="1"/>
            </p:cNvSpPr>
            <p:nvPr/>
          </p:nvSpPr>
          <p:spPr bwMode="auto">
            <a:xfrm>
              <a:off x="4327499" y="6083760"/>
              <a:ext cx="1752600" cy="3143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ASC</a:t>
              </a:r>
            </a:p>
          </p:txBody>
        </p:sp>
        <p:sp>
          <p:nvSpPr>
            <p:cNvPr id="6160" name="Text Box 153"/>
            <p:cNvSpPr txBox="1">
              <a:spLocks noChangeArrowheads="1"/>
            </p:cNvSpPr>
            <p:nvPr/>
          </p:nvSpPr>
          <p:spPr bwMode="auto">
            <a:xfrm>
              <a:off x="2407227" y="5635642"/>
              <a:ext cx="1752600" cy="3143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 b="1" dirty="0"/>
                <a:t>NHMFL</a:t>
              </a:r>
            </a:p>
          </p:txBody>
        </p:sp>
        <p:sp>
          <p:nvSpPr>
            <p:cNvPr id="6161" name="Text Box 152"/>
            <p:cNvSpPr txBox="1">
              <a:spLocks noChangeArrowheads="1"/>
            </p:cNvSpPr>
            <p:nvPr/>
          </p:nvSpPr>
          <p:spPr bwMode="auto">
            <a:xfrm>
              <a:off x="582836" y="6083760"/>
              <a:ext cx="1752600" cy="3143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 b="1" dirty="0"/>
                <a:t>HPMI</a:t>
              </a:r>
            </a:p>
          </p:txBody>
        </p:sp>
        <p:sp>
          <p:nvSpPr>
            <p:cNvPr id="6162" name="Text Box 152"/>
            <p:cNvSpPr txBox="1">
              <a:spLocks noChangeArrowheads="1"/>
            </p:cNvSpPr>
            <p:nvPr/>
          </p:nvSpPr>
          <p:spPr bwMode="auto">
            <a:xfrm>
              <a:off x="6152083" y="6083760"/>
              <a:ext cx="1752600" cy="3143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FCAAP</a:t>
              </a:r>
            </a:p>
          </p:txBody>
        </p:sp>
        <p:sp>
          <p:nvSpPr>
            <p:cNvPr id="6163" name="Text Box 152"/>
            <p:cNvSpPr txBox="1">
              <a:spLocks noChangeArrowheads="1"/>
            </p:cNvSpPr>
            <p:nvPr/>
          </p:nvSpPr>
          <p:spPr bwMode="auto">
            <a:xfrm>
              <a:off x="2416044" y="6083760"/>
              <a:ext cx="1752600" cy="3143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CAPS</a:t>
              </a:r>
            </a:p>
          </p:txBody>
        </p:sp>
        <p:sp>
          <p:nvSpPr>
            <p:cNvPr id="6164" name="Text Box 152"/>
            <p:cNvSpPr txBox="1">
              <a:spLocks noChangeArrowheads="1"/>
            </p:cNvSpPr>
            <p:nvPr/>
          </p:nvSpPr>
          <p:spPr bwMode="auto">
            <a:xfrm>
              <a:off x="6152083" y="5643119"/>
              <a:ext cx="1752600" cy="3143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 b="1" dirty="0"/>
                <a:t>FSUCML</a:t>
              </a:r>
            </a:p>
          </p:txBody>
        </p:sp>
        <p:sp>
          <p:nvSpPr>
            <p:cNvPr id="6165" name="Text Box 152"/>
            <p:cNvSpPr txBox="1">
              <a:spLocks noChangeArrowheads="1"/>
            </p:cNvSpPr>
            <p:nvPr/>
          </p:nvSpPr>
          <p:spPr bwMode="auto">
            <a:xfrm>
              <a:off x="1657543" y="3315958"/>
              <a:ext cx="2000057" cy="455551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 dirty="0" smtClean="0"/>
                <a:t>Sponsored Research Administration (SRA) </a:t>
              </a:r>
              <a:endParaRPr lang="en-US" altLang="en-US" sz="1200" b="1" dirty="0"/>
            </a:p>
          </p:txBody>
        </p:sp>
        <p:sp>
          <p:nvSpPr>
            <p:cNvPr id="6166" name="Text Box 152"/>
            <p:cNvSpPr txBox="1">
              <a:spLocks noChangeArrowheads="1"/>
            </p:cNvSpPr>
            <p:nvPr/>
          </p:nvSpPr>
          <p:spPr bwMode="auto">
            <a:xfrm>
              <a:off x="4567409" y="4718870"/>
              <a:ext cx="2200370" cy="276999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 dirty="0"/>
                <a:t>Legal &amp; </a:t>
              </a:r>
              <a:r>
                <a:rPr lang="en-US" altLang="en-US" sz="1200" b="1" dirty="0" smtClean="0"/>
                <a:t>Legislative </a:t>
              </a:r>
              <a:r>
                <a:rPr lang="en-US" altLang="en-US" sz="1200" b="1" dirty="0"/>
                <a:t>Affairs</a:t>
              </a:r>
            </a:p>
          </p:txBody>
        </p:sp>
        <p:sp>
          <p:nvSpPr>
            <p:cNvPr id="6167" name="Text Box 152"/>
            <p:cNvSpPr txBox="1">
              <a:spLocks noChangeArrowheads="1"/>
            </p:cNvSpPr>
            <p:nvPr/>
          </p:nvSpPr>
          <p:spPr bwMode="auto">
            <a:xfrm>
              <a:off x="1657543" y="3901934"/>
              <a:ext cx="1990382" cy="273331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 dirty="0" smtClean="0"/>
                <a:t>Compliance</a:t>
              </a:r>
              <a:endParaRPr lang="en-US" altLang="en-US" sz="1200" b="1" dirty="0"/>
            </a:p>
          </p:txBody>
        </p:sp>
        <p:sp>
          <p:nvSpPr>
            <p:cNvPr id="6168" name="Text Box 152"/>
            <p:cNvSpPr txBox="1">
              <a:spLocks noChangeArrowheads="1"/>
            </p:cNvSpPr>
            <p:nvPr/>
          </p:nvSpPr>
          <p:spPr bwMode="auto">
            <a:xfrm>
              <a:off x="4571999" y="3880611"/>
              <a:ext cx="2200372" cy="258145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100" b="1" dirty="0" smtClean="0"/>
                <a:t>Proposal Development (OPD)</a:t>
              </a:r>
            </a:p>
          </p:txBody>
        </p:sp>
        <p:sp>
          <p:nvSpPr>
            <p:cNvPr id="6169" name="Text Box 152"/>
            <p:cNvSpPr txBox="1">
              <a:spLocks noChangeArrowheads="1"/>
            </p:cNvSpPr>
            <p:nvPr/>
          </p:nvSpPr>
          <p:spPr bwMode="auto">
            <a:xfrm>
              <a:off x="1657543" y="4601277"/>
              <a:ext cx="2000057" cy="430887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100" b="1" dirty="0"/>
                <a:t>Facilities Design &amp; Construction</a:t>
              </a:r>
            </a:p>
          </p:txBody>
        </p:sp>
        <p:sp>
          <p:nvSpPr>
            <p:cNvPr id="6170" name="Text Box 152"/>
            <p:cNvSpPr txBox="1">
              <a:spLocks noChangeArrowheads="1"/>
            </p:cNvSpPr>
            <p:nvPr/>
          </p:nvSpPr>
          <p:spPr bwMode="auto">
            <a:xfrm>
              <a:off x="1657543" y="4253466"/>
              <a:ext cx="1990507" cy="273331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 dirty="0" smtClean="0"/>
                <a:t>Commercialization</a:t>
              </a:r>
              <a:endParaRPr lang="en-US" altLang="en-US" sz="1200" b="1" dirty="0"/>
            </a:p>
          </p:txBody>
        </p:sp>
        <p:sp>
          <p:nvSpPr>
            <p:cNvPr id="6171" name="Text Box 152"/>
            <p:cNvSpPr txBox="1">
              <a:spLocks noChangeArrowheads="1"/>
            </p:cNvSpPr>
            <p:nvPr/>
          </p:nvSpPr>
          <p:spPr bwMode="auto">
            <a:xfrm>
              <a:off x="4572000" y="4206562"/>
              <a:ext cx="2209552" cy="455551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 dirty="0" smtClean="0"/>
                <a:t>Laboratory Animal Resources (LAR)</a:t>
              </a:r>
            </a:p>
          </p:txBody>
        </p:sp>
        <p:sp>
          <p:nvSpPr>
            <p:cNvPr id="6172" name="Text Box 152"/>
            <p:cNvSpPr txBox="1">
              <a:spLocks noChangeArrowheads="1"/>
            </p:cNvSpPr>
            <p:nvPr/>
          </p:nvSpPr>
          <p:spPr bwMode="auto">
            <a:xfrm>
              <a:off x="4581180" y="3325574"/>
              <a:ext cx="2200372" cy="455551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 dirty="0" smtClean="0"/>
                <a:t>FSU Research Foundation (FSURF)</a:t>
              </a:r>
              <a:endParaRPr lang="en-US" altLang="en-US" sz="1200" b="1" dirty="0"/>
            </a:p>
          </p:txBody>
        </p:sp>
        <p:sp>
          <p:nvSpPr>
            <p:cNvPr id="6173" name="Text Box 66"/>
            <p:cNvSpPr txBox="1">
              <a:spLocks noChangeArrowheads="1"/>
            </p:cNvSpPr>
            <p:nvPr/>
          </p:nvSpPr>
          <p:spPr bwMode="auto">
            <a:xfrm>
              <a:off x="3063351" y="2347983"/>
              <a:ext cx="2057400" cy="771525"/>
            </a:xfrm>
            <a:prstGeom prst="rect">
              <a:avLst/>
            </a:prstGeom>
            <a:solidFill>
              <a:srgbClr val="FD696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200" dirty="0"/>
                <a:t>Vice President Research</a:t>
              </a:r>
            </a:p>
          </p:txBody>
        </p:sp>
        <p:sp>
          <p:nvSpPr>
            <p:cNvPr id="6174" name="Text Box 67"/>
            <p:cNvSpPr txBox="1">
              <a:spLocks noChangeArrowheads="1"/>
            </p:cNvSpPr>
            <p:nvPr/>
          </p:nvSpPr>
          <p:spPr bwMode="auto">
            <a:xfrm>
              <a:off x="6477000" y="1828800"/>
              <a:ext cx="2057400" cy="376238"/>
            </a:xfrm>
            <a:prstGeom prst="rect">
              <a:avLst/>
            </a:prstGeom>
            <a:solidFill>
              <a:srgbClr val="A5FA6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VP Finance</a:t>
              </a:r>
            </a:p>
          </p:txBody>
        </p:sp>
        <p:sp>
          <p:nvSpPr>
            <p:cNvPr id="6175" name="Text Box 152"/>
            <p:cNvSpPr txBox="1">
              <a:spLocks noChangeArrowheads="1"/>
            </p:cNvSpPr>
            <p:nvPr/>
          </p:nvSpPr>
          <p:spPr bwMode="auto">
            <a:xfrm>
              <a:off x="6096000" y="2709863"/>
              <a:ext cx="1752600" cy="314325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EH&amp;S</a:t>
              </a:r>
            </a:p>
          </p:txBody>
        </p:sp>
        <p:sp>
          <p:nvSpPr>
            <p:cNvPr id="6176" name="Line 70"/>
            <p:cNvSpPr>
              <a:spLocks noChangeShapeType="1"/>
            </p:cNvSpPr>
            <p:nvPr/>
          </p:nvSpPr>
          <p:spPr bwMode="auto">
            <a:xfrm>
              <a:off x="8363143" y="2209800"/>
              <a:ext cx="0" cy="12759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71"/>
            <p:cNvSpPr>
              <a:spLocks noChangeShapeType="1"/>
            </p:cNvSpPr>
            <p:nvPr/>
          </p:nvSpPr>
          <p:spPr bwMode="auto">
            <a:xfrm flipV="1">
              <a:off x="6772370" y="3470559"/>
              <a:ext cx="15907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74"/>
            <p:cNvSpPr>
              <a:spLocks noChangeShapeType="1"/>
            </p:cNvSpPr>
            <p:nvPr/>
          </p:nvSpPr>
          <p:spPr bwMode="auto">
            <a:xfrm>
              <a:off x="4114800" y="3138916"/>
              <a:ext cx="0" cy="23465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Line 75"/>
            <p:cNvSpPr>
              <a:spLocks noChangeShapeType="1"/>
            </p:cNvSpPr>
            <p:nvPr/>
          </p:nvSpPr>
          <p:spPr bwMode="auto">
            <a:xfrm flipH="1">
              <a:off x="5089499" y="2895600"/>
              <a:ext cx="990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Line 76"/>
            <p:cNvSpPr>
              <a:spLocks noChangeShapeType="1"/>
            </p:cNvSpPr>
            <p:nvPr/>
          </p:nvSpPr>
          <p:spPr bwMode="auto">
            <a:xfrm>
              <a:off x="7848599" y="2867024"/>
              <a:ext cx="5145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Text Box 77"/>
            <p:cNvSpPr txBox="1">
              <a:spLocks noChangeArrowheads="1"/>
            </p:cNvSpPr>
            <p:nvPr/>
          </p:nvSpPr>
          <p:spPr bwMode="auto">
            <a:xfrm>
              <a:off x="5515194" y="2482488"/>
              <a:ext cx="304800" cy="394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 b="1" dirty="0"/>
                <a:t>$</a:t>
              </a:r>
            </a:p>
          </p:txBody>
        </p:sp>
        <p:sp>
          <p:nvSpPr>
            <p:cNvPr id="6182" name="Line 78"/>
            <p:cNvSpPr>
              <a:spLocks noChangeShapeType="1"/>
            </p:cNvSpPr>
            <p:nvPr/>
          </p:nvSpPr>
          <p:spPr bwMode="auto">
            <a:xfrm>
              <a:off x="3657600" y="3475705"/>
              <a:ext cx="91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79"/>
            <p:cNvSpPr>
              <a:spLocks noChangeShapeType="1"/>
            </p:cNvSpPr>
            <p:nvPr/>
          </p:nvSpPr>
          <p:spPr bwMode="auto">
            <a:xfrm>
              <a:off x="3657600" y="4038600"/>
              <a:ext cx="91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Line 80"/>
            <p:cNvSpPr>
              <a:spLocks noChangeShapeType="1"/>
            </p:cNvSpPr>
            <p:nvPr/>
          </p:nvSpPr>
          <p:spPr bwMode="auto">
            <a:xfrm>
              <a:off x="3634850" y="4424363"/>
              <a:ext cx="9371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81"/>
            <p:cNvSpPr>
              <a:spLocks noChangeShapeType="1"/>
            </p:cNvSpPr>
            <p:nvPr/>
          </p:nvSpPr>
          <p:spPr bwMode="auto">
            <a:xfrm>
              <a:off x="3657600" y="4857370"/>
              <a:ext cx="91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Text Box 82"/>
            <p:cNvSpPr txBox="1">
              <a:spLocks noChangeArrowheads="1"/>
            </p:cNvSpPr>
            <p:nvPr/>
          </p:nvSpPr>
          <p:spPr bwMode="auto">
            <a:xfrm>
              <a:off x="3048000" y="1600200"/>
              <a:ext cx="2057400" cy="528638"/>
            </a:xfrm>
            <a:prstGeom prst="rect">
              <a:avLst/>
            </a:prstGeom>
            <a:solidFill>
              <a:srgbClr val="6982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dirty="0"/>
                <a:t>President</a:t>
              </a:r>
            </a:p>
          </p:txBody>
        </p:sp>
        <p:sp>
          <p:nvSpPr>
            <p:cNvPr id="6187" name="Line 83"/>
            <p:cNvSpPr>
              <a:spLocks noChangeShapeType="1"/>
            </p:cNvSpPr>
            <p:nvPr/>
          </p:nvSpPr>
          <p:spPr bwMode="auto">
            <a:xfrm>
              <a:off x="4114800" y="2130836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3" name="Rectangle 37"/>
          <p:cNvSpPr>
            <a:spLocks noChangeArrowheads="1"/>
          </p:cNvSpPr>
          <p:nvPr/>
        </p:nvSpPr>
        <p:spPr bwMode="auto">
          <a:xfrm>
            <a:off x="553470" y="5627612"/>
            <a:ext cx="7467600" cy="1039012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154" name="Line 38"/>
          <p:cNvSpPr>
            <a:spLocks noChangeShapeType="1"/>
          </p:cNvSpPr>
          <p:nvPr/>
        </p:nvSpPr>
        <p:spPr bwMode="auto">
          <a:xfrm flipH="1">
            <a:off x="7010400" y="5244034"/>
            <a:ext cx="381000" cy="297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 Box 39"/>
          <p:cNvSpPr txBox="1">
            <a:spLocks noChangeArrowheads="1"/>
          </p:cNvSpPr>
          <p:nvPr/>
        </p:nvSpPr>
        <p:spPr bwMode="auto">
          <a:xfrm>
            <a:off x="7085340" y="4839987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/>
              <a:t>Research Units</a:t>
            </a:r>
          </a:p>
        </p:txBody>
      </p:sp>
      <p:sp>
        <p:nvSpPr>
          <p:cNvPr id="6156" name="Text Box 152"/>
          <p:cNvSpPr txBox="1">
            <a:spLocks noChangeArrowheads="1"/>
          </p:cNvSpPr>
          <p:nvPr/>
        </p:nvSpPr>
        <p:spPr bwMode="auto">
          <a:xfrm>
            <a:off x="570870" y="5755565"/>
            <a:ext cx="1726150" cy="314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/>
              <a:t>FFI</a:t>
            </a:r>
          </a:p>
        </p:txBody>
      </p:sp>
      <p:sp>
        <p:nvSpPr>
          <p:cNvPr id="6157" name="Text Box 152"/>
          <p:cNvSpPr txBox="1">
            <a:spLocks noChangeArrowheads="1"/>
          </p:cNvSpPr>
          <p:nvPr/>
        </p:nvSpPr>
        <p:spPr bwMode="auto">
          <a:xfrm>
            <a:off x="4270156" y="5772201"/>
            <a:ext cx="1752600" cy="314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 dirty="0" smtClean="0"/>
              <a:t>AME</a:t>
            </a:r>
            <a:endParaRPr lang="en-US" altLang="en-US" sz="1400" b="1" dirty="0"/>
          </a:p>
        </p:txBody>
      </p:sp>
      <p:sp>
        <p:nvSpPr>
          <p:cNvPr id="45" name="Line 81"/>
          <p:cNvSpPr>
            <a:spLocks noChangeShapeType="1"/>
          </p:cNvSpPr>
          <p:nvPr/>
        </p:nvSpPr>
        <p:spPr bwMode="auto">
          <a:xfrm>
            <a:off x="3619184" y="5334000"/>
            <a:ext cx="8765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Text Box 152"/>
          <p:cNvSpPr txBox="1">
            <a:spLocks noChangeArrowheads="1"/>
          </p:cNvSpPr>
          <p:nvPr/>
        </p:nvSpPr>
        <p:spPr bwMode="auto">
          <a:xfrm>
            <a:off x="1600200" y="5223118"/>
            <a:ext cx="2018983" cy="276999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1" dirty="0" smtClean="0"/>
              <a:t>Communications</a:t>
            </a:r>
            <a:endParaRPr lang="en-US" altLang="en-US" sz="1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635" y="228600"/>
            <a:ext cx="7772400" cy="1143000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Office of Research: Where we fit in</a:t>
            </a:r>
            <a:endParaRPr lang="en-US" sz="3600" dirty="0">
              <a:latin typeface="+mn-lt"/>
            </a:endParaRPr>
          </a:p>
        </p:txBody>
      </p:sp>
      <p:sp>
        <p:nvSpPr>
          <p:cNvPr id="78" name="Text Box 152"/>
          <p:cNvSpPr txBox="1">
            <a:spLocks noChangeArrowheads="1"/>
          </p:cNvSpPr>
          <p:nvPr/>
        </p:nvSpPr>
        <p:spPr bwMode="auto">
          <a:xfrm>
            <a:off x="4502655" y="5244035"/>
            <a:ext cx="2212371" cy="276999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1" dirty="0"/>
              <a:t>Human </a:t>
            </a:r>
            <a:r>
              <a:rPr lang="en-US" altLang="en-US" sz="1200" b="1" dirty="0" smtClean="0"/>
              <a:t>Subjects/ IRB</a:t>
            </a:r>
            <a:endParaRPr lang="en-US" alt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719E95-7E83-4A6F-AFA9-B1D13133E843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876800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990000"/>
                </a:solidFill>
                <a:cs typeface="Arial" charset="0"/>
              </a:rPr>
              <a:t>It’s a great intellectual exercise as it provides focus and crystallizes ideas</a:t>
            </a:r>
          </a:p>
          <a:p>
            <a:pPr algn="just" eaLnBrk="1" hangingPunct="1">
              <a:buClr>
                <a:schemeClr val="tx1"/>
              </a:buClr>
              <a:buFont typeface="Arial" charset="0"/>
              <a:buChar char="•"/>
            </a:pPr>
            <a:r>
              <a:rPr lang="en-US" altLang="en-US" sz="2600" dirty="0" smtClean="0">
                <a:cs typeface="Arial" charset="0"/>
              </a:rPr>
              <a:t>Provides peer-reviewed validation of the quality of your scholarship and recognition in the community</a:t>
            </a:r>
          </a:p>
          <a:p>
            <a:pPr algn="just" eaLnBrk="1" hangingPunct="1">
              <a:buClr>
                <a:schemeClr val="tx1"/>
              </a:buClr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990000"/>
                </a:solidFill>
                <a:cs typeface="Arial" charset="0"/>
              </a:rPr>
              <a:t>Provides freedom, flexibility and resources</a:t>
            </a:r>
          </a:p>
          <a:p>
            <a:pPr algn="just" eaLnBrk="1" hangingPunct="1">
              <a:buClr>
                <a:schemeClr val="tx1"/>
              </a:buClr>
              <a:buFont typeface="Arial" charset="0"/>
              <a:buChar char="•"/>
            </a:pPr>
            <a:r>
              <a:rPr lang="en-US" altLang="en-US" sz="2600" dirty="0" smtClean="0">
                <a:cs typeface="Arial" charset="0"/>
              </a:rPr>
              <a:t>Supports students</a:t>
            </a:r>
          </a:p>
          <a:p>
            <a:pPr algn="just" eaLnBrk="1" hangingPunct="1">
              <a:buClr>
                <a:schemeClr val="tx1"/>
              </a:buClr>
              <a:buFont typeface="Arial" charset="0"/>
              <a:buChar char="•"/>
            </a:pPr>
            <a:r>
              <a:rPr lang="en-US" altLang="en-US" sz="2600" dirty="0" smtClean="0">
                <a:solidFill>
                  <a:srgbClr val="990000"/>
                </a:solidFill>
                <a:cs typeface="Arial" charset="0"/>
              </a:rPr>
              <a:t>Often catalyzes collaborations within and outside of the University</a:t>
            </a:r>
          </a:p>
          <a:p>
            <a:pPr algn="just" eaLnBrk="1" hangingPunct="1">
              <a:buClr>
                <a:schemeClr val="tx1"/>
              </a:buClr>
              <a:buFont typeface="Arial" charset="0"/>
              <a:buChar char="•"/>
            </a:pPr>
            <a:endParaRPr lang="en-US" altLang="en-US" sz="2600" dirty="0" smtClean="0">
              <a:cs typeface="Arial" charset="0"/>
            </a:endParaRPr>
          </a:p>
        </p:txBody>
      </p:sp>
      <p:sp>
        <p:nvSpPr>
          <p:cNvPr id="99332" name="Text Box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altLang="en-US" sz="3800" dirty="0" smtClean="0">
                <a:latin typeface="+mn-lt"/>
              </a:rPr>
              <a:t>Why apply for external funding?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BEC7B66-E631-4F6B-9FF4-E6E497357C9A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+mn-lt"/>
              </a:rPr>
              <a:t>Workshop Schedule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50292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400" dirty="0" smtClean="0">
                <a:cs typeface="Arial" charset="0"/>
              </a:rPr>
              <a:t>  </a:t>
            </a:r>
            <a:r>
              <a:rPr lang="en-US" altLang="en-US" sz="2400" dirty="0" smtClean="0">
                <a:cs typeface="Arial" charset="0"/>
              </a:rPr>
              <a:t>8:50 </a:t>
            </a:r>
            <a:r>
              <a:rPr lang="en-US" altLang="en-US" sz="2400" dirty="0" smtClean="0">
                <a:cs typeface="Arial" charset="0"/>
              </a:rPr>
              <a:t>a.m.	Where to Find Funding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400" dirty="0" smtClean="0">
                <a:cs typeface="Arial" charset="0"/>
              </a:rPr>
              <a:t>  9:05 a.m.	Grants Cradle to Grave: Pre-Award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400" dirty="0" smtClean="0">
                <a:cs typeface="Arial" charset="0"/>
              </a:rPr>
              <a:t>  9:50 a.m.	Break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400" dirty="0" smtClean="0">
                <a:cs typeface="Arial" charset="0"/>
              </a:rPr>
              <a:t>10:05 a.m.	Grants Cradle to Grave:  Post-Award and 		FSURF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400" dirty="0" smtClean="0">
                <a:cs typeface="Arial" charset="0"/>
              </a:rPr>
              <a:t>11:00 a.m.	Break Out Sessions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400" dirty="0" smtClean="0">
                <a:cs typeface="Arial" charset="0"/>
              </a:rPr>
              <a:t>12:30 p.m.	Lunch and Poster Session with 2014 FYAP 		faculty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altLang="en-US" sz="2000" dirty="0" smtClean="0"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altLang="en-US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2">
      <a:dk1>
        <a:srgbClr val="000000"/>
      </a:dk1>
      <a:lt1>
        <a:srgbClr val="FFFFE1"/>
      </a:lt1>
      <a:dk2>
        <a:srgbClr val="990033"/>
      </a:dk2>
      <a:lt2>
        <a:srgbClr val="330033"/>
      </a:lt2>
      <a:accent1>
        <a:srgbClr val="CCCC99"/>
      </a:accent1>
      <a:accent2>
        <a:srgbClr val="990033"/>
      </a:accent2>
      <a:accent3>
        <a:srgbClr val="FFFFEE"/>
      </a:accent3>
      <a:accent4>
        <a:srgbClr val="000000"/>
      </a:accent4>
      <a:accent5>
        <a:srgbClr val="E2E2CA"/>
      </a:accent5>
      <a:accent6>
        <a:srgbClr val="8A002D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990033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990033"/>
        </a:accent2>
        <a:accent3>
          <a:srgbClr val="FFFFEE"/>
        </a:accent3>
        <a:accent4>
          <a:srgbClr val="82002A"/>
        </a:accent4>
        <a:accent5>
          <a:srgbClr val="E2E2CA"/>
        </a:accent5>
        <a:accent6>
          <a:srgbClr val="8A002D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E1"/>
        </a:lt1>
        <a:dk2>
          <a:srgbClr val="990033"/>
        </a:dk2>
        <a:lt2>
          <a:srgbClr val="330033"/>
        </a:lt2>
        <a:accent1>
          <a:srgbClr val="CCCC99"/>
        </a:accent1>
        <a:accent2>
          <a:srgbClr val="990033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8A002D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2842</TotalTime>
  <Words>283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Layers</vt:lpstr>
      <vt:lpstr>The Office of Research</vt:lpstr>
      <vt:lpstr>Mission of the Office of Research</vt:lpstr>
      <vt:lpstr>PowerPoint Presentation</vt:lpstr>
      <vt:lpstr>Office of Research: Administration</vt:lpstr>
      <vt:lpstr>Office of Research: Where we fit in</vt:lpstr>
      <vt:lpstr>Why apply for external funding?</vt:lpstr>
      <vt:lpstr>Workshop Schedule</vt:lpstr>
    </vt:vector>
  </TitlesOfParts>
  <Company>Contracts &amp; Grants, UGA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Accounting Standards Policies and Procedures</dc:title>
  <dc:creator>Contracts &amp; Grants</dc:creator>
  <cp:lastModifiedBy>Williams, Patrice</cp:lastModifiedBy>
  <cp:revision>175</cp:revision>
  <cp:lastPrinted>2013-05-07T20:35:21Z</cp:lastPrinted>
  <dcterms:created xsi:type="dcterms:W3CDTF">2000-02-24T18:20:12Z</dcterms:created>
  <dcterms:modified xsi:type="dcterms:W3CDTF">2016-04-27T13:27:56Z</dcterms:modified>
</cp:coreProperties>
</file>