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7"/>
  </p:notesMasterIdLst>
  <p:handoutMasterIdLst>
    <p:handoutMasterId r:id="rId18"/>
  </p:handoutMasterIdLst>
  <p:sldIdLst>
    <p:sldId id="354" r:id="rId2"/>
    <p:sldId id="355" r:id="rId3"/>
    <p:sldId id="380" r:id="rId4"/>
    <p:sldId id="381" r:id="rId5"/>
    <p:sldId id="382" r:id="rId6"/>
    <p:sldId id="383" r:id="rId7"/>
    <p:sldId id="363" r:id="rId8"/>
    <p:sldId id="384" r:id="rId9"/>
    <p:sldId id="369" r:id="rId10"/>
    <p:sldId id="370" r:id="rId11"/>
    <p:sldId id="371" r:id="rId12"/>
    <p:sldId id="386" r:id="rId13"/>
    <p:sldId id="374" r:id="rId14"/>
    <p:sldId id="376" r:id="rId15"/>
    <p:sldId id="323" r:id="rId16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6" autoAdjust="0"/>
    <p:restoredTop sz="94649" autoAdjust="0"/>
  </p:normalViewPr>
  <p:slideViewPr>
    <p:cSldViewPr>
      <p:cViewPr>
        <p:scale>
          <a:sx n="120" d="100"/>
          <a:sy n="120" d="100"/>
        </p:scale>
        <p:origin x="-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7146" cy="4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654" y="1"/>
            <a:ext cx="3037146" cy="4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0063"/>
            <a:ext cx="3037146" cy="46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654" y="8830063"/>
            <a:ext cx="3037146" cy="46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E1E1348-8756-4F34-A127-C95A7505A8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84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7146" cy="4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654" y="1"/>
            <a:ext cx="3037146" cy="4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881" y="4415830"/>
            <a:ext cx="5608640" cy="418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0063"/>
            <a:ext cx="3037146" cy="46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54" y="8830063"/>
            <a:ext cx="3037146" cy="46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56A53AE-AE2C-4144-B288-E0E4A58D406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322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F6A9-3784-4356-8891-4AA5F6E4106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9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Research.fsu.edu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F6A9-3784-4356-8891-4AA5F6E410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26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Began Fall, 2013 at FSU</a:t>
            </a:r>
          </a:p>
          <a:p>
            <a:r>
              <a:rPr lang="en-US" dirty="0" smtClean="0"/>
              <a:t>Similar Office at Research Universities across the US</a:t>
            </a:r>
          </a:p>
          <a:p>
            <a:r>
              <a:rPr lang="en-US" dirty="0" smtClean="0"/>
              <a:t>Research.fsu.edu/</a:t>
            </a:r>
            <a:r>
              <a:rPr lang="en-US" dirty="0" err="1" smtClean="0"/>
              <a:t>opd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F6A9-3784-4356-8891-4AA5F6E410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22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George </a:t>
            </a:r>
            <a:r>
              <a:rPr lang="en-US" dirty="0" err="1" smtClean="0"/>
              <a:t>Heilmeier</a:t>
            </a:r>
            <a:r>
              <a:rPr lang="en-US" dirty="0" smtClean="0"/>
              <a:t> was the director of the Defense Advanced Research Projects Agency (DARPA) in the 1970s (he left DARPA to join Texas Instruments in 1977 and eventually became the CEO of </a:t>
            </a:r>
            <a:r>
              <a:rPr lang="en-US" dirty="0" err="1" smtClean="0"/>
              <a:t>Bellcore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The "</a:t>
            </a:r>
            <a:r>
              <a:rPr lang="en-US" dirty="0" err="1" smtClean="0"/>
              <a:t>Heilmeier</a:t>
            </a:r>
            <a:r>
              <a:rPr lang="en-US" dirty="0" smtClean="0"/>
              <a:t> Catechism" are the questions that should be answered when writing a research proposal for a funding agency.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53AE-AE2C-4144-B288-E0E4A58D406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23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770"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8448" indent="-287865" defTabSz="91477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51458" indent="-230292" defTabSz="91477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12041" indent="-230292" defTabSz="91477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72625" indent="-230292" defTabSz="91477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33208" indent="-230292" defTabSz="91477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93791" indent="-230292" defTabSz="91477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54375" indent="-230292" defTabSz="91477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914958" indent="-230292" defTabSz="91477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40FE5D-59F1-4CB1-A2ED-E16882745978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Change presenter info as needed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B661-5904-49AC-8223-5F8F69B07732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41CB-4422-4867-906E-A8C88F7BAC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47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EA24-F2C5-4F0C-B6E4-1265652104D8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41CB-4422-4867-906E-A8C88F7BAC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1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E26F-7319-406C-B3AC-2267ECB50F1E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41CB-4422-4867-906E-A8C88F7BAC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34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665B-6D8E-421D-AC5E-9531F41E79ED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41CB-4422-4867-906E-A8C88F7BAC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4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54FD-92FD-4D14-AC98-0CC8CD73AF65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41CB-4422-4867-906E-A8C88F7BAC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74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9C2F-36B3-4495-99A9-999DEEA81ABD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41CB-4422-4867-906E-A8C88F7BAC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7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79E2-667E-486C-A81A-2C85A31E226D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41CB-4422-4867-906E-A8C88F7BAC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99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6EF7-D0BC-4198-BAF0-B46A13D25CCC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41CB-4422-4867-906E-A8C88F7BAC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7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AE12-6B8C-4871-BF5C-85BA1333CDB4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41CB-4422-4867-906E-A8C88F7BAC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9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D64B-1344-43F0-B827-E7CBCC662694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41CB-4422-4867-906E-A8C88F7BAC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53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ED57-ECA7-4CB3-A6DF-1CC47D6241AE}" type="datetime1">
              <a:rPr lang="en-US" smtClean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41CB-4422-4867-906E-A8C88F7BAC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ECEDD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ECEDD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BE05552-26E7-4156-9FA9-9A1268E43314}" type="datetime1">
              <a:rPr lang="en-US" smtClean="0">
                <a:latin typeface="Arial"/>
              </a:rPr>
              <a:t>4/26/2016</a:t>
            </a:fld>
            <a:endParaRPr lang="en-US" dirty="0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E8441CB-4422-4867-906E-A8C88F7BACF2}" type="slidenum">
              <a:rPr lang="en-US" smtClean="0"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230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862030"/>
            <a:ext cx="5432605" cy="2319048"/>
          </a:xfrm>
        </p:spPr>
        <p:txBody>
          <a:bodyPr/>
          <a:lstStyle/>
          <a:p>
            <a:r>
              <a:rPr lang="en-US" sz="2800" b="1" dirty="0" smtClean="0"/>
              <a:t>First year assistant professor workshop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alumni Center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ballroom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May 5, 2016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AutoShape 2" descr="data:image/jpeg;base64,/9j/4AAQSkZJRgABAQAAAQABAAD/2wCEAAkGBxQTEhUUExQWFhUWFxgYGRUVFRUUGBgYGRQWFxgWGRcZHSggGBsmHBgWIjEiJykrLi4uFx8zODMsNygtLiwBCgoKDg0OGxAQGy8kICYsLzQ0MC0sLCwsLCw0LCwsLC0sLCwsLCwsLCwsLCwsLCwsLCwsLCwsLCwsLCwsLCwsLP/AABEIAOEA4AMBEQACEQEDEQH/xAAbAAACAwEBAQAAAAAAAAAAAAAABQMEBgcCAf/EAEUQAAECAwUECAQEAwcCBwAAAAEAAgMEEQUSITFBBlFhcRMiMoGRobHBB1LR8EJicuEUI4IkM3OSorLxJVMVFjRDY7PS/8QAGgEBAAMBAQEAAAAAAAAAAAAAAAMEBQIBBv/EADcRAAICAQIDBQcEAQMFAQAAAAABAgMRBCESMUEFE1Gx8CIyYXGBodEUkcHhIzNC8RVSYnKiNP/aAAwDAQACEQMRAD8A7igBACAEAIAQAgBACAEAIAQAgFe0R/lc3D3Kodov/D9US0+8V9mTg8cW+/0UXZj2kvkdXdB4tQgBACAEAIAQAgBACAEAIAQAgBACAEAIAQAgAlARwozXVumtDRcQthZnheT1prmSLs8BACAEAIDPbRTNXBg/DieZ08PVY3aNqlJQXTzLFMcLJXsSaDImOTsO/Q/e9Q6G3u7d+T2/B1bHMTUrfKoIAQAgBAVp6eZCALzSpplXvpuUN18KknM6jBy5E0GM14DmkEHUKSM4yWYvKPGmtme10eAgBACAEAIAQAgBACAEAICGbg32Fv3VQ31d7W4nsXh5EcpMGG7hkR96rD098qJ+aJ5R4kP4UUOFQahb8LIzjxRexA1jme12eAgI40drRVxA5lcTsjBZk8HqTfIVTttChEPP5j7BZ1/aKxiv9yWNXiInGuJWS3ncsHgrwDWQtssAa8XgNfxD6rRo18oLhmsr7/2RSqT3Q6lrQhxOy4V3HA+BWnVqa7PdZBKElzLSnOQQEE3Nshi880HmeAGqjtthWsyZ1GLk8IxtpTjo8StODW7sfUr5++6V88/si7CCgjYWdKCFDawaZnedSt6ipVQUUUpy4nksqY5BACAEAIAQAgBACAEAIAQAgM9aTaRHePiAV89rI4ulj1sWIe6QQozmmrSR97lDXbOt5i8HTSfMn/8AFIm8eAVj9ff4/Y57uJ6hPjxcnGm/sjxGakhLVX8m8fsg+CJOyw64veSeA9yp49m53nL19TnvfBEpsOHTN3Oo+il/6dVjmzzvZGfmIRY4tOYNFj2QcJOL6FhPKyRUXB6PYOzzaddxr+WgHmCtaHZsce1J5+BA7n0QRNnG6PcOYB+i9fZkOkmFe/ArxZCZhjqPLhuBNf8AKfZRy0+pq9yWV66M6U4S5oXxLVjZF7h3AH0qqj1d/JyZIq4eBRixC41cSTvJJPiVXlJyeW8kiWORPZYrGh1+cetVLplm6PzObPdZul9KUAQAgBACAEAIAQAgBACAEAID4TReN4WWDNzMS84u3ny0XzV1neWOXiWYrCwQlRnRYsyE10QB2VCabzu9fBWdHXCdqUzmbaWxogF9ClgrH1ACAyNpOrFefzHyw9l83qZcV0n8S5BYiis11CDuNVCnhpnRtgV9UUT6gBAZbaeI0xABmB1jzyHh6rE7RlF2JLmlv69cy3QngSlZ5OfYUQtcHDNpB8DVdRk4yUl0PGsrBvpeMHtDm5EVC+nhNTipLkzPaaeGSLo8BACAEAIAQAgBACAEAIAQCy05qvUb309Fla7UZ/xQ+v4JYR6shhWU4irjd4Z+Kir7OnJZk8fc9di6FCYhFri05hUrK5VycZEieVkia4g1GYxXMZOLyuZ7jJpJCbERtdRmPvRfQ6bUK6OevUrSjwssqwcniK+60ncCfALmcuGLk+h6llmXsyV6WJjlm76d5WBpae+s35c2Wpy4USW1IdGQWjqnyO774qTW6ZVSzHk/M8rnxLceWVFvQmHhTvGHstXSz46Yv4EE1iTLasHBTtSfEJlc3Hsjefoq+p1Cphnr0O4Q4mYyI8kkk1JNSeK+dk3J5ZdSwfZaAXvDG5k0+p8F1XW7JKK6iUsLLHkfZnq9R5LvzCgPhl5rSn2Z7Psy3+JAtRvuinZU86XeYcQENJxB/CfmG8KHTXy08+Czl5fE7sgrFmJrWuqKjEHVbieeRTPqAEAIAQAgBACAAUAIAQC6en6dVmJ3jTlvKzdVreH2K936+5JGHVkshJ3BU4uPlwUuk0qqXFL3vI8lLJcV04FVuwcA7uPt98Vl9pV7Ka+RLU+hTs6SEQOqSKUp31z8FV0ulV6ll4wdznwnmLAiQHXhl8wy5FeSqu0suJfv0+p6nGawOZGdbEGGBGbd31C19PqI3RyufgQSi4kNuRrsIjV2HufIKPX2cNLXjsdVLMj5Ycvdh11dj3afXvXmgq4KuLq/SFssyLNoS3SQ3N1Iw5jJT6irva3H1k5hLheRZs1Gwcw5g1HofMDxVLs2zaUH0JblyYyn51sJt53cNSVdvvjVHikRRi5PCM5Clos08uOA+bQDc0arHhXbq58T5eP8IsuUa1g925ZrITWFtakkGprXBd6zSwpjFxFVjk3kn2VlsXRD+kep9lL2bXu5/T8nN8uSNEtYrFO0rOZGbR2YycMx9RwUF+nhdHD/AHO4TcXsIZC0XyzzCjYtGRGNK6je3h/ws2nUS00u6s5eX9FidasXFE08GK1wDmkEHUYrXjJSWYvKKrTWzPa6PCCcnGQm3nuDR5nkMyo7LYVrM3g6jFyeESw3hwBBqCKg7wV2mmso5awel6AQEM41xYQzM93NQ6hTlW1DmexxncRQ474ZpUimhy8FhQutofCnj4FhxUi2213fKPEq2u0p43ijjukV48+92FaDcMFWt1ltmzeF8DpQSJ7Hg1Jcfw5c/v1Vjs6lSk5vp5nNj2wOVskIICCdhXobhww5jEKHUV95VKJ1F4Yu2fd2x+n3Wf2Y/eXy/kkt6Dciua1Wk9mQiC0oAhPDobgD8tcR3buaxtVUqJqdbw/D10LEHxLDKloz5i3agCg34V1Kr6jUSvayuR3CCiRxdrms6piQG0woXCo/1K9G7WSXsV7f+rIX3Se8vuj5D2vByiwD/UPZyO/Wx96v/wCWF3L/ANy/dHmVtAtidKKGpNQDga579VRhfKu3vGt99uRO4qUcFmVpHi1jPA3NrSv5Rw81NVjUW5tl9P49bnMvYj7KNOxgAAAoBkAttJJYRVEm1Z6jP1H0Wb2n7kfmWNPzZfsSDdgsGpF4/wBWPpRWtHDgpivr+5Ha8yZeVkjBAItrZdphh+TmkDmDp79xWd2jWnWp9UWNPJ8WDLy80+GascW8jgeYyKyIWzreYvBalFS5otPt6YIp0ng1oPjRTvW3te99kcdzDwIJSUiTD8KuOr3EkAcT7Liuqy+W2/xZ3KUa0bizZToobWXi6mp8cOC36Ku6goZyUJy4pZLSlOAQAgK07KCINxGR9uSranTRuj8ejOoywzPOFDQ5hfPtNPDLJ8XgLElOGGcMQcwrGn1MqXtuvA5lHI2g2nDdmbp44eeS1q9dVPm8fMhdbRca4HI15K2mmso4Pq9AhlIohRnh2DcfWo8li0TjRqJKXLf8onkuKKwV7W2hujA3G/6jy3feKklqbtQ+GlYXj65eZy+CtZmzJz9qRXgiFRh3nE/Qeatafs+qLzd7Xr7lSzWTe0NhdAvvbV5LnAkGuONTvWjOmNUsQWEym7HL3nkSz8tiXAC7WmBGdMcFfpTUVF8zhspMJaajw3rqdaksM9TLsCOe00kb7poRXCvp5LNupSeJLKJoTa5bDKV2iiM7Y6QYcHdxpQ8is27s6uW8Nn9i3Xq5x2lubGwNpqjqOvN1huwc3Tu9FTjZfpXwz3Xrk/4La4LVmPMYWvONmHQmsruxFKFxA9vNeaq6OolCMPWTuuLgm2alraCg0W0lhYKhDMTkNnbe1vAnHwzXE7oQ954OoxcuSFE3tMwf3bS47z1R9fJUbO0oL3Fn7E0dO3zM9aFoPjGrzlk0YAdyzLr52vMizCtQ5FMqE7CFDLnBozcQBzJouoxcmkup43hZOhWfJNhMDG6ZnUnUlfSU1RqgoxM6c3J5ZZUpyCAEAIAQGetcUimm4eiwNekrn9CxX7pB/CvpeumnL2UP6e3h4uF4OuJcskKiPSzKyL4gq2lK0xKsU6Wy1cUcYOZTUeZYbZUUYhwB4OI9lYjoL47xaX1f4Oe8iz7EizEIVcajjQ/uupT1dKzLdfR/2EoSM/bdr3TU0MR2QyGgqeHqoqaZ6qxzly6/hHNtqqjhczNRYxNXvJJ9KkYU0/db9FC2hDYybLG3xSLMrKRIn8xpujG6yla54nnTworWa6/8clnxfrwIt3uLxAOOJFc9K76rR2OeEqxpZdczzGCo1lHCtM9aU81FbHMXg9iyeLKtBqBTMYbuW/6LJc5NcLLCKkRvDlzpQLk7KpiXC14cWuacHA0xPVryyw1xRx4k4tZTPVJxeUbLZ3aDpaV6sRuIIydTVvLd9jC1Wklp5cceXkadF6tXDLma6VhzEwCRFwBoesW/6WhK46jULPHt8/4RJJ1w6E7NlzrF8Ge9VKuy31l9v7PP1HwK1qWEIUMv6StKYFtK1NN/3RRajQqqDnxfY6rucpYwIwCTQYk6DGqz8Z2RYGjdnYxbeo0H5Set6U81dWguceL7dSHv4ZwVLFH9ohg/OotKv88c+J1b7jOgL6MzwQAgBACAEAi6PpJg7gceTaD1WLwd/q34J+WxPnhgPVtEAvtGzQ/rNwd5Hnx4qjqtGrPajtLzJITxzKFlzPRvLH4A4Guh0++SpaO502OE9s/Zkk48Syh+tsrmV2ntYNDiT1IenzO3D08Vj6mctRcqocl6b+hMmq4cTMA6K57y52ZJPtTgKei1661XFRiZc5OTyxrIM9x4hdkTNNJMa1pJyAr4BEnJ4R3FLmxRaF2I8ua26DpvO9alUXGOGyKU03sJ5yEpos8YkmmrtnCIpWMBVp34fRUNTXn2kSwZDNQKkEk4aA0+8gVUjNxTwS4yUZiTq8k8qccBQLqNrjHCPcH1pLTVhu0xBGFMcDwOXnvUMvaWJbnSeN0dH2N2gqGvPBsRo9aefiFiNPR3/wDi/L8r1zNWEldX8fXmdIDqioyWynncrGStubMxFEOF1gDhTU6u5DfzWLqrXqLFXXul5+Jcqiq48Uh3ZFjtgip6z9XbuDdwWhptJGlZ5vx/BBZa5/IZq2RGTtqX6GahxB2XuDjzDhe9a95WPqa+61EZrk3/AMlyqXFW4msWwUwQAgBACAjmYtxpcdBVR22KuDk+h6ll4Fez7e245kge59Vn9mxzxTZLd0Q4WoQggKdoyAiDc4ZH2PBVNTpY3LPU7hPhFkO03MY6G4G8MAd3PlnVUY6ydcHXPmuRK603lGB2rnavEIHs9Y8yPYUP9Ssdm1Yi7H18v+fIq6ueXw+AsgPGGP3j7LTKLHki/Gv2Mf2CHBNO2pU9GD1RnQ5n6LQ09GI8T5nPF0PLZkUU+DzhKM3GXcUGxNO1GYI5ii6bOMFKC3rtOlc9MBX6KtdLEGSxRLHIpnkD5nDz+8FmExVivFfvf5Vqh6VXPA+9KUr4CiHpf2eneijtNeq4XTyJwd40PKqqaynvamlzW6LGms4JrwZ1CHacR0JsBoxJu1GZbo3hz3LIjqbJVqmPpeHroaTripcbNHY1liC3e89p3sOC1tLplTH4vmVbLHN/AYq0RggEm1sC9AvfI4Hx6vuPBUO0YcVOfB/0T6d4ngYWVNdJCY/UjHmMD5gqzp7O8rUiOyPDJotqY4BACAEAkt6cH92Dxd7D38Fk9oXp/wCNfUnqj1JNnX9Vw1vV8QPopOzGuCS+J5dzG60iEijTDW9pwHM+yjnbCHvNI9UW+Qvj24wdkF3+keePkqdnaNcfdWft6/YkVT6ieemjEdeLQ3DjiN/FZeoudsuJrBNCKisHLJS2HOjvitNHX3PaaA9WvVwIoaCgoeC+n7juoRj4Jfv1MiU+KTkdm2YnWzMuyK6GxrjUEAChLTdJG4HdpVcFmD4lkzO19iGC50SGKQng1phceTrj2ThTdluUtckpJ/ErX1Y3Qgsi0Yss5tLpY5zbzaNcDwrSowrktFyrvT8UVoSlWxrtpazhHiQcAxl2gDWjG4HVJpXVeaWpcCl1ZJqLHxOPQZTkD+BkRGY0dO+5WIQHFl/dXKmXMqFS763hfu+BK491XlczHwdrpljquiGK09qHFo9rhuxy7lPOmt8lj5EEbZrm8jbbOagOl5J8BrYcN5im60Nbdcbl4EDCoIIVLhliafPYsWOPDFrkO/h7aT5jpmxrr7lwtNxgIvF4IqAKjqjx1VdktUm+ZW+JFsRZV0JsC4wOa4k9HDcSQQB2gfTVD2yTXIQWNt7EZEAmWQ4kIkBzhDaxzAQCXAtwNMTSnehxGx9RN8QmgWjMAUANzLd0EMn7+qI8n7zNfs5azgyHGaAS5gqDj+rLiDivnuN6a+XD6RrRStrWTWSu08M9sFh39oeWPkr9faVb95Y+69fQilp5LkNZeehv7D2ngCK+GauQurn7rTIXCUeaLClORVtO8CWfxugf5h+6qa54of08yahe2hRshaABMJx7Rq3nTEeh7iqXZ1yTdb68ibUwz7SNYtgpggFz7ahDIk8mn3VJ9oUrr9iTupC+btxzsGC7xOJ/ZU7u0ZS2gseZJGlLmKSVnEx7hxC01aSDvBovYylF5i8BpPme3Tbzm9x/qK7d1j5yf7nnCvAsSNmviY9lvzHXkNVNRpJ278l4nM7FEeytmw2ZCp3uxP7LXq0lVfJZfiyvKyTM7tfGu9K75YRPg1xWfqlx6qMfkvuSweK2/mcMl4haQRmF9ZJKSwzGWx0WUt0y8jIxmm6eljihqQRfxBoMj3aZEKi6pcTS3J1PEUzpNmz0Gdl7wAcx4LXsONDTFp8fMFRpuLLCanE5jbmzD5WYAB/lOdWG44kio6pp+IeefBX1q1w78yhOlxl8D7t7Dd/Gxzobv/1MC6010eBR6nmoj7bZ0awp+FOyrTRrgWhsRhoaOAFWkeY4UKpWRlXMvQkpxMrtB8N61dKPp/8AFEJI/pfmORrzCnhqnymQy03/AGnObWbHg/2eMHM6MlwhupgXUq4EZg3RiCRgrCcX7SIGmvZZuvgxHLnTQJrRsHnnGVPUQUcNFjTvmWPinYc1Mx5f+GhOeA14cQWhoq5uZcRTAFc1cGHxHVsZNrAh2+sv+GhSUAm8RDi3iMi5zw9/deJ7lEeTWEkZCcmXRHX3uLnGgJOZutDB4ANFeC9ODoXw1i4QK6PePEuw86dyyLNtcn65YNKrfT+vE6JOWRCidpgB+ZvVPln3q7bparOa3+BxG2UeTMxa1gvhAub12b6YjmN3EeSydRoZVe0t0Wq7lLZ7MXwp+K3sxHjheNPBV432R5Sf7krhF80RzM09/be51N5Jpy3Lmdk5+88nsYqPJEANMRmNVwdGhs7atzQGxW3vzNoHd4yPktKntGUVixZ+PUrT0ye8Rq3amXOrhwLT7K4u0KX4/sQ/p5nx2zw0iHvb+6gfZi6S+w7/AOBSmrIiMFe0N7c/BVLdFbWs818DuNsWL6qmSHpoJwAryxXqTbwgfXsIzBHMEL1xlHmsBPIws+2DDAa4XmjLeOW9XdPrpVrhluvuRTqT3Q+lp5kTsuFd2R8FrVaiuz3X+SCUGuZldtG1EYDWC4eLCFm6h41kW/GPmTR3qf1OFMcvqzGNbaTv+kyP+NM/71HH/Ul9CR/6a+p42M2lfJxw4VMN5AiQxqK9oD5hpvxGq9tgpLPU8rm4s7bNy8KbgAVDmPAc1wzB0cNxH1Czy40pI5ptrE/t0YV1ZpWn8pngvStYvbZRj9LJTLwx5ZEYaFzcA4UDhVpqHChrQjVSKx4w90c4cHsa+wviC1xayZAY4kARG9ipNBeacWjLGpHJcYy9ieFvSRF8YrPa6UbGoA+G9orqWvwLfG6e471Np5Ylg8vj7ORR8ED15v8ATB9Yy61PJevA50/NkXxpnIkKYlXQ4j2O6OJixzmHB7NQV5Qk08i9tNCTaa3TNy8jEc4GKIcVsQClbzYjWhxA7JcBe0GJUdkeGTQcuJIzWWWmRrw3+3JcHJ0b4bM6sD9b/IuHqFj2761fTyNKn/8AP68Tpc7aMOF23AHdm7wGK0Lb66veZHGEpckZe19onRAWMF1hwNe0Ru3ALJ1GvlYnGOy+5aroUd3zE0OXe7ssc79LSfQKlGEpck39CdyS5s8RobmmjgWnc4EHwK8lFxeGsHqafIjK8PRrIbORoovEBjTq6tTybn40VyrQ22LPJfH8EM74R+I1Zsc38UUnk0D1JVtdmLrL7ET1T6I1C1CoCAze0EmGuD2igdn+r9/ZYvaFChJTjyfn/ZZqllYYw2dYBCrqSanlgrnZ8Uqs+LI7n7Q0IV4iKsazoTs2DmMD4hQT01U+cUdKcl1KEfZ9p7DiOeI+qqT7Ng/cePuSK59RPaUo9hAiG9UYGpOHes7UVWVSXG8k0JKS2OHtkHdMYAoHB7mddzWDq1xLnEAYDUr7KFinBT8VkxXHEuE39o2A02ZLQWzUqY8F8R7m/wARDAIiFxutcTSo6udBnio1P228PBI4ewlkwBJa4jCrSRgQRUHQjAjiMFYeGiA6J8PtsBBcIUR38l51dXo3nWmjScx/VvWfKLi8MsVzxsQbbRf+oRv1Q8v8KHjmuTyfvGm23smFNRCYEWEZlguPhOe0FwzFKntCpGO/MUQksipPbmY92xsy8hsZnQQrw6SLEexrWtxLiOtid1NaZBSVy4Xki7tvmT/FLbKHM3ZeXdehMdffEGT3AEBrd7RUmuRNKZKamtx3Z7bYnshv8LJZkn075iYlmGL0YawTEJxAZfJJLXEfjGROS4ulxYSR1SuHLZB8VpNs46DEl5iWf0bXtcwzEFjusWkEFzgDkdRolMuHKYtXFho5jKgtc8HMGhoQRgSDRwwI4g66ru73URLmTxDQHHLvyH/J8VWOjqWytmuLIUJhDXBgJNSKammtalfPOMr9RLgeN3+DYjiupZNZLbLMGMR7nHh1R7nzV2HZsFvN5+xFLUPohrLWZCZ2YbRxpU+JxVyGnqh7sUROyT5stqY4EW2EEGBepi1woeBwI9PBUO0YJ1cXgyxpn7eBVslZoiOMRwqGGjRoXZ17sPFVOz6FOXHLkvMl1FmFwo2S2ikCAEAICracvfhObrSo5jEKDU195U4nUJYlkp7NRKwiNzj5gH6qt2dLNWPBkly9obLQIQQFafnGwm3ndw1JUN98ao8TOoRcnhGcfKxIrXxncwN4GdNwAqsd023RldL18vkWeKMWoo5J8QLPLJjpQOrFFa/naAHDwunxW32Rep08HWPkzP1lfDPi8TMgrVKh7D16CSDFoQfumq5nHijgIcB/2Cf3FPFUCQ8RYlASa4VNCfX/AI3Ill4PBNEdU1NK8lfilFYRw9zyXL0Hgrw9weCh7gkl4wbWtcd1OKisi5LY9QysaEZmYZDp1e0/XqNpUd/Z/qVLVS7ipzfPp8/W/wBCeiHHYonYmWfFZDbMN0NcMwNHcRn3L5+NFsa1dH18TVc4uXAzTWLa7YwocHgYt38W8PRa2l1Ubljr65FWypwfwGitkQIBHtjEpL0+Z7R4Vd7Kh2jLFOPFr8k+mWZlywpTo4DG6kXjzdifDLuU+lr7upI4tlxTbGCsEYIAQAgBAZ6yovRzESHo4kDmCS3yJ8lkaWXdaiVfR+l9izYuKCZoVrlYqz882E2rs9G6kqG++NMcyOowcnsZyAHTUbrHDM0yDdwWPBT1d3tcvJFl4rjsatjAAABgBSnDct1JJYRUOebc7OiIx8LKvXhOOjhp5lp4FZEZPRaniXuvy/r8FiUVdXjr/JxaLDcxxa4Frmkgg5gjML6eMlJKUXlMyWmnhnyq6yeYPtV7kDGTiVaOGFaVI3KnasSOkV5uZJJAOGtNfenBS1Vpbs8ZVqpjw8koD4SvD08koDwSvD06p8NNmDQFwo+JRz97IYybwJ9xuXz+rs/V6hVR92Pp/hfuadEO5r4nzZ2FrABQDAYU4bloJJLBCY237PMvEESHVrSagj8Lt3Ld3hYerodE1OGyf2Zepnxxwx3YVuCMLr6CINNHcR9FoaXWK1cMtpefyILaXDdchyrpAZXaWKIsxBgaBwvf1EYdzf8AcsrWy7y6FX7/AF/ot0rhg5GqWqVAQAgBACAEBj7bNJh5GBBaa8brSvn9Y8aiTXw8kXKt4Iu/+ZDd7Avb64c6U8lZ/wCpvh93c47jfmJpiYc9xc41J+6cFnTslOXFJ5ZOopLCGli2pDhNIcHVJrUAHCgoM+firuj1VdMWpLchsrlJ7F9+0cPRrz3Ae6tvtKron6+px3EhbaFpmYFxsI4GoIq4juAwVO/UvULhjD+WSQr4N2zA7abKmKTEhi7HaOsw4XwBgMcnUyOuW4ixoNc9O+6t5eX9f8kOo0/eLjhz8zmzhQkEEEGhBwIIzBGhX0ied0ZgVQFmSj0NDkeNMfH7wUN0crKPURzIAcaZc69y7rlmIaIars8PhKA+EoenkleA2GxmzDnubGitNMDDhkVLzo4jduGvLPG7Q1+P8NW7fPHkviX9Np/98+R1KzLUdLAh0HM1JNWE+I+6rMo1MtOsOH8FydaseUxozayHqx45XT7hW12nDrF/Yi/TS8SnbG0EKLCcwMfU0oXXQAQa1wJUOo11dtbiov7HddEoyzkzYKzC0N5faeOwUN1+4uBr4giquw7QuisPD+ZBLTwbK1lTBdNQ3vNS6JieJw91HRNy1EZS6s7sjitpHQ19EZoIAQAgBAeXuABJNAMSV42kssGGnpjpIjn7zhyyHlRfNXWd5Y5eJoQjwpIgUR0fWgk0AqTkBiV6ll4R4OJPZ57sXm4N2bvoFoVdnzlvN48yGV6XIcS9iQW/hvHe/Hyy8lfr0NMOmfn6wQO2TL7GACgAA3AUVpJJYRHnJlTLfxEzEFaUvY59mjQsR1fqNTNZ8ftsXOLgrRltr9ihExeLj8hGYKg7g4a99DuU1V+o0TxJZj9vo+hFOqu/dbM5na2z8eXxeyrP+4zrN79W94C29Prab9ovfwfP+/oULKJ181t4iq8rZCSwYV6uOQwG8riU+E9IhiugexCd8p8F5xLxBYlLKjRTdhwy48KUHM1oO9RWaiqtZnJI7hXKbxFZN/sf8PS5wdEAe4EGn/tM5/O7hlw1WTbrbdS+ChYj1frl5/IvQ08Kvas3fgbe0JL+FiwnAkjB1Tva4Xu6lPFZ11P6ayDzleslqE+8i0bQgHiFvcyiUJmxYD84bQd7eqfLNV56SmfOP7beRJG2a6iac2S1hP8A6X//AKH0VGzszrB/uTx1P/cjPT0k+EbsRpB01B5EZrOtpnU8TRZjOMllFVRnYNeQQRgQag7iMivU2nlDmdHsi0Gx4YeM8nDc7UL6Si5WwUkZdkHCWGXVMcAgBARx4zWNLnEADMlcznGC4pPCPUm3hGVtm2jF6rKhmu93PcOCxNXrHb7Mdl5luurh3fMUgVyVFLPImPlUBpdk2suvOF8Hvu0wp31Wv2YoYb6/wVdRnK8DQLUK4IDxGiXWlxyAJ8BVcylwxbfQ9Sy8Gc2TxfEcc6DzJJ9Fk9m7zk2WdRskjSvaCKEVB0OK12k1hlUyNvy0Frw2FW+Ti0YgV058Fh6yuqMsV8/D11LlMpNZlyM9a+zcO8BFgta4itW0ae8tz5Fed/qdO1FyfmO6qs3wUZj4fY4MjN5UcPIe6t/qtWvehn6P8kD09L5SPEH4eHVsc8wG95qMV1+r1b2UPP8AJ5+mpX+7yLFl7IQnPuNh33Cp65qMMMRgDoMQqq1OpulwRePlt9ybuKYLLQ9sSXgsiXIzboGAb2Wg6hwGWnBRUd27Wr85+P8APrBLPiUf8ZuYUMNADQABkAKDyW9GKisIott8zPbaM6kM/mI8RX2Wb2mvZi/iWdK92N7GmL8CG78oB5jA+YV3TT46oy+BBZHhm0XVOcAgM9tpHaITWHtOcCOAGZ86d6zu0pRVai+bZZ0yfFkx0GC55oxpcdzQSfJY8Yyk8RWS62luy3EsWYAqYTu4A+QxUz0tyWeFnCug+pBJTsSA+8wlrsiCMDwcFxXbOqWY7P1zOpQjNYZ0Cxp8xoQiFt2tRTMGmFRwW/p7u9rU8YM6yHBLBeU5GCAjmYAe0tdkRQricFOLi+TPU2nlFCRsSFDzF929wr4DIKvToqq+mX8SSVspDIBWyIrzchDiCj2g8ciORUNtFdqxJfk6jNx5GcjSkSUiCI3rMyrwP4Xbuf8AwsqVVmknxx3XrZlpSjasPmaaUmWxGhzTUHy4HiteuyNkeKJUlFxeGTKQ8FW0kxdgEavIb7nyB8VS19nDS147EtMczE+y801jn33BoLRiTTIn6qj2fbGEpcTxsT3xbSwT2ptCXdSBXHC9TE8Gj3Umo17l7NX7/g5hRjeResOx+j678Yh77tffefs2dJpO79qfveRHbbxbLkQbXy9YbX/KaHk79wPFR9pV5gp+H8nWnlvgYWHNdJBadQLp5jDzFD3qzpLe8qT68iO2PDJklqzfRQnP1Aw/UcB5rvUW93W5esnlceKSQo2Ol6NfEOZN0chifM+Spdm14i5vqTamW6RdtqxmxhUYRBk7fwdw46KfVaSNyytn65kdVrh8jPSVrxpZ3RvFQ3AsdmP0nd5LNq1VunfBLkun49YLUqo2LKJtorYhxoTAytb1SCKU6pGeWuik1mqrurSjzz/BzTVKEnktbGTdWvhHMG8ORwPgaf5lN2bZs4P5+vXU41Md1I0y1CqVp+dZBYXvNANNSdw3lR22xqjxSOoQcnhGWlLPiTsQxYlWw8hTOg/C3hvO+vdk10z1U+8nsvWy/JblONMeGPM1cpKMhNusaGjhrxJ1K16641rEVgqSk5PLJ12clO0LMhRhSI0Hc7Jw5EYqG2iu1YkjuFkocmWYMINaGtFAAAANAFLGKisI5bbeWe16eAgBACAEAIDy9gIIIqDgQV40msMGYnYT5R9+HjDccjiP0n2P2ce2E9JPih7r9Y/DLcWrViXMZyVvwnjrG4dzsu52RVyrXVTW7w/j+SKVMly3EG0FpCM8BvYbkd5OZ9Fm63UK2fs8kWKa+Fb8xUqZMavZyyLoEV46x7IP4Rv5nyWzotLwrvJ8+nw/sp3W59lD9aRXKtqQL8J7d7TTmMR5gKG+HHXKPwO4S4ZJmT2ctPon0ceo+leB0dy0P7LG0Wo7qeHyZbur4ltzJtqbSD3CG01a3EkZF37D1Kk1+oU5KEeS8zyivCyzRWJAuQIY/LU83dY+q09LDgpivh/ZWteZtl5WCMVW9ZIjsqMIjeyd/wCU8PRVNXpldHK5r1glqt4H8DCPaQSDgQaEHQjML59pp4Zooms+cMKI17dDiN41CkptdU1NHM4qUcGrmNq4QbVgc5x/CRdpzP0qtefaNajmO7KcdNJvcW2dKxJ2J0kY/wAtpwAwB/K3hvP2K1Nc9VPjs91esL+SWco0rhjzNexoAAAoBgAMABuWwkksIpHpegEAIAQAgBACAEAIAQAgIpmA2I0scKgih+964sgpxcZcmexbTyjATssYb3MObTnvGYPhRfN21uubg+hoxlxLJBVRnRfsKAHx2Ndliab6CtFZ0lanckyO2TUHg3i+iM8EAIDm02y697dznDwcQvl7FibXxZpx3SZ4gsvOa3eQPE0XMY8UkvE6eyydLAX1RlH1ACAw+18NrY9W5uaC4ccRXvFPsrC7QjFW7dVuX9M24biNUSweoMMuc1ozcQ0cyaBdRjxSUV1PG8LJ02VlxDY1jcmig+vNfTQgoRUV0MqUnJ5ZKuzwEAIAQAgBACAEAIAQAgBACAxm1oHT/wBDa+Lv2WF2iv8AN9F/Jd0/uCWqok5NAhxKhzGvwxDmh3qFJCM17UU/pk8bjyY7ldp3swjMvcey7wyPkr9faM4bWL+GQS06fusZwtpYBzLm82k/7aq3HtCl8219PwRPTzR7ftHLgVvk8A19T4ii9evoS5/Znion4GJmY157nUpecXU3VJKwpy4pOXiy9FYSR8gRbrmu+VwPgQUhLhkpeDPWsrBu4Vuy7hXpAODqtPmvoI6ymSzxGe6ZroQzO0su3JxcdzQfU0HmuJ6+mPXPy9YPY6eb6CmatyYjCkGE5rfma0uPjSg+8VUnq77dq4tL5Z/omjTXH3mKH2TMGpMJ5JxJIqT7qm9Ne93Fk6tr8SjFhuaaOBadzgQfAqCUXF4awdpp8izYzgI8Kv8A3G+oCl07StjnxRzYvYfyOlL6UywQAgBACAEAIAQAgBACAEAID4SgMBakwY0dxaK1Ia0DUDAeOfevnL5u65uPXkaNceCG5prHsBkMBzwHP44hvAD3WrptFGtZlu/Iq2XOWy5DpXiA8uYDgQCNxxXjSfMC6bsGA/8ABdO9nV8svJVrNFTPpj5bEsbprqZu1dnokIFzTfYM6CjgOI1HELMv0M61xR3X3LVd6ls9mJFRJwQGgsvZhzwHRDcafwgdanGuDfNaNHZ8prim8L7/ANFezUJPEdzRydjwYXZYK/M7rHxOXctKvS1V+6irK2cubL6sEYICtPyDIzbr213HUcQdFFbTC2OJI6hNxeUc+taz3y8S6Txa7eK4HmFgX0ypnj9maVc1ZHJv7KnRGhNiDUYjc4YEeK36LVbWpIzrIcEmi2pTgEAIAQAgBACAEAIAQAgBAeI0MOaWnJwIOmBFCuZRUk0+p6nh5FdmWCyDELwS7RoIHV346niqtGihVNyTz4fAlnc5rA3VwhBACAEAIDB7TyAhRatFGvF4DcfxD0PesDW0Kqzbk/TNCifFHfoetlZARYt5wq2HQ03uPZHkT3L3QUqyzL5Lz6HmonwxwupulvFAEAIAQAgKloWdDjBoiCt01GNO6o0+gUVtMLcKa5HcLJQ5FmFDDQGtAAGAAFAO5SJKKwjltvdnpengIAQAgBACAEAIAQAgBACAEAIAQAgBACAEBm9t2fymO3Pp4tJ9gs3tNexF/H+C1pX7TPWxLP5LzqX07g1v1K97NX+Nv4/g81T9pfI0S0SsCAEAIAQAgBACAEAIAQAgBACAEAIAQAgBACAEAIAQAgBACAz2239w3/EH+x6zu0v9JfP+GWdL77+R62K/9Of8R3o1ddnf6X1/B5qff+g/V8rggBACAEAIAQAgBACAEAIA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AutoShape 4" descr="data:image/jpeg;base64,/9j/4AAQSkZJRgABAQAAAQABAAD/2wCEAAkGBxQTEhUUExQWFhUWFxgYGRUVFRUUGBgYGRQWFxgWGRcZHSggGBsmHBgWIjEiJykrLi4uFx8zODMsNygtLiwBCgoKDg0OGxAQGy8kICYsLzQ0MC0sLCwsLCw0LCwsLC0sLCwsLCwsLCwsLCwsLCwsLCwsLCwsLCwsLCwsLCwsLP/AABEIAOEA4AMBEQACEQEDEQH/xAAbAAACAwEBAQAAAAAAAAAAAAAABQMEBgcCAf/EAEUQAAECAwUECAQEAwcCBwAAAAEAAgMEEQUSITFBBlFhcRMiMoGRobHBB1LR8EJicuEUI4IkM3OSorLxJVMVFjRDY7PS/8QAGgEBAAMBAQEAAAAAAAAAAAAAAAMEBQIBBv/EADcRAAICAQIDBQcEAQMFAQAAAAABAgMRBCESMUEFE1Gx8CIyYXGBodEUkcHhIzNC8RVSYnKiNP/aAAwDAQACEQMRAD8A7igBACAEAIAQAgBACAEAIAQAgFe0R/lc3D3Kodov/D9US0+8V9mTg8cW+/0UXZj2kvkdXdB4tQgBACAEAIAQAgBACAEAIAQAgBACAEAIAQAgAlARwozXVumtDRcQthZnheT1prmSLs8BACAEAIDPbRTNXBg/DieZ08PVY3aNqlJQXTzLFMcLJXsSaDImOTsO/Q/e9Q6G3u7d+T2/B1bHMTUrfKoIAQAgBAVp6eZCALzSpplXvpuUN18KknM6jBy5E0GM14DmkEHUKSM4yWYvKPGmtme10eAgBACAEAIAQAgBACAEAICGbg32Fv3VQ31d7W4nsXh5EcpMGG7hkR96rD098qJ+aJ5R4kP4UUOFQahb8LIzjxRexA1jme12eAgI40drRVxA5lcTsjBZk8HqTfIVTttChEPP5j7BZ1/aKxiv9yWNXiInGuJWS3ncsHgrwDWQtssAa8XgNfxD6rRo18oLhmsr7/2RSqT3Q6lrQhxOy4V3HA+BWnVqa7PdZBKElzLSnOQQEE3Nshi880HmeAGqjtthWsyZ1GLk8IxtpTjo8StODW7sfUr5++6V88/si7CCgjYWdKCFDawaZnedSt6ipVQUUUpy4nksqY5BACAEAIAQAgBACAEAIAQAgM9aTaRHePiAV89rI4ulj1sWIe6QQozmmrSR97lDXbOt5i8HTSfMn/8AFIm8eAVj9ff4/Y57uJ6hPjxcnGm/sjxGakhLVX8m8fsg+CJOyw64veSeA9yp49m53nL19TnvfBEpsOHTN3Oo+il/6dVjmzzvZGfmIRY4tOYNFj2QcJOL6FhPKyRUXB6PYOzzaddxr+WgHmCtaHZsce1J5+BA7n0QRNnG6PcOYB+i9fZkOkmFe/ArxZCZhjqPLhuBNf8AKfZRy0+pq9yWV66M6U4S5oXxLVjZF7h3AH0qqj1d/JyZIq4eBRixC41cSTvJJPiVXlJyeW8kiWORPZYrGh1+cetVLplm6PzObPdZul9KUAQAgBACAEAIAQAgBACAEAID4TReN4WWDNzMS84u3ny0XzV1neWOXiWYrCwQlRnRYsyE10QB2VCabzu9fBWdHXCdqUzmbaWxogF9ClgrH1ACAyNpOrFefzHyw9l83qZcV0n8S5BYiis11CDuNVCnhpnRtgV9UUT6gBAZbaeI0xABmB1jzyHh6rE7RlF2JLmlv69cy3QngSlZ5OfYUQtcHDNpB8DVdRk4yUl0PGsrBvpeMHtDm5EVC+nhNTipLkzPaaeGSLo8BACAEAIAQAgBACAEAIAQCy05qvUb309Fla7UZ/xQ+v4JYR6shhWU4irjd4Z+Kir7OnJZk8fc9di6FCYhFri05hUrK5VycZEieVkia4g1GYxXMZOLyuZ7jJpJCbERtdRmPvRfQ6bUK6OevUrSjwssqwcniK+60ncCfALmcuGLk+h6llmXsyV6WJjlm76d5WBpae+s35c2Wpy4USW1IdGQWjqnyO774qTW6ZVSzHk/M8rnxLceWVFvQmHhTvGHstXSz46Yv4EE1iTLasHBTtSfEJlc3Hsjefoq+p1Cphnr0O4Q4mYyI8kkk1JNSeK+dk3J5ZdSwfZaAXvDG5k0+p8F1XW7JKK6iUsLLHkfZnq9R5LvzCgPhl5rSn2Z7Psy3+JAtRvuinZU86XeYcQENJxB/CfmG8KHTXy08+Czl5fE7sgrFmJrWuqKjEHVbieeRTPqAEAIAQAgBACAAUAIAQC6en6dVmJ3jTlvKzdVreH2K936+5JGHVkshJ3BU4uPlwUuk0qqXFL3vI8lLJcV04FVuwcA7uPt98Vl9pV7Ka+RLU+hTs6SEQOqSKUp31z8FV0ulV6ll4wdznwnmLAiQHXhl8wy5FeSqu0suJfv0+p6nGawOZGdbEGGBGbd31C19PqI3RyufgQSi4kNuRrsIjV2HufIKPX2cNLXjsdVLMj5Ycvdh11dj3afXvXmgq4KuLq/SFssyLNoS3SQ3N1Iw5jJT6irva3H1k5hLheRZs1Gwcw5g1HofMDxVLs2zaUH0JblyYyn51sJt53cNSVdvvjVHikRRi5PCM5Clos08uOA+bQDc0arHhXbq58T5eP8IsuUa1g925ZrITWFtakkGprXBd6zSwpjFxFVjk3kn2VlsXRD+kep9lL2bXu5/T8nN8uSNEtYrFO0rOZGbR2YycMx9RwUF+nhdHD/AHO4TcXsIZC0XyzzCjYtGRGNK6je3h/ws2nUS00u6s5eX9FidasXFE08GK1wDmkEHUYrXjJSWYvKKrTWzPa6PCCcnGQm3nuDR5nkMyo7LYVrM3g6jFyeESw3hwBBqCKg7wV2mmso5awel6AQEM41xYQzM93NQ6hTlW1DmexxncRQ474ZpUimhy8FhQutofCnj4FhxUi2213fKPEq2u0p43ijjukV48+92FaDcMFWt1ltmzeF8DpQSJ7Hg1Jcfw5c/v1Vjs6lSk5vp5nNj2wOVskIICCdhXobhww5jEKHUV95VKJ1F4Yu2fd2x+n3Wf2Y/eXy/kkt6Dciua1Wk9mQiC0oAhPDobgD8tcR3buaxtVUqJqdbw/D10LEHxLDKloz5i3agCg34V1Kr6jUSvayuR3CCiRxdrms6piQG0woXCo/1K9G7WSXsV7f+rIX3Se8vuj5D2vByiwD/UPZyO/Wx96v/wCWF3L/ANy/dHmVtAtidKKGpNQDga579VRhfKu3vGt99uRO4qUcFmVpHi1jPA3NrSv5Rw81NVjUW5tl9P49bnMvYj7KNOxgAAAoBkAttJJYRVEm1Z6jP1H0Wb2n7kfmWNPzZfsSDdgsGpF4/wBWPpRWtHDgpivr+5Ha8yZeVkjBAItrZdphh+TmkDmDp79xWd2jWnWp9UWNPJ8WDLy80+GascW8jgeYyKyIWzreYvBalFS5otPt6YIp0ng1oPjRTvW3te99kcdzDwIJSUiTD8KuOr3EkAcT7Liuqy+W2/xZ3KUa0bizZToobWXi6mp8cOC36Ku6goZyUJy4pZLSlOAQAgK07KCINxGR9uSranTRuj8ejOoywzPOFDQ5hfPtNPDLJ8XgLElOGGcMQcwrGn1MqXtuvA5lHI2g2nDdmbp44eeS1q9dVPm8fMhdbRca4HI15K2mmso4Pq9AhlIohRnh2DcfWo8li0TjRqJKXLf8onkuKKwV7W2hujA3G/6jy3feKklqbtQ+GlYXj65eZy+CtZmzJz9qRXgiFRh3nE/Qeatafs+qLzd7Xr7lSzWTe0NhdAvvbV5LnAkGuONTvWjOmNUsQWEym7HL3nkSz8tiXAC7WmBGdMcFfpTUVF8zhspMJaajw3rqdaksM9TLsCOe00kb7poRXCvp5LNupSeJLKJoTa5bDKV2iiM7Y6QYcHdxpQ8is27s6uW8Nn9i3Xq5x2lubGwNpqjqOvN1huwc3Tu9FTjZfpXwz3Xrk/4La4LVmPMYWvONmHQmsruxFKFxA9vNeaq6OolCMPWTuuLgm2alraCg0W0lhYKhDMTkNnbe1vAnHwzXE7oQ954OoxcuSFE3tMwf3bS47z1R9fJUbO0oL3Fn7E0dO3zM9aFoPjGrzlk0YAdyzLr52vMizCtQ5FMqE7CFDLnBozcQBzJouoxcmkup43hZOhWfJNhMDG6ZnUnUlfSU1RqgoxM6c3J5ZZUpyCAEAIAQGetcUimm4eiwNekrn9CxX7pB/CvpeumnL2UP6e3h4uF4OuJcskKiPSzKyL4gq2lK0xKsU6Wy1cUcYOZTUeZYbZUUYhwB4OI9lYjoL47xaX1f4Oe8iz7EizEIVcajjQ/uupT1dKzLdfR/2EoSM/bdr3TU0MR2QyGgqeHqoqaZ6qxzly6/hHNtqqjhczNRYxNXvJJ9KkYU0/db9FC2hDYybLG3xSLMrKRIn8xpujG6yla54nnTworWa6/8clnxfrwIt3uLxAOOJFc9K76rR2OeEqxpZdczzGCo1lHCtM9aU81FbHMXg9iyeLKtBqBTMYbuW/6LJc5NcLLCKkRvDlzpQLk7KpiXC14cWuacHA0xPVryyw1xRx4k4tZTPVJxeUbLZ3aDpaV6sRuIIydTVvLd9jC1Wklp5cceXkadF6tXDLma6VhzEwCRFwBoesW/6WhK46jULPHt8/4RJJ1w6E7NlzrF8Ge9VKuy31l9v7PP1HwK1qWEIUMv6StKYFtK1NN/3RRajQqqDnxfY6rucpYwIwCTQYk6DGqz8Z2RYGjdnYxbeo0H5Set6U81dWguceL7dSHv4ZwVLFH9ohg/OotKv88c+J1b7jOgL6MzwQAgBACAEAi6PpJg7gceTaD1WLwd/q34J+WxPnhgPVtEAvtGzQ/rNwd5Hnx4qjqtGrPajtLzJITxzKFlzPRvLH4A4Guh0++SpaO502OE9s/Zkk48Syh+tsrmV2ntYNDiT1IenzO3D08Vj6mctRcqocl6b+hMmq4cTMA6K57y52ZJPtTgKei1661XFRiZc5OTyxrIM9x4hdkTNNJMa1pJyAr4BEnJ4R3FLmxRaF2I8ua26DpvO9alUXGOGyKU03sJ5yEpos8YkmmrtnCIpWMBVp34fRUNTXn2kSwZDNQKkEk4aA0+8gVUjNxTwS4yUZiTq8k8qccBQLqNrjHCPcH1pLTVhu0xBGFMcDwOXnvUMvaWJbnSeN0dH2N2gqGvPBsRo9aefiFiNPR3/wDi/L8r1zNWEldX8fXmdIDqioyWynncrGStubMxFEOF1gDhTU6u5DfzWLqrXqLFXXul5+Jcqiq48Uh3ZFjtgip6z9XbuDdwWhptJGlZ5vx/BBZa5/IZq2RGTtqX6GahxB2XuDjzDhe9a95WPqa+61EZrk3/AMlyqXFW4msWwUwQAgBACAjmYtxpcdBVR22KuDk+h6ll4Fez7e245kge59Vn9mxzxTZLd0Q4WoQggKdoyAiDc4ZH2PBVNTpY3LPU7hPhFkO03MY6G4G8MAd3PlnVUY6ydcHXPmuRK603lGB2rnavEIHs9Y8yPYUP9Ssdm1Yi7H18v+fIq6ueXw+AsgPGGP3j7LTKLHki/Gv2Mf2CHBNO2pU9GD1RnQ5n6LQ09GI8T5nPF0PLZkUU+DzhKM3GXcUGxNO1GYI5ii6bOMFKC3rtOlc9MBX6KtdLEGSxRLHIpnkD5nDz+8FmExVivFfvf5Vqh6VXPA+9KUr4CiHpf2eneijtNeq4XTyJwd40PKqqaynvamlzW6LGms4JrwZ1CHacR0JsBoxJu1GZbo3hz3LIjqbJVqmPpeHroaTripcbNHY1liC3e89p3sOC1tLplTH4vmVbLHN/AYq0RggEm1sC9AvfI4Hx6vuPBUO0YcVOfB/0T6d4ngYWVNdJCY/UjHmMD5gqzp7O8rUiOyPDJotqY4BACAEAkt6cH92Dxd7D38Fk9oXp/wCNfUnqj1JNnX9Vw1vV8QPopOzGuCS+J5dzG60iEijTDW9pwHM+yjnbCHvNI9UW+Qvj24wdkF3+keePkqdnaNcfdWft6/YkVT6ieemjEdeLQ3DjiN/FZeoudsuJrBNCKisHLJS2HOjvitNHX3PaaA9WvVwIoaCgoeC+n7juoRj4Jfv1MiU+KTkdm2YnWzMuyK6GxrjUEAChLTdJG4HdpVcFmD4lkzO19iGC50SGKQng1phceTrj2ThTdluUtckpJ/ErX1Y3Qgsi0Yss5tLpY5zbzaNcDwrSowrktFyrvT8UVoSlWxrtpazhHiQcAxl2gDWjG4HVJpXVeaWpcCl1ZJqLHxOPQZTkD+BkRGY0dO+5WIQHFl/dXKmXMqFS763hfu+BK491XlczHwdrpljquiGK09qHFo9rhuxy7lPOmt8lj5EEbZrm8jbbOagOl5J8BrYcN5im60Nbdcbl4EDCoIIVLhliafPYsWOPDFrkO/h7aT5jpmxrr7lwtNxgIvF4IqAKjqjx1VdktUm+ZW+JFsRZV0JsC4wOa4k9HDcSQQB2gfTVD2yTXIQWNt7EZEAmWQ4kIkBzhDaxzAQCXAtwNMTSnehxGx9RN8QmgWjMAUANzLd0EMn7+qI8n7zNfs5azgyHGaAS5gqDj+rLiDivnuN6a+XD6RrRStrWTWSu08M9sFh39oeWPkr9faVb95Y+69fQilp5LkNZeehv7D2ngCK+GauQurn7rTIXCUeaLClORVtO8CWfxugf5h+6qa54of08yahe2hRshaABMJx7Rq3nTEeh7iqXZ1yTdb68ibUwz7SNYtgpggFz7ahDIk8mn3VJ9oUrr9iTupC+btxzsGC7xOJ/ZU7u0ZS2gseZJGlLmKSVnEx7hxC01aSDvBovYylF5i8BpPme3Tbzm9x/qK7d1j5yf7nnCvAsSNmviY9lvzHXkNVNRpJ278l4nM7FEeytmw2ZCp3uxP7LXq0lVfJZfiyvKyTM7tfGu9K75YRPg1xWfqlx6qMfkvuSweK2/mcMl4haQRmF9ZJKSwzGWx0WUt0y8jIxmm6eljihqQRfxBoMj3aZEKi6pcTS3J1PEUzpNmz0Gdl7wAcx4LXsONDTFp8fMFRpuLLCanE5jbmzD5WYAB/lOdWG44kio6pp+IeefBX1q1w78yhOlxl8D7t7Dd/Gxzobv/1MC6010eBR6nmoj7bZ0awp+FOyrTRrgWhsRhoaOAFWkeY4UKpWRlXMvQkpxMrtB8N61dKPp/8AFEJI/pfmORrzCnhqnymQy03/AGnObWbHg/2eMHM6MlwhupgXUq4EZg3RiCRgrCcX7SIGmvZZuvgxHLnTQJrRsHnnGVPUQUcNFjTvmWPinYc1Mx5f+GhOeA14cQWhoq5uZcRTAFc1cGHxHVsZNrAh2+sv+GhSUAm8RDi3iMi5zw9/deJ7lEeTWEkZCcmXRHX3uLnGgJOZutDB4ANFeC9ODoXw1i4QK6PePEuw86dyyLNtcn65YNKrfT+vE6JOWRCidpgB+ZvVPln3q7bparOa3+BxG2UeTMxa1gvhAub12b6YjmN3EeSydRoZVe0t0Wq7lLZ7MXwp+K3sxHjheNPBV432R5Sf7krhF80RzM09/be51N5Jpy3Lmdk5+88nsYqPJEANMRmNVwdGhs7atzQGxW3vzNoHd4yPktKntGUVixZ+PUrT0ye8Rq3amXOrhwLT7K4u0KX4/sQ/p5nx2zw0iHvb+6gfZi6S+w7/AOBSmrIiMFe0N7c/BVLdFbWs818DuNsWL6qmSHpoJwAryxXqTbwgfXsIzBHMEL1xlHmsBPIws+2DDAa4XmjLeOW9XdPrpVrhluvuRTqT3Q+lp5kTsuFd2R8FrVaiuz3X+SCUGuZldtG1EYDWC4eLCFm6h41kW/GPmTR3qf1OFMcvqzGNbaTv+kyP+NM/71HH/Ul9CR/6a+p42M2lfJxw4VMN5AiQxqK9oD5hpvxGq9tgpLPU8rm4s7bNy8KbgAVDmPAc1wzB0cNxH1Czy40pI5ptrE/t0YV1ZpWn8pngvStYvbZRj9LJTLwx5ZEYaFzcA4UDhVpqHChrQjVSKx4w90c4cHsa+wviC1xayZAY4kARG9ipNBeacWjLGpHJcYy9ieFvSRF8YrPa6UbGoA+G9orqWvwLfG6e471Np5Ylg8vj7ORR8ED15v8ATB9Yy61PJevA50/NkXxpnIkKYlXQ4j2O6OJixzmHB7NQV5Qk08i9tNCTaa3TNy8jEc4GKIcVsQClbzYjWhxA7JcBe0GJUdkeGTQcuJIzWWWmRrw3+3JcHJ0b4bM6sD9b/IuHqFj2761fTyNKn/8AP68Tpc7aMOF23AHdm7wGK0Lb66veZHGEpckZe19onRAWMF1hwNe0Ru3ALJ1GvlYnGOy+5aroUd3zE0OXe7ssc79LSfQKlGEpck39CdyS5s8RobmmjgWnc4EHwK8lFxeGsHqafIjK8PRrIbORoovEBjTq6tTybn40VyrQ22LPJfH8EM74R+I1Zsc38UUnk0D1JVtdmLrL7ET1T6I1C1CoCAze0EmGuD2igdn+r9/ZYvaFChJTjyfn/ZZqllYYw2dYBCrqSanlgrnZ8Uqs+LI7n7Q0IV4iKsazoTs2DmMD4hQT01U+cUdKcl1KEfZ9p7DiOeI+qqT7Ng/cePuSK59RPaUo9hAiG9UYGpOHes7UVWVSXG8k0JKS2OHtkHdMYAoHB7mddzWDq1xLnEAYDUr7KFinBT8VkxXHEuE39o2A02ZLQWzUqY8F8R7m/wARDAIiFxutcTSo6udBnio1P228PBI4ewlkwBJa4jCrSRgQRUHQjAjiMFYeGiA6J8PtsBBcIUR38l51dXo3nWmjScx/VvWfKLi8MsVzxsQbbRf+oRv1Q8v8KHjmuTyfvGm23smFNRCYEWEZlguPhOe0FwzFKntCpGO/MUQksipPbmY92xsy8hsZnQQrw6SLEexrWtxLiOtid1NaZBSVy4Xki7tvmT/FLbKHM3ZeXdehMdffEGT3AEBrd7RUmuRNKZKamtx3Z7bYnshv8LJZkn075iYlmGL0YawTEJxAZfJJLXEfjGROS4ulxYSR1SuHLZB8VpNs46DEl5iWf0bXtcwzEFjusWkEFzgDkdRolMuHKYtXFho5jKgtc8HMGhoQRgSDRwwI4g66ru73URLmTxDQHHLvyH/J8VWOjqWytmuLIUJhDXBgJNSKammtalfPOMr9RLgeN3+DYjiupZNZLbLMGMR7nHh1R7nzV2HZsFvN5+xFLUPohrLWZCZ2YbRxpU+JxVyGnqh7sUROyT5stqY4EW2EEGBepi1woeBwI9PBUO0YJ1cXgyxpn7eBVslZoiOMRwqGGjRoXZ17sPFVOz6FOXHLkvMl1FmFwo2S2ikCAEAICracvfhObrSo5jEKDU195U4nUJYlkp7NRKwiNzj5gH6qt2dLNWPBkly9obLQIQQFafnGwm3ndw1JUN98ao8TOoRcnhGcfKxIrXxncwN4GdNwAqsd023RldL18vkWeKMWoo5J8QLPLJjpQOrFFa/naAHDwunxW32Rep08HWPkzP1lfDPi8TMgrVKh7D16CSDFoQfumq5nHijgIcB/2Cf3FPFUCQ8RYlASa4VNCfX/AI3Ill4PBNEdU1NK8lfilFYRw9zyXL0Hgrw9weCh7gkl4wbWtcd1OKisi5LY9QysaEZmYZDp1e0/XqNpUd/Z/qVLVS7ipzfPp8/W/wBCeiHHYonYmWfFZDbMN0NcMwNHcRn3L5+NFsa1dH18TVc4uXAzTWLa7YwocHgYt38W8PRa2l1Ubljr65FWypwfwGitkQIBHtjEpL0+Z7R4Vd7Kh2jLFOPFr8k+mWZlywpTo4DG6kXjzdifDLuU+lr7upI4tlxTbGCsEYIAQAgBAZ6yovRzESHo4kDmCS3yJ8lkaWXdaiVfR+l9izYuKCZoVrlYqz882E2rs9G6kqG++NMcyOowcnsZyAHTUbrHDM0yDdwWPBT1d3tcvJFl4rjsatjAAABgBSnDct1JJYRUOebc7OiIx8LKvXhOOjhp5lp4FZEZPRaniXuvy/r8FiUVdXjr/JxaLDcxxa4Frmkgg5gjML6eMlJKUXlMyWmnhnyq6yeYPtV7kDGTiVaOGFaVI3KnasSOkV5uZJJAOGtNfenBS1Vpbs8ZVqpjw8koD4SvD08koDwSvD06p8NNmDQFwo+JRz97IYybwJ9xuXz+rs/V6hVR92Pp/hfuadEO5r4nzZ2FrABQDAYU4bloJJLBCY237PMvEESHVrSagj8Lt3Ld3hYerodE1OGyf2Zepnxxwx3YVuCMLr6CINNHcR9FoaXWK1cMtpefyILaXDdchyrpAZXaWKIsxBgaBwvf1EYdzf8AcsrWy7y6FX7/AF/ot0rhg5GqWqVAQAgBACAEBj7bNJh5GBBaa8brSvn9Y8aiTXw8kXKt4Iu/+ZDd7Avb64c6U8lZ/wCpvh93c47jfmJpiYc9xc41J+6cFnTslOXFJ5ZOopLCGli2pDhNIcHVJrUAHCgoM+firuj1VdMWpLchsrlJ7F9+0cPRrz3Ae6tvtKron6+px3EhbaFpmYFxsI4GoIq4juAwVO/UvULhjD+WSQr4N2zA7abKmKTEhi7HaOsw4XwBgMcnUyOuW4ixoNc9O+6t5eX9f8kOo0/eLjhz8zmzhQkEEEGhBwIIzBGhX0ied0ZgVQFmSj0NDkeNMfH7wUN0crKPURzIAcaZc69y7rlmIaIars8PhKA+EoenkleA2GxmzDnubGitNMDDhkVLzo4jduGvLPG7Q1+P8NW7fPHkviX9Np/98+R1KzLUdLAh0HM1JNWE+I+6rMo1MtOsOH8FydaseUxozayHqx45XT7hW12nDrF/Yi/TS8SnbG0EKLCcwMfU0oXXQAQa1wJUOo11dtbiov7HddEoyzkzYKzC0N5faeOwUN1+4uBr4giquw7QuisPD+ZBLTwbK1lTBdNQ3vNS6JieJw91HRNy1EZS6s7sjitpHQ19EZoIAQAgBAeXuABJNAMSV42kssGGnpjpIjn7zhyyHlRfNXWd5Y5eJoQjwpIgUR0fWgk0AqTkBiV6ll4R4OJPZ57sXm4N2bvoFoVdnzlvN48yGV6XIcS9iQW/hvHe/Hyy8lfr0NMOmfn6wQO2TL7GACgAA3AUVpJJYRHnJlTLfxEzEFaUvY59mjQsR1fqNTNZ8ftsXOLgrRltr9ihExeLj8hGYKg7g4a99DuU1V+o0TxJZj9vo+hFOqu/dbM5na2z8eXxeyrP+4zrN79W94C29Prab9ovfwfP+/oULKJ181t4iq8rZCSwYV6uOQwG8riU+E9IhiugexCd8p8F5xLxBYlLKjRTdhwy48KUHM1oO9RWaiqtZnJI7hXKbxFZN/sf8PS5wdEAe4EGn/tM5/O7hlw1WTbrbdS+ChYj1frl5/IvQ08Kvas3fgbe0JL+FiwnAkjB1Tva4Xu6lPFZ11P6ayDzleslqE+8i0bQgHiFvcyiUJmxYD84bQd7eqfLNV56SmfOP7beRJG2a6iac2S1hP8A6X//AKH0VGzszrB/uTx1P/cjPT0k+EbsRpB01B5EZrOtpnU8TRZjOMllFVRnYNeQQRgQag7iMivU2nlDmdHsi0Gx4YeM8nDc7UL6Si5WwUkZdkHCWGXVMcAgBARx4zWNLnEADMlcznGC4pPCPUm3hGVtm2jF6rKhmu93PcOCxNXrHb7Mdl5luurh3fMUgVyVFLPImPlUBpdk2suvOF8Hvu0wp31Wv2YoYb6/wVdRnK8DQLUK4IDxGiXWlxyAJ8BVcylwxbfQ9Sy8Gc2TxfEcc6DzJJ9Fk9m7zk2WdRskjSvaCKEVB0OK12k1hlUyNvy0Frw2FW+Ti0YgV058Fh6yuqMsV8/D11LlMpNZlyM9a+zcO8BFgta4itW0ae8tz5Fed/qdO1FyfmO6qs3wUZj4fY4MjN5UcPIe6t/qtWvehn6P8kD09L5SPEH4eHVsc8wG95qMV1+r1b2UPP8AJ5+mpX+7yLFl7IQnPuNh33Cp65qMMMRgDoMQqq1OpulwRePlt9ybuKYLLQ9sSXgsiXIzboGAb2Wg6hwGWnBRUd27Wr85+P8APrBLPiUf8ZuYUMNADQABkAKDyW9GKisIott8zPbaM6kM/mI8RX2Wb2mvZi/iWdK92N7GmL8CG78oB5jA+YV3TT46oy+BBZHhm0XVOcAgM9tpHaITWHtOcCOAGZ86d6zu0pRVai+bZZ0yfFkx0GC55oxpcdzQSfJY8Yyk8RWS62luy3EsWYAqYTu4A+QxUz0tyWeFnCug+pBJTsSA+8wlrsiCMDwcFxXbOqWY7P1zOpQjNYZ0Cxp8xoQiFt2tRTMGmFRwW/p7u9rU8YM6yHBLBeU5GCAjmYAe0tdkRQricFOLi+TPU2nlFCRsSFDzF929wr4DIKvToqq+mX8SSVspDIBWyIrzchDiCj2g8ciORUNtFdqxJfk6jNx5GcjSkSUiCI3rMyrwP4Xbuf8AwsqVVmknxx3XrZlpSjasPmaaUmWxGhzTUHy4HiteuyNkeKJUlFxeGTKQ8FW0kxdgEavIb7nyB8VS19nDS147EtMczE+y801jn33BoLRiTTIn6qj2fbGEpcTxsT3xbSwT2ptCXdSBXHC9TE8Gj3Umo17l7NX7/g5hRjeResOx+j678Yh77tffefs2dJpO79qfveRHbbxbLkQbXy9YbX/KaHk79wPFR9pV5gp+H8nWnlvgYWHNdJBadQLp5jDzFD3qzpLe8qT68iO2PDJklqzfRQnP1Aw/UcB5rvUW93W5esnlceKSQo2Ol6NfEOZN0chifM+Spdm14i5vqTamW6RdtqxmxhUYRBk7fwdw46KfVaSNyytn65kdVrh8jPSVrxpZ3RvFQ3AsdmP0nd5LNq1VunfBLkun49YLUqo2LKJtorYhxoTAytb1SCKU6pGeWuik1mqrurSjzz/BzTVKEnktbGTdWvhHMG8ORwPgaf5lN2bZs4P5+vXU41Md1I0y1CqVp+dZBYXvNANNSdw3lR22xqjxSOoQcnhGWlLPiTsQxYlWw8hTOg/C3hvO+vdk10z1U+8nsvWy/JblONMeGPM1cpKMhNusaGjhrxJ1K16641rEVgqSk5PLJ12clO0LMhRhSI0Hc7Jw5EYqG2iu1YkjuFkocmWYMINaGtFAAAANAFLGKisI5bbeWe16eAgBACAEAIDy9gIIIqDgQV40msMGYnYT5R9+HjDccjiP0n2P2ce2E9JPih7r9Y/DLcWrViXMZyVvwnjrG4dzsu52RVyrXVTW7w/j+SKVMly3EG0FpCM8BvYbkd5OZ9Fm63UK2fs8kWKa+Fb8xUqZMavZyyLoEV46x7IP4Rv5nyWzotLwrvJ8+nw/sp3W59lD9aRXKtqQL8J7d7TTmMR5gKG+HHXKPwO4S4ZJmT2ctPon0ceo+leB0dy0P7LG0Wo7qeHyZbur4ltzJtqbSD3CG01a3EkZF37D1Kk1+oU5KEeS8zyivCyzRWJAuQIY/LU83dY+q09LDgpivh/ZWteZtl5WCMVW9ZIjsqMIjeyd/wCU8PRVNXpldHK5r1glqt4H8DCPaQSDgQaEHQjML59pp4Zooms+cMKI17dDiN41CkptdU1NHM4qUcGrmNq4QbVgc5x/CRdpzP0qtefaNajmO7KcdNJvcW2dKxJ2J0kY/wAtpwAwB/K3hvP2K1Nc9VPjs91esL+SWco0rhjzNexoAAAoBgAMABuWwkksIpHpegEAIAQAgBACAEAIAQAgIpmA2I0scKgih+964sgpxcZcmexbTyjATssYb3MObTnvGYPhRfN21uubg+hoxlxLJBVRnRfsKAHx2Ndliab6CtFZ0lanckyO2TUHg3i+iM8EAIDm02y697dznDwcQvl7FibXxZpx3SZ4gsvOa3eQPE0XMY8UkvE6eyydLAX1RlH1ACAw+18NrY9W5uaC4ccRXvFPsrC7QjFW7dVuX9M24biNUSweoMMuc1ozcQ0cyaBdRjxSUV1PG8LJ02VlxDY1jcmig+vNfTQgoRUV0MqUnJ5ZKuzwEAIAQAgBACAEAIAQAgBACAxm1oHT/wBDa+Lv2WF2iv8AN9F/Jd0/uCWqok5NAhxKhzGvwxDmh3qFJCM17UU/pk8bjyY7ldp3swjMvcey7wyPkr9faM4bWL+GQS06fusZwtpYBzLm82k/7aq3HtCl8219PwRPTzR7ftHLgVvk8A19T4ii9evoS5/Znion4GJmY157nUpecXU3VJKwpy4pOXiy9FYSR8gRbrmu+VwPgQUhLhkpeDPWsrBu4Vuy7hXpAODqtPmvoI6ymSzxGe6ZroQzO0su3JxcdzQfU0HmuJ6+mPXPy9YPY6eb6CmatyYjCkGE5rfma0uPjSg+8VUnq77dq4tL5Z/omjTXH3mKH2TMGpMJ5JxJIqT7qm9Ne93Fk6tr8SjFhuaaOBadzgQfAqCUXF4awdpp8izYzgI8Kv8A3G+oCl07StjnxRzYvYfyOlL6UywQAgBACAEAIAQAgBACAEAID4SgMBakwY0dxaK1Ia0DUDAeOfevnL5u65uPXkaNceCG5prHsBkMBzwHP44hvAD3WrptFGtZlu/Iq2XOWy5DpXiA8uYDgQCNxxXjSfMC6bsGA/8ABdO9nV8svJVrNFTPpj5bEsbprqZu1dnokIFzTfYM6CjgOI1HELMv0M61xR3X3LVd6ls9mJFRJwQGgsvZhzwHRDcafwgdanGuDfNaNHZ8prim8L7/ANFezUJPEdzRydjwYXZYK/M7rHxOXctKvS1V+6irK2cubL6sEYICtPyDIzbr213HUcQdFFbTC2OJI6hNxeUc+taz3y8S6Txa7eK4HmFgX0ypnj9maVc1ZHJv7KnRGhNiDUYjc4YEeK36LVbWpIzrIcEmi2pTgEAIAQAgBACAEAIAQAgBAeI0MOaWnJwIOmBFCuZRUk0+p6nh5FdmWCyDELwS7RoIHV346niqtGihVNyTz4fAlnc5rA3VwhBACAEAIDB7TyAhRatFGvF4DcfxD0PesDW0Kqzbk/TNCifFHfoetlZARYt5wq2HQ03uPZHkT3L3QUqyzL5Lz6HmonwxwupulvFAEAIAQAgKloWdDjBoiCt01GNO6o0+gUVtMLcKa5HcLJQ5FmFDDQGtAAGAAFAO5SJKKwjltvdnpengIAQAgBACAEAIAQAgBACAEAIAQAgBACAEBm9t2fymO3Pp4tJ9gs3tNexF/H+C1pX7TPWxLP5LzqX07g1v1K97NX+Nv4/g81T9pfI0S0SsCAEAIAQAgBACAEAIAQAgBACAEAIAQAgBACAEAIAQAgBACAz2239w3/EH+x6zu0v9JfP+GWdL77+R62K/9Of8R3o1ddnf6X1/B5qff+g/V8rggBACAEAIAQAgBACAEAIA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75" y="3962400"/>
            <a:ext cx="7997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564B3C"/>
                </a:solidFill>
                <a:latin typeface="Arial"/>
              </a:rPr>
              <a:t>Finding Funding</a:t>
            </a:r>
            <a:endParaRPr lang="en-US" sz="4000" b="1" dirty="0">
              <a:solidFill>
                <a:srgbClr val="564B3C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663" y="5245100"/>
            <a:ext cx="79196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Arial"/>
              </a:rPr>
              <a:t>Beth Hodges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/>
              </a:rPr>
              <a:t>Director, Office of Proposal Development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" y="1066800"/>
            <a:ext cx="1909508" cy="190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Climate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" indent="0" eaLnBrk="1" hangingPunct="1">
              <a:buNone/>
              <a:defRPr/>
            </a:pPr>
            <a:r>
              <a:rPr lang="en-US" dirty="0" smtClean="0"/>
              <a:t>Overall, proposals are increasing and dollars are decreasing</a:t>
            </a:r>
          </a:p>
          <a:p>
            <a:pPr marL="914400" lvl="1" indent="-457200">
              <a:defRPr/>
            </a:pPr>
            <a:r>
              <a:rPr lang="en-US" sz="2800" dirty="0" smtClean="0"/>
              <a:t>The vast majority of proposals are declined.</a:t>
            </a:r>
          </a:p>
          <a:p>
            <a:pPr marL="914400" lvl="1" indent="-457200">
              <a:defRPr/>
            </a:pPr>
            <a:r>
              <a:rPr lang="en-US" sz="2800" dirty="0" smtClean="0"/>
              <a:t>More than half </a:t>
            </a:r>
            <a:r>
              <a:rPr lang="en-US" sz="2800" b="1" dirty="0" smtClean="0"/>
              <a:t>(60%) </a:t>
            </a:r>
            <a:r>
              <a:rPr lang="en-US" sz="2800" dirty="0" smtClean="0"/>
              <a:t>of the proposals are rejected on the first reading because:</a:t>
            </a:r>
          </a:p>
          <a:p>
            <a:pPr marL="1771650" lvl="3" indent="-457200" eaLnBrk="1" hangingPunct="1">
              <a:buFont typeface="+mj-lt"/>
              <a:buAutoNum type="arabicPeriod"/>
              <a:defRPr/>
            </a:pPr>
            <a:r>
              <a:rPr lang="en-US" sz="2800" dirty="0" smtClean="0"/>
              <a:t>The proposal did not match the program</a:t>
            </a:r>
          </a:p>
          <a:p>
            <a:pPr marL="1771650" lvl="3" indent="-457200" eaLnBrk="1" hangingPunct="1">
              <a:buFont typeface="+mj-lt"/>
              <a:buAutoNum type="arabicPeriod"/>
              <a:defRPr/>
            </a:pPr>
            <a:r>
              <a:rPr lang="en-US" sz="2800" dirty="0" smtClean="0"/>
              <a:t>Applicant </a:t>
            </a:r>
            <a:r>
              <a:rPr lang="en-US" sz="2800" b="1" dirty="0" smtClean="0">
                <a:solidFill>
                  <a:srgbClr val="C00000"/>
                </a:solidFill>
              </a:rPr>
              <a:t>did not follow directions</a:t>
            </a:r>
          </a:p>
          <a:p>
            <a:pPr marL="914400" lvl="1" indent="-457200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885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What can be done to improve my odds?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47244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  <a:defRPr/>
            </a:pPr>
            <a:r>
              <a:rPr lang="en-US" sz="2800" dirty="0" smtClean="0"/>
              <a:t>Verify the Match (discussion with program officer)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2800" dirty="0" smtClean="0"/>
              <a:t>Follow the format provided by the sponsor and all instructions </a:t>
            </a:r>
            <a:r>
              <a:rPr lang="en-US" sz="2800" b="1" dirty="0" smtClean="0"/>
              <a:t>exactly*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2800" dirty="0" smtClean="0"/>
              <a:t>Pay attention to your budget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2800" dirty="0" smtClean="0"/>
              <a:t>Rule of Three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2800" dirty="0" err="1"/>
              <a:t>Heilmeier's</a:t>
            </a:r>
            <a:r>
              <a:rPr lang="en-US" sz="2800" dirty="0"/>
              <a:t> Catechism</a:t>
            </a:r>
            <a:endParaRPr lang="en-US" sz="2800" dirty="0" smtClean="0"/>
          </a:p>
          <a:p>
            <a:pPr marL="742950" indent="-742950">
              <a:buFont typeface="+mj-lt"/>
              <a:buAutoNum type="arabicPeriod"/>
              <a:defRPr/>
            </a:pPr>
            <a:endParaRPr lang="en-US" sz="3600" dirty="0" smtClean="0"/>
          </a:p>
          <a:p>
            <a:pPr>
              <a:defRPr/>
            </a:pPr>
            <a:endParaRPr lang="en-US" sz="3600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Heilmeier's</a:t>
            </a:r>
            <a:r>
              <a:rPr lang="en-US" dirty="0"/>
              <a:t> Catechism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257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What </a:t>
            </a:r>
            <a:r>
              <a:rPr lang="en-US" sz="2600" dirty="0"/>
              <a:t>are you trying to do? Articulate your </a:t>
            </a:r>
            <a:r>
              <a:rPr lang="en-US" sz="2600" dirty="0" smtClean="0"/>
              <a:t>objectives 	using </a:t>
            </a:r>
            <a:r>
              <a:rPr lang="en-US" sz="2600" dirty="0"/>
              <a:t>absolutely no jargon.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 </a:t>
            </a:r>
            <a:r>
              <a:rPr lang="en-US" sz="2600" dirty="0" smtClean="0"/>
              <a:t>How </a:t>
            </a:r>
            <a:r>
              <a:rPr lang="en-US" sz="2600" dirty="0"/>
              <a:t>is it done today, and what are the limits </a:t>
            </a:r>
            <a:r>
              <a:rPr lang="en-US" sz="2600" dirty="0" smtClean="0"/>
              <a:t>of current 	practice</a:t>
            </a:r>
            <a:r>
              <a:rPr lang="en-US" sz="26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 </a:t>
            </a:r>
            <a:r>
              <a:rPr lang="en-US" sz="2600" dirty="0" smtClean="0"/>
              <a:t>What's </a:t>
            </a:r>
            <a:r>
              <a:rPr lang="en-US" sz="2600" dirty="0"/>
              <a:t>new in your approach and why do </a:t>
            </a:r>
            <a:r>
              <a:rPr lang="en-US" sz="2600" dirty="0" smtClean="0"/>
              <a:t>you think </a:t>
            </a:r>
            <a:r>
              <a:rPr lang="en-US" sz="2600" dirty="0"/>
              <a:t>it </a:t>
            </a:r>
            <a:r>
              <a:rPr lang="en-US" sz="2600" dirty="0" smtClean="0"/>
              <a:t>	will </a:t>
            </a:r>
            <a:r>
              <a:rPr lang="en-US" sz="2600" dirty="0"/>
              <a:t>be successful?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  </a:t>
            </a:r>
            <a:r>
              <a:rPr lang="en-US" sz="2600" dirty="0" smtClean="0"/>
              <a:t>Who </a:t>
            </a:r>
            <a:r>
              <a:rPr lang="en-US" sz="2600" dirty="0"/>
              <a:t>cares? If you're successful, what difference </a:t>
            </a:r>
            <a:r>
              <a:rPr lang="en-US" sz="2600" dirty="0" smtClean="0"/>
              <a:t>will </a:t>
            </a:r>
            <a:r>
              <a:rPr lang="en-US" sz="2600" dirty="0"/>
              <a:t>it </a:t>
            </a:r>
            <a:r>
              <a:rPr lang="en-US" sz="2600" dirty="0" smtClean="0"/>
              <a:t>	make</a:t>
            </a:r>
            <a:r>
              <a:rPr lang="en-US" sz="26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  </a:t>
            </a:r>
            <a:r>
              <a:rPr lang="en-US" sz="2600" dirty="0" smtClean="0"/>
              <a:t>What </a:t>
            </a:r>
            <a:r>
              <a:rPr lang="en-US" sz="2600" dirty="0"/>
              <a:t>are the risks and the payoffs?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  </a:t>
            </a:r>
            <a:r>
              <a:rPr lang="en-US" sz="2600" dirty="0" smtClean="0"/>
              <a:t>How </a:t>
            </a:r>
            <a:r>
              <a:rPr lang="en-US" sz="2600" dirty="0"/>
              <a:t>much will it cost? How long will it take?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  </a:t>
            </a:r>
            <a:r>
              <a:rPr lang="en-US" sz="2600" dirty="0" smtClean="0"/>
              <a:t>What </a:t>
            </a:r>
            <a:r>
              <a:rPr lang="en-US" sz="2600" dirty="0"/>
              <a:t>are the midterm and final "exams" to </a:t>
            </a:r>
            <a:r>
              <a:rPr lang="en-US" sz="2600" dirty="0" smtClean="0"/>
              <a:t>check for 	success?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3148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5105400"/>
          </a:xfrm>
        </p:spPr>
        <p:txBody>
          <a:bodyPr>
            <a:normAutofit/>
          </a:bodyPr>
          <a:lstStyle/>
          <a:p>
            <a:r>
              <a:rPr lang="en-US" sz="2800" dirty="0"/>
              <a:t>When talking to program officers</a:t>
            </a:r>
          </a:p>
          <a:p>
            <a:pPr lvl="1"/>
            <a:r>
              <a:rPr lang="en-US" sz="2400" dirty="0" smtClean="0"/>
              <a:t>Do </a:t>
            </a:r>
            <a:r>
              <a:rPr lang="en-US" sz="2400" dirty="0"/>
              <a:t>not cold-call them; better to send an email first; okay to attach a </a:t>
            </a:r>
            <a:r>
              <a:rPr lang="en-US" sz="2400" dirty="0" smtClean="0"/>
              <a:t>1 </a:t>
            </a:r>
            <a:r>
              <a:rPr lang="en-US" sz="2400" dirty="0"/>
              <a:t>page project </a:t>
            </a:r>
            <a:r>
              <a:rPr lang="en-US" sz="2400" dirty="0" smtClean="0"/>
              <a:t>summary, then ask for time to speak with them</a:t>
            </a:r>
          </a:p>
          <a:p>
            <a:pPr lvl="1"/>
            <a:r>
              <a:rPr lang="en-US" sz="2400" dirty="0" smtClean="0"/>
              <a:t>Do </a:t>
            </a:r>
            <a:r>
              <a:rPr lang="en-US" sz="2400" dirty="0"/>
              <a:t>not call to chat, keep comments professional</a:t>
            </a:r>
          </a:p>
          <a:p>
            <a:r>
              <a:rPr lang="en-US" sz="2800" dirty="0" smtClean="0"/>
              <a:t>Build relationships, respect &amp; reputation</a:t>
            </a:r>
          </a:p>
          <a:p>
            <a:pPr lvl="1"/>
            <a:r>
              <a:rPr lang="en-US" sz="2400" b="1" dirty="0" smtClean="0"/>
              <a:t>Become a proposal reviewer</a:t>
            </a:r>
          </a:p>
          <a:p>
            <a:pPr lvl="1"/>
            <a:r>
              <a:rPr lang="en-US" sz="2400" dirty="0" smtClean="0"/>
              <a:t>Participate in seminars and conferences</a:t>
            </a:r>
          </a:p>
          <a:p>
            <a:r>
              <a:rPr lang="en-US" sz="2800" dirty="0"/>
              <a:t>Team Building; </a:t>
            </a:r>
            <a:r>
              <a:rPr lang="en-US" sz="2800" dirty="0" smtClean="0"/>
              <a:t>establish </a:t>
            </a:r>
            <a:r>
              <a:rPr lang="en-US" sz="2800" dirty="0"/>
              <a:t>strategic partnerships, leveraging your expertise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12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or Assistance--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Contact OPD staff anytime: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32" y="2344310"/>
            <a:ext cx="375789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" t="1774" r="554" b="-1774"/>
          <a:stretch/>
        </p:blipFill>
        <p:spPr bwMode="auto">
          <a:xfrm>
            <a:off x="3962400" y="2362200"/>
            <a:ext cx="4776507" cy="292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3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76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Arial" charset="0"/>
              </a:rPr>
              <a:t>Thank you.</a:t>
            </a:r>
            <a:endParaRPr lang="en-US" sz="4400" b="1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809461"/>
            <a:ext cx="1905006" cy="190500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Discussion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r>
              <a:rPr lang="en-US" sz="3600" kern="0" dirty="0" smtClean="0">
                <a:solidFill>
                  <a:schemeClr val="tx2"/>
                </a:solidFill>
              </a:rPr>
              <a:t>  Identifying </a:t>
            </a:r>
            <a:r>
              <a:rPr lang="en-US" sz="3600" kern="0" dirty="0">
                <a:solidFill>
                  <a:schemeClr val="tx2"/>
                </a:solidFill>
              </a:rPr>
              <a:t>Funding Sources </a:t>
            </a:r>
            <a:endParaRPr lang="en-US" sz="3600" kern="0" dirty="0" smtClean="0">
              <a:solidFill>
                <a:schemeClr val="tx2"/>
              </a:solidFill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r>
              <a:rPr lang="en-US" sz="3600" kern="0" dirty="0" smtClean="0">
                <a:solidFill>
                  <a:schemeClr val="tx2"/>
                </a:solidFill>
              </a:rPr>
              <a:t>  Tips &amp; Considerations</a:t>
            </a:r>
            <a:endParaRPr lang="en-US" sz="3600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Ways to Locate Funding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Agency </a:t>
            </a:r>
            <a:r>
              <a:rPr lang="en-US" sz="2800" dirty="0"/>
              <a:t>websites</a:t>
            </a:r>
          </a:p>
          <a:p>
            <a:pPr>
              <a:defRPr/>
            </a:pPr>
            <a:r>
              <a:rPr lang="en-US" sz="2800" dirty="0" smtClean="0"/>
              <a:t>Word </a:t>
            </a:r>
            <a:r>
              <a:rPr lang="en-US" sz="2800" dirty="0"/>
              <a:t>of mouth: colleagues on campus and </a:t>
            </a:r>
            <a:r>
              <a:rPr lang="en-US" sz="2800" dirty="0" smtClean="0"/>
              <a:t>elsewhere</a:t>
            </a:r>
          </a:p>
          <a:p>
            <a:pPr>
              <a:defRPr/>
            </a:pPr>
            <a:r>
              <a:rPr lang="en-US" sz="2800" dirty="0" smtClean="0"/>
              <a:t>Speaking </a:t>
            </a:r>
            <a:r>
              <a:rPr lang="en-US" sz="2800" dirty="0"/>
              <a:t>with agency program </a:t>
            </a:r>
            <a:r>
              <a:rPr lang="en-US" sz="2800" dirty="0" smtClean="0"/>
              <a:t>officers</a:t>
            </a:r>
            <a:endParaRPr lang="en-US" sz="2800" i="1" dirty="0" smtClean="0"/>
          </a:p>
          <a:p>
            <a:pPr>
              <a:defRPr/>
            </a:pPr>
            <a:r>
              <a:rPr lang="en-US" sz="2800" dirty="0"/>
              <a:t>The Web</a:t>
            </a:r>
          </a:p>
          <a:p>
            <a:pPr>
              <a:defRPr/>
            </a:pPr>
            <a:r>
              <a:rPr lang="en-US" sz="2800" b="1" dirty="0" smtClean="0"/>
              <a:t>Funding Databases &amp; </a:t>
            </a:r>
            <a:r>
              <a:rPr lang="en-US" sz="2800" b="1" dirty="0" err="1" smtClean="0"/>
              <a:t>Listservs</a:t>
            </a:r>
            <a:endParaRPr lang="en-US" sz="2800" b="1" dirty="0" smtClean="0"/>
          </a:p>
          <a:p>
            <a:pPr>
              <a:defRPr/>
            </a:pPr>
            <a:r>
              <a:rPr lang="en-US" sz="2800" dirty="0" smtClean="0"/>
              <a:t>Searching literature to learn where colleagues in your area are obtaining funding</a:t>
            </a:r>
          </a:p>
        </p:txBody>
      </p:sp>
    </p:spTree>
    <p:extLst>
      <p:ext uri="{BB962C8B-B14F-4D97-AF65-F5344CB8AC3E}">
        <p14:creationId xmlns:p14="http://schemas.microsoft.com/office/powerpoint/2010/main" val="9632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198" y="3810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www.research fsu.edu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r="12334" b="17592"/>
          <a:stretch/>
        </p:blipFill>
        <p:spPr bwMode="auto">
          <a:xfrm>
            <a:off x="-1" y="1206500"/>
            <a:ext cx="9143999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7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81000"/>
            <a:ext cx="8229600" cy="990600"/>
          </a:xfrm>
        </p:spPr>
        <p:txBody>
          <a:bodyPr/>
          <a:lstStyle/>
          <a:p>
            <a:r>
              <a:rPr lang="en-US" dirty="0" smtClean="0"/>
              <a:t>Office of Proposal Development Site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5" r="14137" b="14538"/>
          <a:stretch/>
        </p:blipFill>
        <p:spPr bwMode="auto">
          <a:xfrm>
            <a:off x="0" y="1219200"/>
            <a:ext cx="9180786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8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available from OPD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Access to Funding Resources, Databases</a:t>
            </a:r>
          </a:p>
          <a:p>
            <a:r>
              <a:rPr lang="en-US" sz="2800" dirty="0" smtClean="0"/>
              <a:t>Access to </a:t>
            </a:r>
            <a:r>
              <a:rPr lang="en-US" sz="2800" dirty="0" err="1" smtClean="0"/>
              <a:t>Listservs</a:t>
            </a:r>
            <a:endParaRPr lang="en-US" sz="2800" dirty="0" smtClean="0"/>
          </a:p>
          <a:p>
            <a:r>
              <a:rPr lang="en-US" sz="2800" dirty="0" smtClean="0"/>
              <a:t>Proposal Resources, Tutorials</a:t>
            </a:r>
          </a:p>
          <a:p>
            <a:r>
              <a:rPr lang="en-US" sz="2800" dirty="0" smtClean="0"/>
              <a:t>Workshops/Training Information</a:t>
            </a:r>
          </a:p>
          <a:p>
            <a:r>
              <a:rPr lang="en-US" sz="2800" dirty="0" smtClean="0"/>
              <a:t>Examples of Successful Proposals</a:t>
            </a:r>
          </a:p>
          <a:p>
            <a:r>
              <a:rPr lang="en-US" sz="2800" dirty="0" smtClean="0"/>
              <a:t>Large grant and multi-disciplinary proposal assistance</a:t>
            </a:r>
          </a:p>
          <a:p>
            <a:r>
              <a:rPr lang="en-US" sz="2800" dirty="0" smtClean="0"/>
              <a:t>Council on Research and Creativity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89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Other Resources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848600" cy="4800600"/>
          </a:xfrm>
        </p:spPr>
        <p:txBody>
          <a:bodyPr/>
          <a:lstStyle/>
          <a:p>
            <a:pPr lvl="1" eaLnBrk="1" hangingPunct="1"/>
            <a:r>
              <a:rPr lang="en-US" sz="3000" dirty="0" smtClean="0"/>
              <a:t>The Office of Research Newsletter</a:t>
            </a:r>
          </a:p>
          <a:p>
            <a:pPr marL="274320" lvl="1" indent="0" eaLnBrk="1" hangingPunct="1">
              <a:buNone/>
            </a:pPr>
            <a:endParaRPr lang="en-US" sz="3000" dirty="0" smtClean="0"/>
          </a:p>
          <a:p>
            <a:pPr marL="457200" lvl="1" indent="0" eaLnBrk="1" hangingPunct="1">
              <a:buNone/>
            </a:pPr>
            <a:endParaRPr lang="en-US" sz="1200" dirty="0" smtClean="0"/>
          </a:p>
          <a:p>
            <a:pPr marL="457200" lvl="1" indent="0" eaLnBrk="1" hangingPunct="1">
              <a:buNone/>
            </a:pPr>
            <a:endParaRPr lang="en-US" sz="1200" dirty="0"/>
          </a:p>
          <a:p>
            <a:pPr marL="457200" lvl="1" indent="0" eaLnBrk="1" hangingPunct="1">
              <a:buNone/>
            </a:pPr>
            <a:endParaRPr lang="en-US" sz="1200" dirty="0" smtClean="0"/>
          </a:p>
          <a:p>
            <a:pPr marL="457200" lvl="1" indent="0" eaLnBrk="1" hangingPunct="1">
              <a:buNone/>
            </a:pPr>
            <a:endParaRPr lang="en-US" sz="1200" dirty="0"/>
          </a:p>
          <a:p>
            <a:pPr marL="457200" lvl="1" indent="0" eaLnBrk="1" hangingPunct="1">
              <a:buNone/>
            </a:pPr>
            <a:endParaRPr lang="en-US" sz="1200" dirty="0" smtClean="0"/>
          </a:p>
          <a:p>
            <a:pPr marL="457200" lvl="1" indent="0" eaLnBrk="1" hangingPunct="1">
              <a:buNone/>
            </a:pPr>
            <a:endParaRPr lang="en-US" sz="1200" dirty="0"/>
          </a:p>
          <a:p>
            <a:pPr marL="457200" lvl="1" indent="0" eaLnBrk="1" hangingPunct="1">
              <a:buNone/>
            </a:pPr>
            <a:endParaRPr lang="en-US" sz="1200" dirty="0" smtClean="0"/>
          </a:p>
          <a:p>
            <a:pPr marL="457200" lvl="1" indent="0" eaLnBrk="1" hangingPunct="1">
              <a:buNone/>
            </a:pPr>
            <a:endParaRPr lang="en-US" sz="1200" dirty="0" smtClean="0"/>
          </a:p>
          <a:p>
            <a:pPr lvl="1" eaLnBrk="1" hangingPunct="1"/>
            <a:r>
              <a:rPr lang="en-US" sz="3000" dirty="0" smtClean="0"/>
              <a:t>Research Development &amp; Grant Writing News</a:t>
            </a:r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0800"/>
            <a:ext cx="6629400" cy="184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5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838200"/>
            <a:ext cx="7848600" cy="1165225"/>
          </a:xfrm>
        </p:spPr>
        <p:txBody>
          <a:bodyPr/>
          <a:lstStyle/>
          <a:p>
            <a:r>
              <a:rPr lang="en-US" dirty="0" smtClean="0"/>
              <a:t>Funding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use a funding database?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One stop searching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Setting up searches and alerts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48075"/>
            <a:ext cx="42672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5105400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Funding Opportunities=27,000+ records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Scholarly profiles= 3.2 million </a:t>
            </a:r>
            <a:r>
              <a:rPr lang="en-US" b="1" i="1" dirty="0"/>
              <a:t>profiles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Pivot suggests </a:t>
            </a:r>
            <a:r>
              <a:rPr lang="en-US" b="1" i="1" dirty="0"/>
              <a:t>funding</a:t>
            </a:r>
            <a:r>
              <a:rPr lang="en-US" dirty="0"/>
              <a:t> based on </a:t>
            </a:r>
            <a:r>
              <a:rPr lang="en-US" b="1" i="1" dirty="0"/>
              <a:t>Pivot</a:t>
            </a:r>
            <a:r>
              <a:rPr lang="en-US" dirty="0"/>
              <a:t> profile…and vice-versa</a:t>
            </a:r>
          </a:p>
        </p:txBody>
      </p:sp>
    </p:spTree>
    <p:extLst>
      <p:ext uri="{BB962C8B-B14F-4D97-AF65-F5344CB8AC3E}">
        <p14:creationId xmlns:p14="http://schemas.microsoft.com/office/powerpoint/2010/main" val="9441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0"/>
            <a:ext cx="8458200" cy="2057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Applying for Funding: Tips</a:t>
            </a:r>
          </a:p>
        </p:txBody>
      </p:sp>
    </p:spTree>
    <p:extLst>
      <p:ext uri="{BB962C8B-B14F-4D97-AF65-F5344CB8AC3E}">
        <p14:creationId xmlns:p14="http://schemas.microsoft.com/office/powerpoint/2010/main" val="39111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8">
      <a:dk1>
        <a:sysClr val="windowText" lastClr="000000"/>
      </a:dk1>
      <a:lt1>
        <a:srgbClr val="ECEDD1"/>
      </a:lt1>
      <a:dk2>
        <a:srgbClr val="564B3C"/>
      </a:dk2>
      <a:lt2>
        <a:srgbClr val="ECEDD1"/>
      </a:lt2>
      <a:accent1>
        <a:srgbClr val="6C261A"/>
      </a:accent1>
      <a:accent2>
        <a:srgbClr val="6C261A"/>
      </a:accent2>
      <a:accent3>
        <a:srgbClr val="511C1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8298</TotalTime>
  <Words>420</Words>
  <Application>Microsoft Office PowerPoint</Application>
  <PresentationFormat>On-screen Show (4:3)</PresentationFormat>
  <Paragraphs>87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First year assistant professor workshop  alumni Center ballroom May 5, 2016</vt:lpstr>
      <vt:lpstr>Today’s Discussion</vt:lpstr>
      <vt:lpstr>Ways to Locate Funding</vt:lpstr>
      <vt:lpstr>www.research fsu.edu </vt:lpstr>
      <vt:lpstr>Office of Proposal Development Site</vt:lpstr>
      <vt:lpstr>Resources available from OPD</vt:lpstr>
      <vt:lpstr>Other Resources</vt:lpstr>
      <vt:lpstr>Funding Databases</vt:lpstr>
      <vt:lpstr>Applying for Funding: Tips</vt:lpstr>
      <vt:lpstr>Current Climate</vt:lpstr>
      <vt:lpstr>What can be done to improve my odds?</vt:lpstr>
      <vt:lpstr>Heilmeier's Catechism</vt:lpstr>
      <vt:lpstr>Other considerations…</vt:lpstr>
      <vt:lpstr>Questions or Assistance-- Contact OPD staff anytime: </vt:lpstr>
      <vt:lpstr>Thank you.</vt:lpstr>
    </vt:vector>
  </TitlesOfParts>
  <Company>FSU-SRAS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for Sponsored Projects</dc:title>
  <dc:creator>Administrator</dc:creator>
  <cp:lastModifiedBy>Williams, Patrice</cp:lastModifiedBy>
  <cp:revision>198</cp:revision>
  <cp:lastPrinted>2012-04-27T22:31:10Z</cp:lastPrinted>
  <dcterms:created xsi:type="dcterms:W3CDTF">2006-09-21T13:44:26Z</dcterms:created>
  <dcterms:modified xsi:type="dcterms:W3CDTF">2016-04-26T18:01:41Z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TC010721191033</vt:lpwstr>
  </property>
</Properties>
</file>