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74" r:id="rId3"/>
    <p:sldId id="270" r:id="rId4"/>
    <p:sldId id="272" r:id="rId5"/>
    <p:sldId id="271" r:id="rId6"/>
    <p:sldId id="276" r:id="rId7"/>
    <p:sldId id="275" r:id="rId8"/>
    <p:sldId id="277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  <a:srgbClr val="632031"/>
    <a:srgbClr val="C483C0"/>
    <a:srgbClr val="BFB690"/>
    <a:srgbClr val="DFDA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59" autoAdjust="0"/>
    <p:restoredTop sz="91872" autoAdjust="0"/>
  </p:normalViewPr>
  <p:slideViewPr>
    <p:cSldViewPr>
      <p:cViewPr varScale="1">
        <p:scale>
          <a:sx n="66" d="100"/>
          <a:sy n="66" d="100"/>
        </p:scale>
        <p:origin x="-17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52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4C74F0C-4D86-9346-89D6-F8DBD13BE290}" type="datetime1">
              <a:rPr lang="en-US"/>
              <a:pPr>
                <a:defRPr/>
              </a:pPr>
              <a:t>5/10/2016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2A969B5-C583-DA4C-AFB2-B38E830AD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05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1371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90800"/>
            <a:ext cx="8229600" cy="4114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590801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2590801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762000"/>
            <a:ext cx="8305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74320" tIns="45720" rIns="27432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Master title style 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text here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25908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5500" b="1" kern="1200" cap="none">
          <a:solidFill>
            <a:srgbClr val="782F40"/>
          </a:solidFill>
          <a:effectLst/>
          <a:latin typeface="Adobe Garamond Pro"/>
          <a:ea typeface="ＭＳ Ｐゴシック" charset="-128"/>
          <a:cs typeface="Adobe Garamond Pro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2">
              <a:lumMod val="65000"/>
              <a:lumOff val="35000"/>
            </a:schemeClr>
          </a:solidFill>
          <a:latin typeface="Calibri"/>
          <a:ea typeface="ＭＳ Ｐゴシック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2">
              <a:lumMod val="65000"/>
              <a:lumOff val="35000"/>
            </a:schemeClr>
          </a:solidFill>
          <a:latin typeface="Calibri"/>
          <a:ea typeface="ＭＳ Ｐゴシック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2">
              <a:lumMod val="65000"/>
              <a:lumOff val="35000"/>
            </a:schemeClr>
          </a:solidFill>
          <a:latin typeface="Calibri"/>
          <a:ea typeface="ＭＳ Ｐゴシック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2">
              <a:lumMod val="65000"/>
              <a:lumOff val="35000"/>
            </a:schemeClr>
          </a:solidFill>
          <a:latin typeface="Calibri"/>
          <a:ea typeface="ＭＳ Ｐゴシック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2">
              <a:lumMod val="65000"/>
              <a:lumOff val="35000"/>
            </a:schemeClr>
          </a:solidFill>
          <a:latin typeface="Calibri"/>
          <a:ea typeface="ＭＳ Ｐゴシック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jgrzywacz@fsu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4"/>
          <p:cNvSpPr txBox="1">
            <a:spLocks/>
          </p:cNvSpPr>
          <p:nvPr/>
        </p:nvSpPr>
        <p:spPr bwMode="auto">
          <a:xfrm>
            <a:off x="1371600" y="4038600"/>
            <a:ext cx="708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stA="7000" endPos="75000" dist="12700" dir="5400000" sy="-100000" algn="bl" rotWithShape="0"/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0" u="none" strike="noStrike" kern="120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2016 First Year Assistant Professor</a:t>
            </a:r>
            <a:r>
              <a:rPr kumimoji="0" lang="en-US" sz="2900" u="none" strike="noStrike" kern="1200" normalizeH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</a:rPr>
              <a:t> Grant Writing Workshop</a:t>
            </a:r>
            <a:endParaRPr kumimoji="0" lang="en-US" sz="2900" u="none" strike="noStrike" kern="1200" normalizeH="0" baseline="0" noProof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Arial"/>
              <a:ea typeface="ＭＳ Ｐゴシック" charset="-128"/>
              <a:cs typeface="Arial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371600" y="3581400"/>
            <a:ext cx="7315200" cy="1588"/>
          </a:xfrm>
          <a:prstGeom prst="line">
            <a:avLst/>
          </a:prstGeom>
          <a:ln>
            <a:solidFill>
              <a:srgbClr val="DFDAAB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50000" endPos="75000" dist="12700" dir="5400000" sy="-100000" algn="bl" rotWithShape="0"/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itle 4"/>
          <p:cNvSpPr txBox="1">
            <a:spLocks/>
          </p:cNvSpPr>
          <p:nvPr/>
        </p:nvSpPr>
        <p:spPr bwMode="auto">
          <a:xfrm>
            <a:off x="1371600" y="524470"/>
            <a:ext cx="7467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normalizeH="0" baseline="0" noProof="0" dirty="0" smtClean="0">
                <a:ln>
                  <a:noFill/>
                </a:ln>
                <a:solidFill>
                  <a:srgbClr val="782F40"/>
                </a:solidFill>
                <a:uLnTx/>
                <a:uFillTx/>
                <a:latin typeface="Adobe Garamond Pro"/>
                <a:ea typeface="ＭＳ Ｐゴシック" charset="-128"/>
                <a:cs typeface="Adobe Garamond Pro"/>
              </a:rPr>
              <a:t>Foundations in Writing Competitive NIH Proposals</a:t>
            </a:r>
            <a:endParaRPr kumimoji="0" lang="en-US" sz="6000" b="1" i="0" u="none" strike="noStrike" kern="1200" normalizeH="0" baseline="0" noProof="0" dirty="0">
              <a:ln>
                <a:noFill/>
              </a:ln>
              <a:solidFill>
                <a:srgbClr val="782F40"/>
              </a:solidFill>
              <a:uLnTx/>
              <a:uFillTx/>
              <a:latin typeface="Adobe Garamond Pro"/>
              <a:ea typeface="ＭＳ Ｐゴシック" charset="-128"/>
              <a:cs typeface="Adobe Garamond Pr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71600" y="5181600"/>
            <a:ext cx="7086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2"/>
                </a:solidFill>
                <a:latin typeface="+mn-lt"/>
              </a:rPr>
              <a:t>Joseph G. Grzywacz, Ph.D.</a:t>
            </a:r>
          </a:p>
          <a:p>
            <a:pPr algn="ctr"/>
            <a:r>
              <a:rPr lang="en-US" sz="2000" dirty="0" smtClean="0">
                <a:solidFill>
                  <a:schemeClr val="accent2"/>
                </a:solidFill>
                <a:latin typeface="+mn-lt"/>
              </a:rPr>
              <a:t>Chair &amp; </a:t>
            </a:r>
            <a:r>
              <a:rPr lang="en-US" sz="2000" dirty="0" err="1" smtClean="0">
                <a:solidFill>
                  <a:schemeClr val="accent2"/>
                </a:solidFill>
                <a:latin typeface="+mn-lt"/>
              </a:rPr>
              <a:t>Norejane</a:t>
            </a:r>
            <a:r>
              <a:rPr lang="en-US" sz="2000" dirty="0" smtClean="0">
                <a:solidFill>
                  <a:schemeClr val="accent2"/>
                </a:solidFill>
                <a:latin typeface="+mn-lt"/>
              </a:rPr>
              <a:t> Hendrickson Professor</a:t>
            </a:r>
          </a:p>
          <a:p>
            <a:pPr algn="ctr"/>
            <a:r>
              <a:rPr lang="en-US" sz="2000" dirty="0" smtClean="0">
                <a:solidFill>
                  <a:schemeClr val="accent2"/>
                </a:solidFill>
                <a:latin typeface="+mn-lt"/>
              </a:rPr>
              <a:t>Department of Family and Child Sciences</a:t>
            </a:r>
            <a:endParaRPr lang="en-US" sz="2000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990600"/>
          </a:xfrm>
        </p:spPr>
        <p:txBody>
          <a:bodyPr/>
          <a:lstStyle/>
          <a:p>
            <a:r>
              <a:rPr lang="en-US" dirty="0" smtClean="0"/>
              <a:t>Goal &amp; Specific 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Goal:  Enable emerging </a:t>
            </a:r>
            <a:r>
              <a:rPr lang="en-US" dirty="0" smtClean="0"/>
              <a:t>investigators </a:t>
            </a:r>
            <a:r>
              <a:rPr lang="en-US" dirty="0"/>
              <a:t>in obtaining their first </a:t>
            </a:r>
            <a:r>
              <a:rPr lang="en-US" dirty="0" smtClean="0"/>
              <a:t>NIH Grant</a:t>
            </a:r>
            <a:endParaRPr lang="en-US" dirty="0"/>
          </a:p>
          <a:p>
            <a:r>
              <a:rPr lang="en-US" dirty="0"/>
              <a:t>Specific Aims</a:t>
            </a:r>
          </a:p>
          <a:p>
            <a:pPr lvl="1"/>
            <a:r>
              <a:rPr lang="en-US" dirty="0"/>
              <a:t>Delineate and dispel entrenched myths about obtaining </a:t>
            </a:r>
            <a:r>
              <a:rPr lang="en-US" dirty="0" smtClean="0"/>
              <a:t>grant funding </a:t>
            </a:r>
            <a:r>
              <a:rPr lang="en-US" dirty="0"/>
              <a:t>from the National Institutes of </a:t>
            </a:r>
            <a:r>
              <a:rPr lang="en-US" dirty="0" smtClean="0"/>
              <a:t>Health (NIH)</a:t>
            </a:r>
            <a:endParaRPr lang="en-US" dirty="0"/>
          </a:p>
          <a:p>
            <a:pPr lvl="1"/>
            <a:r>
              <a:rPr lang="en-US" dirty="0"/>
              <a:t>Illustrate common errors in grant-writing made by inexperienced investigators</a:t>
            </a:r>
          </a:p>
          <a:p>
            <a:pPr lvl="1"/>
            <a:r>
              <a:rPr lang="en-US" dirty="0"/>
              <a:t>Describe strategies for favorable reviews (and greater potential for funding)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763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My Background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14800"/>
          </a:xfrm>
        </p:spPr>
        <p:txBody>
          <a:bodyPr numCol="1">
            <a:normAutofit fontScale="85000" lnSpcReduction="20000"/>
          </a:bodyPr>
          <a:lstStyle/>
          <a:p>
            <a:r>
              <a:rPr lang="en-US" dirty="0"/>
              <a:t>1998 Ph.D. in HDFS from the University of Wisconsin</a:t>
            </a:r>
          </a:p>
          <a:p>
            <a:r>
              <a:rPr lang="en-US" dirty="0"/>
              <a:t>Continuous NICHD Funding since 2003</a:t>
            </a:r>
          </a:p>
          <a:p>
            <a:pPr lvl="1"/>
            <a:r>
              <a:rPr lang="en-US" dirty="0"/>
              <a:t>R03 (perfect score)</a:t>
            </a:r>
          </a:p>
          <a:p>
            <a:pPr lvl="1"/>
            <a:r>
              <a:rPr lang="en-US" dirty="0"/>
              <a:t>R21</a:t>
            </a:r>
          </a:p>
          <a:p>
            <a:pPr lvl="1"/>
            <a:r>
              <a:rPr lang="en-US" dirty="0"/>
              <a:t>3 R01s (perfect score on most recent)</a:t>
            </a:r>
          </a:p>
          <a:p>
            <a:r>
              <a:rPr lang="en-US" dirty="0"/>
              <a:t>Co-I on several R01s funded by NIA, </a:t>
            </a:r>
            <a:r>
              <a:rPr lang="en-US" dirty="0" smtClean="0"/>
              <a:t>NIEHS</a:t>
            </a:r>
            <a:r>
              <a:rPr lang="en-US" dirty="0"/>
              <a:t>, </a:t>
            </a:r>
            <a:r>
              <a:rPr lang="en-US" dirty="0" smtClean="0"/>
              <a:t>NIOSH</a:t>
            </a:r>
          </a:p>
          <a:p>
            <a:r>
              <a:rPr lang="en-US" dirty="0"/>
              <a:t>In 2012, 2</a:t>
            </a:r>
            <a:r>
              <a:rPr lang="en-US" baseline="30000" dirty="0"/>
              <a:t>nd</a:t>
            </a:r>
            <a:r>
              <a:rPr lang="en-US" dirty="0"/>
              <a:t> highest funded NIH investigator across all departments of Family Medicine </a:t>
            </a:r>
            <a:r>
              <a:rPr lang="en-US" dirty="0" smtClean="0"/>
              <a:t>nationally</a:t>
            </a:r>
            <a:endParaRPr lang="en-US" dirty="0"/>
          </a:p>
          <a:p>
            <a:r>
              <a:rPr lang="en-US" dirty="0"/>
              <a:t>Standing member of 2 NICHD Review Subcommittees</a:t>
            </a:r>
          </a:p>
          <a:p>
            <a:r>
              <a:rPr lang="en-US" dirty="0"/>
              <a:t>Ad-hoc Review on several CSR review </a:t>
            </a:r>
            <a:r>
              <a:rPr lang="en-US" dirty="0" smtClean="0"/>
              <a:t>committees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752600"/>
          </a:xfrm>
        </p:spPr>
        <p:txBody>
          <a:bodyPr/>
          <a:lstStyle/>
          <a:p>
            <a:r>
              <a:rPr lang="en-US" dirty="0" smtClean="0"/>
              <a:t>Common Myths of NIH Grant Getting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r>
              <a:rPr lang="en-US" dirty="0"/>
              <a:t>NIH only funds hypothesis-testing research</a:t>
            </a:r>
          </a:p>
          <a:p>
            <a:r>
              <a:rPr lang="en-US" dirty="0"/>
              <a:t>NIH is not interested in conceptually-grounded research</a:t>
            </a:r>
          </a:p>
          <a:p>
            <a:r>
              <a:rPr lang="en-US" dirty="0" smtClean="0"/>
              <a:t>Reviewers are </a:t>
            </a:r>
            <a:r>
              <a:rPr lang="en-US" dirty="0"/>
              <a:t>experts on the topic and methods of my study</a:t>
            </a:r>
          </a:p>
          <a:p>
            <a:r>
              <a:rPr lang="en-US" dirty="0"/>
              <a:t>Program officials have a lot of sway over funding decisions</a:t>
            </a:r>
          </a:p>
          <a:p>
            <a:r>
              <a:rPr lang="en-US" dirty="0"/>
              <a:t>Favorable reviews depend on the “luck of the draw”</a:t>
            </a:r>
          </a:p>
          <a:p>
            <a:r>
              <a:rPr lang="en-US" dirty="0"/>
              <a:t>There are tried-and-true “methods” for </a:t>
            </a:r>
            <a:r>
              <a:rPr lang="en-US" dirty="0" smtClean="0"/>
              <a:t>grant-writing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752600"/>
          </a:xfrm>
          <a:noFill/>
        </p:spPr>
        <p:txBody>
          <a:bodyPr/>
          <a:lstStyle/>
          <a:p>
            <a:r>
              <a:rPr lang="en-US" dirty="0" smtClean="0"/>
              <a:t>Common Errors by Emerging Investigators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52700"/>
            <a:ext cx="8077200" cy="36957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Forgetting the NIH Mission</a:t>
            </a:r>
          </a:p>
          <a:p>
            <a:r>
              <a:rPr lang="en-US" dirty="0"/>
              <a:t>Diluted or ambiguous specific aims</a:t>
            </a:r>
          </a:p>
          <a:p>
            <a:pPr lvl="1"/>
            <a:r>
              <a:rPr lang="en-US" dirty="0"/>
              <a:t>Determine the relationship between the psychosocial stressors, </a:t>
            </a:r>
            <a:r>
              <a:rPr lang="en-US" dirty="0" err="1"/>
              <a:t>biobehavioral</a:t>
            </a:r>
            <a:r>
              <a:rPr lang="en-US" dirty="0"/>
              <a:t> health, and health outcomes.</a:t>
            </a:r>
          </a:p>
          <a:p>
            <a:r>
              <a:rPr lang="en-US" dirty="0"/>
              <a:t>Confusing “significance” and “innovation”</a:t>
            </a:r>
          </a:p>
          <a:p>
            <a:pPr lvl="1"/>
            <a:r>
              <a:rPr lang="en-US" dirty="0"/>
              <a:t>Significance: what critical problem is the work addressing</a:t>
            </a:r>
          </a:p>
          <a:p>
            <a:pPr lvl="1"/>
            <a:r>
              <a:rPr lang="en-US" dirty="0"/>
              <a:t>Innovation: how does the work move beyond status quo</a:t>
            </a:r>
          </a:p>
          <a:p>
            <a:r>
              <a:rPr lang="en-US" dirty="0"/>
              <a:t>Background overkill</a:t>
            </a:r>
          </a:p>
          <a:p>
            <a:r>
              <a:rPr lang="en-US" dirty="0"/>
              <a:t>Misalignment in “Design” Description</a:t>
            </a:r>
          </a:p>
          <a:p>
            <a:pPr lvl="1"/>
            <a:r>
              <a:rPr lang="en-US" dirty="0"/>
              <a:t>Over-focus on analyses in a primary data collection project</a:t>
            </a:r>
          </a:p>
          <a:p>
            <a:pPr lvl="1"/>
            <a:r>
              <a:rPr lang="en-US" dirty="0"/>
              <a:t>Under-focus on issues of sample design, loss to follow-up in secondary data analysis </a:t>
            </a:r>
            <a:r>
              <a:rPr lang="en-US" dirty="0" smtClean="0"/>
              <a:t>projects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5002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for Favorable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“Psychology </a:t>
            </a:r>
            <a:r>
              <a:rPr lang="en-US" dirty="0"/>
              <a:t>of the Reviewer”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Write each section with an eye toward the review criterion</a:t>
            </a:r>
          </a:p>
          <a:p>
            <a:pPr lvl="1"/>
            <a:r>
              <a:rPr lang="en-US" dirty="0"/>
              <a:t>What is the critical barrier in the evidence base, and how will overcoming this barrier advance health? (Significance)</a:t>
            </a:r>
          </a:p>
          <a:p>
            <a:pPr lvl="1"/>
            <a:r>
              <a:rPr lang="en-US" dirty="0"/>
              <a:t>The investigator(s) are well-equipped to accomplish the stated aims. (Investigators)</a:t>
            </a:r>
          </a:p>
          <a:p>
            <a:pPr lvl="1"/>
            <a:r>
              <a:rPr lang="en-US" dirty="0"/>
              <a:t>The research uses novel techniques or concepts. (Innovation)</a:t>
            </a:r>
          </a:p>
          <a:p>
            <a:pPr lvl="1"/>
            <a:r>
              <a:rPr lang="en-US" dirty="0"/>
              <a:t>The study design, recruitment and data collection techniques, measurement, and analyses are appropriate for achieving the scientific aims. (Approach)</a:t>
            </a:r>
          </a:p>
          <a:p>
            <a:pPr lvl="1"/>
            <a:r>
              <a:rPr lang="en-US" dirty="0"/>
              <a:t>The environment supports the likelihood the proposed project will be successfully completed (Environment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34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for Favorable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32756"/>
            <a:ext cx="8229600" cy="41148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782F40"/>
                </a:solidFill>
              </a:rPr>
              <a:t>“Psychology </a:t>
            </a:r>
            <a:r>
              <a:rPr lang="en-US" dirty="0">
                <a:solidFill>
                  <a:srgbClr val="782F40"/>
                </a:solidFill>
              </a:rPr>
              <a:t>of the Reviewer”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782F40"/>
                </a:solidFill>
              </a:rPr>
              <a:t>Write each section with an eye toward the review </a:t>
            </a:r>
            <a:r>
              <a:rPr lang="en-US" dirty="0" smtClean="0">
                <a:solidFill>
                  <a:srgbClr val="782F40"/>
                </a:solidFill>
              </a:rPr>
              <a:t>criterion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Anchor the project in well-defined specific aims</a:t>
            </a:r>
          </a:p>
          <a:p>
            <a:pPr lvl="1"/>
            <a:r>
              <a:rPr lang="en-US" dirty="0"/>
              <a:t>Clear aims will have apparent requirements for study design, key measurements, and relevant analyses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“strong” writing</a:t>
            </a:r>
          </a:p>
          <a:p>
            <a:pPr lvl="1"/>
            <a:r>
              <a:rPr lang="en-US" dirty="0"/>
              <a:t>Shorter, active sentence structure</a:t>
            </a:r>
          </a:p>
          <a:p>
            <a:pPr lvl="1"/>
            <a:r>
              <a:rPr lang="en-US" dirty="0"/>
              <a:t>Word selection (e.g., “scholars suggest” versus “investigators argue”)</a:t>
            </a:r>
          </a:p>
          <a:p>
            <a:pPr lvl="1"/>
            <a:r>
              <a:rPr lang="en-US" dirty="0"/>
              <a:t>Make your point in the thesis sentence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Structure is your friend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9727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971800"/>
            <a:ext cx="8229600" cy="25146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Joe Grzywacz</a:t>
            </a:r>
          </a:p>
          <a:p>
            <a:pPr marL="0" indent="0" algn="ctr">
              <a:buNone/>
            </a:pPr>
            <a:r>
              <a:rPr lang="en-US" dirty="0" smtClean="0"/>
              <a:t>Family &amp; Child Sciences</a:t>
            </a: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jgrzywacz@fsu.edu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850-644-2484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8372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template">
  <a:themeElements>
    <a:clrScheme name="FSU">
      <a:dk1>
        <a:srgbClr val="FFFFFF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ustom 1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template.potx</Template>
  <TotalTime>333</TotalTime>
  <Words>501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template</vt:lpstr>
      <vt:lpstr>PowerPoint Presentation</vt:lpstr>
      <vt:lpstr>Goal &amp; Specific Aims</vt:lpstr>
      <vt:lpstr>My Background</vt:lpstr>
      <vt:lpstr>Common Myths of NIH Grant Getting</vt:lpstr>
      <vt:lpstr>Common Errors by Emerging Investigators</vt:lpstr>
      <vt:lpstr>Strategies for Favorable Reviews</vt:lpstr>
      <vt:lpstr>Strategies for Favorable Reviews</vt:lpstr>
      <vt:lpstr>Questions?</vt:lpstr>
    </vt:vector>
  </TitlesOfParts>
  <Company>Florida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  Course Number: Course Title</dc:title>
  <dc:creator>Bud  Simpson</dc:creator>
  <cp:lastModifiedBy>Williams, Patrice</cp:lastModifiedBy>
  <cp:revision>83</cp:revision>
  <dcterms:created xsi:type="dcterms:W3CDTF">2016-04-14T17:23:02Z</dcterms:created>
  <dcterms:modified xsi:type="dcterms:W3CDTF">2016-05-10T13:42:16Z</dcterms:modified>
</cp:coreProperties>
</file>