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18"/>
  </p:notesMasterIdLst>
  <p:sldIdLst>
    <p:sldId id="256" r:id="rId2"/>
    <p:sldId id="257" r:id="rId3"/>
    <p:sldId id="258" r:id="rId4"/>
    <p:sldId id="261" r:id="rId5"/>
    <p:sldId id="269" r:id="rId6"/>
    <p:sldId id="272" r:id="rId7"/>
    <p:sldId id="271" r:id="rId8"/>
    <p:sldId id="273" r:id="rId9"/>
    <p:sldId id="276" r:id="rId10"/>
    <p:sldId id="281" r:id="rId11"/>
    <p:sldId id="274" r:id="rId12"/>
    <p:sldId id="275" r:id="rId13"/>
    <p:sldId id="287" r:id="rId14"/>
    <p:sldId id="282" r:id="rId15"/>
    <p:sldId id="283" r:id="rId16"/>
    <p:sldId id="286"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Garamond"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Garamond"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Garamond"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Garamond"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Garamond" charset="0"/>
        <a:ea typeface="ＭＳ Ｐゴシック" charset="0"/>
        <a:cs typeface="ＭＳ Ｐゴシック" charset="0"/>
      </a:defRPr>
    </a:lvl5pPr>
    <a:lvl6pPr marL="2286000" algn="l" defTabSz="457200" rtl="0" eaLnBrk="1" latinLnBrk="0" hangingPunct="1">
      <a:defRPr sz="2400" kern="1200">
        <a:solidFill>
          <a:schemeClr val="tx1"/>
        </a:solidFill>
        <a:latin typeface="Garamond" charset="0"/>
        <a:ea typeface="ＭＳ Ｐゴシック" charset="0"/>
        <a:cs typeface="ＭＳ Ｐゴシック" charset="0"/>
      </a:defRPr>
    </a:lvl6pPr>
    <a:lvl7pPr marL="2743200" algn="l" defTabSz="457200" rtl="0" eaLnBrk="1" latinLnBrk="0" hangingPunct="1">
      <a:defRPr sz="2400" kern="1200">
        <a:solidFill>
          <a:schemeClr val="tx1"/>
        </a:solidFill>
        <a:latin typeface="Garamond" charset="0"/>
        <a:ea typeface="ＭＳ Ｐゴシック" charset="0"/>
        <a:cs typeface="ＭＳ Ｐゴシック" charset="0"/>
      </a:defRPr>
    </a:lvl7pPr>
    <a:lvl8pPr marL="3200400" algn="l" defTabSz="457200" rtl="0" eaLnBrk="1" latinLnBrk="0" hangingPunct="1">
      <a:defRPr sz="2400" kern="1200">
        <a:solidFill>
          <a:schemeClr val="tx1"/>
        </a:solidFill>
        <a:latin typeface="Garamond" charset="0"/>
        <a:ea typeface="ＭＳ Ｐゴシック" charset="0"/>
        <a:cs typeface="ＭＳ Ｐゴシック" charset="0"/>
      </a:defRPr>
    </a:lvl8pPr>
    <a:lvl9pPr marL="3657600" algn="l" defTabSz="457200" rtl="0" eaLnBrk="1" latinLnBrk="0" hangingPunct="1">
      <a:defRPr sz="2400" kern="1200">
        <a:solidFill>
          <a:schemeClr val="tx1"/>
        </a:solidFill>
        <a:latin typeface="Garamond"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CB9"/>
    <a:srgbClr val="980000"/>
    <a:srgbClr val="F20098"/>
    <a:srgbClr val="000000"/>
    <a:srgbClr val="99CC00"/>
    <a:srgbClr val="F9F9F9"/>
    <a:srgbClr val="FF00FF"/>
    <a:srgbClr val="FF00C2"/>
    <a:srgbClr val="FF00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06" y="-90"/>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19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CAC153C-85D2-1A45-AE86-8338A7787ADD}" type="slidenum">
              <a:rPr lang="en-US"/>
              <a:pPr/>
              <a:t>‹#›</a:t>
            </a:fld>
            <a:endParaRPr lang="en-US"/>
          </a:p>
        </p:txBody>
      </p:sp>
    </p:spTree>
    <p:extLst>
      <p:ext uri="{BB962C8B-B14F-4D97-AF65-F5344CB8AC3E}">
        <p14:creationId xmlns:p14="http://schemas.microsoft.com/office/powerpoint/2010/main" val="1119336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Garamond"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Garamond"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Garamond"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Garamond"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fld id="{F6B772E7-99B6-1449-90BB-2EED5299294F}"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fld id="{DF02C76D-8BAD-8C43-89E9-83B16AD1C30C}" type="slidenum">
              <a:rPr lang="en-US" sz="1200"/>
              <a:pPr/>
              <a:t>2</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fld id="{5FCCA5F9-AFEB-6445-87C7-F502EDC8E620}" type="slidenum">
              <a:rPr lang="en-US" sz="1200"/>
              <a:pPr/>
              <a:t>3</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fld id="{8DB0954C-1E3C-F144-8B03-8B6726E2E666}" type="slidenum">
              <a:rPr lang="en-US" sz="1200"/>
              <a:pPr/>
              <a:t>4</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fld id="{25A36618-2544-1A4A-94D9-32C0B4C876DE}" type="slidenum">
              <a:rPr lang="en-US" sz="1200"/>
              <a:pPr/>
              <a:t>5</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fld id="{7748F509-22DA-C240-942E-2A7A4DFC9431}" type="slidenum">
              <a:rPr lang="en-US" sz="1200"/>
              <a:pPr/>
              <a:t>6</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fld id="{A18913C7-E15A-AC49-9F67-9194E17B2BAD}" type="slidenum">
              <a:rPr lang="en-US" sz="1200"/>
              <a:pPr/>
              <a:t>7</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5DA38B-B73C-7C4F-A232-404046EF82B4}" type="slidenum">
              <a:rPr lang="en-US" smtClean="0"/>
              <a:pPr/>
              <a:t>‹#›</a:t>
            </a:fld>
            <a:endParaRPr lang="en-US"/>
          </a:p>
        </p:txBody>
      </p:sp>
    </p:spTree>
    <p:extLst>
      <p:ext uri="{BB962C8B-B14F-4D97-AF65-F5344CB8AC3E}">
        <p14:creationId xmlns:p14="http://schemas.microsoft.com/office/powerpoint/2010/main" val="284304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352E38-6737-F945-BDF2-21CE2E8FADC0}" type="slidenum">
              <a:rPr lang="en-US" smtClean="0"/>
              <a:pPr/>
              <a:t>‹#›</a:t>
            </a:fld>
            <a:endParaRPr lang="en-US"/>
          </a:p>
        </p:txBody>
      </p:sp>
    </p:spTree>
    <p:extLst>
      <p:ext uri="{BB962C8B-B14F-4D97-AF65-F5344CB8AC3E}">
        <p14:creationId xmlns:p14="http://schemas.microsoft.com/office/powerpoint/2010/main" val="159048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E137913-14CA-764C-9FFF-F3BAEE516300}" type="slidenum">
              <a:rPr lang="en-US" smtClean="0"/>
              <a:pPr/>
              <a:t>‹#›</a:t>
            </a:fld>
            <a:endParaRPr lang="en-US"/>
          </a:p>
        </p:txBody>
      </p:sp>
    </p:spTree>
    <p:extLst>
      <p:ext uri="{BB962C8B-B14F-4D97-AF65-F5344CB8AC3E}">
        <p14:creationId xmlns:p14="http://schemas.microsoft.com/office/powerpoint/2010/main" val="243107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E5E36E-D32B-8E4E-8C39-F4B37CE1247B}" type="slidenum">
              <a:rPr lang="en-US" smtClean="0"/>
              <a:pPr/>
              <a:t>‹#›</a:t>
            </a:fld>
            <a:endParaRPr lang="en-US"/>
          </a:p>
        </p:txBody>
      </p:sp>
    </p:spTree>
    <p:extLst>
      <p:ext uri="{BB962C8B-B14F-4D97-AF65-F5344CB8AC3E}">
        <p14:creationId xmlns:p14="http://schemas.microsoft.com/office/powerpoint/2010/main" val="423843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55EF58B-F498-854D-8095-112A19F01A21}" type="slidenum">
              <a:rPr lang="en-US" smtClean="0"/>
              <a:pPr/>
              <a:t>‹#›</a:t>
            </a:fld>
            <a:endParaRPr lang="en-US"/>
          </a:p>
        </p:txBody>
      </p:sp>
    </p:spTree>
    <p:extLst>
      <p:ext uri="{BB962C8B-B14F-4D97-AF65-F5344CB8AC3E}">
        <p14:creationId xmlns:p14="http://schemas.microsoft.com/office/powerpoint/2010/main" val="383979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73DE7A1-EDAE-B64E-AA61-9EFD7982B2E6}" type="slidenum">
              <a:rPr lang="en-US" smtClean="0"/>
              <a:pPr/>
              <a:t>‹#›</a:t>
            </a:fld>
            <a:endParaRPr lang="en-US"/>
          </a:p>
        </p:txBody>
      </p:sp>
    </p:spTree>
    <p:extLst>
      <p:ext uri="{BB962C8B-B14F-4D97-AF65-F5344CB8AC3E}">
        <p14:creationId xmlns:p14="http://schemas.microsoft.com/office/powerpoint/2010/main" val="63191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3A4476CE-BB84-5849-8D86-06D0DEB0FD93}" type="slidenum">
              <a:rPr lang="en-US" smtClean="0"/>
              <a:pPr/>
              <a:t>‹#›</a:t>
            </a:fld>
            <a:endParaRPr lang="en-US"/>
          </a:p>
        </p:txBody>
      </p:sp>
    </p:spTree>
    <p:extLst>
      <p:ext uri="{BB962C8B-B14F-4D97-AF65-F5344CB8AC3E}">
        <p14:creationId xmlns:p14="http://schemas.microsoft.com/office/powerpoint/2010/main" val="216639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0B683EF-BF83-394C-8048-DCF65D40229B}" type="slidenum">
              <a:rPr lang="en-US" smtClean="0"/>
              <a:pPr/>
              <a:t>‹#›</a:t>
            </a:fld>
            <a:endParaRPr lang="en-US"/>
          </a:p>
        </p:txBody>
      </p:sp>
    </p:spTree>
    <p:extLst>
      <p:ext uri="{BB962C8B-B14F-4D97-AF65-F5344CB8AC3E}">
        <p14:creationId xmlns:p14="http://schemas.microsoft.com/office/powerpoint/2010/main" val="382636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247B8BEE-49C7-CA44-A537-66C9E45E56E9}" type="slidenum">
              <a:rPr lang="en-US" smtClean="0"/>
              <a:pPr/>
              <a:t>‹#›</a:t>
            </a:fld>
            <a:endParaRPr lang="en-US"/>
          </a:p>
        </p:txBody>
      </p:sp>
    </p:spTree>
    <p:extLst>
      <p:ext uri="{BB962C8B-B14F-4D97-AF65-F5344CB8AC3E}">
        <p14:creationId xmlns:p14="http://schemas.microsoft.com/office/powerpoint/2010/main" val="199387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F03E072-64E6-444F-AC25-8E339ADFB6DF}" type="slidenum">
              <a:rPr lang="en-US" smtClean="0"/>
              <a:pPr/>
              <a:t>‹#›</a:t>
            </a:fld>
            <a:endParaRPr lang="en-US"/>
          </a:p>
        </p:txBody>
      </p:sp>
    </p:spTree>
    <p:extLst>
      <p:ext uri="{BB962C8B-B14F-4D97-AF65-F5344CB8AC3E}">
        <p14:creationId xmlns:p14="http://schemas.microsoft.com/office/powerpoint/2010/main" val="128258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CE7D3E5D-63D4-C841-BDFA-1C3578BF45E4}" type="slidenum">
              <a:rPr lang="en-US" smtClean="0"/>
              <a:pPr/>
              <a:t>‹#›</a:t>
            </a:fld>
            <a:endParaRPr lang="en-US"/>
          </a:p>
        </p:txBody>
      </p:sp>
    </p:spTree>
    <p:extLst>
      <p:ext uri="{BB962C8B-B14F-4D97-AF65-F5344CB8AC3E}">
        <p14:creationId xmlns:p14="http://schemas.microsoft.com/office/powerpoint/2010/main" val="387554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0A1B31AC-7EDA-1741-8BD8-4E391045E22E}"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Garamond"/>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Garamond"/>
          <a:ea typeface="+mn-ea"/>
          <a:cs typeface="+mn-cs"/>
        </a:defRPr>
      </a:lvl1pPr>
      <a:lvl2pPr marL="742950" indent="-285750" algn="l" rtl="0" eaLnBrk="1" fontAlgn="base" hangingPunct="1">
        <a:spcBef>
          <a:spcPct val="20000"/>
        </a:spcBef>
        <a:spcAft>
          <a:spcPct val="0"/>
        </a:spcAft>
        <a:buChar char="–"/>
        <a:defRPr sz="2800">
          <a:solidFill>
            <a:schemeClr val="tx1"/>
          </a:solidFill>
          <a:latin typeface="Garamond"/>
          <a:ea typeface="+mn-ea"/>
        </a:defRPr>
      </a:lvl2pPr>
      <a:lvl3pPr marL="1143000" indent="-228600" algn="l" rtl="0" eaLnBrk="1" fontAlgn="base" hangingPunct="1">
        <a:spcBef>
          <a:spcPct val="20000"/>
        </a:spcBef>
        <a:spcAft>
          <a:spcPct val="0"/>
        </a:spcAft>
        <a:buChar char="•"/>
        <a:defRPr sz="2400">
          <a:solidFill>
            <a:schemeClr val="tx1"/>
          </a:solidFill>
          <a:latin typeface="Garamond"/>
          <a:ea typeface="+mn-ea"/>
        </a:defRPr>
      </a:lvl3pPr>
      <a:lvl4pPr marL="1600200" indent="-228600" algn="l" rtl="0" eaLnBrk="1" fontAlgn="base" hangingPunct="1">
        <a:spcBef>
          <a:spcPct val="20000"/>
        </a:spcBef>
        <a:spcAft>
          <a:spcPct val="0"/>
        </a:spcAft>
        <a:buChar char="–"/>
        <a:defRPr sz="2000">
          <a:solidFill>
            <a:schemeClr val="tx1"/>
          </a:solidFill>
          <a:latin typeface="Garamond"/>
          <a:ea typeface="+mn-ea"/>
        </a:defRPr>
      </a:lvl4pPr>
      <a:lvl5pPr marL="2057400" indent="-228600" algn="l" rtl="0" eaLnBrk="1" fontAlgn="base" hangingPunct="1">
        <a:spcBef>
          <a:spcPct val="20000"/>
        </a:spcBef>
        <a:spcAft>
          <a:spcPct val="0"/>
        </a:spcAft>
        <a:buChar char="»"/>
        <a:defRPr sz="2000">
          <a:solidFill>
            <a:schemeClr val="tx1"/>
          </a:solidFill>
          <a:latin typeface="Garamond"/>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eh.gov/grants/guidelines/collaborative.html" TargetMode="External"/><Relationship Id="rId2" Type="http://schemas.openxmlformats.org/officeDocument/2006/relationships/hyperlink" Target="http://www.neh.gov"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www.fastlane.nsf.gov/researchadmin/prsLoginHome.do?awdID=0810096"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scsa.edu.gr/index.php/admission-membership/grant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www.historian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acls.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moneytree"/>
          <p:cNvPicPr>
            <a:picLocks noChangeAspect="1" noChangeArrowheads="1"/>
          </p:cNvPicPr>
          <p:nvPr/>
        </p:nvPicPr>
        <p:blipFill>
          <a:blip r:embed="rId3">
            <a:lum bright="-4000"/>
            <a:alphaModFix amt="97000"/>
            <a:extLst>
              <a:ext uri="{28A0092B-C50C-407E-A947-70E740481C1C}">
                <a14:useLocalDpi xmlns:a14="http://schemas.microsoft.com/office/drawing/2010/main"/>
              </a:ext>
            </a:extLst>
          </a:blip>
          <a:srcRect/>
          <a:stretch>
            <a:fillRect/>
          </a:stretch>
        </p:blipFill>
        <p:spPr bwMode="auto">
          <a:xfrm>
            <a:off x="228600" y="152400"/>
            <a:ext cx="8763000" cy="6572250"/>
          </a:xfrm>
          <a:prstGeom prst="rect">
            <a:avLst/>
          </a:prstGeom>
          <a:noFill/>
          <a:ln>
            <a:noFill/>
          </a:ln>
          <a:extLst>
            <a:ext uri="{909E8E84-426E-40DD-AFC4-6F175D3DCCD1}">
              <a14:hiddenFill xmlns:a14="http://schemas.microsoft.com/office/drawing/2010/main">
                <a:solidFill>
                  <a:srgbClr val="FFFFFF">
                    <a:alpha val="97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1219200" y="914400"/>
            <a:ext cx="6324600" cy="1143000"/>
          </a:xfrm>
          <a:effectLst>
            <a:outerShdw blurRad="63500" dist="38099" dir="2700000" algn="ctr" rotWithShape="0">
              <a:srgbClr val="000000">
                <a:alpha val="74998"/>
              </a:srgbClr>
            </a:outerShdw>
          </a:effectLst>
        </p:spPr>
        <p:txBody>
          <a:bodyPr>
            <a:normAutofit fontScale="90000"/>
          </a:bodyPr>
          <a:lstStyle/>
          <a:p>
            <a:pPr eaLnBrk="1" hangingPunct="1"/>
            <a:r>
              <a:rPr lang="en-US" dirty="0">
                <a:solidFill>
                  <a:schemeClr val="tx1"/>
                </a:solidFill>
                <a:effectLst>
                  <a:outerShdw blurRad="38100" dist="38100" dir="2700000" algn="tl">
                    <a:srgbClr val="808080"/>
                  </a:outerShdw>
                </a:effectLst>
                <a:latin typeface="Garamond" charset="0"/>
                <a:ea typeface="ＭＳ Ｐゴシック" charset="0"/>
                <a:cs typeface="ＭＳ Ｐゴシック" charset="0"/>
              </a:rPr>
              <a:t>CRC Grants Workshop</a:t>
            </a:r>
            <a:br>
              <a:rPr lang="en-US" dirty="0">
                <a:solidFill>
                  <a:schemeClr val="tx1"/>
                </a:solidFill>
                <a:effectLst>
                  <a:outerShdw blurRad="38100" dist="38100" dir="2700000" algn="tl">
                    <a:srgbClr val="808080"/>
                  </a:outerShdw>
                </a:effectLst>
                <a:latin typeface="Garamond" charset="0"/>
                <a:ea typeface="ＭＳ Ｐゴシック" charset="0"/>
                <a:cs typeface="ＭＳ Ｐゴシック" charset="0"/>
              </a:rPr>
            </a:br>
            <a:r>
              <a:rPr lang="en-US" dirty="0" smtClean="0">
                <a:solidFill>
                  <a:schemeClr val="tx1"/>
                </a:solidFill>
                <a:effectLst>
                  <a:outerShdw blurRad="38100" dist="38100" dir="2700000" algn="tl">
                    <a:srgbClr val="808080"/>
                  </a:outerShdw>
                </a:effectLst>
                <a:latin typeface="Garamond" charset="0"/>
                <a:ea typeface="ＭＳ Ｐゴシック" charset="0"/>
                <a:cs typeface="ＭＳ Ｐゴシック" charset="0"/>
              </a:rPr>
              <a:t>May 5</a:t>
            </a:r>
            <a:r>
              <a:rPr lang="en-US" baseline="30000" dirty="0" smtClean="0">
                <a:solidFill>
                  <a:schemeClr val="tx1"/>
                </a:solidFill>
                <a:effectLst>
                  <a:outerShdw blurRad="38100" dist="38100" dir="2700000" algn="tl">
                    <a:srgbClr val="808080"/>
                  </a:outerShdw>
                </a:effectLst>
                <a:latin typeface="Garamond" charset="0"/>
                <a:ea typeface="ＭＳ Ｐゴシック" charset="0"/>
                <a:cs typeface="ＭＳ Ｐゴシック" charset="0"/>
              </a:rPr>
              <a:t>th</a:t>
            </a:r>
            <a:r>
              <a:rPr lang="en-US" dirty="0" smtClean="0">
                <a:solidFill>
                  <a:schemeClr val="tx1"/>
                </a:solidFill>
                <a:effectLst>
                  <a:outerShdw blurRad="38100" dist="38100" dir="2700000" algn="tl">
                    <a:srgbClr val="808080"/>
                  </a:outerShdw>
                </a:effectLst>
                <a:latin typeface="Garamond" charset="0"/>
                <a:ea typeface="ＭＳ Ｐゴシック" charset="0"/>
                <a:cs typeface="ＭＳ Ｐゴシック" charset="0"/>
              </a:rPr>
              <a:t> 2016</a:t>
            </a:r>
            <a:endParaRPr lang="en-US" dirty="0">
              <a:solidFill>
                <a:schemeClr val="tx1"/>
              </a:solidFill>
              <a:latin typeface="Garamond"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685800" y="2438400"/>
            <a:ext cx="7924800" cy="3352800"/>
          </a:xfrm>
          <a:effectLst>
            <a:outerShdw blurRad="63500" dist="38099" dir="2700000" algn="ctr" rotWithShape="0">
              <a:srgbClr val="000000">
                <a:alpha val="74998"/>
              </a:srgbClr>
            </a:outerShdw>
          </a:effectLst>
        </p:spPr>
        <p:txBody>
          <a:bodyPr/>
          <a:lstStyle/>
          <a:p>
            <a:pPr eaLnBrk="1" hangingPunct="1"/>
            <a:r>
              <a:rPr lang="en-US" dirty="0" smtClean="0">
                <a:effectLst>
                  <a:outerShdw blurRad="38100" dist="38100" dir="2700000" algn="tl">
                    <a:srgbClr val="808080"/>
                  </a:outerShdw>
                </a:effectLst>
                <a:latin typeface="Garamond" charset="0"/>
                <a:ea typeface="ＭＳ Ｐゴシック" charset="0"/>
                <a:cs typeface="ＭＳ Ｐゴシック" charset="0"/>
              </a:rPr>
              <a:t>Humanities, Performing Arts, and Fine Arts </a:t>
            </a:r>
            <a:r>
              <a:rPr lang="ja-JP" altLang="en-US" dirty="0">
                <a:effectLst>
                  <a:outerShdw blurRad="38100" dist="38100" dir="2700000" algn="tl">
                    <a:srgbClr val="808080"/>
                  </a:outerShdw>
                </a:effectLst>
                <a:latin typeface="Garamond" charset="0"/>
                <a:ea typeface="ＭＳ Ｐゴシック" charset="0"/>
                <a:cs typeface="ＭＳ Ｐゴシック" charset="0"/>
              </a:rPr>
              <a:t>“</a:t>
            </a:r>
            <a:r>
              <a:rPr lang="en-US" dirty="0">
                <a:effectLst>
                  <a:outerShdw blurRad="38100" dist="38100" dir="2700000" algn="tl">
                    <a:srgbClr val="808080"/>
                  </a:outerShdw>
                </a:effectLst>
                <a:latin typeface="Garamond" charset="0"/>
                <a:ea typeface="ＭＳ Ｐゴシック" charset="0"/>
                <a:cs typeface="ＭＳ Ｐゴシック" charset="0"/>
              </a:rPr>
              <a:t>break-out</a:t>
            </a:r>
            <a:r>
              <a:rPr lang="ja-JP" altLang="en-US" dirty="0">
                <a:effectLst>
                  <a:outerShdw blurRad="38100" dist="38100" dir="2700000" algn="tl">
                    <a:srgbClr val="808080"/>
                  </a:outerShdw>
                </a:effectLst>
                <a:latin typeface="Garamond" charset="0"/>
                <a:ea typeface="ＭＳ Ｐゴシック" charset="0"/>
                <a:cs typeface="ＭＳ Ｐゴシック" charset="0"/>
              </a:rPr>
              <a:t>”</a:t>
            </a:r>
            <a:r>
              <a:rPr lang="en-US" dirty="0">
                <a:effectLst>
                  <a:outerShdw blurRad="38100" dist="38100" dir="2700000" algn="tl">
                    <a:srgbClr val="808080"/>
                  </a:outerShdw>
                </a:effectLst>
                <a:latin typeface="Garamond" charset="0"/>
                <a:ea typeface="ＭＳ Ｐゴシック" charset="0"/>
                <a:cs typeface="ＭＳ Ｐゴシック" charset="0"/>
              </a:rPr>
              <a:t> section</a:t>
            </a:r>
          </a:p>
          <a:p>
            <a:pPr eaLnBrk="1" hangingPunct="1"/>
            <a:r>
              <a:rPr lang="en-US" dirty="0">
                <a:effectLst>
                  <a:outerShdw blurRad="38100" dist="38100" dir="2700000" algn="tl">
                    <a:srgbClr val="808080"/>
                  </a:outerShdw>
                </a:effectLst>
                <a:latin typeface="Garamond" charset="0"/>
                <a:ea typeface="ＭＳ Ｐゴシック" charset="0"/>
                <a:cs typeface="ＭＳ Ｐゴシック" charset="0"/>
              </a:rPr>
              <a:t>Daniel J </a:t>
            </a:r>
            <a:r>
              <a:rPr lang="en-US" dirty="0" smtClean="0">
                <a:effectLst>
                  <a:outerShdw blurRad="38100" dist="38100" dir="2700000" algn="tl">
                    <a:srgbClr val="808080"/>
                  </a:outerShdw>
                </a:effectLst>
                <a:latin typeface="Garamond" charset="0"/>
                <a:ea typeface="ＭＳ Ｐゴシック" charset="0"/>
                <a:cs typeface="ＭＳ Ｐゴシック" charset="0"/>
              </a:rPr>
              <a:t>Pullen,</a:t>
            </a:r>
            <a:r>
              <a:rPr lang="en-US" dirty="0">
                <a:effectLst>
                  <a:outerShdw blurRad="38100" dist="38100" dir="2700000" algn="tl">
                    <a:srgbClr val="808080"/>
                  </a:outerShdw>
                </a:effectLst>
                <a:latin typeface="Garamond" charset="0"/>
                <a:ea typeface="ＭＳ Ｐゴシック" charset="0"/>
                <a:cs typeface="ＭＳ Ｐゴシック" charset="0"/>
              </a:rPr>
              <a:t> </a:t>
            </a:r>
            <a:r>
              <a:rPr lang="en-US" dirty="0" smtClean="0">
                <a:effectLst>
                  <a:outerShdw blurRad="38100" dist="38100" dir="2700000" algn="tl">
                    <a:srgbClr val="808080"/>
                  </a:outerShdw>
                </a:effectLst>
                <a:latin typeface="Garamond" charset="0"/>
                <a:ea typeface="ＭＳ Ｐゴシック" charset="0"/>
                <a:cs typeface="ＭＳ Ｐゴシック" charset="0"/>
              </a:rPr>
              <a:t>Department </a:t>
            </a:r>
            <a:r>
              <a:rPr lang="en-US" dirty="0">
                <a:effectLst>
                  <a:outerShdw blurRad="38100" dist="38100" dir="2700000" algn="tl">
                    <a:srgbClr val="808080"/>
                  </a:outerShdw>
                </a:effectLst>
                <a:latin typeface="Garamond" charset="0"/>
                <a:ea typeface="ＭＳ Ｐゴシック" charset="0"/>
                <a:cs typeface="ＭＳ Ｐゴシック" charset="0"/>
              </a:rPr>
              <a:t>of </a:t>
            </a:r>
            <a:r>
              <a:rPr lang="en-US" dirty="0" smtClean="0">
                <a:effectLst>
                  <a:outerShdw blurRad="38100" dist="38100" dir="2700000" algn="tl">
                    <a:srgbClr val="808080"/>
                  </a:outerShdw>
                </a:effectLst>
                <a:latin typeface="Garamond" charset="0"/>
                <a:ea typeface="ＭＳ Ｐゴシック" charset="0"/>
                <a:cs typeface="ＭＳ Ｐゴシック" charset="0"/>
              </a:rPr>
              <a:t>Classics</a:t>
            </a:r>
          </a:p>
          <a:p>
            <a:pPr eaLnBrk="1" hangingPunct="1"/>
            <a:r>
              <a:rPr lang="en-US" dirty="0" smtClean="0">
                <a:effectLst>
                  <a:outerShdw blurRad="38100" dist="38100" dir="2700000" algn="tl">
                    <a:srgbClr val="808080"/>
                  </a:outerShdw>
                </a:effectLst>
                <a:latin typeface="Garamond" charset="0"/>
                <a:ea typeface="ＭＳ Ｐゴシック" charset="0"/>
                <a:cs typeface="ＭＳ Ｐゴシック" charset="0"/>
              </a:rPr>
              <a:t>Hannah </a:t>
            </a:r>
            <a:r>
              <a:rPr lang="en-US" dirty="0" err="1" smtClean="0">
                <a:effectLst>
                  <a:outerShdw blurRad="38100" dist="38100" dir="2700000" algn="tl">
                    <a:srgbClr val="808080"/>
                  </a:outerShdw>
                </a:effectLst>
                <a:latin typeface="Garamond" charset="0"/>
                <a:ea typeface="ＭＳ Ｐゴシック" charset="0"/>
                <a:cs typeface="ＭＳ Ｐゴシック" charset="0"/>
              </a:rPr>
              <a:t>Schwadron</a:t>
            </a:r>
            <a:r>
              <a:rPr lang="en-US" dirty="0" smtClean="0">
                <a:effectLst>
                  <a:outerShdw blurRad="38100" dist="38100" dir="2700000" algn="tl">
                    <a:srgbClr val="808080"/>
                  </a:outerShdw>
                </a:effectLst>
                <a:latin typeface="Garamond" charset="0"/>
                <a:ea typeface="ＭＳ Ｐゴシック" charset="0"/>
                <a:cs typeface="ＭＳ Ｐゴシック" charset="0"/>
              </a:rPr>
              <a:t>, Department of Dance</a:t>
            </a:r>
            <a:endParaRPr lang="en-US" dirty="0">
              <a:latin typeface="Garamond"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52400" y="304800"/>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dirty="0">
                <a:solidFill>
                  <a:srgbClr val="FFFFFF"/>
                </a:solidFill>
              </a:rPr>
              <a:t>NEH how to prepare an application</a:t>
            </a:r>
          </a:p>
          <a:p>
            <a:pPr>
              <a:spcBef>
                <a:spcPct val="50000"/>
              </a:spcBef>
            </a:pPr>
            <a:r>
              <a:rPr lang="en-US" dirty="0">
                <a:solidFill>
                  <a:schemeClr val="bg1"/>
                </a:solidFill>
                <a:hlinkClick r:id="rId2"/>
              </a:rPr>
              <a:t>www.neh.gov</a:t>
            </a:r>
            <a:endParaRPr lang="en-US" dirty="0">
              <a:solidFill>
                <a:schemeClr val="bg1"/>
              </a:solidFill>
            </a:endParaRPr>
          </a:p>
          <a:p>
            <a:pPr>
              <a:spcBef>
                <a:spcPct val="50000"/>
              </a:spcBef>
            </a:pPr>
            <a:endParaRPr lang="en-US" dirty="0">
              <a:solidFill>
                <a:schemeClr val="bg1"/>
              </a:solidFill>
            </a:endParaRPr>
          </a:p>
          <a:p>
            <a:pPr>
              <a:spcBef>
                <a:spcPct val="50000"/>
              </a:spcBef>
            </a:pPr>
            <a:r>
              <a:rPr lang="en-US" dirty="0">
                <a:solidFill>
                  <a:srgbClr val="FFFFFF"/>
                </a:solidFill>
              </a:rPr>
              <a:t>Collaborative research grants:</a:t>
            </a:r>
          </a:p>
          <a:p>
            <a:pPr>
              <a:spcBef>
                <a:spcPct val="50000"/>
              </a:spcBef>
            </a:pPr>
            <a:r>
              <a:rPr lang="en-US" dirty="0">
                <a:solidFill>
                  <a:schemeClr val="bg1"/>
                </a:solidFill>
                <a:hlinkClick r:id="rId3"/>
              </a:rPr>
              <a:t>www.neh.gov/grants/guidelines/collaborative.html</a:t>
            </a:r>
            <a:endParaRPr lang="en-US" dirty="0">
              <a:solidFill>
                <a:schemeClr val="bg1"/>
              </a:solidFill>
            </a:endParaRPr>
          </a:p>
          <a:p>
            <a:pPr>
              <a:spcBef>
                <a:spcPct val="50000"/>
              </a:spcBef>
            </a:pPr>
            <a:endParaRPr lang="en-US" dirty="0">
              <a:solidFill>
                <a:schemeClr val="bg1"/>
              </a:solidFill>
            </a:endParaRPr>
          </a:p>
          <a:p>
            <a:pPr>
              <a:spcBef>
                <a:spcPct val="50000"/>
              </a:spcBef>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28600" y="457200"/>
            <a:ext cx="86868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marL="349250" indent="-349250"/>
            <a:r>
              <a:rPr lang="en-US" dirty="0">
                <a:solidFill>
                  <a:srgbClr val="FFFFFF"/>
                </a:solidFill>
              </a:rPr>
              <a:t>Narrative Sequence:</a:t>
            </a:r>
          </a:p>
          <a:p>
            <a:pPr marL="349250" indent="-349250">
              <a:lnSpc>
                <a:spcPct val="130000"/>
              </a:lnSpc>
              <a:buClr>
                <a:schemeClr val="folHlink"/>
              </a:buClr>
              <a:buFontTx/>
              <a:buBlip>
                <a:blip r:embed="rId2"/>
              </a:buBlip>
            </a:pPr>
            <a:r>
              <a:rPr lang="en-US" dirty="0" smtClean="0">
                <a:solidFill>
                  <a:srgbClr val="FFFFFF"/>
                </a:solidFill>
              </a:rPr>
              <a:t>identify </a:t>
            </a:r>
            <a:r>
              <a:rPr lang="en-US" dirty="0">
                <a:solidFill>
                  <a:srgbClr val="FFFFFF"/>
                </a:solidFill>
              </a:rPr>
              <a:t>and explain the subject for research (indicate importance)</a:t>
            </a:r>
          </a:p>
          <a:p>
            <a:pPr marL="349250" indent="-349250">
              <a:lnSpc>
                <a:spcPct val="130000"/>
              </a:lnSpc>
              <a:buClr>
                <a:schemeClr val="folHlink"/>
              </a:buClr>
              <a:buFontTx/>
              <a:buBlip>
                <a:blip r:embed="rId2"/>
              </a:buBlip>
            </a:pPr>
            <a:r>
              <a:rPr lang="en-US" dirty="0" smtClean="0">
                <a:solidFill>
                  <a:srgbClr val="FFFFFF"/>
                </a:solidFill>
              </a:rPr>
              <a:t>describe </a:t>
            </a:r>
            <a:r>
              <a:rPr lang="en-US" dirty="0">
                <a:solidFill>
                  <a:srgbClr val="FFFFFF"/>
                </a:solidFill>
              </a:rPr>
              <a:t>generally the state of current creative activity / scholarship</a:t>
            </a:r>
          </a:p>
          <a:p>
            <a:pPr marL="349250" indent="-349250">
              <a:lnSpc>
                <a:spcPct val="130000"/>
              </a:lnSpc>
              <a:buClr>
                <a:schemeClr val="folHlink"/>
              </a:buClr>
              <a:buFontTx/>
              <a:buBlip>
                <a:blip r:embed="rId2"/>
              </a:buBlip>
            </a:pPr>
            <a:r>
              <a:rPr lang="en-US" dirty="0" smtClean="0">
                <a:solidFill>
                  <a:srgbClr val="FFFFFF"/>
                </a:solidFill>
              </a:rPr>
              <a:t>then </a:t>
            </a:r>
            <a:r>
              <a:rPr lang="en-US" dirty="0">
                <a:solidFill>
                  <a:srgbClr val="FFFFFF"/>
                </a:solidFill>
              </a:rPr>
              <a:t>focus on how the proposed research / creative activity differs from the current state ---or takes research / creativity into new territory</a:t>
            </a:r>
          </a:p>
          <a:p>
            <a:pPr marL="349250" indent="-349250">
              <a:lnSpc>
                <a:spcPct val="130000"/>
              </a:lnSpc>
              <a:buClr>
                <a:schemeClr val="folHlink"/>
              </a:buClr>
              <a:buFontTx/>
              <a:buBlip>
                <a:blip r:embed="rId2"/>
              </a:buBlip>
            </a:pPr>
            <a:r>
              <a:rPr lang="en-US" dirty="0" smtClean="0">
                <a:solidFill>
                  <a:srgbClr val="FFFFFF"/>
                </a:solidFill>
              </a:rPr>
              <a:t>outline </a:t>
            </a:r>
            <a:r>
              <a:rPr lang="en-US" dirty="0">
                <a:solidFill>
                  <a:srgbClr val="FFFFFF"/>
                </a:solidFill>
              </a:rPr>
              <a:t>what </a:t>
            </a:r>
            <a:r>
              <a:rPr lang="en-US" u="sng" dirty="0">
                <a:solidFill>
                  <a:srgbClr val="FFFFFF"/>
                </a:solidFill>
              </a:rPr>
              <a:t>you</a:t>
            </a:r>
            <a:r>
              <a:rPr lang="en-US" dirty="0">
                <a:solidFill>
                  <a:srgbClr val="FFFFFF"/>
                </a:solidFill>
              </a:rPr>
              <a:t>, the PI [</a:t>
            </a:r>
            <a:r>
              <a:rPr lang="ja-JP" altLang="en-US" dirty="0">
                <a:solidFill>
                  <a:srgbClr val="FFFFFF"/>
                </a:solidFill>
              </a:rPr>
              <a:t>“</a:t>
            </a:r>
            <a:r>
              <a:rPr lang="en-US" dirty="0">
                <a:solidFill>
                  <a:srgbClr val="FFFFFF"/>
                </a:solidFill>
              </a:rPr>
              <a:t>principal investigator</a:t>
            </a:r>
            <a:r>
              <a:rPr lang="ja-JP" altLang="en-US" dirty="0">
                <a:solidFill>
                  <a:srgbClr val="FFFFFF"/>
                </a:solidFill>
              </a:rPr>
              <a:t>”</a:t>
            </a:r>
            <a:r>
              <a:rPr lang="en-US" dirty="0">
                <a:solidFill>
                  <a:srgbClr val="FFFFFF"/>
                </a:solidFill>
              </a:rPr>
              <a:t>], have already accomplished on the topic and / or give background of the project;</a:t>
            </a:r>
          </a:p>
          <a:p>
            <a:pPr marL="349250" indent="-349250">
              <a:lnSpc>
                <a:spcPct val="130000"/>
              </a:lnSpc>
              <a:buClr>
                <a:schemeClr val="folHlink"/>
              </a:buClr>
              <a:buFontTx/>
              <a:buBlip>
                <a:blip r:embed="rId2"/>
              </a:buBlip>
            </a:pPr>
            <a:r>
              <a:rPr lang="en-US" dirty="0" smtClean="0">
                <a:solidFill>
                  <a:srgbClr val="FFFFFF"/>
                </a:solidFill>
              </a:rPr>
              <a:t>describe </a:t>
            </a:r>
            <a:r>
              <a:rPr lang="en-US" dirty="0">
                <a:solidFill>
                  <a:srgbClr val="FFFFFF"/>
                </a:solidFill>
              </a:rPr>
              <a:t>what you will do to bring the project to completion during the grant period…expenditures are always made in the grant period</a:t>
            </a:r>
          </a:p>
          <a:p>
            <a:pPr marL="349250" indent="-349250">
              <a:lnSpc>
                <a:spcPct val="130000"/>
              </a:lnSpc>
              <a:buClr>
                <a:schemeClr val="folHlink"/>
              </a:buClr>
              <a:buFontTx/>
              <a:buBlip>
                <a:blip r:embed="rId2"/>
              </a:buBlip>
            </a:pPr>
            <a:r>
              <a:rPr lang="en-US" dirty="0" smtClean="0">
                <a:solidFill>
                  <a:srgbClr val="FFFFFF"/>
                </a:solidFill>
              </a:rPr>
              <a:t>state </a:t>
            </a:r>
            <a:r>
              <a:rPr lang="en-US" dirty="0">
                <a:solidFill>
                  <a:srgbClr val="FFFFFF"/>
                </a:solidFill>
              </a:rPr>
              <a:t>how the project or production will be made available to </a:t>
            </a:r>
            <a:r>
              <a:rPr lang="en-US" dirty="0" smtClean="0">
                <a:solidFill>
                  <a:srgbClr val="FFFFFF"/>
                </a:solidFill>
              </a:rPr>
              <a:t>the sector </a:t>
            </a:r>
            <a:r>
              <a:rPr lang="en-US" dirty="0">
                <a:solidFill>
                  <a:srgbClr val="FFFFFF"/>
                </a:solidFill>
              </a:rPr>
              <a:t>of the public for which it is intended and its likely impact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52400" y="304800"/>
            <a:ext cx="8686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r>
              <a:rPr lang="en-US" dirty="0">
                <a:solidFill>
                  <a:srgbClr val="FFFFFF"/>
                </a:solidFill>
              </a:rPr>
              <a:t>Honesty might not be the best policy:</a:t>
            </a:r>
          </a:p>
          <a:p>
            <a:endParaRPr lang="en-US" dirty="0">
              <a:solidFill>
                <a:srgbClr val="FFFFFF"/>
              </a:solidFill>
            </a:endParaRPr>
          </a:p>
          <a:p>
            <a:r>
              <a:rPr lang="en-US" sz="2000" dirty="0" smtClean="0">
                <a:solidFill>
                  <a:srgbClr val="FFFFFF"/>
                </a:solidFill>
              </a:rPr>
              <a:t>“I’d </a:t>
            </a:r>
            <a:r>
              <a:rPr lang="en-US" sz="2000" dirty="0">
                <a:solidFill>
                  <a:srgbClr val="FFFFFF"/>
                </a:solidFill>
              </a:rPr>
              <a:t>really like to have the summer to work in my studio instead of teaching. </a:t>
            </a:r>
            <a:r>
              <a:rPr lang="en-US" sz="2000" dirty="0" smtClean="0">
                <a:solidFill>
                  <a:srgbClr val="FFFFFF"/>
                </a:solidFill>
              </a:rPr>
              <a:t>I’ve </a:t>
            </a:r>
            <a:r>
              <a:rPr lang="en-US" sz="2000" dirty="0">
                <a:solidFill>
                  <a:srgbClr val="FFFFFF"/>
                </a:solidFill>
              </a:rPr>
              <a:t>found it very hard to get much done this academic year and I need more than local shows. A grant for the summer would allow me to get enough work done so </a:t>
            </a:r>
            <a:r>
              <a:rPr lang="en-US" sz="2000" dirty="0" smtClean="0">
                <a:solidFill>
                  <a:srgbClr val="FFFFFF"/>
                </a:solidFill>
              </a:rPr>
              <a:t>I’d </a:t>
            </a:r>
            <a:r>
              <a:rPr lang="en-US" sz="2000" dirty="0">
                <a:solidFill>
                  <a:srgbClr val="FFFFFF"/>
                </a:solidFill>
              </a:rPr>
              <a:t>be able to try to find a regional venue for a solo show in </a:t>
            </a:r>
            <a:r>
              <a:rPr lang="ja-JP" altLang="en-US" sz="2000" dirty="0">
                <a:solidFill>
                  <a:srgbClr val="FFFFFF"/>
                </a:solidFill>
              </a:rPr>
              <a:t>‘</a:t>
            </a:r>
            <a:r>
              <a:rPr lang="en-US" sz="2000" dirty="0">
                <a:solidFill>
                  <a:srgbClr val="FFFFFF"/>
                </a:solidFill>
              </a:rPr>
              <a:t>08. And travel would mean a lot to me right now. I could travel to gather inspiration for a new series of paintings</a:t>
            </a:r>
            <a:r>
              <a:rPr lang="en-US" sz="2000" dirty="0" smtClean="0">
                <a:solidFill>
                  <a:srgbClr val="FFFFFF"/>
                </a:solidFill>
              </a:rPr>
              <a:t>.”</a:t>
            </a:r>
            <a:endParaRPr lang="en-US" dirty="0">
              <a:solidFill>
                <a:srgbClr val="FFFFFF"/>
              </a:solidFill>
            </a:endParaRPr>
          </a:p>
        </p:txBody>
      </p:sp>
      <p:sp>
        <p:nvSpPr>
          <p:cNvPr id="50179" name="Text Box 3"/>
          <p:cNvSpPr txBox="1">
            <a:spLocks noChangeArrowheads="1"/>
          </p:cNvSpPr>
          <p:nvPr/>
        </p:nvSpPr>
        <p:spPr bwMode="auto">
          <a:xfrm>
            <a:off x="152400" y="2971800"/>
            <a:ext cx="876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r>
              <a:rPr lang="en-US" dirty="0">
                <a:solidFill>
                  <a:srgbClr val="FFFFFF"/>
                </a:solidFill>
              </a:rPr>
              <a:t>Professional approach, describes goals:</a:t>
            </a:r>
            <a:endParaRPr lang="en-US" sz="2000" dirty="0">
              <a:solidFill>
                <a:srgbClr val="FFFFFF"/>
              </a:solidFill>
            </a:endParaRPr>
          </a:p>
          <a:p>
            <a:endParaRPr lang="en-US" sz="2000" dirty="0">
              <a:solidFill>
                <a:srgbClr val="FFFFFF"/>
              </a:solidFill>
            </a:endParaRPr>
          </a:p>
          <a:p>
            <a:r>
              <a:rPr lang="en-US" sz="2000" dirty="0" smtClean="0">
                <a:solidFill>
                  <a:srgbClr val="FFFFFF"/>
                </a:solidFill>
              </a:rPr>
              <a:t>“In </a:t>
            </a:r>
            <a:r>
              <a:rPr lang="en-US" sz="2000" dirty="0">
                <a:solidFill>
                  <a:srgbClr val="FFFFFF"/>
                </a:solidFill>
              </a:rPr>
              <a:t>order to meet exhibition goals set for the coming year, travel should occur during Summer semester </a:t>
            </a:r>
            <a:r>
              <a:rPr lang="en-US" sz="2000" dirty="0" smtClean="0">
                <a:solidFill>
                  <a:srgbClr val="FFFFFF"/>
                </a:solidFill>
              </a:rPr>
              <a:t>‘08</a:t>
            </a:r>
            <a:r>
              <a:rPr lang="en-US" sz="2000" dirty="0">
                <a:solidFill>
                  <a:srgbClr val="FFFFFF"/>
                </a:solidFill>
              </a:rPr>
              <a:t>. By exploring regional venues and making professional contacts then, my work will be more widely shown. A second important objective for Summer </a:t>
            </a:r>
            <a:r>
              <a:rPr lang="en-US" sz="2000" dirty="0" smtClean="0">
                <a:solidFill>
                  <a:srgbClr val="FFFFFF"/>
                </a:solidFill>
              </a:rPr>
              <a:t>‘08 </a:t>
            </a:r>
            <a:r>
              <a:rPr lang="en-US" sz="2000" dirty="0">
                <a:solidFill>
                  <a:srgbClr val="FFFFFF"/>
                </a:solidFill>
              </a:rPr>
              <a:t>is to amass a photographic library of images. The identification and archiving of new imagery will be a vital resource for change in the next series of paintings</a:t>
            </a:r>
            <a:r>
              <a:rPr lang="en-US" sz="2000" dirty="0" smtClean="0">
                <a:solidFill>
                  <a:srgbClr val="FFFFFF"/>
                </a:solidFill>
              </a:rPr>
              <a:t>.”</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338" y="386496"/>
            <a:ext cx="8507862" cy="3785652"/>
          </a:xfrm>
          <a:prstGeom prst="rect">
            <a:avLst/>
          </a:prstGeom>
          <a:noFill/>
        </p:spPr>
        <p:txBody>
          <a:bodyPr wrap="square" rtlCol="0">
            <a:spAutoFit/>
          </a:bodyPr>
          <a:lstStyle/>
          <a:p>
            <a:r>
              <a:rPr lang="en-US" dirty="0" smtClean="0"/>
              <a:t>SHARE your proposal with your mentors, colleagues, friends, etc. Ask them to read your proposal and ask you questions. If a CRC member is in your department, ask her/him for advice and comments on internal applications. Ask a successful grant-getter in your field to look over your application.</a:t>
            </a:r>
          </a:p>
          <a:p>
            <a:endParaRPr lang="en-US" dirty="0" smtClean="0"/>
          </a:p>
          <a:p>
            <a:r>
              <a:rPr lang="en-US" dirty="0" smtClean="0"/>
              <a:t>Especially useful are people </a:t>
            </a:r>
            <a:r>
              <a:rPr lang="en-US" u="sng" dirty="0" smtClean="0"/>
              <a:t>not</a:t>
            </a:r>
            <a:r>
              <a:rPr lang="en-US" dirty="0" smtClean="0"/>
              <a:t> directly in your field or discipline. </a:t>
            </a:r>
          </a:p>
          <a:p>
            <a:endParaRPr lang="en-US" dirty="0"/>
          </a:p>
          <a:p>
            <a:r>
              <a:rPr lang="en-US" dirty="0" smtClean="0"/>
              <a:t>The more comments and feedback you get before you submit, the better the proposal will be, and the greater the chance of success.</a:t>
            </a:r>
            <a:endParaRPr lang="en-US" dirty="0"/>
          </a:p>
        </p:txBody>
      </p:sp>
    </p:spTree>
    <p:extLst>
      <p:ext uri="{BB962C8B-B14F-4D97-AF65-F5344CB8AC3E}">
        <p14:creationId xmlns:p14="http://schemas.microsoft.com/office/powerpoint/2010/main" val="4150068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228600"/>
            <a:ext cx="861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dirty="0">
                <a:solidFill>
                  <a:srgbClr val="FFFFFF"/>
                </a:solidFill>
              </a:rPr>
              <a:t>Reviews: </a:t>
            </a:r>
            <a:r>
              <a:rPr lang="en-US" dirty="0" smtClean="0">
                <a:solidFill>
                  <a:srgbClr val="FFFFFF"/>
                </a:solidFill>
              </a:rPr>
              <a:t>“nasty</a:t>
            </a:r>
            <a:r>
              <a:rPr lang="en-US" dirty="0">
                <a:solidFill>
                  <a:srgbClr val="FFFFFF"/>
                </a:solidFill>
              </a:rPr>
              <a:t>, brutish, and </a:t>
            </a:r>
            <a:r>
              <a:rPr lang="en-US" dirty="0" smtClean="0">
                <a:solidFill>
                  <a:srgbClr val="FFFFFF"/>
                </a:solidFill>
              </a:rPr>
              <a:t>short” </a:t>
            </a:r>
            <a:r>
              <a:rPr lang="en-US" dirty="0">
                <a:solidFill>
                  <a:srgbClr val="FFFFFF"/>
                </a:solidFill>
              </a:rPr>
              <a:t>or helpful comments</a:t>
            </a:r>
          </a:p>
          <a:p>
            <a:pPr>
              <a:spcBef>
                <a:spcPct val="50000"/>
              </a:spcBef>
            </a:pPr>
            <a:r>
              <a:rPr lang="en-US" dirty="0">
                <a:solidFill>
                  <a:srgbClr val="FFFFFF"/>
                </a:solidFill>
              </a:rPr>
              <a:t>Try, try, again. ASK for detailed comments of reviewers, opinion of staff. Is it worth reapplying?</a:t>
            </a:r>
          </a:p>
        </p:txBody>
      </p:sp>
      <p:sp>
        <p:nvSpPr>
          <p:cNvPr id="51203" name="Text Box 3"/>
          <p:cNvSpPr txBox="1">
            <a:spLocks noChangeArrowheads="1"/>
          </p:cNvSpPr>
          <p:nvPr/>
        </p:nvSpPr>
        <p:spPr bwMode="auto">
          <a:xfrm>
            <a:off x="0" y="2057400"/>
            <a:ext cx="8763000" cy="460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sz="1600" dirty="0">
                <a:solidFill>
                  <a:srgbClr val="FFFFFF"/>
                </a:solidFill>
              </a:rPr>
              <a:t>Panelist 3</a:t>
            </a:r>
          </a:p>
          <a:p>
            <a:pPr>
              <a:lnSpc>
                <a:spcPct val="80000"/>
              </a:lnSpc>
              <a:spcBef>
                <a:spcPct val="50000"/>
              </a:spcBef>
              <a:buFont typeface="Arial" charset="0"/>
              <a:buAutoNum type="arabicPeriod"/>
            </a:pPr>
            <a:r>
              <a:rPr lang="en-US" sz="1600" dirty="0">
                <a:solidFill>
                  <a:srgbClr val="FFFFFF"/>
                </a:solidFill>
              </a:rPr>
              <a:t>Intellectual Significance: I cannot tell how significant this project actually is. It is not clear to me how the 'site' is determined and rendered significant through excavation of only architectural remains.</a:t>
            </a:r>
          </a:p>
          <a:p>
            <a:pPr>
              <a:lnSpc>
                <a:spcPct val="80000"/>
              </a:lnSpc>
              <a:spcBef>
                <a:spcPct val="50000"/>
              </a:spcBef>
              <a:buFont typeface="Arial" charset="0"/>
              <a:buAutoNum type="arabicPeriod"/>
            </a:pPr>
            <a:r>
              <a:rPr lang="en-US" sz="1600" dirty="0">
                <a:solidFill>
                  <a:srgbClr val="FFFFFF"/>
                </a:solidFill>
              </a:rPr>
              <a:t>Pertinence of research: This is not clear to me, except to say that the complete harbor town plan will be recovered, and that its architectural style, or at least plan, refers to the Mycenaean core. It must be important to learn about towns that are economically significant for the success of the core, and that take on a 'foreign' style of architecture and building associated with the authority of the </a:t>
            </a:r>
            <a:r>
              <a:rPr lang="en-US" sz="1600" dirty="0" err="1">
                <a:solidFill>
                  <a:srgbClr val="FFFFFF"/>
                </a:solidFill>
              </a:rPr>
              <a:t>core.but</a:t>
            </a:r>
            <a:r>
              <a:rPr lang="en-US" sz="1600" dirty="0">
                <a:solidFill>
                  <a:srgbClr val="FFFFFF"/>
                </a:solidFill>
              </a:rPr>
              <a:t> the investigator does not frame the project convincingly in that way.</a:t>
            </a:r>
          </a:p>
          <a:p>
            <a:pPr>
              <a:lnSpc>
                <a:spcPct val="80000"/>
              </a:lnSpc>
              <a:spcBef>
                <a:spcPct val="50000"/>
              </a:spcBef>
              <a:buFont typeface="Arial" charset="0"/>
              <a:buAutoNum type="arabicPeriod"/>
            </a:pPr>
            <a:r>
              <a:rPr lang="en-US" sz="1600" dirty="0">
                <a:solidFill>
                  <a:srgbClr val="FFFFFF"/>
                </a:solidFill>
              </a:rPr>
              <a:t>Qualifications of investigators: This is a large team, presumably competent.</a:t>
            </a:r>
          </a:p>
          <a:p>
            <a:pPr>
              <a:lnSpc>
                <a:spcPct val="80000"/>
              </a:lnSpc>
              <a:spcBef>
                <a:spcPct val="50000"/>
              </a:spcBef>
              <a:buFont typeface="Arial" charset="0"/>
              <a:buAutoNum type="arabicPeriod"/>
            </a:pPr>
            <a:r>
              <a:rPr lang="en-US" sz="1600" dirty="0">
                <a:solidFill>
                  <a:srgbClr val="FFFFFF"/>
                </a:solidFill>
              </a:rPr>
              <a:t>Dissemination of results: looks okay, not well articulated, but there.</a:t>
            </a:r>
          </a:p>
          <a:p>
            <a:pPr>
              <a:lnSpc>
                <a:spcPct val="80000"/>
              </a:lnSpc>
              <a:spcBef>
                <a:spcPct val="50000"/>
              </a:spcBef>
              <a:buFont typeface="Arial" charset="0"/>
              <a:buAutoNum type="arabicPeriod"/>
            </a:pPr>
            <a:r>
              <a:rPr lang="en-US" sz="1600" dirty="0">
                <a:solidFill>
                  <a:srgbClr val="FFFFFF"/>
                </a:solidFill>
              </a:rPr>
              <a:t>Potential for success, completion on time: this is an ambitious amount of work, but doable it would seem.</a:t>
            </a:r>
          </a:p>
          <a:p>
            <a:pPr>
              <a:lnSpc>
                <a:spcPct val="80000"/>
              </a:lnSpc>
              <a:spcBef>
                <a:spcPct val="50000"/>
              </a:spcBef>
              <a:buFont typeface="Arial" charset="0"/>
              <a:buAutoNum type="arabicPeriod"/>
            </a:pPr>
            <a:r>
              <a:rPr lang="en-US" sz="1600" dirty="0">
                <a:solidFill>
                  <a:srgbClr val="FFFFFF"/>
                </a:solidFill>
              </a:rPr>
              <a:t>Problem: Looks like an expensive project to me.</a:t>
            </a:r>
          </a:p>
          <a:p>
            <a:pPr>
              <a:lnSpc>
                <a:spcPct val="80000"/>
              </a:lnSpc>
              <a:spcBef>
                <a:spcPct val="50000"/>
              </a:spcBef>
              <a:buFont typeface="Arial" charset="0"/>
              <a:buAutoNum type="arabicPeriod"/>
            </a:pPr>
            <a:r>
              <a:rPr lang="en-US" sz="1600" dirty="0">
                <a:solidFill>
                  <a:srgbClr val="FFFFFF"/>
                </a:solidFill>
              </a:rPr>
              <a:t>Preliminary Rating: G</a:t>
            </a:r>
          </a:p>
          <a:p>
            <a:pPr>
              <a:lnSpc>
                <a:spcPct val="80000"/>
              </a:lnSpc>
              <a:spcBef>
                <a:spcPct val="50000"/>
              </a:spcBef>
              <a:buFont typeface="Arial" charset="0"/>
              <a:buAutoNum type="arabicPeriod"/>
            </a:pPr>
            <a:r>
              <a:rPr lang="en-US" sz="1600" dirty="0">
                <a:solidFill>
                  <a:srgbClr val="FFFFFF"/>
                </a:solidFill>
              </a:rPr>
              <a:t>Additional comments after panel discussion: I am convinced after the discussion that my rating was too severe.</a:t>
            </a:r>
          </a:p>
          <a:p>
            <a:pPr>
              <a:lnSpc>
                <a:spcPct val="80000"/>
              </a:lnSpc>
              <a:spcBef>
                <a:spcPct val="50000"/>
              </a:spcBef>
              <a:buFont typeface="Arial" charset="0"/>
              <a:buAutoNum type="arabicPeriod"/>
            </a:pPr>
            <a:r>
              <a:rPr lang="en-US" sz="1600" dirty="0">
                <a:solidFill>
                  <a:srgbClr val="FFFFFF"/>
                </a:solidFill>
              </a:rPr>
              <a:t>Final Rating: VG</a:t>
            </a:r>
          </a:p>
        </p:txBody>
      </p:sp>
      <p:sp>
        <p:nvSpPr>
          <p:cNvPr id="51204" name="Text Box 4"/>
          <p:cNvSpPr txBox="1">
            <a:spLocks noChangeArrowheads="1"/>
          </p:cNvSpPr>
          <p:nvPr/>
        </p:nvSpPr>
        <p:spPr bwMode="auto">
          <a:xfrm>
            <a:off x="0" y="17526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a:solidFill>
                  <a:srgbClr val="FFFFFF"/>
                </a:solidFill>
              </a:rPr>
              <a:t>NEH review results for SHARP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76200" y="63500"/>
            <a:ext cx="8991600" cy="617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nSpc>
                <a:spcPct val="80000"/>
              </a:lnSpc>
              <a:spcBef>
                <a:spcPct val="50000"/>
              </a:spcBef>
            </a:pPr>
            <a:r>
              <a:rPr lang="en-US" sz="1400" dirty="0"/>
              <a:t>Award Date:                                                   August 27, 2008  </a:t>
            </a:r>
          </a:p>
          <a:p>
            <a:pPr>
              <a:lnSpc>
                <a:spcPct val="80000"/>
              </a:lnSpc>
              <a:spcBef>
                <a:spcPct val="50000"/>
              </a:spcBef>
            </a:pPr>
            <a:r>
              <a:rPr lang="en-US" sz="1400" dirty="0"/>
              <a:t>Award No.                                                      BCS-0810096      </a:t>
            </a:r>
          </a:p>
          <a:p>
            <a:pPr>
              <a:lnSpc>
                <a:spcPct val="80000"/>
              </a:lnSpc>
              <a:spcBef>
                <a:spcPct val="50000"/>
              </a:spcBef>
            </a:pPr>
            <a:r>
              <a:rPr lang="en-US" sz="1400" dirty="0"/>
              <a:t>Proposal No.                                                   BCS-0810096                                                                                                                                                                     </a:t>
            </a:r>
          </a:p>
          <a:p>
            <a:pPr>
              <a:lnSpc>
                <a:spcPct val="40000"/>
              </a:lnSpc>
              <a:spcBef>
                <a:spcPct val="50000"/>
              </a:spcBef>
            </a:pPr>
            <a:r>
              <a:rPr lang="en-US" sz="1400" dirty="0"/>
              <a:t>Dr. T. K. </a:t>
            </a:r>
            <a:r>
              <a:rPr lang="en-US" sz="1400" dirty="0" err="1"/>
              <a:t>Wetherell</a:t>
            </a:r>
            <a:r>
              <a:rPr lang="en-US" sz="1400" dirty="0"/>
              <a:t>                                                           </a:t>
            </a:r>
          </a:p>
          <a:p>
            <a:pPr>
              <a:lnSpc>
                <a:spcPct val="40000"/>
              </a:lnSpc>
              <a:spcBef>
                <a:spcPct val="50000"/>
              </a:spcBef>
            </a:pPr>
            <a:r>
              <a:rPr lang="en-US" sz="1400" dirty="0"/>
              <a:t>President                                                                      </a:t>
            </a:r>
          </a:p>
          <a:p>
            <a:pPr>
              <a:lnSpc>
                <a:spcPct val="40000"/>
              </a:lnSpc>
              <a:spcBef>
                <a:spcPct val="50000"/>
              </a:spcBef>
            </a:pPr>
            <a:r>
              <a:rPr lang="en-US" sz="1400" dirty="0"/>
              <a:t>Florida State University                                                       </a:t>
            </a:r>
          </a:p>
          <a:p>
            <a:pPr>
              <a:lnSpc>
                <a:spcPct val="40000"/>
              </a:lnSpc>
              <a:spcBef>
                <a:spcPct val="50000"/>
              </a:spcBef>
            </a:pPr>
            <a:r>
              <a:rPr lang="en-US" sz="1400" dirty="0"/>
              <a:t>874 Traditions Way, 3rd Floor                                                  </a:t>
            </a:r>
          </a:p>
          <a:p>
            <a:pPr>
              <a:lnSpc>
                <a:spcPct val="40000"/>
              </a:lnSpc>
              <a:spcBef>
                <a:spcPct val="50000"/>
              </a:spcBef>
            </a:pPr>
            <a:r>
              <a:rPr lang="en-US" sz="1400" dirty="0"/>
              <a:t>TALLAHASSEE, FL  32306-4166                                                                                                                                    </a:t>
            </a:r>
          </a:p>
          <a:p>
            <a:pPr>
              <a:lnSpc>
                <a:spcPct val="80000"/>
              </a:lnSpc>
              <a:spcBef>
                <a:spcPct val="50000"/>
              </a:spcBef>
            </a:pPr>
            <a:r>
              <a:rPr lang="en-US" sz="1400" dirty="0"/>
              <a:t>Dear Dr. </a:t>
            </a:r>
            <a:r>
              <a:rPr lang="en-US" sz="1400" dirty="0" err="1"/>
              <a:t>Wetherell</a:t>
            </a:r>
            <a:r>
              <a:rPr lang="en-US" sz="1400" dirty="0"/>
              <a:t>:                                                                                                                                             </a:t>
            </a:r>
          </a:p>
          <a:p>
            <a:pPr>
              <a:lnSpc>
                <a:spcPct val="70000"/>
              </a:lnSpc>
              <a:spcBef>
                <a:spcPct val="50000"/>
              </a:spcBef>
            </a:pPr>
            <a:r>
              <a:rPr lang="en-US" sz="1400" dirty="0"/>
              <a:t>The National Science Foundation hereby awards a grant of $177,043 to Florida State University for support of the project described in the proposal referenced above as modified by revised budget dated April 17, 2008.                      </a:t>
            </a:r>
          </a:p>
          <a:p>
            <a:pPr>
              <a:lnSpc>
                <a:spcPct val="70000"/>
              </a:lnSpc>
              <a:spcBef>
                <a:spcPct val="50000"/>
              </a:spcBef>
            </a:pPr>
            <a:r>
              <a:rPr lang="en-US" sz="1400" dirty="0"/>
              <a:t>This project, entitled "SHARP: Saronic Harbors Archaeological Research Project," is under the direction of  Daniel J. Pullen.  </a:t>
            </a:r>
          </a:p>
          <a:p>
            <a:pPr>
              <a:lnSpc>
                <a:spcPct val="70000"/>
              </a:lnSpc>
              <a:spcBef>
                <a:spcPct val="50000"/>
              </a:spcBef>
            </a:pPr>
            <a:r>
              <a:rPr lang="en-US" sz="1400" dirty="0"/>
              <a:t>This award is effective September 1 , 2008 and expires August 31, 2010.                                                                            </a:t>
            </a:r>
          </a:p>
          <a:p>
            <a:pPr>
              <a:lnSpc>
                <a:spcPct val="70000"/>
              </a:lnSpc>
              <a:spcBef>
                <a:spcPct val="50000"/>
              </a:spcBef>
            </a:pPr>
            <a:r>
              <a:rPr lang="en-US" sz="1400" dirty="0"/>
              <a:t>This grant is awarded pursuant to the authority of the National Science Foundation Act of 1950, as amended (42 U.S.C. 1861-75)  and is subject to Research Terms and Conditions (RTC, dated July 2008) and the NSF RTC Agency-Specific Requirements (dated July 2008) are available at </a:t>
            </a:r>
            <a:r>
              <a:rPr lang="en-US" sz="1400" u="sng" dirty="0">
                <a:hlinkClick r:id=""/>
              </a:rPr>
              <a:t>http://www.nsf.gov/awards/managing/rtc.jsp. </a:t>
            </a:r>
            <a:r>
              <a:rPr lang="en-US" sz="1400" dirty="0"/>
              <a:t>This institution is a signatory to the Federal Demonstration Partnership (FDP) Phase IV Agreement which requires active institutional participation in new or ongoing FDP demonstrations and pilots.  </a:t>
            </a:r>
          </a:p>
          <a:p>
            <a:pPr>
              <a:lnSpc>
                <a:spcPct val="80000"/>
              </a:lnSpc>
              <a:spcBef>
                <a:spcPct val="50000"/>
              </a:spcBef>
            </a:pPr>
            <a:r>
              <a:rPr lang="en-US" sz="1400" dirty="0"/>
              <a:t>The attached budget indicates the amounts, by categories, on which NSF has based its support.        </a:t>
            </a:r>
          </a:p>
          <a:p>
            <a:pPr>
              <a:lnSpc>
                <a:spcPct val="80000"/>
              </a:lnSpc>
              <a:spcBef>
                <a:spcPct val="50000"/>
              </a:spcBef>
            </a:pPr>
            <a:r>
              <a:rPr lang="en-US" sz="1400" dirty="0"/>
              <a:t>Please view the project reporting requirements for this award at the following web address [</a:t>
            </a:r>
            <a:r>
              <a:rPr lang="en-US" sz="1400" u="sng" dirty="0">
                <a:hlinkClick r:id="rId2"/>
              </a:rPr>
              <a:t> https://www.fastlane.nsf.gov/researchadmin/prsLoginHome.do?awdID=0810096</a:t>
            </a:r>
            <a:r>
              <a:rPr lang="en-US" sz="1400" dirty="0"/>
              <a:t> ].                                 </a:t>
            </a:r>
          </a:p>
          <a:p>
            <a:pPr>
              <a:lnSpc>
                <a:spcPct val="80000"/>
              </a:lnSpc>
              <a:spcBef>
                <a:spcPct val="50000"/>
              </a:spcBef>
            </a:pPr>
            <a:r>
              <a:rPr lang="en-US" sz="1400" dirty="0"/>
              <a:t>The cognizant NSF program official for this grant is John E. </a:t>
            </a:r>
            <a:r>
              <a:rPr lang="en-US" sz="1400" dirty="0" err="1"/>
              <a:t>Yellen</a:t>
            </a:r>
            <a:r>
              <a:rPr lang="en-US" sz="1400" dirty="0"/>
              <a:t>, (703) 292-8759.                                  </a:t>
            </a:r>
          </a:p>
          <a:p>
            <a:pPr>
              <a:lnSpc>
                <a:spcPct val="80000"/>
              </a:lnSpc>
              <a:spcBef>
                <a:spcPct val="50000"/>
              </a:spcBef>
            </a:pPr>
            <a:r>
              <a:rPr lang="en-US" sz="1400" dirty="0"/>
              <a:t>The cognizant NSF grants official contact is Barbara A. Brooks, (703) 292-4802.                                                                                                                                                                                                  Sincerely,                                                                                                                                                      </a:t>
            </a:r>
          </a:p>
          <a:p>
            <a:pPr>
              <a:lnSpc>
                <a:spcPct val="80000"/>
              </a:lnSpc>
              <a:spcBef>
                <a:spcPct val="50000"/>
              </a:spcBef>
            </a:pPr>
            <a:r>
              <a:rPr lang="en-US" sz="1400" dirty="0"/>
              <a:t> Robert F. Joyce                                                                 </a:t>
            </a:r>
          </a:p>
          <a:p>
            <a:pPr>
              <a:lnSpc>
                <a:spcPct val="80000"/>
              </a:lnSpc>
              <a:spcBef>
                <a:spcPct val="50000"/>
              </a:spcBef>
            </a:pPr>
            <a:r>
              <a:rPr lang="en-US" sz="1400" dirty="0"/>
              <a:t>Grants and Agreements Officer                                                                                                                                   </a:t>
            </a:r>
          </a:p>
          <a:p>
            <a:pPr>
              <a:lnSpc>
                <a:spcPct val="80000"/>
              </a:lnSpc>
              <a:spcBef>
                <a:spcPct val="50000"/>
              </a:spcBef>
            </a:pPr>
            <a:r>
              <a:rPr lang="en-US" sz="1400" dirty="0"/>
              <a:t>CFDA No. 47.075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rtaron Pullen 2011 SHARP-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81400" y="0"/>
            <a:ext cx="5129008" cy="6858000"/>
          </a:xfrm>
          <a:prstGeom prst="rect">
            <a:avLst/>
          </a:prstGeom>
        </p:spPr>
      </p:pic>
      <p:sp>
        <p:nvSpPr>
          <p:cNvPr id="3" name="TextBox 2"/>
          <p:cNvSpPr txBox="1"/>
          <p:nvPr/>
        </p:nvSpPr>
        <p:spPr>
          <a:xfrm>
            <a:off x="276097" y="4459253"/>
            <a:ext cx="3000503" cy="830997"/>
          </a:xfrm>
          <a:prstGeom prst="rect">
            <a:avLst/>
          </a:prstGeom>
          <a:noFill/>
        </p:spPr>
        <p:txBody>
          <a:bodyPr wrap="square" rtlCol="0">
            <a:spAutoFit/>
          </a:bodyPr>
          <a:lstStyle/>
          <a:p>
            <a:r>
              <a:rPr lang="en-US" dirty="0" smtClean="0"/>
              <a:t>Acknowledgments of all funding agencies</a:t>
            </a:r>
            <a:endParaRPr lang="en-US" dirty="0"/>
          </a:p>
        </p:txBody>
      </p:sp>
      <p:cxnSp>
        <p:nvCxnSpPr>
          <p:cNvPr id="5" name="Straight Arrow Connector 4"/>
          <p:cNvCxnSpPr/>
          <p:nvPr/>
        </p:nvCxnSpPr>
        <p:spPr bwMode="auto">
          <a:xfrm>
            <a:off x="2895600" y="4953000"/>
            <a:ext cx="2895600" cy="914400"/>
          </a:xfrm>
          <a:prstGeom prst="straightConnector1">
            <a:avLst/>
          </a:prstGeom>
          <a:solidFill>
            <a:schemeClr val="accent1"/>
          </a:solidFill>
          <a:ln w="28575" cap="flat" cmpd="sng" algn="ctr">
            <a:solidFill>
              <a:schemeClr val="accent6">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Rectangle 3"/>
          <p:cNvSpPr/>
          <p:nvPr/>
        </p:nvSpPr>
        <p:spPr bwMode="auto">
          <a:xfrm>
            <a:off x="5181600" y="5257800"/>
            <a:ext cx="3352800" cy="1371600"/>
          </a:xfrm>
          <a:prstGeom prst="rect">
            <a:avLst/>
          </a:prstGeom>
          <a:noFill/>
          <a:ln w="19050" cap="flat" cmpd="sng" algn="ctr">
            <a:solidFill>
              <a:schemeClr val="accent2">
                <a:lumMod val="75000"/>
              </a:schemeClr>
            </a:solidFill>
            <a:prstDash val="solid"/>
            <a:round/>
            <a:headEnd type="none" w="med" len="med"/>
            <a:tailEnd type="none" w="med" len="med"/>
          </a:ln>
          <a:effectLst>
            <a:outerShdw blurRad="50800" dist="38100" dir="2700000" algn="tl" rotWithShape="0">
              <a:srgbClr val="000000">
                <a:alpha val="43000"/>
              </a:srgbClr>
            </a:outerShdw>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Garamond"/>
              <a:ea typeface="ＭＳ Ｐゴシック" charset="0"/>
              <a:cs typeface="ＭＳ Ｐゴシック" charset="0"/>
            </a:endParaRPr>
          </a:p>
        </p:txBody>
      </p:sp>
    </p:spTree>
    <p:extLst>
      <p:ext uri="{BB962C8B-B14F-4D97-AF65-F5344CB8AC3E}">
        <p14:creationId xmlns:p14="http://schemas.microsoft.com/office/powerpoint/2010/main" val="4149532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 y="381000"/>
            <a:ext cx="8763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i="1" dirty="0">
                <a:solidFill>
                  <a:srgbClr val="FFFFFF"/>
                </a:solidFill>
              </a:rPr>
              <a:t>Funding in the Humanities at FSU</a:t>
            </a:r>
            <a:endParaRPr lang="en-US" dirty="0">
              <a:solidFill>
                <a:srgbClr val="FFFFFF"/>
              </a:solidFill>
            </a:endParaRPr>
          </a:p>
          <a:p>
            <a:pPr>
              <a:spcBef>
                <a:spcPct val="50000"/>
              </a:spcBef>
            </a:pPr>
            <a:r>
              <a:rPr lang="en-US" dirty="0">
                <a:solidFill>
                  <a:srgbClr val="FFFFFF"/>
                </a:solidFill>
              </a:rPr>
              <a:t>Internal</a:t>
            </a:r>
          </a:p>
          <a:p>
            <a:pPr>
              <a:spcBef>
                <a:spcPct val="50000"/>
              </a:spcBef>
            </a:pPr>
            <a:r>
              <a:rPr lang="en-US" dirty="0">
                <a:solidFill>
                  <a:srgbClr val="FFFFFF"/>
                </a:solidFill>
              </a:rPr>
              <a:t>	</a:t>
            </a:r>
            <a:r>
              <a:rPr lang="en-US" dirty="0" smtClean="0">
                <a:solidFill>
                  <a:srgbClr val="FFFFFF"/>
                </a:solidFill>
              </a:rPr>
              <a:t>CRC (FYAP, COFRS, Planning, Small)</a:t>
            </a:r>
            <a:endParaRPr lang="en-US" dirty="0">
              <a:solidFill>
                <a:srgbClr val="FFFFFF"/>
              </a:solidFill>
            </a:endParaRPr>
          </a:p>
          <a:p>
            <a:pPr>
              <a:spcBef>
                <a:spcPct val="50000"/>
              </a:spcBef>
            </a:pPr>
            <a:r>
              <a:rPr lang="en-US" dirty="0">
                <a:solidFill>
                  <a:srgbClr val="FFFFFF"/>
                </a:solidFill>
              </a:rPr>
              <a:t>	</a:t>
            </a:r>
            <a:r>
              <a:rPr lang="en-US" dirty="0" smtClean="0">
                <a:solidFill>
                  <a:srgbClr val="FFFFFF"/>
                </a:solidFill>
              </a:rPr>
              <a:t>Provost travel </a:t>
            </a:r>
            <a:r>
              <a:rPr lang="en-US" dirty="0">
                <a:solidFill>
                  <a:srgbClr val="FFFFFF"/>
                </a:solidFill>
              </a:rPr>
              <a:t>grants, </a:t>
            </a:r>
            <a:r>
              <a:rPr lang="en-US" dirty="0" smtClean="0">
                <a:solidFill>
                  <a:srgbClr val="FFFFFF"/>
                </a:solidFill>
              </a:rPr>
              <a:t>Dean’s </a:t>
            </a:r>
            <a:r>
              <a:rPr lang="en-US" dirty="0">
                <a:solidFill>
                  <a:srgbClr val="FFFFFF"/>
                </a:solidFill>
              </a:rPr>
              <a:t>funds, SRAD</a:t>
            </a:r>
          </a:p>
          <a:p>
            <a:pPr>
              <a:spcBef>
                <a:spcPct val="50000"/>
              </a:spcBef>
            </a:pPr>
            <a:r>
              <a:rPr lang="en-US" dirty="0">
                <a:solidFill>
                  <a:srgbClr val="FFFFFF"/>
                </a:solidFill>
              </a:rPr>
              <a:t>External</a:t>
            </a:r>
          </a:p>
          <a:p>
            <a:pPr>
              <a:spcBef>
                <a:spcPct val="50000"/>
              </a:spcBef>
            </a:pPr>
            <a:r>
              <a:rPr lang="en-US" dirty="0">
                <a:solidFill>
                  <a:srgbClr val="FFFFFF"/>
                </a:solidFill>
              </a:rPr>
              <a:t>	research </a:t>
            </a:r>
            <a:r>
              <a:rPr lang="en-US" u="sng" dirty="0">
                <a:solidFill>
                  <a:srgbClr val="FFFFFF"/>
                </a:solidFill>
              </a:rPr>
              <a:t>grants</a:t>
            </a:r>
            <a:r>
              <a:rPr lang="en-US" dirty="0">
                <a:solidFill>
                  <a:srgbClr val="FFFFFF"/>
                </a:solidFill>
              </a:rPr>
              <a:t> vs. </a:t>
            </a:r>
            <a:r>
              <a:rPr lang="en-US" dirty="0">
                <a:solidFill>
                  <a:srgbClr val="FF00FF"/>
                </a:solidFill>
              </a:rPr>
              <a:t>fellowships</a:t>
            </a:r>
          </a:p>
          <a:p>
            <a:pPr>
              <a:spcBef>
                <a:spcPct val="50000"/>
              </a:spcBef>
            </a:pPr>
            <a:r>
              <a:rPr lang="en-US" dirty="0">
                <a:solidFill>
                  <a:schemeClr val="bg1"/>
                </a:solidFill>
              </a:rPr>
              <a:t>	</a:t>
            </a:r>
            <a:r>
              <a:rPr lang="en-US" dirty="0">
                <a:solidFill>
                  <a:srgbClr val="0000FF"/>
                </a:solidFill>
              </a:rPr>
              <a:t>Federal agencies (NEH, NSF)</a:t>
            </a:r>
          </a:p>
          <a:p>
            <a:pPr>
              <a:spcBef>
                <a:spcPct val="50000"/>
              </a:spcBef>
            </a:pPr>
            <a:r>
              <a:rPr lang="en-US" dirty="0">
                <a:solidFill>
                  <a:schemeClr val="bg1"/>
                </a:solidFill>
              </a:rPr>
              <a:t>	</a:t>
            </a:r>
            <a:r>
              <a:rPr lang="en-US" dirty="0">
                <a:solidFill>
                  <a:srgbClr val="E9DCB9"/>
                </a:solidFill>
              </a:rPr>
              <a:t>Foundations (ACLS, etc.)</a:t>
            </a:r>
          </a:p>
          <a:p>
            <a:pPr>
              <a:spcBef>
                <a:spcPct val="50000"/>
              </a:spcBef>
            </a:pPr>
            <a:r>
              <a:rPr lang="en-US" dirty="0">
                <a:solidFill>
                  <a:srgbClr val="E9DCB9"/>
                </a:solidFill>
              </a:rPr>
              <a:t>	discipline specific resources (e.g</a:t>
            </a:r>
            <a:r>
              <a:rPr lang="en-US" dirty="0" smtClean="0">
                <a:solidFill>
                  <a:srgbClr val="E9DCB9"/>
                </a:solidFill>
              </a:rPr>
              <a:t>. Institute for Aegean Prehistory)</a:t>
            </a:r>
            <a:endParaRPr lang="en-US" dirty="0">
              <a:solidFill>
                <a:srgbClr val="E9DCB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6200" y="512763"/>
            <a:ext cx="8915400" cy="6370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buFontTx/>
              <a:buChar char="•"/>
            </a:pPr>
            <a:r>
              <a:rPr lang="en-US" sz="1200" dirty="0">
                <a:solidFill>
                  <a:srgbClr val="0000FF"/>
                </a:solidFill>
                <a:latin typeface="Garamond"/>
              </a:rPr>
              <a:t>National Science Foundation, SHARP: Saronic Harbors Archaeological Research Project, 2008-</a:t>
            </a:r>
            <a:r>
              <a:rPr lang="en-US" sz="1200" dirty="0" smtClean="0">
                <a:solidFill>
                  <a:srgbClr val="0000FF"/>
                </a:solidFill>
                <a:latin typeface="Garamond"/>
              </a:rPr>
              <a:t>2013 </a:t>
            </a:r>
            <a:r>
              <a:rPr lang="en-US" sz="1200" dirty="0">
                <a:solidFill>
                  <a:srgbClr val="0000FF"/>
                </a:solidFill>
                <a:latin typeface="Garamond"/>
              </a:rPr>
              <a:t>($177,043</a:t>
            </a:r>
            <a:r>
              <a:rPr lang="en-US" sz="1200" dirty="0" smtClean="0">
                <a:solidFill>
                  <a:srgbClr val="0000FF"/>
                </a:solidFill>
                <a:latin typeface="Garamond"/>
              </a:rPr>
              <a:t>)</a:t>
            </a:r>
          </a:p>
          <a:p>
            <a:pPr>
              <a:buFontTx/>
              <a:buChar char="•"/>
            </a:pPr>
            <a:r>
              <a:rPr lang="en-US" sz="1200" dirty="0" smtClean="0">
                <a:solidFill>
                  <a:srgbClr val="0000FF"/>
                </a:solidFill>
                <a:latin typeface="Garamond"/>
              </a:rPr>
              <a:t>University of Missouri Research Reactor/National Science Foundation Grant, 2013 ($9,520)</a:t>
            </a:r>
            <a:endParaRPr lang="en-US" sz="1200" dirty="0">
              <a:latin typeface="Garamond"/>
            </a:endParaRPr>
          </a:p>
          <a:p>
            <a:pPr>
              <a:buFontTx/>
              <a:buChar char="•"/>
            </a:pPr>
            <a:r>
              <a:rPr lang="en-US" sz="1200" dirty="0">
                <a:solidFill>
                  <a:schemeClr val="folHlink"/>
                </a:solidFill>
                <a:latin typeface="Garamond"/>
              </a:rPr>
              <a:t>Loeb Classical </a:t>
            </a:r>
            <a:r>
              <a:rPr lang="en-US" sz="1200" dirty="0">
                <a:solidFill>
                  <a:srgbClr val="E9DCB9"/>
                </a:solidFill>
                <a:latin typeface="Garamond"/>
              </a:rPr>
              <a:t>Library</a:t>
            </a:r>
            <a:r>
              <a:rPr lang="en-US" sz="1200" dirty="0">
                <a:solidFill>
                  <a:srgbClr val="99CC00"/>
                </a:solidFill>
                <a:latin typeface="Garamond"/>
              </a:rPr>
              <a:t> </a:t>
            </a:r>
            <a:r>
              <a:rPr lang="en-US" sz="1200" dirty="0">
                <a:solidFill>
                  <a:schemeClr val="folHlink"/>
                </a:solidFill>
                <a:latin typeface="Garamond"/>
              </a:rPr>
              <a:t>Foundation Grant, SHARP: Saronic Harbors Archaeological Research Project, Year 2, 2008 ($30,000) Year 1, 2007 ($30,000)</a:t>
            </a:r>
          </a:p>
          <a:p>
            <a:pPr>
              <a:buFontTx/>
              <a:buChar char="•"/>
            </a:pPr>
            <a:r>
              <a:rPr lang="en-US" sz="1200" dirty="0">
                <a:solidFill>
                  <a:schemeClr val="folHlink"/>
                </a:solidFill>
                <a:latin typeface="Garamond"/>
              </a:rPr>
              <a:t>Institute for Aegean Prehistory Grant, SHARP: Saronic Harbors Archaeological Research Project, </a:t>
            </a:r>
            <a:r>
              <a:rPr lang="en-US" sz="1200" dirty="0" smtClean="0">
                <a:solidFill>
                  <a:schemeClr val="folHlink"/>
                </a:solidFill>
                <a:latin typeface="Garamond"/>
              </a:rPr>
              <a:t>2013 ($5,000), 2012 ($8000), Year </a:t>
            </a:r>
            <a:r>
              <a:rPr lang="en-US" sz="1200" dirty="0">
                <a:solidFill>
                  <a:schemeClr val="folHlink"/>
                </a:solidFill>
                <a:latin typeface="Garamond"/>
              </a:rPr>
              <a:t>4 ($55,000),Year 3, 2009 ($60,000), Year 2, 2008 ($60,000), Year 1 2007 ($60,000</a:t>
            </a:r>
            <a:r>
              <a:rPr lang="en-US" sz="1200" dirty="0" smtClean="0">
                <a:solidFill>
                  <a:schemeClr val="folHlink"/>
                </a:solidFill>
                <a:latin typeface="Garamond"/>
              </a:rPr>
              <a:t>)</a:t>
            </a:r>
          </a:p>
          <a:p>
            <a:pPr>
              <a:buFontTx/>
              <a:buChar char="•"/>
            </a:pPr>
            <a:r>
              <a:rPr lang="en-US" sz="1200" dirty="0" err="1" smtClean="0">
                <a:solidFill>
                  <a:schemeClr val="folHlink"/>
                </a:solidFill>
                <a:latin typeface="Garamond"/>
              </a:rPr>
              <a:t>Arete</a:t>
            </a:r>
            <a:r>
              <a:rPr lang="en-US" sz="1200" dirty="0" smtClean="0">
                <a:solidFill>
                  <a:schemeClr val="folHlink"/>
                </a:solidFill>
                <a:latin typeface="Garamond"/>
              </a:rPr>
              <a:t> Foundation &amp; </a:t>
            </a:r>
            <a:r>
              <a:rPr lang="en-US" sz="1200" dirty="0" err="1" smtClean="0">
                <a:solidFill>
                  <a:schemeClr val="folHlink"/>
                </a:solidFill>
                <a:latin typeface="Garamond"/>
              </a:rPr>
              <a:t>Niarchos</a:t>
            </a:r>
            <a:r>
              <a:rPr lang="en-US" sz="1200" dirty="0" smtClean="0">
                <a:solidFill>
                  <a:schemeClr val="folHlink"/>
                </a:solidFill>
                <a:latin typeface="Garamond"/>
              </a:rPr>
              <a:t> Foundation (U Pennsylvania), 2007-2011 ($73,321)</a:t>
            </a:r>
            <a:endParaRPr lang="en-US" sz="1200" dirty="0">
              <a:latin typeface="Garamond"/>
            </a:endParaRPr>
          </a:p>
          <a:p>
            <a:pPr>
              <a:buFontTx/>
              <a:buChar char="•"/>
            </a:pPr>
            <a:r>
              <a:rPr lang="en-US" sz="1200" dirty="0">
                <a:solidFill>
                  <a:srgbClr val="FFFFFF"/>
                </a:solidFill>
                <a:latin typeface="Garamond"/>
              </a:rPr>
              <a:t>Florida State University COFRS Award, SHARP: Saronic Harbors Archaeological Research Project, 2007 ($13,000)</a:t>
            </a:r>
          </a:p>
          <a:p>
            <a:pPr>
              <a:buFontTx/>
              <a:buChar char="•"/>
            </a:pPr>
            <a:r>
              <a:rPr lang="en-US" sz="1200" dirty="0">
                <a:solidFill>
                  <a:srgbClr val="FFFFFF"/>
                </a:solidFill>
                <a:latin typeface="Garamond"/>
              </a:rPr>
              <a:t>Florida State University Faculty Travel Grant, 2002, 2004, 2007, 2008, 2009, </a:t>
            </a:r>
            <a:r>
              <a:rPr lang="en-US" sz="1200" dirty="0" smtClean="0">
                <a:solidFill>
                  <a:srgbClr val="FFFFFF"/>
                </a:solidFill>
                <a:latin typeface="Garamond"/>
              </a:rPr>
              <a:t>2010, 2012, 2013, 2014, 2015, 2016</a:t>
            </a:r>
            <a:endParaRPr lang="en-US" sz="1200" dirty="0">
              <a:solidFill>
                <a:srgbClr val="FFFFFF"/>
              </a:solidFill>
              <a:latin typeface="Garamond"/>
            </a:endParaRPr>
          </a:p>
          <a:p>
            <a:pPr>
              <a:buFontTx/>
              <a:buChar char="•"/>
            </a:pPr>
            <a:r>
              <a:rPr lang="en-US" sz="1200" dirty="0">
                <a:solidFill>
                  <a:srgbClr val="FFFFFF"/>
                </a:solidFill>
                <a:latin typeface="Garamond"/>
              </a:rPr>
              <a:t>Florida State University Research Foundation Arts &amp; Humanities Program Enhancement Grant, "Landscapes and Complex Societies in the Mediterranean–Year Two" 2003 ($19,228), Year One: 2002 ($25,000)</a:t>
            </a:r>
          </a:p>
          <a:p>
            <a:pPr>
              <a:buFontTx/>
              <a:buChar char="•"/>
            </a:pPr>
            <a:r>
              <a:rPr lang="en-US" sz="1200" dirty="0">
                <a:solidFill>
                  <a:schemeClr val="folHlink"/>
                </a:solidFill>
                <a:latin typeface="Garamond"/>
              </a:rPr>
              <a:t>Institute for A</a:t>
            </a:r>
            <a:r>
              <a:rPr lang="en-US" sz="1200" dirty="0">
                <a:solidFill>
                  <a:srgbClr val="E9DCB9"/>
                </a:solidFill>
                <a:latin typeface="Garamond"/>
              </a:rPr>
              <a:t>eg</a:t>
            </a:r>
            <a:r>
              <a:rPr lang="en-US" sz="1200" dirty="0">
                <a:solidFill>
                  <a:schemeClr val="folHlink"/>
                </a:solidFill>
                <a:latin typeface="Garamond"/>
              </a:rPr>
              <a:t>ean Prehistory Grant, "Mycenaean Korphos Mapping Project," 2002 ($10,000)</a:t>
            </a:r>
          </a:p>
          <a:p>
            <a:pPr>
              <a:buFontTx/>
              <a:buChar char="•"/>
            </a:pPr>
            <a:r>
              <a:rPr lang="en-US" sz="1200" dirty="0">
                <a:solidFill>
                  <a:srgbClr val="FFFFFF"/>
                </a:solidFill>
                <a:latin typeface="Garamond"/>
              </a:rPr>
              <a:t>Florida State University COFRS Award, "Mycenaean Korphos Mapping Project," 2002 ($8,000)</a:t>
            </a:r>
          </a:p>
          <a:p>
            <a:pPr>
              <a:buFontTx/>
              <a:buChar char="•"/>
            </a:pPr>
            <a:r>
              <a:rPr lang="en-US" sz="1200" dirty="0">
                <a:solidFill>
                  <a:srgbClr val="FFFFFF"/>
                </a:solidFill>
                <a:latin typeface="Garamond"/>
              </a:rPr>
              <a:t>Florida State University Research Foundation Arts &amp; Humanities Program Enhancement Grant (co-PI with Susan </a:t>
            </a:r>
            <a:r>
              <a:rPr lang="en-US" sz="1200" dirty="0" err="1">
                <a:solidFill>
                  <a:srgbClr val="FFFFFF"/>
                </a:solidFill>
                <a:latin typeface="Garamond"/>
              </a:rPr>
              <a:t>Baldino</a:t>
            </a:r>
            <a:r>
              <a:rPr lang="en-US" sz="1200" dirty="0">
                <a:solidFill>
                  <a:srgbClr val="FFFFFF"/>
                </a:solidFill>
                <a:latin typeface="Garamond"/>
              </a:rPr>
              <a:t>), The Museum Laboratory, 2001 ($32,000), 2002 ($31,000)</a:t>
            </a:r>
          </a:p>
          <a:p>
            <a:pPr>
              <a:buFontTx/>
              <a:buChar char="•"/>
            </a:pPr>
            <a:r>
              <a:rPr lang="en-US" sz="1200" dirty="0">
                <a:solidFill>
                  <a:schemeClr val="folHlink"/>
                </a:solidFill>
                <a:latin typeface="Garamond"/>
              </a:rPr>
              <a:t>Institute for Aegean Prehistory (Co-PI with T. Gregory, Ohio State), for the Eastern Korinthia Archaeological Survey, 2000, 2001</a:t>
            </a:r>
          </a:p>
          <a:p>
            <a:pPr>
              <a:buFontTx/>
              <a:buChar char="•"/>
            </a:pPr>
            <a:r>
              <a:rPr lang="en-US" sz="1200" dirty="0">
                <a:solidFill>
                  <a:srgbClr val="FFFFFF"/>
                </a:solidFill>
                <a:latin typeface="Garamond"/>
              </a:rPr>
              <a:t>Florida State University Council for Instruction Grant, 2000 ($7,530)</a:t>
            </a:r>
          </a:p>
          <a:p>
            <a:pPr>
              <a:buFontTx/>
              <a:buChar char="•"/>
            </a:pPr>
            <a:r>
              <a:rPr lang="en-US" sz="1200" dirty="0" err="1">
                <a:solidFill>
                  <a:schemeClr val="folHlink"/>
                </a:solidFill>
                <a:latin typeface="Garamond"/>
              </a:rPr>
              <a:t>Schraeder</a:t>
            </a:r>
            <a:r>
              <a:rPr lang="en-US" sz="1200" dirty="0">
                <a:solidFill>
                  <a:schemeClr val="folHlink"/>
                </a:solidFill>
                <a:latin typeface="Garamond"/>
              </a:rPr>
              <a:t> Endowment Grant, Indiana University, 1999 ($1,117)</a:t>
            </a:r>
          </a:p>
          <a:p>
            <a:pPr>
              <a:buFontTx/>
              <a:buChar char="•"/>
            </a:pPr>
            <a:r>
              <a:rPr lang="en-US" sz="1200" dirty="0">
                <a:solidFill>
                  <a:srgbClr val="FFFFFF"/>
                </a:solidFill>
                <a:latin typeface="Garamond"/>
              </a:rPr>
              <a:t>Florida State University Dean of the College of Arts and Sciences Research Grant, 1998 ($1,862)</a:t>
            </a:r>
          </a:p>
          <a:p>
            <a:pPr>
              <a:buFontTx/>
              <a:buChar char="•"/>
            </a:pPr>
            <a:r>
              <a:rPr lang="en-US" sz="1200" dirty="0">
                <a:solidFill>
                  <a:schemeClr val="folHlink"/>
                </a:solidFill>
                <a:latin typeface="Garamond"/>
              </a:rPr>
              <a:t>Indiana University Foundation Grant, 1997 ($1,000)</a:t>
            </a:r>
          </a:p>
          <a:p>
            <a:pPr>
              <a:buFontTx/>
              <a:buChar char="•"/>
            </a:pPr>
            <a:r>
              <a:rPr lang="en-US" sz="1200" dirty="0">
                <a:solidFill>
                  <a:srgbClr val="0000FF"/>
                </a:solidFill>
                <a:latin typeface="Garamond"/>
              </a:rPr>
              <a:t>US Department of Education ($149,057) and European Union (ECU 180,000) for establishment of consortium Study and Evaluation of Cultural Landscapes, 1996-1998 [joint with colleagues at Ohio State University, St. Cloud State University, College of Wooster, Ionian University, </a:t>
            </a:r>
            <a:r>
              <a:rPr lang="en-US" sz="1200" dirty="0" err="1" smtClean="0">
                <a:solidFill>
                  <a:srgbClr val="0000FF"/>
                </a:solidFill>
                <a:latin typeface="Garamond"/>
              </a:rPr>
              <a:t>Universit</a:t>
            </a:r>
            <a:r>
              <a:rPr lang="en-US" altLang="ja-JP" sz="1200" dirty="0" err="1" smtClean="0">
                <a:solidFill>
                  <a:srgbClr val="0000FF"/>
                </a:solidFill>
                <a:latin typeface="Garamond"/>
              </a:rPr>
              <a:t>é</a:t>
            </a:r>
            <a:r>
              <a:rPr lang="en-US" sz="1200" dirty="0" smtClean="0">
                <a:solidFill>
                  <a:srgbClr val="0000FF"/>
                </a:solidFill>
                <a:latin typeface="Garamond"/>
              </a:rPr>
              <a:t> </a:t>
            </a:r>
            <a:r>
              <a:rPr lang="en-US" sz="1200" dirty="0">
                <a:solidFill>
                  <a:srgbClr val="0000FF"/>
                </a:solidFill>
                <a:latin typeface="Garamond"/>
              </a:rPr>
              <a:t>de Paris IV, </a:t>
            </a:r>
            <a:r>
              <a:rPr lang="en-US" sz="1200" dirty="0" err="1">
                <a:solidFill>
                  <a:srgbClr val="0000FF"/>
                </a:solidFill>
                <a:latin typeface="Garamond"/>
              </a:rPr>
              <a:t>Universit</a:t>
            </a:r>
            <a:r>
              <a:rPr lang="en-US" altLang="ja-JP" sz="1200" dirty="0" err="1">
                <a:solidFill>
                  <a:srgbClr val="0000FF"/>
                </a:solidFill>
                <a:latin typeface="Garamond"/>
              </a:rPr>
              <a:t>é</a:t>
            </a:r>
            <a:r>
              <a:rPr lang="en-US" sz="1200" dirty="0">
                <a:solidFill>
                  <a:srgbClr val="0000FF"/>
                </a:solidFill>
                <a:latin typeface="Garamond"/>
              </a:rPr>
              <a:t> de </a:t>
            </a:r>
            <a:r>
              <a:rPr lang="en-US" sz="1200" dirty="0" err="1">
                <a:solidFill>
                  <a:srgbClr val="0000FF"/>
                </a:solidFill>
                <a:latin typeface="Garamond"/>
              </a:rPr>
              <a:t>Franche</a:t>
            </a:r>
            <a:r>
              <a:rPr lang="en-US" sz="1200" dirty="0">
                <a:solidFill>
                  <a:srgbClr val="0000FF"/>
                </a:solidFill>
                <a:latin typeface="Garamond"/>
              </a:rPr>
              <a:t> Comte </a:t>
            </a:r>
            <a:r>
              <a:rPr lang="en-US" sz="1200" dirty="0" err="1">
                <a:solidFill>
                  <a:srgbClr val="0000FF"/>
                </a:solidFill>
                <a:latin typeface="Garamond"/>
              </a:rPr>
              <a:t>Besançon</a:t>
            </a:r>
            <a:r>
              <a:rPr lang="en-US" sz="1200" dirty="0">
                <a:solidFill>
                  <a:srgbClr val="0000FF"/>
                </a:solidFill>
                <a:latin typeface="Garamond"/>
              </a:rPr>
              <a:t>]</a:t>
            </a:r>
          </a:p>
          <a:p>
            <a:pPr>
              <a:buFontTx/>
              <a:buChar char="•"/>
            </a:pPr>
            <a:r>
              <a:rPr lang="en-US" sz="1200" dirty="0">
                <a:solidFill>
                  <a:srgbClr val="FFFFFF"/>
                </a:solidFill>
                <a:latin typeface="Garamond"/>
              </a:rPr>
              <a:t>Florida State University Dean of the College of Arts and Sciences Research Grant, 1997 ($3,115)</a:t>
            </a:r>
          </a:p>
          <a:p>
            <a:pPr>
              <a:buFontTx/>
              <a:buChar char="•"/>
            </a:pPr>
            <a:r>
              <a:rPr lang="en-US" sz="1200" dirty="0">
                <a:solidFill>
                  <a:srgbClr val="0000FF"/>
                </a:solidFill>
                <a:latin typeface="Garamond"/>
              </a:rPr>
              <a:t>University of Missouri Research Reactor/National Science Foundation Grant, 1996 ($3,667)</a:t>
            </a:r>
          </a:p>
          <a:p>
            <a:pPr>
              <a:buFontTx/>
              <a:buChar char="•"/>
            </a:pPr>
            <a:r>
              <a:rPr lang="en-US" sz="1200" dirty="0">
                <a:solidFill>
                  <a:srgbClr val="FF00FF"/>
                </a:solidFill>
                <a:latin typeface="Garamond"/>
              </a:rPr>
              <a:t>American Research Institute in Turkey/National Endowment for the Humanities Fellowship, 1995-96, ($10,000)</a:t>
            </a:r>
          </a:p>
          <a:p>
            <a:pPr>
              <a:buFontTx/>
              <a:buChar char="•"/>
            </a:pPr>
            <a:r>
              <a:rPr lang="en-US" sz="1200" dirty="0">
                <a:solidFill>
                  <a:schemeClr val="folHlink"/>
                </a:solidFill>
                <a:latin typeface="Garamond"/>
              </a:rPr>
              <a:t>Institute for Aegean Prehistory grant, Early Bronze Age Sardis and the Aegean, 1994–95 ($9,761)</a:t>
            </a:r>
          </a:p>
          <a:p>
            <a:pPr>
              <a:buFontTx/>
              <a:buChar char="•"/>
            </a:pPr>
            <a:r>
              <a:rPr lang="en-US" sz="1200" dirty="0">
                <a:solidFill>
                  <a:srgbClr val="FFFFFF"/>
                </a:solidFill>
                <a:latin typeface="Garamond"/>
              </a:rPr>
              <a:t>Florida State University COFRS Award, Early Bronze Age Sardis and the Aegean, 1994 ($8,000)</a:t>
            </a:r>
          </a:p>
          <a:p>
            <a:pPr>
              <a:buFontTx/>
              <a:buChar char="•"/>
            </a:pPr>
            <a:r>
              <a:rPr lang="en-US" sz="1200" dirty="0">
                <a:solidFill>
                  <a:srgbClr val="FFFFFF"/>
                </a:solidFill>
                <a:latin typeface="Garamond"/>
              </a:rPr>
              <a:t>President</a:t>
            </a:r>
            <a:r>
              <a:rPr lang="ja-JP" altLang="en-US" sz="1200" dirty="0">
                <a:solidFill>
                  <a:srgbClr val="FFFFFF"/>
                </a:solidFill>
                <a:latin typeface="Garamond"/>
              </a:rPr>
              <a:t>’</a:t>
            </a:r>
            <a:r>
              <a:rPr lang="en-US" sz="1200" dirty="0">
                <a:solidFill>
                  <a:srgbClr val="FFFFFF"/>
                </a:solidFill>
                <a:latin typeface="Garamond"/>
              </a:rPr>
              <a:t>s Fund Travel Award, Florida State University, December 1993</a:t>
            </a:r>
          </a:p>
          <a:p>
            <a:pPr>
              <a:buFontTx/>
              <a:buChar char="•"/>
            </a:pPr>
            <a:r>
              <a:rPr lang="en-US" sz="1200" dirty="0">
                <a:solidFill>
                  <a:srgbClr val="FFFFFF"/>
                </a:solidFill>
                <a:latin typeface="Garamond"/>
              </a:rPr>
              <a:t>Planning Grant for FSU Excavations at </a:t>
            </a:r>
            <a:r>
              <a:rPr lang="en-US" sz="1200" dirty="0" err="1">
                <a:solidFill>
                  <a:srgbClr val="FFFFFF"/>
                </a:solidFill>
                <a:latin typeface="Garamond"/>
              </a:rPr>
              <a:t>Athienou</a:t>
            </a:r>
            <a:r>
              <a:rPr lang="en-US" sz="1200" dirty="0">
                <a:solidFill>
                  <a:srgbClr val="FFFFFF"/>
                </a:solidFill>
                <a:latin typeface="Garamond"/>
              </a:rPr>
              <a:t>, Cyprus, Florida State University Council on Research and Creativity, 1992 ($4,778)</a:t>
            </a:r>
          </a:p>
          <a:p>
            <a:pPr>
              <a:buFontTx/>
              <a:buChar char="•"/>
            </a:pPr>
            <a:r>
              <a:rPr lang="en-US" sz="1200" dirty="0">
                <a:solidFill>
                  <a:srgbClr val="FFFFFF"/>
                </a:solidFill>
                <a:latin typeface="Garamond"/>
              </a:rPr>
              <a:t>Classics Department Slide Collection Improvement Project, Florida State University Council for Instruction, 1991–1992 ($10,337)</a:t>
            </a:r>
          </a:p>
          <a:p>
            <a:pPr>
              <a:buFontTx/>
              <a:buChar char="•"/>
            </a:pPr>
            <a:r>
              <a:rPr lang="en-US" sz="1200" dirty="0">
                <a:solidFill>
                  <a:srgbClr val="FFFFFF"/>
                </a:solidFill>
                <a:latin typeface="Garamond"/>
              </a:rPr>
              <a:t>Florida State University Foundation Small Grant, Summer 1991</a:t>
            </a:r>
          </a:p>
          <a:p>
            <a:pPr>
              <a:buFontTx/>
              <a:buChar char="•"/>
            </a:pPr>
            <a:r>
              <a:rPr lang="en-US" sz="1200" dirty="0">
                <a:solidFill>
                  <a:srgbClr val="FFFFFF"/>
                </a:solidFill>
                <a:latin typeface="Garamond"/>
              </a:rPr>
              <a:t>First Year Assistant Professor Summer Salary Award, Florida State University, Summer 1990</a:t>
            </a:r>
          </a:p>
          <a:p>
            <a:pPr>
              <a:buFontTx/>
              <a:buChar char="•"/>
            </a:pPr>
            <a:r>
              <a:rPr lang="en-US" sz="1200" dirty="0">
                <a:solidFill>
                  <a:srgbClr val="FFFFFF"/>
                </a:solidFill>
                <a:latin typeface="Garamond"/>
              </a:rPr>
              <a:t>President</a:t>
            </a:r>
            <a:r>
              <a:rPr lang="ja-JP" altLang="en-US" sz="1200" dirty="0">
                <a:solidFill>
                  <a:srgbClr val="FFFFFF"/>
                </a:solidFill>
                <a:latin typeface="Garamond"/>
              </a:rPr>
              <a:t>’</a:t>
            </a:r>
            <a:r>
              <a:rPr lang="en-US" sz="1200" dirty="0">
                <a:solidFill>
                  <a:srgbClr val="FFFFFF"/>
                </a:solidFill>
                <a:latin typeface="Garamond"/>
              </a:rPr>
              <a:t>s Fund Travel Award, Florida State University, December 1989</a:t>
            </a:r>
          </a:p>
        </p:txBody>
      </p:sp>
      <p:sp>
        <p:nvSpPr>
          <p:cNvPr id="18435" name="Text Box 3"/>
          <p:cNvSpPr txBox="1">
            <a:spLocks noChangeArrowheads="1"/>
          </p:cNvSpPr>
          <p:nvPr/>
        </p:nvSpPr>
        <p:spPr bwMode="auto">
          <a:xfrm>
            <a:off x="0" y="76200"/>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sz="2000" dirty="0">
                <a:solidFill>
                  <a:srgbClr val="FFFFFF"/>
                </a:solidFill>
              </a:rPr>
              <a:t>DJP funding over last </a:t>
            </a:r>
            <a:r>
              <a:rPr lang="en-US" sz="2000" dirty="0" smtClean="0">
                <a:solidFill>
                  <a:srgbClr val="FFFFFF"/>
                </a:solidFill>
              </a:rPr>
              <a:t>25 </a:t>
            </a:r>
            <a:r>
              <a:rPr lang="en-US" sz="2000" dirty="0">
                <a:solidFill>
                  <a:srgbClr val="FFFFFF"/>
                </a:solidFill>
              </a:rPr>
              <a:t>years: c. </a:t>
            </a:r>
            <a:r>
              <a:rPr lang="en-US" sz="2000" dirty="0" smtClean="0">
                <a:solidFill>
                  <a:schemeClr val="bg1">
                    <a:lumMod val="50000"/>
                  </a:schemeClr>
                </a:solidFill>
              </a:rPr>
              <a:t>$603,429 </a:t>
            </a:r>
            <a:r>
              <a:rPr lang="en-US" sz="2000" dirty="0">
                <a:solidFill>
                  <a:schemeClr val="bg1">
                    <a:lumMod val="50000"/>
                  </a:schemeClr>
                </a:solidFill>
              </a:rPr>
              <a:t>external</a:t>
            </a:r>
            <a:r>
              <a:rPr lang="en-US" sz="2000" dirty="0">
                <a:solidFill>
                  <a:schemeClr val="bg1"/>
                </a:solidFill>
              </a:rPr>
              <a:t>, </a:t>
            </a:r>
            <a:r>
              <a:rPr lang="en-US" sz="2000" dirty="0">
                <a:solidFill>
                  <a:srgbClr val="FFFFFF"/>
                </a:solidFill>
              </a:rPr>
              <a:t>$</a:t>
            </a:r>
            <a:r>
              <a:rPr lang="en-US" sz="2000" dirty="0" smtClean="0">
                <a:solidFill>
                  <a:srgbClr val="FFFFFF"/>
                </a:solidFill>
              </a:rPr>
              <a:t>115,500 internal (+ $</a:t>
            </a:r>
            <a:r>
              <a:rPr lang="en-US" sz="2000" dirty="0">
                <a:solidFill>
                  <a:srgbClr val="FFFFFF"/>
                </a:solidFill>
              </a:rPr>
              <a:t>250,000 co-</a:t>
            </a:r>
            <a:r>
              <a:rPr lang="en-US" sz="2000" dirty="0" smtClean="0">
                <a:solidFill>
                  <a:srgbClr val="FFFFFF"/>
                </a:solidFill>
              </a:rPr>
              <a:t>PI)</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47638" y="58738"/>
            <a:ext cx="858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solidFill>
                  <a:srgbClr val="FFFFFF"/>
                </a:solidFill>
              </a:rPr>
              <a:t>Saronic Harbors Archaeological Research Project (SHARP) 2007</a:t>
            </a:r>
            <a:r>
              <a:rPr lang="en-US" dirty="0" smtClean="0">
                <a:solidFill>
                  <a:srgbClr val="FFFFFF"/>
                </a:solidFill>
              </a:rPr>
              <a:t>-2013</a:t>
            </a:r>
            <a:endParaRPr lang="en-US" dirty="0">
              <a:solidFill>
                <a:srgbClr val="FFFFFF"/>
              </a:solidFill>
            </a:endParaRPr>
          </a:p>
        </p:txBody>
      </p:sp>
      <p:sp>
        <p:nvSpPr>
          <p:cNvPr id="22531" name="Rectangle 3"/>
          <p:cNvSpPr>
            <a:spLocks noChangeArrowheads="1"/>
          </p:cNvSpPr>
          <p:nvPr/>
        </p:nvSpPr>
        <p:spPr bwMode="auto">
          <a:xfrm>
            <a:off x="147638" y="990600"/>
            <a:ext cx="88439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a:solidFill>
                  <a:srgbClr val="FFFFFF"/>
                </a:solidFill>
              </a:rPr>
              <a:t>Sponsored by the American School of Classical Studies at Athens with the kind permission of the Hellenic Ministry of Culture and the cooperation of the </a:t>
            </a:r>
            <a:r>
              <a:rPr lang="en-US" sz="2000" dirty="0">
                <a:solidFill>
                  <a:srgbClr val="FFFFFF"/>
                </a:solidFill>
                <a:latin typeface="Garamond"/>
              </a:rPr>
              <a:t>Λ</a:t>
            </a:r>
            <a:r>
              <a:rPr lang="en-US" sz="2000" dirty="0">
                <a:solidFill>
                  <a:srgbClr val="FFFFFF"/>
                </a:solidFill>
              </a:rPr>
              <a:t>Z</a:t>
            </a:r>
            <a:r>
              <a:rPr lang="ja-JP" altLang="en-US" sz="2000" dirty="0">
                <a:solidFill>
                  <a:srgbClr val="FFFFFF"/>
                </a:solidFill>
              </a:rPr>
              <a:t>’</a:t>
            </a:r>
            <a:r>
              <a:rPr lang="en-US" sz="2000" dirty="0">
                <a:solidFill>
                  <a:srgbClr val="FFFFFF"/>
                </a:solidFill>
              </a:rPr>
              <a:t> Ephoreia of Prehistoric and Classical Antiquities, the 25</a:t>
            </a:r>
            <a:r>
              <a:rPr lang="en-US" sz="2000" baseline="30000" dirty="0">
                <a:solidFill>
                  <a:srgbClr val="FFFFFF"/>
                </a:solidFill>
              </a:rPr>
              <a:t>th</a:t>
            </a:r>
            <a:r>
              <a:rPr lang="en-US" sz="2000" dirty="0">
                <a:solidFill>
                  <a:srgbClr val="FFFFFF"/>
                </a:solidFill>
              </a:rPr>
              <a:t> Ephoreia of Byzantine Antiquities, the Ephoreia of Underwater </a:t>
            </a:r>
            <a:r>
              <a:rPr lang="en-US" sz="2000" dirty="0" err="1">
                <a:solidFill>
                  <a:srgbClr val="FFFFFF"/>
                </a:solidFill>
              </a:rPr>
              <a:t>Antiquites</a:t>
            </a:r>
            <a:r>
              <a:rPr lang="en-US" sz="2000" dirty="0">
                <a:solidFill>
                  <a:srgbClr val="FFFFFF"/>
                </a:solidFill>
              </a:rPr>
              <a:t> (</a:t>
            </a:r>
            <a:r>
              <a:rPr lang="en-US" sz="2000" dirty="0" err="1">
                <a:solidFill>
                  <a:srgbClr val="FFFFFF"/>
                </a:solidFill>
              </a:rPr>
              <a:t>Enalion</a:t>
            </a:r>
            <a:r>
              <a:rPr lang="en-US" sz="2000" dirty="0">
                <a:solidFill>
                  <a:srgbClr val="FFFFFF"/>
                </a:solidFill>
              </a:rPr>
              <a:t>), and the Institute of Geology and Mineral Exploration</a:t>
            </a:r>
          </a:p>
        </p:txBody>
      </p:sp>
      <p:sp>
        <p:nvSpPr>
          <p:cNvPr id="22532" name="Text Box 4"/>
          <p:cNvSpPr txBox="1">
            <a:spLocks noChangeArrowheads="1"/>
          </p:cNvSpPr>
          <p:nvPr/>
        </p:nvSpPr>
        <p:spPr bwMode="auto">
          <a:xfrm>
            <a:off x="452438" y="622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endParaRPr lang="en-US" sz="1800"/>
          </a:p>
        </p:txBody>
      </p:sp>
      <p:sp>
        <p:nvSpPr>
          <p:cNvPr id="22533" name="Text Box 5"/>
          <p:cNvSpPr txBox="1">
            <a:spLocks noChangeArrowheads="1"/>
          </p:cNvSpPr>
          <p:nvPr/>
        </p:nvSpPr>
        <p:spPr bwMode="auto">
          <a:xfrm>
            <a:off x="152400" y="5461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eaLnBrk="1" hangingPunct="1"/>
            <a:r>
              <a:rPr lang="en-US" sz="1800">
                <a:solidFill>
                  <a:srgbClr val="FFFFFF"/>
                </a:solidFill>
              </a:rPr>
              <a:t>D.J. Pullen (Florida State University) and T.F. Tartaron (University of Pennsylvania), co-directors</a:t>
            </a:r>
          </a:p>
        </p:txBody>
      </p:sp>
      <p:pic>
        <p:nvPicPr>
          <p:cNvPr id="22534" name="Picture 6" descr="SaronicMapSimpl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9000" y="2868613"/>
            <a:ext cx="57150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Oval 7"/>
          <p:cNvSpPr>
            <a:spLocks noChangeArrowheads="1"/>
          </p:cNvSpPr>
          <p:nvPr/>
        </p:nvSpPr>
        <p:spPr bwMode="auto">
          <a:xfrm>
            <a:off x="4876800" y="4267200"/>
            <a:ext cx="1295400" cy="457200"/>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6" name="Text Box 8"/>
          <p:cNvSpPr txBox="1">
            <a:spLocks noChangeArrowheads="1"/>
          </p:cNvSpPr>
          <p:nvPr/>
        </p:nvSpPr>
        <p:spPr bwMode="auto">
          <a:xfrm>
            <a:off x="0" y="3429000"/>
            <a:ext cx="3429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r>
              <a:rPr lang="en-US" sz="1800" dirty="0">
                <a:solidFill>
                  <a:srgbClr val="FFFFFF"/>
                </a:solidFill>
              </a:rPr>
              <a:t>We gratefully acknowledge financial support from:</a:t>
            </a:r>
          </a:p>
          <a:p>
            <a:endParaRPr lang="en-US" sz="1800" dirty="0">
              <a:solidFill>
                <a:srgbClr val="FFFFFF"/>
              </a:solidFill>
            </a:endParaRPr>
          </a:p>
          <a:p>
            <a:r>
              <a:rPr lang="en-US" sz="1800" dirty="0">
                <a:solidFill>
                  <a:srgbClr val="E9DCB9"/>
                </a:solidFill>
              </a:rPr>
              <a:t>Institute for Aegean Prehistory</a:t>
            </a:r>
          </a:p>
          <a:p>
            <a:r>
              <a:rPr lang="en-US" sz="1800" dirty="0">
                <a:solidFill>
                  <a:srgbClr val="E9DCB9"/>
                </a:solidFill>
              </a:rPr>
              <a:t>Loeb Classical Library </a:t>
            </a:r>
            <a:r>
              <a:rPr lang="en-US" sz="1800" dirty="0" smtClean="0">
                <a:solidFill>
                  <a:srgbClr val="E9DCB9"/>
                </a:solidFill>
              </a:rPr>
              <a:t>Foundation</a:t>
            </a:r>
            <a:endParaRPr lang="en-US" sz="1800" dirty="0">
              <a:solidFill>
                <a:srgbClr val="E9DCB9"/>
              </a:solidFill>
            </a:endParaRPr>
          </a:p>
          <a:p>
            <a:r>
              <a:rPr lang="en-US" sz="1800" dirty="0">
                <a:solidFill>
                  <a:srgbClr val="0000FF"/>
                </a:solidFill>
              </a:rPr>
              <a:t>National Science Foundation</a:t>
            </a:r>
          </a:p>
          <a:p>
            <a:r>
              <a:rPr lang="en-US" sz="1800" dirty="0">
                <a:solidFill>
                  <a:srgbClr val="E9DCB9"/>
                </a:solidFill>
              </a:rPr>
              <a:t>Stavros S. </a:t>
            </a:r>
            <a:r>
              <a:rPr lang="en-US" sz="1800" dirty="0" err="1">
                <a:solidFill>
                  <a:srgbClr val="E9DCB9"/>
                </a:solidFill>
              </a:rPr>
              <a:t>Niarchos</a:t>
            </a:r>
            <a:r>
              <a:rPr lang="en-US" sz="1800" dirty="0">
                <a:solidFill>
                  <a:srgbClr val="E9DCB9"/>
                </a:solidFill>
              </a:rPr>
              <a:t> Foundation</a:t>
            </a:r>
          </a:p>
          <a:p>
            <a:r>
              <a:rPr lang="en-US" sz="1800" dirty="0">
                <a:solidFill>
                  <a:srgbClr val="E9DCB9"/>
                </a:solidFill>
              </a:rPr>
              <a:t>The </a:t>
            </a:r>
            <a:r>
              <a:rPr lang="en-US" sz="1800" dirty="0" err="1">
                <a:solidFill>
                  <a:srgbClr val="E9DCB9"/>
                </a:solidFill>
              </a:rPr>
              <a:t>Arete</a:t>
            </a:r>
            <a:r>
              <a:rPr lang="en-US" sz="1800" dirty="0">
                <a:solidFill>
                  <a:srgbClr val="E9DCB9"/>
                </a:solidFill>
              </a:rPr>
              <a:t> Foundation </a:t>
            </a:r>
          </a:p>
          <a:p>
            <a:r>
              <a:rPr lang="en-US" sz="1800" dirty="0">
                <a:solidFill>
                  <a:srgbClr val="FFFFFF"/>
                </a:solidFill>
              </a:rPr>
              <a:t>The Florida State University</a:t>
            </a:r>
          </a:p>
          <a:p>
            <a:r>
              <a:rPr lang="en-US" sz="1800" dirty="0">
                <a:solidFill>
                  <a:srgbClr val="FFFFFF"/>
                </a:solidFill>
              </a:rPr>
              <a:t>University of Pennsylvania</a:t>
            </a:r>
          </a:p>
          <a:p>
            <a:pPr>
              <a:spcBef>
                <a:spcPct val="50000"/>
              </a:spcBef>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76200" y="228600"/>
            <a:ext cx="89154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dirty="0">
                <a:solidFill>
                  <a:srgbClr val="FFFFFF"/>
                </a:solidFill>
              </a:rPr>
              <a:t>Institutions have variety of funding types, from various sources.</a:t>
            </a:r>
          </a:p>
          <a:p>
            <a:pPr>
              <a:spcBef>
                <a:spcPct val="50000"/>
              </a:spcBef>
            </a:pPr>
            <a:r>
              <a:rPr lang="en-US" dirty="0">
                <a:solidFill>
                  <a:srgbClr val="FFFFFF"/>
                </a:solidFill>
                <a:hlinkClick r:id="rId3"/>
              </a:rPr>
              <a:t>American School of Classical Studies at Athens</a:t>
            </a:r>
            <a:endParaRPr lang="en-US" dirty="0">
              <a:solidFill>
                <a:srgbClr val="FFFFFF"/>
              </a:solidFill>
            </a:endParaRPr>
          </a:p>
          <a:p>
            <a:pPr>
              <a:spcBef>
                <a:spcPct val="50000"/>
              </a:spcBef>
            </a:pPr>
            <a:endParaRPr lang="en-US" dirty="0">
              <a:solidFill>
                <a:srgbClr val="FFFFFF"/>
              </a:solidFill>
            </a:endParaRPr>
          </a:p>
          <a:p>
            <a:pPr>
              <a:spcBef>
                <a:spcPct val="50000"/>
              </a:spcBef>
            </a:pPr>
            <a:r>
              <a:rPr lang="en-US" dirty="0">
                <a:solidFill>
                  <a:srgbClr val="FFFFFF"/>
                </a:solidFill>
                <a:hlinkClick r:id="rId4"/>
              </a:rPr>
              <a:t>American Historical Association</a:t>
            </a:r>
            <a:endParaRPr lang="en-US" dirty="0">
              <a:solidFill>
                <a:srgbClr val="FFFFFF"/>
              </a:solidFill>
            </a:endParaRPr>
          </a:p>
          <a:p>
            <a:pPr>
              <a:spcBef>
                <a:spcPct val="50000"/>
              </a:spcBef>
            </a:pPr>
            <a:endParaRPr lang="en-US" dirty="0">
              <a:solidFill>
                <a:srgbClr val="FFFFFF"/>
              </a:solidFill>
            </a:endParaRPr>
          </a:p>
          <a:p>
            <a:pPr>
              <a:spcBef>
                <a:spcPct val="50000"/>
              </a:spcBef>
            </a:pPr>
            <a:r>
              <a:rPr lang="en-US" dirty="0">
                <a:solidFill>
                  <a:srgbClr val="FFFFFF"/>
                </a:solidFill>
              </a:rPr>
              <a:t>Look at those that are not obvious: e.g., NSF for history of science, NIH for anything dealing with </a:t>
            </a:r>
            <a:r>
              <a:rPr lang="ja-JP" altLang="en-US" dirty="0">
                <a:solidFill>
                  <a:srgbClr val="FFFFFF"/>
                </a:solidFill>
              </a:rPr>
              <a:t>“</a:t>
            </a:r>
            <a:r>
              <a:rPr lang="en-US" dirty="0">
                <a:solidFill>
                  <a:srgbClr val="FFFFFF"/>
                </a:solidFill>
              </a:rPr>
              <a:t>medical humanities</a:t>
            </a:r>
            <a:r>
              <a:rPr lang="ja-JP" altLang="en-US" dirty="0">
                <a:solidFill>
                  <a:srgbClr val="FFFFFF"/>
                </a:solidFill>
              </a:rPr>
              <a:t>”</a:t>
            </a:r>
            <a:endParaRPr lang="en-US" dirty="0">
              <a:solidFill>
                <a:srgbClr val="FFFFFF"/>
              </a:solidFill>
            </a:endParaRPr>
          </a:p>
        </p:txBody>
      </p:sp>
      <p:sp>
        <p:nvSpPr>
          <p:cNvPr id="33795" name="Text Box 3"/>
          <p:cNvSpPr txBox="1">
            <a:spLocks noChangeArrowheads="1"/>
          </p:cNvSpPr>
          <p:nvPr/>
        </p:nvSpPr>
        <p:spPr bwMode="auto">
          <a:xfrm>
            <a:off x="152400" y="1447800"/>
            <a:ext cx="883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endParaRPr lang="en-US" sz="10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52400" y="304800"/>
            <a:ext cx="8686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dirty="0">
                <a:solidFill>
                  <a:srgbClr val="FFFFFF"/>
                </a:solidFill>
              </a:rPr>
              <a:t>Sponsored Research (federal and state agencies)</a:t>
            </a:r>
          </a:p>
          <a:p>
            <a:pPr>
              <a:spcBef>
                <a:spcPct val="50000"/>
              </a:spcBef>
            </a:pPr>
            <a:r>
              <a:rPr lang="en-US" dirty="0" smtClean="0">
                <a:solidFill>
                  <a:srgbClr val="FFFFFF"/>
                </a:solidFill>
              </a:rPr>
              <a:t>vs</a:t>
            </a:r>
            <a:r>
              <a:rPr lang="en-US" dirty="0">
                <a:solidFill>
                  <a:srgbClr val="FFFFFF"/>
                </a:solidFill>
              </a:rPr>
              <a:t>.</a:t>
            </a:r>
          </a:p>
          <a:p>
            <a:pPr>
              <a:spcBef>
                <a:spcPct val="50000"/>
              </a:spcBef>
            </a:pPr>
            <a:r>
              <a:rPr lang="en-US" dirty="0">
                <a:solidFill>
                  <a:srgbClr val="FFFFFF"/>
                </a:solidFill>
              </a:rPr>
              <a:t>Research Foundation (private foundations and agencies)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52400" y="304800"/>
            <a:ext cx="8763000" cy="56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dirty="0">
                <a:solidFill>
                  <a:srgbClr val="FFFFFF"/>
                </a:solidFill>
              </a:rPr>
              <a:t>How to write a proposal:</a:t>
            </a:r>
          </a:p>
          <a:p>
            <a:pPr>
              <a:spcBef>
                <a:spcPct val="50000"/>
              </a:spcBef>
            </a:pPr>
            <a:endParaRPr lang="en-US" dirty="0">
              <a:solidFill>
                <a:srgbClr val="FFFFFF"/>
              </a:solidFill>
            </a:endParaRPr>
          </a:p>
          <a:p>
            <a:pPr>
              <a:spcBef>
                <a:spcPct val="50000"/>
              </a:spcBef>
            </a:pPr>
            <a:r>
              <a:rPr lang="en-US" dirty="0">
                <a:solidFill>
                  <a:srgbClr val="FFFFFF"/>
                </a:solidFill>
                <a:hlinkClick r:id="rId3"/>
              </a:rPr>
              <a:t>www.acls.org</a:t>
            </a:r>
            <a:r>
              <a:rPr lang="en-US" dirty="0">
                <a:solidFill>
                  <a:srgbClr val="FFFFFF"/>
                </a:solidFill>
              </a:rPr>
              <a:t> &gt; fellowships &amp; grants &gt; competitions &amp; deadlines &gt; ACLS Fellowships &gt; download: </a:t>
            </a:r>
            <a:r>
              <a:rPr lang="ja-JP" altLang="en-US" dirty="0">
                <a:solidFill>
                  <a:srgbClr val="FFFFFF"/>
                </a:solidFill>
              </a:rPr>
              <a:t>“</a:t>
            </a:r>
            <a:r>
              <a:rPr lang="en-US" dirty="0">
                <a:solidFill>
                  <a:srgbClr val="FFFFFF"/>
                </a:solidFill>
              </a:rPr>
              <a:t>Writing Proposals for ACLS Fellowship Competitions</a:t>
            </a:r>
            <a:r>
              <a:rPr lang="ja-JP" altLang="en-US" dirty="0">
                <a:solidFill>
                  <a:srgbClr val="FFFFFF"/>
                </a:solidFill>
              </a:rPr>
              <a:t>”</a:t>
            </a:r>
            <a:r>
              <a:rPr lang="en-US" dirty="0">
                <a:solidFill>
                  <a:srgbClr val="FFFFFF"/>
                </a:solidFill>
              </a:rPr>
              <a:t> by Christina M. Gillis </a:t>
            </a:r>
          </a:p>
          <a:p>
            <a:pPr>
              <a:spcBef>
                <a:spcPct val="50000"/>
              </a:spcBef>
            </a:pPr>
            <a:endParaRPr lang="en-US" dirty="0">
              <a:solidFill>
                <a:srgbClr val="FFFFFF"/>
              </a:solidFill>
            </a:endParaRPr>
          </a:p>
          <a:p>
            <a:pPr>
              <a:spcBef>
                <a:spcPct val="50000"/>
              </a:spcBef>
            </a:pPr>
            <a:r>
              <a:rPr lang="en-US" dirty="0">
                <a:solidFill>
                  <a:srgbClr val="FFFFFF"/>
                </a:solidFill>
              </a:rPr>
              <a:t>NEH - call or email the Program Officer; often they will read a proposal in draft (provided it is submitted a couple of months in advance!)</a:t>
            </a:r>
          </a:p>
          <a:p>
            <a:pPr>
              <a:spcBef>
                <a:spcPct val="50000"/>
              </a:spcBef>
            </a:pPr>
            <a:endParaRPr lang="en-US" dirty="0">
              <a:solidFill>
                <a:srgbClr val="FFFFFF"/>
              </a:solidFill>
            </a:endParaRPr>
          </a:p>
          <a:p>
            <a:pPr>
              <a:spcBef>
                <a:spcPct val="50000"/>
              </a:spcBef>
            </a:pPr>
            <a:r>
              <a:rPr lang="en-US" dirty="0">
                <a:solidFill>
                  <a:srgbClr val="FFFFFF"/>
                </a:solidFill>
              </a:rPr>
              <a:t>Office of Faculty Recognition (Dr. Margaret </a:t>
            </a:r>
            <a:r>
              <a:rPr lang="ja-JP" altLang="en-US" dirty="0">
                <a:solidFill>
                  <a:srgbClr val="FFFFFF"/>
                </a:solidFill>
              </a:rPr>
              <a:t>“</a:t>
            </a:r>
            <a:r>
              <a:rPr lang="en-US" dirty="0">
                <a:solidFill>
                  <a:srgbClr val="FFFFFF"/>
                </a:solidFill>
              </a:rPr>
              <a:t>Peggy</a:t>
            </a:r>
            <a:r>
              <a:rPr lang="ja-JP" altLang="en-US" dirty="0">
                <a:solidFill>
                  <a:srgbClr val="FFFFFF"/>
                </a:solidFill>
              </a:rPr>
              <a:t>”</a:t>
            </a:r>
            <a:r>
              <a:rPr lang="en-US" dirty="0">
                <a:solidFill>
                  <a:srgbClr val="FFFFFF"/>
                </a:solidFill>
              </a:rPr>
              <a:t> Wright- Cleveland) is trying to help with all the non-grant fellowships [national, such as Guggenheim, ACLS, etc.] and awards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52400" y="304800"/>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dirty="0">
                <a:solidFill>
                  <a:srgbClr val="FFFFFF"/>
                </a:solidFill>
              </a:rPr>
              <a:t>How to write a proposal:</a:t>
            </a:r>
          </a:p>
          <a:p>
            <a:pPr>
              <a:spcBef>
                <a:spcPct val="50000"/>
              </a:spcBef>
            </a:pPr>
            <a:r>
              <a:rPr lang="en-US" dirty="0">
                <a:solidFill>
                  <a:srgbClr val="FFFFFF"/>
                </a:solidFill>
              </a:rPr>
              <a:t>Market yourself and your ideas</a:t>
            </a:r>
          </a:p>
          <a:p>
            <a:pPr>
              <a:spcBef>
                <a:spcPct val="50000"/>
              </a:spcBef>
            </a:pPr>
            <a:r>
              <a:rPr lang="en-US" dirty="0">
                <a:solidFill>
                  <a:srgbClr val="FFFFFF"/>
                </a:solidFill>
              </a:rPr>
              <a:t>State right up front what you want, why, and why you are the </a:t>
            </a:r>
            <a:r>
              <a:rPr lang="en-US" dirty="0" smtClean="0">
                <a:solidFill>
                  <a:srgbClr val="FFFFFF"/>
                </a:solidFill>
              </a:rPr>
              <a:t>one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76200" y="1265238"/>
            <a:ext cx="8991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r>
              <a:rPr lang="en-US" sz="2000" b="1" dirty="0">
                <a:solidFill>
                  <a:srgbClr val="FFFFFF"/>
                </a:solidFill>
                <a:latin typeface="Garamond"/>
              </a:rPr>
              <a:t>SHARP: The Saronic Harbors Archaeological Research Project</a:t>
            </a:r>
          </a:p>
          <a:p>
            <a:r>
              <a:rPr lang="en-US" sz="2000" b="1" dirty="0">
                <a:solidFill>
                  <a:srgbClr val="FFFFFF"/>
                </a:solidFill>
                <a:latin typeface="Garamond"/>
              </a:rPr>
              <a:t>Survey and Excavation of Korphos-Kalamianos, 2009 Season</a:t>
            </a:r>
            <a:endParaRPr lang="en-US" sz="2000" dirty="0">
              <a:solidFill>
                <a:srgbClr val="FFFFFF"/>
              </a:solidFill>
              <a:latin typeface="Garamond"/>
            </a:endParaRPr>
          </a:p>
          <a:p>
            <a:endParaRPr lang="en-US" sz="2000" dirty="0">
              <a:solidFill>
                <a:srgbClr val="FFFFFF"/>
              </a:solidFill>
              <a:latin typeface="Garamond"/>
            </a:endParaRPr>
          </a:p>
          <a:p>
            <a:r>
              <a:rPr lang="en-US" sz="2000" dirty="0">
                <a:solidFill>
                  <a:srgbClr val="FFFFFF"/>
                </a:solidFill>
                <a:latin typeface="Garamond"/>
              </a:rPr>
              <a:t>Daniel J. Pullen (The Florida State University) and Thomas F. Tartaron (University of Pennsylvania) designed the three-year project, SHARP (Saronic Harbors Archaeological Research Project), to map, survey, and selectively excavate the Mycenaean remains at Korphos-Kalamianos. In 2007 and 2008, with the generous support of the Institute for Aegean Prehistory, we began to map the extant remains and to conduct an intensive survey of the site and its surrounding regions. The preliminary results reveal that we have a remarkably well-preserved Mycenaean harbor town set within a fortification wall. In 2009 we plan to excavate selected areas identified in 2007 and 2008, in addition to continuing the regional survey and on-site architectural documentation. We seek funding in this application for the 2009 season.</a:t>
            </a:r>
            <a:endParaRPr lang="en-US" dirty="0">
              <a:solidFill>
                <a:srgbClr val="FFFFFF"/>
              </a:solidFill>
              <a:latin typeface="Garamond"/>
            </a:endParaRPr>
          </a:p>
          <a:p>
            <a:pPr>
              <a:spcBef>
                <a:spcPct val="50000"/>
              </a:spcBef>
            </a:pPr>
            <a:endParaRPr lang="en-US" dirty="0">
              <a:solidFill>
                <a:srgbClr val="FFFFFF"/>
              </a:solidFill>
            </a:endParaRPr>
          </a:p>
        </p:txBody>
      </p:sp>
      <p:sp>
        <p:nvSpPr>
          <p:cNvPr id="43011" name="Text Box 3"/>
          <p:cNvSpPr txBox="1">
            <a:spLocks noChangeArrowheads="1"/>
          </p:cNvSpPr>
          <p:nvPr/>
        </p:nvSpPr>
        <p:spPr bwMode="auto">
          <a:xfrm>
            <a:off x="0" y="228600"/>
            <a:ext cx="899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spcBef>
                <a:spcPct val="50000"/>
              </a:spcBef>
            </a:pPr>
            <a:r>
              <a:rPr lang="en-US" dirty="0">
                <a:solidFill>
                  <a:srgbClr val="FFFFFF"/>
                </a:solidFill>
              </a:rPr>
              <a:t>Opening paragraph of successful application to the Institute for Aegean Prehistory: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haki">
  <a:themeElements>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Khaki.thmx</Template>
  <TotalTime>280</TotalTime>
  <Words>1776</Words>
  <Application>Microsoft Office PowerPoint</Application>
  <PresentationFormat>On-screen Show (4:3)</PresentationFormat>
  <Paragraphs>142</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Khaki</vt:lpstr>
      <vt:lpstr>CRC Grants Workshop May 5th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Florida State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CRC Grants Workshop April 30th, 2009</dc:title>
  <dc:creator>Daniel J. Pullen</dc:creator>
  <cp:lastModifiedBy>Williams, Patrice</cp:lastModifiedBy>
  <cp:revision>31</cp:revision>
  <dcterms:created xsi:type="dcterms:W3CDTF">2010-04-29T00:57:29Z</dcterms:created>
  <dcterms:modified xsi:type="dcterms:W3CDTF">2016-05-10T13:42:33Z</dcterms:modified>
</cp:coreProperties>
</file>