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64" r:id="rId3"/>
    <p:sldId id="465" r:id="rId4"/>
    <p:sldId id="466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4" r:id="rId19"/>
    <p:sldId id="496" r:id="rId20"/>
    <p:sldId id="497" r:id="rId21"/>
    <p:sldId id="498" r:id="rId22"/>
    <p:sldId id="500" r:id="rId23"/>
    <p:sldId id="501" r:id="rId24"/>
    <p:sldId id="502" r:id="rId25"/>
    <p:sldId id="503" r:id="rId26"/>
    <p:sldId id="504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5" autoAdjust="0"/>
  </p:normalViewPr>
  <p:slideViewPr>
    <p:cSldViewPr>
      <p:cViewPr varScale="1">
        <p:scale>
          <a:sx n="57" d="100"/>
          <a:sy n="57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B6BCE1-1105-48F7-848E-0F0D63383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4856F8D-702D-4DC7-843F-2AA82022C8B4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2CC3D98-D669-43A4-90F0-374190235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F3861-B91C-4CE3-AD97-AB1157180B5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C3D98-D669-43A4-90F0-374190235A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1D54-0F28-48B3-8659-E8155F25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39C6-1918-4D4E-8D55-8B5C94E06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F16D-5FD0-437B-AA1E-BD51D1826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su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AAG Tampa 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76C2-A60F-48AC-BADD-AE5750865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AF94-609A-4223-A2C0-10BCE456E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C7C7-BAF0-4A75-A146-3CD717214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985D-117B-47FA-A3A0-7F78D9210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5E77-931E-4498-9779-323CA1F3B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8BB6-4F83-45FF-A883-4D5F5BE6D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378C-81B7-4645-8651-D646973E1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/>
              <a:t>AAG Tampa 2014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31BE-DD57-426F-B05C-4A642653A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AAG Tampa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AA6B197-386E-4710-A505-8DA771A4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28" r:id="rId4"/>
    <p:sldLayoutId id="2147483729" r:id="rId5"/>
    <p:sldLayoutId id="2147483730" r:id="rId6"/>
    <p:sldLayoutId id="2147483735" r:id="rId7"/>
    <p:sldLayoutId id="2147483736" r:id="rId8"/>
    <p:sldLayoutId id="2147483737" r:id="rId9"/>
    <p:sldLayoutId id="2147483731" r:id="rId10"/>
    <p:sldLayoutId id="2147483738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12648"/>
            <a:ext cx="8458200" cy="167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Opportunities and Issues for External Funding: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A Social Science (SS) Perspective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0"/>
            <a:ext cx="8534400" cy="890588"/>
          </a:xfrm>
        </p:spPr>
        <p:txBody>
          <a:bodyPr/>
          <a:lstStyle/>
          <a:p>
            <a:r>
              <a:rPr lang="en-US" sz="2800" b="1" dirty="0" smtClean="0"/>
              <a:t>Mark  W. Horner, Ph.D.</a:t>
            </a:r>
          </a:p>
          <a:p>
            <a:r>
              <a:rPr lang="en-US" sz="2800" b="1" dirty="0" smtClean="0"/>
              <a:t>Department of Geography</a:t>
            </a:r>
          </a:p>
          <a:p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i="1" dirty="0" smtClean="0"/>
              <a:t> </a:t>
            </a:r>
            <a:r>
              <a:rPr lang="en-US" sz="2800" b="1" i="1" dirty="0" smtClean="0"/>
              <a:t>2016 First Year Assistant Professor Grants Workshop </a:t>
            </a:r>
            <a:endParaRPr lang="en-US" sz="2800" i="1" dirty="0" smtClean="0"/>
          </a:p>
          <a:p>
            <a:endParaRPr lang="en-US" sz="2800" dirty="0" smtClean="0"/>
          </a:p>
        </p:txBody>
      </p:sp>
      <p:pic>
        <p:nvPicPr>
          <p:cNvPr id="15364" name="Picture 6" descr="fsu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35960"/>
            <a:ext cx="5689620" cy="172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7.  Budgets may have money to buy useful equipment , data, computers, etc.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6.  Can make it possible to recruit and support more graduate students under your direction.</a:t>
            </a:r>
          </a:p>
          <a:p>
            <a:pPr lvl="1" eaLnBrk="1" hangingPunct="1"/>
            <a:r>
              <a:rPr lang="en-US" altLang="en-US" dirty="0" smtClean="0"/>
              <a:t>Potential long term impacts on your field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 Can make it possible to hire a research associate/post-doc.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4.  Can make it possible to travel to conferences you could not attend otherwise, to disseminate your research findings.</a:t>
            </a:r>
          </a:p>
          <a:p>
            <a:pPr lvl="1" eaLnBrk="1" hangingPunct="1"/>
            <a:r>
              <a:rPr lang="en-US" altLang="en-US" dirty="0" smtClean="0"/>
              <a:t>Can work to build your professional network at an early career stage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 Can pay your summer salary</a:t>
            </a:r>
          </a:p>
          <a:p>
            <a:pPr lvl="1" eaLnBrk="1" hangingPunct="1"/>
            <a:r>
              <a:rPr lang="en-US" altLang="en-US" dirty="0" smtClean="0"/>
              <a:t>Great time for getting research done.</a:t>
            </a:r>
          </a:p>
          <a:p>
            <a:pPr lvl="2" eaLnBrk="1" hangingPunct="1"/>
            <a:r>
              <a:rPr lang="en-US" altLang="en-US" dirty="0" smtClean="0"/>
              <a:t>Allows you to focus on specific research activities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2.  You can make it a “two-</a:t>
            </a:r>
            <a:r>
              <a:rPr lang="en-US" altLang="en-US" dirty="0" err="1" smtClean="0"/>
              <a:t>fer</a:t>
            </a:r>
            <a:r>
              <a:rPr lang="en-US" altLang="en-US" dirty="0" smtClean="0"/>
              <a:t>.”</a:t>
            </a:r>
          </a:p>
          <a:p>
            <a:pPr lvl="1" eaLnBrk="1" hangingPunct="1"/>
            <a:r>
              <a:rPr lang="en-US" altLang="en-US" dirty="0" smtClean="0"/>
              <a:t>Grant proposal themselves can later become part of papers, even if not funded</a:t>
            </a:r>
          </a:p>
          <a:p>
            <a:pPr lvl="2"/>
            <a:r>
              <a:rPr lang="en-US" altLang="en-US" dirty="0" smtClean="0"/>
              <a:t>Example: write the intro and you may have the start of a review paper as well as part of a grant proposal.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1.  If funded, you will be getting to execute the research YOU PROPOSED DOING!!!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Thinking Programmatically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Your goal as a new professor is to establish a </a:t>
            </a:r>
            <a:r>
              <a:rPr lang="en-US" altLang="en-US" u="sng" dirty="0" smtClean="0"/>
              <a:t>program</a:t>
            </a:r>
            <a:r>
              <a:rPr lang="en-US" altLang="en-US" dirty="0" smtClean="0"/>
              <a:t> of research.</a:t>
            </a:r>
          </a:p>
          <a:p>
            <a:pPr lvl="1" eaLnBrk="1" hangingPunct="1"/>
            <a:r>
              <a:rPr lang="en-US" altLang="en-US" dirty="0" smtClean="0"/>
              <a:t>Multiple studies over multiple years with a defined trajectory contributing to a broader goal.</a:t>
            </a:r>
          </a:p>
          <a:p>
            <a:r>
              <a:rPr lang="en-US" altLang="en-US" dirty="0" smtClean="0"/>
              <a:t>The grant proposal process, by and large, compels us all to think in these terms.</a:t>
            </a:r>
          </a:p>
          <a:p>
            <a:pPr lvl="1"/>
            <a:r>
              <a:rPr lang="en-US" altLang="en-US" dirty="0" smtClean="0"/>
              <a:t>This is a very </a:t>
            </a:r>
            <a:r>
              <a:rPr lang="en-US" altLang="en-US" dirty="0" err="1" smtClean="0"/>
              <a:t>very</a:t>
            </a:r>
            <a:r>
              <a:rPr lang="en-US" altLang="en-US" dirty="0" smtClean="0"/>
              <a:t> positive thing!!!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Thinking Programmatically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possible worst case scenario is that you don’t write a successful proposal but you will end up with better ideas for studies than you would have otherwise.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Some Advice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6259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Points:</a:t>
            </a:r>
          </a:p>
          <a:p>
            <a:pPr lvl="1"/>
            <a:r>
              <a:rPr lang="en-US" dirty="0" smtClean="0">
                <a:ea typeface="ＭＳ Ｐゴシック" charset="-128"/>
              </a:rPr>
              <a:t>A proposal is a request to use other people’s money, to which none of us is entitled.</a:t>
            </a:r>
          </a:p>
          <a:p>
            <a:pPr lvl="1"/>
            <a:r>
              <a:rPr lang="en-US" dirty="0" smtClean="0">
                <a:ea typeface="ＭＳ Ｐゴシック" charset="-128"/>
              </a:rPr>
              <a:t>If you want to have a serious chance of success, you must put serious thought into making the case: “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why I should be given other people’s money</a:t>
            </a:r>
            <a:r>
              <a:rPr lang="en-US" dirty="0" smtClean="0">
                <a:ea typeface="ＭＳ Ｐゴシック" charset="-128"/>
              </a:rPr>
              <a:t>”.</a:t>
            </a:r>
          </a:p>
          <a:p>
            <a:pPr lvl="1"/>
            <a:r>
              <a:rPr lang="en-US" dirty="0" smtClean="0">
                <a:ea typeface="ＭＳ Ｐゴシック" charset="-128"/>
              </a:rPr>
              <a:t>Be persistent: good proposals do eventually get funded.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5072"/>
            <a:ext cx="8686800" cy="12527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FSU’s University Transportation Center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46225"/>
            <a:ext cx="8763000" cy="4625975"/>
          </a:xfrm>
        </p:spPr>
        <p:txBody>
          <a:bodyPr/>
          <a:lstStyle/>
          <a:p>
            <a:r>
              <a:rPr lang="en-US" sz="2300" i="1" dirty="0" smtClean="0"/>
              <a:t>Center for </a:t>
            </a:r>
            <a:r>
              <a:rPr lang="en-US" sz="2300" b="1" i="1" u="sng" dirty="0" smtClean="0"/>
              <a:t>Accessibility</a:t>
            </a:r>
            <a:r>
              <a:rPr lang="en-US" sz="2300" i="1" dirty="0" smtClean="0"/>
              <a:t> and Safety for an Aging Population</a:t>
            </a:r>
            <a:r>
              <a:rPr lang="en-US" sz="2300" dirty="0" smtClean="0"/>
              <a:t> (ASAP) created Fall 2013. </a:t>
            </a:r>
          </a:p>
          <a:p>
            <a:r>
              <a:rPr lang="en-US" sz="2300" dirty="0" smtClean="0"/>
              <a:t>ASAP is a research partnership of Florida State University (FSU), Florida A&amp;M University (FAMU) and the University of North Florida (UNF). </a:t>
            </a:r>
          </a:p>
          <a:p>
            <a:r>
              <a:rPr lang="en-US" sz="2300" dirty="0" smtClean="0"/>
              <a:t>Received a $4.1 million University Transportation Centers program grant from the U.S. DOT.</a:t>
            </a:r>
          </a:p>
          <a:p>
            <a:r>
              <a:rPr lang="en-US" sz="2300" dirty="0" smtClean="0"/>
              <a:t>Addresses the challenges of providing safe and accessible transportation to an aging population. </a:t>
            </a:r>
          </a:p>
          <a:p>
            <a:r>
              <a:rPr lang="en-US" sz="2300" dirty="0" smtClean="0"/>
              <a:t>Interdisciplinary and includes faculty from Engineering, Psychology, Urban Regional Planning, Geography, Health Sciences, etc.</a:t>
            </a:r>
          </a:p>
          <a:p>
            <a:r>
              <a:rPr lang="en-US" sz="2300" b="1" i="1" u="sng" dirty="0" smtClean="0"/>
              <a:t>utc.fsu.edu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Some Advice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228600" y="1470025"/>
            <a:ext cx="8229600" cy="46259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General Advice</a:t>
            </a:r>
          </a:p>
          <a:p>
            <a:pPr lvl="1"/>
            <a:r>
              <a:rPr lang="en-US" dirty="0" smtClean="0">
                <a:ea typeface="ＭＳ Ｐゴシック" charset="-128"/>
              </a:rPr>
              <a:t>Learn from those who have had recent success</a:t>
            </a:r>
          </a:p>
          <a:p>
            <a:pPr lvl="2"/>
            <a:r>
              <a:rPr lang="en-US" dirty="0" smtClean="0">
                <a:ea typeface="ＭＳ Ｐゴシック" charset="-128"/>
              </a:rPr>
              <a:t>You could read proposal from folks who were recently funded</a:t>
            </a:r>
          </a:p>
          <a:p>
            <a:pPr lvl="1"/>
            <a:r>
              <a:rPr lang="en-US" dirty="0" smtClean="0">
                <a:ea typeface="ＭＳ Ｐゴシック" charset="-128"/>
              </a:rPr>
              <a:t>Know dynamics of your particular program</a:t>
            </a:r>
          </a:p>
          <a:p>
            <a:pPr lvl="2"/>
            <a:r>
              <a:rPr lang="en-US" dirty="0" smtClean="0">
                <a:ea typeface="ＭＳ Ｐゴシック" charset="-128"/>
              </a:rPr>
              <a:t>In  Geography, for example, NSF program managers attend professional meetings and allocate time specifically to take questions about the GSS program</a:t>
            </a:r>
          </a:p>
          <a:p>
            <a:pPr lvl="1"/>
            <a:r>
              <a:rPr lang="en-US" dirty="0" smtClean="0">
                <a:ea typeface="ＭＳ Ｐゴシック" charset="-128"/>
              </a:rPr>
              <a:t>Be complete in your budget planning</a:t>
            </a:r>
          </a:p>
          <a:p>
            <a:pPr lvl="2"/>
            <a:r>
              <a:rPr lang="en-US" dirty="0" smtClean="0">
                <a:ea typeface="ＭＳ Ｐゴシック" charset="-128"/>
              </a:rPr>
              <a:t>Ask for everything you need to do the work. But make sure you justify every item from a budget perspective.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Some Advice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625975"/>
          </a:xfrm>
        </p:spPr>
        <p:txBody>
          <a:bodyPr/>
          <a:lstStyle/>
          <a:p>
            <a:pPr lvl="1"/>
            <a:r>
              <a:rPr lang="en-US" dirty="0" smtClean="0">
                <a:ea typeface="ＭＳ Ｐゴシック" charset="-128"/>
              </a:rPr>
              <a:t>Think </a:t>
            </a:r>
            <a:r>
              <a:rPr lang="en-US" dirty="0" err="1" smtClean="0">
                <a:ea typeface="ＭＳ Ｐゴシック" charset="-128"/>
              </a:rPr>
              <a:t>Transformatively</a:t>
            </a:r>
            <a:endParaRPr lang="en-US" dirty="0" smtClean="0">
              <a:ea typeface="ＭＳ Ｐゴシック" charset="-128"/>
            </a:endParaRPr>
          </a:p>
          <a:p>
            <a:pPr lvl="2"/>
            <a:r>
              <a:rPr lang="en-US" dirty="0" smtClean="0">
                <a:ea typeface="ＭＳ Ｐゴシック" charset="-128"/>
              </a:rPr>
              <a:t>Big emphasis at NSF, for example!!!</a:t>
            </a:r>
          </a:p>
          <a:p>
            <a:pPr lvl="2"/>
            <a:r>
              <a:rPr lang="en-US" dirty="0" smtClean="0">
                <a:ea typeface="ＭＳ Ｐゴシック" charset="-128"/>
              </a:rPr>
              <a:t>Be realistic whether an idea is ‘big’ enough such that it deserves funding</a:t>
            </a:r>
          </a:p>
          <a:p>
            <a:pPr lvl="1"/>
            <a:r>
              <a:rPr lang="en-US" dirty="0" smtClean="0">
                <a:ea typeface="ＭＳ Ｐゴシック" charset="-128"/>
              </a:rPr>
              <a:t>Write engagingly and be thorough</a:t>
            </a:r>
          </a:p>
          <a:p>
            <a:pPr lvl="2"/>
            <a:r>
              <a:rPr lang="en-US" dirty="0" smtClean="0">
                <a:ea typeface="ＭＳ Ｐゴシック" charset="-128"/>
              </a:rPr>
              <a:t>All reviewers are over-stretched these days. Don’t annoy them with writing issues!</a:t>
            </a:r>
          </a:p>
          <a:p>
            <a:pPr lvl="2"/>
            <a:r>
              <a:rPr lang="en-US" dirty="0" smtClean="0">
                <a:ea typeface="ＭＳ Ｐゴシック" charset="-128"/>
              </a:rPr>
              <a:t>Tell a coherent, </a:t>
            </a:r>
            <a:r>
              <a:rPr lang="en-US" i="1" dirty="0" smtClean="0">
                <a:solidFill>
                  <a:srgbClr val="000000"/>
                </a:solidFill>
                <a:ea typeface="ＭＳ Ｐゴシック" charset="-128"/>
              </a:rPr>
              <a:t>interesting</a:t>
            </a:r>
            <a:r>
              <a:rPr lang="en-US" dirty="0" smtClean="0">
                <a:ea typeface="ＭＳ Ｐゴシック" charset="-128"/>
              </a:rPr>
              <a:t>, story. This is a key to success. No proposal by chunks that reads as chunks…</a:t>
            </a:r>
          </a:p>
          <a:p>
            <a:pPr lvl="2"/>
            <a:r>
              <a:rPr lang="en-US" dirty="0" smtClean="0">
                <a:ea typeface="ＭＳ Ｐゴシック" charset="-128"/>
              </a:rPr>
              <a:t>Use a spell checker</a:t>
            </a:r>
          </a:p>
          <a:p>
            <a:pPr lvl="2"/>
            <a:r>
              <a:rPr lang="en-US" dirty="0" smtClean="0">
                <a:ea typeface="ＭＳ Ｐゴシック" charset="-128"/>
              </a:rPr>
              <a:t>Pay </a:t>
            </a:r>
            <a:r>
              <a:rPr lang="en-US" b="1" i="1" dirty="0" smtClean="0">
                <a:ea typeface="ＭＳ Ｐゴシック" charset="-128"/>
              </a:rPr>
              <a:t>strict</a:t>
            </a:r>
            <a:r>
              <a:rPr lang="en-US" dirty="0" smtClean="0">
                <a:ea typeface="ＭＳ Ｐゴシック" charset="-128"/>
              </a:rPr>
              <a:t> attention to formatting</a:t>
            </a:r>
          </a:p>
          <a:p>
            <a:pPr lvl="2"/>
            <a:endParaRPr lang="en-US" dirty="0" smtClean="0">
              <a:ea typeface="ＭＳ Ｐゴシック" charset="-128"/>
            </a:endParaRPr>
          </a:p>
          <a:p>
            <a:pPr lvl="2">
              <a:buFont typeface="Marlett" charset="0"/>
              <a:buNone/>
            </a:pP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Some Advice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6259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Multi-PI proposals:</a:t>
            </a:r>
          </a:p>
          <a:p>
            <a:pPr lvl="1"/>
            <a:r>
              <a:rPr lang="en-US" dirty="0" smtClean="0">
                <a:ea typeface="ＭＳ Ｐゴシック" charset="-128"/>
              </a:rPr>
              <a:t>If the proposal is the work of several co-PIs, make sure it is clear who is to do what.</a:t>
            </a:r>
          </a:p>
          <a:p>
            <a:pPr lvl="1"/>
            <a:r>
              <a:rPr lang="en-US" dirty="0" smtClean="0">
                <a:ea typeface="ＭＳ Ｐゴシック" charset="-128"/>
              </a:rPr>
              <a:t>Keep the writing to the point. Absolutely avoid filler. If the proposal is written by several people, assign the job of editor to someone on your team. </a:t>
            </a:r>
          </a:p>
          <a:p>
            <a:pPr lvl="2"/>
            <a:r>
              <a:rPr lang="en-US" dirty="0" smtClean="0">
                <a:ea typeface="ＭＳ Ｐゴシック" charset="-128"/>
              </a:rPr>
              <a:t>The editor’s job is to give the proposal the sense that it was written by a single mind.</a:t>
            </a:r>
          </a:p>
          <a:p>
            <a:pPr lvl="2"/>
            <a:r>
              <a:rPr lang="en-US" dirty="0" smtClean="0">
                <a:ea typeface="ＭＳ Ｐゴシック" charset="-128"/>
              </a:rPr>
              <a:t>Repetition is fine, up to a point, so long as it has a useful purpose, such as making the reviewers’ job easier.</a:t>
            </a:r>
          </a:p>
          <a:p>
            <a:pPr lvl="2">
              <a:buFont typeface="Marlett" charset="0"/>
              <a:buNone/>
            </a:pP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Summary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77200" cy="46259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Proposals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with bad ideas invariably fail.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with good ideas, but that are badly written often fail.</a:t>
            </a:r>
          </a:p>
          <a:p>
            <a:pPr lvl="1"/>
            <a:r>
              <a:rPr lang="en-US" dirty="0" smtClean="0">
                <a:ea typeface="ＭＳ Ｐゴシック" charset="-128"/>
              </a:rPr>
              <a:t>that are well written and have good ideas will eventually succeed, so </a:t>
            </a:r>
            <a:r>
              <a:rPr lang="en-US" b="1" dirty="0" smtClean="0">
                <a:ea typeface="ＭＳ Ｐゴシック" charset="-128"/>
              </a:rPr>
              <a:t>don’t give up</a:t>
            </a:r>
            <a:r>
              <a:rPr lang="en-US" dirty="0" smtClean="0">
                <a:ea typeface="ＭＳ Ｐゴシック" charset="-128"/>
              </a:rPr>
              <a:t>!</a:t>
            </a:r>
          </a:p>
          <a:p>
            <a:r>
              <a:rPr lang="en-US" dirty="0" smtClean="0">
                <a:ea typeface="ＭＳ Ｐゴシック" charset="-128"/>
              </a:rPr>
              <a:t>Learn from others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Learn from those in your peer group who have had recent success.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discussion considerations?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funding vary?</a:t>
            </a:r>
          </a:p>
          <a:p>
            <a:r>
              <a:rPr lang="en-US" dirty="0" smtClean="0"/>
              <a:t>Choices of possible sources?</a:t>
            </a:r>
          </a:p>
          <a:p>
            <a:pPr lvl="1"/>
            <a:r>
              <a:rPr lang="en-US" dirty="0" smtClean="0"/>
              <a:t>NSF, NEH, NIH, DOE, USDOT, State and Local sources, etc.</a:t>
            </a:r>
          </a:p>
          <a:p>
            <a:r>
              <a:rPr lang="en-US" dirty="0" smtClean="0"/>
              <a:t>Applied vs. Basic research?</a:t>
            </a:r>
          </a:p>
          <a:p>
            <a:r>
              <a:rPr lang="en-US" dirty="0" smtClean="0"/>
              <a:t>Grants vs. Contracts?</a:t>
            </a:r>
          </a:p>
          <a:p>
            <a:r>
              <a:rPr lang="en-US" dirty="0" smtClean="0"/>
              <a:t>Participating on teams? Contributions from SS?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on NSF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r>
              <a:rPr lang="en-US" dirty="0" smtClean="0"/>
              <a:t>Proposal Reviews</a:t>
            </a:r>
          </a:p>
          <a:p>
            <a:r>
              <a:rPr lang="en-US" dirty="0" smtClean="0"/>
              <a:t>Panels</a:t>
            </a:r>
          </a:p>
          <a:p>
            <a:r>
              <a:rPr lang="en-US" dirty="0" smtClean="0"/>
              <a:t>Tips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Discussion/Questions?</a:t>
            </a:r>
          </a:p>
          <a:p>
            <a:endParaRPr lang="en-US" dirty="0" smtClean="0"/>
          </a:p>
          <a:p>
            <a:r>
              <a:rPr lang="en-US" dirty="0" smtClean="0"/>
              <a:t>Acknowledge prior FYAP presentations by Wagner and Prosper that were incorporated into this presentation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mhorner@fsu.edu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 at FSU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588"/>
            <a:ext cx="9144000" cy="62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8839200" cy="1371600"/>
          </a:xfrm>
        </p:spPr>
        <p:txBody>
          <a:bodyPr/>
          <a:lstStyle/>
          <a:p>
            <a:r>
              <a:rPr lang="en-US" dirty="0" smtClean="0"/>
              <a:t>Study of accessibility differentials by population age for a diverse range of opportunity types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713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Write a Grant Proposal?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(Especially when the chances of a funded proposal can be slim.)</a:t>
            </a:r>
          </a:p>
          <a:p>
            <a:pPr lvl="1"/>
            <a:r>
              <a:rPr lang="en-US" altLang="en-US" dirty="0" smtClean="0"/>
              <a:t>Risk vs. reward? Varies by discipline, field, topic…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?????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10.  If you are funded, your parents will be impressed because they may think the money is sent to you.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9.  Grant activity is increasingly expected for successful promotion and tenure.</a:t>
            </a:r>
          </a:p>
          <a:p>
            <a:pPr lvl="1" eaLnBrk="1" hangingPunct="1"/>
            <a:r>
              <a:rPr lang="en-US" altLang="en-US" dirty="0" smtClean="0"/>
              <a:t>May be variation in expectations by SS discipline?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Top 10 Reasons for Writing Grant Proposals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8.  Your department and the college will get “SRAD.”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4516</TotalTime>
  <Words>1025</Words>
  <Application>Microsoft Office PowerPoint</Application>
  <PresentationFormat>On-screen Show (4:3)</PresentationFormat>
  <Paragraphs>110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Opportunities and Issues for External Funding: A Social Science (SS) Perspective </vt:lpstr>
      <vt:lpstr>FSU’s University Transportation Center</vt:lpstr>
      <vt:lpstr>ASAP at FSU</vt:lpstr>
      <vt:lpstr>PowerPoint Presentation</vt:lpstr>
      <vt:lpstr>Why Write a Grant Proposal?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Top 10 Reasons for Writing Grant Proposals</vt:lpstr>
      <vt:lpstr>Thinking Programmatically</vt:lpstr>
      <vt:lpstr>Thinking Programmatically</vt:lpstr>
      <vt:lpstr>Some Advice</vt:lpstr>
      <vt:lpstr>Some Advice</vt:lpstr>
      <vt:lpstr>Some Advice</vt:lpstr>
      <vt:lpstr>Some Advice</vt:lpstr>
      <vt:lpstr>Summary</vt:lpstr>
      <vt:lpstr>Other discussion considerations?</vt:lpstr>
      <vt:lpstr>Insights on NSF </vt:lpstr>
      <vt:lpstr>Thanks</vt:lpstr>
    </vt:vector>
  </TitlesOfParts>
  <Company>The 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were you? A time-geographic approach to activity destination re-construction</dc:title>
  <dc:creator>Reviewer</dc:creator>
  <cp:lastModifiedBy>Williams, Patrice</cp:lastModifiedBy>
  <cp:revision>264</cp:revision>
  <dcterms:created xsi:type="dcterms:W3CDTF">2011-07-06T18:56:29Z</dcterms:created>
  <dcterms:modified xsi:type="dcterms:W3CDTF">2016-05-11T20:48:17Z</dcterms:modified>
</cp:coreProperties>
</file>