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0" r:id="rId1"/>
  </p:sldMasterIdLst>
  <p:notesMasterIdLst>
    <p:notesMasterId r:id="rId35"/>
  </p:notesMasterIdLst>
  <p:sldIdLst>
    <p:sldId id="264" r:id="rId2"/>
    <p:sldId id="388" r:id="rId3"/>
    <p:sldId id="389" r:id="rId4"/>
    <p:sldId id="369" r:id="rId5"/>
    <p:sldId id="386" r:id="rId6"/>
    <p:sldId id="371" r:id="rId7"/>
    <p:sldId id="373" r:id="rId8"/>
    <p:sldId id="370" r:id="rId9"/>
    <p:sldId id="374" r:id="rId10"/>
    <p:sldId id="387" r:id="rId11"/>
    <p:sldId id="375" r:id="rId12"/>
    <p:sldId id="384" r:id="rId13"/>
    <p:sldId id="376" r:id="rId14"/>
    <p:sldId id="368" r:id="rId15"/>
    <p:sldId id="383" r:id="rId16"/>
    <p:sldId id="385" r:id="rId17"/>
    <p:sldId id="377" r:id="rId18"/>
    <p:sldId id="399" r:id="rId19"/>
    <p:sldId id="391" r:id="rId20"/>
    <p:sldId id="393" r:id="rId21"/>
    <p:sldId id="394" r:id="rId22"/>
    <p:sldId id="378" r:id="rId23"/>
    <p:sldId id="382" r:id="rId24"/>
    <p:sldId id="366" r:id="rId25"/>
    <p:sldId id="381" r:id="rId26"/>
    <p:sldId id="379" r:id="rId27"/>
    <p:sldId id="367" r:id="rId28"/>
    <p:sldId id="380" r:id="rId29"/>
    <p:sldId id="390" r:id="rId30"/>
    <p:sldId id="395" r:id="rId31"/>
    <p:sldId id="397" r:id="rId32"/>
    <p:sldId id="396" r:id="rId33"/>
    <p:sldId id="392"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23266"/>
    <a:srgbClr val="0096FF"/>
    <a:srgbClr val="0432FF"/>
    <a:srgbClr val="3C9193"/>
    <a:srgbClr val="009193"/>
    <a:srgbClr val="79A57A"/>
    <a:srgbClr val="99CD99"/>
    <a:srgbClr val="015CAB"/>
    <a:srgbClr val="EEC538"/>
    <a:srgbClr val="E6732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97" autoAdjust="0"/>
    <p:restoredTop sz="96291" autoAdjust="0"/>
  </p:normalViewPr>
  <p:slideViewPr>
    <p:cSldViewPr snapToGrid="0" snapToObjects="1">
      <p:cViewPr>
        <p:scale>
          <a:sx n="100" d="100"/>
          <a:sy n="100" d="100"/>
        </p:scale>
        <p:origin x="256" y="360"/>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13408"/>
    </p:cViewPr>
  </p:sorterViewPr>
  <p:notesViewPr>
    <p:cSldViewPr snapToGrid="0" snapToObjects="1">
      <p:cViewPr varScale="1">
        <p:scale>
          <a:sx n="85" d="100"/>
          <a:sy n="85" d="100"/>
        </p:scale>
        <p:origin x="-2728"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9AA1BB-3483-2449-8E51-4C236EEC43EE}" type="datetimeFigureOut">
              <a:rPr lang="en-US" smtClean="0"/>
              <a:t>10/13/16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CE20F1-B29B-B942-BA86-1599058AD684}" type="slidenum">
              <a:rPr lang="en-US" smtClean="0"/>
              <a:t>‹#›</a:t>
            </a:fld>
            <a:endParaRPr lang="en-US"/>
          </a:p>
        </p:txBody>
      </p:sp>
    </p:spTree>
    <p:extLst>
      <p:ext uri="{BB962C8B-B14F-4D97-AF65-F5344CB8AC3E}">
        <p14:creationId xmlns:p14="http://schemas.microsoft.com/office/powerpoint/2010/main" val="22190848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sz="1800" baseline="0" dirty="0" smtClean="0">
                <a:latin typeface="Times" charset="0"/>
                <a:ea typeface="ＭＳ Ｐゴシック" charset="0"/>
                <a:cs typeface="ＭＳ Ｐゴシック" charset="0"/>
              </a:rPr>
              <a:t>Thank the organizers </a:t>
            </a:r>
            <a:r>
              <a:rPr lang="is-IS" sz="1800" baseline="0" dirty="0" smtClean="0">
                <a:latin typeface="Times" charset="0"/>
                <a:ea typeface="ＭＳ Ｐゴシック" charset="0"/>
                <a:cs typeface="ＭＳ Ｐゴシック" charset="0"/>
              </a:rPr>
              <a:t>…</a:t>
            </a:r>
            <a:endParaRPr lang="en-US" sz="1800" dirty="0">
              <a:latin typeface="Calibri" charset="0"/>
              <a:ea typeface="ＭＳ Ｐゴシック" charset="0"/>
              <a:cs typeface="ＭＳ Ｐゴシック" charset="0"/>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24A3898-C783-AE47-AF2F-16D40C66D4D5}" type="slidenum">
              <a:rPr lang="en-US" sz="1800">
                <a:latin typeface="Calibri" charset="0"/>
              </a:rPr>
              <a:pPr eaLnBrk="1" hangingPunct="1"/>
              <a:t>1</a:t>
            </a:fld>
            <a:endParaRPr lang="en-US" sz="1800">
              <a:latin typeface="Calibri" charset="0"/>
            </a:endParaRPr>
          </a:p>
        </p:txBody>
      </p:sp>
    </p:spTree>
    <p:extLst>
      <p:ext uri="{BB962C8B-B14F-4D97-AF65-F5344CB8AC3E}">
        <p14:creationId xmlns:p14="http://schemas.microsoft.com/office/powerpoint/2010/main" val="42423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b="1">
                <a:solidFill>
                  <a:srgbClr val="3C9193"/>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rgbClr val="023266"/>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D364FBC-E8DF-BE4E-99B2-08442032E42B}" type="datetimeFigureOut">
              <a:rPr lang="en-US" smtClean="0"/>
              <a:t>10/13/16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B3381-3C39-2946-88D8-A4C2BE7823DE}" type="slidenum">
              <a:rPr lang="en-US" smtClean="0"/>
              <a:t>‹#›</a:t>
            </a:fld>
            <a:endParaRPr lang="en-US"/>
          </a:p>
        </p:txBody>
      </p:sp>
      <p:sp>
        <p:nvSpPr>
          <p:cNvPr id="7" name="Rounded Rectangle 6"/>
          <p:cNvSpPr/>
          <p:nvPr userDrawn="1"/>
        </p:nvSpPr>
        <p:spPr>
          <a:xfrm rot="5400000">
            <a:off x="3106208" y="-3133197"/>
            <a:ext cx="628650" cy="6858000"/>
          </a:xfrm>
          <a:prstGeom prst="roundRect">
            <a:avLst/>
          </a:prstGeom>
          <a:solidFill>
            <a:srgbClr val="99C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rot="5400000">
            <a:off x="5400675" y="3148542"/>
            <a:ext cx="628650" cy="6858000"/>
          </a:xfrm>
          <a:prstGeom prst="roundRect">
            <a:avLst/>
          </a:prstGeom>
          <a:solidFill>
            <a:srgbClr val="99C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507917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364FBC-E8DF-BE4E-99B2-08442032E42B}" type="datetimeFigureOut">
              <a:rPr lang="en-US" smtClean="0"/>
              <a:t>10/13/16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B3381-3C39-2946-88D8-A4C2BE7823DE}" type="slidenum">
              <a:rPr lang="en-US" smtClean="0"/>
              <a:t>‹#›</a:t>
            </a:fld>
            <a:endParaRPr lang="en-US"/>
          </a:p>
        </p:txBody>
      </p:sp>
    </p:spTree>
    <p:extLst>
      <p:ext uri="{BB962C8B-B14F-4D97-AF65-F5344CB8AC3E}">
        <p14:creationId xmlns:p14="http://schemas.microsoft.com/office/powerpoint/2010/main" val="1366071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364FBC-E8DF-BE4E-99B2-08442032E42B}" type="datetimeFigureOut">
              <a:rPr lang="en-US" smtClean="0"/>
              <a:t>10/13/16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B3381-3C39-2946-88D8-A4C2BE7823DE}" type="slidenum">
              <a:rPr lang="en-US" smtClean="0"/>
              <a:t>‹#›</a:t>
            </a:fld>
            <a:endParaRPr lang="en-US"/>
          </a:p>
        </p:txBody>
      </p:sp>
    </p:spTree>
    <p:extLst>
      <p:ext uri="{BB962C8B-B14F-4D97-AF65-F5344CB8AC3E}">
        <p14:creationId xmlns:p14="http://schemas.microsoft.com/office/powerpoint/2010/main" val="81418165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3800" y="365126"/>
            <a:ext cx="7321549" cy="1325563"/>
          </a:xfrm>
        </p:spPr>
        <p:txBody>
          <a:bodyPr>
            <a:normAutofit/>
          </a:bodyPr>
          <a:lstStyle>
            <a:lvl1pPr>
              <a:defRPr sz="3600" b="1">
                <a:solidFill>
                  <a:srgbClr val="3C9193"/>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1225" y="1843883"/>
            <a:ext cx="7321549" cy="4351338"/>
          </a:xfrm>
        </p:spPr>
        <p:txBody>
          <a:bodyPr/>
          <a:lstStyle>
            <a:lvl1pPr marL="0" indent="0">
              <a:buFontTx/>
              <a:buNone/>
              <a:defRPr sz="2800" b="1">
                <a:solidFill>
                  <a:srgbClr val="023266"/>
                </a:solidFill>
              </a:defRPr>
            </a:lvl1pPr>
            <a:lvl2pPr marL="342900" indent="0">
              <a:buFontTx/>
              <a:buNone/>
              <a:defRPr sz="2400">
                <a:solidFill>
                  <a:srgbClr val="0096FF"/>
                </a:solidFill>
              </a:defRPr>
            </a:lvl2pPr>
            <a:lvl3pPr marL="685800" indent="0">
              <a:buFontTx/>
              <a:buNone/>
              <a:defRPr sz="2000"/>
            </a:lvl3pPr>
            <a:lvl4pPr marL="1028700" indent="0">
              <a:buFontTx/>
              <a:buNone/>
              <a:defRPr sz="1400"/>
            </a:lvl4pPr>
            <a:lvl5pPr marL="1371600" indent="0">
              <a:buFontTx/>
              <a:buNone/>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D364FBC-E8DF-BE4E-99B2-08442032E42B}" type="datetimeFigureOut">
              <a:rPr lang="en-US" smtClean="0"/>
              <a:t>10/13/16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CB3381-3C39-2946-88D8-A4C2BE7823DE}" type="slidenum">
              <a:rPr lang="en-US" smtClean="0"/>
              <a:t>‹#›</a:t>
            </a:fld>
            <a:endParaRPr lang="en-US"/>
          </a:p>
        </p:txBody>
      </p:sp>
      <p:sp>
        <p:nvSpPr>
          <p:cNvPr id="7" name="Rounded Rectangle 6"/>
          <p:cNvSpPr/>
          <p:nvPr userDrawn="1"/>
        </p:nvSpPr>
        <p:spPr>
          <a:xfrm>
            <a:off x="-8467" y="-50800"/>
            <a:ext cx="628650" cy="6985000"/>
          </a:xfrm>
          <a:prstGeom prst="roundRect">
            <a:avLst/>
          </a:prstGeom>
          <a:solidFill>
            <a:srgbClr val="99C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stretch>
            <a:fillRect/>
          </a:stretch>
        </p:blipFill>
        <p:spPr>
          <a:xfrm>
            <a:off x="7721531" y="5567515"/>
            <a:ext cx="1211596" cy="1218895"/>
          </a:xfrm>
          <a:prstGeom prst="rect">
            <a:avLst/>
          </a:prstGeom>
        </p:spPr>
      </p:pic>
      <p:sp>
        <p:nvSpPr>
          <p:cNvPr id="9" name="Rounded Rectangle 8"/>
          <p:cNvSpPr/>
          <p:nvPr userDrawn="1"/>
        </p:nvSpPr>
        <p:spPr>
          <a:xfrm>
            <a:off x="1206501" y="1536700"/>
            <a:ext cx="5511799" cy="161925"/>
          </a:xfrm>
          <a:prstGeom prst="roundRect">
            <a:avLst/>
          </a:prstGeom>
          <a:solidFill>
            <a:srgbClr val="023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56583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b="1">
                <a:solidFill>
                  <a:srgbClr val="3C9193"/>
                </a:solidFill>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7D364FBC-E8DF-BE4E-99B2-08442032E42B}" type="datetimeFigureOut">
              <a:rPr lang="en-US" smtClean="0"/>
              <a:t>10/13/16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B3381-3C39-2946-88D8-A4C2BE7823DE}" type="slidenum">
              <a:rPr lang="en-US" smtClean="0"/>
              <a:t>‹#›</a:t>
            </a:fld>
            <a:endParaRPr lang="en-US"/>
          </a:p>
        </p:txBody>
      </p:sp>
    </p:spTree>
    <p:extLst>
      <p:ext uri="{BB962C8B-B14F-4D97-AF65-F5344CB8AC3E}">
        <p14:creationId xmlns:p14="http://schemas.microsoft.com/office/powerpoint/2010/main" val="10941968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364FBC-E8DF-BE4E-99B2-08442032E42B}" type="datetimeFigureOut">
              <a:rPr lang="en-US" smtClean="0"/>
              <a:t>10/13/16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B3381-3C39-2946-88D8-A4C2BE7823DE}" type="slidenum">
              <a:rPr lang="en-US" smtClean="0"/>
              <a:t>‹#›</a:t>
            </a:fld>
            <a:endParaRPr lang="en-US"/>
          </a:p>
        </p:txBody>
      </p:sp>
    </p:spTree>
    <p:extLst>
      <p:ext uri="{BB962C8B-B14F-4D97-AF65-F5344CB8AC3E}">
        <p14:creationId xmlns:p14="http://schemas.microsoft.com/office/powerpoint/2010/main" val="1263904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364FBC-E8DF-BE4E-99B2-08442032E42B}" type="datetimeFigureOut">
              <a:rPr lang="en-US" smtClean="0"/>
              <a:t>10/13/16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CB3381-3C39-2946-88D8-A4C2BE7823DE}" type="slidenum">
              <a:rPr lang="en-US" smtClean="0"/>
              <a:t>‹#›</a:t>
            </a:fld>
            <a:endParaRPr lang="en-US"/>
          </a:p>
        </p:txBody>
      </p:sp>
    </p:spTree>
    <p:extLst>
      <p:ext uri="{BB962C8B-B14F-4D97-AF65-F5344CB8AC3E}">
        <p14:creationId xmlns:p14="http://schemas.microsoft.com/office/powerpoint/2010/main" val="1684767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364FBC-E8DF-BE4E-99B2-08442032E42B}" type="datetimeFigureOut">
              <a:rPr lang="en-US" smtClean="0"/>
              <a:t>10/13/16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CB3381-3C39-2946-88D8-A4C2BE7823DE}" type="slidenum">
              <a:rPr lang="en-US" smtClean="0"/>
              <a:t>‹#›</a:t>
            </a:fld>
            <a:endParaRPr lang="en-US"/>
          </a:p>
        </p:txBody>
      </p:sp>
    </p:spTree>
    <p:extLst>
      <p:ext uri="{BB962C8B-B14F-4D97-AF65-F5344CB8AC3E}">
        <p14:creationId xmlns:p14="http://schemas.microsoft.com/office/powerpoint/2010/main" val="131214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364FBC-E8DF-BE4E-99B2-08442032E42B}" type="datetimeFigureOut">
              <a:rPr lang="en-US" smtClean="0"/>
              <a:t>10/13/16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CB3381-3C39-2946-88D8-A4C2BE7823DE}" type="slidenum">
              <a:rPr lang="en-US" smtClean="0"/>
              <a:t>‹#›</a:t>
            </a:fld>
            <a:endParaRPr lang="en-US"/>
          </a:p>
        </p:txBody>
      </p:sp>
    </p:spTree>
    <p:extLst>
      <p:ext uri="{BB962C8B-B14F-4D97-AF65-F5344CB8AC3E}">
        <p14:creationId xmlns:p14="http://schemas.microsoft.com/office/powerpoint/2010/main" val="66458604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364FBC-E8DF-BE4E-99B2-08442032E42B}" type="datetimeFigureOut">
              <a:rPr lang="en-US" smtClean="0"/>
              <a:t>10/13/16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B3381-3C39-2946-88D8-A4C2BE7823DE}" type="slidenum">
              <a:rPr lang="en-US" smtClean="0"/>
              <a:t>‹#›</a:t>
            </a:fld>
            <a:endParaRPr lang="en-US"/>
          </a:p>
        </p:txBody>
      </p:sp>
    </p:spTree>
    <p:extLst>
      <p:ext uri="{BB962C8B-B14F-4D97-AF65-F5344CB8AC3E}">
        <p14:creationId xmlns:p14="http://schemas.microsoft.com/office/powerpoint/2010/main" val="63514304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364FBC-E8DF-BE4E-99B2-08442032E42B}" type="datetimeFigureOut">
              <a:rPr lang="en-US" smtClean="0"/>
              <a:t>10/13/16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B3381-3C39-2946-88D8-A4C2BE7823DE}" type="slidenum">
              <a:rPr lang="en-US" smtClean="0"/>
              <a:t>‹#›</a:t>
            </a:fld>
            <a:endParaRPr lang="en-US"/>
          </a:p>
        </p:txBody>
      </p:sp>
    </p:spTree>
    <p:extLst>
      <p:ext uri="{BB962C8B-B14F-4D97-AF65-F5344CB8AC3E}">
        <p14:creationId xmlns:p14="http://schemas.microsoft.com/office/powerpoint/2010/main" val="18553476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D364FBC-E8DF-BE4E-99B2-08442032E42B}" type="datetimeFigureOut">
              <a:rPr lang="en-US" smtClean="0"/>
              <a:t>10/13/16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CCB3381-3C39-2946-88D8-A4C2BE7823DE}" type="slidenum">
              <a:rPr lang="en-US" smtClean="0"/>
              <a:t>‹#›</a:t>
            </a:fld>
            <a:endParaRPr lang="en-US"/>
          </a:p>
        </p:txBody>
      </p:sp>
    </p:spTree>
    <p:extLst>
      <p:ext uri="{BB962C8B-B14F-4D97-AF65-F5344CB8AC3E}">
        <p14:creationId xmlns:p14="http://schemas.microsoft.com/office/powerpoint/2010/main" val="595024629"/>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600" b="1" kern="1200">
          <a:solidFill>
            <a:srgbClr val="023266"/>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s.rutgers.edu/documents/meetings-schedules-documents-and-minutes/junior-faculty-workshops/432-top-ten-tips-on-how-to-write-a-successful-nsf-proposal/fil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 Id="rId3" Type="http://schemas.openxmlformats.org/officeDocument/2006/relationships/image" Target="../media/image11.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debtemplate@nsf.gov"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 Id="rId3" Type="http://schemas.openxmlformats.org/officeDocument/2006/relationships/image" Target="../media/image5.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ctrTitle"/>
          </p:nvPr>
        </p:nvSpPr>
        <p:spPr/>
        <p:txBody>
          <a:bodyPr>
            <a:normAutofit/>
          </a:bodyPr>
          <a:lstStyle/>
          <a:p>
            <a:pPr eaLnBrk="1" hangingPunct="1"/>
            <a:r>
              <a:rPr lang="en-US" dirty="0" smtClean="0">
                <a:latin typeface="Calibri" charset="0"/>
                <a:ea typeface="ＭＳ Ｐゴシック" charset="0"/>
                <a:cs typeface="ＭＳ Ｐゴシック" charset="0"/>
              </a:rPr>
              <a:t>Writing an NSF Grant</a:t>
            </a:r>
            <a:endParaRPr lang="en-US" dirty="0">
              <a:latin typeface="Calibri" charset="0"/>
              <a:ea typeface="ＭＳ Ｐゴシック" charset="0"/>
              <a:cs typeface="ＭＳ Ｐゴシック" charset="0"/>
            </a:endParaRPr>
          </a:p>
        </p:txBody>
      </p:sp>
      <p:sp>
        <p:nvSpPr>
          <p:cNvPr id="4" name="Subtitle 3"/>
          <p:cNvSpPr>
            <a:spLocks noGrp="1"/>
          </p:cNvSpPr>
          <p:nvPr>
            <p:ph type="subTitle" idx="1"/>
          </p:nvPr>
        </p:nvSpPr>
        <p:spPr/>
        <p:txBody>
          <a:bodyPr>
            <a:noAutofit/>
          </a:bodyPr>
          <a:lstStyle/>
          <a:p>
            <a:r>
              <a:rPr lang="en-US" sz="2800" dirty="0" smtClean="0"/>
              <a:t>Kim Hughes</a:t>
            </a:r>
          </a:p>
          <a:p>
            <a:r>
              <a:rPr lang="en-US" sz="2800" dirty="0" smtClean="0"/>
              <a:t>Department of Biological Science</a:t>
            </a:r>
          </a:p>
          <a:p>
            <a:r>
              <a:rPr lang="en-US" sz="2800" dirty="0" smtClean="0"/>
              <a:t>Ecology and Evolutionary Biology Graduate Program</a:t>
            </a:r>
            <a:endParaRPr lang="en-US" sz="2800" dirty="0"/>
          </a:p>
        </p:txBody>
      </p:sp>
      <p:pic>
        <p:nvPicPr>
          <p:cNvPr id="36" name="Picture 35"/>
          <p:cNvPicPr>
            <a:picLocks noChangeAspect="1"/>
          </p:cNvPicPr>
          <p:nvPr/>
        </p:nvPicPr>
        <p:blipFill>
          <a:blip r:embed="rId3"/>
          <a:stretch>
            <a:fillRect/>
          </a:stretch>
        </p:blipFill>
        <p:spPr>
          <a:xfrm>
            <a:off x="3818397" y="288925"/>
            <a:ext cx="1211596" cy="1218895"/>
          </a:xfrm>
          <a:prstGeom prst="rect">
            <a:avLst/>
          </a:prstGeom>
        </p:spPr>
      </p:pic>
    </p:spTree>
    <p:extLst>
      <p:ext uri="{BB962C8B-B14F-4D97-AF65-F5344CB8AC3E}">
        <p14:creationId xmlns:p14="http://schemas.microsoft.com/office/powerpoint/2010/main" val="246020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Give yourself enough time!</a:t>
            </a:r>
            <a:endParaRPr lang="en-US" dirty="0"/>
          </a:p>
        </p:txBody>
      </p:sp>
      <p:sp>
        <p:nvSpPr>
          <p:cNvPr id="3" name="Content Placeholder 2"/>
          <p:cNvSpPr>
            <a:spLocks noGrp="1"/>
          </p:cNvSpPr>
          <p:nvPr>
            <p:ph idx="1"/>
          </p:nvPr>
        </p:nvSpPr>
        <p:spPr/>
        <p:txBody>
          <a:bodyPr/>
          <a:lstStyle/>
          <a:p>
            <a:pPr marL="457200" indent="-457200">
              <a:buFont typeface="Arial" charset="0"/>
              <a:buChar char="•"/>
            </a:pPr>
            <a:r>
              <a:rPr lang="en-US" dirty="0" smtClean="0"/>
              <a:t>At least </a:t>
            </a:r>
            <a:r>
              <a:rPr lang="en-US" dirty="0" smtClean="0">
                <a:solidFill>
                  <a:srgbClr val="0096FF"/>
                </a:solidFill>
              </a:rPr>
              <a:t>6 months </a:t>
            </a:r>
            <a:r>
              <a:rPr lang="en-US" dirty="0" smtClean="0"/>
              <a:t>before deadline</a:t>
            </a:r>
            <a:r>
              <a:rPr lang="en-US" dirty="0"/>
              <a:t> </a:t>
            </a:r>
            <a:r>
              <a:rPr lang="en-US" dirty="0" smtClean="0"/>
              <a:t>you should have </a:t>
            </a:r>
            <a:endParaRPr lang="en-US" dirty="0" smtClean="0"/>
          </a:p>
          <a:p>
            <a:pPr marL="800100" lvl="1" indent="-457200">
              <a:buFont typeface=".AppleSystemUIFont" charset="-120"/>
              <a:buChar char="-"/>
            </a:pPr>
            <a:r>
              <a:rPr lang="en-US" dirty="0"/>
              <a:t>C</a:t>
            </a:r>
            <a:r>
              <a:rPr lang="en-US" dirty="0" smtClean="0"/>
              <a:t>opies </a:t>
            </a:r>
            <a:r>
              <a:rPr lang="en-US" dirty="0" smtClean="0"/>
              <a:t>of successful proposal in </a:t>
            </a:r>
            <a:r>
              <a:rPr lang="en-US" dirty="0" smtClean="0"/>
              <a:t>hand</a:t>
            </a:r>
          </a:p>
          <a:p>
            <a:pPr marL="800100" lvl="1" indent="-457200">
              <a:buFont typeface=".AppleSystemUIFont" charset="-120"/>
              <a:buChar char="-"/>
            </a:pPr>
            <a:r>
              <a:rPr lang="en-US" dirty="0"/>
              <a:t>I</a:t>
            </a:r>
            <a:r>
              <a:rPr lang="en-US" dirty="0" smtClean="0"/>
              <a:t>dentified your Program and Panel</a:t>
            </a:r>
          </a:p>
          <a:p>
            <a:pPr marL="800100" lvl="1" indent="-457200">
              <a:buFont typeface=".AppleSystemUIFont" charset="-120"/>
              <a:buChar char="-"/>
            </a:pPr>
            <a:r>
              <a:rPr lang="en-US" dirty="0"/>
              <a:t>I</a:t>
            </a:r>
            <a:r>
              <a:rPr lang="en-US" dirty="0" smtClean="0"/>
              <a:t>dentified </a:t>
            </a:r>
            <a:r>
              <a:rPr lang="en-US" dirty="0" smtClean="0"/>
              <a:t>colleagues who will read the </a:t>
            </a:r>
            <a:r>
              <a:rPr lang="en-US" dirty="0" smtClean="0"/>
              <a:t>proposal</a:t>
            </a:r>
          </a:p>
          <a:p>
            <a:pPr marL="457200" indent="-457200">
              <a:buFont typeface="Arial" charset="0"/>
              <a:buChar char="•"/>
            </a:pPr>
            <a:r>
              <a:rPr lang="en-US" dirty="0" smtClean="0"/>
              <a:t>Your colleagues will likely need several weeks to read and evaluate your proposal, so make sure you give them plenty of time</a:t>
            </a:r>
            <a:endParaRPr lang="en-US" dirty="0" smtClean="0"/>
          </a:p>
        </p:txBody>
      </p:sp>
    </p:spTree>
    <p:extLst>
      <p:ext uri="{BB962C8B-B14F-4D97-AF65-F5344CB8AC3E}">
        <p14:creationId xmlns:p14="http://schemas.microsoft.com/office/powerpoint/2010/main" val="25886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dirty="0" smtClean="0"/>
              <a:t>. Present the best case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93800" y="1841500"/>
                <a:ext cx="6769101" cy="4203699"/>
              </a:xfrm>
            </p:spPr>
            <p:txBody>
              <a:bodyPr>
                <a:normAutofit fontScale="92500"/>
              </a:bodyPr>
              <a:lstStyle/>
              <a:p>
                <a:r>
                  <a:rPr lang="en-US" sz="2800" dirty="0" smtClean="0"/>
                  <a:t>Your question must be of fundamental importance to the field</a:t>
                </a:r>
              </a:p>
              <a:p>
                <a:pPr lvl="1"/>
                <a:r>
                  <a:rPr lang="en-US" dirty="0" smtClean="0">
                    <a:solidFill>
                      <a:srgbClr val="0096FF"/>
                    </a:solidFill>
                  </a:rPr>
                  <a:t>Funding rates are at </a:t>
                </a:r>
                <a14:m>
                  <m:oMath xmlns:m="http://schemas.openxmlformats.org/officeDocument/2006/math">
                    <m:r>
                      <a:rPr lang="en-US" i="1" smtClean="0">
                        <a:solidFill>
                          <a:srgbClr val="0096FF"/>
                        </a:solidFill>
                        <a:latin typeface="Cambria Math" charset="0"/>
                        <a:ea typeface="Cambria Math" charset="0"/>
                        <a:cs typeface="Cambria Math" charset="0"/>
                      </a:rPr>
                      <m:t>~</m:t>
                    </m:r>
                  </m:oMath>
                </a14:m>
                <a:r>
                  <a:rPr lang="en-US" dirty="0" smtClean="0">
                    <a:solidFill>
                      <a:srgbClr val="0096FF"/>
                    </a:solidFill>
                  </a:rPr>
                  <a:t>5%</a:t>
                </a:r>
              </a:p>
              <a:p>
                <a:r>
                  <a:rPr lang="en-US" dirty="0" smtClean="0"/>
                  <a:t>You need to tell the reviews this, and why</a:t>
                </a:r>
              </a:p>
              <a:p>
                <a:pPr lvl="1"/>
                <a:r>
                  <a:rPr lang="en-US" dirty="0" smtClean="0"/>
                  <a:t>E.g</a:t>
                </a:r>
                <a:r>
                  <a:rPr lang="en-US" dirty="0" smtClean="0"/>
                  <a:t>., “A fundamental unanswered question in </a:t>
                </a:r>
                <a:r>
                  <a:rPr lang="en-US" dirty="0" smtClean="0"/>
                  <a:t>our field is </a:t>
                </a:r>
                <a:r>
                  <a:rPr lang="en-US" dirty="0" smtClean="0"/>
                  <a:t>X because </a:t>
                </a:r>
                <a:r>
                  <a:rPr lang="en-US" dirty="0" smtClean="0"/>
                  <a:t>...”</a:t>
                </a:r>
                <a:endParaRPr lang="en-US" dirty="0" smtClean="0"/>
              </a:p>
              <a:p>
                <a:pPr lvl="2"/>
                <a:r>
                  <a:rPr lang="en-US" dirty="0" smtClean="0"/>
                  <a:t>I usually spend at least the first paragraph of Project Description on this, emphasizing the “biggest picture” first, then narrowing down to my specific question. </a:t>
                </a:r>
              </a:p>
              <a:p>
                <a:pPr lvl="1"/>
                <a:r>
                  <a:rPr lang="en-US" dirty="0" smtClean="0">
                    <a:solidFill>
                      <a:srgbClr val="023266"/>
                    </a:solidFill>
                  </a:rPr>
                  <a:t>My field is </a:t>
                </a:r>
                <a:r>
                  <a:rPr lang="en-US" dirty="0" smtClean="0">
                    <a:solidFill>
                      <a:srgbClr val="023266"/>
                    </a:solidFill>
                  </a:rPr>
                  <a:t>theory-driven</a:t>
                </a:r>
                <a:r>
                  <a:rPr lang="en-US" dirty="0" smtClean="0">
                    <a:solidFill>
                      <a:srgbClr val="023266"/>
                    </a:solidFill>
                  </a:rPr>
                  <a:t>; this advice might vary if your field is more </a:t>
                </a:r>
                <a:r>
                  <a:rPr lang="en-US" dirty="0" smtClean="0">
                    <a:solidFill>
                      <a:srgbClr val="023266"/>
                    </a:solidFill>
                  </a:rPr>
                  <a:t>empirically-driven</a:t>
                </a:r>
              </a:p>
              <a:p>
                <a:pPr lvl="1"/>
                <a:r>
                  <a:rPr lang="en-US" dirty="0" smtClean="0"/>
                  <a:t>E.g., “A major gap in knowledge of how X happens </a:t>
                </a:r>
                <a:r>
                  <a:rPr lang="is-IS" dirty="0" smtClean="0"/>
                  <a:t>…”</a:t>
                </a:r>
                <a:endParaRPr lang="en-US" dirty="0" smtClean="0"/>
              </a:p>
              <a:p>
                <a:pPr lvl="1"/>
                <a:endParaRPr lang="en-US" dirty="0" smtClean="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93800" y="1841500"/>
                <a:ext cx="6769101" cy="4203699"/>
              </a:xfrm>
              <a:blipFill rotWithShape="0">
                <a:blip r:embed="rId2"/>
                <a:stretch>
                  <a:fillRect l="-1622" t="-2174" r="-991" b="-725"/>
                </a:stretch>
              </a:blipFill>
            </p:spPr>
            <p:txBody>
              <a:bodyPr/>
              <a:lstStyle/>
              <a:p>
                <a:r>
                  <a:rPr lang="en-US">
                    <a:noFill/>
                  </a:rPr>
                  <a:t> </a:t>
                </a:r>
              </a:p>
            </p:txBody>
          </p:sp>
        </mc:Fallback>
      </mc:AlternateContent>
    </p:spTree>
    <p:extLst>
      <p:ext uri="{BB962C8B-B14F-4D97-AF65-F5344CB8AC3E}">
        <p14:creationId xmlns:p14="http://schemas.microsoft.com/office/powerpoint/2010/main" val="180793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ideas must be novel</a:t>
            </a:r>
            <a:endParaRPr lang="en-US" dirty="0"/>
          </a:p>
        </p:txBody>
      </p:sp>
      <p:sp>
        <p:nvSpPr>
          <p:cNvPr id="3" name="Content Placeholder 2"/>
          <p:cNvSpPr>
            <a:spLocks noGrp="1"/>
          </p:cNvSpPr>
          <p:nvPr>
            <p:ph idx="1"/>
          </p:nvPr>
        </p:nvSpPr>
        <p:spPr>
          <a:xfrm>
            <a:off x="1278466" y="1904999"/>
            <a:ext cx="7408333" cy="3327401"/>
          </a:xfrm>
        </p:spPr>
        <p:txBody>
          <a:bodyPr>
            <a:normAutofit fontScale="92500"/>
          </a:bodyPr>
          <a:lstStyle/>
          <a:p>
            <a:pPr marL="0" indent="0">
              <a:buNone/>
            </a:pPr>
            <a:r>
              <a:rPr lang="en-US" altLang="en-US" sz="2800" b="1" dirty="0"/>
              <a:t>N</a:t>
            </a:r>
            <a:r>
              <a:rPr lang="en-US" altLang="en-US" sz="2800" b="1" dirty="0" smtClean="0"/>
              <a:t>ew </a:t>
            </a:r>
            <a:r>
              <a:rPr lang="en-US" altLang="en-US" sz="2800" b="1" dirty="0"/>
              <a:t>ideas </a:t>
            </a:r>
          </a:p>
          <a:p>
            <a:pPr lvl="1"/>
            <a:r>
              <a:rPr lang="en-US" dirty="0" smtClean="0"/>
              <a:t>A </a:t>
            </a:r>
            <a:r>
              <a:rPr lang="en-US" dirty="0"/>
              <a:t>Quote from an NSF Research Program Manager</a:t>
            </a:r>
          </a:p>
          <a:p>
            <a:pPr lvl="1"/>
            <a:r>
              <a:rPr lang="en-US" dirty="0"/>
              <a:t>“90% of the grant’s likelihood of </a:t>
            </a:r>
            <a:r>
              <a:rPr lang="en-US" dirty="0" smtClean="0"/>
              <a:t>success </a:t>
            </a:r>
            <a:r>
              <a:rPr lang="en-US" dirty="0" smtClean="0"/>
              <a:t>is </a:t>
            </a:r>
            <a:r>
              <a:rPr lang="en-US" dirty="0"/>
              <a:t>based on how novel your questions are </a:t>
            </a:r>
            <a:r>
              <a:rPr lang="en-US" dirty="0" smtClean="0"/>
              <a:t>—ideally they are ones that have not  been thought </a:t>
            </a:r>
            <a:r>
              <a:rPr lang="en-US" dirty="0"/>
              <a:t>of or </a:t>
            </a:r>
            <a:r>
              <a:rPr lang="en-US" dirty="0" smtClean="0"/>
              <a:t>posed</a:t>
            </a:r>
          </a:p>
          <a:p>
            <a:pPr marL="0" indent="0">
              <a:buNone/>
            </a:pPr>
            <a:r>
              <a:rPr lang="en-US" altLang="en-US" sz="2800" b="1" dirty="0" smtClean="0"/>
              <a:t>Or </a:t>
            </a:r>
            <a:r>
              <a:rPr lang="en-US" altLang="en-US" sz="2800" b="1" dirty="0">
                <a:solidFill>
                  <a:srgbClr val="3399FF"/>
                </a:solidFill>
              </a:rPr>
              <a:t>new way forward</a:t>
            </a:r>
            <a:r>
              <a:rPr lang="en-US" altLang="en-US" sz="2800" b="1" dirty="0"/>
              <a:t> </a:t>
            </a:r>
            <a:r>
              <a:rPr lang="en-US" altLang="en-US" sz="2800" b="1" dirty="0" smtClean="0"/>
              <a:t>on </a:t>
            </a:r>
            <a:r>
              <a:rPr lang="en-US" altLang="en-US" sz="2800" b="1" dirty="0"/>
              <a:t>problem where </a:t>
            </a:r>
            <a:r>
              <a:rPr lang="en-US" altLang="en-US" sz="2800" b="1" dirty="0" smtClean="0"/>
              <a:t>field </a:t>
            </a:r>
            <a:r>
              <a:rPr lang="en-US" altLang="en-US" sz="2800" b="1" dirty="0"/>
              <a:t>is stuck</a:t>
            </a:r>
          </a:p>
          <a:p>
            <a:pPr lvl="1">
              <a:buFontTx/>
              <a:buAutoNum type="arabicPeriod"/>
            </a:pPr>
            <a:r>
              <a:rPr lang="en-US" altLang="en-US" sz="2400" dirty="0"/>
              <a:t> A </a:t>
            </a:r>
            <a:r>
              <a:rPr lang="en-US" altLang="en-US" sz="2400" dirty="0">
                <a:solidFill>
                  <a:srgbClr val="3399FF"/>
                </a:solidFill>
              </a:rPr>
              <a:t>new</a:t>
            </a:r>
            <a:r>
              <a:rPr lang="en-US" altLang="en-US" sz="2400" dirty="0"/>
              <a:t> model</a:t>
            </a:r>
          </a:p>
          <a:p>
            <a:pPr lvl="1">
              <a:buFontTx/>
              <a:buAutoNum type="arabicPeriod"/>
            </a:pPr>
            <a:r>
              <a:rPr lang="en-US" altLang="en-US" sz="2400" dirty="0"/>
              <a:t> A </a:t>
            </a:r>
            <a:r>
              <a:rPr lang="en-US" altLang="en-US" sz="2400" dirty="0">
                <a:solidFill>
                  <a:srgbClr val="3399FF"/>
                </a:solidFill>
              </a:rPr>
              <a:t>new</a:t>
            </a:r>
            <a:r>
              <a:rPr lang="en-US" altLang="en-US" sz="2400" dirty="0"/>
              <a:t> analytical technique</a:t>
            </a:r>
          </a:p>
          <a:p>
            <a:pPr lvl="1">
              <a:buFontTx/>
              <a:buAutoNum type="arabicPeriod"/>
            </a:pPr>
            <a:r>
              <a:rPr lang="en-US" altLang="en-US" sz="2400" dirty="0"/>
              <a:t> A </a:t>
            </a:r>
            <a:r>
              <a:rPr lang="en-US" altLang="en-US" sz="2400" dirty="0">
                <a:solidFill>
                  <a:srgbClr val="3399FF"/>
                </a:solidFill>
              </a:rPr>
              <a:t>new</a:t>
            </a:r>
            <a:r>
              <a:rPr lang="en-US" altLang="en-US" sz="2400" dirty="0"/>
              <a:t> conceptualization</a:t>
            </a:r>
          </a:p>
          <a:p>
            <a:endParaRPr lang="en-US" dirty="0" smtClean="0"/>
          </a:p>
          <a:p>
            <a:endParaRPr lang="en-US" dirty="0"/>
          </a:p>
        </p:txBody>
      </p:sp>
      <p:sp>
        <p:nvSpPr>
          <p:cNvPr id="5" name="Rectangle 4"/>
          <p:cNvSpPr/>
          <p:nvPr/>
        </p:nvSpPr>
        <p:spPr>
          <a:xfrm>
            <a:off x="1058333" y="5487370"/>
            <a:ext cx="6045200" cy="1200329"/>
          </a:xfrm>
          <a:prstGeom prst="rect">
            <a:avLst/>
          </a:prstGeom>
        </p:spPr>
        <p:txBody>
          <a:bodyPr wrap="square">
            <a:spAutoFit/>
          </a:bodyPr>
          <a:lstStyle/>
          <a:p>
            <a:r>
              <a:rPr lang="en-US" dirty="0">
                <a:solidFill>
                  <a:srgbClr val="13009B"/>
                </a:solidFill>
                <a:latin typeface="ArialMT" charset="0"/>
                <a:hlinkClick r:id="rId2"/>
              </a:rPr>
              <a:t>‪http://sas.rutgers.edu/documents/meetings-schedules-documents-and-minutes/junior-faculty-workshops/432-top-ten-tips-on-how-to-write-a-successful-nsf-proposal/file</a:t>
            </a:r>
            <a:r>
              <a:rPr lang="en-US" dirty="0">
                <a:solidFill>
                  <a:srgbClr val="181818"/>
                </a:solidFill>
                <a:latin typeface="ArialMT" charset="0"/>
                <a:hlinkClick r:id="rId2"/>
              </a:rPr>
              <a:t>‪.‬</a:t>
            </a:r>
            <a:endParaRPr lang="en-US" dirty="0"/>
          </a:p>
        </p:txBody>
      </p:sp>
    </p:spTree>
    <p:extLst>
      <p:ext uri="{BB962C8B-B14F-4D97-AF65-F5344CB8AC3E}">
        <p14:creationId xmlns:p14="http://schemas.microsoft.com/office/powerpoint/2010/main" val="161752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Grab </a:t>
            </a:r>
            <a:r>
              <a:rPr lang="en-US" dirty="0" smtClean="0"/>
              <a:t>reviewer’s </a:t>
            </a:r>
            <a:r>
              <a:rPr lang="en-US" dirty="0" smtClean="0"/>
              <a:t>attention immediately</a:t>
            </a:r>
            <a:endParaRPr lang="en-US" dirty="0"/>
          </a:p>
        </p:txBody>
      </p:sp>
      <p:sp>
        <p:nvSpPr>
          <p:cNvPr id="3" name="Content Placeholder 2"/>
          <p:cNvSpPr>
            <a:spLocks noGrp="1"/>
          </p:cNvSpPr>
          <p:nvPr>
            <p:ph idx="1"/>
          </p:nvPr>
        </p:nvSpPr>
        <p:spPr>
          <a:xfrm>
            <a:off x="911225" y="1843882"/>
            <a:ext cx="7321549" cy="4671217"/>
          </a:xfrm>
        </p:spPr>
        <p:txBody>
          <a:bodyPr>
            <a:normAutofit lnSpcReduction="10000"/>
          </a:bodyPr>
          <a:lstStyle/>
          <a:p>
            <a:r>
              <a:rPr lang="en-US" dirty="0"/>
              <a:t>I</a:t>
            </a:r>
            <a:r>
              <a:rPr lang="en-US" dirty="0" smtClean="0"/>
              <a:t>n the introduction (first page) describe</a:t>
            </a:r>
            <a:r>
              <a:rPr lang="en-US" dirty="0" smtClean="0"/>
              <a:t>:</a:t>
            </a:r>
          </a:p>
          <a:p>
            <a:pPr marL="685800" lvl="1" indent="-342900">
              <a:buFont typeface="Arial" charset="0"/>
              <a:buChar char="•"/>
            </a:pPr>
            <a:r>
              <a:rPr lang="en-US" dirty="0" smtClean="0"/>
              <a:t>Why is your question one of the </a:t>
            </a:r>
            <a:r>
              <a:rPr lang="en-US" dirty="0" smtClean="0">
                <a:solidFill>
                  <a:srgbClr val="FF0000"/>
                </a:solidFill>
              </a:rPr>
              <a:t>most important </a:t>
            </a:r>
            <a:r>
              <a:rPr lang="en-US" dirty="0" smtClean="0"/>
              <a:t>in your field</a:t>
            </a:r>
            <a:r>
              <a:rPr lang="en-US" dirty="0" smtClean="0"/>
              <a:t>?</a:t>
            </a:r>
          </a:p>
          <a:p>
            <a:pPr marL="685800" lvl="1" indent="-342900">
              <a:buFont typeface="Arial" charset="0"/>
              <a:buChar char="•"/>
            </a:pPr>
            <a:r>
              <a:rPr lang="en-US" dirty="0" smtClean="0"/>
              <a:t>If it’s so important, </a:t>
            </a:r>
            <a:r>
              <a:rPr lang="en-US" dirty="0" smtClean="0">
                <a:solidFill>
                  <a:srgbClr val="FF0000"/>
                </a:solidFill>
              </a:rPr>
              <a:t>why</a:t>
            </a:r>
            <a:r>
              <a:rPr lang="en-US" dirty="0" smtClean="0"/>
              <a:t> has it not yet been answered?</a:t>
            </a:r>
            <a:endParaRPr lang="en-US" dirty="0" smtClean="0"/>
          </a:p>
          <a:p>
            <a:pPr marL="685800" lvl="1" indent="-342900">
              <a:buFont typeface="Arial" charset="0"/>
              <a:buChar char="•"/>
            </a:pPr>
            <a:r>
              <a:rPr lang="en-US" dirty="0" smtClean="0"/>
              <a:t>Why is your </a:t>
            </a:r>
            <a:r>
              <a:rPr lang="en-US" dirty="0" smtClean="0"/>
              <a:t>approach/system both </a:t>
            </a:r>
            <a:r>
              <a:rPr lang="en-US" dirty="0" smtClean="0">
                <a:solidFill>
                  <a:srgbClr val="FF0000"/>
                </a:solidFill>
              </a:rPr>
              <a:t>novel</a:t>
            </a:r>
            <a:r>
              <a:rPr lang="en-US" dirty="0" smtClean="0"/>
              <a:t> and </a:t>
            </a:r>
            <a:r>
              <a:rPr lang="en-US" dirty="0" smtClean="0">
                <a:solidFill>
                  <a:srgbClr val="FF0000"/>
                </a:solidFill>
              </a:rPr>
              <a:t>highly </a:t>
            </a:r>
            <a:r>
              <a:rPr lang="en-US" dirty="0" smtClean="0">
                <a:solidFill>
                  <a:srgbClr val="FF0000"/>
                </a:solidFill>
              </a:rPr>
              <a:t>suitable</a:t>
            </a:r>
            <a:r>
              <a:rPr lang="en-US" dirty="0" smtClean="0"/>
              <a:t> to addressing this question?</a:t>
            </a:r>
          </a:p>
          <a:p>
            <a:pPr marL="685800" lvl="1" indent="-342900">
              <a:buFont typeface="Arial" charset="0"/>
              <a:buChar char="•"/>
            </a:pPr>
            <a:r>
              <a:rPr lang="en-US" dirty="0" smtClean="0"/>
              <a:t>What </a:t>
            </a:r>
            <a:r>
              <a:rPr lang="en-US" dirty="0" smtClean="0">
                <a:solidFill>
                  <a:srgbClr val="FF0000"/>
                </a:solidFill>
              </a:rPr>
              <a:t>specifically</a:t>
            </a:r>
            <a:r>
              <a:rPr lang="en-US" dirty="0" smtClean="0"/>
              <a:t> are </a:t>
            </a:r>
            <a:r>
              <a:rPr lang="en-US" dirty="0" smtClean="0"/>
              <a:t>you going to do, and what answers are you likely to </a:t>
            </a:r>
            <a:r>
              <a:rPr lang="en-US" dirty="0" smtClean="0"/>
              <a:t>produce (Aims/Hypotheses)?</a:t>
            </a:r>
            <a:endParaRPr lang="en-US" dirty="0" smtClean="0"/>
          </a:p>
          <a:p>
            <a:r>
              <a:rPr lang="en-US" dirty="0" smtClean="0"/>
              <a:t>If reviewers are not </a:t>
            </a:r>
            <a:r>
              <a:rPr lang="en-US" dirty="0" smtClean="0"/>
              <a:t>excited </a:t>
            </a:r>
            <a:r>
              <a:rPr lang="en-US" dirty="0" smtClean="0"/>
              <a:t>about the project after reading the first page, you’ve </a:t>
            </a:r>
            <a:r>
              <a:rPr lang="en-US" dirty="0" smtClean="0"/>
              <a:t>probably lost </a:t>
            </a:r>
            <a:r>
              <a:rPr lang="en-US" dirty="0" smtClean="0"/>
              <a:t>them for good.</a:t>
            </a:r>
          </a:p>
          <a:p>
            <a:endParaRPr lang="en-US" dirty="0"/>
          </a:p>
        </p:txBody>
      </p:sp>
    </p:spTree>
    <p:extLst>
      <p:ext uri="{BB962C8B-B14F-4D97-AF65-F5344CB8AC3E}">
        <p14:creationId xmlns:p14="http://schemas.microsoft.com/office/powerpoint/2010/main" val="5109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8638"/>
            <a:ext cx="7848600" cy="1143000"/>
          </a:xfrm>
        </p:spPr>
        <p:txBody>
          <a:bodyPr>
            <a:normAutofit fontScale="90000"/>
          </a:bodyPr>
          <a:lstStyle/>
          <a:p>
            <a:r>
              <a:rPr lang="en-US" dirty="0" smtClean="0"/>
              <a:t>Intellectual Merit and Broader Impacts</a:t>
            </a:r>
            <a:r>
              <a:rPr lang="en-US" sz="3600" dirty="0" smtClean="0"/>
              <a:t/>
            </a:r>
            <a:br>
              <a:rPr lang="en-US" sz="3600" dirty="0" smtClean="0"/>
            </a:br>
            <a:r>
              <a:rPr lang="en-US" dirty="0" smtClean="0"/>
              <a:t>are </a:t>
            </a:r>
            <a:r>
              <a:rPr lang="en-US" sz="3600" dirty="0" smtClean="0"/>
              <a:t>required </a:t>
            </a:r>
            <a:r>
              <a:rPr lang="en-US" sz="3600" dirty="0"/>
              <a:t>and </a:t>
            </a:r>
            <a:r>
              <a:rPr lang="en-US" sz="3600" dirty="0" smtClean="0"/>
              <a:t>are the criteria </a:t>
            </a:r>
            <a:r>
              <a:rPr lang="en-US" sz="3600" dirty="0"/>
              <a:t>for review</a:t>
            </a:r>
            <a:br>
              <a:rPr lang="en-US" sz="3600" dirty="0"/>
            </a:b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“Reviewers </a:t>
            </a:r>
            <a:r>
              <a:rPr lang="en-US" dirty="0" smtClean="0"/>
              <a:t>asked </a:t>
            </a:r>
            <a:r>
              <a:rPr lang="en-US" dirty="0"/>
              <a:t>to evaluate </a:t>
            </a:r>
            <a:r>
              <a:rPr lang="en-US" dirty="0" smtClean="0"/>
              <a:t>two </a:t>
            </a:r>
            <a:r>
              <a:rPr lang="en-US" dirty="0"/>
              <a:t>criteria</a:t>
            </a:r>
            <a:r>
              <a:rPr lang="en-US" dirty="0" smtClean="0"/>
              <a:t>:</a:t>
            </a:r>
            <a:endParaRPr lang="en-US" dirty="0"/>
          </a:p>
          <a:p>
            <a:pPr marL="457200" indent="-457200">
              <a:buFont typeface="Arial" charset="0"/>
              <a:buChar char="•"/>
            </a:pPr>
            <a:r>
              <a:rPr lang="en-US" b="1" dirty="0">
                <a:solidFill>
                  <a:srgbClr val="0096FF"/>
                </a:solidFill>
              </a:rPr>
              <a:t>Intellectual Merit</a:t>
            </a:r>
            <a:r>
              <a:rPr lang="en-US" dirty="0"/>
              <a:t>: The Intellectual Merit criterion encompasses the potential to </a:t>
            </a:r>
            <a:r>
              <a:rPr lang="en-US" dirty="0">
                <a:solidFill>
                  <a:srgbClr val="C00000"/>
                </a:solidFill>
              </a:rPr>
              <a:t>advance </a:t>
            </a:r>
            <a:r>
              <a:rPr lang="en-US" dirty="0" smtClean="0">
                <a:solidFill>
                  <a:srgbClr val="C00000"/>
                </a:solidFill>
              </a:rPr>
              <a:t>knowledge</a:t>
            </a:r>
            <a:endParaRPr lang="en-US" dirty="0"/>
          </a:p>
          <a:p>
            <a:pPr marL="457200" indent="-457200">
              <a:buFont typeface="Arial" charset="0"/>
              <a:buChar char="•"/>
            </a:pPr>
            <a:r>
              <a:rPr lang="en-US" b="1" dirty="0">
                <a:solidFill>
                  <a:srgbClr val="0096FF"/>
                </a:solidFill>
              </a:rPr>
              <a:t>Broader Impacts</a:t>
            </a:r>
            <a:r>
              <a:rPr lang="en-US" dirty="0"/>
              <a:t>: The Broader Impacts criterion encompasses the potential to </a:t>
            </a:r>
            <a:r>
              <a:rPr lang="en-US" dirty="0">
                <a:solidFill>
                  <a:srgbClr val="C00000"/>
                </a:solidFill>
              </a:rPr>
              <a:t>benefit society </a:t>
            </a:r>
            <a:r>
              <a:rPr lang="en-US" dirty="0"/>
              <a:t>and contribute to the achievement of specific, desired societal outcomes</a:t>
            </a:r>
            <a:r>
              <a:rPr lang="en-US" dirty="0" smtClean="0"/>
              <a:t>.</a:t>
            </a:r>
          </a:p>
        </p:txBody>
      </p:sp>
    </p:spTree>
    <p:extLst>
      <p:ext uri="{BB962C8B-B14F-4D97-AF65-F5344CB8AC3E}">
        <p14:creationId xmlns:p14="http://schemas.microsoft.com/office/powerpoint/2010/main" val="129078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5625" y="98426"/>
            <a:ext cx="8108949" cy="1325563"/>
          </a:xfrm>
        </p:spPr>
        <p:txBody>
          <a:bodyPr>
            <a:normAutofit/>
          </a:bodyPr>
          <a:lstStyle/>
          <a:p>
            <a:pPr algn="ctr"/>
            <a:r>
              <a:rPr lang="en-US" dirty="0" smtClean="0"/>
              <a:t>Intellectual Merit and Broader Impacts</a:t>
            </a:r>
            <a:endParaRPr lang="en-US" dirty="0"/>
          </a:p>
        </p:txBody>
      </p:sp>
      <p:sp>
        <p:nvSpPr>
          <p:cNvPr id="3" name="Content Placeholder 2"/>
          <p:cNvSpPr>
            <a:spLocks noGrp="1"/>
          </p:cNvSpPr>
          <p:nvPr>
            <p:ph idx="1"/>
          </p:nvPr>
        </p:nvSpPr>
        <p:spPr>
          <a:xfrm>
            <a:off x="279399" y="1157289"/>
            <a:ext cx="8661400" cy="5053011"/>
          </a:xfrm>
        </p:spPr>
        <p:txBody>
          <a:bodyPr>
            <a:noAutofit/>
          </a:bodyPr>
          <a:lstStyle/>
          <a:p>
            <a:pPr marL="114300"/>
            <a:r>
              <a:rPr lang="en-US" sz="3200" u="sng" dirty="0" smtClean="0"/>
              <a:t>Criteria reviewers apply to both components:</a:t>
            </a:r>
          </a:p>
          <a:p>
            <a:pPr marL="114300"/>
            <a:endParaRPr lang="en-US" u="sng" dirty="0" smtClean="0">
              <a:solidFill>
                <a:srgbClr val="023266"/>
              </a:solidFill>
            </a:endParaRPr>
          </a:p>
          <a:p>
            <a:pPr marL="514350" indent="-457200">
              <a:buFont typeface="+mj-lt"/>
              <a:buAutoNum type="arabicPeriod"/>
            </a:pPr>
            <a:r>
              <a:rPr lang="en-US" sz="2400" dirty="0" smtClean="0"/>
              <a:t>To </a:t>
            </a:r>
            <a:r>
              <a:rPr lang="en-US" sz="2400" dirty="0"/>
              <a:t>what extent </a:t>
            </a:r>
            <a:r>
              <a:rPr lang="en-US" sz="2400" dirty="0" smtClean="0"/>
              <a:t>is the project </a:t>
            </a:r>
            <a:r>
              <a:rPr lang="en-US" sz="2400" dirty="0" smtClean="0">
                <a:solidFill>
                  <a:srgbClr val="0096FF"/>
                </a:solidFill>
              </a:rPr>
              <a:t>creative</a:t>
            </a:r>
            <a:r>
              <a:rPr lang="en-US" sz="2400" dirty="0">
                <a:solidFill>
                  <a:srgbClr val="0096FF"/>
                </a:solidFill>
              </a:rPr>
              <a:t>, original, or potentially </a:t>
            </a:r>
            <a:r>
              <a:rPr lang="en-US" sz="2400" dirty="0" smtClean="0">
                <a:solidFill>
                  <a:srgbClr val="0096FF"/>
                </a:solidFill>
              </a:rPr>
              <a:t>transformative</a:t>
            </a:r>
            <a:r>
              <a:rPr lang="en-US" sz="2400" dirty="0" smtClean="0"/>
              <a:t>?</a:t>
            </a:r>
            <a:endParaRPr lang="en-US" sz="2400" dirty="0" smtClean="0"/>
          </a:p>
          <a:p>
            <a:pPr marL="514350" indent="-457200">
              <a:buFont typeface="+mj-lt"/>
              <a:buAutoNum type="arabicPeriod"/>
            </a:pPr>
            <a:r>
              <a:rPr lang="en-US" sz="2400" dirty="0" smtClean="0"/>
              <a:t>Is </a:t>
            </a:r>
            <a:r>
              <a:rPr lang="en-US" sz="2400" dirty="0"/>
              <a:t>the </a:t>
            </a:r>
            <a:r>
              <a:rPr lang="en-US" sz="2400" dirty="0">
                <a:solidFill>
                  <a:srgbClr val="0096FF"/>
                </a:solidFill>
              </a:rPr>
              <a:t>plan for carrying out the </a:t>
            </a:r>
            <a:r>
              <a:rPr lang="en-US" sz="2400" dirty="0" smtClean="0">
                <a:solidFill>
                  <a:srgbClr val="0096FF"/>
                </a:solidFill>
              </a:rPr>
              <a:t>project </a:t>
            </a:r>
            <a:r>
              <a:rPr lang="en-US" sz="2400" dirty="0" smtClean="0"/>
              <a:t>well-reasoned</a:t>
            </a:r>
            <a:r>
              <a:rPr lang="en-US" sz="2400" dirty="0"/>
              <a:t>, well-organized, and based on a sound rationale? </a:t>
            </a:r>
          </a:p>
          <a:p>
            <a:pPr marL="514350" indent="-457200">
              <a:buFont typeface="+mj-lt"/>
              <a:buAutoNum type="arabicPeriod"/>
            </a:pPr>
            <a:r>
              <a:rPr lang="en-US" sz="2400" dirty="0" smtClean="0"/>
              <a:t>How </a:t>
            </a:r>
            <a:r>
              <a:rPr lang="en-US" sz="2400" dirty="0">
                <a:solidFill>
                  <a:srgbClr val="0096FF"/>
                </a:solidFill>
              </a:rPr>
              <a:t>well qualified is the individual, team, or organization </a:t>
            </a:r>
            <a:r>
              <a:rPr lang="en-US" sz="2400" dirty="0"/>
              <a:t>to conduct the </a:t>
            </a:r>
            <a:r>
              <a:rPr lang="en-US" sz="2400" dirty="0" smtClean="0"/>
              <a:t>project?</a:t>
            </a:r>
            <a:endParaRPr lang="en-US" sz="2400" dirty="0"/>
          </a:p>
          <a:p>
            <a:pPr marL="514350" indent="-457200">
              <a:buFont typeface="+mj-lt"/>
              <a:buAutoNum type="arabicPeriod"/>
            </a:pPr>
            <a:r>
              <a:rPr lang="en-US" sz="2400" dirty="0" smtClean="0"/>
              <a:t>Are </a:t>
            </a:r>
            <a:r>
              <a:rPr lang="en-US" sz="2400" dirty="0"/>
              <a:t>there </a:t>
            </a:r>
            <a:r>
              <a:rPr lang="en-US" sz="2400" dirty="0">
                <a:solidFill>
                  <a:srgbClr val="0096FF"/>
                </a:solidFill>
              </a:rPr>
              <a:t>adequate resources </a:t>
            </a:r>
            <a:r>
              <a:rPr lang="en-US" sz="2400" dirty="0"/>
              <a:t>available to the PI (either at the home organization or through collaborations) to carry out the proposed activities?</a:t>
            </a:r>
          </a:p>
        </p:txBody>
      </p:sp>
    </p:spTree>
    <p:extLst>
      <p:ext uri="{BB962C8B-B14F-4D97-AF65-F5344CB8AC3E}">
        <p14:creationId xmlns:p14="http://schemas.microsoft.com/office/powerpoint/2010/main" val="122028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a:t>
            </a:r>
            <a:r>
              <a:rPr lang="en-US" dirty="0" smtClean="0"/>
              <a:t>practices--Stylistic</a:t>
            </a:r>
            <a:endParaRPr lang="en-US" dirty="0"/>
          </a:p>
        </p:txBody>
      </p:sp>
      <p:sp>
        <p:nvSpPr>
          <p:cNvPr id="3" name="Content Placeholder 2"/>
          <p:cNvSpPr>
            <a:spLocks noGrp="1"/>
          </p:cNvSpPr>
          <p:nvPr>
            <p:ph idx="1"/>
          </p:nvPr>
        </p:nvSpPr>
        <p:spPr/>
        <p:txBody>
          <a:bodyPr>
            <a:normAutofit/>
          </a:bodyPr>
          <a:lstStyle/>
          <a:p>
            <a:r>
              <a:rPr lang="en-US" dirty="0" smtClean="0"/>
              <a:t>Reviewers are over-worked!</a:t>
            </a:r>
          </a:p>
          <a:p>
            <a:r>
              <a:rPr lang="en-US" dirty="0" smtClean="0"/>
              <a:t>Use simple language and simple sentence structure</a:t>
            </a:r>
          </a:p>
          <a:p>
            <a:r>
              <a:rPr lang="en-US" dirty="0" smtClean="0"/>
              <a:t>Use as much organizational structure as possible (Sections, subsections, bolded topic sentences)</a:t>
            </a:r>
          </a:p>
          <a:p>
            <a:endParaRPr lang="en-US" dirty="0" smtClean="0"/>
          </a:p>
          <a:p>
            <a:endParaRPr lang="en-US" dirty="0"/>
          </a:p>
        </p:txBody>
      </p:sp>
    </p:spTree>
    <p:extLst>
      <p:ext uri="{BB962C8B-B14F-4D97-AF65-F5344CB8AC3E}">
        <p14:creationId xmlns:p14="http://schemas.microsoft.com/office/powerpoint/2010/main" val="1873136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a:t>
            </a:r>
            <a:r>
              <a:rPr lang="en-US" dirty="0" smtClean="0"/>
              <a:t>practices--Scientific</a:t>
            </a:r>
            <a:endParaRPr lang="en-US" dirty="0"/>
          </a:p>
        </p:txBody>
      </p:sp>
      <p:sp>
        <p:nvSpPr>
          <p:cNvPr id="3" name="Content Placeholder 2"/>
          <p:cNvSpPr>
            <a:spLocks noGrp="1"/>
          </p:cNvSpPr>
          <p:nvPr>
            <p:ph idx="1"/>
          </p:nvPr>
        </p:nvSpPr>
        <p:spPr>
          <a:xfrm>
            <a:off x="749299" y="1854200"/>
            <a:ext cx="7112001" cy="5003800"/>
          </a:xfrm>
        </p:spPr>
        <p:txBody>
          <a:bodyPr>
            <a:normAutofit fontScale="85000" lnSpcReduction="20000"/>
          </a:bodyPr>
          <a:lstStyle/>
          <a:p>
            <a:pPr marL="457200" indent="-457200">
              <a:buFont typeface="Arial" charset="0"/>
              <a:buChar char="•"/>
            </a:pPr>
            <a:r>
              <a:rPr lang="en-US" dirty="0" smtClean="0"/>
              <a:t>Address </a:t>
            </a:r>
            <a:r>
              <a:rPr lang="en-US" dirty="0" smtClean="0"/>
              <a:t>your “big question” with a structured set of </a:t>
            </a:r>
            <a:r>
              <a:rPr lang="en-US" dirty="0" smtClean="0"/>
              <a:t>Aims/experiments (3-4)</a:t>
            </a:r>
          </a:p>
          <a:p>
            <a:pPr lvl="1"/>
            <a:r>
              <a:rPr lang="en-US" dirty="0" smtClean="0"/>
              <a:t>ideally </a:t>
            </a:r>
            <a:r>
              <a:rPr lang="en-US" dirty="0" smtClean="0"/>
              <a:t>outlined on the first page.</a:t>
            </a:r>
          </a:p>
          <a:p>
            <a:pPr marL="457200" indent="-457200">
              <a:buFont typeface="Arial" charset="0"/>
              <a:buChar char="•"/>
            </a:pPr>
            <a:r>
              <a:rPr lang="en-US" dirty="0" smtClean="0"/>
              <a:t>Have good preliminary data</a:t>
            </a:r>
          </a:p>
          <a:p>
            <a:pPr lvl="1"/>
            <a:r>
              <a:rPr lang="en-US" dirty="0" smtClean="0"/>
              <a:t>demonstrates likelihood of success; use CRC mechanism</a:t>
            </a:r>
          </a:p>
          <a:p>
            <a:pPr marL="457200" indent="-457200">
              <a:buFont typeface="Arial" charset="0"/>
              <a:buChar char="•"/>
            </a:pPr>
            <a:r>
              <a:rPr lang="en-US" dirty="0" smtClean="0"/>
              <a:t>Avoid Aims </a:t>
            </a:r>
            <a:r>
              <a:rPr lang="en-US" dirty="0" smtClean="0"/>
              <a:t>that </a:t>
            </a:r>
            <a:r>
              <a:rPr lang="en-US" dirty="0" smtClean="0"/>
              <a:t>are dependent </a:t>
            </a:r>
            <a:r>
              <a:rPr lang="en-US" dirty="0" smtClean="0"/>
              <a:t>on </a:t>
            </a:r>
            <a:r>
              <a:rPr lang="en-US" dirty="0" smtClean="0"/>
              <a:t>other Aims</a:t>
            </a:r>
          </a:p>
          <a:p>
            <a:pPr marL="457200" indent="-457200">
              <a:buFont typeface="Arial" charset="0"/>
              <a:buChar char="•"/>
            </a:pPr>
            <a:r>
              <a:rPr lang="en-US" dirty="0" smtClean="0"/>
              <a:t>Don’t be too ambitious-must be feasible</a:t>
            </a:r>
            <a:endParaRPr lang="en-US" dirty="0" smtClean="0"/>
          </a:p>
          <a:p>
            <a:pPr marL="457200" indent="-457200">
              <a:buFont typeface="Arial" charset="0"/>
              <a:buChar char="•"/>
            </a:pPr>
            <a:r>
              <a:rPr lang="en-US" dirty="0" smtClean="0"/>
              <a:t>Justify </a:t>
            </a:r>
            <a:r>
              <a:rPr lang="en-US" dirty="0" smtClean="0"/>
              <a:t>sample </a:t>
            </a:r>
            <a:r>
              <a:rPr lang="en-US" dirty="0" smtClean="0"/>
              <a:t>sizes, include </a:t>
            </a:r>
            <a:r>
              <a:rPr lang="en-US" dirty="0" smtClean="0"/>
              <a:t>power </a:t>
            </a:r>
            <a:r>
              <a:rPr lang="en-US" dirty="0" smtClean="0"/>
              <a:t>analyses </a:t>
            </a:r>
            <a:r>
              <a:rPr lang="en-US" dirty="0" smtClean="0"/>
              <a:t>for </a:t>
            </a:r>
            <a:r>
              <a:rPr lang="en-US" dirty="0" smtClean="0"/>
              <a:t>statistical </a:t>
            </a:r>
            <a:r>
              <a:rPr lang="en-US" dirty="0" smtClean="0"/>
              <a:t>tests</a:t>
            </a:r>
          </a:p>
          <a:p>
            <a:pPr marL="457200" indent="-457200">
              <a:buFont typeface="Arial" charset="0"/>
              <a:buChar char="•"/>
            </a:pPr>
            <a:r>
              <a:rPr lang="en-US" dirty="0" smtClean="0"/>
              <a:t>Anticipate potential problems and describe how you will handle </a:t>
            </a:r>
            <a:r>
              <a:rPr lang="en-US" dirty="0" smtClean="0"/>
              <a:t>them</a:t>
            </a:r>
          </a:p>
          <a:p>
            <a:pPr lvl="1"/>
            <a:r>
              <a:rPr lang="en-US" dirty="0" smtClean="0"/>
              <a:t>Have a special subsection for each Aim</a:t>
            </a:r>
            <a:endParaRPr lang="en-US" dirty="0" smtClean="0"/>
          </a:p>
          <a:p>
            <a:pPr marL="457200" indent="-457200">
              <a:buFont typeface="Arial" charset="0"/>
              <a:buChar char="•"/>
            </a:pPr>
            <a:r>
              <a:rPr lang="en-US" altLang="en-US" dirty="0"/>
              <a:t>Include carefully selected references </a:t>
            </a:r>
            <a:r>
              <a:rPr lang="en-US" altLang="en-US" dirty="0" smtClean="0"/>
              <a:t>on </a:t>
            </a:r>
            <a:r>
              <a:rPr lang="en-US" altLang="en-US" dirty="0"/>
              <a:t>the topic </a:t>
            </a:r>
            <a:r>
              <a:rPr lang="en-US" altLang="en-US" dirty="0" smtClean="0"/>
              <a:t>focusing – </a:t>
            </a:r>
            <a:r>
              <a:rPr lang="en-US" altLang="en-US" dirty="0" smtClean="0">
                <a:solidFill>
                  <a:srgbClr val="C00000"/>
                </a:solidFill>
              </a:rPr>
              <a:t>Synthesize don’t just describe</a:t>
            </a:r>
          </a:p>
          <a:p>
            <a:pPr lvl="1"/>
            <a:r>
              <a:rPr lang="en-US" dirty="0" smtClean="0"/>
              <a:t>Bad if you haven’t cited someone you should have and that person is a reviewer!</a:t>
            </a:r>
            <a:endParaRPr lang="en-US" dirty="0"/>
          </a:p>
        </p:txBody>
      </p:sp>
    </p:spTree>
    <p:extLst>
      <p:ext uri="{BB962C8B-B14F-4D97-AF65-F5344CB8AC3E}">
        <p14:creationId xmlns:p14="http://schemas.microsoft.com/office/powerpoint/2010/main" val="58863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and Tricks?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834689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“tricks”</a:t>
            </a:r>
            <a:endParaRPr lang="en-US" dirty="0"/>
          </a:p>
        </p:txBody>
      </p:sp>
      <p:sp>
        <p:nvSpPr>
          <p:cNvPr id="3" name="Content Placeholder 2"/>
          <p:cNvSpPr>
            <a:spLocks noGrp="1"/>
          </p:cNvSpPr>
          <p:nvPr>
            <p:ph idx="1"/>
          </p:nvPr>
        </p:nvSpPr>
        <p:spPr>
          <a:xfrm>
            <a:off x="911225" y="1843882"/>
            <a:ext cx="7321549" cy="5014117"/>
          </a:xfrm>
        </p:spPr>
        <p:txBody>
          <a:bodyPr>
            <a:normAutofit/>
          </a:bodyPr>
          <a:lstStyle/>
          <a:p>
            <a:r>
              <a:rPr lang="en-US" dirty="0" smtClean="0"/>
              <a:t>Summarize complex arguments or data:</a:t>
            </a:r>
          </a:p>
          <a:p>
            <a:pPr lvl="1"/>
            <a:r>
              <a:rPr lang="en-US" b="1" dirty="0" smtClean="0"/>
              <a:t>Use a bolded topic sentence to state what you want reviewers to take away from an entire section. E.g., for Preliminary data subheadings: </a:t>
            </a:r>
            <a:endParaRPr lang="en-US" b="1" dirty="0"/>
          </a:p>
          <a:p>
            <a:pPr marL="800100" lvl="1" indent="-457200">
              <a:buFont typeface="+mj-lt"/>
              <a:buAutoNum type="alphaUcPeriod"/>
            </a:pPr>
            <a:r>
              <a:rPr lang="en-GB" dirty="0" smtClean="0"/>
              <a:t>The </a:t>
            </a:r>
            <a:r>
              <a:rPr lang="en-GB" dirty="0"/>
              <a:t>genetic basis of </a:t>
            </a:r>
            <a:r>
              <a:rPr lang="en-GB" dirty="0" smtClean="0"/>
              <a:t>resistance to </a:t>
            </a:r>
            <a:r>
              <a:rPr lang="en-GB" i="1" dirty="0" smtClean="0"/>
              <a:t>E. faecalis</a:t>
            </a:r>
            <a:r>
              <a:rPr lang="en-GB" dirty="0" smtClean="0"/>
              <a:t> infection</a:t>
            </a:r>
          </a:p>
          <a:p>
            <a:pPr marL="800100" lvl="1" indent="-457200">
              <a:buFont typeface="+mj-lt"/>
              <a:buAutoNum type="alphaUcPeriod"/>
            </a:pPr>
            <a:r>
              <a:rPr lang="en-GB" dirty="0">
                <a:solidFill>
                  <a:srgbClr val="FF0000"/>
                </a:solidFill>
              </a:rPr>
              <a:t>The genetic basis of resistance to </a:t>
            </a:r>
            <a:r>
              <a:rPr lang="en-GB" i="1" dirty="0" smtClean="0">
                <a:solidFill>
                  <a:srgbClr val="FF0000"/>
                </a:solidFill>
              </a:rPr>
              <a:t>E. faecalis</a:t>
            </a:r>
            <a:r>
              <a:rPr lang="en-GB" dirty="0" smtClean="0">
                <a:solidFill>
                  <a:srgbClr val="FF0000"/>
                </a:solidFill>
              </a:rPr>
              <a:t> infection differs in young and old individuals</a:t>
            </a:r>
          </a:p>
          <a:p>
            <a:pPr marL="800100" lvl="1" indent="-457200">
              <a:buFont typeface="+mj-lt"/>
              <a:buAutoNum type="alphaUcPeriod"/>
            </a:pPr>
            <a:endParaRPr lang="en-GB" dirty="0"/>
          </a:p>
          <a:p>
            <a:pPr marL="800100" lvl="1" indent="-457200">
              <a:buFont typeface="+mj-lt"/>
              <a:buAutoNum type="alphaUcPeriod"/>
            </a:pPr>
            <a:r>
              <a:rPr lang="en-GB" dirty="0" smtClean="0"/>
              <a:t>Response to chemical cues in male mosquitofish</a:t>
            </a:r>
          </a:p>
          <a:p>
            <a:pPr marL="800100" lvl="1" indent="-457200">
              <a:buFont typeface="+mj-lt"/>
              <a:buAutoNum type="alphaUcPeriod"/>
            </a:pPr>
            <a:r>
              <a:rPr lang="en-GB" dirty="0" smtClean="0">
                <a:solidFill>
                  <a:srgbClr val="FF0000"/>
                </a:solidFill>
              </a:rPr>
              <a:t>Males avoid chemical cues from other males</a:t>
            </a:r>
            <a:endParaRPr lang="en-GB" dirty="0">
              <a:solidFill>
                <a:srgbClr val="FF0000"/>
              </a:solidFill>
            </a:endParaRPr>
          </a:p>
          <a:p>
            <a:pPr marL="800100" lvl="1" indent="-457200">
              <a:buAutoNum type="alphaUcPeriod"/>
            </a:pPr>
            <a:endParaRPr lang="en-US" dirty="0"/>
          </a:p>
        </p:txBody>
      </p:sp>
    </p:spTree>
    <p:extLst>
      <p:ext uri="{BB962C8B-B14F-4D97-AF65-F5344CB8AC3E}">
        <p14:creationId xmlns:p14="http://schemas.microsoft.com/office/powerpoint/2010/main" val="5432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62591" y="0"/>
            <a:ext cx="6418818" cy="6858000"/>
          </a:xfrm>
          <a:prstGeom prst="rect">
            <a:avLst/>
          </a:prstGeom>
        </p:spPr>
      </p:pic>
    </p:spTree>
    <p:extLst>
      <p:ext uri="{BB962C8B-B14F-4D97-AF65-F5344CB8AC3E}">
        <p14:creationId xmlns:p14="http://schemas.microsoft.com/office/powerpoint/2010/main" val="1491765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“tricks”</a:t>
            </a:r>
            <a:endParaRPr lang="en-US" dirty="0"/>
          </a:p>
        </p:txBody>
      </p:sp>
      <p:sp>
        <p:nvSpPr>
          <p:cNvPr id="3" name="Content Placeholder 2"/>
          <p:cNvSpPr>
            <a:spLocks noGrp="1"/>
          </p:cNvSpPr>
          <p:nvPr>
            <p:ph idx="1"/>
          </p:nvPr>
        </p:nvSpPr>
        <p:spPr>
          <a:xfrm>
            <a:off x="911225" y="1818482"/>
            <a:ext cx="7321549" cy="5014117"/>
          </a:xfrm>
        </p:spPr>
        <p:txBody>
          <a:bodyPr>
            <a:normAutofit lnSpcReduction="10000"/>
          </a:bodyPr>
          <a:lstStyle/>
          <a:p>
            <a:r>
              <a:rPr lang="en-US" dirty="0" smtClean="0"/>
              <a:t>Structure each section of Proposal using ”tunnel down” model</a:t>
            </a:r>
          </a:p>
          <a:p>
            <a:pPr lvl="1"/>
            <a:r>
              <a:rPr lang="en-US" dirty="0" smtClean="0"/>
              <a:t>Within each section, move from most general to most specific information, E.g., in the Research Approach &amp; Methods section, each Aim is hierarchically organized:</a:t>
            </a:r>
          </a:p>
          <a:p>
            <a:pPr lvl="1"/>
            <a:endParaRPr lang="en-US" sz="1200" b="1" dirty="0" smtClean="0"/>
          </a:p>
          <a:p>
            <a:pPr lvl="1"/>
            <a:r>
              <a:rPr lang="en-GB" b="1" dirty="0"/>
              <a:t>Aim </a:t>
            </a:r>
            <a:r>
              <a:rPr lang="en-GB" b="1" dirty="0" smtClean="0"/>
              <a:t>1: Use specific, not general title: “Which </a:t>
            </a:r>
            <a:r>
              <a:rPr lang="en-GB" b="1" dirty="0"/>
              <a:t>and how many </a:t>
            </a:r>
            <a:r>
              <a:rPr lang="en-GB" b="1" dirty="0" smtClean="0"/>
              <a:t>genes respond </a:t>
            </a:r>
            <a:r>
              <a:rPr lang="en-GB" b="1" dirty="0"/>
              <a:t>to </a:t>
            </a:r>
            <a:r>
              <a:rPr lang="en-GB" b="1" dirty="0" smtClean="0"/>
              <a:t>selection </a:t>
            </a:r>
            <a:r>
              <a:rPr lang="en-GB" b="1" dirty="0"/>
              <a:t>on survival of infection</a:t>
            </a:r>
            <a:r>
              <a:rPr lang="en-GB" b="1" dirty="0" smtClean="0"/>
              <a:t>?”</a:t>
            </a:r>
            <a:endParaRPr lang="en-US" b="1" dirty="0"/>
          </a:p>
          <a:p>
            <a:pPr lvl="2"/>
            <a:r>
              <a:rPr lang="en-US" dirty="0" smtClean="0"/>
              <a:t>Rationale </a:t>
            </a:r>
            <a:r>
              <a:rPr lang="is-IS" dirty="0" smtClean="0"/>
              <a:t>…</a:t>
            </a:r>
            <a:endParaRPr lang="en-US" dirty="0"/>
          </a:p>
          <a:p>
            <a:pPr lvl="2"/>
            <a:r>
              <a:rPr lang="en-US" dirty="0"/>
              <a:t>General </a:t>
            </a:r>
            <a:r>
              <a:rPr lang="en-US" dirty="0" smtClean="0"/>
              <a:t>Approach </a:t>
            </a:r>
            <a:r>
              <a:rPr lang="is-IS" dirty="0" smtClean="0"/>
              <a:t>…</a:t>
            </a:r>
          </a:p>
          <a:p>
            <a:pPr lvl="2"/>
            <a:r>
              <a:rPr lang="is-IS" dirty="0"/>
              <a:t>Interpretation of alternative outcomes </a:t>
            </a:r>
            <a:r>
              <a:rPr lang="is-IS" dirty="0" smtClean="0"/>
              <a:t>...</a:t>
            </a:r>
          </a:p>
          <a:p>
            <a:pPr lvl="2"/>
            <a:r>
              <a:rPr lang="is-IS" dirty="0" smtClean="0"/>
              <a:t>Experimental details ...</a:t>
            </a:r>
          </a:p>
          <a:p>
            <a:pPr lvl="2"/>
            <a:r>
              <a:rPr lang="is-IS" dirty="0" smtClean="0"/>
              <a:t>Data </a:t>
            </a:r>
            <a:r>
              <a:rPr lang="is-IS" dirty="0"/>
              <a:t>a</a:t>
            </a:r>
            <a:r>
              <a:rPr lang="is-IS" dirty="0" smtClean="0"/>
              <a:t>nalysis ...</a:t>
            </a:r>
          </a:p>
          <a:p>
            <a:pPr lvl="2"/>
            <a:r>
              <a:rPr lang="is-IS" dirty="0" smtClean="0"/>
              <a:t>Potential problems and alternative approaches ...</a:t>
            </a:r>
            <a:endParaRPr lang="en-US" dirty="0"/>
          </a:p>
          <a:p>
            <a:pPr lvl="1"/>
            <a:endParaRPr lang="en-US" b="1" dirty="0"/>
          </a:p>
        </p:txBody>
      </p:sp>
      <p:sp>
        <p:nvSpPr>
          <p:cNvPr id="4" name="TextBox 3"/>
          <p:cNvSpPr txBox="1"/>
          <p:nvPr/>
        </p:nvSpPr>
        <p:spPr>
          <a:xfrm>
            <a:off x="6146800" y="4914900"/>
            <a:ext cx="2757486" cy="461665"/>
          </a:xfrm>
          <a:prstGeom prst="rect">
            <a:avLst/>
          </a:prstGeom>
          <a:noFill/>
        </p:spPr>
        <p:txBody>
          <a:bodyPr wrap="none" rtlCol="0">
            <a:spAutoFit/>
          </a:bodyPr>
          <a:lstStyle/>
          <a:p>
            <a:r>
              <a:rPr lang="en-US" sz="2400" b="1" dirty="0" smtClean="0">
                <a:solidFill>
                  <a:srgbClr val="C00000"/>
                </a:solidFill>
              </a:rPr>
              <a:t>Use these headings!</a:t>
            </a:r>
            <a:endParaRPr lang="en-US" sz="2400" b="1" dirty="0">
              <a:solidFill>
                <a:srgbClr val="C00000"/>
              </a:solidFill>
            </a:endParaRPr>
          </a:p>
        </p:txBody>
      </p:sp>
    </p:spTree>
    <p:extLst>
      <p:ext uri="{BB962C8B-B14F-4D97-AF65-F5344CB8AC3E}">
        <p14:creationId xmlns:p14="http://schemas.microsoft.com/office/powerpoint/2010/main" val="54239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“tricks”</a:t>
            </a:r>
            <a:endParaRPr lang="en-US" dirty="0"/>
          </a:p>
        </p:txBody>
      </p:sp>
      <p:sp>
        <p:nvSpPr>
          <p:cNvPr id="3" name="Content Placeholder 2"/>
          <p:cNvSpPr>
            <a:spLocks noGrp="1"/>
          </p:cNvSpPr>
          <p:nvPr>
            <p:ph idx="1"/>
          </p:nvPr>
        </p:nvSpPr>
        <p:spPr>
          <a:xfrm>
            <a:off x="911225" y="1690689"/>
            <a:ext cx="7321549" cy="950118"/>
          </a:xfrm>
        </p:spPr>
        <p:txBody>
          <a:bodyPr>
            <a:normAutofit/>
          </a:bodyPr>
          <a:lstStyle/>
          <a:p>
            <a:r>
              <a:rPr lang="en-US" sz="2400" dirty="0" smtClean="0"/>
              <a:t>Summarize complex ideas/procedures with a </a:t>
            </a:r>
            <a:r>
              <a:rPr lang="en-US" sz="2400" dirty="0"/>
              <a:t>f</a:t>
            </a:r>
            <a:r>
              <a:rPr lang="en-US" sz="2400" dirty="0" smtClean="0"/>
              <a:t>igure or table</a:t>
            </a:r>
            <a:endParaRPr lang="en-GB" sz="2400" dirty="0">
              <a:solidFill>
                <a:srgbClr val="FF0000"/>
              </a:solidFill>
            </a:endParaRPr>
          </a:p>
          <a:p>
            <a:pPr marL="800100" lvl="1" indent="-457200">
              <a:buAutoNum type="alphaUcPeriod"/>
            </a:pPr>
            <a:endParaRPr lang="en-US" dirty="0"/>
          </a:p>
        </p:txBody>
      </p:sp>
      <p:pic>
        <p:nvPicPr>
          <p:cNvPr id="10" name="Picture 9"/>
          <p:cNvPicPr>
            <a:picLocks noChangeAspect="1"/>
          </p:cNvPicPr>
          <p:nvPr/>
        </p:nvPicPr>
        <p:blipFill>
          <a:blip r:embed="rId2"/>
          <a:stretch>
            <a:fillRect/>
          </a:stretch>
        </p:blipFill>
        <p:spPr>
          <a:xfrm>
            <a:off x="292274" y="2640807"/>
            <a:ext cx="8650338" cy="3921975"/>
          </a:xfrm>
          <a:prstGeom prst="rect">
            <a:avLst/>
          </a:prstGeom>
        </p:spPr>
      </p:pic>
    </p:spTree>
    <p:extLst>
      <p:ext uri="{BB962C8B-B14F-4D97-AF65-F5344CB8AC3E}">
        <p14:creationId xmlns:p14="http://schemas.microsoft.com/office/powerpoint/2010/main" val="158435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a:t>
            </a:r>
            <a:r>
              <a:rPr lang="en-US" dirty="0" smtClean="0"/>
              <a:t>. Follow the guidelines!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970793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7755194" cy="6858000"/>
          </a:xfrm>
          <a:prstGeom prst="rect">
            <a:avLst/>
          </a:prstGeom>
        </p:spPr>
      </p:pic>
      <p:sp>
        <p:nvSpPr>
          <p:cNvPr id="6" name="Rectangle 5"/>
          <p:cNvSpPr/>
          <p:nvPr/>
        </p:nvSpPr>
        <p:spPr>
          <a:xfrm>
            <a:off x="5744633" y="4148667"/>
            <a:ext cx="2573867" cy="738664"/>
          </a:xfrm>
          <a:prstGeom prst="rect">
            <a:avLst/>
          </a:prstGeom>
        </p:spPr>
        <p:txBody>
          <a:bodyPr wrap="square">
            <a:spAutoFit/>
          </a:bodyPr>
          <a:lstStyle/>
          <a:p>
            <a:r>
              <a:rPr lang="en-US" sz="1400" dirty="0"/>
              <a:t>https://</a:t>
            </a:r>
            <a:r>
              <a:rPr lang="en-US" sz="1400" dirty="0" err="1"/>
              <a:t>www.nsf.gov</a:t>
            </a:r>
            <a:r>
              <a:rPr lang="en-US" sz="1400" dirty="0"/>
              <a:t>/pubs/</a:t>
            </a:r>
            <a:r>
              <a:rPr lang="en-US" sz="1400" dirty="0" err="1"/>
              <a:t>policydocs</a:t>
            </a:r>
            <a:r>
              <a:rPr lang="en-US" sz="1400" dirty="0"/>
              <a:t>/</a:t>
            </a:r>
            <a:r>
              <a:rPr lang="en-US" sz="1400" dirty="0" err="1"/>
              <a:t>pappguide</a:t>
            </a:r>
            <a:r>
              <a:rPr lang="en-US" sz="1400" dirty="0"/>
              <a:t>/nsf16001/</a:t>
            </a:r>
            <a:r>
              <a:rPr lang="en-US" sz="1400" dirty="0" err="1"/>
              <a:t>gpg_index.jsp</a:t>
            </a:r>
            <a:endParaRPr lang="en-US" sz="1400" dirty="0"/>
          </a:p>
        </p:txBody>
      </p:sp>
      <p:sp>
        <p:nvSpPr>
          <p:cNvPr id="7" name="Rounded Rectangle 6"/>
          <p:cNvSpPr/>
          <p:nvPr/>
        </p:nvSpPr>
        <p:spPr>
          <a:xfrm>
            <a:off x="253999" y="4195234"/>
            <a:ext cx="1718736" cy="2412999"/>
          </a:xfrm>
          <a:prstGeom prst="round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731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282576"/>
            <a:ext cx="3090333" cy="1143000"/>
          </a:xfrm>
        </p:spPr>
        <p:txBody>
          <a:bodyPr/>
          <a:lstStyle/>
          <a:p>
            <a:r>
              <a:rPr lang="en-US" smtClean="0"/>
              <a:t>Fastlane</a:t>
            </a:r>
            <a:endParaRPr lang="en-US"/>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280460" y="1417638"/>
            <a:ext cx="3623756" cy="3832453"/>
          </a:xfrm>
          <a:prstGeom prst="rect">
            <a:avLst/>
          </a:prstGeom>
        </p:spPr>
      </p:pic>
      <p:sp>
        <p:nvSpPr>
          <p:cNvPr id="7" name="Rectangle 6"/>
          <p:cNvSpPr/>
          <p:nvPr/>
        </p:nvSpPr>
        <p:spPr>
          <a:xfrm>
            <a:off x="238723" y="5279495"/>
            <a:ext cx="3707230" cy="646331"/>
          </a:xfrm>
          <a:prstGeom prst="rect">
            <a:avLst/>
          </a:prstGeom>
        </p:spPr>
        <p:txBody>
          <a:bodyPr wrap="square">
            <a:spAutoFit/>
          </a:bodyPr>
          <a:lstStyle/>
          <a:p>
            <a:r>
              <a:rPr lang="en-US" dirty="0"/>
              <a:t>https://</a:t>
            </a:r>
            <a:r>
              <a:rPr lang="en-US" dirty="0" err="1"/>
              <a:t>www.nsf.gov</a:t>
            </a:r>
            <a:r>
              <a:rPr lang="en-US" dirty="0"/>
              <a:t>/pubs/</a:t>
            </a:r>
            <a:r>
              <a:rPr lang="en-US" dirty="0" err="1"/>
              <a:t>policydocs</a:t>
            </a:r>
            <a:r>
              <a:rPr lang="en-US" dirty="0"/>
              <a:t>/</a:t>
            </a:r>
            <a:r>
              <a:rPr lang="en-US" dirty="0" err="1"/>
              <a:t>pappguide</a:t>
            </a:r>
            <a:r>
              <a:rPr lang="en-US" dirty="0"/>
              <a:t>/nsf16001/</a:t>
            </a:r>
            <a:r>
              <a:rPr lang="en-US" dirty="0" err="1"/>
              <a:t>gpg_index.jsp</a:t>
            </a:r>
            <a:endParaRPr lang="en-US" dirty="0"/>
          </a:p>
        </p:txBody>
      </p:sp>
      <p:pic>
        <p:nvPicPr>
          <p:cNvPr id="8" name="Picture 7"/>
          <p:cNvPicPr>
            <a:picLocks noChangeAspect="1"/>
          </p:cNvPicPr>
          <p:nvPr/>
        </p:nvPicPr>
        <p:blipFill>
          <a:blip r:embed="rId3"/>
          <a:stretch>
            <a:fillRect/>
          </a:stretch>
        </p:blipFill>
        <p:spPr>
          <a:xfrm>
            <a:off x="4164429" y="1600200"/>
            <a:ext cx="5486400" cy="3274605"/>
          </a:xfrm>
          <a:prstGeom prst="rect">
            <a:avLst/>
          </a:prstGeom>
        </p:spPr>
      </p:pic>
      <p:sp>
        <p:nvSpPr>
          <p:cNvPr id="9" name="Rectangle 8"/>
          <p:cNvSpPr/>
          <p:nvPr/>
        </p:nvSpPr>
        <p:spPr>
          <a:xfrm>
            <a:off x="4333277" y="5279494"/>
            <a:ext cx="4572000" cy="646331"/>
          </a:xfrm>
          <a:prstGeom prst="rect">
            <a:avLst/>
          </a:prstGeom>
        </p:spPr>
        <p:txBody>
          <a:bodyPr>
            <a:spAutoFit/>
          </a:bodyPr>
          <a:lstStyle/>
          <a:p>
            <a:r>
              <a:rPr lang="en-US" dirty="0"/>
              <a:t>https://</a:t>
            </a:r>
            <a:r>
              <a:rPr lang="en-US" dirty="0" err="1"/>
              <a:t>www.nsf.gov</a:t>
            </a:r>
            <a:r>
              <a:rPr lang="en-US" dirty="0"/>
              <a:t>/pubs/</a:t>
            </a:r>
            <a:r>
              <a:rPr lang="en-US" dirty="0" err="1"/>
              <a:t>policydocs</a:t>
            </a:r>
            <a:r>
              <a:rPr lang="en-US" dirty="0"/>
              <a:t>/grantsgovguide0116.pdf</a:t>
            </a:r>
          </a:p>
        </p:txBody>
      </p:sp>
      <p:sp>
        <p:nvSpPr>
          <p:cNvPr id="10" name="Title 1"/>
          <p:cNvSpPr txBox="1">
            <a:spLocks/>
          </p:cNvSpPr>
          <p:nvPr/>
        </p:nvSpPr>
        <p:spPr>
          <a:xfrm>
            <a:off x="5074110" y="274638"/>
            <a:ext cx="309033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FF0000"/>
                </a:solidFill>
                <a:latin typeface="+mj-lt"/>
                <a:ea typeface="+mj-ea"/>
                <a:cs typeface="+mj-cs"/>
              </a:defRPr>
            </a:lvl1pPr>
          </a:lstStyle>
          <a:p>
            <a:r>
              <a:rPr lang="en-US" dirty="0" err="1" smtClean="0"/>
              <a:t>Grants.gov</a:t>
            </a:r>
            <a:endParaRPr lang="en-US" dirty="0"/>
          </a:p>
        </p:txBody>
      </p:sp>
    </p:spTree>
    <p:extLst>
      <p:ext uri="{BB962C8B-B14F-4D97-AF65-F5344CB8AC3E}">
        <p14:creationId xmlns:p14="http://schemas.microsoft.com/office/powerpoint/2010/main" val="19032109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550" y="0"/>
            <a:ext cx="7321549" cy="1325563"/>
          </a:xfrm>
        </p:spPr>
        <p:txBody>
          <a:bodyPr/>
          <a:lstStyle/>
          <a:p>
            <a:r>
              <a:rPr lang="en-US" smtClean="0"/>
              <a:t>Sections of a Proposal</a:t>
            </a:r>
            <a:endParaRPr lang="en-US"/>
          </a:p>
        </p:txBody>
      </p:sp>
      <p:pic>
        <p:nvPicPr>
          <p:cNvPr id="4" name="Picture 3"/>
          <p:cNvPicPr>
            <a:picLocks noChangeAspect="1"/>
          </p:cNvPicPr>
          <p:nvPr/>
        </p:nvPicPr>
        <p:blipFill rotWithShape="1">
          <a:blip r:embed="rId2"/>
          <a:srcRect t="16016"/>
          <a:stretch/>
        </p:blipFill>
        <p:spPr>
          <a:xfrm>
            <a:off x="844550" y="1054100"/>
            <a:ext cx="7089524" cy="5676900"/>
          </a:xfrm>
          <a:prstGeom prst="rect">
            <a:avLst/>
          </a:prstGeom>
        </p:spPr>
      </p:pic>
    </p:spTree>
    <p:extLst>
      <p:ext uri="{BB962C8B-B14F-4D97-AF65-F5344CB8AC3E}">
        <p14:creationId xmlns:p14="http://schemas.microsoft.com/office/powerpoint/2010/main" val="4481334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a:t>
            </a:r>
            <a:r>
              <a:rPr lang="en-US" sz="3200" dirty="0" smtClean="0"/>
              <a:t>dhere to </a:t>
            </a:r>
            <a:r>
              <a:rPr lang="en-US" sz="3200" dirty="0" smtClean="0"/>
              <a:t>instructions exactly—you will not get a 2nd chance</a:t>
            </a:r>
            <a:endParaRPr lang="en-US" sz="3200" dirty="0"/>
          </a:p>
        </p:txBody>
      </p:sp>
      <p:sp>
        <p:nvSpPr>
          <p:cNvPr id="3" name="Content Placeholder 2"/>
          <p:cNvSpPr>
            <a:spLocks noGrp="1"/>
          </p:cNvSpPr>
          <p:nvPr>
            <p:ph idx="1"/>
          </p:nvPr>
        </p:nvSpPr>
        <p:spPr/>
        <p:txBody>
          <a:bodyPr>
            <a:normAutofit/>
          </a:bodyPr>
          <a:lstStyle/>
          <a:p>
            <a:pPr marL="0" indent="0">
              <a:buNone/>
            </a:pPr>
            <a:r>
              <a:rPr lang="en-US" sz="2800" dirty="0"/>
              <a:t>“It is important that all proposals conform to the instructions provided in the GPG or NSF </a:t>
            </a:r>
            <a:r>
              <a:rPr lang="en-US" sz="2800" dirty="0" err="1"/>
              <a:t>Grants.gov</a:t>
            </a:r>
            <a:r>
              <a:rPr lang="en-US" sz="2800" dirty="0"/>
              <a:t> Application Guide. </a:t>
            </a:r>
            <a:r>
              <a:rPr lang="en-US" sz="2800" dirty="0">
                <a:solidFill>
                  <a:srgbClr val="0096FF"/>
                </a:solidFill>
              </a:rPr>
              <a:t>Conformance is required and will be strictly enforced </a:t>
            </a:r>
            <a:r>
              <a:rPr lang="en-US" sz="2800" dirty="0"/>
              <a:t>unless an authorization to deviate from standard proposal preparation requirements has been approved. </a:t>
            </a:r>
            <a:r>
              <a:rPr lang="en-US" sz="2800" dirty="0">
                <a:solidFill>
                  <a:srgbClr val="0096FF"/>
                </a:solidFill>
              </a:rPr>
              <a:t>NSF will not accept or will return without review </a:t>
            </a:r>
            <a:r>
              <a:rPr lang="en-US" sz="2800" dirty="0"/>
              <a:t>proposals that are not consistent with these instructions. See GPG Chapter IV.B for additional information</a:t>
            </a:r>
            <a:r>
              <a:rPr lang="en-US" sz="2800" dirty="0" smtClean="0"/>
              <a:t>.”</a:t>
            </a:r>
            <a:endParaRPr lang="en-US" dirty="0"/>
          </a:p>
        </p:txBody>
      </p:sp>
      <p:sp>
        <p:nvSpPr>
          <p:cNvPr id="4" name="Rectangle 3"/>
          <p:cNvSpPr/>
          <p:nvPr/>
        </p:nvSpPr>
        <p:spPr>
          <a:xfrm>
            <a:off x="694266" y="6126163"/>
            <a:ext cx="8221133" cy="369332"/>
          </a:xfrm>
          <a:prstGeom prst="rect">
            <a:avLst/>
          </a:prstGeom>
        </p:spPr>
        <p:txBody>
          <a:bodyPr wrap="square">
            <a:spAutoFit/>
          </a:bodyPr>
          <a:lstStyle/>
          <a:p>
            <a:r>
              <a:rPr lang="en-US" dirty="0"/>
              <a:t>https://</a:t>
            </a:r>
            <a:r>
              <a:rPr lang="en-US" dirty="0" err="1"/>
              <a:t>www.nsf.gov</a:t>
            </a:r>
            <a:r>
              <a:rPr lang="en-US" dirty="0"/>
              <a:t>/pubs/</a:t>
            </a:r>
            <a:r>
              <a:rPr lang="en-US" dirty="0" err="1"/>
              <a:t>policydocs</a:t>
            </a:r>
            <a:r>
              <a:rPr lang="en-US" dirty="0"/>
              <a:t>/</a:t>
            </a:r>
            <a:r>
              <a:rPr lang="en-US" dirty="0" err="1"/>
              <a:t>pappguide</a:t>
            </a:r>
            <a:r>
              <a:rPr lang="en-US" dirty="0"/>
              <a:t>/nsf16001/gpg_2.jsp#IIA</a:t>
            </a:r>
          </a:p>
        </p:txBody>
      </p:sp>
    </p:spTree>
    <p:extLst>
      <p:ext uri="{BB962C8B-B14F-4D97-AF65-F5344CB8AC3E}">
        <p14:creationId xmlns:p14="http://schemas.microsoft.com/office/powerpoint/2010/main" val="18329045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Adhere to your Program Solicitation!</a:t>
            </a:r>
            <a:endParaRPr lang="en-US" dirty="0"/>
          </a:p>
        </p:txBody>
      </p:sp>
      <p:sp>
        <p:nvSpPr>
          <p:cNvPr id="3" name="Content Placeholder 2"/>
          <p:cNvSpPr>
            <a:spLocks noGrp="1"/>
          </p:cNvSpPr>
          <p:nvPr>
            <p:ph idx="1"/>
          </p:nvPr>
        </p:nvSpPr>
        <p:spPr>
          <a:xfrm>
            <a:off x="5300132" y="1841500"/>
            <a:ext cx="3602568" cy="4525963"/>
          </a:xfrm>
        </p:spPr>
        <p:txBody>
          <a:bodyPr>
            <a:normAutofit/>
          </a:bodyPr>
          <a:lstStyle/>
          <a:p>
            <a:r>
              <a:rPr lang="en-US" sz="2400" dirty="0" smtClean="0"/>
              <a:t>Does your program require a Preliminary Proposal?</a:t>
            </a:r>
          </a:p>
          <a:p>
            <a:r>
              <a:rPr lang="en-US" sz="2400" dirty="0" smtClean="0"/>
              <a:t>How are collaborators/ </a:t>
            </a:r>
            <a:r>
              <a:rPr lang="en-US" sz="2400" dirty="0" err="1" smtClean="0"/>
              <a:t>subawards</a:t>
            </a:r>
            <a:r>
              <a:rPr lang="en-US" sz="2400" dirty="0" smtClean="0"/>
              <a:t> handled?</a:t>
            </a:r>
          </a:p>
          <a:p>
            <a:r>
              <a:rPr lang="en-US" sz="2400" dirty="0" smtClean="0"/>
              <a:t>What components are required?</a:t>
            </a:r>
          </a:p>
          <a:p>
            <a:pPr marL="457200" lvl="1" indent="-228600"/>
            <a:r>
              <a:rPr lang="en-US" sz="2000" dirty="0" smtClean="0"/>
              <a:t>Postdoc mentoring plan</a:t>
            </a:r>
          </a:p>
          <a:p>
            <a:pPr marL="457200" lvl="1" indent="-228600"/>
            <a:r>
              <a:rPr lang="en-US" sz="2000" dirty="0" smtClean="0"/>
              <a:t>Data management plan</a:t>
            </a:r>
          </a:p>
          <a:p>
            <a:pPr marL="457200" lvl="1" indent="-228600"/>
            <a:r>
              <a:rPr lang="en-US" sz="2000" dirty="0" smtClean="0"/>
              <a:t>Special </a:t>
            </a:r>
            <a:r>
              <a:rPr lang="en-US" sz="2000" dirty="0" smtClean="0"/>
              <a:t>components, e.g., REU, </a:t>
            </a:r>
            <a:r>
              <a:rPr lang="en-US" sz="2000" dirty="0" smtClean="0"/>
              <a:t>RET?</a:t>
            </a:r>
            <a:endParaRPr lang="en-US" sz="2000" dirty="0" smtClean="0"/>
          </a:p>
          <a:p>
            <a:r>
              <a:rPr lang="en-US" sz="2400" dirty="0" smtClean="0"/>
              <a:t>SPOs </a:t>
            </a:r>
            <a:r>
              <a:rPr lang="en-US" sz="2400" dirty="0" smtClean="0"/>
              <a:t>will help you, but it’s </a:t>
            </a:r>
            <a:r>
              <a:rPr lang="en-US" sz="2400" dirty="0" smtClean="0"/>
              <a:t>your </a:t>
            </a:r>
            <a:r>
              <a:rPr lang="en-US" sz="2400" dirty="0" smtClean="0"/>
              <a:t>responsibility</a:t>
            </a:r>
            <a:endParaRPr lang="en-US" sz="2400" dirty="0"/>
          </a:p>
        </p:txBody>
      </p:sp>
      <p:pic>
        <p:nvPicPr>
          <p:cNvPr id="4" name="Picture 3"/>
          <p:cNvPicPr>
            <a:picLocks noChangeAspect="1"/>
          </p:cNvPicPr>
          <p:nvPr/>
        </p:nvPicPr>
        <p:blipFill rotWithShape="1">
          <a:blip r:embed="rId2"/>
          <a:srcRect r="29553" b="2066"/>
          <a:stretch/>
        </p:blipFill>
        <p:spPr>
          <a:xfrm>
            <a:off x="863489" y="2059194"/>
            <a:ext cx="3991085" cy="4308269"/>
          </a:xfrm>
          <a:prstGeom prst="rect">
            <a:avLst/>
          </a:prstGeom>
          <a:ln>
            <a:solidFill>
              <a:schemeClr val="accent1">
                <a:shade val="50000"/>
              </a:schemeClr>
            </a:solidFill>
          </a:ln>
        </p:spPr>
      </p:pic>
    </p:spTree>
    <p:extLst>
      <p:ext uri="{BB962C8B-B14F-4D97-AF65-F5344CB8AC3E}">
        <p14:creationId xmlns:p14="http://schemas.microsoft.com/office/powerpoint/2010/main" val="21965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75300" y="-469900"/>
            <a:ext cx="3803649" cy="1325563"/>
          </a:xfrm>
        </p:spPr>
        <p:txBody>
          <a:bodyPr>
            <a:normAutofit/>
          </a:bodyPr>
          <a:lstStyle/>
          <a:p>
            <a:pPr algn="ctr"/>
            <a:r>
              <a:rPr lang="en-US" sz="2800" dirty="0" smtClean="0"/>
              <a:t>Look for checklist!</a:t>
            </a:r>
            <a:endParaRPr lang="en-US" sz="2800" dirty="0"/>
          </a:p>
        </p:txBody>
      </p:sp>
      <p:sp>
        <p:nvSpPr>
          <p:cNvPr id="3" name="Content Placeholder 2"/>
          <p:cNvSpPr>
            <a:spLocks noGrp="1"/>
          </p:cNvSpPr>
          <p:nvPr>
            <p:ph idx="1"/>
          </p:nvPr>
        </p:nvSpPr>
        <p:spPr>
          <a:xfrm>
            <a:off x="0" y="342900"/>
            <a:ext cx="9016999" cy="6388100"/>
          </a:xfrm>
        </p:spPr>
        <p:txBody>
          <a:bodyPr>
            <a:noAutofit/>
          </a:bodyPr>
          <a:lstStyle/>
          <a:p>
            <a:pPr marL="0" indent="0">
              <a:buNone/>
            </a:pPr>
            <a:r>
              <a:rPr lang="en-US" sz="1600" b="1" dirty="0"/>
              <a:t>I</a:t>
            </a:r>
            <a:r>
              <a:rPr lang="en-US" sz="1600" b="1" dirty="0" smtClean="0"/>
              <a:t>nvited </a:t>
            </a:r>
            <a:r>
              <a:rPr lang="en-US" sz="1600" b="1" dirty="0"/>
              <a:t>Full Proposal Checklist For </a:t>
            </a:r>
            <a:r>
              <a:rPr lang="en-US" sz="1600" b="1" dirty="0" smtClean="0"/>
              <a:t>Compliance:</a:t>
            </a:r>
            <a:endParaRPr lang="en-US" sz="1600" dirty="0"/>
          </a:p>
          <a:p>
            <a:pPr marL="285750" indent="-285750">
              <a:buFont typeface="Arial" charset="0"/>
              <a:buChar char="•"/>
            </a:pPr>
            <a:r>
              <a:rPr lang="en-US" sz="1600" b="0" dirty="0"/>
              <a:t>Prior to submission, please review your invited full proposal against this checklist to ensure that it is fully compliant with the guidelines provided in this solicitation:</a:t>
            </a:r>
          </a:p>
          <a:p>
            <a:pPr marL="285750" indent="-285750">
              <a:buFont typeface="Arial" charset="0"/>
              <a:buChar char="•"/>
            </a:pPr>
            <a:r>
              <a:rPr lang="en-US" sz="1600" b="0" dirty="0"/>
              <a:t>Project Summary (maximum 1 page) includes as separate sections an Overview, the Intellectual Merit, and the Broader Impacts of the proposed activity.</a:t>
            </a:r>
          </a:p>
          <a:p>
            <a:pPr marL="285750" indent="-285750">
              <a:buFont typeface="Arial" charset="0"/>
              <a:buChar char="•"/>
            </a:pPr>
            <a:r>
              <a:rPr lang="en-US" sz="1600" b="0" dirty="0"/>
              <a:t>Project Description (maximum 15 pages) includes as separate sections, the Intellectual Merit and Broader Impacts of the proposed research.</a:t>
            </a:r>
          </a:p>
          <a:p>
            <a:pPr marL="285750" indent="-285750">
              <a:buFont typeface="Arial" charset="0"/>
              <a:buChar char="•"/>
            </a:pPr>
            <a:r>
              <a:rPr lang="en-US" sz="1600" b="0" dirty="0"/>
              <a:t>Biographical Sketches (maximum 2 pages, each) do not include information about advisors, advisees, and collaborators. Information about advisors, advisees, and collaborators must be provided in a separate single copy document of Collaborators &amp; Other Affiliations,</a:t>
            </a:r>
          </a:p>
          <a:p>
            <a:pPr marL="285750" indent="-285750">
              <a:buFont typeface="Arial" charset="0"/>
              <a:buChar char="•"/>
            </a:pPr>
            <a:r>
              <a:rPr lang="en-US" sz="1600" b="0" dirty="0"/>
              <a:t>REU, RET, and RAHSS activities, if planned, are included in the budget request.</a:t>
            </a:r>
          </a:p>
          <a:p>
            <a:pPr marL="285750" indent="-285750">
              <a:buFont typeface="Arial" charset="0"/>
              <a:buChar char="•"/>
            </a:pPr>
            <a:r>
              <a:rPr lang="en-US" sz="1600" b="0" dirty="0"/>
              <a:t>The Data Management Plan, and (where applicable) Postdoctoral Mentoring Plan, have been uploaded into Supplementary Documents. Contact a cognizant Program Director if you have questions about these or other Supplementary Documents that you plan to upload.</a:t>
            </a:r>
          </a:p>
          <a:p>
            <a:pPr marL="285750" indent="-285750">
              <a:buFont typeface="Arial" charset="0"/>
              <a:buChar char="•"/>
            </a:pPr>
            <a:r>
              <a:rPr lang="en-US" sz="1600" b="0" dirty="0"/>
              <a:t>Letters of Collaboration conform to the provided template and are loaded into Supplementary Documents. Generic letters of support are not allowed.</a:t>
            </a:r>
          </a:p>
          <a:p>
            <a:pPr marL="285750" indent="-285750">
              <a:buFont typeface="Arial" charset="0"/>
              <a:buChar char="•"/>
            </a:pPr>
            <a:r>
              <a:rPr lang="en-US" sz="1600" b="0" dirty="0"/>
              <a:t>Collaborators &amp; Other Affiliations Information list(s) has been included as a Single Copy Document.</a:t>
            </a:r>
          </a:p>
          <a:p>
            <a:pPr marL="285750" indent="-285750">
              <a:buFont typeface="Arial" charset="0"/>
              <a:buChar char="•"/>
            </a:pPr>
            <a:r>
              <a:rPr lang="en-US" sz="1600" b="0" dirty="0"/>
              <a:t>It is recommended that a list of suggested reviewers be submitted as a Single Copy Document in </a:t>
            </a:r>
            <a:r>
              <a:rPr lang="en-US" sz="1600" b="0" dirty="0" err="1"/>
              <a:t>FastLane</a:t>
            </a:r>
            <a:r>
              <a:rPr lang="en-US" sz="1600" b="0" dirty="0"/>
              <a:t>, including the individuals' names, institutions, and areas of expertise, email addresses, and URLs if available.</a:t>
            </a:r>
          </a:p>
          <a:p>
            <a:pPr marL="285750" indent="-285750">
              <a:buFont typeface="Arial" charset="0"/>
              <a:buChar char="•"/>
            </a:pPr>
            <a:r>
              <a:rPr lang="en-US" sz="1600" b="0" dirty="0"/>
              <a:t>Personnel List Spreadsheet is prepared according to the provided template and emailed to </a:t>
            </a:r>
            <a:r>
              <a:rPr lang="en-US" sz="1600" b="0" dirty="0">
                <a:hlinkClick r:id="rId2"/>
              </a:rPr>
              <a:t>debtemplate@nsf.gov within 3 days of submission.</a:t>
            </a:r>
          </a:p>
          <a:p>
            <a:pPr marL="285750" indent="-285750">
              <a:buFont typeface="Arial" charset="0"/>
              <a:buChar char="•"/>
            </a:pPr>
            <a:r>
              <a:rPr lang="en-US" sz="1600" b="0" dirty="0"/>
              <a:t>Ensure that your final submitted PDF conforms to the typeface size limits (10-11 </a:t>
            </a:r>
            <a:r>
              <a:rPr lang="en-US" sz="1600" b="0" dirty="0" err="1"/>
              <a:t>pt</a:t>
            </a:r>
            <a:r>
              <a:rPr lang="en-US" sz="1600" b="0" dirty="0"/>
              <a:t> depending on font), line spacing maximum (no more than six lines of text per vertical space of one inch) and margins (at least one inch on all sides of page) specified in the </a:t>
            </a:r>
            <a:r>
              <a:rPr lang="en-US" sz="1600" b="0" dirty="0" smtClean="0"/>
              <a:t>GPG. II</a:t>
            </a:r>
            <a:endParaRPr lang="en-US" sz="1600" b="0" dirty="0"/>
          </a:p>
        </p:txBody>
      </p:sp>
    </p:spTree>
    <p:extLst>
      <p:ext uri="{BB962C8B-B14F-4D97-AF65-F5344CB8AC3E}">
        <p14:creationId xmlns:p14="http://schemas.microsoft.com/office/powerpoint/2010/main" val="17133246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t>
            </a:r>
            <a:r>
              <a:rPr lang="en-US" dirty="0" smtClean="0"/>
              <a:t>. If your proposal is not funded</a:t>
            </a:r>
            <a:endParaRPr lang="en-US" dirty="0"/>
          </a:p>
        </p:txBody>
      </p:sp>
      <p:sp>
        <p:nvSpPr>
          <p:cNvPr id="3" name="Content Placeholder 2"/>
          <p:cNvSpPr>
            <a:spLocks noGrp="1"/>
          </p:cNvSpPr>
          <p:nvPr>
            <p:ph idx="1"/>
          </p:nvPr>
        </p:nvSpPr>
        <p:spPr>
          <a:xfrm>
            <a:off x="911225" y="1843882"/>
            <a:ext cx="7321549" cy="4887117"/>
          </a:xfrm>
        </p:spPr>
        <p:txBody>
          <a:bodyPr>
            <a:normAutofit lnSpcReduction="10000"/>
          </a:bodyPr>
          <a:lstStyle/>
          <a:p>
            <a:r>
              <a:rPr lang="en-US" dirty="0" smtClean="0"/>
              <a:t>Welcome to the club!</a:t>
            </a:r>
          </a:p>
          <a:p>
            <a:r>
              <a:rPr lang="en-US" dirty="0" smtClean="0"/>
              <a:t>Read reviews</a:t>
            </a:r>
          </a:p>
          <a:p>
            <a:r>
              <a:rPr lang="en-US" dirty="0" smtClean="0"/>
              <a:t>Wait a few days</a:t>
            </a:r>
          </a:p>
          <a:p>
            <a:r>
              <a:rPr lang="en-US" dirty="0" smtClean="0"/>
              <a:t>Read the reviews again</a:t>
            </a:r>
          </a:p>
          <a:p>
            <a:r>
              <a:rPr lang="en-US" dirty="0" smtClean="0"/>
              <a:t>Come up with a strategy to address critiques next time</a:t>
            </a:r>
          </a:p>
          <a:p>
            <a:r>
              <a:rPr lang="en-US" dirty="0" smtClean="0"/>
              <a:t>Contact your Program Officer</a:t>
            </a:r>
          </a:p>
          <a:p>
            <a:r>
              <a:rPr lang="en-US" dirty="0" smtClean="0"/>
              <a:t>Discuss your strategy to address critiques with PO</a:t>
            </a:r>
          </a:p>
          <a:p>
            <a:r>
              <a:rPr lang="en-US" dirty="0" smtClean="0"/>
              <a:t>You might learn something that isn’t apparent from reviews</a:t>
            </a:r>
          </a:p>
          <a:p>
            <a:endParaRPr lang="en-US" dirty="0" smtClean="0"/>
          </a:p>
          <a:p>
            <a:endParaRPr lang="en-US" dirty="0"/>
          </a:p>
        </p:txBody>
      </p:sp>
    </p:spTree>
    <p:extLst>
      <p:ext uri="{BB962C8B-B14F-4D97-AF65-F5344CB8AC3E}">
        <p14:creationId xmlns:p14="http://schemas.microsoft.com/office/powerpoint/2010/main" val="133018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dirty="0" smtClean="0"/>
              <a:t>ersonal observations </a:t>
            </a:r>
            <a:endParaRPr lang="en-US" dirty="0"/>
          </a:p>
        </p:txBody>
      </p:sp>
      <p:sp>
        <p:nvSpPr>
          <p:cNvPr id="3" name="Content Placeholder 2"/>
          <p:cNvSpPr>
            <a:spLocks noGrp="1"/>
          </p:cNvSpPr>
          <p:nvPr>
            <p:ph idx="1"/>
          </p:nvPr>
        </p:nvSpPr>
        <p:spPr/>
        <p:txBody>
          <a:bodyPr/>
          <a:lstStyle/>
          <a:p>
            <a:r>
              <a:rPr lang="en-US" dirty="0" smtClean="0"/>
              <a:t>Served on many panels</a:t>
            </a:r>
          </a:p>
          <a:p>
            <a:r>
              <a:rPr lang="en-US" dirty="0" smtClean="0"/>
              <a:t>Written many proposals (some of them funded!)</a:t>
            </a:r>
          </a:p>
          <a:p>
            <a:r>
              <a:rPr lang="en-US" dirty="0" smtClean="0"/>
              <a:t>Helped students write proposals</a:t>
            </a:r>
          </a:p>
          <a:p>
            <a:r>
              <a:rPr lang="en-US" dirty="0" smtClean="0"/>
              <a:t>But still learn something new every time I write or read a proposal or serve on a panel</a:t>
            </a:r>
          </a:p>
          <a:p>
            <a:r>
              <a:rPr lang="en-US" dirty="0" smtClean="0"/>
              <a:t>So ask questions, tell us if you have other ideas</a:t>
            </a:r>
          </a:p>
          <a:p>
            <a:endParaRPr lang="en-US" dirty="0"/>
          </a:p>
        </p:txBody>
      </p:sp>
    </p:spTree>
    <p:extLst>
      <p:ext uri="{BB962C8B-B14F-4D97-AF65-F5344CB8AC3E}">
        <p14:creationId xmlns:p14="http://schemas.microsoft.com/office/powerpoint/2010/main" val="12832630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911225" y="1843882"/>
            <a:ext cx="7321549" cy="4887117"/>
          </a:xfrm>
        </p:spPr>
        <p:txBody>
          <a:bodyPr>
            <a:normAutofit/>
          </a:bodyPr>
          <a:lstStyle/>
          <a:p>
            <a:endParaRPr lang="en-US" dirty="0" smtClean="0"/>
          </a:p>
          <a:p>
            <a:endParaRPr lang="en-US" dirty="0"/>
          </a:p>
        </p:txBody>
      </p:sp>
    </p:spTree>
    <p:extLst>
      <p:ext uri="{BB962C8B-B14F-4D97-AF65-F5344CB8AC3E}">
        <p14:creationId xmlns:p14="http://schemas.microsoft.com/office/powerpoint/2010/main" val="3615602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61695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Broader Impacts </a:t>
            </a:r>
            <a:br>
              <a:rPr lang="en-US" dirty="0"/>
            </a:br>
            <a:endParaRPr lang="en-US" dirty="0"/>
          </a:p>
        </p:txBody>
      </p:sp>
      <p:sp>
        <p:nvSpPr>
          <p:cNvPr id="3" name="Content Placeholder 2"/>
          <p:cNvSpPr>
            <a:spLocks noGrp="1"/>
          </p:cNvSpPr>
          <p:nvPr>
            <p:ph idx="1"/>
          </p:nvPr>
        </p:nvSpPr>
        <p:spPr/>
        <p:txBody>
          <a:bodyPr/>
          <a:lstStyle/>
          <a:p>
            <a:r>
              <a:rPr lang="en-US" dirty="0" smtClean="0"/>
              <a:t>a</a:t>
            </a:r>
            <a:r>
              <a:rPr lang="en-US" dirty="0"/>
              <a:t>)  Integration of Research and Learning </a:t>
            </a:r>
            <a:endParaRPr lang="en-US" dirty="0"/>
          </a:p>
          <a:p>
            <a:r>
              <a:rPr lang="en-US" dirty="0"/>
              <a:t>b)  Enhancing Diversity </a:t>
            </a:r>
            <a:endParaRPr lang="en-US" dirty="0"/>
          </a:p>
          <a:p>
            <a:r>
              <a:rPr lang="en-US" dirty="0"/>
              <a:t>c)  Building Infrastructure </a:t>
            </a:r>
            <a:endParaRPr lang="en-US" dirty="0"/>
          </a:p>
          <a:p>
            <a:r>
              <a:rPr lang="en-US" dirty="0"/>
              <a:t>d)  Dissemination </a:t>
            </a:r>
            <a:endParaRPr lang="en-US" dirty="0"/>
          </a:p>
          <a:p>
            <a:r>
              <a:rPr lang="en-US" dirty="0"/>
              <a:t>e)  Societal Impact of the Technology or </a:t>
            </a:r>
            <a:endParaRPr lang="en-US" dirty="0"/>
          </a:p>
          <a:p>
            <a:r>
              <a:rPr lang="en-US" dirty="0"/>
              <a:t>Science </a:t>
            </a:r>
            <a:endParaRPr lang="en-US" dirty="0"/>
          </a:p>
          <a:p>
            <a:endParaRPr lang="en-US" dirty="0"/>
          </a:p>
        </p:txBody>
      </p:sp>
    </p:spTree>
    <p:extLst>
      <p:ext uri="{BB962C8B-B14F-4D97-AF65-F5344CB8AC3E}">
        <p14:creationId xmlns:p14="http://schemas.microsoft.com/office/powerpoint/2010/main" val="11600004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“tricks”</a:t>
            </a:r>
            <a:endParaRPr lang="en-US" dirty="0"/>
          </a:p>
        </p:txBody>
      </p:sp>
      <p:sp>
        <p:nvSpPr>
          <p:cNvPr id="3" name="Content Placeholder 2"/>
          <p:cNvSpPr>
            <a:spLocks noGrp="1"/>
          </p:cNvSpPr>
          <p:nvPr>
            <p:ph idx="1"/>
          </p:nvPr>
        </p:nvSpPr>
        <p:spPr>
          <a:xfrm>
            <a:off x="911225" y="1690689"/>
            <a:ext cx="7321549" cy="950118"/>
          </a:xfrm>
        </p:spPr>
        <p:txBody>
          <a:bodyPr>
            <a:normAutofit/>
          </a:bodyPr>
          <a:lstStyle/>
          <a:p>
            <a:r>
              <a:rPr lang="en-US" sz="2400" dirty="0" smtClean="0"/>
              <a:t>Summarize complex ideas/procedures with a </a:t>
            </a:r>
            <a:r>
              <a:rPr lang="en-US" sz="2400" dirty="0"/>
              <a:t>f</a:t>
            </a:r>
            <a:r>
              <a:rPr lang="en-US" sz="2400" dirty="0" smtClean="0"/>
              <a:t>igure or table</a:t>
            </a:r>
            <a:endParaRPr lang="en-GB" sz="2400" dirty="0">
              <a:solidFill>
                <a:srgbClr val="FF0000"/>
              </a:solidFill>
            </a:endParaRPr>
          </a:p>
          <a:p>
            <a:pPr marL="800100" lvl="1" indent="-457200">
              <a:buAutoNum type="alphaUcPeriod"/>
            </a:pP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41400" y="2400300"/>
            <a:ext cx="6769100" cy="4076699"/>
          </a:xfrm>
          <a:prstGeom prst="rect">
            <a:avLst/>
          </a:prstGeom>
          <a:noFill/>
        </p:spPr>
      </p:pic>
    </p:spTree>
    <p:extLst>
      <p:ext uri="{BB962C8B-B14F-4D97-AF65-F5344CB8AC3E}">
        <p14:creationId xmlns:p14="http://schemas.microsoft.com/office/powerpoint/2010/main" val="1554704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Outline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Know your audience</a:t>
            </a:r>
          </a:p>
          <a:p>
            <a:pPr marL="514350" indent="-514350">
              <a:buFont typeface="+mj-lt"/>
              <a:buAutoNum type="arabicPeriod"/>
            </a:pPr>
            <a:r>
              <a:rPr lang="en-US" dirty="0" smtClean="0"/>
              <a:t>Know what successful proposals in your field look like</a:t>
            </a:r>
          </a:p>
          <a:p>
            <a:pPr marL="514350" indent="-514350">
              <a:buFont typeface="+mj-lt"/>
              <a:buAutoNum type="arabicPeriod"/>
            </a:pPr>
            <a:r>
              <a:rPr lang="en-US" dirty="0" smtClean="0"/>
              <a:t>Present the best case</a:t>
            </a:r>
          </a:p>
          <a:p>
            <a:pPr marL="514350" indent="-514350">
              <a:buFont typeface="+mj-lt"/>
              <a:buAutoNum type="arabicPeriod"/>
            </a:pPr>
            <a:r>
              <a:rPr lang="en-US" dirty="0" smtClean="0"/>
              <a:t>Follow all the guidelines (which change all the time)</a:t>
            </a:r>
          </a:p>
          <a:p>
            <a:pPr marL="514350" indent="-514350">
              <a:buFont typeface="+mj-lt"/>
              <a:buAutoNum type="arabicPeriod"/>
            </a:pPr>
            <a:r>
              <a:rPr lang="en-US" dirty="0" smtClean="0"/>
              <a:t>If your proposal is not funded </a:t>
            </a:r>
            <a:r>
              <a:rPr lang="is-IS" dirty="0" smtClean="0"/>
              <a:t>…</a:t>
            </a: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784519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Know your </a:t>
            </a:r>
            <a:r>
              <a:rPr lang="en-US" dirty="0" smtClean="0"/>
              <a:t>audience</a:t>
            </a:r>
            <a:endParaRPr lang="en-US" dirty="0"/>
          </a:p>
        </p:txBody>
      </p:sp>
      <p:sp>
        <p:nvSpPr>
          <p:cNvPr id="3" name="Content Placeholder 2"/>
          <p:cNvSpPr>
            <a:spLocks noGrp="1"/>
          </p:cNvSpPr>
          <p:nvPr>
            <p:ph idx="1"/>
          </p:nvPr>
        </p:nvSpPr>
        <p:spPr/>
        <p:txBody>
          <a:bodyPr/>
          <a:lstStyle/>
          <a:p>
            <a:pPr marL="0" indent="0">
              <a:buNone/>
            </a:pPr>
            <a:r>
              <a:rPr lang="en-US" dirty="0" smtClean="0"/>
              <a:t>I typically apply to one of two different divisions within the </a:t>
            </a:r>
            <a:r>
              <a:rPr lang="en-US" dirty="0" smtClean="0"/>
              <a:t>NSF Directorate </a:t>
            </a:r>
            <a:r>
              <a:rPr lang="en-US" dirty="0" smtClean="0"/>
              <a:t>of Biology</a:t>
            </a:r>
            <a:endParaRPr lang="en-US" dirty="0"/>
          </a:p>
        </p:txBody>
      </p:sp>
      <p:pic>
        <p:nvPicPr>
          <p:cNvPr id="5" name="Picture 4"/>
          <p:cNvPicPr>
            <a:picLocks noChangeAspect="1"/>
          </p:cNvPicPr>
          <p:nvPr/>
        </p:nvPicPr>
        <p:blipFill>
          <a:blip r:embed="rId2"/>
          <a:stretch>
            <a:fillRect/>
          </a:stretch>
        </p:blipFill>
        <p:spPr>
          <a:xfrm>
            <a:off x="1477432" y="2936081"/>
            <a:ext cx="5963647" cy="2516452"/>
          </a:xfrm>
          <a:prstGeom prst="rect">
            <a:avLst/>
          </a:prstGeom>
        </p:spPr>
      </p:pic>
      <p:sp>
        <p:nvSpPr>
          <p:cNvPr id="6" name="Rounded Rectangle 5"/>
          <p:cNvSpPr/>
          <p:nvPr/>
        </p:nvSpPr>
        <p:spPr>
          <a:xfrm>
            <a:off x="1786467" y="4131733"/>
            <a:ext cx="4969933" cy="778934"/>
          </a:xfrm>
          <a:prstGeom prst="round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688789" y="6169846"/>
            <a:ext cx="3588162" cy="369332"/>
          </a:xfrm>
          <a:prstGeom prst="rect">
            <a:avLst/>
          </a:prstGeom>
        </p:spPr>
        <p:txBody>
          <a:bodyPr wrap="none">
            <a:spAutoFit/>
          </a:bodyPr>
          <a:lstStyle/>
          <a:p>
            <a:r>
              <a:rPr lang="en-US" dirty="0"/>
              <a:t>https://</a:t>
            </a:r>
            <a:r>
              <a:rPr lang="en-US" dirty="0" err="1"/>
              <a:t>www.nsf.gov</a:t>
            </a:r>
            <a:r>
              <a:rPr lang="en-US" dirty="0"/>
              <a:t>/staff/</a:t>
            </a:r>
            <a:r>
              <a:rPr lang="en-US" dirty="0" err="1"/>
              <a:t>orglist.jsp</a:t>
            </a:r>
            <a:endParaRPr lang="en-US" dirty="0"/>
          </a:p>
        </p:txBody>
      </p:sp>
    </p:spTree>
    <p:extLst>
      <p:ext uri="{BB962C8B-B14F-4D97-AF65-F5344CB8AC3E}">
        <p14:creationId xmlns:p14="http://schemas.microsoft.com/office/powerpoint/2010/main" val="101300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800" y="98426"/>
            <a:ext cx="7321549" cy="1325563"/>
          </a:xfrm>
        </p:spPr>
        <p:txBody>
          <a:bodyPr>
            <a:normAutofit/>
          </a:bodyPr>
          <a:lstStyle/>
          <a:p>
            <a:r>
              <a:rPr lang="en-US" dirty="0" smtClean="0"/>
              <a:t>Divisions have multiple Programs</a:t>
            </a:r>
            <a:endParaRPr lang="en-US" dirty="0"/>
          </a:p>
        </p:txBody>
      </p:sp>
      <p:sp>
        <p:nvSpPr>
          <p:cNvPr id="6" name="Rounded Rectangle 5"/>
          <p:cNvSpPr/>
          <p:nvPr/>
        </p:nvSpPr>
        <p:spPr>
          <a:xfrm>
            <a:off x="1786467" y="4131733"/>
            <a:ext cx="4969933" cy="778934"/>
          </a:xfrm>
          <a:prstGeom prst="round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309031" y="1270000"/>
            <a:ext cx="7642512" cy="3843867"/>
          </a:xfrm>
          <a:prstGeom prst="rect">
            <a:avLst/>
          </a:prstGeom>
        </p:spPr>
      </p:pic>
      <p:grpSp>
        <p:nvGrpSpPr>
          <p:cNvPr id="15" name="Group 14"/>
          <p:cNvGrpSpPr/>
          <p:nvPr/>
        </p:nvGrpSpPr>
        <p:grpSpPr>
          <a:xfrm>
            <a:off x="3403598" y="3928533"/>
            <a:ext cx="5758167" cy="584775"/>
            <a:chOff x="4021667" y="4286455"/>
            <a:chExt cx="5758167" cy="584775"/>
          </a:xfrm>
        </p:grpSpPr>
        <p:cxnSp>
          <p:nvCxnSpPr>
            <p:cNvPr id="8" name="Straight Arrow Connector 7"/>
            <p:cNvCxnSpPr/>
            <p:nvPr/>
          </p:nvCxnSpPr>
          <p:spPr>
            <a:xfrm flipV="1">
              <a:off x="4021667" y="4419600"/>
              <a:ext cx="931333" cy="27093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4021667" y="4690533"/>
              <a:ext cx="931333" cy="5926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961464" y="4286455"/>
              <a:ext cx="4818370" cy="584775"/>
            </a:xfrm>
            <a:prstGeom prst="rect">
              <a:avLst/>
            </a:prstGeom>
            <a:noFill/>
          </p:spPr>
          <p:txBody>
            <a:bodyPr wrap="none" rtlCol="0">
              <a:spAutoFit/>
            </a:bodyPr>
            <a:lstStyle/>
            <a:p>
              <a:r>
                <a:rPr lang="en-US" sz="1600" i="1" dirty="0" smtClean="0">
                  <a:solidFill>
                    <a:srgbClr val="FF0000"/>
                  </a:solidFill>
                </a:rPr>
                <a:t>Evolutionary Processes Program (has own review panel)</a:t>
              </a:r>
            </a:p>
            <a:p>
              <a:r>
                <a:rPr lang="en-US" sz="1600" dirty="0" smtClean="0"/>
                <a:t>Evolutionary Ecology Program</a:t>
              </a:r>
              <a:endParaRPr lang="en-US" sz="1600" dirty="0"/>
            </a:p>
          </p:txBody>
        </p:sp>
      </p:grpSp>
      <p:sp>
        <p:nvSpPr>
          <p:cNvPr id="13" name="Rounded Rectangle 12"/>
          <p:cNvSpPr/>
          <p:nvPr/>
        </p:nvSpPr>
        <p:spPr>
          <a:xfrm>
            <a:off x="3344329" y="3090334"/>
            <a:ext cx="1938866" cy="332462"/>
          </a:xfrm>
          <a:prstGeom prst="round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a:stretch>
            <a:fillRect/>
          </a:stretch>
        </p:blipFill>
        <p:spPr>
          <a:xfrm>
            <a:off x="296331" y="5085674"/>
            <a:ext cx="5784850" cy="1696034"/>
          </a:xfrm>
          <a:prstGeom prst="rect">
            <a:avLst/>
          </a:prstGeom>
        </p:spPr>
      </p:pic>
      <p:sp>
        <p:nvSpPr>
          <p:cNvPr id="17" name="Rectangle 16"/>
          <p:cNvSpPr/>
          <p:nvPr/>
        </p:nvSpPr>
        <p:spPr>
          <a:xfrm>
            <a:off x="4597813" y="6581001"/>
            <a:ext cx="3649133" cy="276999"/>
          </a:xfrm>
          <a:prstGeom prst="rect">
            <a:avLst/>
          </a:prstGeom>
        </p:spPr>
        <p:txBody>
          <a:bodyPr wrap="square">
            <a:spAutoFit/>
          </a:bodyPr>
          <a:lstStyle/>
          <a:p>
            <a:r>
              <a:rPr lang="en-US" sz="1200" dirty="0"/>
              <a:t>https://</a:t>
            </a:r>
            <a:r>
              <a:rPr lang="en-US" sz="1200" dirty="0" err="1"/>
              <a:t>www.nsf.gov</a:t>
            </a:r>
            <a:r>
              <a:rPr lang="en-US" sz="1200" dirty="0"/>
              <a:t>/funding/</a:t>
            </a:r>
            <a:r>
              <a:rPr lang="en-US" sz="1200" dirty="0" err="1"/>
              <a:t>programs.jsp?org</a:t>
            </a:r>
            <a:r>
              <a:rPr lang="en-US" sz="1200" dirty="0"/>
              <a:t>=DEB</a:t>
            </a:r>
          </a:p>
        </p:txBody>
      </p:sp>
    </p:spTree>
    <p:extLst>
      <p:ext uri="{BB962C8B-B14F-4D97-AF65-F5344CB8AC3E}">
        <p14:creationId xmlns:p14="http://schemas.microsoft.com/office/powerpoint/2010/main" val="189460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800" y="250826"/>
            <a:ext cx="7321549" cy="1325563"/>
          </a:xfrm>
        </p:spPr>
        <p:txBody>
          <a:bodyPr/>
          <a:lstStyle/>
          <a:p>
            <a:r>
              <a:rPr lang="en-US" dirty="0" smtClean="0"/>
              <a:t>Talk to Program Officers</a:t>
            </a:r>
            <a:endParaRPr lang="en-US" dirty="0"/>
          </a:p>
        </p:txBody>
      </p:sp>
      <p:sp>
        <p:nvSpPr>
          <p:cNvPr id="3" name="Content Placeholder 2"/>
          <p:cNvSpPr>
            <a:spLocks noGrp="1"/>
          </p:cNvSpPr>
          <p:nvPr>
            <p:ph idx="1"/>
          </p:nvPr>
        </p:nvSpPr>
        <p:spPr>
          <a:xfrm>
            <a:off x="1028701" y="3564128"/>
            <a:ext cx="6870700" cy="3065272"/>
          </a:xfrm>
        </p:spPr>
        <p:txBody>
          <a:bodyPr>
            <a:normAutofit lnSpcReduction="10000"/>
          </a:bodyPr>
          <a:lstStyle/>
          <a:p>
            <a:pPr marL="457200" indent="-457200">
              <a:buFont typeface="Arial" charset="0"/>
              <a:buChar char="•"/>
            </a:pPr>
            <a:r>
              <a:rPr lang="en-US" dirty="0" smtClean="0"/>
              <a:t>Ask about fit between your ideas and the Program</a:t>
            </a:r>
          </a:p>
          <a:p>
            <a:pPr marL="457200" indent="-457200">
              <a:buFont typeface="Arial" charset="0"/>
              <a:buChar char="•"/>
            </a:pPr>
            <a:r>
              <a:rPr lang="en-US" dirty="0" smtClean="0"/>
              <a:t>What is the diversity of </a:t>
            </a:r>
            <a:r>
              <a:rPr lang="en-US" dirty="0" err="1" smtClean="0"/>
              <a:t>subdisciplines</a:t>
            </a:r>
            <a:r>
              <a:rPr lang="en-US" dirty="0" smtClean="0"/>
              <a:t> among likely reviewers?</a:t>
            </a:r>
          </a:p>
          <a:p>
            <a:pPr marL="685800" lvl="1" indent="-342900">
              <a:buFont typeface=".AppleSystemUIFont" charset="-120"/>
              <a:buChar char="-"/>
            </a:pPr>
            <a:r>
              <a:rPr lang="en-US" dirty="0" smtClean="0"/>
              <a:t>How familiar will they be with questions, methods, and terminology in your </a:t>
            </a:r>
            <a:r>
              <a:rPr lang="en-US" dirty="0" smtClean="0"/>
              <a:t>specialty?</a:t>
            </a:r>
            <a:endParaRPr lang="en-US" dirty="0" smtClean="0"/>
          </a:p>
          <a:p>
            <a:pPr marL="685800" lvl="1" indent="-342900">
              <a:buFont typeface=".AppleSystemUIFont" charset="-120"/>
              <a:buChar char="-"/>
            </a:pPr>
            <a:r>
              <a:rPr lang="en-US" dirty="0" smtClean="0"/>
              <a:t>Best to </a:t>
            </a:r>
            <a:r>
              <a:rPr lang="en-US" dirty="0" smtClean="0"/>
              <a:t>assume </a:t>
            </a:r>
            <a:r>
              <a:rPr lang="en-US" dirty="0" smtClean="0"/>
              <a:t>broad </a:t>
            </a:r>
            <a:r>
              <a:rPr lang="en-US" dirty="0" smtClean="0"/>
              <a:t>audience, avoid </a:t>
            </a:r>
            <a:r>
              <a:rPr lang="en-US" dirty="0" err="1" smtClean="0"/>
              <a:t>subdiscipline</a:t>
            </a:r>
            <a:r>
              <a:rPr lang="en-US" dirty="0" smtClean="0"/>
              <a:t>-specific jargon!</a:t>
            </a:r>
            <a:endParaRPr lang="en-US" dirty="0"/>
          </a:p>
        </p:txBody>
      </p:sp>
      <p:pic>
        <p:nvPicPr>
          <p:cNvPr id="5" name="Picture 4"/>
          <p:cNvPicPr>
            <a:picLocks noChangeAspect="1"/>
          </p:cNvPicPr>
          <p:nvPr/>
        </p:nvPicPr>
        <p:blipFill>
          <a:blip r:embed="rId2"/>
          <a:stretch>
            <a:fillRect/>
          </a:stretch>
        </p:blipFill>
        <p:spPr>
          <a:xfrm>
            <a:off x="1293283" y="1417638"/>
            <a:ext cx="5691717" cy="2146490"/>
          </a:xfrm>
          <a:prstGeom prst="rect">
            <a:avLst/>
          </a:prstGeom>
        </p:spPr>
      </p:pic>
    </p:spTree>
    <p:extLst>
      <p:ext uri="{BB962C8B-B14F-4D97-AF65-F5344CB8AC3E}">
        <p14:creationId xmlns:p14="http://schemas.microsoft.com/office/powerpoint/2010/main" val="1041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  Know what </a:t>
            </a:r>
            <a:r>
              <a:rPr lang="en-US" dirty="0" smtClean="0"/>
              <a:t>successful </a:t>
            </a:r>
            <a:r>
              <a:rPr lang="en-US" dirty="0" smtClean="0"/>
              <a:t>proposals look </a:t>
            </a:r>
            <a:r>
              <a:rPr lang="en-US" dirty="0" smtClean="0"/>
              <a:t>like</a:t>
            </a:r>
            <a:endParaRPr lang="en-US" dirty="0"/>
          </a:p>
        </p:txBody>
      </p:sp>
      <p:sp>
        <p:nvSpPr>
          <p:cNvPr id="3" name="Content Placeholder 2"/>
          <p:cNvSpPr>
            <a:spLocks noGrp="1"/>
          </p:cNvSpPr>
          <p:nvPr>
            <p:ph idx="1"/>
          </p:nvPr>
        </p:nvSpPr>
        <p:spPr>
          <a:xfrm>
            <a:off x="1217082" y="2006599"/>
            <a:ext cx="7298267" cy="3687763"/>
          </a:xfrm>
        </p:spPr>
        <p:txBody>
          <a:bodyPr>
            <a:normAutofit/>
          </a:bodyPr>
          <a:lstStyle/>
          <a:p>
            <a:r>
              <a:rPr lang="en-US" dirty="0" smtClean="0"/>
              <a:t>Ask colleagues for copies of previously-funded proposals</a:t>
            </a:r>
          </a:p>
          <a:p>
            <a:pPr lvl="1"/>
            <a:r>
              <a:rPr lang="en-US" dirty="0"/>
              <a:t>A</a:t>
            </a:r>
            <a:r>
              <a:rPr lang="en-US" dirty="0" smtClean="0"/>
              <a:t>s many as you can get</a:t>
            </a:r>
          </a:p>
          <a:p>
            <a:pPr lvl="1"/>
            <a:r>
              <a:rPr lang="en-US" dirty="0" smtClean="0"/>
              <a:t>As close to your field as possible (i.e., reviewed by the same NSF Panel)</a:t>
            </a:r>
          </a:p>
          <a:p>
            <a:r>
              <a:rPr lang="en-US" dirty="0" smtClean="0"/>
              <a:t>Senior colleagues are usually happy to share</a:t>
            </a:r>
          </a:p>
          <a:p>
            <a:pPr lvl="1"/>
            <a:r>
              <a:rPr lang="en-US" dirty="0" smtClean="0"/>
              <a:t>Previous advisors, departmental colleagues, leaders in your field</a:t>
            </a:r>
            <a:endParaRPr lang="en-US" dirty="0" smtClean="0">
              <a:solidFill>
                <a:srgbClr val="FF0000"/>
              </a:solidFill>
            </a:endParaRPr>
          </a:p>
          <a:p>
            <a:pPr lvl="1"/>
            <a:r>
              <a:rPr lang="en-US" dirty="0"/>
              <a:t>M</a:t>
            </a:r>
            <a:r>
              <a:rPr lang="en-US" dirty="0" smtClean="0"/>
              <a:t>ore </a:t>
            </a:r>
            <a:r>
              <a:rPr lang="en-US" dirty="0" smtClean="0"/>
              <a:t>junior colleagues might </a:t>
            </a:r>
            <a:r>
              <a:rPr lang="en-US" dirty="0" smtClean="0"/>
              <a:t>be more </a:t>
            </a:r>
            <a:r>
              <a:rPr lang="en-US" dirty="0" smtClean="0"/>
              <a:t>insecure</a:t>
            </a:r>
          </a:p>
          <a:p>
            <a:endParaRPr lang="en-US" dirty="0"/>
          </a:p>
        </p:txBody>
      </p:sp>
    </p:spTree>
    <p:extLst>
      <p:ext uri="{BB962C8B-B14F-4D97-AF65-F5344CB8AC3E}">
        <p14:creationId xmlns:p14="http://schemas.microsoft.com/office/powerpoint/2010/main" val="101308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colleagues to read your proposal</a:t>
            </a:r>
            <a:endParaRPr lang="en-US" dirty="0"/>
          </a:p>
        </p:txBody>
      </p:sp>
      <p:sp>
        <p:nvSpPr>
          <p:cNvPr id="3" name="Content Placeholder 2"/>
          <p:cNvSpPr>
            <a:spLocks noGrp="1"/>
          </p:cNvSpPr>
          <p:nvPr>
            <p:ph idx="1"/>
          </p:nvPr>
        </p:nvSpPr>
        <p:spPr/>
        <p:txBody>
          <a:bodyPr/>
          <a:lstStyle/>
          <a:p>
            <a:pPr marL="457200" indent="-457200">
              <a:buFont typeface="Arial" charset="0"/>
              <a:buChar char="•"/>
            </a:pPr>
            <a:r>
              <a:rPr lang="en-US" dirty="0"/>
              <a:t>B</a:t>
            </a:r>
            <a:r>
              <a:rPr lang="en-US" dirty="0" smtClean="0"/>
              <a:t>est to ask colleagues who</a:t>
            </a:r>
          </a:p>
          <a:p>
            <a:pPr marL="800100" lvl="1" indent="-457200">
              <a:buFont typeface=".AppleSystemUIFont" charset="-120"/>
              <a:buChar char="-"/>
            </a:pPr>
            <a:r>
              <a:rPr lang="en-US" dirty="0" smtClean="0"/>
              <a:t>Work in your specialty</a:t>
            </a:r>
          </a:p>
          <a:p>
            <a:pPr marL="800100" lvl="1" indent="-457200">
              <a:buFont typeface=".AppleSystemUIFont" charset="-120"/>
              <a:buChar char="-"/>
            </a:pPr>
            <a:r>
              <a:rPr lang="en-US" dirty="0"/>
              <a:t>T</a:t>
            </a:r>
            <a:r>
              <a:rPr lang="en-US" dirty="0" smtClean="0"/>
              <a:t>hose who have recently been on </a:t>
            </a:r>
            <a:r>
              <a:rPr lang="en-US" u="sng" dirty="0" smtClean="0"/>
              <a:t>your</a:t>
            </a:r>
            <a:r>
              <a:rPr lang="en-US" dirty="0" smtClean="0"/>
              <a:t> Panel</a:t>
            </a:r>
          </a:p>
          <a:p>
            <a:pPr marL="800100" lvl="1" indent="-457200">
              <a:buFont typeface=".AppleSystemUIFont" charset="-120"/>
              <a:buChar char="-"/>
            </a:pPr>
            <a:r>
              <a:rPr lang="en-US" dirty="0"/>
              <a:t>S</a:t>
            </a:r>
            <a:r>
              <a:rPr lang="en-US" dirty="0" smtClean="0"/>
              <a:t>enior colleagues who have had lots of proposals funded, preferably by </a:t>
            </a:r>
            <a:r>
              <a:rPr lang="en-US" u="sng" dirty="0" smtClean="0"/>
              <a:t>your </a:t>
            </a:r>
            <a:r>
              <a:rPr lang="en-US" dirty="0" smtClean="0"/>
              <a:t>Panel</a:t>
            </a:r>
          </a:p>
          <a:p>
            <a:pPr marL="457200" indent="-457200">
              <a:buFont typeface="Arial" charset="0"/>
              <a:buChar char="•"/>
            </a:pPr>
            <a:r>
              <a:rPr lang="en-US" dirty="0" smtClean="0"/>
              <a:t>Participate in/organize </a:t>
            </a:r>
            <a:r>
              <a:rPr lang="en-US" dirty="0" smtClean="0"/>
              <a:t>a Mock Panel </a:t>
            </a:r>
          </a:p>
          <a:p>
            <a:pPr marL="457200" indent="-457200">
              <a:buFont typeface="Arial" charset="0"/>
              <a:buChar char="•"/>
            </a:pPr>
            <a:r>
              <a:rPr lang="en-US" dirty="0" smtClean="0"/>
              <a:t>Take the advice of your volunteer reviewers!</a:t>
            </a:r>
          </a:p>
          <a:p>
            <a:pPr marL="457200" indent="-457200">
              <a:buFont typeface="Arial" charset="0"/>
              <a:buChar char="•"/>
            </a:pPr>
            <a:r>
              <a:rPr lang="en-US" dirty="0" smtClean="0"/>
              <a:t>Get on a panel</a:t>
            </a:r>
            <a:endParaRPr lang="en-US" dirty="0" smtClean="0"/>
          </a:p>
        </p:txBody>
      </p:sp>
    </p:spTree>
    <p:extLst>
      <p:ext uri="{BB962C8B-B14F-4D97-AF65-F5344CB8AC3E}">
        <p14:creationId xmlns:p14="http://schemas.microsoft.com/office/powerpoint/2010/main" val="87435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20729</TotalTime>
  <Words>1679</Words>
  <Application>Microsoft Macintosh PowerPoint</Application>
  <PresentationFormat>On-screen Show (4:3)</PresentationFormat>
  <Paragraphs>176</Paragraphs>
  <Slides>33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.AppleSystemUIFont</vt:lpstr>
      <vt:lpstr>ArialMT</vt:lpstr>
      <vt:lpstr>Calibri</vt:lpstr>
      <vt:lpstr>Calibri Light</vt:lpstr>
      <vt:lpstr>Cambria Math</vt:lpstr>
      <vt:lpstr>ＭＳ Ｐゴシック</vt:lpstr>
      <vt:lpstr>Times</vt:lpstr>
      <vt:lpstr>Arial</vt:lpstr>
      <vt:lpstr>Office Theme</vt:lpstr>
      <vt:lpstr>Writing an NSF Grant</vt:lpstr>
      <vt:lpstr>PowerPoint Presentation</vt:lpstr>
      <vt:lpstr>Personal observations </vt:lpstr>
      <vt:lpstr>Outline</vt:lpstr>
      <vt:lpstr>1.  Know your audience</vt:lpstr>
      <vt:lpstr>Divisions have multiple Programs</vt:lpstr>
      <vt:lpstr>Talk to Program Officers</vt:lpstr>
      <vt:lpstr>2.  Know what successful proposals look like</vt:lpstr>
      <vt:lpstr>Ask colleagues to read your proposal</vt:lpstr>
      <vt:lpstr>Give yourself enough time!</vt:lpstr>
      <vt:lpstr>3. Present the best case</vt:lpstr>
      <vt:lpstr>Your ideas must be novel</vt:lpstr>
      <vt:lpstr>Grab reviewer’s attention immediately</vt:lpstr>
      <vt:lpstr>Intellectual Merit and Broader Impacts are required and are the criteria for review </vt:lpstr>
      <vt:lpstr>Intellectual Merit and Broader Impacts</vt:lpstr>
      <vt:lpstr>Best practices--Stylistic</vt:lpstr>
      <vt:lpstr>Best practices--Scientific</vt:lpstr>
      <vt:lpstr>Tips and Tricks?</vt:lpstr>
      <vt:lpstr>A few “tricks”</vt:lpstr>
      <vt:lpstr>A few “tricks”</vt:lpstr>
      <vt:lpstr>A few “tricks”</vt:lpstr>
      <vt:lpstr>4. Follow the guidelines!</vt:lpstr>
      <vt:lpstr>PowerPoint Presentation</vt:lpstr>
      <vt:lpstr>Fastlane</vt:lpstr>
      <vt:lpstr>Sections of a Proposal</vt:lpstr>
      <vt:lpstr>Adhere to instructions exactly—you will not get a 2nd chance</vt:lpstr>
      <vt:lpstr>Adhere to your Program Solicitation!</vt:lpstr>
      <vt:lpstr>Look for checklist!</vt:lpstr>
      <vt:lpstr>5. If your proposal is not funded</vt:lpstr>
      <vt:lpstr>Questions?</vt:lpstr>
      <vt:lpstr>Activity</vt:lpstr>
      <vt:lpstr>Broader Impacts  </vt:lpstr>
      <vt:lpstr>A few “tricks”</vt:lpstr>
    </vt:vector>
  </TitlesOfParts>
  <Company>Florida State University</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Fish Conference</dc:title>
  <dc:creator>Kimberly Hughes</dc:creator>
  <cp:lastModifiedBy>Kim Hughes</cp:lastModifiedBy>
  <cp:revision>1946</cp:revision>
  <dcterms:created xsi:type="dcterms:W3CDTF">2016-03-08T18:03:14Z</dcterms:created>
  <dcterms:modified xsi:type="dcterms:W3CDTF">2016-10-14T13:57:29Z</dcterms:modified>
</cp:coreProperties>
</file>