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308" r:id="rId6"/>
    <p:sldId id="309" r:id="rId7"/>
    <p:sldId id="276" r:id="rId8"/>
    <p:sldId id="282" r:id="rId9"/>
    <p:sldId id="287" r:id="rId10"/>
    <p:sldId id="310" r:id="rId11"/>
    <p:sldId id="262" r:id="rId12"/>
    <p:sldId id="311" r:id="rId13"/>
    <p:sldId id="312" r:id="rId14"/>
    <p:sldId id="288" r:id="rId15"/>
    <p:sldId id="298" r:id="rId16"/>
    <p:sldId id="306" r:id="rId17"/>
    <p:sldId id="300" r:id="rId18"/>
    <p:sldId id="323" r:id="rId19"/>
    <p:sldId id="294" r:id="rId20"/>
    <p:sldId id="315" r:id="rId21"/>
    <p:sldId id="314" r:id="rId22"/>
    <p:sldId id="264" r:id="rId23"/>
    <p:sldId id="316" r:id="rId24"/>
    <p:sldId id="321" r:id="rId25"/>
    <p:sldId id="320" r:id="rId26"/>
    <p:sldId id="304" r:id="rId27"/>
    <p:sldId id="322" r:id="rId28"/>
    <p:sldId id="324" r:id="rId29"/>
    <p:sldId id="325" r:id="rId30"/>
    <p:sldId id="326" r:id="rId31"/>
    <p:sldId id="305" r:id="rId32"/>
    <p:sldId id="271" r:id="rId33"/>
    <p:sldId id="272" r:id="rId34"/>
    <p:sldId id="319" r:id="rId35"/>
    <p:sldId id="317" r:id="rId36"/>
    <p:sldId id="318" r:id="rId37"/>
    <p:sldId id="301" r:id="rId38"/>
    <p:sldId id="303" r:id="rId3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663300"/>
    <a:srgbClr val="CC33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3" autoAdjust="0"/>
    <p:restoredTop sz="84035" autoAdjust="0"/>
  </p:normalViewPr>
  <p:slideViewPr>
    <p:cSldViewPr>
      <p:cViewPr varScale="1">
        <p:scale>
          <a:sx n="111" d="100"/>
          <a:sy n="111" d="100"/>
        </p:scale>
        <p:origin x="2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Times New Roman" charset="0"/>
                <a:cs typeface="+mn-cs"/>
              </a:defRPr>
            </a:lvl1pPr>
          </a:lstStyle>
          <a:p>
            <a:pPr>
              <a:defRPr/>
            </a:pPr>
            <a:endParaRPr lang="en-US"/>
          </a:p>
        </p:txBody>
      </p:sp>
      <p:sp>
        <p:nvSpPr>
          <p:cNvPr id="115715"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Times New Roman" charset="0"/>
                <a:cs typeface="+mn-cs"/>
              </a:defRPr>
            </a:lvl1pPr>
          </a:lstStyle>
          <a:p>
            <a:pPr>
              <a:defRPr/>
            </a:pPr>
            <a:endParaRPr lang="en-US"/>
          </a:p>
        </p:txBody>
      </p:sp>
      <p:sp>
        <p:nvSpPr>
          <p:cNvPr id="115716"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Times New Roman" charset="0"/>
                <a:cs typeface="+mn-cs"/>
              </a:defRPr>
            </a:lvl1pPr>
          </a:lstStyle>
          <a:p>
            <a:pPr>
              <a:defRPr/>
            </a:pPr>
            <a:endParaRPr lang="en-US"/>
          </a:p>
        </p:txBody>
      </p:sp>
      <p:sp>
        <p:nvSpPr>
          <p:cNvPr id="115717"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charset="0"/>
                <a:cs typeface="+mn-cs"/>
              </a:defRPr>
            </a:lvl1pPr>
          </a:lstStyle>
          <a:p>
            <a:pPr>
              <a:defRPr/>
            </a:pPr>
            <a:fld id="{5E0CFD68-E1EE-47D7-B434-FCAB0BE6E2CB}" type="slidenum">
              <a:rPr lang="en-US"/>
              <a:pPr>
                <a:defRPr/>
              </a:pPr>
              <a:t>‹#›</a:t>
            </a:fld>
            <a:endParaRPr lang="en-US"/>
          </a:p>
        </p:txBody>
      </p:sp>
    </p:spTree>
    <p:extLst>
      <p:ext uri="{BB962C8B-B14F-4D97-AF65-F5344CB8AC3E}">
        <p14:creationId xmlns:p14="http://schemas.microsoft.com/office/powerpoint/2010/main" val="411691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eaLnBrk="0" hangingPunct="0">
              <a:defRPr sz="1200">
                <a:latin typeface="Tahoma" charset="0"/>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eaLnBrk="0" hangingPunct="0">
              <a:defRPr sz="1200">
                <a:latin typeface="Tahoma" charset="0"/>
                <a:cs typeface="+mn-cs"/>
              </a:defRPr>
            </a:lvl1pPr>
          </a:lstStyle>
          <a:p>
            <a:pPr>
              <a:defRPr/>
            </a:pPr>
            <a:fld id="{683182D6-47B4-471B-9863-64F3A536A4C2}" type="datetimeFigureOut">
              <a:rPr lang="en-US"/>
              <a:pPr>
                <a:defRPr/>
              </a:pPr>
              <a:t>10/5/2016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0" hangingPunct="0">
              <a:defRPr sz="1200">
                <a:latin typeface="Tahoma" charset="0"/>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eaLnBrk="0" hangingPunct="0">
              <a:defRPr sz="1200">
                <a:latin typeface="Tahoma" charset="0"/>
                <a:cs typeface="+mn-cs"/>
              </a:defRPr>
            </a:lvl1pPr>
          </a:lstStyle>
          <a:p>
            <a:pPr>
              <a:defRPr/>
            </a:pPr>
            <a:fld id="{B747A1A6-C181-4151-91B7-CAB42A352CE3}" type="slidenum">
              <a:rPr lang="en-US"/>
              <a:pPr>
                <a:defRPr/>
              </a:pPr>
              <a:t>‹#›</a:t>
            </a:fld>
            <a:endParaRPr lang="en-US"/>
          </a:p>
        </p:txBody>
      </p:sp>
    </p:spTree>
    <p:extLst>
      <p:ext uri="{BB962C8B-B14F-4D97-AF65-F5344CB8AC3E}">
        <p14:creationId xmlns:p14="http://schemas.microsoft.com/office/powerpoint/2010/main" val="36210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B32D0-AED9-4A12-9570-FA1394A7371B}" type="slidenum">
              <a:rPr lang="en-US" smtClean="0">
                <a:latin typeface="Tahoma" pitchFamily="34" charset="0"/>
              </a:rPr>
              <a:pPr/>
              <a:t>1</a:t>
            </a:fld>
            <a:endParaRPr lang="en-US" smtClean="0">
              <a:latin typeface="Tahoma" pitchFamily="34" charset="0"/>
            </a:endParaRPr>
          </a:p>
        </p:txBody>
      </p:sp>
    </p:spTree>
    <p:extLst>
      <p:ext uri="{BB962C8B-B14F-4D97-AF65-F5344CB8AC3E}">
        <p14:creationId xmlns:p14="http://schemas.microsoft.com/office/powerpoint/2010/main" val="27433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72F8-3F56-47B5-B58A-241183DFA03E}" type="slidenum">
              <a:rPr lang="en-US" smtClean="0">
                <a:latin typeface="Tahoma" pitchFamily="34" charset="0"/>
              </a:rPr>
              <a:pPr/>
              <a:t>12</a:t>
            </a:fld>
            <a:endParaRPr lang="en-US" smtClean="0">
              <a:latin typeface="Tahoma" pitchFamily="34" charset="0"/>
            </a:endParaRPr>
          </a:p>
        </p:txBody>
      </p:sp>
    </p:spTree>
    <p:extLst>
      <p:ext uri="{BB962C8B-B14F-4D97-AF65-F5344CB8AC3E}">
        <p14:creationId xmlns:p14="http://schemas.microsoft.com/office/powerpoint/2010/main" val="276497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D775B-89C7-4E72-95EA-C7471E6DFD9E}" type="slidenum">
              <a:rPr lang="en-US" smtClean="0">
                <a:latin typeface="Tahoma" pitchFamily="34" charset="0"/>
              </a:rPr>
              <a:pPr/>
              <a:t>14</a:t>
            </a:fld>
            <a:endParaRPr lang="en-US" smtClean="0">
              <a:latin typeface="Tahoma" pitchFamily="34" charset="0"/>
            </a:endParaRPr>
          </a:p>
        </p:txBody>
      </p:sp>
    </p:spTree>
    <p:extLst>
      <p:ext uri="{BB962C8B-B14F-4D97-AF65-F5344CB8AC3E}">
        <p14:creationId xmlns:p14="http://schemas.microsoft.com/office/powerpoint/2010/main" val="168234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C390BA-BEB1-4E62-BB61-EF2895809164}" type="slidenum">
              <a:rPr lang="en-US" smtClean="0">
                <a:latin typeface="Tahoma" pitchFamily="34" charset="0"/>
              </a:rPr>
              <a:pPr/>
              <a:t>16</a:t>
            </a:fld>
            <a:endParaRPr lang="en-US" smtClean="0">
              <a:latin typeface="Tahoma" pitchFamily="34" charset="0"/>
            </a:endParaRPr>
          </a:p>
        </p:txBody>
      </p:sp>
    </p:spTree>
    <p:extLst>
      <p:ext uri="{BB962C8B-B14F-4D97-AF65-F5344CB8AC3E}">
        <p14:creationId xmlns:p14="http://schemas.microsoft.com/office/powerpoint/2010/main" val="256691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C390BA-BEB1-4E62-BB61-EF2895809164}" type="slidenum">
              <a:rPr lang="en-US" smtClean="0">
                <a:latin typeface="Tahoma" pitchFamily="34" charset="0"/>
              </a:rPr>
              <a:pPr/>
              <a:t>17</a:t>
            </a:fld>
            <a:endParaRPr lang="en-US" smtClean="0">
              <a:latin typeface="Tahoma" pitchFamily="34" charset="0"/>
            </a:endParaRPr>
          </a:p>
        </p:txBody>
      </p:sp>
    </p:spTree>
    <p:extLst>
      <p:ext uri="{BB962C8B-B14F-4D97-AF65-F5344CB8AC3E}">
        <p14:creationId xmlns:p14="http://schemas.microsoft.com/office/powerpoint/2010/main" val="256691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C390BA-BEB1-4E62-BB61-EF2895809164}" type="slidenum">
              <a:rPr lang="en-US" smtClean="0">
                <a:latin typeface="Tahoma" pitchFamily="34" charset="0"/>
              </a:rPr>
              <a:pPr/>
              <a:t>18</a:t>
            </a:fld>
            <a:endParaRPr lang="en-US" smtClean="0">
              <a:latin typeface="Tahoma" pitchFamily="34" charset="0"/>
            </a:endParaRPr>
          </a:p>
        </p:txBody>
      </p:sp>
    </p:spTree>
    <p:extLst>
      <p:ext uri="{BB962C8B-B14F-4D97-AF65-F5344CB8AC3E}">
        <p14:creationId xmlns:p14="http://schemas.microsoft.com/office/powerpoint/2010/main" val="256691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0C6722-4055-4A89-B304-887494FCA8D2}" type="slidenum">
              <a:rPr lang="en-US" smtClean="0">
                <a:latin typeface="Tahoma" pitchFamily="34" charset="0"/>
              </a:rPr>
              <a:pPr/>
              <a:t>19</a:t>
            </a:fld>
            <a:endParaRPr lang="en-US" smtClean="0">
              <a:latin typeface="Tahoma" pitchFamily="34" charset="0"/>
            </a:endParaRPr>
          </a:p>
        </p:txBody>
      </p:sp>
    </p:spTree>
    <p:extLst>
      <p:ext uri="{BB962C8B-B14F-4D97-AF65-F5344CB8AC3E}">
        <p14:creationId xmlns:p14="http://schemas.microsoft.com/office/powerpoint/2010/main" val="248924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8D9BF-96B0-4D5D-A42B-66E19B1DFF86}" type="slidenum">
              <a:rPr lang="en-US" smtClean="0">
                <a:latin typeface="Tahoma" pitchFamily="34" charset="0"/>
              </a:rPr>
              <a:pPr/>
              <a:t>29</a:t>
            </a:fld>
            <a:endParaRPr lang="en-US" smtClean="0">
              <a:latin typeface="Tahoma" pitchFamily="34" charset="0"/>
            </a:endParaRPr>
          </a:p>
        </p:txBody>
      </p:sp>
    </p:spTree>
    <p:extLst>
      <p:ext uri="{BB962C8B-B14F-4D97-AF65-F5344CB8AC3E}">
        <p14:creationId xmlns:p14="http://schemas.microsoft.com/office/powerpoint/2010/main" val="212496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07EE79-D51B-4F9A-8E63-E8F5251A3B5E}" type="slidenum">
              <a:rPr lang="en-US" smtClean="0">
                <a:latin typeface="Tahoma" pitchFamily="34" charset="0"/>
              </a:rPr>
              <a:pPr/>
              <a:t>30</a:t>
            </a:fld>
            <a:endParaRPr lang="en-US" smtClean="0">
              <a:latin typeface="Tahoma" pitchFamily="34" charset="0"/>
            </a:endParaRPr>
          </a:p>
        </p:txBody>
      </p:sp>
    </p:spTree>
    <p:extLst>
      <p:ext uri="{BB962C8B-B14F-4D97-AF65-F5344CB8AC3E}">
        <p14:creationId xmlns:p14="http://schemas.microsoft.com/office/powerpoint/2010/main" val="297994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7871C4-FA70-4B30-A8EE-42ECAE9B9EC8}" type="slidenum">
              <a:rPr lang="en-US" smtClean="0">
                <a:latin typeface="Tahoma" pitchFamily="34" charset="0"/>
              </a:rPr>
              <a:pPr/>
              <a:t>4</a:t>
            </a:fld>
            <a:endParaRPr lang="en-US" smtClean="0">
              <a:latin typeface="Tahoma" pitchFamily="34" charset="0"/>
            </a:endParaRPr>
          </a:p>
        </p:txBody>
      </p:sp>
    </p:spTree>
    <p:extLst>
      <p:ext uri="{BB962C8B-B14F-4D97-AF65-F5344CB8AC3E}">
        <p14:creationId xmlns:p14="http://schemas.microsoft.com/office/powerpoint/2010/main" val="112922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439424-A0E0-48B1-B610-9027EED9535D}" type="slidenum">
              <a:rPr lang="en-US" smtClean="0">
                <a:latin typeface="Tahoma" pitchFamily="34" charset="0"/>
              </a:rPr>
              <a:pPr/>
              <a:t>5</a:t>
            </a:fld>
            <a:endParaRPr lang="en-US" smtClean="0">
              <a:latin typeface="Tahoma" pitchFamily="34" charset="0"/>
            </a:endParaRPr>
          </a:p>
        </p:txBody>
      </p:sp>
    </p:spTree>
    <p:extLst>
      <p:ext uri="{BB962C8B-B14F-4D97-AF65-F5344CB8AC3E}">
        <p14:creationId xmlns:p14="http://schemas.microsoft.com/office/powerpoint/2010/main" val="306219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6</a:t>
            </a:fld>
            <a:endParaRPr lang="en-US" smtClean="0">
              <a:latin typeface="Tahoma" pitchFamily="34" charset="0"/>
            </a:endParaRPr>
          </a:p>
        </p:txBody>
      </p:sp>
    </p:spTree>
    <p:extLst>
      <p:ext uri="{BB962C8B-B14F-4D97-AF65-F5344CB8AC3E}">
        <p14:creationId xmlns:p14="http://schemas.microsoft.com/office/powerpoint/2010/main" val="111966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7</a:t>
            </a:fld>
            <a:endParaRPr lang="en-US" smtClean="0">
              <a:latin typeface="Tahoma" pitchFamily="34" charset="0"/>
            </a:endParaRPr>
          </a:p>
        </p:txBody>
      </p:sp>
    </p:spTree>
    <p:extLst>
      <p:ext uri="{BB962C8B-B14F-4D97-AF65-F5344CB8AC3E}">
        <p14:creationId xmlns:p14="http://schemas.microsoft.com/office/powerpoint/2010/main" val="111966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8</a:t>
            </a:fld>
            <a:endParaRPr lang="en-US" smtClean="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9</a:t>
            </a:fld>
            <a:endParaRPr lang="en-US" smtClean="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10</a:t>
            </a:fld>
            <a:endParaRPr lang="en-US" smtClean="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Clarify: Program approval only needed if Key Personnel are on NGA – 25% change in level of effort…</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998A87-8B8E-428F-B4AE-47BCC1FAFD2F}" type="slidenum">
              <a:rPr lang="en-US" smtClean="0">
                <a:latin typeface="Tahoma" pitchFamily="34" charset="0"/>
              </a:rPr>
              <a:pPr/>
              <a:t>11</a:t>
            </a:fld>
            <a:endParaRPr lang="en-US" smtClean="0">
              <a:latin typeface="Tahoma" pitchFamily="34" charset="0"/>
            </a:endParaRPr>
          </a:p>
        </p:txBody>
      </p:sp>
    </p:spTree>
    <p:extLst>
      <p:ext uri="{BB962C8B-B14F-4D97-AF65-F5344CB8AC3E}">
        <p14:creationId xmlns:p14="http://schemas.microsoft.com/office/powerpoint/2010/main" val="4002893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352800"/>
            <a:ext cx="9144000" cy="8382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0" y="4419600"/>
            <a:ext cx="9144000" cy="609600"/>
          </a:xfrm>
        </p:spPr>
        <p:txBody>
          <a:bodyPr/>
          <a:lstStyle>
            <a:lvl1pPr marL="0" indent="0">
              <a:buFontTx/>
              <a:buNone/>
              <a:defRPr/>
            </a:lvl1pPr>
          </a:lstStyle>
          <a:p>
            <a:r>
              <a:rPr lang="en-US"/>
              <a:t>Click to edit Master subtitle style</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pPr>
              <a:defRPr/>
            </a:pPr>
            <a:fld id="{365D27BB-394E-4991-9C6F-0DE221B14BA3}"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904E2487-866C-47A2-B392-913CE58C006D}"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8E094E83-0A16-4805-BCBE-C00C930EAA66}"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0E1B4CA4-B81C-483E-ABBD-1388E88B8102}"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DD8EF5BB-ED01-488A-A796-5491670B1BE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C8B892E3-4562-4542-8B6C-A0B826762AAB}"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7AFC262B-7D1B-4A0F-82CF-04FFF476278B}"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473076C8-69C6-4034-AF70-1960C2D02D84}"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47FB8D01-3914-4DB3-B57C-CBFB0C131CCE}"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347947F-4EC4-4F7A-8742-EC0C9E50E027}"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44A9978C-798D-4365-98F5-1F00555D8C89}"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0" y="838200"/>
            <a:ext cx="9144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9" name="Rectangle 35"/>
          <p:cNvSpPr>
            <a:spLocks noGrp="1" noChangeArrowheads="1"/>
          </p:cNvSpPr>
          <p:nvPr>
            <p:ph type="dt" sz="half" idx="2"/>
          </p:nvPr>
        </p:nvSpPr>
        <p:spPr bwMode="auto">
          <a:xfrm>
            <a:off x="457200" y="6435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60" name="Rectangle 36"/>
          <p:cNvSpPr>
            <a:spLocks noGrp="1" noChangeArrowheads="1"/>
          </p:cNvSpPr>
          <p:nvPr>
            <p:ph type="ftr" sz="quarter" idx="3"/>
          </p:nvPr>
        </p:nvSpPr>
        <p:spPr bwMode="auto">
          <a:xfrm>
            <a:off x="3124200" y="6435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61" name="Rectangle 37"/>
          <p:cNvSpPr>
            <a:spLocks noGrp="1" noChangeArrowheads="1"/>
          </p:cNvSpPr>
          <p:nvPr>
            <p:ph type="sldNum" sz="quarter" idx="4"/>
          </p:nvPr>
        </p:nvSpPr>
        <p:spPr bwMode="auto">
          <a:xfrm>
            <a:off x="6553200" y="6435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3B73F601-6F8E-4D6B-B27B-005AB05ED0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thruBlk="1"/>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tvlon.com/resources/FlyAct.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447800"/>
            <a:ext cx="8839200" cy="1524000"/>
          </a:xfrm>
        </p:spPr>
        <p:txBody>
          <a:bodyPr/>
          <a:lstStyle/>
          <a:p>
            <a:pPr eaLnBrk="1" hangingPunct="1"/>
            <a:r>
              <a:rPr lang="en-US" sz="4000" dirty="0" smtClean="0">
                <a:solidFill>
                  <a:srgbClr val="000000"/>
                </a:solidFill>
              </a:rPr>
              <a:t>Working with International Collaborators</a:t>
            </a:r>
          </a:p>
        </p:txBody>
      </p:sp>
      <p:sp>
        <p:nvSpPr>
          <p:cNvPr id="3075" name="Rectangle 3"/>
          <p:cNvSpPr>
            <a:spLocks noGrp="1" noChangeArrowheads="1"/>
          </p:cNvSpPr>
          <p:nvPr>
            <p:ph type="subTitle" idx="1"/>
          </p:nvPr>
        </p:nvSpPr>
        <p:spPr>
          <a:xfrm>
            <a:off x="0" y="4191000"/>
            <a:ext cx="9144000" cy="2438400"/>
          </a:xfrm>
        </p:spPr>
        <p:txBody>
          <a:bodyPr/>
          <a:lstStyle/>
          <a:p>
            <a:pPr eaLnBrk="1" hangingPunct="1">
              <a:lnSpc>
                <a:spcPct val="90000"/>
              </a:lnSpc>
            </a:pPr>
            <a:r>
              <a:rPr lang="en-US" sz="2800" dirty="0" smtClean="0">
                <a:solidFill>
                  <a:srgbClr val="000000"/>
                </a:solidFill>
              </a:rPr>
              <a:t>Mary Kirker</a:t>
            </a:r>
          </a:p>
          <a:p>
            <a:pPr eaLnBrk="1" hangingPunct="1">
              <a:lnSpc>
                <a:spcPct val="90000"/>
              </a:lnSpc>
            </a:pPr>
            <a:r>
              <a:rPr lang="en-US" sz="2800" dirty="0" smtClean="0">
                <a:solidFill>
                  <a:srgbClr val="000000"/>
                </a:solidFill>
              </a:rPr>
              <a:t>Chief, Grants Management Officer</a:t>
            </a:r>
          </a:p>
          <a:p>
            <a:pPr eaLnBrk="1" hangingPunct="1">
              <a:lnSpc>
                <a:spcPct val="90000"/>
              </a:lnSpc>
            </a:pPr>
            <a:r>
              <a:rPr lang="en-US" sz="2800" dirty="0" smtClean="0">
                <a:solidFill>
                  <a:srgbClr val="000000"/>
                </a:solidFill>
              </a:rPr>
              <a:t>National Institute of Allergy and Infectious Diseases, National Institutes of Health</a:t>
            </a:r>
          </a:p>
          <a:p>
            <a:pPr eaLnBrk="1" hangingPunct="1">
              <a:lnSpc>
                <a:spcPct val="90000"/>
              </a:lnSpc>
            </a:pPr>
            <a:endParaRPr lang="en-US" sz="2800" dirty="0" smtClean="0">
              <a:solidFill>
                <a:srgbClr val="000000"/>
              </a:solidFill>
            </a:endParaRPr>
          </a:p>
          <a:p>
            <a:pPr algn="ctr" eaLnBrk="1" hangingPunct="1">
              <a:lnSpc>
                <a:spcPct val="90000"/>
              </a:lnSpc>
            </a:pPr>
            <a:r>
              <a:rPr lang="en-US" sz="2000" i="1" dirty="0" smtClean="0">
                <a:solidFill>
                  <a:srgbClr val="000000"/>
                </a:solidFill>
              </a:rPr>
              <a:t>2016 NIH Regional Seminar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000000"/>
                </a:solidFill>
              </a:rPr>
              <a:t>Funding Collaborations</a:t>
            </a:r>
          </a:p>
        </p:txBody>
      </p:sp>
      <p:sp>
        <p:nvSpPr>
          <p:cNvPr id="14339" name="Rectangle 3"/>
          <p:cNvSpPr>
            <a:spLocks noGrp="1" noChangeArrowheads="1"/>
          </p:cNvSpPr>
          <p:nvPr>
            <p:ph type="body" idx="1"/>
          </p:nvPr>
        </p:nvSpPr>
        <p:spPr>
          <a:xfrm>
            <a:off x="0" y="1066800"/>
            <a:ext cx="9144000" cy="4876800"/>
          </a:xfrm>
        </p:spPr>
        <p:txBody>
          <a:bodyPr/>
          <a:lstStyle/>
          <a:p>
            <a:pPr eaLnBrk="1" hangingPunct="1">
              <a:defRPr/>
            </a:pPr>
            <a:r>
              <a:rPr lang="en-US" dirty="0" smtClean="0">
                <a:solidFill>
                  <a:srgbClr val="000000"/>
                </a:solidFill>
              </a:rPr>
              <a:t>Vendor Agreement</a:t>
            </a:r>
          </a:p>
          <a:p>
            <a:pPr lvl="1" eaLnBrk="1" hangingPunct="1">
              <a:defRPr/>
            </a:pPr>
            <a:r>
              <a:rPr lang="en-US" sz="2400" dirty="0" smtClean="0">
                <a:solidFill>
                  <a:srgbClr val="000000"/>
                </a:solidFill>
              </a:rPr>
              <a:t>Routine goods and services</a:t>
            </a:r>
          </a:p>
          <a:p>
            <a:pPr lvl="1" eaLnBrk="1" hangingPunct="1">
              <a:defRPr/>
            </a:pPr>
            <a:endParaRPr lang="en-US" sz="2400" dirty="0" smtClean="0">
              <a:solidFill>
                <a:srgbClr val="000000"/>
              </a:solidFill>
            </a:endParaRPr>
          </a:p>
          <a:p>
            <a:pPr lvl="1" eaLnBrk="1" hangingPunct="1">
              <a:defRPr/>
            </a:pPr>
            <a:r>
              <a:rPr lang="en-US" sz="2400" dirty="0" smtClean="0">
                <a:solidFill>
                  <a:srgbClr val="000000"/>
                </a:solidFill>
              </a:rPr>
              <a:t>Ancillary to the research</a:t>
            </a:r>
          </a:p>
          <a:p>
            <a:pPr lvl="1" eaLnBrk="1" hangingPunct="1">
              <a:defRPr/>
            </a:pPr>
            <a:endParaRPr lang="en-US" sz="2400" dirty="0" smtClean="0">
              <a:solidFill>
                <a:srgbClr val="000000"/>
              </a:solidFill>
            </a:endParaRPr>
          </a:p>
          <a:p>
            <a:pPr lvl="1" eaLnBrk="1" hangingPunct="1">
              <a:defRPr/>
            </a:pPr>
            <a:r>
              <a:rPr lang="en-US" sz="2400" dirty="0" smtClean="0">
                <a:solidFill>
                  <a:srgbClr val="000000"/>
                </a:solidFill>
              </a:rPr>
              <a:t>Provides similar service to many</a:t>
            </a:r>
          </a:p>
          <a:p>
            <a:pPr lvl="1" eaLnBrk="1" hangingPunct="1">
              <a:defRPr/>
            </a:pPr>
            <a:endParaRPr lang="en-US" sz="2400" dirty="0" smtClean="0">
              <a:solidFill>
                <a:srgbClr val="000000"/>
              </a:solidFill>
            </a:endParaRPr>
          </a:p>
          <a:p>
            <a:pPr lvl="1" eaLnBrk="1" hangingPunct="1">
              <a:defRPr/>
            </a:pPr>
            <a:r>
              <a:rPr lang="en-US" sz="2400" dirty="0" smtClean="0">
                <a:solidFill>
                  <a:srgbClr val="000000"/>
                </a:solidFill>
              </a:rPr>
              <a:t>Not the same written requirements as consortium agreement</a:t>
            </a:r>
          </a:p>
          <a:p>
            <a:pPr lvl="1" eaLnBrk="1" hangingPunct="1">
              <a:defRPr/>
            </a:pPr>
            <a:endParaRPr lang="en-US" sz="3200" dirty="0">
              <a:solidFill>
                <a:srgbClr val="000000"/>
              </a:solidFill>
            </a:endParaRPr>
          </a:p>
          <a:p>
            <a:pPr eaLnBrk="1" hangingPunct="1">
              <a:defRPr/>
            </a:pPr>
            <a:endParaRPr lang="en-US" sz="3600" dirty="0" smtClean="0">
              <a:solidFill>
                <a:srgbClr val="000000"/>
              </a:solidFill>
            </a:endParaRPr>
          </a:p>
          <a:p>
            <a:pPr lvl="1" eaLnBrk="1" hangingPunct="1">
              <a:buFontTx/>
              <a:buNone/>
              <a:defRPr/>
            </a:pPr>
            <a:endParaRPr lang="en-US" sz="3200" dirty="0" smtClean="0">
              <a:solidFill>
                <a:srgbClr val="000000"/>
              </a:solidFill>
            </a:endParaRPr>
          </a:p>
        </p:txBody>
      </p:sp>
    </p:spTree>
    <p:extLst>
      <p:ext uri="{BB962C8B-B14F-4D97-AF65-F5344CB8AC3E}">
        <p14:creationId xmlns:p14="http://schemas.microsoft.com/office/powerpoint/2010/main" val="39618122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rgbClr val="000000"/>
                </a:solidFill>
              </a:rPr>
              <a:t>Tips for U.S. Investigators</a:t>
            </a:r>
          </a:p>
        </p:txBody>
      </p:sp>
      <p:sp>
        <p:nvSpPr>
          <p:cNvPr id="119811" name="Rectangle 3"/>
          <p:cNvSpPr>
            <a:spLocks noGrp="1" noChangeArrowheads="1"/>
          </p:cNvSpPr>
          <p:nvPr>
            <p:ph type="body" idx="1"/>
          </p:nvPr>
        </p:nvSpPr>
        <p:spPr>
          <a:xfrm>
            <a:off x="0" y="914400"/>
            <a:ext cx="9144000" cy="5791200"/>
          </a:xfrm>
        </p:spPr>
        <p:txBody>
          <a:bodyPr/>
          <a:lstStyle/>
          <a:p>
            <a:pPr marL="457200" eaLnBrk="1" hangingPunct="1">
              <a:spcBef>
                <a:spcPts val="1200"/>
              </a:spcBef>
              <a:spcAft>
                <a:spcPts val="600"/>
              </a:spcAft>
              <a:defRPr/>
            </a:pPr>
            <a:r>
              <a:rPr lang="en-US" dirty="0" smtClean="0">
                <a:solidFill>
                  <a:srgbClr val="000000"/>
                </a:solidFill>
              </a:rPr>
              <a:t>U.S. Institutional Support</a:t>
            </a:r>
          </a:p>
          <a:p>
            <a:pPr marL="857250" lvl="1" eaLnBrk="1" hangingPunct="1">
              <a:spcBef>
                <a:spcPts val="1200"/>
              </a:spcBef>
              <a:spcAft>
                <a:spcPts val="600"/>
              </a:spcAft>
              <a:defRPr/>
            </a:pPr>
            <a:r>
              <a:rPr lang="en-US" sz="2400" dirty="0" smtClean="0">
                <a:solidFill>
                  <a:srgbClr val="000000"/>
                </a:solidFill>
              </a:rPr>
              <a:t>Connect with centers or institutes in global health</a:t>
            </a:r>
          </a:p>
          <a:p>
            <a:pPr marL="457200" eaLnBrk="1" hangingPunct="1">
              <a:spcBef>
                <a:spcPts val="1200"/>
              </a:spcBef>
              <a:spcAft>
                <a:spcPts val="600"/>
              </a:spcAft>
              <a:defRPr/>
            </a:pPr>
            <a:r>
              <a:rPr lang="en-US" dirty="0" smtClean="0">
                <a:solidFill>
                  <a:srgbClr val="000000"/>
                </a:solidFill>
              </a:rPr>
              <a:t>Identification of Key Personnel</a:t>
            </a:r>
          </a:p>
          <a:p>
            <a:pPr marL="857250" lvl="1" eaLnBrk="1" hangingPunct="1">
              <a:spcBef>
                <a:spcPts val="1200"/>
              </a:spcBef>
              <a:spcAft>
                <a:spcPts val="600"/>
              </a:spcAft>
              <a:defRPr/>
            </a:pPr>
            <a:r>
              <a:rPr lang="en-US" sz="2400" dirty="0" smtClean="0">
                <a:solidFill>
                  <a:srgbClr val="000000"/>
                </a:solidFill>
              </a:rPr>
              <a:t>Local hierarchy in foreign organization</a:t>
            </a:r>
          </a:p>
          <a:p>
            <a:pPr marL="857250" lvl="1" eaLnBrk="1" hangingPunct="1">
              <a:spcBef>
                <a:spcPts val="1200"/>
              </a:spcBef>
              <a:spcAft>
                <a:spcPts val="600"/>
              </a:spcAft>
              <a:defRPr/>
            </a:pPr>
            <a:r>
              <a:rPr lang="en-US" sz="2400" dirty="0" smtClean="0">
                <a:solidFill>
                  <a:srgbClr val="000000"/>
                </a:solidFill>
              </a:rPr>
              <a:t>Key personnel 25% reduction = program approval</a:t>
            </a:r>
          </a:p>
          <a:p>
            <a:pPr marL="571500" lvl="1" indent="0" eaLnBrk="1" hangingPunct="1">
              <a:spcBef>
                <a:spcPts val="1200"/>
              </a:spcBef>
              <a:spcAft>
                <a:spcPts val="600"/>
              </a:spcAft>
              <a:buNone/>
              <a:defRPr/>
            </a:pPr>
            <a:r>
              <a:rPr lang="en-US" sz="2400" dirty="0">
                <a:solidFill>
                  <a:srgbClr val="000000"/>
                </a:solidFill>
              </a:rPr>
              <a:t>	</a:t>
            </a:r>
            <a:r>
              <a:rPr lang="en-US" sz="2400" dirty="0" smtClean="0">
                <a:solidFill>
                  <a:srgbClr val="000000"/>
                </a:solidFill>
              </a:rPr>
              <a:t>(Key personnel = NIH designates in the </a:t>
            </a:r>
            <a:r>
              <a:rPr lang="en-US" sz="2400" dirty="0" err="1" smtClean="0">
                <a:solidFill>
                  <a:srgbClr val="000000"/>
                </a:solidFill>
              </a:rPr>
              <a:t>NoA</a:t>
            </a:r>
            <a:r>
              <a:rPr lang="en-US" sz="2400" dirty="0" smtClean="0">
                <a:solidFill>
                  <a:srgbClr val="000000"/>
                </a:solidFill>
              </a:rPr>
              <a:t>)</a:t>
            </a:r>
          </a:p>
          <a:p>
            <a:pPr marL="457200" eaLnBrk="1" hangingPunct="1">
              <a:spcBef>
                <a:spcPts val="1200"/>
              </a:spcBef>
              <a:spcAft>
                <a:spcPts val="600"/>
              </a:spcAft>
              <a:defRPr/>
            </a:pPr>
            <a:r>
              <a:rPr lang="en-US" dirty="0" smtClean="0">
                <a:solidFill>
                  <a:srgbClr val="000000"/>
                </a:solidFill>
              </a:rPr>
              <a:t>Understand local reimbursement systems</a:t>
            </a:r>
          </a:p>
          <a:p>
            <a:pPr marL="857250" lvl="1" eaLnBrk="1" hangingPunct="1">
              <a:spcBef>
                <a:spcPts val="1200"/>
              </a:spcBef>
              <a:spcAft>
                <a:spcPts val="600"/>
              </a:spcAft>
              <a:defRPr/>
            </a:pPr>
            <a:r>
              <a:rPr lang="en-US" sz="2400" dirty="0" smtClean="0">
                <a:solidFill>
                  <a:srgbClr val="000000"/>
                </a:solidFill>
              </a:rPr>
              <a:t>Salary support for local investigators</a:t>
            </a:r>
          </a:p>
          <a:p>
            <a:pPr marL="857250" lvl="1" eaLnBrk="1" hangingPunct="1">
              <a:spcBef>
                <a:spcPts val="1200"/>
              </a:spcBef>
              <a:spcAft>
                <a:spcPts val="600"/>
              </a:spcAft>
              <a:defRPr/>
            </a:pPr>
            <a:r>
              <a:rPr lang="en-US" sz="2400" dirty="0" smtClean="0">
                <a:solidFill>
                  <a:srgbClr val="000000"/>
                </a:solidFill>
              </a:rPr>
              <a:t>Project delays = no salary for support staff</a:t>
            </a:r>
          </a:p>
          <a:p>
            <a:pPr eaLnBrk="1" hangingPunct="1">
              <a:buFontTx/>
              <a:buNone/>
              <a:defRPr/>
            </a:pPr>
            <a:endParaRPr lang="en-US" sz="2400" dirty="0" smtClean="0">
              <a:solidFill>
                <a:srgbClr val="0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000000"/>
                </a:solidFill>
              </a:rPr>
              <a:t>Tips for U.S. Investigators</a:t>
            </a:r>
          </a:p>
        </p:txBody>
      </p:sp>
      <p:sp>
        <p:nvSpPr>
          <p:cNvPr id="12291" name="Rectangle 3"/>
          <p:cNvSpPr>
            <a:spLocks noGrp="1" noChangeArrowheads="1"/>
          </p:cNvSpPr>
          <p:nvPr>
            <p:ph type="body" idx="1"/>
          </p:nvPr>
        </p:nvSpPr>
        <p:spPr>
          <a:xfrm>
            <a:off x="0" y="762000"/>
            <a:ext cx="8610600" cy="6096000"/>
          </a:xfrm>
        </p:spPr>
        <p:txBody>
          <a:bodyPr/>
          <a:lstStyle/>
          <a:p>
            <a:pPr marL="457200" eaLnBrk="1" hangingPunct="1">
              <a:spcBef>
                <a:spcPts val="1200"/>
              </a:spcBef>
              <a:spcAft>
                <a:spcPts val="600"/>
              </a:spcAft>
            </a:pPr>
            <a:r>
              <a:rPr lang="en-US" dirty="0" smtClean="0">
                <a:solidFill>
                  <a:srgbClr val="000000"/>
                </a:solidFill>
              </a:rPr>
              <a:t>On-going Project Monitoring</a:t>
            </a:r>
          </a:p>
          <a:p>
            <a:pPr marL="857250" lvl="1" eaLnBrk="1" hangingPunct="1">
              <a:spcBef>
                <a:spcPts val="1200"/>
              </a:spcBef>
              <a:spcAft>
                <a:spcPts val="600"/>
              </a:spcAft>
            </a:pPr>
            <a:r>
              <a:rPr lang="en-US" sz="2400" dirty="0" smtClean="0">
                <a:solidFill>
                  <a:srgbClr val="000000"/>
                </a:solidFill>
              </a:rPr>
              <a:t>Progress Reports</a:t>
            </a:r>
          </a:p>
          <a:p>
            <a:pPr marL="857250" lvl="1" eaLnBrk="1" hangingPunct="1">
              <a:spcBef>
                <a:spcPts val="1200"/>
              </a:spcBef>
              <a:spcAft>
                <a:spcPts val="600"/>
              </a:spcAft>
            </a:pPr>
            <a:r>
              <a:rPr lang="en-US" sz="2400" dirty="0" smtClean="0">
                <a:solidFill>
                  <a:srgbClr val="000000"/>
                </a:solidFill>
              </a:rPr>
              <a:t>Updating NIH Program Officers</a:t>
            </a:r>
          </a:p>
          <a:p>
            <a:pPr marL="857250" lvl="1" eaLnBrk="1" hangingPunct="1">
              <a:spcBef>
                <a:spcPts val="1200"/>
              </a:spcBef>
              <a:spcAft>
                <a:spcPts val="600"/>
              </a:spcAft>
            </a:pPr>
            <a:r>
              <a:rPr lang="en-US" sz="2400" dirty="0" smtClean="0">
                <a:solidFill>
                  <a:srgbClr val="000000"/>
                </a:solidFill>
              </a:rPr>
              <a:t>Monitoring Budget</a:t>
            </a:r>
          </a:p>
          <a:p>
            <a:pPr marL="857250" lvl="1" eaLnBrk="1" hangingPunct="1">
              <a:spcBef>
                <a:spcPts val="1200"/>
              </a:spcBef>
              <a:spcAft>
                <a:spcPts val="600"/>
              </a:spcAft>
            </a:pPr>
            <a:r>
              <a:rPr lang="en-US" sz="2400" dirty="0" smtClean="0">
                <a:solidFill>
                  <a:srgbClr val="000000"/>
                </a:solidFill>
              </a:rPr>
              <a:t>Human Subjects Protections</a:t>
            </a:r>
          </a:p>
          <a:p>
            <a:pPr marL="857250" lvl="1" eaLnBrk="1" hangingPunct="1">
              <a:spcBef>
                <a:spcPts val="1200"/>
              </a:spcBef>
              <a:spcAft>
                <a:spcPts val="600"/>
              </a:spcAft>
            </a:pPr>
            <a:r>
              <a:rPr lang="en-US" sz="2400" dirty="0" smtClean="0">
                <a:solidFill>
                  <a:srgbClr val="000000"/>
                </a:solidFill>
              </a:rPr>
              <a:t>Staff Management</a:t>
            </a:r>
          </a:p>
          <a:p>
            <a:pPr marL="571500" lvl="1" indent="0" eaLnBrk="1" hangingPunct="1">
              <a:spcBef>
                <a:spcPts val="1200"/>
              </a:spcBef>
              <a:spcAft>
                <a:spcPts val="600"/>
              </a:spcAft>
              <a:buNone/>
            </a:pPr>
            <a:r>
              <a:rPr lang="en-US" sz="2400" dirty="0" smtClean="0">
                <a:solidFill>
                  <a:srgbClr val="000000"/>
                </a:solidFill>
              </a:rPr>
              <a:t>The U.S. based PI is responsible.</a:t>
            </a:r>
          </a:p>
          <a:p>
            <a:pPr marL="571500" lvl="1" indent="0" eaLnBrk="1" hangingPunct="1">
              <a:spcBef>
                <a:spcPts val="1200"/>
              </a:spcBef>
              <a:spcAft>
                <a:spcPts val="600"/>
              </a:spcAft>
              <a:buNone/>
            </a:pPr>
            <a:r>
              <a:rPr lang="en-US" sz="2400" dirty="0" smtClean="0">
                <a:solidFill>
                  <a:srgbClr val="000000"/>
                </a:solidFill>
              </a:rPr>
              <a:t>U.S. awardees will flow down to foreign </a:t>
            </a:r>
            <a:r>
              <a:rPr lang="en-US" sz="2400" dirty="0" err="1" smtClean="0">
                <a:solidFill>
                  <a:srgbClr val="000000"/>
                </a:solidFill>
              </a:rPr>
              <a:t>subrecipients</a:t>
            </a:r>
            <a:r>
              <a:rPr lang="en-US" sz="2400" dirty="0" smtClean="0">
                <a:solidFill>
                  <a:srgbClr val="000000"/>
                </a:solidFill>
              </a:rPr>
              <a:t> applicable parts of the Uniform Guidance and monitor foreign entity progress</a:t>
            </a:r>
          </a:p>
          <a:p>
            <a:pPr marL="571500" lvl="1" indent="0" eaLnBrk="1" hangingPunct="1">
              <a:spcBef>
                <a:spcPts val="1200"/>
              </a:spcBef>
              <a:spcAft>
                <a:spcPts val="600"/>
              </a:spcAft>
              <a:buNone/>
            </a:pP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Examples of Problem Areas. . . </a:t>
            </a:r>
            <a:endParaRPr lang="en-US" dirty="0">
              <a:solidFill>
                <a:srgbClr val="000000"/>
              </a:solidFill>
            </a:endParaRPr>
          </a:p>
        </p:txBody>
      </p:sp>
      <p:sp>
        <p:nvSpPr>
          <p:cNvPr id="3" name="Content Placeholder 2"/>
          <p:cNvSpPr>
            <a:spLocks noGrp="1"/>
          </p:cNvSpPr>
          <p:nvPr>
            <p:ph idx="1"/>
          </p:nvPr>
        </p:nvSpPr>
        <p:spPr>
          <a:xfrm>
            <a:off x="0" y="838200"/>
            <a:ext cx="9144000" cy="5638800"/>
          </a:xfrm>
        </p:spPr>
        <p:txBody>
          <a:bodyPr/>
          <a:lstStyle/>
          <a:p>
            <a:r>
              <a:rPr lang="en-US" dirty="0" smtClean="0">
                <a:solidFill>
                  <a:srgbClr val="000000"/>
                </a:solidFill>
              </a:rPr>
              <a:t>Little or no knowledge of the NIH Grants Policy Statement</a:t>
            </a:r>
          </a:p>
          <a:p>
            <a:endParaRPr lang="en-US" dirty="0" smtClean="0">
              <a:solidFill>
                <a:srgbClr val="000000"/>
              </a:solidFill>
            </a:endParaRPr>
          </a:p>
          <a:p>
            <a:r>
              <a:rPr lang="en-US" dirty="0" smtClean="0">
                <a:solidFill>
                  <a:srgbClr val="000000"/>
                </a:solidFill>
              </a:rPr>
              <a:t>Little or no knowledge of the requirements of a grant</a:t>
            </a:r>
          </a:p>
          <a:p>
            <a:pPr lvl="2"/>
            <a:r>
              <a:rPr lang="en-US" dirty="0" smtClean="0">
                <a:solidFill>
                  <a:srgbClr val="000000"/>
                </a:solidFill>
              </a:rPr>
              <a:t>Time and effort reporting insufficient</a:t>
            </a:r>
          </a:p>
          <a:p>
            <a:pPr lvl="2"/>
            <a:r>
              <a:rPr lang="en-US" dirty="0" smtClean="0">
                <a:solidFill>
                  <a:srgbClr val="000000"/>
                </a:solidFill>
              </a:rPr>
              <a:t>Accounting for the 8% F&amp;A</a:t>
            </a:r>
          </a:p>
          <a:p>
            <a:pPr lvl="2"/>
            <a:r>
              <a:rPr lang="en-US" dirty="0" smtClean="0">
                <a:solidFill>
                  <a:srgbClr val="000000"/>
                </a:solidFill>
              </a:rPr>
              <a:t>Audit – often none</a:t>
            </a:r>
          </a:p>
          <a:p>
            <a:pPr lvl="2"/>
            <a:r>
              <a:rPr lang="en-US" dirty="0" smtClean="0">
                <a:solidFill>
                  <a:srgbClr val="000000"/>
                </a:solidFill>
              </a:rPr>
              <a:t>Compliance  Requirements – often none implemented – Financial Conflict of Interest (FCOI), NIH Public Access</a:t>
            </a:r>
          </a:p>
          <a:p>
            <a:pPr lvl="2"/>
            <a:r>
              <a:rPr lang="en-US" dirty="0" smtClean="0">
                <a:solidFill>
                  <a:srgbClr val="000000"/>
                </a:solidFill>
              </a:rPr>
              <a:t>Close Out</a:t>
            </a:r>
          </a:p>
          <a:p>
            <a:pPr lvl="2"/>
            <a:endParaRPr lang="en-US" dirty="0" smtClean="0"/>
          </a:p>
          <a:p>
            <a:pPr lvl="2"/>
            <a:endParaRPr lang="en-US" dirty="0" smtClean="0"/>
          </a:p>
          <a:p>
            <a:endParaRPr lang="en-US" dirty="0" smtClean="0"/>
          </a:p>
          <a:p>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000000"/>
                </a:solidFill>
              </a:rPr>
              <a:t>Tips for Foreign Investigators</a:t>
            </a:r>
            <a:endParaRPr lang="en-US" smtClean="0"/>
          </a:p>
        </p:txBody>
      </p:sp>
      <p:sp>
        <p:nvSpPr>
          <p:cNvPr id="17411" name="Content Placeholder 2"/>
          <p:cNvSpPr>
            <a:spLocks noGrp="1"/>
          </p:cNvSpPr>
          <p:nvPr>
            <p:ph idx="1"/>
          </p:nvPr>
        </p:nvSpPr>
        <p:spPr/>
        <p:txBody>
          <a:bodyPr/>
          <a:lstStyle/>
          <a:p>
            <a:pPr>
              <a:buFontTx/>
              <a:buNone/>
            </a:pPr>
            <a:endParaRPr lang="en-US" u="sng" dirty="0" smtClean="0">
              <a:solidFill>
                <a:srgbClr val="000000"/>
              </a:solidFill>
            </a:endParaRPr>
          </a:p>
          <a:p>
            <a:pPr>
              <a:buFontTx/>
              <a:buNone/>
            </a:pPr>
            <a:r>
              <a:rPr lang="en-US" u="sng" dirty="0" smtClean="0">
                <a:solidFill>
                  <a:srgbClr val="000000"/>
                </a:solidFill>
              </a:rPr>
              <a:t>Eligible does not equal competitive</a:t>
            </a:r>
          </a:p>
          <a:p>
            <a:pPr>
              <a:buFontTx/>
              <a:buNone/>
            </a:pPr>
            <a:endParaRPr lang="en-US" u="sng" dirty="0" smtClean="0">
              <a:solidFill>
                <a:srgbClr val="000000"/>
              </a:solidFill>
            </a:endParaRPr>
          </a:p>
          <a:p>
            <a:pPr>
              <a:spcBef>
                <a:spcPts val="1200"/>
              </a:spcBef>
              <a:spcAft>
                <a:spcPts val="1200"/>
              </a:spcAft>
            </a:pPr>
            <a:r>
              <a:rPr lang="en-US" sz="2800" dirty="0" smtClean="0">
                <a:solidFill>
                  <a:srgbClr val="000000"/>
                </a:solidFill>
              </a:rPr>
              <a:t>Publication record</a:t>
            </a:r>
          </a:p>
          <a:p>
            <a:pPr>
              <a:spcBef>
                <a:spcPts val="1200"/>
              </a:spcBef>
              <a:spcAft>
                <a:spcPts val="1200"/>
              </a:spcAft>
            </a:pPr>
            <a:r>
              <a:rPr lang="en-US" sz="2800" dirty="0" smtClean="0">
                <a:solidFill>
                  <a:srgbClr val="000000"/>
                </a:solidFill>
              </a:rPr>
              <a:t>Previous funding: best if from NIH</a:t>
            </a:r>
          </a:p>
          <a:p>
            <a:pPr>
              <a:spcBef>
                <a:spcPts val="1200"/>
              </a:spcBef>
              <a:spcAft>
                <a:spcPts val="1200"/>
              </a:spcAft>
            </a:pPr>
            <a:r>
              <a:rPr lang="en-US" sz="2800" dirty="0" smtClean="0">
                <a:solidFill>
                  <a:srgbClr val="000000"/>
                </a:solidFill>
              </a:rPr>
              <a:t>Justification of foreign site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Tips for Foreign Investigators</a:t>
            </a:r>
            <a:endParaRPr lang="en-US" dirty="0"/>
          </a:p>
        </p:txBody>
      </p:sp>
      <p:sp>
        <p:nvSpPr>
          <p:cNvPr id="3" name="Content Placeholder 2"/>
          <p:cNvSpPr>
            <a:spLocks noGrp="1"/>
          </p:cNvSpPr>
          <p:nvPr>
            <p:ph idx="1"/>
          </p:nvPr>
        </p:nvSpPr>
        <p:spPr>
          <a:xfrm>
            <a:off x="0" y="838200"/>
            <a:ext cx="8229600" cy="6019800"/>
          </a:xfrm>
        </p:spPr>
        <p:txBody>
          <a:bodyPr/>
          <a:lstStyle/>
          <a:p>
            <a:pPr marL="0" indent="0">
              <a:buNone/>
            </a:pPr>
            <a:r>
              <a:rPr lang="en-US" sz="2400" dirty="0">
                <a:solidFill>
                  <a:srgbClr val="000000"/>
                </a:solidFill>
              </a:rPr>
              <a:t>Application Review Criteria for </a:t>
            </a:r>
            <a:r>
              <a:rPr lang="en-US" sz="2400" dirty="0" smtClean="0">
                <a:solidFill>
                  <a:srgbClr val="000000"/>
                </a:solidFill>
              </a:rPr>
              <a:t>Foreign Grant Applications</a:t>
            </a:r>
          </a:p>
          <a:p>
            <a:pPr marL="0" indent="0">
              <a:buNone/>
            </a:pPr>
            <a:endParaRPr lang="en-US" sz="2400" dirty="0" smtClean="0">
              <a:solidFill>
                <a:srgbClr val="000000"/>
              </a:solidFill>
            </a:endParaRPr>
          </a:p>
          <a:p>
            <a:r>
              <a:rPr lang="en-US" sz="2000" dirty="0" smtClean="0">
                <a:solidFill>
                  <a:srgbClr val="000000"/>
                </a:solidFill>
              </a:rPr>
              <a:t>Whether </a:t>
            </a:r>
            <a:r>
              <a:rPr lang="en-US" sz="2000" dirty="0">
                <a:solidFill>
                  <a:srgbClr val="000000"/>
                </a:solidFill>
              </a:rPr>
              <a:t>the project presents special opportunities for furthering research programs through the use of unusual talents, resources, populations, or environmental conditions in other countries that are not readily available in the United States or that augment existing U.S. resources; and, </a:t>
            </a:r>
            <a:endParaRPr lang="en-US" sz="2000" dirty="0" smtClean="0">
              <a:solidFill>
                <a:srgbClr val="000000"/>
              </a:solidFill>
            </a:endParaRPr>
          </a:p>
          <a:p>
            <a:endParaRPr lang="en-US" sz="2000" dirty="0">
              <a:solidFill>
                <a:srgbClr val="000000"/>
              </a:solidFill>
            </a:endParaRPr>
          </a:p>
          <a:p>
            <a:r>
              <a:rPr lang="en-US" sz="2000" dirty="0" smtClean="0">
                <a:solidFill>
                  <a:srgbClr val="000000"/>
                </a:solidFill>
              </a:rPr>
              <a:t>Whether </a:t>
            </a:r>
            <a:r>
              <a:rPr lang="en-US" sz="2000" dirty="0">
                <a:solidFill>
                  <a:srgbClr val="000000"/>
                </a:solidFill>
              </a:rPr>
              <a:t>the proposed project has specific relevance to the mission and objectives of the NIH Institute/Center (IC) and has the potential for significantly advancing the health sciences in the United States and the health of the people of the United States. </a:t>
            </a:r>
          </a:p>
          <a:p>
            <a:endParaRPr lang="en-US" sz="2000" dirty="0">
              <a:solidFill>
                <a:srgbClr val="000000"/>
              </a:solidFill>
            </a:endParaRPr>
          </a:p>
          <a:p>
            <a:r>
              <a:rPr lang="en-US" sz="2000" u="sng" dirty="0">
                <a:solidFill>
                  <a:srgbClr val="000000"/>
                </a:solidFill>
              </a:rPr>
              <a:t>Note</a:t>
            </a:r>
            <a:r>
              <a:rPr lang="en-US" sz="2000" dirty="0">
                <a:solidFill>
                  <a:srgbClr val="000000"/>
                </a:solidFill>
              </a:rPr>
              <a:t> these additional criteria are not applied to applications from domestic institutions with foreign components.</a:t>
            </a:r>
          </a:p>
          <a:p>
            <a:endParaRPr lang="en-US" dirty="0"/>
          </a:p>
        </p:txBody>
      </p:sp>
    </p:spTree>
    <p:extLst>
      <p:ext uri="{BB962C8B-B14F-4D97-AF65-F5344CB8AC3E}">
        <p14:creationId xmlns:p14="http://schemas.microsoft.com/office/powerpoint/2010/main" val="1953936856"/>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000000"/>
                </a:solidFill>
              </a:rPr>
              <a:t>Tips for Foreign Investigators</a:t>
            </a:r>
            <a:endParaRPr lang="en-US" smtClean="0"/>
          </a:p>
        </p:txBody>
      </p:sp>
      <p:sp>
        <p:nvSpPr>
          <p:cNvPr id="20483" name="Content Placeholder 2"/>
          <p:cNvSpPr>
            <a:spLocks noGrp="1"/>
          </p:cNvSpPr>
          <p:nvPr>
            <p:ph idx="1"/>
          </p:nvPr>
        </p:nvSpPr>
        <p:spPr>
          <a:xfrm>
            <a:off x="0" y="838200"/>
            <a:ext cx="8763000" cy="5486400"/>
          </a:xfrm>
        </p:spPr>
        <p:txBody>
          <a:bodyPr/>
          <a:lstStyle/>
          <a:p>
            <a:pPr>
              <a:buFontTx/>
              <a:buNone/>
            </a:pPr>
            <a:r>
              <a:rPr lang="en-US" sz="2800" u="sng" dirty="0" smtClean="0">
                <a:solidFill>
                  <a:srgbClr val="000000"/>
                </a:solidFill>
              </a:rPr>
              <a:t>Allowable Costs:</a:t>
            </a:r>
          </a:p>
          <a:p>
            <a:pPr>
              <a:buFont typeface="Arial" panose="020B0604020202020204" pitchFamily="34" charset="0"/>
              <a:buChar char="•"/>
            </a:pPr>
            <a:r>
              <a:rPr lang="en-US" sz="2800" dirty="0" smtClean="0">
                <a:solidFill>
                  <a:srgbClr val="000000"/>
                </a:solidFill>
              </a:rPr>
              <a:t>Four Principles that Dictate </a:t>
            </a:r>
            <a:r>
              <a:rPr lang="en-US" sz="2800" dirty="0" err="1" smtClean="0">
                <a:solidFill>
                  <a:srgbClr val="000000"/>
                </a:solidFill>
              </a:rPr>
              <a:t>Allowability</a:t>
            </a:r>
            <a:r>
              <a:rPr lang="en-US" sz="2800" dirty="0" smtClean="0">
                <a:solidFill>
                  <a:srgbClr val="000000"/>
                </a:solidFill>
              </a:rPr>
              <a:t>:</a:t>
            </a:r>
          </a:p>
          <a:p>
            <a:pPr>
              <a:buFont typeface="Arial" panose="020B0604020202020204" pitchFamily="34" charset="0"/>
              <a:buChar char="•"/>
            </a:pPr>
            <a:endParaRPr lang="en-US" sz="2800" dirty="0">
              <a:solidFill>
                <a:srgbClr val="000000"/>
              </a:solidFill>
            </a:endParaRPr>
          </a:p>
          <a:p>
            <a:pPr marL="457200" lvl="1" indent="0">
              <a:buNone/>
            </a:pPr>
            <a:r>
              <a:rPr lang="en-US" sz="2400" dirty="0" smtClean="0">
                <a:solidFill>
                  <a:srgbClr val="000000"/>
                </a:solidFill>
              </a:rPr>
              <a:t>1.  Reasonableness – The dollar amount is within the 	limitations that a prudent person would pay for 	the good or service.</a:t>
            </a:r>
          </a:p>
          <a:p>
            <a:pPr lvl="1">
              <a:buFont typeface="Arial" panose="020B0604020202020204" pitchFamily="34" charset="0"/>
              <a:buChar char="•"/>
            </a:pPr>
            <a:endParaRPr lang="en-US" sz="2400" dirty="0">
              <a:solidFill>
                <a:srgbClr val="000000"/>
              </a:solidFill>
            </a:endParaRPr>
          </a:p>
          <a:p>
            <a:pPr marL="914400" lvl="1" indent="-457200">
              <a:buAutoNum type="arabicPeriod" startAt="2"/>
            </a:pPr>
            <a:r>
              <a:rPr lang="en-US" sz="2400" dirty="0" err="1" smtClean="0">
                <a:solidFill>
                  <a:srgbClr val="000000"/>
                </a:solidFill>
              </a:rPr>
              <a:t>Allocability</a:t>
            </a:r>
            <a:r>
              <a:rPr lang="en-US" sz="2400" dirty="0" smtClean="0">
                <a:solidFill>
                  <a:srgbClr val="000000"/>
                </a:solidFill>
              </a:rPr>
              <a:t> – The goods or services that can be assigned directly to the grant.</a:t>
            </a:r>
          </a:p>
          <a:p>
            <a:pPr marL="914400" lvl="1" indent="-457200">
              <a:buAutoNum type="arabicPeriod" startAt="2"/>
            </a:pPr>
            <a:endParaRPr lang="en-US" sz="2400" dirty="0">
              <a:solidFill>
                <a:srgbClr val="000000"/>
              </a:solidFill>
            </a:endParaRPr>
          </a:p>
          <a:p>
            <a:pPr marL="914400" lvl="1" indent="-457200">
              <a:buFontTx/>
              <a:buAutoNum type="arabicPeriod" startAt="2"/>
            </a:pPr>
            <a:r>
              <a:rPr lang="en-US" sz="2400" dirty="0">
                <a:solidFill>
                  <a:srgbClr val="000000"/>
                </a:solidFill>
              </a:rPr>
              <a:t>Consistency – Routinely applied to the same category.</a:t>
            </a:r>
          </a:p>
          <a:p>
            <a:pPr marL="914400" lvl="1" indent="-457200">
              <a:buAutoNum type="arabicPeriod" startAt="2"/>
            </a:pPr>
            <a:endParaRPr lang="en-US" sz="2400" dirty="0">
              <a:solidFill>
                <a:srgbClr val="000000"/>
              </a:solidFill>
            </a:endParaRPr>
          </a:p>
          <a:p>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000000"/>
                </a:solidFill>
              </a:rPr>
              <a:t>Tips for Foreign Investigators</a:t>
            </a:r>
            <a:endParaRPr lang="en-US" smtClean="0"/>
          </a:p>
        </p:txBody>
      </p:sp>
      <p:sp>
        <p:nvSpPr>
          <p:cNvPr id="20483" name="Content Placeholder 2"/>
          <p:cNvSpPr>
            <a:spLocks noGrp="1"/>
          </p:cNvSpPr>
          <p:nvPr>
            <p:ph idx="1"/>
          </p:nvPr>
        </p:nvSpPr>
        <p:spPr>
          <a:xfrm>
            <a:off x="0" y="838200"/>
            <a:ext cx="8763000" cy="5486400"/>
          </a:xfrm>
        </p:spPr>
        <p:txBody>
          <a:bodyPr/>
          <a:lstStyle/>
          <a:p>
            <a:pPr marL="457200" lvl="1" indent="0">
              <a:buNone/>
            </a:pPr>
            <a:endParaRPr lang="en-US" sz="2400" dirty="0" smtClean="0">
              <a:solidFill>
                <a:srgbClr val="000000"/>
              </a:solidFill>
            </a:endParaRPr>
          </a:p>
          <a:p>
            <a:pPr marL="457200" lvl="1" indent="0">
              <a:buNone/>
            </a:pPr>
            <a:r>
              <a:rPr lang="en-US" sz="2400" dirty="0" smtClean="0">
                <a:solidFill>
                  <a:srgbClr val="000000"/>
                </a:solidFill>
              </a:rPr>
              <a:t>4.  Conformance – Test of </a:t>
            </a:r>
            <a:r>
              <a:rPr lang="en-US" sz="2400" dirty="0" err="1" smtClean="0">
                <a:solidFill>
                  <a:srgbClr val="000000"/>
                </a:solidFill>
              </a:rPr>
              <a:t>allowability</a:t>
            </a:r>
            <a:r>
              <a:rPr lang="en-US" sz="2400" dirty="0" smtClean="0">
                <a:solidFill>
                  <a:srgbClr val="000000"/>
                </a:solidFill>
              </a:rPr>
              <a:t>.  Grants costs 	must conform to the “</a:t>
            </a:r>
            <a:r>
              <a:rPr lang="en-US" sz="2400" dirty="0" err="1" smtClean="0">
                <a:solidFill>
                  <a:srgbClr val="000000"/>
                </a:solidFill>
              </a:rPr>
              <a:t>Allowability</a:t>
            </a:r>
            <a:r>
              <a:rPr lang="en-US" sz="2400" dirty="0" smtClean="0">
                <a:solidFill>
                  <a:srgbClr val="000000"/>
                </a:solidFill>
              </a:rPr>
              <a:t> of 	Costs/Activities” section of the NIH Grants Policy 	Statement.</a:t>
            </a:r>
          </a:p>
          <a:p>
            <a:pPr marL="457200" lvl="1" indent="0">
              <a:buNone/>
            </a:pPr>
            <a:endParaRPr lang="en-US" sz="2400" dirty="0">
              <a:solidFill>
                <a:srgbClr val="000000"/>
              </a:solidFill>
            </a:endParaRPr>
          </a:p>
          <a:p>
            <a:r>
              <a:rPr lang="en-US" sz="2400" dirty="0" smtClean="0">
                <a:solidFill>
                  <a:srgbClr val="000000"/>
                </a:solidFill>
              </a:rPr>
              <a:t>The NIH GPS section 7.9.1 provides a subset of common, allowable costs.  The list is not all inclusive.</a:t>
            </a:r>
          </a:p>
          <a:p>
            <a:endParaRPr lang="en-US" sz="2400" dirty="0">
              <a:solidFill>
                <a:srgbClr val="000000"/>
              </a:solidFill>
            </a:endParaRPr>
          </a:p>
          <a:p>
            <a:r>
              <a:rPr lang="en-US" sz="2400" dirty="0" smtClean="0">
                <a:solidFill>
                  <a:srgbClr val="000000"/>
                </a:solidFill>
              </a:rPr>
              <a:t>The NIH Grants Policy Statement (GPS) Section 16.6 provides unallowable costs and grant requirements for foreign grantees and foreign components. </a:t>
            </a:r>
          </a:p>
        </p:txBody>
      </p:sp>
    </p:spTree>
    <p:extLst>
      <p:ext uri="{BB962C8B-B14F-4D97-AF65-F5344CB8AC3E}">
        <p14:creationId xmlns:p14="http://schemas.microsoft.com/office/powerpoint/2010/main" val="37006485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000000"/>
                </a:solidFill>
              </a:rPr>
              <a:t>Tips for Foreign Investigators</a:t>
            </a:r>
            <a:endParaRPr lang="en-US" smtClean="0"/>
          </a:p>
        </p:txBody>
      </p:sp>
      <p:sp>
        <p:nvSpPr>
          <p:cNvPr id="20483" name="Content Placeholder 2"/>
          <p:cNvSpPr>
            <a:spLocks noGrp="1"/>
          </p:cNvSpPr>
          <p:nvPr>
            <p:ph idx="1"/>
          </p:nvPr>
        </p:nvSpPr>
        <p:spPr>
          <a:xfrm>
            <a:off x="0" y="838200"/>
            <a:ext cx="9144000" cy="5638800"/>
          </a:xfrm>
        </p:spPr>
        <p:txBody>
          <a:bodyPr/>
          <a:lstStyle/>
          <a:p>
            <a:pPr>
              <a:buFontTx/>
              <a:buNone/>
            </a:pPr>
            <a:r>
              <a:rPr lang="en-US" sz="2800" u="sng" dirty="0" smtClean="0">
                <a:solidFill>
                  <a:srgbClr val="000000"/>
                </a:solidFill>
              </a:rPr>
              <a:t>Unallowable Costs </a:t>
            </a:r>
          </a:p>
          <a:p>
            <a:pPr>
              <a:buFontTx/>
              <a:buNone/>
            </a:pPr>
            <a:endParaRPr lang="en-US" sz="2800" u="sng" dirty="0" smtClean="0">
              <a:solidFill>
                <a:srgbClr val="000000"/>
              </a:solidFill>
            </a:endParaRPr>
          </a:p>
          <a:p>
            <a:r>
              <a:rPr lang="en-US" sz="2400" dirty="0" smtClean="0">
                <a:solidFill>
                  <a:srgbClr val="000000"/>
                </a:solidFill>
              </a:rPr>
              <a:t>Major alterations and renovations (A&amp;R). Costs for major A&amp;R (&gt;$500,000). </a:t>
            </a:r>
          </a:p>
          <a:p>
            <a:endParaRPr lang="en-US" sz="2400" dirty="0" smtClean="0">
              <a:solidFill>
                <a:srgbClr val="000000"/>
              </a:solidFill>
            </a:endParaRPr>
          </a:p>
          <a:p>
            <a:r>
              <a:rPr lang="en-US" sz="2400" dirty="0" smtClean="0">
                <a:solidFill>
                  <a:srgbClr val="000000"/>
                </a:solidFill>
              </a:rPr>
              <a:t>Patient Care Costs are provided only in exceptional circumstances.</a:t>
            </a:r>
          </a:p>
          <a:p>
            <a:endParaRPr lang="en-US" sz="2400" dirty="0" smtClean="0">
              <a:solidFill>
                <a:srgbClr val="000000"/>
              </a:solidFill>
            </a:endParaRPr>
          </a:p>
          <a:p>
            <a:r>
              <a:rPr lang="en-US" sz="2400" dirty="0" smtClean="0">
                <a:solidFill>
                  <a:srgbClr val="000000"/>
                </a:solidFill>
              </a:rPr>
              <a:t>Grantees are reminded that they may not invest grant funds to defray the cost of inflation. </a:t>
            </a:r>
          </a:p>
          <a:p>
            <a:endParaRPr lang="en-US" dirty="0" smtClean="0"/>
          </a:p>
        </p:txBody>
      </p:sp>
    </p:spTree>
    <p:extLst>
      <p:ext uri="{BB962C8B-B14F-4D97-AF65-F5344CB8AC3E}">
        <p14:creationId xmlns:p14="http://schemas.microsoft.com/office/powerpoint/2010/main" val="9840536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rgbClr val="000000"/>
                </a:solidFill>
              </a:rPr>
              <a:t>Tips for Foreign Investigators</a:t>
            </a:r>
          </a:p>
        </p:txBody>
      </p:sp>
      <p:sp>
        <p:nvSpPr>
          <p:cNvPr id="19459" name="Rectangle 3"/>
          <p:cNvSpPr>
            <a:spLocks noGrp="1" noChangeArrowheads="1"/>
          </p:cNvSpPr>
          <p:nvPr>
            <p:ph type="body" idx="1"/>
          </p:nvPr>
        </p:nvSpPr>
        <p:spPr>
          <a:xfrm>
            <a:off x="0" y="838200"/>
            <a:ext cx="8534400" cy="5486400"/>
          </a:xfrm>
        </p:spPr>
        <p:txBody>
          <a:bodyPr/>
          <a:lstStyle/>
          <a:p>
            <a:pPr eaLnBrk="1" hangingPunct="1">
              <a:lnSpc>
                <a:spcPct val="80000"/>
              </a:lnSpc>
            </a:pPr>
            <a:r>
              <a:rPr lang="en-US" sz="3600" dirty="0" smtClean="0">
                <a:solidFill>
                  <a:srgbClr val="000000"/>
                </a:solidFill>
              </a:rPr>
              <a:t>F &amp; A – </a:t>
            </a:r>
          </a:p>
          <a:p>
            <a:pPr lvl="1" eaLnBrk="1" hangingPunct="1">
              <a:lnSpc>
                <a:spcPct val="80000"/>
              </a:lnSpc>
              <a:buFontTx/>
              <a:buNone/>
            </a:pPr>
            <a:r>
              <a:rPr lang="en-US" sz="2400" dirty="0" smtClean="0">
                <a:solidFill>
                  <a:srgbClr val="000000"/>
                </a:solidFill>
              </a:rPr>
              <a:t>“NIH provides limited F&amp;A costs (8 percent of total direct costs less equipment) to foreign institutions and international organizations.  NIH will not support the acquisition of, or provide for depreciation on, any capital expenditures, or support the normal, general operations of foreign and international organizations.  These expenses should not be requested as a Direct Cost budget expense.  Note the reference to “capital expenditures” for the purpose of allowable F&amp;A costs do not include purchases if equipment.  Equipment is still allowable as a direct cost.  Note:  other items normally considered an F&amp;A cost can be requested a direct cost, e.g. rent.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International Collaboration</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r>
              <a:rPr lang="en-US" sz="2400" dirty="0" smtClean="0">
                <a:solidFill>
                  <a:srgbClr val="000000"/>
                </a:solidFill>
              </a:rPr>
              <a:t>HHS </a:t>
            </a:r>
            <a:r>
              <a:rPr lang="en-US" sz="2400" dirty="0">
                <a:solidFill>
                  <a:srgbClr val="000000"/>
                </a:solidFill>
              </a:rPr>
              <a:t>Secretary says US plays key </a:t>
            </a:r>
            <a:r>
              <a:rPr lang="en-US" sz="2400" dirty="0" smtClean="0">
                <a:solidFill>
                  <a:srgbClr val="000000"/>
                </a:solidFill>
              </a:rPr>
              <a:t>role </a:t>
            </a:r>
            <a:r>
              <a:rPr lang="en-US" sz="2400" dirty="0">
                <a:solidFill>
                  <a:srgbClr val="000000"/>
                </a:solidFill>
              </a:rPr>
              <a:t>in global health </a:t>
            </a:r>
          </a:p>
          <a:p>
            <a:pPr marL="0" indent="0">
              <a:buNone/>
            </a:pPr>
            <a:r>
              <a:rPr lang="en-US" sz="2000" dirty="0">
                <a:solidFill>
                  <a:srgbClr val="000000"/>
                </a:solidFill>
              </a:rPr>
              <a:t> </a:t>
            </a:r>
            <a:r>
              <a:rPr lang="en-US" sz="2000" dirty="0" smtClean="0">
                <a:solidFill>
                  <a:srgbClr val="000000"/>
                </a:solidFill>
              </a:rPr>
              <a:t>(January 2015)</a:t>
            </a:r>
          </a:p>
          <a:p>
            <a:pPr marL="0" indent="0">
              <a:buNone/>
            </a:pPr>
            <a:endParaRPr lang="en-US" sz="2000" dirty="0" smtClean="0">
              <a:solidFill>
                <a:srgbClr val="000000"/>
              </a:solidFill>
            </a:endParaRPr>
          </a:p>
          <a:p>
            <a:pPr marL="0" indent="0">
              <a:buNone/>
            </a:pPr>
            <a:r>
              <a:rPr lang="en-US" sz="2000" dirty="0" smtClean="0">
                <a:solidFill>
                  <a:srgbClr val="000000"/>
                </a:solidFill>
              </a:rPr>
              <a:t>The </a:t>
            </a:r>
            <a:r>
              <a:rPr lang="en-US" sz="2000" dirty="0">
                <a:solidFill>
                  <a:srgbClr val="000000"/>
                </a:solidFill>
              </a:rPr>
              <a:t>U.S. has a "very strong" role to play in global health, not least in the battle to control Ebola and other threats to the domestic as well as worldwide populations, according to </a:t>
            </a:r>
            <a:r>
              <a:rPr lang="en-US" sz="2000" dirty="0" smtClean="0">
                <a:solidFill>
                  <a:srgbClr val="000000"/>
                </a:solidFill>
              </a:rPr>
              <a:t>Sylvia Burwell, Secretary of the U.S. DHHS, which oversees the NIH.</a:t>
            </a:r>
          </a:p>
          <a:p>
            <a:pPr marL="0" indent="0">
              <a:buNone/>
            </a:pPr>
            <a:endParaRPr lang="en-US" sz="2000" dirty="0">
              <a:solidFill>
                <a:srgbClr val="000000"/>
              </a:solidFill>
            </a:endParaRPr>
          </a:p>
          <a:p>
            <a:pPr marL="0" indent="0">
              <a:buNone/>
            </a:pPr>
            <a:r>
              <a:rPr lang="en-US" sz="2000" dirty="0">
                <a:solidFill>
                  <a:srgbClr val="000000"/>
                </a:solidFill>
              </a:rPr>
              <a:t>"The role of HHS in the global health</a:t>
            </a:r>
          </a:p>
          <a:p>
            <a:pPr marL="0" indent="0">
              <a:buNone/>
            </a:pPr>
            <a:r>
              <a:rPr lang="en-US" sz="2000" dirty="0">
                <a:solidFill>
                  <a:srgbClr val="000000"/>
                </a:solidFill>
              </a:rPr>
              <a:t> </a:t>
            </a:r>
            <a:r>
              <a:rPr lang="en-US" sz="2000" dirty="0" smtClean="0">
                <a:solidFill>
                  <a:srgbClr val="000000"/>
                </a:solidFill>
              </a:rPr>
              <a:t>space </a:t>
            </a:r>
            <a:r>
              <a:rPr lang="en-US" sz="2000" dirty="0">
                <a:solidFill>
                  <a:srgbClr val="000000"/>
                </a:solidFill>
              </a:rPr>
              <a:t>is going to be front and center," </a:t>
            </a:r>
          </a:p>
          <a:p>
            <a:pPr marL="0" indent="0">
              <a:buNone/>
            </a:pPr>
            <a:r>
              <a:rPr lang="en-US" sz="2000" dirty="0">
                <a:solidFill>
                  <a:srgbClr val="000000"/>
                </a:solidFill>
              </a:rPr>
              <a:t> </a:t>
            </a:r>
            <a:r>
              <a:rPr lang="en-US" sz="2000" dirty="0" smtClean="0">
                <a:solidFill>
                  <a:srgbClr val="000000"/>
                </a:solidFill>
              </a:rPr>
              <a:t>Burwell </a:t>
            </a:r>
            <a:r>
              <a:rPr lang="en-US" sz="2000" dirty="0">
                <a:solidFill>
                  <a:srgbClr val="000000"/>
                </a:solidFill>
              </a:rPr>
              <a:t>said during a recent visit to</a:t>
            </a:r>
          </a:p>
          <a:p>
            <a:pPr marL="0" indent="0">
              <a:buNone/>
            </a:pPr>
            <a:r>
              <a:rPr lang="en-US" sz="2000" dirty="0">
                <a:solidFill>
                  <a:srgbClr val="000000"/>
                </a:solidFill>
              </a:rPr>
              <a:t> </a:t>
            </a:r>
            <a:r>
              <a:rPr lang="en-US" sz="2000" dirty="0" smtClean="0">
                <a:solidFill>
                  <a:srgbClr val="000000"/>
                </a:solidFill>
              </a:rPr>
              <a:t>NIH </a:t>
            </a:r>
            <a:r>
              <a:rPr lang="en-US" sz="2000" dirty="0">
                <a:solidFill>
                  <a:srgbClr val="000000"/>
                </a:solidFill>
              </a:rPr>
              <a:t>to tour the main campus</a:t>
            </a:r>
          </a:p>
          <a:p>
            <a:pPr marL="0" indent="0">
              <a:buNone/>
            </a:pPr>
            <a:r>
              <a:rPr lang="en-US" sz="2000" dirty="0">
                <a:solidFill>
                  <a:srgbClr val="000000"/>
                </a:solidFill>
              </a:rPr>
              <a:t> </a:t>
            </a:r>
            <a:r>
              <a:rPr lang="en-US" sz="2000" dirty="0" smtClean="0">
                <a:solidFill>
                  <a:srgbClr val="000000"/>
                </a:solidFill>
              </a:rPr>
              <a:t>and </a:t>
            </a:r>
            <a:r>
              <a:rPr lang="en-US" sz="2000" dirty="0">
                <a:solidFill>
                  <a:srgbClr val="000000"/>
                </a:solidFill>
              </a:rPr>
              <a:t>meet staff.</a:t>
            </a:r>
          </a:p>
          <a:p>
            <a:pPr marL="0" indent="0">
              <a:buNone/>
            </a:pPr>
            <a:r>
              <a:rPr lang="en-US" sz="1000" dirty="0" smtClean="0">
                <a:solidFill>
                  <a:srgbClr val="000000"/>
                </a:solidFill>
              </a:rPr>
              <a:t>					Health </a:t>
            </a:r>
            <a:r>
              <a:rPr lang="en-US" sz="1000" dirty="0">
                <a:solidFill>
                  <a:srgbClr val="000000"/>
                </a:solidFill>
              </a:rPr>
              <a:t>and Human Services Secretary Sylvia Burwell visited NIH </a:t>
            </a:r>
            <a:br>
              <a:rPr lang="en-US" sz="1000" dirty="0">
                <a:solidFill>
                  <a:srgbClr val="000000"/>
                </a:solidFill>
              </a:rPr>
            </a:br>
            <a:r>
              <a:rPr lang="en-US" sz="1000" dirty="0" smtClean="0">
                <a:solidFill>
                  <a:srgbClr val="000000"/>
                </a:solidFill>
              </a:rPr>
              <a:t>					recently </a:t>
            </a:r>
            <a:r>
              <a:rPr lang="en-US" sz="1000" dirty="0">
                <a:solidFill>
                  <a:srgbClr val="000000"/>
                </a:solidFill>
              </a:rPr>
              <a:t>for her first town hall meeting with staff. She was greeted </a:t>
            </a:r>
            <a:br>
              <a:rPr lang="en-US" sz="1000" dirty="0">
                <a:solidFill>
                  <a:srgbClr val="000000"/>
                </a:solidFill>
              </a:rPr>
            </a:br>
            <a:r>
              <a:rPr lang="en-US" sz="1000" dirty="0" smtClean="0">
                <a:solidFill>
                  <a:srgbClr val="000000"/>
                </a:solidFill>
              </a:rPr>
              <a:t>					by </a:t>
            </a:r>
            <a:r>
              <a:rPr lang="en-US" sz="1000" dirty="0">
                <a:solidFill>
                  <a:srgbClr val="000000"/>
                </a:solidFill>
              </a:rPr>
              <a:t>(from right) NIH Director Dr. Francis Collins, National Cancer </a:t>
            </a:r>
            <a:br>
              <a:rPr lang="en-US" sz="1000" dirty="0">
                <a:solidFill>
                  <a:srgbClr val="000000"/>
                </a:solidFill>
              </a:rPr>
            </a:br>
            <a:r>
              <a:rPr lang="en-US" sz="1000" dirty="0" smtClean="0">
                <a:solidFill>
                  <a:srgbClr val="000000"/>
                </a:solidFill>
              </a:rPr>
              <a:t>					Institute </a:t>
            </a:r>
            <a:r>
              <a:rPr lang="en-US" sz="1000" dirty="0">
                <a:solidFill>
                  <a:srgbClr val="000000"/>
                </a:solidFill>
              </a:rPr>
              <a:t>Director Dr. Harold Varmus and NIH Deputy Director </a:t>
            </a:r>
            <a:br>
              <a:rPr lang="en-US" sz="1000" dirty="0">
                <a:solidFill>
                  <a:srgbClr val="000000"/>
                </a:solidFill>
              </a:rPr>
            </a:br>
            <a:r>
              <a:rPr lang="en-US" sz="1000" dirty="0" smtClean="0">
                <a:solidFill>
                  <a:srgbClr val="000000"/>
                </a:solidFill>
              </a:rPr>
              <a:t>					Dr</a:t>
            </a:r>
            <a:r>
              <a:rPr lang="en-US" sz="1000" dirty="0">
                <a:solidFill>
                  <a:srgbClr val="000000"/>
                </a:solidFill>
              </a:rPr>
              <a:t>. Lawrence </a:t>
            </a:r>
            <a:r>
              <a:rPr lang="en-US" sz="1000" dirty="0" err="1">
                <a:solidFill>
                  <a:srgbClr val="000000"/>
                </a:solidFill>
              </a:rPr>
              <a:t>Tabak</a:t>
            </a:r>
            <a:r>
              <a:rPr lang="en-US" sz="1000" dirty="0">
                <a:solidFill>
                  <a:srgbClr val="000000"/>
                </a:solidFill>
              </a:rPr>
              <a:t>.</a:t>
            </a: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31725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p:txBody>
      </p:sp>
      <p:pic>
        <p:nvPicPr>
          <p:cNvPr id="2121" name="Picture 73" descr="http://mombizcoach.com/images/2013/05/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066799"/>
            <a:ext cx="7985760" cy="54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5126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Tips for Foreign Investigators</a:t>
            </a:r>
            <a:endParaRPr lang="en-US" dirty="0"/>
          </a:p>
        </p:txBody>
      </p:sp>
      <p:sp>
        <p:nvSpPr>
          <p:cNvPr id="3" name="Content Placeholder 2"/>
          <p:cNvSpPr>
            <a:spLocks noGrp="1"/>
          </p:cNvSpPr>
          <p:nvPr>
            <p:ph idx="1"/>
          </p:nvPr>
        </p:nvSpPr>
        <p:spPr>
          <a:xfrm>
            <a:off x="0" y="838200"/>
            <a:ext cx="8534400" cy="5486400"/>
          </a:xfrm>
        </p:spPr>
        <p:txBody>
          <a:bodyPr/>
          <a:lstStyle/>
          <a:p>
            <a:r>
              <a:rPr lang="en-US" sz="2800" dirty="0">
                <a:solidFill>
                  <a:srgbClr val="000000"/>
                </a:solidFill>
              </a:rPr>
              <a:t>Payment</a:t>
            </a:r>
            <a:r>
              <a:rPr lang="en-US" sz="2400" dirty="0">
                <a:solidFill>
                  <a:srgbClr val="000000"/>
                </a:solidFill>
              </a:rPr>
              <a:t/>
            </a:r>
            <a:br>
              <a:rPr lang="en-US" sz="2400" dirty="0">
                <a:solidFill>
                  <a:srgbClr val="000000"/>
                </a:solidFill>
              </a:rPr>
            </a:br>
            <a:endParaRPr lang="en-US" sz="2400" dirty="0">
              <a:solidFill>
                <a:srgbClr val="000000"/>
              </a:solidFill>
            </a:endParaRPr>
          </a:p>
          <a:p>
            <a:pPr>
              <a:buFont typeface="Arial" pitchFamily="34" charset="0"/>
              <a:buChar char="•"/>
            </a:pPr>
            <a:r>
              <a:rPr lang="en-US" sz="2400" dirty="0">
                <a:solidFill>
                  <a:srgbClr val="000000"/>
                </a:solidFill>
              </a:rPr>
              <a:t>Awards </a:t>
            </a:r>
            <a:r>
              <a:rPr lang="en-US" sz="2400" dirty="0" smtClean="0">
                <a:solidFill>
                  <a:srgbClr val="000000"/>
                </a:solidFill>
              </a:rPr>
              <a:t>issued to </a:t>
            </a:r>
            <a:r>
              <a:rPr lang="en-US" sz="2400" dirty="0">
                <a:solidFill>
                  <a:srgbClr val="000000"/>
                </a:solidFill>
              </a:rPr>
              <a:t>foreign Grantees </a:t>
            </a:r>
            <a:r>
              <a:rPr lang="en-US" sz="2400" dirty="0" smtClean="0">
                <a:solidFill>
                  <a:srgbClr val="000000"/>
                </a:solidFill>
              </a:rPr>
              <a:t>after </a:t>
            </a:r>
            <a:r>
              <a:rPr lang="en-US" sz="2400" dirty="0">
                <a:solidFill>
                  <a:srgbClr val="000000"/>
                </a:solidFill>
              </a:rPr>
              <a:t>October 2012 are paid through the Payment Management System </a:t>
            </a:r>
            <a:r>
              <a:rPr lang="en-US" sz="2400" dirty="0" smtClean="0">
                <a:solidFill>
                  <a:srgbClr val="000000"/>
                </a:solidFill>
              </a:rPr>
              <a:t>(PMS) but </a:t>
            </a:r>
            <a:r>
              <a:rPr lang="en-US" sz="2400" dirty="0">
                <a:solidFill>
                  <a:srgbClr val="000000"/>
                </a:solidFill>
              </a:rPr>
              <a:t>unlike US NIH grantees they are paid through B subaccount rather than G account or a </a:t>
            </a:r>
            <a:r>
              <a:rPr lang="en-US" sz="2400" dirty="0" smtClean="0">
                <a:solidFill>
                  <a:srgbClr val="000000"/>
                </a:solidFill>
              </a:rPr>
              <a:t>P subaccount</a:t>
            </a:r>
            <a:r>
              <a:rPr lang="en-US" sz="2400" dirty="0">
                <a:solidFill>
                  <a:srgbClr val="000000"/>
                </a:solidFill>
              </a:rPr>
              <a:t>. </a:t>
            </a:r>
          </a:p>
          <a:p>
            <a:pPr>
              <a:buFont typeface="Arial" pitchFamily="34" charset="0"/>
              <a:buChar char="•"/>
            </a:pPr>
            <a:endParaRPr lang="en-US" sz="2400" dirty="0">
              <a:solidFill>
                <a:srgbClr val="000000"/>
              </a:solidFill>
            </a:endParaRPr>
          </a:p>
          <a:p>
            <a:pPr>
              <a:buFont typeface="Arial" pitchFamily="34" charset="0"/>
              <a:buChar char="•"/>
            </a:pPr>
            <a:r>
              <a:rPr lang="en-US" sz="2400" dirty="0">
                <a:solidFill>
                  <a:srgbClr val="000000"/>
                </a:solidFill>
              </a:rPr>
              <a:t>Grantees are required to maintain grant funds in an interest bearing account; however, interest earned in excess of </a:t>
            </a:r>
            <a:r>
              <a:rPr lang="en-US" sz="2400" dirty="0">
                <a:solidFill>
                  <a:srgbClr val="FF0000"/>
                </a:solidFill>
              </a:rPr>
              <a:t>$500</a:t>
            </a:r>
            <a:r>
              <a:rPr lang="en-US" sz="2400" dirty="0">
                <a:solidFill>
                  <a:srgbClr val="000000"/>
                </a:solidFill>
              </a:rPr>
              <a:t> per year in the aggregate on advances of Federal funds must be returned.</a:t>
            </a:r>
          </a:p>
          <a:p>
            <a:endParaRPr lang="en-US" dirty="0"/>
          </a:p>
        </p:txBody>
      </p:sp>
    </p:spTree>
    <p:extLst>
      <p:ext uri="{BB962C8B-B14F-4D97-AF65-F5344CB8AC3E}">
        <p14:creationId xmlns:p14="http://schemas.microsoft.com/office/powerpoint/2010/main" val="80140560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Tips for Foreign Investigators</a:t>
            </a:r>
            <a:endParaRPr lang="en-US" dirty="0"/>
          </a:p>
        </p:txBody>
      </p:sp>
      <p:sp>
        <p:nvSpPr>
          <p:cNvPr id="3" name="Content Placeholder 2"/>
          <p:cNvSpPr>
            <a:spLocks noGrp="1"/>
          </p:cNvSpPr>
          <p:nvPr>
            <p:ph idx="1"/>
          </p:nvPr>
        </p:nvSpPr>
        <p:spPr/>
        <p:txBody>
          <a:bodyPr/>
          <a:lstStyle/>
          <a:p>
            <a:endParaRPr lang="en-US" sz="2400" dirty="0" smtClean="0">
              <a:solidFill>
                <a:srgbClr val="000000"/>
              </a:solidFill>
            </a:endParaRPr>
          </a:p>
          <a:p>
            <a:r>
              <a:rPr lang="en-US" sz="2400" dirty="0" smtClean="0">
                <a:solidFill>
                  <a:srgbClr val="000000"/>
                </a:solidFill>
              </a:rPr>
              <a:t>Supplements </a:t>
            </a:r>
            <a:r>
              <a:rPr lang="en-US" sz="2400" dirty="0">
                <a:solidFill>
                  <a:srgbClr val="000000"/>
                </a:solidFill>
              </a:rPr>
              <a:t>due to currency fluctuation. Once an award is made, the NIH will not routinely make adjustments for currency exchange fluctuations through the issuance of supplemental awards. NIH recognizes that some foreign countries have significantly high inflation rates. </a:t>
            </a:r>
          </a:p>
          <a:p>
            <a:endParaRPr lang="en-US" sz="2400" dirty="0"/>
          </a:p>
        </p:txBody>
      </p:sp>
    </p:spTree>
    <p:extLst>
      <p:ext uri="{BB962C8B-B14F-4D97-AF65-F5344CB8AC3E}">
        <p14:creationId xmlns:p14="http://schemas.microsoft.com/office/powerpoint/2010/main" val="2791262583"/>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rgbClr val="000000"/>
                </a:solidFill>
              </a:rPr>
              <a:t>Other Considerations</a:t>
            </a:r>
          </a:p>
        </p:txBody>
      </p:sp>
      <p:sp>
        <p:nvSpPr>
          <p:cNvPr id="26627" name="Rectangle 3"/>
          <p:cNvSpPr>
            <a:spLocks noGrp="1" noChangeArrowheads="1"/>
          </p:cNvSpPr>
          <p:nvPr>
            <p:ph type="body" idx="1"/>
          </p:nvPr>
        </p:nvSpPr>
        <p:spPr/>
        <p:txBody>
          <a:bodyPr/>
          <a:lstStyle/>
          <a:p>
            <a:r>
              <a:rPr lang="en-US" sz="2800" dirty="0" smtClean="0">
                <a:solidFill>
                  <a:srgbClr val="000000"/>
                </a:solidFill>
              </a:rPr>
              <a:t>Travel – Fly America Act Applies</a:t>
            </a:r>
          </a:p>
          <a:p>
            <a:pPr marL="0" indent="0">
              <a:buNone/>
            </a:pPr>
            <a:r>
              <a:rPr lang="en-US" sz="2800" dirty="0">
                <a:solidFill>
                  <a:srgbClr val="000000"/>
                </a:solidFill>
                <a:hlinkClick r:id="rId2"/>
              </a:rPr>
              <a:t>http://</a:t>
            </a:r>
            <a:r>
              <a:rPr lang="en-US" sz="2800" dirty="0" smtClean="0">
                <a:solidFill>
                  <a:srgbClr val="000000"/>
                </a:solidFill>
                <a:hlinkClick r:id="rId2"/>
              </a:rPr>
              <a:t>www.tvlon.com/resources/FlyAct.html</a:t>
            </a:r>
            <a:endParaRPr lang="en-US" sz="2800" dirty="0" smtClean="0">
              <a:solidFill>
                <a:srgbClr val="000000"/>
              </a:solidFill>
            </a:endParaRPr>
          </a:p>
          <a:p>
            <a:r>
              <a:rPr lang="en-US" sz="2800" dirty="0" smtClean="0">
                <a:solidFill>
                  <a:srgbClr val="000000"/>
                </a:solidFill>
              </a:rPr>
              <a:t>Review Notice of Award (</a:t>
            </a:r>
            <a:r>
              <a:rPr lang="en-US" sz="2800" dirty="0" err="1" smtClean="0">
                <a:solidFill>
                  <a:srgbClr val="000000"/>
                </a:solidFill>
              </a:rPr>
              <a:t>NoA</a:t>
            </a:r>
            <a:r>
              <a:rPr lang="en-US" sz="2800" dirty="0" smtClean="0">
                <a:solidFill>
                  <a:srgbClr val="000000"/>
                </a:solidFill>
              </a:rPr>
              <a:t>) to determine SNAP vs. non-SNAP </a:t>
            </a:r>
          </a:p>
          <a:p>
            <a:endParaRPr lang="en-US" sz="2800" dirty="0" smtClean="0">
              <a:solidFill>
                <a:srgbClr val="000000"/>
              </a:solidFill>
            </a:endParaRPr>
          </a:p>
          <a:p>
            <a:r>
              <a:rPr lang="en-US" sz="2800" dirty="0" smtClean="0">
                <a:solidFill>
                  <a:srgbClr val="000000"/>
                </a:solidFill>
              </a:rPr>
              <a:t>Review </a:t>
            </a:r>
            <a:r>
              <a:rPr lang="en-US" sz="2800" dirty="0" err="1" smtClean="0">
                <a:solidFill>
                  <a:srgbClr val="000000"/>
                </a:solidFill>
              </a:rPr>
              <a:t>NoA</a:t>
            </a:r>
            <a:r>
              <a:rPr lang="en-US" sz="2800" dirty="0" smtClean="0">
                <a:solidFill>
                  <a:srgbClr val="000000"/>
                </a:solidFill>
              </a:rPr>
              <a:t> to determine automatic carryover authority</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rgbClr val="000000"/>
                </a:solidFill>
              </a:rPr>
              <a:t>Other Considerations</a:t>
            </a:r>
          </a:p>
        </p:txBody>
      </p:sp>
      <p:sp>
        <p:nvSpPr>
          <p:cNvPr id="26627" name="Rectangle 3"/>
          <p:cNvSpPr>
            <a:spLocks noGrp="1" noChangeArrowheads="1"/>
          </p:cNvSpPr>
          <p:nvPr>
            <p:ph type="body" idx="1"/>
          </p:nvPr>
        </p:nvSpPr>
        <p:spPr>
          <a:xfrm>
            <a:off x="0" y="838200"/>
            <a:ext cx="8458200" cy="6019800"/>
          </a:xfrm>
        </p:spPr>
        <p:txBody>
          <a:bodyPr/>
          <a:lstStyle/>
          <a:p>
            <a:r>
              <a:rPr lang="en-US" sz="2800" dirty="0">
                <a:solidFill>
                  <a:srgbClr val="000000"/>
                </a:solidFill>
              </a:rPr>
              <a:t>Federal Financial Report (FFR) – </a:t>
            </a:r>
            <a:r>
              <a:rPr lang="en-US" sz="2400" dirty="0">
                <a:solidFill>
                  <a:srgbClr val="000000"/>
                </a:solidFill>
              </a:rPr>
              <a:t>required annually for all foreign awards that are </a:t>
            </a:r>
            <a:r>
              <a:rPr lang="en-US" sz="2400" dirty="0" smtClean="0">
                <a:solidFill>
                  <a:srgbClr val="000000"/>
                </a:solidFill>
              </a:rPr>
              <a:t>non-SNAP.</a:t>
            </a:r>
          </a:p>
          <a:p>
            <a:endParaRPr lang="en-US" sz="2800" dirty="0">
              <a:solidFill>
                <a:srgbClr val="000000"/>
              </a:solidFill>
            </a:endParaRPr>
          </a:p>
          <a:p>
            <a:r>
              <a:rPr lang="en-US" sz="2800" dirty="0">
                <a:solidFill>
                  <a:srgbClr val="000000"/>
                </a:solidFill>
              </a:rPr>
              <a:t>FFR – </a:t>
            </a:r>
            <a:r>
              <a:rPr lang="en-US" sz="2400" dirty="0">
                <a:solidFill>
                  <a:srgbClr val="000000"/>
                </a:solidFill>
              </a:rPr>
              <a:t>required at the end on the competitive segment </a:t>
            </a:r>
            <a:r>
              <a:rPr lang="en-US" sz="2400" dirty="0" smtClean="0">
                <a:solidFill>
                  <a:srgbClr val="000000"/>
                </a:solidFill>
              </a:rPr>
              <a:t>(SNAP)</a:t>
            </a:r>
          </a:p>
          <a:p>
            <a:endParaRPr lang="en-US" sz="2800" dirty="0">
              <a:solidFill>
                <a:srgbClr val="000000"/>
              </a:solidFill>
            </a:endParaRPr>
          </a:p>
          <a:p>
            <a:r>
              <a:rPr lang="en-US" sz="2800" dirty="0">
                <a:solidFill>
                  <a:srgbClr val="000000"/>
                </a:solidFill>
              </a:rPr>
              <a:t>Audit Requirements </a:t>
            </a:r>
            <a:r>
              <a:rPr lang="en-US" sz="2400" dirty="0">
                <a:solidFill>
                  <a:srgbClr val="000000"/>
                </a:solidFill>
              </a:rPr>
              <a:t>– required if expended </a:t>
            </a:r>
            <a:r>
              <a:rPr lang="en-US" sz="2400" dirty="0">
                <a:solidFill>
                  <a:srgbClr val="FF0000"/>
                </a:solidFill>
              </a:rPr>
              <a:t>$750,000 </a:t>
            </a:r>
            <a:r>
              <a:rPr lang="en-US" sz="2400" dirty="0">
                <a:solidFill>
                  <a:srgbClr val="000000"/>
                </a:solidFill>
              </a:rPr>
              <a:t>or more in Federal awards</a:t>
            </a:r>
            <a:r>
              <a:rPr lang="en-US" sz="2400" dirty="0" smtClean="0">
                <a:solidFill>
                  <a:srgbClr val="000000"/>
                </a:solidFill>
              </a:rPr>
              <a:t>.</a:t>
            </a:r>
          </a:p>
          <a:p>
            <a:endParaRPr lang="en-US" sz="2400" dirty="0">
              <a:solidFill>
                <a:srgbClr val="000000"/>
              </a:solidFill>
            </a:endParaRPr>
          </a:p>
          <a:p>
            <a:r>
              <a:rPr lang="en-US" sz="2800" dirty="0">
                <a:solidFill>
                  <a:srgbClr val="000000"/>
                </a:solidFill>
              </a:rPr>
              <a:t>Closeout -</a:t>
            </a:r>
            <a:r>
              <a:rPr lang="en-US" sz="2400" dirty="0">
                <a:solidFill>
                  <a:srgbClr val="000000"/>
                </a:solidFill>
              </a:rPr>
              <a:t> New requirements implemented for ALL grants with project period end dates of </a:t>
            </a:r>
            <a:r>
              <a:rPr lang="en-US" sz="2400" dirty="0" smtClean="0">
                <a:solidFill>
                  <a:srgbClr val="000000"/>
                </a:solidFill>
              </a:rPr>
              <a:t>10/1/2014 or </a:t>
            </a:r>
            <a:r>
              <a:rPr lang="en-US" sz="2400" dirty="0">
                <a:solidFill>
                  <a:srgbClr val="000000"/>
                </a:solidFill>
              </a:rPr>
              <a:t>later.  </a:t>
            </a:r>
          </a:p>
          <a:p>
            <a:endParaRPr lang="en-US" sz="2400" dirty="0">
              <a:solidFill>
                <a:srgbClr val="000000"/>
              </a:solidFill>
            </a:endParaRPr>
          </a:p>
          <a:p>
            <a:endParaRPr lang="en-US" sz="2400" dirty="0" smtClean="0">
              <a:solidFill>
                <a:srgbClr val="000000"/>
              </a:solidFill>
            </a:endParaRPr>
          </a:p>
        </p:txBody>
      </p:sp>
    </p:spTree>
    <p:extLst>
      <p:ext uri="{BB962C8B-B14F-4D97-AF65-F5344CB8AC3E}">
        <p14:creationId xmlns:p14="http://schemas.microsoft.com/office/powerpoint/2010/main" val="6021026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rgbClr val="000000"/>
                </a:solidFill>
              </a:rPr>
              <a:t>Other Considerations</a:t>
            </a:r>
          </a:p>
        </p:txBody>
      </p:sp>
      <p:sp>
        <p:nvSpPr>
          <p:cNvPr id="26627" name="Rectangle 3"/>
          <p:cNvSpPr>
            <a:spLocks noGrp="1" noChangeArrowheads="1"/>
          </p:cNvSpPr>
          <p:nvPr>
            <p:ph type="body" idx="1"/>
          </p:nvPr>
        </p:nvSpPr>
        <p:spPr>
          <a:xfrm>
            <a:off x="0" y="838200"/>
            <a:ext cx="9144000" cy="6019800"/>
          </a:xfrm>
        </p:spPr>
        <p:txBody>
          <a:bodyPr/>
          <a:lstStyle/>
          <a:p>
            <a:r>
              <a:rPr lang="en-US" sz="2800" dirty="0" smtClean="0">
                <a:solidFill>
                  <a:srgbClr val="000000"/>
                </a:solidFill>
              </a:rPr>
              <a:t>Closeout Notable </a:t>
            </a:r>
            <a:r>
              <a:rPr lang="en-US" sz="2800" dirty="0">
                <a:solidFill>
                  <a:srgbClr val="000000"/>
                </a:solidFill>
              </a:rPr>
              <a:t>Changes</a:t>
            </a:r>
            <a:r>
              <a:rPr lang="en-US" sz="2800" dirty="0" smtClean="0">
                <a:solidFill>
                  <a:srgbClr val="000000"/>
                </a:solidFill>
              </a:rPr>
              <a:t>:</a:t>
            </a:r>
          </a:p>
          <a:p>
            <a:pPr marL="0" indent="0">
              <a:buNone/>
            </a:pPr>
            <a:endParaRPr lang="en-US" sz="2400" dirty="0">
              <a:solidFill>
                <a:srgbClr val="000000"/>
              </a:solidFill>
            </a:endParaRPr>
          </a:p>
          <a:p>
            <a:pPr lvl="1"/>
            <a:r>
              <a:rPr lang="en-US" sz="2400" dirty="0">
                <a:solidFill>
                  <a:srgbClr val="000000"/>
                </a:solidFill>
              </a:rPr>
              <a:t>Adherence to designated deadlines will be strictly enforced</a:t>
            </a:r>
          </a:p>
          <a:p>
            <a:pPr lvl="1"/>
            <a:r>
              <a:rPr lang="en-US" sz="2400" dirty="0">
                <a:solidFill>
                  <a:srgbClr val="000000"/>
                </a:solidFill>
              </a:rPr>
              <a:t>New requirements for NIH to initiate “unilateral” closeout if reports are missing or unacceptable. </a:t>
            </a:r>
          </a:p>
          <a:p>
            <a:pPr lvl="1"/>
            <a:r>
              <a:rPr lang="en-US" sz="2400" dirty="0">
                <a:solidFill>
                  <a:srgbClr val="000000"/>
                </a:solidFill>
              </a:rPr>
              <a:t>“Unilateral” closeout could result a grantee debt obligation. </a:t>
            </a:r>
            <a:endParaRPr lang="en-US" sz="2400" dirty="0" smtClean="0">
              <a:solidFill>
                <a:srgbClr val="000000"/>
              </a:solidFill>
            </a:endParaRPr>
          </a:p>
          <a:p>
            <a:pPr lvl="1"/>
            <a:endParaRPr lang="en-US" sz="2400" dirty="0">
              <a:solidFill>
                <a:srgbClr val="000000"/>
              </a:solidFill>
            </a:endParaRPr>
          </a:p>
          <a:p>
            <a:r>
              <a:rPr lang="en-US" sz="2400" dirty="0" smtClean="0">
                <a:solidFill>
                  <a:srgbClr val="000000"/>
                </a:solidFill>
              </a:rPr>
              <a:t>NIH Guide Notice - NOT-OD-14-084 </a:t>
            </a:r>
          </a:p>
          <a:p>
            <a:r>
              <a:rPr lang="en-US" sz="2400" dirty="0" smtClean="0">
                <a:solidFill>
                  <a:srgbClr val="000000"/>
                </a:solidFill>
              </a:rPr>
              <a:t>Closeout </a:t>
            </a:r>
            <a:r>
              <a:rPr lang="en-US" sz="2400" dirty="0">
                <a:solidFill>
                  <a:srgbClr val="000000"/>
                </a:solidFill>
              </a:rPr>
              <a:t>FAQs (http://grants.nih.gov/grants/closeout/faq_grants_closeout.htm</a:t>
            </a:r>
            <a:endParaRPr lang="en-US" sz="2400" dirty="0" smtClean="0">
              <a:solidFill>
                <a:srgbClr val="000000"/>
              </a:solidFill>
            </a:endParaRPr>
          </a:p>
        </p:txBody>
      </p:sp>
    </p:spTree>
    <p:extLst>
      <p:ext uri="{BB962C8B-B14F-4D97-AF65-F5344CB8AC3E}">
        <p14:creationId xmlns:p14="http://schemas.microsoft.com/office/powerpoint/2010/main" val="1302987135"/>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rgbClr val="000000"/>
                </a:solidFill>
              </a:rPr>
              <a:t>Other Considerations</a:t>
            </a:r>
          </a:p>
        </p:txBody>
      </p:sp>
      <p:sp>
        <p:nvSpPr>
          <p:cNvPr id="26627" name="Rectangle 3"/>
          <p:cNvSpPr>
            <a:spLocks noGrp="1" noChangeArrowheads="1"/>
          </p:cNvSpPr>
          <p:nvPr>
            <p:ph type="body" idx="1"/>
          </p:nvPr>
        </p:nvSpPr>
        <p:spPr>
          <a:xfrm>
            <a:off x="0" y="838200"/>
            <a:ext cx="8763000" cy="6019800"/>
          </a:xfrm>
        </p:spPr>
        <p:txBody>
          <a:bodyPr/>
          <a:lstStyle/>
          <a:p>
            <a:pPr fontAlgn="auto">
              <a:spcAft>
                <a:spcPts val="0"/>
              </a:spcAft>
              <a:defRPr/>
            </a:pPr>
            <a:r>
              <a:rPr lang="en-US" sz="2800" dirty="0">
                <a:solidFill>
                  <a:srgbClr val="000000"/>
                </a:solidFill>
                <a:cs typeface="Arial" pitchFamily="34" charset="0"/>
              </a:rPr>
              <a:t>Documents are due within </a:t>
            </a:r>
            <a:r>
              <a:rPr lang="en-US" sz="2800" u="sng" dirty="0">
                <a:solidFill>
                  <a:srgbClr val="FF0000"/>
                </a:solidFill>
                <a:cs typeface="Arial" pitchFamily="34" charset="0"/>
              </a:rPr>
              <a:t>120 calendar days </a:t>
            </a:r>
            <a:r>
              <a:rPr lang="en-US" sz="2800" dirty="0">
                <a:solidFill>
                  <a:srgbClr val="000000"/>
                </a:solidFill>
                <a:cs typeface="Arial" pitchFamily="34" charset="0"/>
              </a:rPr>
              <a:t>of the end of grant support:</a:t>
            </a:r>
          </a:p>
          <a:p>
            <a:pPr lvl="1" fontAlgn="auto">
              <a:spcAft>
                <a:spcPts val="0"/>
              </a:spcAft>
              <a:buFontTx/>
              <a:buChar char="–"/>
              <a:defRPr/>
            </a:pPr>
            <a:r>
              <a:rPr lang="en-US" sz="2200" dirty="0">
                <a:solidFill>
                  <a:srgbClr val="000000"/>
                </a:solidFill>
                <a:cs typeface="Arial" pitchFamily="34" charset="0"/>
              </a:rPr>
              <a:t>Final Federal Financial Report (FFR) SF-425 Expenditure Data (submitted through </a:t>
            </a:r>
            <a:r>
              <a:rPr lang="en-US" sz="2200" dirty="0" err="1">
                <a:solidFill>
                  <a:srgbClr val="000000"/>
                </a:solidFill>
                <a:cs typeface="Arial" pitchFamily="34" charset="0"/>
              </a:rPr>
              <a:t>eRA</a:t>
            </a:r>
            <a:r>
              <a:rPr lang="en-US" sz="2200" dirty="0">
                <a:solidFill>
                  <a:srgbClr val="000000"/>
                </a:solidFill>
                <a:cs typeface="Arial" pitchFamily="34" charset="0"/>
              </a:rPr>
              <a:t> Commons);</a:t>
            </a:r>
          </a:p>
          <a:p>
            <a:pPr lvl="1" fontAlgn="auto">
              <a:spcAft>
                <a:spcPts val="0"/>
              </a:spcAft>
              <a:buFontTx/>
              <a:buChar char="–"/>
              <a:defRPr/>
            </a:pPr>
            <a:r>
              <a:rPr lang="en-US" sz="2200" dirty="0">
                <a:solidFill>
                  <a:srgbClr val="000000"/>
                </a:solidFill>
                <a:cs typeface="Arial" pitchFamily="34" charset="0"/>
              </a:rPr>
              <a:t>Final </a:t>
            </a:r>
            <a:r>
              <a:rPr lang="en-US" sz="2200" dirty="0" smtClean="0">
                <a:solidFill>
                  <a:srgbClr val="000000"/>
                </a:solidFill>
                <a:cs typeface="Arial" pitchFamily="34" charset="0"/>
              </a:rPr>
              <a:t>Invention Statement </a:t>
            </a:r>
            <a:r>
              <a:rPr lang="en-US" sz="2200" dirty="0">
                <a:solidFill>
                  <a:srgbClr val="000000"/>
                </a:solidFill>
                <a:cs typeface="Arial" pitchFamily="34" charset="0"/>
              </a:rPr>
              <a:t>&amp; Certification;</a:t>
            </a:r>
          </a:p>
          <a:p>
            <a:pPr lvl="1" fontAlgn="auto">
              <a:spcAft>
                <a:spcPts val="0"/>
              </a:spcAft>
              <a:buFontTx/>
              <a:buChar char="–"/>
              <a:defRPr/>
            </a:pPr>
            <a:r>
              <a:rPr lang="en-US" sz="2200" dirty="0">
                <a:solidFill>
                  <a:srgbClr val="000000"/>
                </a:solidFill>
                <a:cs typeface="Arial" pitchFamily="34" charset="0"/>
              </a:rPr>
              <a:t>Final Progress Report</a:t>
            </a:r>
            <a:r>
              <a:rPr lang="en-US" sz="2200" dirty="0" smtClean="0">
                <a:solidFill>
                  <a:srgbClr val="000000"/>
                </a:solidFill>
                <a:cs typeface="Arial" pitchFamily="34" charset="0"/>
              </a:rPr>
              <a:t>;</a:t>
            </a:r>
          </a:p>
          <a:p>
            <a:pPr>
              <a:buFont typeface="Arial" panose="020B0604020202020204" pitchFamily="34" charset="0"/>
              <a:buChar char="•"/>
              <a:defRPr/>
            </a:pPr>
            <a:endParaRPr lang="en-US" sz="2400" dirty="0" smtClean="0">
              <a:solidFill>
                <a:srgbClr val="000000"/>
              </a:solidFill>
              <a:cs typeface="Arial" pitchFamily="34" charset="0"/>
            </a:endParaRPr>
          </a:p>
          <a:p>
            <a:pPr>
              <a:buFont typeface="Arial" panose="020B0604020202020204" pitchFamily="34" charset="0"/>
              <a:buChar char="•"/>
              <a:defRPr/>
            </a:pPr>
            <a:r>
              <a:rPr lang="en-US" sz="2400" dirty="0" smtClean="0">
                <a:solidFill>
                  <a:srgbClr val="000000"/>
                </a:solidFill>
                <a:cs typeface="Arial" pitchFamily="34" charset="0"/>
              </a:rPr>
              <a:t>Failure </a:t>
            </a:r>
            <a:r>
              <a:rPr lang="en-US" sz="2400" dirty="0">
                <a:solidFill>
                  <a:srgbClr val="000000"/>
                </a:solidFill>
                <a:cs typeface="Arial" pitchFamily="34" charset="0"/>
              </a:rPr>
              <a:t>to submit timely reports may affect future funding to the organization</a:t>
            </a:r>
            <a:r>
              <a:rPr lang="en-US" sz="2400" dirty="0" smtClean="0">
                <a:solidFill>
                  <a:srgbClr val="000000"/>
                </a:solidFill>
                <a:cs typeface="Arial" pitchFamily="34" charset="0"/>
              </a:rPr>
              <a:t>;</a:t>
            </a:r>
          </a:p>
          <a:p>
            <a:pPr>
              <a:buFont typeface="Arial" panose="020B0604020202020204" pitchFamily="34" charset="0"/>
              <a:buChar char="•"/>
              <a:defRPr/>
            </a:pPr>
            <a:endParaRPr lang="en-US" sz="2400" dirty="0">
              <a:solidFill>
                <a:srgbClr val="000000"/>
              </a:solidFill>
              <a:cs typeface="Arial" pitchFamily="34" charset="0"/>
            </a:endParaRPr>
          </a:p>
          <a:p>
            <a:pPr fontAlgn="auto">
              <a:spcAft>
                <a:spcPts val="0"/>
              </a:spcAft>
              <a:defRPr/>
            </a:pPr>
            <a:r>
              <a:rPr lang="en-US" sz="2400" dirty="0">
                <a:solidFill>
                  <a:srgbClr val="FF0000"/>
                </a:solidFill>
                <a:cs typeface="Arial" pitchFamily="34" charset="0"/>
              </a:rPr>
              <a:t>Grantees must ensure there are no discrepancies between the final FFR expenditure data (in </a:t>
            </a:r>
            <a:r>
              <a:rPr lang="en-US" sz="2400" dirty="0" err="1">
                <a:solidFill>
                  <a:srgbClr val="FF0000"/>
                </a:solidFill>
                <a:cs typeface="Arial" pitchFamily="34" charset="0"/>
              </a:rPr>
              <a:t>eRA</a:t>
            </a:r>
            <a:r>
              <a:rPr lang="en-US" sz="2400" dirty="0">
                <a:solidFill>
                  <a:srgbClr val="FF0000"/>
                </a:solidFill>
                <a:cs typeface="Arial" pitchFamily="34" charset="0"/>
              </a:rPr>
              <a:t> Commons) and the FFR cash transaction data in the Payment Management System.</a:t>
            </a:r>
          </a:p>
          <a:p>
            <a:endParaRPr lang="en-US" sz="2400" dirty="0" smtClean="0">
              <a:solidFill>
                <a:srgbClr val="FF0000"/>
              </a:solidFill>
            </a:endParaRPr>
          </a:p>
        </p:txBody>
      </p:sp>
    </p:spTree>
    <p:extLst>
      <p:ext uri="{BB962C8B-B14F-4D97-AF65-F5344CB8AC3E}">
        <p14:creationId xmlns:p14="http://schemas.microsoft.com/office/powerpoint/2010/main" val="394248673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rgbClr val="000000"/>
                </a:solidFill>
              </a:rPr>
              <a:t>Other Considerations</a:t>
            </a:r>
          </a:p>
        </p:txBody>
      </p:sp>
      <p:sp>
        <p:nvSpPr>
          <p:cNvPr id="26627" name="Rectangle 3"/>
          <p:cNvSpPr>
            <a:spLocks noGrp="1" noChangeArrowheads="1"/>
          </p:cNvSpPr>
          <p:nvPr>
            <p:ph type="body" idx="1"/>
          </p:nvPr>
        </p:nvSpPr>
        <p:spPr>
          <a:xfrm>
            <a:off x="0" y="838200"/>
            <a:ext cx="8991600" cy="6019800"/>
          </a:xfrm>
        </p:spPr>
        <p:txBody>
          <a:bodyPr/>
          <a:lstStyle/>
          <a:p>
            <a:pPr>
              <a:lnSpc>
                <a:spcPct val="90000"/>
              </a:lnSpc>
              <a:spcBef>
                <a:spcPct val="0"/>
              </a:spcBef>
              <a:buFont typeface="Arial" panose="020B0604020202020204" pitchFamily="34" charset="0"/>
              <a:buChar char="•"/>
              <a:defRPr/>
            </a:pPr>
            <a:r>
              <a:rPr lang="en-US" sz="2800" dirty="0" smtClean="0">
                <a:solidFill>
                  <a:srgbClr val="FF0000"/>
                </a:solidFill>
              </a:rPr>
              <a:t>Grantees </a:t>
            </a:r>
            <a:r>
              <a:rPr lang="en-US" sz="2800" dirty="0">
                <a:solidFill>
                  <a:srgbClr val="FF0000"/>
                </a:solidFill>
              </a:rPr>
              <a:t>are strongly encouraged to submit all closeout documents electronically through the </a:t>
            </a:r>
            <a:r>
              <a:rPr lang="en-US" sz="2800" dirty="0" err="1">
                <a:solidFill>
                  <a:srgbClr val="FF0000"/>
                </a:solidFill>
              </a:rPr>
              <a:t>eRA</a:t>
            </a:r>
            <a:r>
              <a:rPr lang="en-US" sz="2800" dirty="0">
                <a:solidFill>
                  <a:srgbClr val="FF0000"/>
                </a:solidFill>
              </a:rPr>
              <a:t> </a:t>
            </a:r>
            <a:r>
              <a:rPr lang="en-US" sz="2800" dirty="0" smtClean="0">
                <a:solidFill>
                  <a:srgbClr val="FF0000"/>
                </a:solidFill>
              </a:rPr>
              <a:t>Commons</a:t>
            </a:r>
          </a:p>
          <a:p>
            <a:pPr>
              <a:lnSpc>
                <a:spcPct val="90000"/>
              </a:lnSpc>
              <a:spcBef>
                <a:spcPct val="0"/>
              </a:spcBef>
              <a:buFont typeface="Arial" panose="020B0604020202020204" pitchFamily="34" charset="0"/>
              <a:buChar char="•"/>
              <a:defRPr/>
            </a:pPr>
            <a:endParaRPr lang="en-US" sz="2800" dirty="0">
              <a:solidFill>
                <a:srgbClr val="000000"/>
              </a:solidFill>
            </a:endParaRPr>
          </a:p>
          <a:p>
            <a:pPr eaLnBrk="1" fontAlgn="auto" hangingPunct="1">
              <a:spcAft>
                <a:spcPts val="0"/>
              </a:spcAft>
              <a:buFont typeface="Arial" pitchFamily="34" charset="0"/>
              <a:buChar char="•"/>
              <a:defRPr/>
            </a:pPr>
            <a:r>
              <a:rPr lang="en-US" sz="2800" dirty="0">
                <a:solidFill>
                  <a:srgbClr val="000000"/>
                </a:solidFill>
              </a:rPr>
              <a:t>Up to day </a:t>
            </a:r>
            <a:r>
              <a:rPr lang="en-US" sz="2800" dirty="0" smtClean="0">
                <a:solidFill>
                  <a:srgbClr val="000000"/>
                </a:solidFill>
              </a:rPr>
              <a:t>150</a:t>
            </a:r>
            <a:r>
              <a:rPr lang="en-US" sz="2800" dirty="0">
                <a:solidFill>
                  <a:srgbClr val="000000"/>
                </a:solidFill>
              </a:rPr>
              <a:t>, you can submit via mail:</a:t>
            </a:r>
          </a:p>
          <a:p>
            <a:pPr lvl="1">
              <a:buFontTx/>
              <a:buChar char="–"/>
              <a:defRPr/>
            </a:pPr>
            <a:r>
              <a:rPr lang="en-US" dirty="0">
                <a:solidFill>
                  <a:srgbClr val="000000"/>
                </a:solidFill>
                <a:latin typeface="Calibri Light" panose="020F0302020204030204" pitchFamily="34" charset="0"/>
                <a:cs typeface="Arial" pitchFamily="34" charset="0"/>
              </a:rPr>
              <a:t>Final </a:t>
            </a:r>
            <a:r>
              <a:rPr lang="en-US" dirty="0" smtClean="0">
                <a:solidFill>
                  <a:srgbClr val="000000"/>
                </a:solidFill>
                <a:latin typeface="Calibri Light" panose="020F0302020204030204" pitchFamily="34" charset="0"/>
                <a:cs typeface="Arial" pitchFamily="34" charset="0"/>
              </a:rPr>
              <a:t>Invention </a:t>
            </a:r>
            <a:r>
              <a:rPr lang="en-US" dirty="0">
                <a:solidFill>
                  <a:srgbClr val="000000"/>
                </a:solidFill>
                <a:latin typeface="Calibri Light" panose="020F0302020204030204" pitchFamily="34" charset="0"/>
                <a:cs typeface="Arial" pitchFamily="34" charset="0"/>
              </a:rPr>
              <a:t>Statement &amp; Certification;</a:t>
            </a:r>
          </a:p>
          <a:p>
            <a:pPr lvl="1">
              <a:buFontTx/>
              <a:buChar char="–"/>
              <a:defRPr/>
            </a:pPr>
            <a:r>
              <a:rPr lang="en-US" dirty="0">
                <a:solidFill>
                  <a:srgbClr val="000000"/>
                </a:solidFill>
                <a:latin typeface="Calibri Light" panose="020F0302020204030204" pitchFamily="34" charset="0"/>
                <a:cs typeface="Arial" pitchFamily="34" charset="0"/>
              </a:rPr>
              <a:t>Final Progress Report</a:t>
            </a:r>
            <a:r>
              <a:rPr lang="en-US" dirty="0">
                <a:solidFill>
                  <a:srgbClr val="000000"/>
                </a:solidFill>
                <a:latin typeface="Calibri Light" panose="020F0302020204030204" pitchFamily="34" charset="0"/>
              </a:rPr>
              <a:t> </a:t>
            </a:r>
            <a:endParaRPr lang="en-US" dirty="0" smtClean="0">
              <a:solidFill>
                <a:srgbClr val="000000"/>
              </a:solidFill>
              <a:latin typeface="Calibri Light" panose="020F0302020204030204" pitchFamily="34" charset="0"/>
            </a:endParaRPr>
          </a:p>
          <a:p>
            <a:pPr lvl="1">
              <a:buFontTx/>
              <a:buChar char="–"/>
              <a:defRPr/>
            </a:pPr>
            <a:endParaRPr lang="en-US" dirty="0">
              <a:solidFill>
                <a:srgbClr val="000000"/>
              </a:solidFill>
              <a:latin typeface="Calibri Light" panose="020F0302020204030204" pitchFamily="34" charset="0"/>
            </a:endParaRPr>
          </a:p>
          <a:p>
            <a:pPr fontAlgn="auto">
              <a:spcAft>
                <a:spcPts val="0"/>
              </a:spcAft>
              <a:defRPr/>
            </a:pPr>
            <a:r>
              <a:rPr lang="en-US" sz="2800" dirty="0">
                <a:solidFill>
                  <a:srgbClr val="000000"/>
                </a:solidFill>
              </a:rPr>
              <a:t>FFRs </a:t>
            </a:r>
            <a:r>
              <a:rPr lang="en-US" sz="2800" dirty="0">
                <a:solidFill>
                  <a:srgbClr val="FF0000"/>
                </a:solidFill>
              </a:rPr>
              <a:t>MUST</a:t>
            </a:r>
            <a:r>
              <a:rPr lang="en-US" sz="2800" dirty="0">
                <a:solidFill>
                  <a:srgbClr val="000000"/>
                </a:solidFill>
              </a:rPr>
              <a:t> be submitted electronically</a:t>
            </a:r>
          </a:p>
          <a:p>
            <a:pPr fontAlgn="auto">
              <a:spcAft>
                <a:spcPts val="0"/>
              </a:spcAft>
              <a:defRPr/>
            </a:pPr>
            <a:endParaRPr lang="en-US" sz="2400" dirty="0" smtClean="0">
              <a:solidFill>
                <a:srgbClr val="000000"/>
              </a:solidFill>
              <a:cs typeface="Arial" pitchFamily="34" charset="0"/>
            </a:endParaRPr>
          </a:p>
          <a:p>
            <a:endParaRPr lang="en-US" sz="2400" dirty="0" smtClean="0">
              <a:solidFill>
                <a:srgbClr val="FF0000"/>
              </a:solidFill>
            </a:endParaRPr>
          </a:p>
        </p:txBody>
      </p:sp>
    </p:spTree>
    <p:extLst>
      <p:ext uri="{BB962C8B-B14F-4D97-AF65-F5344CB8AC3E}">
        <p14:creationId xmlns:p14="http://schemas.microsoft.com/office/powerpoint/2010/main" val="589684507"/>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solidFill>
                  <a:srgbClr val="000000"/>
                </a:solidFill>
              </a:rPr>
              <a:t>Prior Approval</a:t>
            </a:r>
          </a:p>
        </p:txBody>
      </p:sp>
      <p:sp>
        <p:nvSpPr>
          <p:cNvPr id="27651" name="Rectangle 3"/>
          <p:cNvSpPr>
            <a:spLocks noGrp="1" noChangeArrowheads="1"/>
          </p:cNvSpPr>
          <p:nvPr>
            <p:ph type="body" idx="1"/>
          </p:nvPr>
        </p:nvSpPr>
        <p:spPr>
          <a:xfrm>
            <a:off x="0" y="838200"/>
            <a:ext cx="9144000" cy="5715000"/>
          </a:xfrm>
        </p:spPr>
        <p:txBody>
          <a:bodyPr/>
          <a:lstStyle/>
          <a:p>
            <a:r>
              <a:rPr lang="en-US" sz="2800" dirty="0" smtClean="0">
                <a:solidFill>
                  <a:srgbClr val="000000"/>
                </a:solidFill>
              </a:rPr>
              <a:t>Change in Scope</a:t>
            </a:r>
          </a:p>
          <a:p>
            <a:endParaRPr lang="en-US" sz="2800" dirty="0" smtClean="0">
              <a:solidFill>
                <a:srgbClr val="000000"/>
              </a:solidFill>
            </a:endParaRPr>
          </a:p>
          <a:p>
            <a:r>
              <a:rPr lang="en-US" sz="2800" dirty="0" smtClean="0">
                <a:solidFill>
                  <a:srgbClr val="000000"/>
                </a:solidFill>
              </a:rPr>
              <a:t>Change of PD/PI – required</a:t>
            </a:r>
          </a:p>
          <a:p>
            <a:endParaRPr lang="en-US" sz="2800" dirty="0" smtClean="0">
              <a:solidFill>
                <a:srgbClr val="000000"/>
              </a:solidFill>
            </a:endParaRPr>
          </a:p>
          <a:p>
            <a:r>
              <a:rPr lang="en-US" sz="2800" dirty="0" smtClean="0">
                <a:solidFill>
                  <a:srgbClr val="000000"/>
                </a:solidFill>
              </a:rPr>
              <a:t>Change of grantee organization – required</a:t>
            </a:r>
          </a:p>
          <a:p>
            <a:endParaRPr lang="en-US" sz="2800" dirty="0" smtClean="0">
              <a:solidFill>
                <a:srgbClr val="000000"/>
              </a:solidFill>
            </a:endParaRPr>
          </a:p>
          <a:p>
            <a:r>
              <a:rPr lang="en-US" sz="2800" dirty="0" smtClean="0">
                <a:solidFill>
                  <a:srgbClr val="000000"/>
                </a:solidFill>
              </a:rPr>
              <a:t>Addition of foreign consortium – required</a:t>
            </a:r>
          </a:p>
          <a:p>
            <a:endParaRPr lang="en-US" sz="2800" dirty="0">
              <a:solidFill>
                <a:srgbClr val="000000"/>
              </a:solidFill>
            </a:endParaRPr>
          </a:p>
          <a:p>
            <a:r>
              <a:rPr lang="en-US" sz="2800" dirty="0" smtClean="0">
                <a:solidFill>
                  <a:srgbClr val="000000"/>
                </a:solidFill>
              </a:rPr>
              <a:t>Carryover of unobligated balances – required if the </a:t>
            </a:r>
            <a:r>
              <a:rPr lang="en-US" sz="2800" dirty="0" err="1" smtClean="0">
                <a:solidFill>
                  <a:srgbClr val="000000"/>
                </a:solidFill>
              </a:rPr>
              <a:t>NoA</a:t>
            </a:r>
            <a:r>
              <a:rPr lang="en-US" sz="2800" dirty="0" smtClean="0">
                <a:solidFill>
                  <a:srgbClr val="000000"/>
                </a:solidFill>
              </a:rPr>
              <a:t> includes a term and condition </a:t>
            </a:r>
          </a:p>
          <a:p>
            <a:endParaRPr lang="en-US" dirty="0" smtClean="0">
              <a:solidFill>
                <a:srgbClr val="000000"/>
              </a:solidFill>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solidFill>
                  <a:srgbClr val="000000"/>
                </a:solidFill>
              </a:rPr>
              <a:t>Select Agent Requirements</a:t>
            </a:r>
          </a:p>
        </p:txBody>
      </p:sp>
      <p:sp>
        <p:nvSpPr>
          <p:cNvPr id="24579" name="Rectangle 3"/>
          <p:cNvSpPr>
            <a:spLocks noGrp="1" noChangeArrowheads="1"/>
          </p:cNvSpPr>
          <p:nvPr>
            <p:ph type="body" idx="1"/>
          </p:nvPr>
        </p:nvSpPr>
        <p:spPr>
          <a:xfrm>
            <a:off x="0" y="1752600"/>
            <a:ext cx="9144000" cy="5486400"/>
          </a:xfrm>
        </p:spPr>
        <p:txBody>
          <a:bodyPr/>
          <a:lstStyle/>
          <a:p>
            <a:pPr eaLnBrk="1" hangingPunct="1">
              <a:lnSpc>
                <a:spcPct val="80000"/>
              </a:lnSpc>
            </a:pPr>
            <a:r>
              <a:rPr lang="en-US" sz="2800" smtClean="0">
                <a:solidFill>
                  <a:srgbClr val="000000"/>
                </a:solidFill>
              </a:rPr>
              <a:t>Awardees who conduct research involving select agents must provide information satisfactory to the NIH that a process equivalent to that described in 42 CFR 73 for US institutions is in place and will be administered on behalf of all select agent work sponsored by NIH funds before using these funds for any work directly involving select agents.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International Collaboration</a:t>
            </a:r>
            <a:endParaRPr lang="en-US" dirty="0">
              <a:solidFill>
                <a:srgbClr val="000000"/>
              </a:solidFill>
            </a:endParaRPr>
          </a:p>
        </p:txBody>
      </p:sp>
      <p:sp>
        <p:nvSpPr>
          <p:cNvPr id="3" name="Content Placeholder 2"/>
          <p:cNvSpPr>
            <a:spLocks noGrp="1"/>
          </p:cNvSpPr>
          <p:nvPr>
            <p:ph idx="1"/>
          </p:nvPr>
        </p:nvSpPr>
        <p:spPr>
          <a:xfrm>
            <a:off x="0" y="838200"/>
            <a:ext cx="9144000" cy="6019800"/>
          </a:xfrm>
        </p:spPr>
        <p:txBody>
          <a:bodyPr/>
          <a:lstStyle/>
          <a:p>
            <a:pPr marL="0" indent="0">
              <a:buNone/>
            </a:pPr>
            <a:r>
              <a:rPr lang="en-US" dirty="0" smtClean="0">
                <a:solidFill>
                  <a:srgbClr val="000000"/>
                </a:solidFill>
              </a:rPr>
              <a:t>Ebola </a:t>
            </a:r>
            <a:r>
              <a:rPr lang="en-US" dirty="0">
                <a:solidFill>
                  <a:srgbClr val="000000"/>
                </a:solidFill>
              </a:rPr>
              <a:t>Test Vaccines Appear Safe </a:t>
            </a:r>
            <a:r>
              <a:rPr lang="en-US" dirty="0" smtClean="0">
                <a:solidFill>
                  <a:srgbClr val="000000"/>
                </a:solidFill>
              </a:rPr>
              <a:t>in Phase 2 Liberian </a:t>
            </a:r>
            <a:r>
              <a:rPr lang="en-US" dirty="0">
                <a:solidFill>
                  <a:srgbClr val="000000"/>
                </a:solidFill>
              </a:rPr>
              <a:t>Clinical </a:t>
            </a:r>
            <a:r>
              <a:rPr lang="en-US" dirty="0" smtClean="0">
                <a:solidFill>
                  <a:srgbClr val="000000"/>
                </a:solidFill>
              </a:rPr>
              <a:t>Trial….</a:t>
            </a:r>
            <a:r>
              <a:rPr lang="en-US" sz="2200" dirty="0" smtClean="0">
                <a:solidFill>
                  <a:srgbClr val="000000"/>
                </a:solidFill>
              </a:rPr>
              <a:t>NIH News - March 26, 2015</a:t>
            </a:r>
          </a:p>
          <a:p>
            <a:pPr marL="400050" lvl="1" indent="0">
              <a:buNone/>
            </a:pPr>
            <a:endParaRPr lang="en-US" sz="1800" dirty="0">
              <a:solidFill>
                <a:srgbClr val="000000"/>
              </a:solidFill>
            </a:endParaRPr>
          </a:p>
          <a:p>
            <a:pPr marL="0" indent="0">
              <a:buNone/>
            </a:pPr>
            <a:r>
              <a:rPr lang="en-US" sz="2000" dirty="0">
                <a:solidFill>
                  <a:srgbClr val="000000"/>
                </a:solidFill>
              </a:rPr>
              <a:t>Two experimental Ebola vaccines appear to be safe based on evaluation in more than 600 people in Liberia who participated in the first stage of the Partnership for Research on Ebola Vaccines in Liberia </a:t>
            </a:r>
            <a:r>
              <a:rPr lang="en-US" sz="2000" dirty="0" smtClean="0">
                <a:solidFill>
                  <a:srgbClr val="000000"/>
                </a:solidFill>
              </a:rPr>
              <a:t>(PREVAIL)  </a:t>
            </a:r>
            <a:r>
              <a:rPr lang="en-US" sz="2000" dirty="0">
                <a:solidFill>
                  <a:srgbClr val="000000"/>
                </a:solidFill>
              </a:rPr>
              <a:t>Phase 2/3 clinical trial, according to interim findings from an independent Data and Safety Monitoring Board </a:t>
            </a:r>
            <a:r>
              <a:rPr lang="en-US" sz="2000" dirty="0" smtClean="0">
                <a:solidFill>
                  <a:srgbClr val="000000"/>
                </a:solidFill>
              </a:rPr>
              <a:t>review.</a:t>
            </a:r>
          </a:p>
          <a:p>
            <a:pPr marL="0" indent="0">
              <a:buNone/>
            </a:pPr>
            <a:endParaRPr lang="en-US" sz="2000" dirty="0">
              <a:solidFill>
                <a:srgbClr val="000000"/>
              </a:solidFill>
            </a:endParaRPr>
          </a:p>
          <a:p>
            <a:pPr marL="0" indent="0">
              <a:buNone/>
            </a:pPr>
            <a:r>
              <a:rPr lang="en-US" sz="2000" dirty="0">
                <a:solidFill>
                  <a:srgbClr val="000000"/>
                </a:solidFill>
              </a:rPr>
              <a:t>“We are grateful to the Liberian </a:t>
            </a:r>
            <a:r>
              <a:rPr lang="en-US" sz="2000" dirty="0" smtClean="0">
                <a:solidFill>
                  <a:srgbClr val="000000"/>
                </a:solidFill>
              </a:rPr>
              <a:t>people who</a:t>
            </a:r>
          </a:p>
          <a:p>
            <a:pPr marL="0" indent="0">
              <a:buNone/>
            </a:pPr>
            <a:r>
              <a:rPr lang="en-US" sz="2000" dirty="0" smtClean="0">
                <a:solidFill>
                  <a:srgbClr val="000000"/>
                </a:solidFill>
              </a:rPr>
              <a:t>volunteered </a:t>
            </a:r>
            <a:r>
              <a:rPr lang="en-US" sz="2000" dirty="0">
                <a:solidFill>
                  <a:srgbClr val="000000"/>
                </a:solidFill>
              </a:rPr>
              <a:t>for this important </a:t>
            </a:r>
            <a:r>
              <a:rPr lang="en-US" sz="2000" dirty="0" smtClean="0">
                <a:solidFill>
                  <a:srgbClr val="000000"/>
                </a:solidFill>
              </a:rPr>
              <a:t>clinical </a:t>
            </a:r>
            <a:r>
              <a:rPr lang="en-US" sz="2000" dirty="0">
                <a:solidFill>
                  <a:srgbClr val="000000"/>
                </a:solidFill>
              </a:rPr>
              <a:t>trial </a:t>
            </a:r>
            <a:endParaRPr lang="en-US" sz="2000" dirty="0" smtClean="0">
              <a:solidFill>
                <a:srgbClr val="000000"/>
              </a:solidFill>
            </a:endParaRPr>
          </a:p>
          <a:p>
            <a:pPr marL="0" indent="0">
              <a:buNone/>
            </a:pPr>
            <a:r>
              <a:rPr lang="en-US" sz="2000" dirty="0" smtClean="0">
                <a:solidFill>
                  <a:srgbClr val="000000"/>
                </a:solidFill>
              </a:rPr>
              <a:t>and </a:t>
            </a:r>
            <a:r>
              <a:rPr lang="en-US" sz="2000" dirty="0">
                <a:solidFill>
                  <a:srgbClr val="000000"/>
                </a:solidFill>
              </a:rPr>
              <a:t>encouraged by the study </a:t>
            </a:r>
            <a:r>
              <a:rPr lang="en-US" sz="2000" dirty="0" smtClean="0">
                <a:solidFill>
                  <a:srgbClr val="000000"/>
                </a:solidFill>
              </a:rPr>
              <a:t>results </a:t>
            </a:r>
            <a:r>
              <a:rPr lang="en-US" sz="2000" dirty="0">
                <a:solidFill>
                  <a:srgbClr val="000000"/>
                </a:solidFill>
              </a:rPr>
              <a:t>seen </a:t>
            </a:r>
            <a:endParaRPr lang="en-US" sz="2000" dirty="0" smtClean="0">
              <a:solidFill>
                <a:srgbClr val="000000"/>
              </a:solidFill>
            </a:endParaRPr>
          </a:p>
          <a:p>
            <a:pPr marL="0" indent="0">
              <a:buNone/>
            </a:pPr>
            <a:r>
              <a:rPr lang="en-US" sz="2000" dirty="0" smtClean="0">
                <a:solidFill>
                  <a:srgbClr val="000000"/>
                </a:solidFill>
              </a:rPr>
              <a:t>with </a:t>
            </a:r>
            <a:r>
              <a:rPr lang="en-US" sz="2000" dirty="0">
                <a:solidFill>
                  <a:srgbClr val="000000"/>
                </a:solidFill>
              </a:rPr>
              <a:t>the two investigational Ebola </a:t>
            </a:r>
            <a:endParaRPr lang="en-US" sz="2000" dirty="0" smtClean="0">
              <a:solidFill>
                <a:srgbClr val="000000"/>
              </a:solidFill>
            </a:endParaRPr>
          </a:p>
          <a:p>
            <a:pPr marL="0" indent="0">
              <a:buNone/>
            </a:pPr>
            <a:r>
              <a:rPr lang="en-US" sz="2000" dirty="0" smtClean="0">
                <a:solidFill>
                  <a:srgbClr val="000000"/>
                </a:solidFill>
              </a:rPr>
              <a:t>vaccine </a:t>
            </a:r>
            <a:r>
              <a:rPr lang="en-US" sz="2000" dirty="0">
                <a:solidFill>
                  <a:srgbClr val="000000"/>
                </a:solidFill>
              </a:rPr>
              <a:t>candidates,” said NIAID Director Anthony S. </a:t>
            </a:r>
            <a:r>
              <a:rPr lang="en-US" sz="2000" dirty="0" err="1">
                <a:solidFill>
                  <a:srgbClr val="000000"/>
                </a:solidFill>
              </a:rPr>
              <a:t>Fauci</a:t>
            </a:r>
            <a:r>
              <a:rPr lang="en-US" sz="2000" dirty="0">
                <a:solidFill>
                  <a:srgbClr val="000000"/>
                </a:solidFill>
              </a:rPr>
              <a:t>, M.D.</a:t>
            </a:r>
          </a:p>
          <a:p>
            <a:pPr marL="0" indent="0">
              <a:buNone/>
            </a:pPr>
            <a:r>
              <a:rPr lang="en-US" sz="2400" dirty="0" smtClean="0">
                <a:solidFill>
                  <a:srgbClr val="000000"/>
                </a:solidFill>
              </a:rPr>
              <a:t>    </a:t>
            </a:r>
          </a:p>
          <a:p>
            <a:pPr marL="400050" lvl="1" indent="0">
              <a:buNone/>
            </a:pPr>
            <a:endParaRPr lang="en-US" sz="2000" dirty="0" smtClean="0">
              <a:solidFill>
                <a:srgbClr val="000000"/>
              </a:solidFill>
            </a:endParaRPr>
          </a:p>
          <a:p>
            <a:pPr marL="400050" lvl="1" indent="0">
              <a:buNone/>
            </a:pPr>
            <a:endParaRPr lang="en-US" sz="2000" dirty="0">
              <a:solidFill>
                <a:srgbClr val="000000"/>
              </a:solidFill>
            </a:endParaRPr>
          </a:p>
          <a:p>
            <a:pPr marL="400050" lvl="1" indent="0">
              <a:buNone/>
            </a:pPr>
            <a:endParaRPr lang="en-US" sz="20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667000" cy="144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152098"/>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solidFill>
                  <a:srgbClr val="000000"/>
                </a:solidFill>
              </a:rPr>
              <a:t>Select Agent Requirements</a:t>
            </a:r>
          </a:p>
        </p:txBody>
      </p:sp>
      <p:sp>
        <p:nvSpPr>
          <p:cNvPr id="25603" name="Rectangle 3"/>
          <p:cNvSpPr>
            <a:spLocks noGrp="1" noChangeArrowheads="1"/>
          </p:cNvSpPr>
          <p:nvPr>
            <p:ph type="body" idx="1"/>
          </p:nvPr>
        </p:nvSpPr>
        <p:spPr>
          <a:xfrm>
            <a:off x="0" y="1752600"/>
            <a:ext cx="9144000" cy="5486400"/>
          </a:xfrm>
        </p:spPr>
        <p:txBody>
          <a:bodyPr/>
          <a:lstStyle/>
          <a:p>
            <a:pPr eaLnBrk="1" hangingPunct="1">
              <a:lnSpc>
                <a:spcPct val="90000"/>
              </a:lnSpc>
            </a:pPr>
            <a:r>
              <a:rPr lang="en-US" sz="2800" dirty="0" smtClean="0">
                <a:solidFill>
                  <a:srgbClr val="000000"/>
                </a:solidFill>
              </a:rPr>
              <a:t>Must address to NIH satisfaction key elements prior to use of funds.  The key elements:</a:t>
            </a:r>
          </a:p>
          <a:p>
            <a:pPr lvl="1" eaLnBrk="1" hangingPunct="1">
              <a:lnSpc>
                <a:spcPct val="90000"/>
              </a:lnSpc>
            </a:pPr>
            <a:r>
              <a:rPr lang="en-US" sz="2400" dirty="0" smtClean="0">
                <a:solidFill>
                  <a:srgbClr val="000000"/>
                </a:solidFill>
              </a:rPr>
              <a:t>Safety</a:t>
            </a:r>
          </a:p>
          <a:p>
            <a:pPr lvl="1" eaLnBrk="1" hangingPunct="1">
              <a:lnSpc>
                <a:spcPct val="90000"/>
              </a:lnSpc>
            </a:pPr>
            <a:r>
              <a:rPr lang="en-US" sz="2400" dirty="0" smtClean="0">
                <a:solidFill>
                  <a:srgbClr val="000000"/>
                </a:solidFill>
              </a:rPr>
              <a:t>Security </a:t>
            </a:r>
          </a:p>
          <a:p>
            <a:pPr lvl="1" eaLnBrk="1" hangingPunct="1">
              <a:lnSpc>
                <a:spcPct val="90000"/>
              </a:lnSpc>
            </a:pPr>
            <a:r>
              <a:rPr lang="en-US" sz="2400" dirty="0" smtClean="0">
                <a:solidFill>
                  <a:srgbClr val="000000"/>
                </a:solidFill>
              </a:rPr>
              <a:t>Training </a:t>
            </a:r>
          </a:p>
          <a:p>
            <a:pPr lvl="1" eaLnBrk="1" hangingPunct="1">
              <a:lnSpc>
                <a:spcPct val="90000"/>
              </a:lnSpc>
            </a:pPr>
            <a:r>
              <a:rPr lang="en-US" sz="2400" dirty="0" smtClean="0">
                <a:solidFill>
                  <a:srgbClr val="000000"/>
                </a:solidFill>
              </a:rPr>
              <a:t>Procedures for ensuring only approved/appropriate individuals have access to the select agent</a:t>
            </a:r>
          </a:p>
          <a:p>
            <a:pPr lvl="1" eaLnBrk="1" hangingPunct="1">
              <a:lnSpc>
                <a:spcPct val="90000"/>
              </a:lnSpc>
            </a:pPr>
            <a:r>
              <a:rPr lang="en-US" sz="2400" dirty="0" smtClean="0">
                <a:solidFill>
                  <a:srgbClr val="000000"/>
                </a:solidFill>
              </a:rPr>
              <a:t>Any applicable local laws equivalent to 42 CFR 73</a:t>
            </a:r>
          </a:p>
          <a:p>
            <a:pPr lvl="1" eaLnBrk="1" hangingPunct="1">
              <a:lnSpc>
                <a:spcPct val="90000"/>
              </a:lnSpc>
            </a:pPr>
            <a:endParaRPr lang="en-US" sz="2400" dirty="0" smtClean="0">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Changes – Uniform Guidance</a:t>
            </a:r>
            <a:endParaRPr lang="en-US" dirty="0">
              <a:solidFill>
                <a:srgbClr val="000000"/>
              </a:solidFill>
            </a:endParaRPr>
          </a:p>
        </p:txBody>
      </p:sp>
      <p:sp>
        <p:nvSpPr>
          <p:cNvPr id="3" name="Content Placeholder 2"/>
          <p:cNvSpPr>
            <a:spLocks noGrp="1"/>
          </p:cNvSpPr>
          <p:nvPr>
            <p:ph idx="1"/>
          </p:nvPr>
        </p:nvSpPr>
        <p:spPr>
          <a:xfrm>
            <a:off x="0" y="838200"/>
            <a:ext cx="8763000" cy="5486400"/>
          </a:xfrm>
        </p:spPr>
        <p:txBody>
          <a:bodyPr/>
          <a:lstStyle/>
          <a:p>
            <a:pPr>
              <a:buFont typeface="Arial" panose="020B0604020202020204" pitchFamily="34" charset="0"/>
              <a:buChar char="•"/>
            </a:pPr>
            <a:r>
              <a:rPr lang="en-US" sz="2800" dirty="0" smtClean="0">
                <a:solidFill>
                  <a:srgbClr val="000000"/>
                </a:solidFill>
              </a:rPr>
              <a:t>Severance Pay:</a:t>
            </a:r>
          </a:p>
          <a:p>
            <a:pPr lvl="1">
              <a:buFont typeface="Arial" panose="020B0604020202020204" pitchFamily="34" charset="0"/>
              <a:buChar char="•"/>
            </a:pPr>
            <a:r>
              <a:rPr lang="en-US" sz="2000" dirty="0">
                <a:solidFill>
                  <a:srgbClr val="000000"/>
                </a:solidFill>
              </a:rPr>
              <a:t>Severance payments to foreign nationals employed by the non-Federal entity outside the United States, to the extent that the amount exceeds the customary or prevailing practices for the non-Federal entity in the United States, are unallowable, unless they are necessary for the performance of Federal programs and approved by the NIH awarding IC</a:t>
            </a:r>
            <a:r>
              <a:rPr lang="en-US" sz="1600" dirty="0">
                <a:solidFill>
                  <a:srgbClr val="000000"/>
                </a:solidFill>
              </a:rPr>
              <a:t>. 	</a:t>
            </a:r>
          </a:p>
          <a:p>
            <a:pPr lvl="1">
              <a:buFont typeface="Arial" panose="020B0604020202020204" pitchFamily="34" charset="0"/>
              <a:buChar char="•"/>
            </a:pPr>
            <a:r>
              <a:rPr lang="en-US" sz="2000" dirty="0" smtClean="0">
                <a:solidFill>
                  <a:srgbClr val="000000"/>
                </a:solidFill>
              </a:rPr>
              <a:t>Severance </a:t>
            </a:r>
            <a:r>
              <a:rPr lang="en-US" sz="2000" dirty="0">
                <a:solidFill>
                  <a:srgbClr val="000000"/>
                </a:solidFill>
              </a:rPr>
              <a:t>payments to foreign nationals employed by the non-Federal entity outside the United States due to the termination of the foreign national as a result of the closing of, or curtailment of activities by, the non-Federal entity in that country, are unallowable, unless they are necessary for the performance of Federal programs and approved by the NIH awarding IC. </a:t>
            </a:r>
            <a:r>
              <a:rPr lang="en-US" sz="2400" b="0" dirty="0"/>
              <a:t>	</a:t>
            </a:r>
          </a:p>
          <a:p>
            <a:pPr>
              <a:buFont typeface="Arial" panose="020B0604020202020204" pitchFamily="34" charset="0"/>
              <a:buChar char="•"/>
            </a:pPr>
            <a:endParaRPr lang="en-US" sz="2800" dirty="0">
              <a:solidFill>
                <a:srgbClr val="000000"/>
              </a:solidFill>
            </a:endParaRPr>
          </a:p>
        </p:txBody>
      </p:sp>
    </p:spTree>
    <p:extLst>
      <p:ext uri="{BB962C8B-B14F-4D97-AF65-F5344CB8AC3E}">
        <p14:creationId xmlns:p14="http://schemas.microsoft.com/office/powerpoint/2010/main" val="1796570853"/>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Changes – Uniform Guidance</a:t>
            </a:r>
            <a:endParaRPr lang="en-US" dirty="0">
              <a:solidFill>
                <a:srgbClr val="000000"/>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solidFill>
                  <a:srgbClr val="000000"/>
                </a:solidFill>
              </a:rPr>
              <a:t>F&amp;A – Foreign Grantees:</a:t>
            </a:r>
          </a:p>
          <a:p>
            <a:pPr marL="457200" lvl="1" indent="0">
              <a:buNone/>
            </a:pPr>
            <a:r>
              <a:rPr lang="en-US" sz="2400" dirty="0" smtClean="0">
                <a:solidFill>
                  <a:srgbClr val="000000"/>
                </a:solidFill>
              </a:rPr>
              <a:t>Remains at 8% modified total direct costs (less equipment).  Not only for compliance costs</a:t>
            </a:r>
          </a:p>
          <a:p>
            <a:pPr>
              <a:buFont typeface="Arial" panose="020B0604020202020204" pitchFamily="34" charset="0"/>
              <a:buChar char="•"/>
            </a:pPr>
            <a:endParaRPr lang="en-US" sz="2800" dirty="0">
              <a:solidFill>
                <a:srgbClr val="000000"/>
              </a:solidFill>
            </a:endParaRPr>
          </a:p>
          <a:p>
            <a:pPr>
              <a:buFont typeface="Arial" panose="020B0604020202020204" pitchFamily="34" charset="0"/>
              <a:buChar char="•"/>
            </a:pPr>
            <a:r>
              <a:rPr lang="en-US" sz="2800" dirty="0" smtClean="0">
                <a:solidFill>
                  <a:srgbClr val="000000"/>
                </a:solidFill>
              </a:rPr>
              <a:t>Audit:  </a:t>
            </a:r>
            <a:endParaRPr lang="en-US" sz="2800" dirty="0">
              <a:solidFill>
                <a:srgbClr val="000000"/>
              </a:solidFill>
            </a:endParaRPr>
          </a:p>
          <a:p>
            <a:pPr marL="400050" lvl="1" indent="0">
              <a:buNone/>
            </a:pPr>
            <a:r>
              <a:rPr lang="en-US" sz="2400" dirty="0" smtClean="0">
                <a:solidFill>
                  <a:srgbClr val="000000"/>
                </a:solidFill>
              </a:rPr>
              <a:t>$750,000 instead of $500,000</a:t>
            </a:r>
          </a:p>
          <a:p>
            <a:pPr>
              <a:buFont typeface="Arial" panose="020B0604020202020204" pitchFamily="34" charset="0"/>
              <a:buChar char="•"/>
            </a:pPr>
            <a:endParaRPr lang="en-US" sz="2800" dirty="0">
              <a:solidFill>
                <a:srgbClr val="000000"/>
              </a:solidFill>
            </a:endParaRPr>
          </a:p>
          <a:p>
            <a:pPr>
              <a:buFont typeface="Arial" panose="020B0604020202020204" pitchFamily="34" charset="0"/>
              <a:buChar char="•"/>
            </a:pPr>
            <a:r>
              <a:rPr lang="en-US" sz="2800" dirty="0" smtClean="0">
                <a:solidFill>
                  <a:srgbClr val="000000"/>
                </a:solidFill>
              </a:rPr>
              <a:t>Interest Earned:  </a:t>
            </a:r>
          </a:p>
          <a:p>
            <a:pPr marL="400050" lvl="1" indent="0">
              <a:buNone/>
            </a:pPr>
            <a:r>
              <a:rPr lang="en-US" sz="2400" dirty="0" smtClean="0">
                <a:solidFill>
                  <a:srgbClr val="000000"/>
                </a:solidFill>
              </a:rPr>
              <a:t>In the excess of $500 instead of $250 needs to be returned to the NIH</a:t>
            </a:r>
            <a:endParaRPr lang="en-US" sz="2400" dirty="0">
              <a:solidFill>
                <a:srgbClr val="000000"/>
              </a:solidFill>
            </a:endParaRPr>
          </a:p>
        </p:txBody>
      </p:sp>
    </p:spTree>
    <p:extLst>
      <p:ext uri="{BB962C8B-B14F-4D97-AF65-F5344CB8AC3E}">
        <p14:creationId xmlns:p14="http://schemas.microsoft.com/office/powerpoint/2010/main" val="3587504710"/>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Changes – Uniform Guidance</a:t>
            </a:r>
            <a:endParaRPr lang="en-US" dirty="0">
              <a:solidFill>
                <a:srgbClr val="000000"/>
              </a:solidFill>
            </a:endParaRPr>
          </a:p>
        </p:txBody>
      </p:sp>
      <p:sp>
        <p:nvSpPr>
          <p:cNvPr id="3" name="Content Placeholder 2"/>
          <p:cNvSpPr>
            <a:spLocks noGrp="1"/>
          </p:cNvSpPr>
          <p:nvPr>
            <p:ph idx="1"/>
          </p:nvPr>
        </p:nvSpPr>
        <p:spPr>
          <a:xfrm>
            <a:off x="0" y="838200"/>
            <a:ext cx="8839200" cy="5867400"/>
          </a:xfrm>
        </p:spPr>
        <p:txBody>
          <a:bodyPr/>
          <a:lstStyle/>
          <a:p>
            <a:pPr>
              <a:buFont typeface="Arial" panose="020B0604020202020204" pitchFamily="34" charset="0"/>
              <a:buChar char="•"/>
            </a:pPr>
            <a:r>
              <a:rPr lang="en-US" sz="2800" dirty="0" smtClean="0">
                <a:solidFill>
                  <a:srgbClr val="000000"/>
                </a:solidFill>
              </a:rPr>
              <a:t>Visas:  </a:t>
            </a:r>
            <a:r>
              <a:rPr lang="en-US" sz="2400" dirty="0" smtClean="0">
                <a:solidFill>
                  <a:srgbClr val="000000"/>
                </a:solidFill>
              </a:rPr>
              <a:t>Short-term</a:t>
            </a:r>
            <a:r>
              <a:rPr lang="en-US" sz="2400" dirty="0">
                <a:solidFill>
                  <a:srgbClr val="000000"/>
                </a:solidFill>
              </a:rPr>
              <a:t>, travel visa costs (as opposed to longer-term, immigration visas) are generally allowable expenses that may be proposed as a direct cost. </a:t>
            </a:r>
            <a:endParaRPr lang="en-US" sz="2400" dirty="0" smtClean="0">
              <a:solidFill>
                <a:srgbClr val="000000"/>
              </a:solidFill>
            </a:endParaRPr>
          </a:p>
          <a:p>
            <a:pPr>
              <a:buFont typeface="Wingdings" panose="05000000000000000000" pitchFamily="2" charset="2"/>
              <a:buChar char="§"/>
            </a:pPr>
            <a:endParaRPr lang="en-US" sz="2800" dirty="0">
              <a:solidFill>
                <a:srgbClr val="000000"/>
              </a:solidFill>
            </a:endParaRPr>
          </a:p>
          <a:p>
            <a:pPr>
              <a:buFont typeface="Arial" panose="020B0604020202020204" pitchFamily="34" charset="0"/>
              <a:buChar char="•"/>
            </a:pPr>
            <a:r>
              <a:rPr lang="en-US" sz="2800" dirty="0" smtClean="0">
                <a:solidFill>
                  <a:srgbClr val="000000"/>
                </a:solidFill>
              </a:rPr>
              <a:t>Value Added Tax (VAT):  Allowable</a:t>
            </a:r>
          </a:p>
          <a:p>
            <a:pPr marL="457200" lvl="1" indent="0">
              <a:buNone/>
            </a:pPr>
            <a:r>
              <a:rPr lang="en-US" sz="2400" dirty="0" smtClean="0">
                <a:solidFill>
                  <a:srgbClr val="000000"/>
                </a:solidFill>
              </a:rPr>
              <a:t>Exception – Countries that have an exemption, then unallowable direct cost.</a:t>
            </a:r>
          </a:p>
          <a:p>
            <a:pPr marL="457200" lvl="1" indent="0">
              <a:buNone/>
            </a:pPr>
            <a:endParaRPr lang="en-US" sz="2000" dirty="0">
              <a:solidFill>
                <a:srgbClr val="000000"/>
              </a:solidFill>
            </a:endParaRPr>
          </a:p>
          <a:p>
            <a:r>
              <a:rPr lang="en-US" sz="2800" dirty="0" smtClean="0">
                <a:solidFill>
                  <a:srgbClr val="000000"/>
                </a:solidFill>
              </a:rPr>
              <a:t>Custom and Import Duties:  </a:t>
            </a:r>
            <a:r>
              <a:rPr lang="en-US" sz="2400" dirty="0" smtClean="0">
                <a:solidFill>
                  <a:srgbClr val="000000"/>
                </a:solidFill>
              </a:rPr>
              <a:t>No longer unallowable </a:t>
            </a:r>
            <a:r>
              <a:rPr lang="en-US" sz="2400" dirty="0">
                <a:solidFill>
                  <a:srgbClr val="000000"/>
                </a:solidFill>
              </a:rPr>
              <a:t>under foreign grants and domestic grants with foreign components. This includes consular and visa fees, customs surtax, value-added taxes, and other related charges. </a:t>
            </a:r>
          </a:p>
          <a:p>
            <a:endParaRPr lang="en-US" sz="2800" dirty="0">
              <a:solidFill>
                <a:srgbClr val="000000"/>
              </a:solidFill>
            </a:endParaRPr>
          </a:p>
        </p:txBody>
      </p:sp>
    </p:spTree>
    <p:extLst>
      <p:ext uri="{BB962C8B-B14F-4D97-AF65-F5344CB8AC3E}">
        <p14:creationId xmlns:p14="http://schemas.microsoft.com/office/powerpoint/2010/main" val="76630979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solidFill>
                  <a:srgbClr val="000000"/>
                </a:solidFill>
              </a:rPr>
              <a:t>Key Take Away</a:t>
            </a:r>
            <a:endParaRPr lang="en-US" dirty="0" smtClean="0"/>
          </a:p>
        </p:txBody>
      </p:sp>
      <p:sp>
        <p:nvSpPr>
          <p:cNvPr id="29699" name="Content Placeholder 2"/>
          <p:cNvSpPr>
            <a:spLocks noGrp="1"/>
          </p:cNvSpPr>
          <p:nvPr>
            <p:ph idx="1"/>
          </p:nvPr>
        </p:nvSpPr>
        <p:spPr/>
        <p:txBody>
          <a:bodyPr/>
          <a:lstStyle/>
          <a:p>
            <a:r>
              <a:rPr lang="en-US" dirty="0" smtClean="0">
                <a:solidFill>
                  <a:srgbClr val="000000"/>
                </a:solidFill>
              </a:rPr>
              <a:t>Communication</a:t>
            </a:r>
          </a:p>
          <a:p>
            <a:pPr lvl="1"/>
            <a:r>
              <a:rPr lang="en-US" dirty="0" smtClean="0">
                <a:solidFill>
                  <a:srgbClr val="000000"/>
                </a:solidFill>
              </a:rPr>
              <a:t>most foreign institutions need assistance in understanding NIH requirements</a:t>
            </a:r>
          </a:p>
          <a:p>
            <a:pPr lvl="1"/>
            <a:endParaRPr lang="en-US" dirty="0" smtClean="0">
              <a:solidFill>
                <a:srgbClr val="000000"/>
              </a:solidFill>
            </a:endParaRPr>
          </a:p>
          <a:p>
            <a:r>
              <a:rPr lang="en-US" dirty="0" smtClean="0">
                <a:solidFill>
                  <a:srgbClr val="000000"/>
                </a:solidFill>
              </a:rPr>
              <a:t>Understand their unique policies, regulations and practices </a:t>
            </a:r>
          </a:p>
          <a:p>
            <a:endParaRPr lang="en-US" dirty="0" smtClean="0">
              <a:solidFill>
                <a:srgbClr val="000000"/>
              </a:solidFill>
            </a:endParaRPr>
          </a:p>
          <a:p>
            <a:r>
              <a:rPr lang="en-US" dirty="0" smtClean="0">
                <a:solidFill>
                  <a:srgbClr val="000000"/>
                </a:solidFill>
              </a:rPr>
              <a:t>Be involved for the long term </a:t>
            </a:r>
          </a:p>
          <a:p>
            <a:endParaRPr lang="en-US" dirty="0" smtClean="0">
              <a:solidFill>
                <a:srgbClr val="000000"/>
              </a:solidFill>
            </a:endParaRPr>
          </a:p>
          <a:p>
            <a:r>
              <a:rPr lang="en-US" dirty="0" smtClean="0">
                <a:solidFill>
                  <a:srgbClr val="000000"/>
                </a:solidFill>
              </a:rPr>
              <a:t>Be patient</a:t>
            </a:r>
          </a:p>
          <a:p>
            <a:endParaRPr lang="en-US" dirty="0" smtClean="0">
              <a:solidFill>
                <a:srgbClr val="00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pPr algn="ctr">
              <a:buFontTx/>
              <a:buNone/>
            </a:pPr>
            <a:endParaRPr lang="en-US" dirty="0" smtClean="0">
              <a:solidFill>
                <a:srgbClr val="000000"/>
              </a:solidFill>
            </a:endParaRPr>
          </a:p>
          <a:p>
            <a:pPr algn="ctr">
              <a:buFontTx/>
              <a:buNone/>
            </a:pPr>
            <a:endParaRPr lang="en-US" dirty="0" smtClean="0">
              <a:solidFill>
                <a:srgbClr val="000000"/>
              </a:solidFill>
            </a:endParaRPr>
          </a:p>
          <a:p>
            <a:pPr algn="ctr">
              <a:buFontTx/>
              <a:buNone/>
            </a:pPr>
            <a:endParaRPr lang="en-US" dirty="0" smtClean="0">
              <a:solidFill>
                <a:srgbClr val="000000"/>
              </a:solidFill>
            </a:endParaRPr>
          </a:p>
          <a:p>
            <a:pPr algn="ctr">
              <a:buFontTx/>
              <a:buNone/>
            </a:pPr>
            <a:r>
              <a:rPr lang="en-US" sz="5400" dirty="0" smtClean="0">
                <a:solidFill>
                  <a:srgbClr val="000000"/>
                </a:solidFill>
              </a:rPr>
              <a:t>THANK YOU!</a:t>
            </a:r>
          </a:p>
          <a:p>
            <a:pPr algn="ctr">
              <a:buFontTx/>
              <a:buNone/>
            </a:pPr>
            <a:endParaRPr lang="en-US" sz="3600" dirty="0" smtClean="0">
              <a:solidFill>
                <a:srgbClr val="000000"/>
              </a:solidFill>
            </a:endParaRPr>
          </a:p>
          <a:p>
            <a:pPr algn="ctr">
              <a:buFontTx/>
              <a:buNone/>
            </a:pPr>
            <a:r>
              <a:rPr lang="en-US" sz="3600" dirty="0" smtClean="0">
                <a:solidFill>
                  <a:srgbClr val="000000"/>
                </a:solidFill>
              </a:rPr>
              <a:t>Mary Kirker</a:t>
            </a:r>
          </a:p>
          <a:p>
            <a:pPr algn="ctr">
              <a:buFontTx/>
              <a:buNone/>
            </a:pPr>
            <a:r>
              <a:rPr lang="en-US" sz="3600" dirty="0" smtClean="0">
                <a:solidFill>
                  <a:srgbClr val="000000"/>
                </a:solidFill>
              </a:rPr>
              <a:t>mk35h@nih.gov</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000000"/>
                </a:solidFill>
              </a:rPr>
              <a:t>Outline</a:t>
            </a:r>
          </a:p>
        </p:txBody>
      </p:sp>
      <p:sp>
        <p:nvSpPr>
          <p:cNvPr id="119811" name="Rectangle 3"/>
          <p:cNvSpPr>
            <a:spLocks noGrp="1" noChangeArrowheads="1"/>
          </p:cNvSpPr>
          <p:nvPr>
            <p:ph type="body" idx="1"/>
          </p:nvPr>
        </p:nvSpPr>
        <p:spPr>
          <a:xfrm>
            <a:off x="0" y="762000"/>
            <a:ext cx="9144000" cy="5867400"/>
          </a:xfrm>
        </p:spPr>
        <p:txBody>
          <a:bodyPr/>
          <a:lstStyle/>
          <a:p>
            <a:pPr marL="457200" eaLnBrk="1" hangingPunct="1">
              <a:spcBef>
                <a:spcPts val="1200"/>
              </a:spcBef>
              <a:spcAft>
                <a:spcPts val="600"/>
              </a:spcAft>
              <a:defRPr/>
            </a:pPr>
            <a:r>
              <a:rPr lang="en-US" dirty="0" smtClean="0">
                <a:solidFill>
                  <a:srgbClr val="000000"/>
                </a:solidFill>
              </a:rPr>
              <a:t>Overarching considerations in working with foreign institutions and investigators</a:t>
            </a:r>
          </a:p>
          <a:p>
            <a:pPr marL="457200" eaLnBrk="1" hangingPunct="1">
              <a:spcBef>
                <a:spcPts val="1200"/>
              </a:spcBef>
              <a:spcAft>
                <a:spcPts val="600"/>
              </a:spcAft>
              <a:defRPr/>
            </a:pPr>
            <a:r>
              <a:rPr lang="en-US" dirty="0" smtClean="0">
                <a:solidFill>
                  <a:srgbClr val="000000"/>
                </a:solidFill>
              </a:rPr>
              <a:t>US-based investigators collaborating with foreign investigators</a:t>
            </a:r>
          </a:p>
          <a:p>
            <a:pPr marL="457200" eaLnBrk="1" hangingPunct="1">
              <a:spcBef>
                <a:spcPts val="1200"/>
              </a:spcBef>
              <a:spcAft>
                <a:spcPts val="600"/>
              </a:spcAft>
              <a:defRPr/>
            </a:pPr>
            <a:r>
              <a:rPr lang="en-US" dirty="0" smtClean="0">
                <a:solidFill>
                  <a:srgbClr val="000000"/>
                </a:solidFill>
              </a:rPr>
              <a:t>Foreign investigators as primary grantees</a:t>
            </a:r>
          </a:p>
          <a:p>
            <a:pPr marL="457200" eaLnBrk="1" hangingPunct="1">
              <a:spcBef>
                <a:spcPts val="1200"/>
              </a:spcBef>
              <a:spcAft>
                <a:spcPts val="600"/>
              </a:spcAft>
              <a:defRPr/>
            </a:pPr>
            <a:r>
              <a:rPr lang="en-US" dirty="0" smtClean="0">
                <a:solidFill>
                  <a:srgbClr val="000000"/>
                </a:solidFill>
              </a:rPr>
              <a:t>Changes – 45 CFR Part 75 Uniform Guidance</a:t>
            </a:r>
          </a:p>
          <a:p>
            <a:pPr marL="457200" eaLnBrk="1" hangingPunct="1">
              <a:spcBef>
                <a:spcPts val="1200"/>
              </a:spcBef>
              <a:spcAft>
                <a:spcPts val="600"/>
              </a:spcAft>
              <a:defRPr/>
            </a:pPr>
            <a:r>
              <a:rPr lang="en-US" dirty="0" smtClean="0">
                <a:solidFill>
                  <a:srgbClr val="000000"/>
                </a:solidFill>
              </a:rPr>
              <a:t>Conclusion and key take away </a:t>
            </a:r>
            <a:endParaRPr lang="en-US" dirty="0" smtClean="0"/>
          </a:p>
          <a:p>
            <a:pPr eaLnBrk="1" hangingPunct="1">
              <a:buFontTx/>
              <a:buNone/>
              <a:defRPr/>
            </a:pPr>
            <a:endParaRPr lang="en-US" dirty="0" smtClean="0">
              <a:solidFill>
                <a:srgbClr val="0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rgbClr val="000000"/>
                </a:solidFill>
              </a:rPr>
              <a:t>Overarching Considerations</a:t>
            </a:r>
          </a:p>
        </p:txBody>
      </p:sp>
      <p:sp>
        <p:nvSpPr>
          <p:cNvPr id="119811" name="Rectangle 3"/>
          <p:cNvSpPr>
            <a:spLocks noGrp="1" noChangeArrowheads="1"/>
          </p:cNvSpPr>
          <p:nvPr>
            <p:ph type="body" idx="1"/>
          </p:nvPr>
        </p:nvSpPr>
        <p:spPr>
          <a:xfrm>
            <a:off x="0" y="914400"/>
            <a:ext cx="9144000" cy="5257800"/>
          </a:xfrm>
        </p:spPr>
        <p:txBody>
          <a:bodyPr/>
          <a:lstStyle/>
          <a:p>
            <a:pPr marL="457200" eaLnBrk="1" hangingPunct="1">
              <a:spcBef>
                <a:spcPts val="1200"/>
              </a:spcBef>
              <a:spcAft>
                <a:spcPts val="600"/>
              </a:spcAft>
              <a:defRPr/>
            </a:pPr>
            <a:r>
              <a:rPr lang="en-US" u="sng" dirty="0" smtClean="0">
                <a:solidFill>
                  <a:srgbClr val="000000"/>
                </a:solidFill>
              </a:rPr>
              <a:t>Foreign Institutions function differently</a:t>
            </a:r>
          </a:p>
          <a:p>
            <a:pPr marL="1257300" lvl="2" eaLnBrk="1" hangingPunct="1">
              <a:spcBef>
                <a:spcPts val="1200"/>
              </a:spcBef>
              <a:spcAft>
                <a:spcPts val="600"/>
              </a:spcAft>
              <a:defRPr/>
            </a:pPr>
            <a:r>
              <a:rPr lang="en-US" sz="2800" dirty="0" smtClean="0">
                <a:solidFill>
                  <a:srgbClr val="000000"/>
                </a:solidFill>
              </a:rPr>
              <a:t>Language</a:t>
            </a:r>
          </a:p>
          <a:p>
            <a:pPr marL="1257300" lvl="2" eaLnBrk="1" hangingPunct="1">
              <a:spcBef>
                <a:spcPts val="1200"/>
              </a:spcBef>
              <a:spcAft>
                <a:spcPts val="600"/>
              </a:spcAft>
              <a:defRPr/>
            </a:pPr>
            <a:r>
              <a:rPr lang="en-US" sz="2800" dirty="0" smtClean="0">
                <a:solidFill>
                  <a:srgbClr val="000000"/>
                </a:solidFill>
              </a:rPr>
              <a:t>Time Zones</a:t>
            </a:r>
          </a:p>
          <a:p>
            <a:pPr marL="1257300" lvl="2" eaLnBrk="1" hangingPunct="1">
              <a:spcBef>
                <a:spcPts val="1200"/>
              </a:spcBef>
              <a:spcAft>
                <a:spcPts val="600"/>
              </a:spcAft>
              <a:defRPr/>
            </a:pPr>
            <a:r>
              <a:rPr lang="en-US" sz="2800" dirty="0" smtClean="0">
                <a:solidFill>
                  <a:srgbClr val="000000"/>
                </a:solidFill>
              </a:rPr>
              <a:t> Internet Access</a:t>
            </a:r>
          </a:p>
          <a:p>
            <a:pPr marL="1257300" lvl="2" eaLnBrk="1" hangingPunct="1">
              <a:spcBef>
                <a:spcPts val="1200"/>
              </a:spcBef>
              <a:spcAft>
                <a:spcPts val="600"/>
              </a:spcAft>
              <a:defRPr/>
            </a:pPr>
            <a:r>
              <a:rPr lang="en-US" sz="2800" dirty="0" smtClean="0">
                <a:solidFill>
                  <a:srgbClr val="000000"/>
                </a:solidFill>
              </a:rPr>
              <a:t> Sponsored programs staff</a:t>
            </a:r>
          </a:p>
          <a:p>
            <a:pPr marL="1257300" lvl="2" eaLnBrk="1" hangingPunct="1">
              <a:spcBef>
                <a:spcPts val="1200"/>
              </a:spcBef>
              <a:spcAft>
                <a:spcPts val="600"/>
              </a:spcAft>
              <a:defRPr/>
            </a:pPr>
            <a:r>
              <a:rPr lang="en-US" sz="2800" dirty="0" smtClean="0">
                <a:solidFill>
                  <a:srgbClr val="000000"/>
                </a:solidFill>
              </a:rPr>
              <a:t> NIH funding requirements</a:t>
            </a:r>
          </a:p>
          <a:p>
            <a:pPr marL="457200" eaLnBrk="1" hangingPunct="1">
              <a:spcBef>
                <a:spcPts val="1200"/>
              </a:spcBef>
              <a:spcAft>
                <a:spcPts val="600"/>
              </a:spcAft>
              <a:defRPr/>
            </a:pPr>
            <a:endParaRPr lang="en-US" u="sng" dirty="0" smtClean="0">
              <a:solidFill>
                <a:srgbClr val="000000"/>
              </a:solidFill>
            </a:endParaRPr>
          </a:p>
          <a:p>
            <a:pPr marL="457200" eaLnBrk="1" hangingPunct="1">
              <a:spcBef>
                <a:spcPts val="1200"/>
              </a:spcBef>
              <a:spcAft>
                <a:spcPts val="600"/>
              </a:spcAft>
              <a:defRPr/>
            </a:pPr>
            <a:r>
              <a:rPr lang="en-US" u="sng" dirty="0" smtClean="0">
                <a:solidFill>
                  <a:srgbClr val="000000"/>
                </a:solidFill>
              </a:rPr>
              <a:t>Plan for delays, differences and dialogue</a:t>
            </a:r>
          </a:p>
          <a:p>
            <a:pPr marL="457200" eaLnBrk="1" hangingPunct="1">
              <a:spcBef>
                <a:spcPts val="1200"/>
              </a:spcBef>
              <a:spcAft>
                <a:spcPts val="600"/>
              </a:spcAft>
              <a:buFontTx/>
              <a:buNone/>
              <a:defRPr/>
            </a:pPr>
            <a:endParaRPr lang="en-US" dirty="0" smtClean="0">
              <a:solidFill>
                <a:srgbClr val="000000"/>
              </a:solidFill>
            </a:endParaRPr>
          </a:p>
          <a:p>
            <a:pPr eaLnBrk="1" hangingPunct="1">
              <a:buFontTx/>
              <a:buNone/>
              <a:defRPr/>
            </a:pPr>
            <a:endParaRPr lang="en-US" dirty="0" smtClean="0">
              <a:solidFill>
                <a:srgbClr val="0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rgbClr val="000000"/>
                </a:solidFill>
              </a:rPr>
              <a:t>Overarching Considerations</a:t>
            </a:r>
          </a:p>
        </p:txBody>
      </p:sp>
      <p:sp>
        <p:nvSpPr>
          <p:cNvPr id="119811" name="Rectangle 3"/>
          <p:cNvSpPr>
            <a:spLocks noGrp="1" noChangeArrowheads="1"/>
          </p:cNvSpPr>
          <p:nvPr>
            <p:ph type="body" idx="1"/>
          </p:nvPr>
        </p:nvSpPr>
        <p:spPr>
          <a:xfrm>
            <a:off x="-9144" y="838200"/>
            <a:ext cx="9144000" cy="6019800"/>
          </a:xfrm>
        </p:spPr>
        <p:txBody>
          <a:bodyPr/>
          <a:lstStyle/>
          <a:p>
            <a:pPr marL="457200" eaLnBrk="1" hangingPunct="1">
              <a:spcBef>
                <a:spcPts val="1200"/>
              </a:spcBef>
              <a:spcAft>
                <a:spcPts val="600"/>
              </a:spcAft>
              <a:defRPr/>
            </a:pPr>
            <a:r>
              <a:rPr lang="en-US" sz="2800" dirty="0" smtClean="0">
                <a:solidFill>
                  <a:srgbClr val="000000"/>
                </a:solidFill>
              </a:rPr>
              <a:t>Start Early - Foreign Institution Registration:</a:t>
            </a:r>
          </a:p>
          <a:p>
            <a:pPr marL="1257300" lvl="2" eaLnBrk="1" hangingPunct="1">
              <a:spcBef>
                <a:spcPts val="1200"/>
              </a:spcBef>
              <a:spcAft>
                <a:spcPts val="600"/>
              </a:spcAft>
              <a:defRPr/>
            </a:pPr>
            <a:r>
              <a:rPr lang="en-US" dirty="0" smtClean="0">
                <a:solidFill>
                  <a:srgbClr val="000000"/>
                </a:solidFill>
              </a:rPr>
              <a:t>Grants.gov and NIH </a:t>
            </a:r>
            <a:r>
              <a:rPr lang="en-US" dirty="0" err="1" smtClean="0">
                <a:solidFill>
                  <a:srgbClr val="000000"/>
                </a:solidFill>
              </a:rPr>
              <a:t>eRA</a:t>
            </a:r>
            <a:r>
              <a:rPr lang="en-US" dirty="0" smtClean="0">
                <a:solidFill>
                  <a:srgbClr val="000000"/>
                </a:solidFill>
              </a:rPr>
              <a:t> Commons </a:t>
            </a:r>
          </a:p>
          <a:p>
            <a:pPr marL="1028700" lvl="2" indent="0" eaLnBrk="1" hangingPunct="1">
              <a:spcBef>
                <a:spcPts val="1200"/>
              </a:spcBef>
              <a:spcAft>
                <a:spcPts val="600"/>
              </a:spcAft>
              <a:buNone/>
              <a:defRPr/>
            </a:pPr>
            <a:r>
              <a:rPr lang="en-US" dirty="0" smtClean="0">
                <a:solidFill>
                  <a:srgbClr val="000000"/>
                </a:solidFill>
              </a:rPr>
              <a:t>   (Need to register prior to submission)</a:t>
            </a:r>
          </a:p>
          <a:p>
            <a:pPr marL="1257300" lvl="2" eaLnBrk="1" hangingPunct="1">
              <a:spcBef>
                <a:spcPts val="1200"/>
              </a:spcBef>
              <a:spcAft>
                <a:spcPts val="600"/>
              </a:spcAft>
              <a:defRPr/>
            </a:pPr>
            <a:r>
              <a:rPr lang="en-US" dirty="0">
                <a:solidFill>
                  <a:srgbClr val="000000"/>
                </a:solidFill>
              </a:rPr>
              <a:t>Data Universal Number System (DUNS)</a:t>
            </a:r>
          </a:p>
          <a:p>
            <a:pPr marL="1257300" lvl="2" eaLnBrk="1" hangingPunct="1">
              <a:spcBef>
                <a:spcPts val="1200"/>
              </a:spcBef>
              <a:spcAft>
                <a:spcPts val="600"/>
              </a:spcAft>
              <a:defRPr/>
            </a:pPr>
            <a:r>
              <a:rPr lang="en-US" dirty="0" smtClean="0">
                <a:solidFill>
                  <a:srgbClr val="000000"/>
                </a:solidFill>
              </a:rPr>
              <a:t>System for Award Management (SAM) –required annually</a:t>
            </a:r>
          </a:p>
          <a:p>
            <a:pPr marL="1257300" lvl="2" eaLnBrk="1" hangingPunct="1">
              <a:spcBef>
                <a:spcPts val="1200"/>
              </a:spcBef>
              <a:spcAft>
                <a:spcPts val="600"/>
              </a:spcAft>
              <a:defRPr/>
            </a:pPr>
            <a:r>
              <a:rPr lang="en-US" dirty="0">
                <a:solidFill>
                  <a:srgbClr val="000000"/>
                </a:solidFill>
              </a:rPr>
              <a:t>NATO Commercial and Government Entity (NCAGE)</a:t>
            </a:r>
          </a:p>
          <a:p>
            <a:pPr marL="1257300" lvl="2" eaLnBrk="1" hangingPunct="1">
              <a:spcBef>
                <a:spcPts val="1200"/>
              </a:spcBef>
              <a:spcAft>
                <a:spcPts val="600"/>
              </a:spcAft>
              <a:defRPr/>
            </a:pPr>
            <a:r>
              <a:rPr lang="en-US" sz="2800" dirty="0" smtClean="0">
                <a:solidFill>
                  <a:srgbClr val="000000"/>
                </a:solidFill>
              </a:rPr>
              <a:t>http</a:t>
            </a:r>
            <a:r>
              <a:rPr lang="en-US" sz="2800" dirty="0">
                <a:solidFill>
                  <a:srgbClr val="000000"/>
                </a:solidFill>
              </a:rPr>
              <a:t>://grants.nih.gov/grants/foreign</a:t>
            </a:r>
          </a:p>
          <a:p>
            <a:pPr marL="1028700" lvl="2" indent="0" eaLnBrk="1" hangingPunct="1">
              <a:spcBef>
                <a:spcPts val="1200"/>
              </a:spcBef>
              <a:spcAft>
                <a:spcPts val="600"/>
              </a:spcAft>
              <a:buNone/>
              <a:defRPr/>
            </a:pPr>
            <a:endParaRPr lang="en-US" sz="2600" dirty="0" smtClean="0">
              <a:solidFill>
                <a:srgbClr val="000000"/>
              </a:solidFill>
            </a:endParaRPr>
          </a:p>
          <a:p>
            <a:pPr eaLnBrk="1" hangingPunct="1">
              <a:buFontTx/>
              <a:buNone/>
              <a:defRPr/>
            </a:pPr>
            <a:endParaRPr lang="en-US" dirty="0" smtClean="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rgbClr val="000000"/>
                </a:solidFill>
              </a:rPr>
              <a:t>Overarching Considerations</a:t>
            </a:r>
          </a:p>
        </p:txBody>
      </p:sp>
      <p:sp>
        <p:nvSpPr>
          <p:cNvPr id="119811" name="Rectangle 3"/>
          <p:cNvSpPr>
            <a:spLocks noGrp="1" noChangeArrowheads="1"/>
          </p:cNvSpPr>
          <p:nvPr>
            <p:ph type="body" idx="1"/>
          </p:nvPr>
        </p:nvSpPr>
        <p:spPr>
          <a:xfrm>
            <a:off x="0" y="914400"/>
            <a:ext cx="8458200" cy="5257800"/>
          </a:xfrm>
        </p:spPr>
        <p:txBody>
          <a:bodyPr/>
          <a:lstStyle/>
          <a:p>
            <a:pPr marL="857250" lvl="1" eaLnBrk="1" hangingPunct="1">
              <a:spcBef>
                <a:spcPts val="1200"/>
              </a:spcBef>
              <a:spcAft>
                <a:spcPts val="600"/>
              </a:spcAft>
              <a:defRPr/>
            </a:pPr>
            <a:r>
              <a:rPr lang="en-US" dirty="0" smtClean="0">
                <a:solidFill>
                  <a:srgbClr val="000000"/>
                </a:solidFill>
              </a:rPr>
              <a:t>NIH Funding for Foreign Institutions</a:t>
            </a:r>
          </a:p>
          <a:p>
            <a:pPr marL="1257300" lvl="2" eaLnBrk="1" hangingPunct="1">
              <a:spcBef>
                <a:spcPts val="1200"/>
              </a:spcBef>
              <a:spcAft>
                <a:spcPts val="600"/>
              </a:spcAft>
              <a:defRPr/>
            </a:pPr>
            <a:r>
              <a:rPr lang="en-US" sz="2800" dirty="0" smtClean="0">
                <a:solidFill>
                  <a:srgbClr val="000000"/>
                </a:solidFill>
              </a:rPr>
              <a:t>Review Funding Opportunity Announcement (FOA)</a:t>
            </a:r>
          </a:p>
          <a:p>
            <a:pPr marL="1257300" lvl="2" eaLnBrk="1" hangingPunct="1">
              <a:spcBef>
                <a:spcPts val="1200"/>
              </a:spcBef>
              <a:spcAft>
                <a:spcPts val="600"/>
              </a:spcAft>
              <a:defRPr/>
            </a:pPr>
            <a:r>
              <a:rPr lang="en-US" sz="2800" dirty="0" smtClean="0">
                <a:solidFill>
                  <a:srgbClr val="000000"/>
                </a:solidFill>
              </a:rPr>
              <a:t>Contact NIH program staff</a:t>
            </a:r>
          </a:p>
          <a:p>
            <a:pPr marL="857250" lvl="1" eaLnBrk="1" hangingPunct="1">
              <a:spcBef>
                <a:spcPts val="1200"/>
              </a:spcBef>
              <a:spcAft>
                <a:spcPts val="600"/>
              </a:spcAft>
              <a:defRPr/>
            </a:pPr>
            <a:r>
              <a:rPr lang="en-US" dirty="0" smtClean="0">
                <a:solidFill>
                  <a:srgbClr val="000000"/>
                </a:solidFill>
              </a:rPr>
              <a:t>Collaboration is critical </a:t>
            </a:r>
          </a:p>
          <a:p>
            <a:pPr marL="1257300" lvl="2" eaLnBrk="1" hangingPunct="1">
              <a:spcBef>
                <a:spcPts val="1200"/>
              </a:spcBef>
              <a:spcAft>
                <a:spcPts val="600"/>
              </a:spcAft>
              <a:defRPr/>
            </a:pPr>
            <a:r>
              <a:rPr lang="en-US" sz="2800" dirty="0" smtClean="0">
                <a:solidFill>
                  <a:srgbClr val="000000"/>
                </a:solidFill>
              </a:rPr>
              <a:t>Collaborations may be required in FOA and will be considered by the peer review committee</a:t>
            </a:r>
          </a:p>
          <a:p>
            <a:pPr marL="457200" eaLnBrk="1" hangingPunct="1">
              <a:spcBef>
                <a:spcPts val="1200"/>
              </a:spcBef>
              <a:spcAft>
                <a:spcPts val="600"/>
              </a:spcAft>
              <a:buFontTx/>
              <a:buNone/>
              <a:defRPr/>
            </a:pPr>
            <a:endParaRPr lang="en-US" dirty="0" smtClean="0">
              <a:solidFill>
                <a:srgbClr val="000000"/>
              </a:solidFill>
            </a:endParaRPr>
          </a:p>
          <a:p>
            <a:pPr eaLnBrk="1" hangingPunct="1">
              <a:buFontTx/>
              <a:buNone/>
              <a:defRPr/>
            </a:pPr>
            <a:endParaRPr lang="en-US" dirty="0" smtClean="0">
              <a:solidFill>
                <a:srgbClr val="000000"/>
              </a:solidFill>
            </a:endParaRPr>
          </a:p>
        </p:txBody>
      </p:sp>
    </p:spTree>
    <p:extLst>
      <p:ext uri="{BB962C8B-B14F-4D97-AF65-F5344CB8AC3E}">
        <p14:creationId xmlns:p14="http://schemas.microsoft.com/office/powerpoint/2010/main" val="20243505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000000"/>
                </a:solidFill>
              </a:rPr>
              <a:t>Funding Collaborations</a:t>
            </a:r>
          </a:p>
        </p:txBody>
      </p:sp>
      <p:sp>
        <p:nvSpPr>
          <p:cNvPr id="14339" name="Rectangle 3"/>
          <p:cNvSpPr>
            <a:spLocks noGrp="1" noChangeArrowheads="1"/>
          </p:cNvSpPr>
          <p:nvPr>
            <p:ph type="body" idx="1"/>
          </p:nvPr>
        </p:nvSpPr>
        <p:spPr>
          <a:xfrm>
            <a:off x="0" y="1066800"/>
            <a:ext cx="9144000" cy="4876800"/>
          </a:xfrm>
        </p:spPr>
        <p:txBody>
          <a:bodyPr/>
          <a:lstStyle/>
          <a:p>
            <a:pPr eaLnBrk="1" hangingPunct="1">
              <a:defRPr/>
            </a:pPr>
            <a:r>
              <a:rPr lang="en-US" dirty="0" smtClean="0">
                <a:solidFill>
                  <a:srgbClr val="000000"/>
                </a:solidFill>
              </a:rPr>
              <a:t>Grants Awarded to Institutions, not Individuals</a:t>
            </a:r>
          </a:p>
          <a:p>
            <a:pPr eaLnBrk="1" hangingPunct="1">
              <a:defRPr/>
            </a:pPr>
            <a:endParaRPr lang="en-US" dirty="0" smtClean="0">
              <a:solidFill>
                <a:srgbClr val="000000"/>
              </a:solidFill>
            </a:endParaRPr>
          </a:p>
          <a:p>
            <a:pPr eaLnBrk="1" hangingPunct="1">
              <a:defRPr/>
            </a:pPr>
            <a:r>
              <a:rPr lang="en-US" dirty="0" smtClean="0">
                <a:solidFill>
                  <a:srgbClr val="000000"/>
                </a:solidFill>
              </a:rPr>
              <a:t>Traditional Subcontract/Consortium</a:t>
            </a:r>
          </a:p>
          <a:p>
            <a:pPr lvl="1" eaLnBrk="1" hangingPunct="1">
              <a:defRPr/>
            </a:pPr>
            <a:r>
              <a:rPr lang="en-US" sz="2400" dirty="0" smtClean="0">
                <a:solidFill>
                  <a:srgbClr val="000000"/>
                </a:solidFill>
              </a:rPr>
              <a:t>U.S. Institution responsible</a:t>
            </a:r>
          </a:p>
          <a:p>
            <a:pPr lvl="1" eaLnBrk="1" hangingPunct="1">
              <a:defRPr/>
            </a:pPr>
            <a:r>
              <a:rPr lang="en-US" sz="2400" dirty="0" smtClean="0">
                <a:solidFill>
                  <a:srgbClr val="000000"/>
                </a:solidFill>
              </a:rPr>
              <a:t>Requires a formalized written agreement</a:t>
            </a:r>
          </a:p>
          <a:p>
            <a:pPr lvl="1" eaLnBrk="1" hangingPunct="1">
              <a:defRPr/>
            </a:pPr>
            <a:r>
              <a:rPr lang="en-US" sz="2400" dirty="0" smtClean="0">
                <a:solidFill>
                  <a:srgbClr val="000000"/>
                </a:solidFill>
              </a:rPr>
              <a:t>Substantial involvement </a:t>
            </a:r>
          </a:p>
          <a:p>
            <a:pPr lvl="1" eaLnBrk="1" hangingPunct="1">
              <a:buFontTx/>
              <a:buNone/>
              <a:defRPr/>
            </a:pPr>
            <a:endParaRPr lang="en-US" sz="3200" dirty="0" smtClean="0">
              <a:solidFill>
                <a:srgbClr val="0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000000"/>
                </a:solidFill>
              </a:rPr>
              <a:t>Funding Collaborations</a:t>
            </a:r>
          </a:p>
        </p:txBody>
      </p:sp>
      <p:sp>
        <p:nvSpPr>
          <p:cNvPr id="14339" name="Rectangle 3"/>
          <p:cNvSpPr>
            <a:spLocks noGrp="1" noChangeArrowheads="1"/>
          </p:cNvSpPr>
          <p:nvPr>
            <p:ph type="body" idx="1"/>
          </p:nvPr>
        </p:nvSpPr>
        <p:spPr>
          <a:xfrm>
            <a:off x="0" y="1066800"/>
            <a:ext cx="8458200" cy="4876800"/>
          </a:xfrm>
        </p:spPr>
        <p:txBody>
          <a:bodyPr/>
          <a:lstStyle/>
          <a:p>
            <a:pPr eaLnBrk="1" hangingPunct="1">
              <a:defRPr/>
            </a:pPr>
            <a:r>
              <a:rPr lang="en-US" dirty="0" smtClean="0">
                <a:solidFill>
                  <a:srgbClr val="000000"/>
                </a:solidFill>
              </a:rPr>
              <a:t>Traditional Subcontract/Consortium</a:t>
            </a:r>
          </a:p>
          <a:p>
            <a:pPr lvl="1" eaLnBrk="1" hangingPunct="1">
              <a:defRPr/>
            </a:pPr>
            <a:r>
              <a:rPr lang="en-US" sz="2400" dirty="0" smtClean="0">
                <a:solidFill>
                  <a:srgbClr val="000000"/>
                </a:solidFill>
              </a:rPr>
              <a:t>Determine who has the authority to sign for the organization</a:t>
            </a:r>
          </a:p>
          <a:p>
            <a:pPr lvl="1" eaLnBrk="1" hangingPunct="1">
              <a:defRPr/>
            </a:pPr>
            <a:endParaRPr lang="en-US" sz="2400" dirty="0" smtClean="0">
              <a:solidFill>
                <a:srgbClr val="000000"/>
              </a:solidFill>
            </a:endParaRPr>
          </a:p>
          <a:p>
            <a:pPr lvl="1" eaLnBrk="1" hangingPunct="1">
              <a:defRPr/>
            </a:pPr>
            <a:r>
              <a:rPr lang="en-US" sz="2400" dirty="0" smtClean="0">
                <a:solidFill>
                  <a:srgbClr val="000000"/>
                </a:solidFill>
              </a:rPr>
              <a:t>Ensure the collaborating organization(s) understand  the rules and regulations</a:t>
            </a:r>
          </a:p>
          <a:p>
            <a:pPr lvl="1" eaLnBrk="1" hangingPunct="1">
              <a:defRPr/>
            </a:pPr>
            <a:endParaRPr lang="en-US" sz="2400" dirty="0" smtClean="0">
              <a:solidFill>
                <a:srgbClr val="000000"/>
              </a:solidFill>
            </a:endParaRPr>
          </a:p>
          <a:p>
            <a:pPr lvl="1" eaLnBrk="1" hangingPunct="1">
              <a:defRPr/>
            </a:pPr>
            <a:r>
              <a:rPr lang="en-US" sz="2400" dirty="0" smtClean="0">
                <a:solidFill>
                  <a:srgbClr val="000000"/>
                </a:solidFill>
              </a:rPr>
              <a:t>Decide how the funds will be disbursed</a:t>
            </a:r>
          </a:p>
          <a:p>
            <a:pPr lvl="1" eaLnBrk="1" hangingPunct="1">
              <a:defRPr/>
            </a:pPr>
            <a:endParaRPr lang="en-US" sz="2400" dirty="0" smtClean="0">
              <a:solidFill>
                <a:srgbClr val="000000"/>
              </a:solidFill>
            </a:endParaRPr>
          </a:p>
          <a:p>
            <a:pPr lvl="1" eaLnBrk="1" hangingPunct="1">
              <a:defRPr/>
            </a:pPr>
            <a:r>
              <a:rPr lang="en-US" sz="2400" dirty="0" smtClean="0">
                <a:solidFill>
                  <a:srgbClr val="000000"/>
                </a:solidFill>
              </a:rPr>
              <a:t>Establish procedures for reporting progress and the use of funds </a:t>
            </a:r>
          </a:p>
        </p:txBody>
      </p:sp>
    </p:spTree>
    <p:extLst>
      <p:ext uri="{BB962C8B-B14F-4D97-AF65-F5344CB8AC3E}">
        <p14:creationId xmlns:p14="http://schemas.microsoft.com/office/powerpoint/2010/main" val="26449927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ritime law design template">
  <a:themeElements>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fontScheme name="Maritime law design templat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Maritime law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itime law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itime law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itime law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itime law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itime law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76A7E3-5D06-4A03-8FC6-4CD55F41A73A}">
  <ds:schemaRefs>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22C7ED1-3535-43F4-B393-9F732AA6E3E0}">
  <ds:schemaRefs>
    <ds:schemaRef ds:uri="http://schemas.microsoft.com/sharepoint/v3/contenttype/forms"/>
  </ds:schemaRefs>
</ds:datastoreItem>
</file>

<file path=customXml/itemProps3.xml><?xml version="1.0" encoding="utf-8"?>
<ds:datastoreItem xmlns:ds="http://schemas.openxmlformats.org/officeDocument/2006/customXml" ds:itemID="{8F4B2514-112E-4065-8F9E-B11396039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3714</TotalTime>
  <Words>1729</Words>
  <Application>Microsoft Office PowerPoint</Application>
  <PresentationFormat>On-screen Show (4:3)</PresentationFormat>
  <Paragraphs>298</Paragraphs>
  <Slides>35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Calibri</vt:lpstr>
      <vt:lpstr>Calibri Light</vt:lpstr>
      <vt:lpstr>Tahoma</vt:lpstr>
      <vt:lpstr>Times New Roman</vt:lpstr>
      <vt:lpstr>Wingdings</vt:lpstr>
      <vt:lpstr>Maritime law design template</vt:lpstr>
      <vt:lpstr>Working with International Collaborators</vt:lpstr>
      <vt:lpstr>International Collaboration</vt:lpstr>
      <vt:lpstr>International Collaboration</vt:lpstr>
      <vt:lpstr>Outline</vt:lpstr>
      <vt:lpstr>Overarching Considerations</vt:lpstr>
      <vt:lpstr>Overarching Considerations</vt:lpstr>
      <vt:lpstr>Overarching Considerations</vt:lpstr>
      <vt:lpstr>Funding Collaborations</vt:lpstr>
      <vt:lpstr>Funding Collaborations</vt:lpstr>
      <vt:lpstr>Funding Collaborations</vt:lpstr>
      <vt:lpstr>Tips for U.S. Investigators</vt:lpstr>
      <vt:lpstr>Tips for U.S. Investigators</vt:lpstr>
      <vt:lpstr>Examples of Problem Areas. . . </vt:lpstr>
      <vt:lpstr>Tips for Foreign Investigators</vt:lpstr>
      <vt:lpstr>Tips for Foreign Investigators</vt:lpstr>
      <vt:lpstr>Tips for Foreign Investigators</vt:lpstr>
      <vt:lpstr>Tips for Foreign Investigators</vt:lpstr>
      <vt:lpstr>Tips for Foreign Investigators</vt:lpstr>
      <vt:lpstr>Tips for Foreign Investigators</vt:lpstr>
      <vt:lpstr>PowerPoint Presentation</vt:lpstr>
      <vt:lpstr>Tips for Foreign Investigators</vt:lpstr>
      <vt:lpstr>Tips for Foreign Investigators</vt:lpstr>
      <vt:lpstr>Other Considerations</vt:lpstr>
      <vt:lpstr>Other Considerations</vt:lpstr>
      <vt:lpstr>Other Considerations</vt:lpstr>
      <vt:lpstr>Other Considerations</vt:lpstr>
      <vt:lpstr>Other Considerations</vt:lpstr>
      <vt:lpstr>Prior Approval</vt:lpstr>
      <vt:lpstr>Select Agent Requirements</vt:lpstr>
      <vt:lpstr>Select Agent Requirements</vt:lpstr>
      <vt:lpstr>Changes – Uniform Guidance</vt:lpstr>
      <vt:lpstr>Changes – Uniform Guidance</vt:lpstr>
      <vt:lpstr>Changes – Uniform Guidance</vt:lpstr>
      <vt:lpstr>Key Take Away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Foreign Collaborators</dc:title>
  <dc:creator>Isabelle Tilghman</dc:creator>
  <cp:lastModifiedBy>Dwyer, Cynthia (NIH/OD) [E]</cp:lastModifiedBy>
  <cp:revision>221</cp:revision>
  <dcterms:modified xsi:type="dcterms:W3CDTF">2016-10-05T17:30:25Z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0x010100B813932BB50E0F40A2A420C0FA0699AE</vt:lpwstr>
  </property>
</Properties>
</file>