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19"/>
  </p:handoutMasterIdLst>
  <p:sldIdLst>
    <p:sldId id="256" r:id="rId2"/>
    <p:sldId id="257" r:id="rId3"/>
    <p:sldId id="258" r:id="rId4"/>
    <p:sldId id="259" r:id="rId5"/>
    <p:sldId id="271" r:id="rId6"/>
    <p:sldId id="260" r:id="rId7"/>
    <p:sldId id="264" r:id="rId8"/>
    <p:sldId id="261" r:id="rId9"/>
    <p:sldId id="262" r:id="rId10"/>
    <p:sldId id="263" r:id="rId11"/>
    <p:sldId id="265" r:id="rId12"/>
    <p:sldId id="266" r:id="rId13"/>
    <p:sldId id="267" r:id="rId14"/>
    <p:sldId id="268" r:id="rId15"/>
    <p:sldId id="269" r:id="rId16"/>
    <p:sldId id="270" r:id="rId17"/>
    <p:sldId id="272" r:id="rId18"/>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61" d="100"/>
          <a:sy n="61" d="100"/>
        </p:scale>
        <p:origin x="62" y="82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159C50FE-FBE1-42C2-A02E-AAF35EFF4CE5}" type="datetimeFigureOut">
              <a:rPr lang="en-US" smtClean="0"/>
              <a:t>10/4/2016</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9901F067-9293-49F6-AB02-EE2F234EAEF8}" type="slidenum">
              <a:rPr lang="en-US" smtClean="0"/>
              <a:t>‹#›</a:t>
            </a:fld>
            <a:endParaRPr lang="en-US"/>
          </a:p>
        </p:txBody>
      </p:sp>
    </p:spTree>
    <p:extLst>
      <p:ext uri="{BB962C8B-B14F-4D97-AF65-F5344CB8AC3E}">
        <p14:creationId xmlns:p14="http://schemas.microsoft.com/office/powerpoint/2010/main" val="223115402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10/4/2016</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grants.nih.gov/grants/guide/notice-files/NOT-OD-13-075.html" TargetMode="External"/><Relationship Id="rId7" Type="http://schemas.openxmlformats.org/officeDocument/2006/relationships/hyperlink" Target="http://grants.nih.gov/grants/policy/nihgps_2013/" TargetMode="External"/><Relationship Id="rId2" Type="http://schemas.openxmlformats.org/officeDocument/2006/relationships/hyperlink" Target="https://grants.nih.gov/grants/funding/424" TargetMode="External"/><Relationship Id="rId1" Type="http://schemas.openxmlformats.org/officeDocument/2006/relationships/slideLayout" Target="../slideLayouts/slideLayout2.xml"/><Relationship Id="rId6" Type="http://schemas.openxmlformats.org/officeDocument/2006/relationships/hyperlink" Target="http://grants.nih.gov/grants/guide/notice-files/NOT-OD-15-049.html" TargetMode="External"/><Relationship Id="rId5" Type="http://schemas.openxmlformats.org/officeDocument/2006/relationships/hyperlink" Target="http://grants.nih.gov/grants/funding/modular/modular.htm" TargetMode="External"/><Relationship Id="rId4" Type="http://schemas.openxmlformats.org/officeDocument/2006/relationships/hyperlink" Target="http://grants.nih.gov/grants/policy/nihgps_2013/nihgps_ch13.htm"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grants.nih.gov/grants/guide/notice-files/NOT-OD-13-075.ht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dirty="0" smtClean="0"/>
              <a:t>NIH Regional Seminar on Grants Administration</a:t>
            </a:r>
            <a:br>
              <a:rPr lang="en-US" dirty="0" smtClean="0"/>
            </a:br>
            <a:r>
              <a:rPr lang="en-US" dirty="0" smtClean="0"/>
              <a:t>Budget Basics for Administrators</a:t>
            </a:r>
            <a:br>
              <a:rPr lang="en-US" dirty="0" smtClean="0"/>
            </a:br>
            <a:r>
              <a:rPr lang="en-US" dirty="0" smtClean="0"/>
              <a:t>October 2016</a:t>
            </a:r>
            <a:endParaRPr lang="en-US" dirty="0"/>
          </a:p>
        </p:txBody>
      </p:sp>
      <p:sp>
        <p:nvSpPr>
          <p:cNvPr id="3" name="Subtitle 2"/>
          <p:cNvSpPr>
            <a:spLocks noGrp="1"/>
          </p:cNvSpPr>
          <p:nvPr>
            <p:ph type="subTitle" idx="1"/>
          </p:nvPr>
        </p:nvSpPr>
        <p:spPr/>
        <p:txBody>
          <a:bodyPr>
            <a:noAutofit/>
          </a:bodyPr>
          <a:lstStyle/>
          <a:p>
            <a:pPr algn="ctr"/>
            <a:r>
              <a:rPr lang="en-US" sz="2000" dirty="0" smtClean="0"/>
              <a:t>Tijuanna </a:t>
            </a:r>
            <a:r>
              <a:rPr lang="en-US" sz="2000" dirty="0" err="1" smtClean="0"/>
              <a:t>DeCoster,</a:t>
            </a:r>
            <a:r>
              <a:rPr lang="en-US" sz="2000" dirty="0" smtClean="0"/>
              <a:t> Ph.D.</a:t>
            </a:r>
          </a:p>
          <a:p>
            <a:pPr algn="ctr"/>
            <a:r>
              <a:rPr lang="en-US" sz="2000" dirty="0" smtClean="0"/>
              <a:t>Chief, Grants Management Officer</a:t>
            </a:r>
          </a:p>
          <a:p>
            <a:pPr algn="ctr"/>
            <a:r>
              <a:rPr lang="en-US" sz="2000" dirty="0" smtClean="0"/>
              <a:t>National Institute of Neurological Disorders and Stroke</a:t>
            </a:r>
          </a:p>
          <a:p>
            <a:endParaRPr lang="en-US" sz="2000" dirty="0"/>
          </a:p>
        </p:txBody>
      </p:sp>
    </p:spTree>
    <p:extLst>
      <p:ext uri="{BB962C8B-B14F-4D97-AF65-F5344CB8AC3E}">
        <p14:creationId xmlns:p14="http://schemas.microsoft.com/office/powerpoint/2010/main" val="15927151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36636"/>
            <a:ext cx="8911687" cy="1280890"/>
          </a:xfrm>
        </p:spPr>
        <p:txBody>
          <a:bodyPr/>
          <a:lstStyle/>
          <a:p>
            <a:pPr algn="ctr"/>
            <a:r>
              <a:rPr lang="en-US" dirty="0" smtClean="0"/>
              <a:t>Common Budget Submission Errors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Exceeding the FOA budget amount</a:t>
            </a:r>
          </a:p>
          <a:p>
            <a:r>
              <a:rPr lang="en-US" dirty="0" smtClean="0"/>
              <a:t>Budget exceeds $500,000 and did not request permission from the awarding institute to submit the budget request</a:t>
            </a:r>
          </a:p>
          <a:p>
            <a:r>
              <a:rPr lang="en-US" dirty="0" smtClean="0"/>
              <a:t>Modular budget re4quest did not request F&amp;A for consortia</a:t>
            </a:r>
          </a:p>
          <a:p>
            <a:r>
              <a:rPr lang="en-US" dirty="0" smtClean="0"/>
              <a:t>Costs in budget differ from the justification</a:t>
            </a:r>
          </a:p>
          <a:p>
            <a:r>
              <a:rPr lang="en-US" dirty="0" smtClean="0"/>
              <a:t>Salaries exceed the NIH salary cap, $185,100</a:t>
            </a:r>
          </a:p>
          <a:p>
            <a:r>
              <a:rPr lang="en-US" dirty="0" smtClean="0"/>
              <a:t>Calendar months effort does not equate to the requested salary</a:t>
            </a:r>
          </a:p>
          <a:p>
            <a:r>
              <a:rPr lang="en-US" dirty="0" smtClean="0"/>
              <a:t>Miscalculation of F&amp;A</a:t>
            </a:r>
          </a:p>
          <a:p>
            <a:r>
              <a:rPr lang="en-US" dirty="0" smtClean="0"/>
              <a:t>Used a modular budget when a categorical budget was requested</a:t>
            </a:r>
          </a:p>
          <a:p>
            <a:r>
              <a:rPr lang="en-US" dirty="0" smtClean="0"/>
              <a:t>Waiting until the last minute to contact NIH on budget clarification questions</a:t>
            </a:r>
          </a:p>
          <a:p>
            <a:r>
              <a:rPr lang="en-US" dirty="0" smtClean="0"/>
              <a:t>Not asking questions</a:t>
            </a:r>
            <a:endParaRPr lang="en-US" dirty="0"/>
          </a:p>
        </p:txBody>
      </p:sp>
    </p:spTree>
    <p:extLst>
      <p:ext uri="{BB962C8B-B14F-4D97-AF65-F5344CB8AC3E}">
        <p14:creationId xmlns:p14="http://schemas.microsoft.com/office/powerpoint/2010/main" val="38176895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Pre-Award Administration</a:t>
            </a:r>
            <a:endParaRPr lang="en-US" dirty="0"/>
          </a:p>
        </p:txBody>
      </p:sp>
      <p:sp>
        <p:nvSpPr>
          <p:cNvPr id="3" name="Content Placeholder 2"/>
          <p:cNvSpPr>
            <a:spLocks noGrp="1"/>
          </p:cNvSpPr>
          <p:nvPr>
            <p:ph idx="1"/>
          </p:nvPr>
        </p:nvSpPr>
        <p:spPr/>
        <p:txBody>
          <a:bodyPr/>
          <a:lstStyle/>
          <a:p>
            <a:r>
              <a:rPr lang="en-US" dirty="0" smtClean="0"/>
              <a:t>Pre-award costs are costs incurred to the beginning date of the project period or the initial budget period of a competitive segment (under a multi-year award), in anticipation of the award at the applicant’s own risk, for otherwise allowable costs (NIH Policy Statement)</a:t>
            </a:r>
          </a:p>
          <a:p>
            <a:endParaRPr lang="en-US" dirty="0"/>
          </a:p>
          <a:p>
            <a:r>
              <a:rPr lang="en-US" dirty="0" smtClean="0"/>
              <a:t>NIH allows up to 90 days of pre-award costs prior to the start date of a competitive (Type 1 or Type 2) award.  Costs starting at 91 days or greater require NIH approval.</a:t>
            </a:r>
          </a:p>
          <a:p>
            <a:endParaRPr lang="en-US" dirty="0"/>
          </a:p>
          <a:p>
            <a:r>
              <a:rPr lang="en-US" dirty="0" smtClean="0"/>
              <a:t>Pre-award costs are incurred at the grantees own risk and expense</a:t>
            </a:r>
            <a:endParaRPr lang="en-US" dirty="0"/>
          </a:p>
        </p:txBody>
      </p:sp>
    </p:spTree>
    <p:extLst>
      <p:ext uri="{BB962C8B-B14F-4D97-AF65-F5344CB8AC3E}">
        <p14:creationId xmlns:p14="http://schemas.microsoft.com/office/powerpoint/2010/main" val="27862904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Post-Award Administration</a:t>
            </a:r>
            <a:endParaRPr lang="en-US" dirty="0"/>
          </a:p>
        </p:txBody>
      </p:sp>
      <p:sp>
        <p:nvSpPr>
          <p:cNvPr id="3" name="Content Placeholder 2"/>
          <p:cNvSpPr>
            <a:spLocks noGrp="1"/>
          </p:cNvSpPr>
          <p:nvPr>
            <p:ph idx="1"/>
          </p:nvPr>
        </p:nvSpPr>
        <p:spPr/>
        <p:txBody>
          <a:bodyPr/>
          <a:lstStyle/>
          <a:p>
            <a:r>
              <a:rPr lang="en-US" dirty="0" smtClean="0"/>
              <a:t>Read the terms and conditions (PI, PI departmental officials, &amp; SPO)</a:t>
            </a:r>
          </a:p>
          <a:p>
            <a:r>
              <a:rPr lang="en-US" dirty="0" smtClean="0"/>
              <a:t>Verify  budget request along with the funding institute funding policy (administrative reductions)</a:t>
            </a:r>
          </a:p>
          <a:p>
            <a:r>
              <a:rPr lang="en-US" dirty="0" smtClean="0"/>
              <a:t>If funds are restricted, adhere to the restriction and comply with the needed documents in order to rescind the restriction</a:t>
            </a:r>
          </a:p>
          <a:p>
            <a:r>
              <a:rPr lang="en-US" dirty="0" smtClean="0"/>
              <a:t>Follow the funding regulations and policies.  If not it could result in unallowable costs and having to reimburse the NIH/Federal government</a:t>
            </a:r>
          </a:p>
          <a:p>
            <a:r>
              <a:rPr lang="en-US" dirty="0" smtClean="0"/>
              <a:t>If you have questions, contact the Grants Management Specialist, we are here to help!!!!!</a:t>
            </a:r>
            <a:endParaRPr lang="en-US" dirty="0"/>
          </a:p>
        </p:txBody>
      </p:sp>
    </p:spTree>
    <p:extLst>
      <p:ext uri="{BB962C8B-B14F-4D97-AF65-F5344CB8AC3E}">
        <p14:creationId xmlns:p14="http://schemas.microsoft.com/office/powerpoint/2010/main" val="19026453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Closeout</a:t>
            </a:r>
            <a:endParaRPr lang="en-US" dirty="0"/>
          </a:p>
        </p:txBody>
      </p:sp>
      <p:sp>
        <p:nvSpPr>
          <p:cNvPr id="3" name="Content Placeholder 2"/>
          <p:cNvSpPr>
            <a:spLocks noGrp="1"/>
          </p:cNvSpPr>
          <p:nvPr>
            <p:ph idx="1"/>
          </p:nvPr>
        </p:nvSpPr>
        <p:spPr/>
        <p:txBody>
          <a:bodyPr>
            <a:normAutofit lnSpcReduction="10000"/>
          </a:bodyPr>
          <a:lstStyle/>
          <a:p>
            <a:r>
              <a:rPr lang="en-US" dirty="0" smtClean="0"/>
              <a:t>Closeout is a process by which a Federal awarding agency determines that all applicable administrative actions and all work required under an award have been completed by the grantee and the Federal awarding agency.</a:t>
            </a:r>
          </a:p>
          <a:p>
            <a:endParaRPr lang="en-US" dirty="0"/>
          </a:p>
          <a:p>
            <a:r>
              <a:rPr lang="en-US" dirty="0" smtClean="0"/>
              <a:t>Closeout is important to demonstrate to the federal awarding agency and tax payers by submitting the required reports, Final Invention Statement (not needed for Fellowships, Training grants, and conference grants), Final Federal Report, and the Final Progress Report.  It is also a process in which the federal government collects the undispersed funds.  </a:t>
            </a:r>
          </a:p>
          <a:p>
            <a:endParaRPr lang="en-US" dirty="0"/>
          </a:p>
          <a:p>
            <a:r>
              <a:rPr lang="en-US" dirty="0" smtClean="0"/>
              <a:t>The Uniform Grants Guidance has increased the reporting due date from 90 days to 120 days.</a:t>
            </a:r>
            <a:endParaRPr lang="en-US" dirty="0"/>
          </a:p>
        </p:txBody>
      </p:sp>
    </p:spTree>
    <p:extLst>
      <p:ext uri="{BB962C8B-B14F-4D97-AF65-F5344CB8AC3E}">
        <p14:creationId xmlns:p14="http://schemas.microsoft.com/office/powerpoint/2010/main" val="38014895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Closeout</a:t>
            </a:r>
            <a:br>
              <a:rPr lang="en-US" dirty="0" smtClean="0"/>
            </a:br>
            <a:endParaRPr lang="en-US" dirty="0"/>
          </a:p>
        </p:txBody>
      </p:sp>
      <p:sp>
        <p:nvSpPr>
          <p:cNvPr id="3" name="Content Placeholder 2"/>
          <p:cNvSpPr>
            <a:spLocks noGrp="1"/>
          </p:cNvSpPr>
          <p:nvPr>
            <p:ph idx="1"/>
          </p:nvPr>
        </p:nvSpPr>
        <p:spPr/>
        <p:txBody>
          <a:bodyPr/>
          <a:lstStyle/>
          <a:p>
            <a:r>
              <a:rPr lang="en-US" dirty="0"/>
              <a:t>The policy chapter directs OPDIVs to initiate “Unilateral closeout” (closeout without the operation of the grantee) 180 days after the project end date if it has not received acceptable final reports required by the terms and conditions of an award, after making reasonable efforts to obtain them. OPDIVs must close all awards no later than 270 days after the project end date. </a:t>
            </a:r>
          </a:p>
          <a:p>
            <a:r>
              <a:rPr lang="en-US" dirty="0"/>
              <a:t>The Grants Policy and Administration Manual (GPAM) Chapter 1101 requires that the Chief Grants Management Officer (CGMO) consider taking one or more enforcement actions in addition to unilateral closeout. If an enforcement action is taken, or a future action is planned, it must be documented in the ICs grant file. </a:t>
            </a:r>
          </a:p>
          <a:p>
            <a:endParaRPr lang="en-US" dirty="0"/>
          </a:p>
        </p:txBody>
      </p:sp>
    </p:spTree>
    <p:extLst>
      <p:ext uri="{BB962C8B-B14F-4D97-AF65-F5344CB8AC3E}">
        <p14:creationId xmlns:p14="http://schemas.microsoft.com/office/powerpoint/2010/main" val="23822921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Useful TIPS </a:t>
            </a:r>
            <a:endParaRPr lang="en-US" dirty="0"/>
          </a:p>
        </p:txBody>
      </p:sp>
      <p:sp>
        <p:nvSpPr>
          <p:cNvPr id="3" name="Content Placeholder 2"/>
          <p:cNvSpPr>
            <a:spLocks noGrp="1"/>
          </p:cNvSpPr>
          <p:nvPr>
            <p:ph idx="1"/>
          </p:nvPr>
        </p:nvSpPr>
        <p:spPr/>
        <p:txBody>
          <a:bodyPr>
            <a:normAutofit lnSpcReduction="10000"/>
          </a:bodyPr>
          <a:lstStyle/>
          <a:p>
            <a:r>
              <a:rPr lang="en-US" dirty="0"/>
              <a:t>Read the FOA </a:t>
            </a:r>
          </a:p>
          <a:p>
            <a:r>
              <a:rPr lang="en-US" dirty="0" smtClean="0"/>
              <a:t>Read </a:t>
            </a:r>
            <a:r>
              <a:rPr lang="en-US" dirty="0"/>
              <a:t>the terms and conditions</a:t>
            </a:r>
          </a:p>
          <a:p>
            <a:r>
              <a:rPr lang="en-US" dirty="0" smtClean="0"/>
              <a:t>Understand </a:t>
            </a:r>
            <a:r>
              <a:rPr lang="en-US" dirty="0"/>
              <a:t>the requirements of the funding that is being requested (SBIR, budget limitations, </a:t>
            </a:r>
            <a:r>
              <a:rPr lang="en-US" dirty="0" err="1"/>
              <a:t>etc</a:t>
            </a:r>
            <a:r>
              <a:rPr lang="en-US" dirty="0" smtClean="0"/>
              <a:t>)</a:t>
            </a:r>
          </a:p>
          <a:p>
            <a:r>
              <a:rPr lang="en-US" dirty="0" smtClean="0"/>
              <a:t> </a:t>
            </a:r>
            <a:r>
              <a:rPr lang="en-US" dirty="0"/>
              <a:t>Submit the correct budget format (modular/categorical)</a:t>
            </a:r>
          </a:p>
          <a:p>
            <a:r>
              <a:rPr lang="en-US" dirty="0" smtClean="0"/>
              <a:t>Avoid </a:t>
            </a:r>
            <a:r>
              <a:rPr lang="en-US" dirty="0"/>
              <a:t>budget submission errors</a:t>
            </a:r>
          </a:p>
          <a:p>
            <a:r>
              <a:rPr lang="en-US" dirty="0" smtClean="0"/>
              <a:t>Understand </a:t>
            </a:r>
            <a:r>
              <a:rPr lang="en-US" dirty="0"/>
              <a:t>pre-award costs (what’s allowable)</a:t>
            </a:r>
          </a:p>
          <a:p>
            <a:r>
              <a:rPr lang="en-US" dirty="0" smtClean="0"/>
              <a:t>Manage </a:t>
            </a:r>
            <a:r>
              <a:rPr lang="en-US" dirty="0"/>
              <a:t>the award </a:t>
            </a:r>
            <a:r>
              <a:rPr lang="en-US" dirty="0" smtClean="0"/>
              <a:t>appropriately</a:t>
            </a:r>
          </a:p>
          <a:p>
            <a:r>
              <a:rPr lang="en-US" dirty="0" smtClean="0"/>
              <a:t>Submit </a:t>
            </a:r>
            <a:r>
              <a:rPr lang="en-US" dirty="0"/>
              <a:t>closeout documents in a timely </a:t>
            </a:r>
            <a:r>
              <a:rPr lang="en-US" dirty="0" smtClean="0"/>
              <a:t>manner</a:t>
            </a:r>
          </a:p>
          <a:p>
            <a:r>
              <a:rPr lang="en-US" dirty="0" smtClean="0"/>
              <a:t>Ask questions</a:t>
            </a:r>
            <a:endParaRPr lang="en-US" dirty="0"/>
          </a:p>
          <a:p>
            <a:endParaRPr lang="en-US" dirty="0"/>
          </a:p>
        </p:txBody>
      </p:sp>
    </p:spTree>
    <p:extLst>
      <p:ext uri="{BB962C8B-B14F-4D97-AF65-F5344CB8AC3E}">
        <p14:creationId xmlns:p14="http://schemas.microsoft.com/office/powerpoint/2010/main" val="4975974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lnSpcReduction="10000"/>
          </a:bodyPr>
          <a:lstStyle/>
          <a:p>
            <a:r>
              <a:rPr lang="en-US" dirty="0"/>
              <a:t>SF424 (R&amp;R) Application and Electronic Submission</a:t>
            </a:r>
          </a:p>
          <a:p>
            <a:r>
              <a:rPr lang="en-US" dirty="0">
                <a:hlinkClick r:id="rId2"/>
              </a:rPr>
              <a:t>https://grants.nih.gov/grants/funding/424</a:t>
            </a:r>
            <a:endParaRPr lang="en-US" dirty="0"/>
          </a:p>
          <a:p>
            <a:r>
              <a:rPr lang="en-US" dirty="0">
                <a:hlinkClick r:id="rId3"/>
              </a:rPr>
              <a:t>http://grants.nih.gov/grants/guide/notice-files/NOT-OD-13-075.html</a:t>
            </a:r>
            <a:endParaRPr lang="en-US" dirty="0"/>
          </a:p>
          <a:p>
            <a:r>
              <a:rPr lang="en-US" dirty="0"/>
              <a:t>NIH Modular Research Grant Applications</a:t>
            </a:r>
          </a:p>
          <a:p>
            <a:r>
              <a:rPr lang="en-US" dirty="0">
                <a:hlinkClick r:id="rId4"/>
              </a:rPr>
              <a:t>http://grants.nih.gov/grants/policy/nihgps_2013/nihgps_ch13.htm</a:t>
            </a:r>
            <a:endParaRPr lang="en-US" dirty="0"/>
          </a:p>
          <a:p>
            <a:r>
              <a:rPr lang="en-US" dirty="0">
                <a:hlinkClick r:id="rId5"/>
              </a:rPr>
              <a:t>http://grants.nih.gov/grants/funding/modular/modular.htm</a:t>
            </a:r>
            <a:endParaRPr lang="en-US" dirty="0"/>
          </a:p>
          <a:p>
            <a:r>
              <a:rPr lang="en-US" dirty="0"/>
              <a:t>Salary Cap Limitation</a:t>
            </a:r>
          </a:p>
          <a:p>
            <a:r>
              <a:rPr lang="en-US" dirty="0">
                <a:hlinkClick r:id="rId6"/>
              </a:rPr>
              <a:t>http://grants.nih.gov/grants/guide/notice-files/NOT-OD-15-049.html</a:t>
            </a:r>
            <a:endParaRPr lang="en-US" dirty="0"/>
          </a:p>
          <a:p>
            <a:r>
              <a:rPr lang="en-US" dirty="0"/>
              <a:t>NIH Grants Policy Statement</a:t>
            </a:r>
          </a:p>
          <a:p>
            <a:r>
              <a:rPr lang="en-US" dirty="0">
                <a:hlinkClick r:id="rId7"/>
              </a:rPr>
              <a:t>http://grants.nih.gov/grants/policy/nihgps_2013/</a:t>
            </a:r>
            <a:endParaRPr lang="en-US" dirty="0"/>
          </a:p>
          <a:p>
            <a:endParaRPr lang="en-US" dirty="0"/>
          </a:p>
        </p:txBody>
      </p:sp>
    </p:spTree>
    <p:extLst>
      <p:ext uri="{BB962C8B-B14F-4D97-AF65-F5344CB8AC3E}">
        <p14:creationId xmlns:p14="http://schemas.microsoft.com/office/powerpoint/2010/main" val="37610388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Questions</a:t>
            </a:r>
            <a:endParaRPr lang="en-US" dirty="0"/>
          </a:p>
        </p:txBody>
      </p:sp>
      <p:sp>
        <p:nvSpPr>
          <p:cNvPr id="3" name="Content Placeholder 2"/>
          <p:cNvSpPr>
            <a:spLocks noGrp="1"/>
          </p:cNvSpPr>
          <p:nvPr>
            <p:ph idx="1"/>
          </p:nvPr>
        </p:nvSpPr>
        <p:spPr/>
        <p:txBody>
          <a:bodyPr>
            <a:normAutofit/>
          </a:bodyPr>
          <a:lstStyle/>
          <a:p>
            <a:r>
              <a:rPr lang="en-US" sz="4000" dirty="0" smtClean="0"/>
              <a:t>Thank you </a:t>
            </a:r>
            <a:r>
              <a:rPr lang="en-US" sz="4000" smtClean="0"/>
              <a:t>for </a:t>
            </a:r>
            <a:r>
              <a:rPr lang="en-US" sz="4000" smtClean="0"/>
              <a:t>your time </a:t>
            </a:r>
            <a:r>
              <a:rPr lang="en-US" sz="4000" dirty="0" smtClean="0"/>
              <a:t>and attention</a:t>
            </a:r>
            <a:endParaRPr lang="en-US" sz="4000" dirty="0"/>
          </a:p>
        </p:txBody>
      </p:sp>
    </p:spTree>
    <p:extLst>
      <p:ext uri="{BB962C8B-B14F-4D97-AF65-F5344CB8AC3E}">
        <p14:creationId xmlns:p14="http://schemas.microsoft.com/office/powerpoint/2010/main" val="2313002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Budget Basics for Administrators</a:t>
            </a:r>
            <a:endParaRPr lang="en-US" dirty="0"/>
          </a:p>
        </p:txBody>
      </p:sp>
      <p:sp>
        <p:nvSpPr>
          <p:cNvPr id="3" name="Content Placeholder 2"/>
          <p:cNvSpPr>
            <a:spLocks noGrp="1"/>
          </p:cNvSpPr>
          <p:nvPr>
            <p:ph idx="1"/>
          </p:nvPr>
        </p:nvSpPr>
        <p:spPr/>
        <p:txBody>
          <a:bodyPr/>
          <a:lstStyle/>
          <a:p>
            <a:r>
              <a:rPr lang="en-US" dirty="0" smtClean="0"/>
              <a:t>Starting the Process</a:t>
            </a:r>
          </a:p>
          <a:p>
            <a:r>
              <a:rPr lang="en-US" dirty="0" smtClean="0"/>
              <a:t>Basic Application Process</a:t>
            </a:r>
          </a:p>
          <a:p>
            <a:r>
              <a:rPr lang="en-US" dirty="0" smtClean="0"/>
              <a:t>The Two Budget Types</a:t>
            </a:r>
          </a:p>
          <a:p>
            <a:r>
              <a:rPr lang="en-US" dirty="0" smtClean="0"/>
              <a:t>Allowable Costs</a:t>
            </a:r>
          </a:p>
          <a:p>
            <a:r>
              <a:rPr lang="en-US" dirty="0" smtClean="0"/>
              <a:t>Unallowable Costs</a:t>
            </a:r>
          </a:p>
          <a:p>
            <a:r>
              <a:rPr lang="en-US" dirty="0" smtClean="0"/>
              <a:t>Budget Submission Errors</a:t>
            </a:r>
          </a:p>
          <a:p>
            <a:r>
              <a:rPr lang="en-US" dirty="0" smtClean="0"/>
              <a:t>Pre-Award Administration</a:t>
            </a:r>
          </a:p>
          <a:p>
            <a:r>
              <a:rPr lang="en-US" dirty="0" smtClean="0"/>
              <a:t>Post-Award Administration</a:t>
            </a:r>
          </a:p>
          <a:p>
            <a:r>
              <a:rPr lang="en-US" dirty="0" smtClean="0"/>
              <a:t>Grant Closeout</a:t>
            </a:r>
          </a:p>
          <a:p>
            <a:endParaRPr lang="en-US" dirty="0" smtClean="0"/>
          </a:p>
          <a:p>
            <a:endParaRPr lang="en-US" dirty="0"/>
          </a:p>
        </p:txBody>
      </p:sp>
    </p:spTree>
    <p:extLst>
      <p:ext uri="{BB962C8B-B14F-4D97-AF65-F5344CB8AC3E}">
        <p14:creationId xmlns:p14="http://schemas.microsoft.com/office/powerpoint/2010/main" val="33833043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Starting the Process</a:t>
            </a:r>
            <a:br>
              <a:rPr lang="en-US" dirty="0" smtClean="0"/>
            </a:br>
            <a:endParaRPr lang="en-US"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88469" y="2133600"/>
            <a:ext cx="6716888" cy="3778250"/>
          </a:xfrm>
        </p:spPr>
      </p:pic>
    </p:spTree>
    <p:extLst>
      <p:ext uri="{BB962C8B-B14F-4D97-AF65-F5344CB8AC3E}">
        <p14:creationId xmlns:p14="http://schemas.microsoft.com/office/powerpoint/2010/main" val="8058558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86740"/>
            <a:ext cx="8911687" cy="1280890"/>
          </a:xfrm>
        </p:spPr>
        <p:txBody>
          <a:bodyPr/>
          <a:lstStyle/>
          <a:p>
            <a:pPr algn="ctr"/>
            <a:r>
              <a:rPr lang="en-US" dirty="0" smtClean="0"/>
              <a:t>Starting the Process</a:t>
            </a:r>
            <a:endParaRPr lang="en-US" dirty="0"/>
          </a:p>
        </p:txBody>
      </p:sp>
      <p:sp>
        <p:nvSpPr>
          <p:cNvPr id="3" name="Content Placeholder 2"/>
          <p:cNvSpPr>
            <a:spLocks noGrp="1"/>
          </p:cNvSpPr>
          <p:nvPr>
            <p:ph idx="1"/>
          </p:nvPr>
        </p:nvSpPr>
        <p:spPr/>
        <p:txBody>
          <a:bodyPr>
            <a:normAutofit lnSpcReduction="10000"/>
          </a:bodyPr>
          <a:lstStyle/>
          <a:p>
            <a:r>
              <a:rPr lang="en-US" dirty="0" smtClean="0"/>
              <a:t>Idea</a:t>
            </a:r>
          </a:p>
          <a:p>
            <a:r>
              <a:rPr lang="en-US" dirty="0" smtClean="0"/>
              <a:t>Submitting the application in response to a Funding Opportunity Announcement (FOA) that relates to your idea</a:t>
            </a:r>
          </a:p>
          <a:p>
            <a:r>
              <a:rPr lang="en-US" dirty="0" smtClean="0"/>
              <a:t>Carefully read the FOA for such information as the following:</a:t>
            </a:r>
          </a:p>
          <a:p>
            <a:pPr lvl="1"/>
            <a:r>
              <a:rPr lang="en-US" dirty="0" smtClean="0"/>
              <a:t>Period of support</a:t>
            </a:r>
          </a:p>
          <a:p>
            <a:pPr lvl="1"/>
            <a:r>
              <a:rPr lang="en-US" dirty="0" smtClean="0"/>
              <a:t>Dollar limits (for example, $200,000 Direct Costs or Total Costs)</a:t>
            </a:r>
          </a:p>
          <a:p>
            <a:pPr lvl="1"/>
            <a:r>
              <a:rPr lang="en-US" dirty="0" smtClean="0"/>
              <a:t>Required effort level</a:t>
            </a:r>
          </a:p>
          <a:p>
            <a:pPr lvl="1"/>
            <a:r>
              <a:rPr lang="en-US" dirty="0" smtClean="0"/>
              <a:t>Salary cap-- Current salary cap is $185,100 (NOT-OD-16-059);  Also, there is a salary cap for various career awards</a:t>
            </a:r>
          </a:p>
          <a:p>
            <a:pPr lvl="1"/>
            <a:r>
              <a:rPr lang="en-US" dirty="0" smtClean="0"/>
              <a:t>Types of budget submissions (modular or categorical)</a:t>
            </a:r>
          </a:p>
          <a:p>
            <a:pPr lvl="1"/>
            <a:r>
              <a:rPr lang="en-US" dirty="0" smtClean="0"/>
              <a:t>Submission due date</a:t>
            </a:r>
            <a:endParaRPr lang="en-US" dirty="0"/>
          </a:p>
        </p:txBody>
      </p:sp>
    </p:spTree>
    <p:extLst>
      <p:ext uri="{BB962C8B-B14F-4D97-AF65-F5344CB8AC3E}">
        <p14:creationId xmlns:p14="http://schemas.microsoft.com/office/powerpoint/2010/main" val="16063179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Electronic Submission</a:t>
            </a:r>
            <a:endParaRPr lang="en-US" dirty="0"/>
          </a:p>
        </p:txBody>
      </p:sp>
      <p:sp>
        <p:nvSpPr>
          <p:cNvPr id="3" name="Content Placeholder 2"/>
          <p:cNvSpPr>
            <a:spLocks noGrp="1"/>
          </p:cNvSpPr>
          <p:nvPr>
            <p:ph idx="1"/>
          </p:nvPr>
        </p:nvSpPr>
        <p:spPr/>
        <p:txBody>
          <a:bodyPr/>
          <a:lstStyle/>
          <a:p>
            <a:r>
              <a:rPr lang="en-US" dirty="0"/>
              <a:t>All competing applications use the electronic process, SF424 to submit grant applications.  Also, this includes multi-project proposals.  </a:t>
            </a:r>
          </a:p>
          <a:p>
            <a:endParaRPr lang="en-US" dirty="0"/>
          </a:p>
          <a:p>
            <a:r>
              <a:rPr lang="en-US" sz="1600" dirty="0">
                <a:hlinkClick r:id="rId2"/>
              </a:rPr>
              <a:t>http://grants.nih.gov/grants/guide/notice-files/NOT-OD-13-075.htm</a:t>
            </a:r>
            <a:r>
              <a:rPr lang="en-US" sz="1600" dirty="0"/>
              <a:t>.</a:t>
            </a:r>
          </a:p>
          <a:p>
            <a:endParaRPr lang="en-US" dirty="0"/>
          </a:p>
          <a:p>
            <a:endParaRPr lang="en-US" dirty="0"/>
          </a:p>
        </p:txBody>
      </p:sp>
    </p:spTree>
    <p:extLst>
      <p:ext uri="{BB962C8B-B14F-4D97-AF65-F5344CB8AC3E}">
        <p14:creationId xmlns:p14="http://schemas.microsoft.com/office/powerpoint/2010/main" val="4669182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Budget Types</a:t>
            </a:r>
            <a:endParaRPr lang="en-US" dirty="0"/>
          </a:p>
        </p:txBody>
      </p:sp>
      <p:sp>
        <p:nvSpPr>
          <p:cNvPr id="3" name="Content Placeholder 2"/>
          <p:cNvSpPr>
            <a:spLocks noGrp="1"/>
          </p:cNvSpPr>
          <p:nvPr>
            <p:ph idx="1"/>
          </p:nvPr>
        </p:nvSpPr>
        <p:spPr/>
        <p:txBody>
          <a:bodyPr>
            <a:normAutofit lnSpcReduction="10000"/>
          </a:bodyPr>
          <a:lstStyle/>
          <a:p>
            <a:pPr marL="457200" lvl="1" indent="0">
              <a:buNone/>
            </a:pPr>
            <a:r>
              <a:rPr lang="en-US" dirty="0" smtClean="0"/>
              <a:t>Modular budgets</a:t>
            </a:r>
          </a:p>
          <a:p>
            <a:pPr lvl="1"/>
            <a:r>
              <a:rPr lang="en-US" dirty="0" smtClean="0"/>
              <a:t>Grant applications with a budget request of $250,000 or less;  Budget requests are submitted $25,000 increments in grant categories.</a:t>
            </a:r>
          </a:p>
          <a:p>
            <a:pPr lvl="1"/>
            <a:r>
              <a:rPr lang="en-US" dirty="0" smtClean="0"/>
              <a:t>The NIH staff may ask for a detailed budget to address specific issues if not addressed in the budget justification.</a:t>
            </a:r>
          </a:p>
          <a:p>
            <a:pPr lvl="1"/>
            <a:endParaRPr lang="en-US" dirty="0"/>
          </a:p>
          <a:p>
            <a:pPr marL="457200" lvl="1" indent="0">
              <a:buNone/>
            </a:pPr>
            <a:r>
              <a:rPr lang="en-US" dirty="0" smtClean="0"/>
              <a:t>Categorical budgets (known as detailed or itemized budgets)</a:t>
            </a:r>
          </a:p>
          <a:p>
            <a:pPr lvl="1"/>
            <a:r>
              <a:rPr lang="en-US" dirty="0" smtClean="0"/>
              <a:t>Grant applications with a budget request of $250,000 or more;  Specific dollar amounts are listed in the appropriate categories</a:t>
            </a:r>
          </a:p>
          <a:p>
            <a:pPr marL="457200" lvl="1" indent="0">
              <a:buNone/>
            </a:pPr>
            <a:r>
              <a:rPr lang="en-US" dirty="0" smtClean="0"/>
              <a:t>Applications requesting more than $500,000 direct costs </a:t>
            </a:r>
            <a:r>
              <a:rPr lang="en-US" u="sng" dirty="0" smtClean="0"/>
              <a:t>must</a:t>
            </a:r>
            <a:r>
              <a:rPr lang="en-US" dirty="0" smtClean="0"/>
              <a:t> have permission from the awarding institute to submit an application.  Facilities and administrative (F&amp;A) or indirect costs (IDC) are excluded from consortia costs.</a:t>
            </a:r>
          </a:p>
        </p:txBody>
      </p:sp>
    </p:spTree>
    <p:extLst>
      <p:ext uri="{BB962C8B-B14F-4D97-AF65-F5344CB8AC3E}">
        <p14:creationId xmlns:p14="http://schemas.microsoft.com/office/powerpoint/2010/main" val="387327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Budget Types by Program</a:t>
            </a:r>
            <a:endParaRPr lang="en-US" dirty="0"/>
          </a:p>
        </p:txBody>
      </p:sp>
      <p:sp>
        <p:nvSpPr>
          <p:cNvPr id="3" name="Content Placeholder 2"/>
          <p:cNvSpPr>
            <a:spLocks noGrp="1"/>
          </p:cNvSpPr>
          <p:nvPr>
            <p:ph idx="1"/>
          </p:nvPr>
        </p:nvSpPr>
        <p:spPr/>
        <p:txBody>
          <a:bodyPr/>
          <a:lstStyle/>
          <a:p>
            <a:r>
              <a:rPr lang="en-US" dirty="0" smtClean="0"/>
              <a:t>Small Business Innovation Research Awards/Small Business Technology Transfer (SBIR/STTR)—R41, R42, R43, R44</a:t>
            </a:r>
          </a:p>
          <a:p>
            <a:endParaRPr lang="en-US" dirty="0"/>
          </a:p>
          <a:p>
            <a:r>
              <a:rPr lang="en-US" dirty="0" smtClean="0"/>
              <a:t>Ruth L. </a:t>
            </a:r>
            <a:r>
              <a:rPr lang="en-US" dirty="0" err="1" smtClean="0"/>
              <a:t>Kirschstein</a:t>
            </a:r>
            <a:r>
              <a:rPr lang="en-US" dirty="0" smtClean="0"/>
              <a:t> National research Service Awards (Fellowships &amp; Training grants)</a:t>
            </a:r>
          </a:p>
          <a:p>
            <a:endParaRPr lang="en-US" dirty="0"/>
          </a:p>
          <a:p>
            <a:r>
              <a:rPr lang="en-US" dirty="0" smtClean="0"/>
              <a:t>Research Career Development Awards (K awards)</a:t>
            </a:r>
            <a:endParaRPr lang="en-US" dirty="0"/>
          </a:p>
        </p:txBody>
      </p:sp>
    </p:spTree>
    <p:extLst>
      <p:ext uri="{BB962C8B-B14F-4D97-AF65-F5344CB8AC3E}">
        <p14:creationId xmlns:p14="http://schemas.microsoft.com/office/powerpoint/2010/main" val="26886471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Allowable Costs</a:t>
            </a:r>
            <a:endParaRPr lang="en-US" dirty="0"/>
          </a:p>
        </p:txBody>
      </p:sp>
      <p:sp>
        <p:nvSpPr>
          <p:cNvPr id="3" name="Content Placeholder 2"/>
          <p:cNvSpPr>
            <a:spLocks noGrp="1"/>
          </p:cNvSpPr>
          <p:nvPr>
            <p:ph idx="1"/>
          </p:nvPr>
        </p:nvSpPr>
        <p:spPr/>
        <p:txBody>
          <a:bodyPr/>
          <a:lstStyle/>
          <a:p>
            <a:r>
              <a:rPr lang="en-US" dirty="0" smtClean="0"/>
              <a:t>Salaries—commensurate with institutional salary, effort and the NIH salary cap (NIH salary cap is $185,100)</a:t>
            </a:r>
          </a:p>
          <a:p>
            <a:r>
              <a:rPr lang="en-US" dirty="0" smtClean="0"/>
              <a:t>Equipment (deemed necessary for the research project)</a:t>
            </a:r>
          </a:p>
          <a:p>
            <a:r>
              <a:rPr lang="en-US" dirty="0" smtClean="0"/>
              <a:t>Supplies (includes equipment costs under $5,000)</a:t>
            </a:r>
          </a:p>
          <a:p>
            <a:r>
              <a:rPr lang="en-US" dirty="0" smtClean="0"/>
              <a:t>Travel</a:t>
            </a:r>
          </a:p>
          <a:p>
            <a:r>
              <a:rPr lang="en-US" dirty="0" smtClean="0"/>
              <a:t>Consultants</a:t>
            </a:r>
          </a:p>
          <a:p>
            <a:r>
              <a:rPr lang="en-US" dirty="0" smtClean="0"/>
              <a:t>Consortiums</a:t>
            </a:r>
          </a:p>
          <a:p>
            <a:r>
              <a:rPr lang="en-US" dirty="0" smtClean="0"/>
              <a:t>Alterations &amp; Renovations (depends on the type of federal award)</a:t>
            </a:r>
          </a:p>
          <a:p>
            <a:r>
              <a:rPr lang="en-US" dirty="0" smtClean="0"/>
              <a:t>Other (such as maintenance costs on equipment if not in the lease agreement, animal costs)</a:t>
            </a:r>
          </a:p>
          <a:p>
            <a:endParaRPr lang="en-US" dirty="0"/>
          </a:p>
        </p:txBody>
      </p:sp>
    </p:spTree>
    <p:extLst>
      <p:ext uri="{BB962C8B-B14F-4D97-AF65-F5344CB8AC3E}">
        <p14:creationId xmlns:p14="http://schemas.microsoft.com/office/powerpoint/2010/main" val="295227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Unallowable Costs</a:t>
            </a:r>
            <a:endParaRPr lang="en-US" dirty="0"/>
          </a:p>
        </p:txBody>
      </p:sp>
      <p:sp>
        <p:nvSpPr>
          <p:cNvPr id="3" name="Content Placeholder 2"/>
          <p:cNvSpPr>
            <a:spLocks noGrp="1"/>
          </p:cNvSpPr>
          <p:nvPr>
            <p:ph idx="1"/>
          </p:nvPr>
        </p:nvSpPr>
        <p:spPr/>
        <p:txBody>
          <a:bodyPr>
            <a:normAutofit lnSpcReduction="10000"/>
          </a:bodyPr>
          <a:lstStyle/>
          <a:p>
            <a:r>
              <a:rPr lang="en-US" dirty="0" smtClean="0"/>
              <a:t>Alcoholic beverages (200.423)</a:t>
            </a:r>
          </a:p>
          <a:p>
            <a:r>
              <a:rPr lang="en-US" dirty="0" smtClean="0"/>
              <a:t>Commencement and convocation costs (200.429)</a:t>
            </a:r>
          </a:p>
          <a:p>
            <a:r>
              <a:rPr lang="en-US" dirty="0" smtClean="0"/>
              <a:t>Contributions and donations (200.434)</a:t>
            </a:r>
          </a:p>
          <a:p>
            <a:r>
              <a:rPr lang="en-US" dirty="0" smtClean="0"/>
              <a:t>Defense and prosecution of criminal and civil proceedings (200-435)</a:t>
            </a:r>
          </a:p>
          <a:p>
            <a:r>
              <a:rPr lang="en-US" dirty="0" smtClean="0"/>
              <a:t>Goods and services for personal use (200.445)</a:t>
            </a:r>
          </a:p>
          <a:p>
            <a:r>
              <a:rPr lang="en-US" dirty="0" smtClean="0"/>
              <a:t>Lobbying (200.450)</a:t>
            </a:r>
          </a:p>
          <a:p>
            <a:r>
              <a:rPr lang="en-US" dirty="0" smtClean="0"/>
              <a:t>Losses on other awards or contracts (200.451)</a:t>
            </a:r>
          </a:p>
          <a:p>
            <a:r>
              <a:rPr lang="en-US" dirty="0" smtClean="0"/>
              <a:t>Organization costs (fees to brokers, promoters, organizers )(200.455) </a:t>
            </a:r>
          </a:p>
          <a:p>
            <a:r>
              <a:rPr lang="en-US" dirty="0" smtClean="0"/>
              <a:t>Bad debt (200.426)</a:t>
            </a:r>
          </a:p>
          <a:p>
            <a:r>
              <a:rPr lang="en-US" dirty="0" smtClean="0"/>
              <a:t>Alumni/ae Activities (200.421)</a:t>
            </a:r>
          </a:p>
          <a:p>
            <a:pPr marL="0" indent="0">
              <a:buNone/>
            </a:pPr>
            <a:endParaRPr lang="en-US" dirty="0" smtClean="0"/>
          </a:p>
          <a:p>
            <a:pPr marL="0" indent="0">
              <a:buNone/>
            </a:pPr>
            <a:endParaRPr lang="en-US" dirty="0" smtClean="0"/>
          </a:p>
        </p:txBody>
      </p:sp>
    </p:spTree>
    <p:extLst>
      <p:ext uri="{BB962C8B-B14F-4D97-AF65-F5344CB8AC3E}">
        <p14:creationId xmlns:p14="http://schemas.microsoft.com/office/powerpoint/2010/main" val="2082833196"/>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171</TotalTime>
  <Words>1106</Words>
  <Application>Microsoft Office PowerPoint</Application>
  <PresentationFormat>Widescreen</PresentationFormat>
  <Paragraphs>118</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Century Gothic</vt:lpstr>
      <vt:lpstr>Wingdings 3</vt:lpstr>
      <vt:lpstr>Wisp</vt:lpstr>
      <vt:lpstr>NIH Regional Seminar on Grants Administration Budget Basics for Administrators October 2016</vt:lpstr>
      <vt:lpstr>Budget Basics for Administrators</vt:lpstr>
      <vt:lpstr>Starting the Process </vt:lpstr>
      <vt:lpstr>Starting the Process</vt:lpstr>
      <vt:lpstr>Electronic Submission</vt:lpstr>
      <vt:lpstr>Budget Types</vt:lpstr>
      <vt:lpstr>Budget Types by Program</vt:lpstr>
      <vt:lpstr>Allowable Costs</vt:lpstr>
      <vt:lpstr>Unallowable Costs</vt:lpstr>
      <vt:lpstr>Common Budget Submission Errors</vt:lpstr>
      <vt:lpstr>Pre-Award Administration</vt:lpstr>
      <vt:lpstr>Post-Award Administration</vt:lpstr>
      <vt:lpstr>Closeout</vt:lpstr>
      <vt:lpstr>Closeout </vt:lpstr>
      <vt:lpstr>Useful TIPS </vt:lpstr>
      <vt:lpstr>References</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NIH Regional Seminar on Grants Administration October 2016</dc:title>
  <dc:creator>Decoster, Tijuanna (NIH/NINDS) [E]</dc:creator>
  <cp:lastModifiedBy>Decoster, Tijuanna (NIH/NINDS) [E]</cp:lastModifiedBy>
  <cp:revision>16</cp:revision>
  <cp:lastPrinted>2016-10-03T19:58:40Z</cp:lastPrinted>
  <dcterms:created xsi:type="dcterms:W3CDTF">2016-10-03T17:38:47Z</dcterms:created>
  <dcterms:modified xsi:type="dcterms:W3CDTF">2016-10-04T18:36:48Z</dcterms:modified>
</cp:coreProperties>
</file>