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978" r:id="rId1"/>
    <p:sldMasterId id="2147483989" r:id="rId2"/>
    <p:sldMasterId id="2147483991" r:id="rId3"/>
  </p:sldMasterIdLst>
  <p:notesMasterIdLst>
    <p:notesMasterId r:id="rId58"/>
  </p:notesMasterIdLst>
  <p:handoutMasterIdLst>
    <p:handoutMasterId r:id="rId59"/>
  </p:handoutMasterIdLst>
  <p:sldIdLst>
    <p:sldId id="256" r:id="rId4"/>
    <p:sldId id="339" r:id="rId5"/>
    <p:sldId id="340" r:id="rId6"/>
    <p:sldId id="342" r:id="rId7"/>
    <p:sldId id="403" r:id="rId8"/>
    <p:sldId id="357" r:id="rId9"/>
    <p:sldId id="358" r:id="rId10"/>
    <p:sldId id="359" r:id="rId11"/>
    <p:sldId id="389" r:id="rId12"/>
    <p:sldId id="401" r:id="rId13"/>
    <p:sldId id="402" r:id="rId14"/>
    <p:sldId id="383" r:id="rId15"/>
    <p:sldId id="261" r:id="rId16"/>
    <p:sldId id="310" r:id="rId17"/>
    <p:sldId id="273" r:id="rId18"/>
    <p:sldId id="274" r:id="rId19"/>
    <p:sldId id="275" r:id="rId20"/>
    <p:sldId id="283" r:id="rId21"/>
    <p:sldId id="329" r:id="rId22"/>
    <p:sldId id="336" r:id="rId23"/>
    <p:sldId id="334" r:id="rId24"/>
    <p:sldId id="372" r:id="rId25"/>
    <p:sldId id="386" r:id="rId26"/>
    <p:sldId id="399" r:id="rId27"/>
    <p:sldId id="376" r:id="rId28"/>
    <p:sldId id="390" r:id="rId29"/>
    <p:sldId id="377" r:id="rId30"/>
    <p:sldId id="294" r:id="rId31"/>
    <p:sldId id="295" r:id="rId32"/>
    <p:sldId id="317" r:id="rId33"/>
    <p:sldId id="298" r:id="rId34"/>
    <p:sldId id="316" r:id="rId35"/>
    <p:sldId id="318" r:id="rId36"/>
    <p:sldId id="284" r:id="rId37"/>
    <p:sldId id="312" r:id="rId38"/>
    <p:sldId id="366" r:id="rId39"/>
    <p:sldId id="367" r:id="rId40"/>
    <p:sldId id="368" r:id="rId41"/>
    <p:sldId id="369" r:id="rId42"/>
    <p:sldId id="370" r:id="rId43"/>
    <p:sldId id="371" r:id="rId44"/>
    <p:sldId id="323" r:id="rId45"/>
    <p:sldId id="285" r:id="rId46"/>
    <p:sldId id="314" r:id="rId47"/>
    <p:sldId id="400" r:id="rId48"/>
    <p:sldId id="269" r:id="rId49"/>
    <p:sldId id="378" r:id="rId50"/>
    <p:sldId id="379" r:id="rId51"/>
    <p:sldId id="394" r:id="rId52"/>
    <p:sldId id="380" r:id="rId53"/>
    <p:sldId id="392" r:id="rId54"/>
    <p:sldId id="391" r:id="rId55"/>
    <p:sldId id="381" r:id="rId56"/>
    <p:sldId id="382" r:id="rId57"/>
  </p:sldIdLst>
  <p:sldSz cx="9144000" cy="6858000" type="screen4x3"/>
  <p:notesSz cx="7010400" cy="9296400"/>
  <p:defaultTextStyle>
    <a:defPPr>
      <a:defRPr lang="en-US"/>
    </a:defPPr>
    <a:lvl1pPr algn="ctr" rtl="0" eaLnBrk="0" fontAlgn="base" hangingPunct="0">
      <a:spcBef>
        <a:spcPct val="0"/>
      </a:spcBef>
      <a:spcAft>
        <a:spcPct val="0"/>
      </a:spcAft>
      <a:defRPr kern="1200">
        <a:solidFill>
          <a:schemeClr val="tx1"/>
        </a:solidFill>
        <a:latin typeface="Tahoma" pitchFamily="34" charset="0"/>
        <a:ea typeface="+mn-ea"/>
        <a:cs typeface="+mn-cs"/>
      </a:defRPr>
    </a:lvl1pPr>
    <a:lvl2pPr marL="457200" algn="ctr" rtl="0" eaLnBrk="0" fontAlgn="base" hangingPunct="0">
      <a:spcBef>
        <a:spcPct val="0"/>
      </a:spcBef>
      <a:spcAft>
        <a:spcPct val="0"/>
      </a:spcAft>
      <a:defRPr kern="1200">
        <a:solidFill>
          <a:schemeClr val="tx1"/>
        </a:solidFill>
        <a:latin typeface="Tahoma" pitchFamily="34" charset="0"/>
        <a:ea typeface="+mn-ea"/>
        <a:cs typeface="+mn-cs"/>
      </a:defRPr>
    </a:lvl2pPr>
    <a:lvl3pPr marL="914400" algn="ctr" rtl="0" eaLnBrk="0" fontAlgn="base" hangingPunct="0">
      <a:spcBef>
        <a:spcPct val="0"/>
      </a:spcBef>
      <a:spcAft>
        <a:spcPct val="0"/>
      </a:spcAft>
      <a:defRPr kern="1200">
        <a:solidFill>
          <a:schemeClr val="tx1"/>
        </a:solidFill>
        <a:latin typeface="Tahoma" pitchFamily="34" charset="0"/>
        <a:ea typeface="+mn-ea"/>
        <a:cs typeface="+mn-cs"/>
      </a:defRPr>
    </a:lvl3pPr>
    <a:lvl4pPr marL="1371600" algn="ctr" rtl="0" eaLnBrk="0" fontAlgn="base" hangingPunct="0">
      <a:spcBef>
        <a:spcPct val="0"/>
      </a:spcBef>
      <a:spcAft>
        <a:spcPct val="0"/>
      </a:spcAft>
      <a:defRPr kern="1200">
        <a:solidFill>
          <a:schemeClr val="tx1"/>
        </a:solidFill>
        <a:latin typeface="Tahoma" pitchFamily="34" charset="0"/>
        <a:ea typeface="+mn-ea"/>
        <a:cs typeface="+mn-cs"/>
      </a:defRPr>
    </a:lvl4pPr>
    <a:lvl5pPr marL="1828800" algn="ctr"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nyderman, Joel (NIH/OD) [E]" initials="JAS" lastIdx="1" clrIdx="0"/>
  <p:cmAuthor id="1" name="Hancock, Kathy (NIH/OD) [E]" initials="HK([" lastIdx="1" clrIdx="1"/>
  <p:cmAuthor id="2" name="hancockk" initials="KR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3399"/>
    <a:srgbClr val="003300"/>
    <a:srgbClr val="0066FF"/>
    <a:srgbClr val="FFCCCC"/>
    <a:srgbClr val="FF0000"/>
    <a:srgbClr val="FF3300"/>
    <a:srgbClr val="FFFF00"/>
    <a:srgbClr val="BAB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73302" autoAdjust="0"/>
  </p:normalViewPr>
  <p:slideViewPr>
    <p:cSldViewPr>
      <p:cViewPr varScale="1">
        <p:scale>
          <a:sx n="97" d="100"/>
          <a:sy n="97" d="100"/>
        </p:scale>
        <p:origin x="12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1"/>
            <a:ext cx="3037840" cy="465059"/>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l">
              <a:defRPr sz="1200">
                <a:latin typeface="Tahoma" pitchFamily="34" charset="0"/>
              </a:defRPr>
            </a:lvl1pPr>
          </a:lstStyle>
          <a:p>
            <a:pPr>
              <a:defRPr/>
            </a:pPr>
            <a:endParaRPr lang="en-US"/>
          </a:p>
        </p:txBody>
      </p:sp>
      <p:sp>
        <p:nvSpPr>
          <p:cNvPr id="104451" name="Rectangle 3"/>
          <p:cNvSpPr>
            <a:spLocks noGrp="1" noChangeArrowheads="1"/>
          </p:cNvSpPr>
          <p:nvPr>
            <p:ph type="dt" sz="quarter" idx="1"/>
          </p:nvPr>
        </p:nvSpPr>
        <p:spPr bwMode="auto">
          <a:xfrm>
            <a:off x="3972561" y="1"/>
            <a:ext cx="3037840" cy="465059"/>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104452" name="Rectangle 4"/>
          <p:cNvSpPr>
            <a:spLocks noGrp="1" noChangeArrowheads="1"/>
          </p:cNvSpPr>
          <p:nvPr>
            <p:ph type="ftr" sz="quarter" idx="2"/>
          </p:nvPr>
        </p:nvSpPr>
        <p:spPr bwMode="auto">
          <a:xfrm>
            <a:off x="0" y="8831343"/>
            <a:ext cx="3037840" cy="465059"/>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l">
              <a:defRPr sz="1200">
                <a:latin typeface="Tahoma" pitchFamily="34" charset="0"/>
              </a:defRPr>
            </a:lvl1pPr>
          </a:lstStyle>
          <a:p>
            <a:pPr>
              <a:defRPr/>
            </a:pPr>
            <a:endParaRPr lang="en-US"/>
          </a:p>
        </p:txBody>
      </p:sp>
      <p:sp>
        <p:nvSpPr>
          <p:cNvPr id="104453" name="Rectangle 5"/>
          <p:cNvSpPr>
            <a:spLocks noGrp="1" noChangeArrowheads="1"/>
          </p:cNvSpPr>
          <p:nvPr>
            <p:ph type="sldNum" sz="quarter" idx="3"/>
          </p:nvPr>
        </p:nvSpPr>
        <p:spPr bwMode="auto">
          <a:xfrm>
            <a:off x="3972561" y="8831343"/>
            <a:ext cx="3037840" cy="465059"/>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r">
              <a:defRPr sz="1200">
                <a:latin typeface="Tahoma" pitchFamily="34" charset="0"/>
              </a:defRPr>
            </a:lvl1pPr>
          </a:lstStyle>
          <a:p>
            <a:pPr>
              <a:defRPr/>
            </a:pPr>
            <a:fld id="{3A44E19C-3468-4FB6-975E-7392045C7014}" type="slidenum">
              <a:rPr lang="en-US"/>
              <a:pPr>
                <a:defRPr/>
              </a:pPr>
              <a:t>‹#›</a:t>
            </a:fld>
            <a:endParaRPr lang="en-US"/>
          </a:p>
        </p:txBody>
      </p:sp>
    </p:spTree>
    <p:extLst>
      <p:ext uri="{BB962C8B-B14F-4D97-AF65-F5344CB8AC3E}">
        <p14:creationId xmlns:p14="http://schemas.microsoft.com/office/powerpoint/2010/main" val="3085808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3037840" cy="465059"/>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l">
              <a:defRPr sz="1200">
                <a:latin typeface="Tahoma" pitchFamily="34" charset="0"/>
              </a:defRPr>
            </a:lvl1pPr>
          </a:lstStyle>
          <a:p>
            <a:pPr>
              <a:defRPr/>
            </a:pPr>
            <a:endParaRPr lang="en-US"/>
          </a:p>
        </p:txBody>
      </p:sp>
      <p:sp>
        <p:nvSpPr>
          <p:cNvPr id="37891" name="Rectangle 3"/>
          <p:cNvSpPr>
            <a:spLocks noGrp="1" noChangeArrowheads="1"/>
          </p:cNvSpPr>
          <p:nvPr>
            <p:ph type="dt" idx="1"/>
          </p:nvPr>
        </p:nvSpPr>
        <p:spPr bwMode="auto">
          <a:xfrm>
            <a:off x="3972561" y="1"/>
            <a:ext cx="3037840" cy="465059"/>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84275" y="698500"/>
            <a:ext cx="4645025" cy="3482975"/>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34721" y="4416469"/>
            <a:ext cx="5140960" cy="4182345"/>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831343"/>
            <a:ext cx="3037840" cy="465059"/>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l">
              <a:defRPr sz="1200">
                <a:latin typeface="Tahoma" pitchFamily="34" charset="0"/>
              </a:defRPr>
            </a:lvl1pPr>
          </a:lstStyle>
          <a:p>
            <a:pPr>
              <a:defRPr/>
            </a:pPr>
            <a:endParaRPr lang="en-US"/>
          </a:p>
        </p:txBody>
      </p:sp>
      <p:sp>
        <p:nvSpPr>
          <p:cNvPr id="37895" name="Rectangle 7"/>
          <p:cNvSpPr>
            <a:spLocks noGrp="1" noChangeArrowheads="1"/>
          </p:cNvSpPr>
          <p:nvPr>
            <p:ph type="sldNum" sz="quarter" idx="5"/>
          </p:nvPr>
        </p:nvSpPr>
        <p:spPr bwMode="auto">
          <a:xfrm>
            <a:off x="3972561" y="8831343"/>
            <a:ext cx="3037840" cy="465059"/>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r">
              <a:defRPr sz="1200">
                <a:latin typeface="Tahoma" pitchFamily="34" charset="0"/>
              </a:defRPr>
            </a:lvl1pPr>
          </a:lstStyle>
          <a:p>
            <a:pPr>
              <a:defRPr/>
            </a:pPr>
            <a:fld id="{94C4ABED-1613-4581-859B-31B41555B4A3}" type="slidenum">
              <a:rPr lang="en-US"/>
              <a:pPr>
                <a:defRPr/>
              </a:pPr>
              <a:t>‹#›</a:t>
            </a:fld>
            <a:endParaRPr lang="en-US"/>
          </a:p>
        </p:txBody>
      </p:sp>
    </p:spTree>
    <p:extLst>
      <p:ext uri="{BB962C8B-B14F-4D97-AF65-F5344CB8AC3E}">
        <p14:creationId xmlns:p14="http://schemas.microsoft.com/office/powerpoint/2010/main" val="1691777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16AD40A-DA5C-40DB-BC32-6E4D0AAC5BAD}" type="slidenum">
              <a:rPr lang="en-US" smtClean="0"/>
              <a:pPr/>
              <a:t>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smtClean="0">
              <a:latin typeface="Times New Roman" charset="0"/>
            </a:endParaRPr>
          </a:p>
        </p:txBody>
      </p:sp>
    </p:spTree>
    <p:extLst>
      <p:ext uri="{BB962C8B-B14F-4D97-AF65-F5344CB8AC3E}">
        <p14:creationId xmlns:p14="http://schemas.microsoft.com/office/powerpoint/2010/main" val="1357701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472D63F-BDF0-4E8F-B7C4-96B35D02D8E4}" type="slidenum">
              <a:rPr lang="en-US" smtClean="0"/>
              <a:pPr/>
              <a:t>12</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01041" y="4416469"/>
            <a:ext cx="5608320" cy="4182345"/>
          </a:xfrm>
          <a:noFill/>
          <a:ln/>
        </p:spPr>
        <p:txBody>
          <a:bodyPr/>
          <a:lstStyle/>
          <a:p>
            <a:endParaRPr lang="en-US" dirty="0" smtClean="0"/>
          </a:p>
        </p:txBody>
      </p:sp>
    </p:spTree>
    <p:extLst>
      <p:ext uri="{BB962C8B-B14F-4D97-AF65-F5344CB8AC3E}">
        <p14:creationId xmlns:p14="http://schemas.microsoft.com/office/powerpoint/2010/main" val="395285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6964F18-997F-48A0-A60D-FCBEFCA6BBC0}" type="slidenum">
              <a:rPr lang="en-US" smtClean="0"/>
              <a:pPr/>
              <a:t>13</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a:lnSpc>
                <a:spcPct val="90000"/>
              </a:lnSpc>
            </a:pPr>
            <a:endParaRPr lang="en-US" sz="1000" dirty="0">
              <a:latin typeface="Times New Roman" charset="0"/>
            </a:endParaRPr>
          </a:p>
        </p:txBody>
      </p:sp>
    </p:spTree>
    <p:extLst>
      <p:ext uri="{BB962C8B-B14F-4D97-AF65-F5344CB8AC3E}">
        <p14:creationId xmlns:p14="http://schemas.microsoft.com/office/powerpoint/2010/main" val="347785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07BF0E0-6E11-4E06-BC62-9133B78E8118}" type="slidenum">
              <a:rPr lang="en-US" smtClean="0"/>
              <a:pPr/>
              <a:t>14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0828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85C118D-89A8-43D2-8102-91F9E46B2387}" type="slidenum">
              <a:rPr lang="en-US" smtClean="0"/>
              <a:pPr/>
              <a:t>15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897397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B26725D-06BA-49AA-ADE0-E5E8C518E0DF}" type="slidenum">
              <a:rPr lang="en-US" smtClean="0"/>
              <a:pPr/>
              <a:t>16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04497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C011683-2A54-4973-BBED-6CC525049DB9}" type="slidenum">
              <a:rPr lang="en-US" smtClean="0"/>
              <a:pPr/>
              <a:t>17</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7589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DD30420-1CFD-46E1-9343-5EF5F7517478}" type="slidenum">
              <a:rPr lang="en-US" smtClean="0"/>
              <a:pPr/>
              <a:t>18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77803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E74EBDF-1EBA-492B-AE2B-AACD71498A17}" type="slidenum">
              <a:rPr lang="en-US" smtClean="0"/>
              <a:pPr/>
              <a:t>19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75839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642A76F-8DB3-49A6-A14D-E2913DFECACF}" type="slidenum">
              <a:rPr lang="en-US" smtClean="0"/>
              <a:pPr/>
              <a:t>20</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77890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62E6A7F-A022-4A4F-BE07-68ACF5DCD63C}" type="slidenum">
              <a:rPr lang="en-US" smtClean="0"/>
              <a:pPr/>
              <a:t>21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7202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9A58292-6440-4DF4-8E50-F62341B8975C}" type="slidenum">
              <a:rPr lang="en-US" smtClean="0"/>
              <a:pPr/>
              <a:t>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0255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D77B1D3-3EAF-4283-B31A-7727A0D125E3}" type="slidenum">
              <a:rPr lang="en-US" smtClean="0"/>
              <a:pPr/>
              <a:t>22</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z="1100" dirty="0"/>
          </a:p>
        </p:txBody>
      </p:sp>
    </p:spTree>
    <p:extLst>
      <p:ext uri="{BB962C8B-B14F-4D97-AF65-F5344CB8AC3E}">
        <p14:creationId xmlns:p14="http://schemas.microsoft.com/office/powerpoint/2010/main" val="977163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C4ABED-1613-4581-859B-31B41555B4A3}" type="slidenum">
              <a:rPr lang="en-US" smtClean="0"/>
              <a:pPr>
                <a:defRPr/>
              </a:pPr>
              <a:t>23</a:t>
            </a:fld>
            <a:endParaRPr lang="en-US"/>
          </a:p>
        </p:txBody>
      </p:sp>
    </p:spTree>
    <p:extLst>
      <p:ext uri="{BB962C8B-B14F-4D97-AF65-F5344CB8AC3E}">
        <p14:creationId xmlns:p14="http://schemas.microsoft.com/office/powerpoint/2010/main" val="3501981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C4ABED-1613-4581-859B-31B41555B4A3}" type="slidenum">
              <a:rPr lang="en-US" smtClean="0"/>
              <a:pPr>
                <a:defRPr/>
              </a:pPr>
              <a:t>24</a:t>
            </a:fld>
            <a:endParaRPr lang="en-US"/>
          </a:p>
        </p:txBody>
      </p:sp>
    </p:spTree>
    <p:extLst>
      <p:ext uri="{BB962C8B-B14F-4D97-AF65-F5344CB8AC3E}">
        <p14:creationId xmlns:p14="http://schemas.microsoft.com/office/powerpoint/2010/main" val="3142534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fontAlgn="base"/>
            <a:endParaRPr lang="en-US" b="1" dirty="0"/>
          </a:p>
        </p:txBody>
      </p:sp>
      <p:sp>
        <p:nvSpPr>
          <p:cNvPr id="105476" name="Slide Number Placeholder 3"/>
          <p:cNvSpPr>
            <a:spLocks noGrp="1"/>
          </p:cNvSpPr>
          <p:nvPr>
            <p:ph type="sldNum" sz="quarter" idx="5"/>
          </p:nvPr>
        </p:nvSpPr>
        <p:spPr>
          <a:noFill/>
        </p:spPr>
        <p:txBody>
          <a:bodyPr/>
          <a:lstStyle/>
          <a:p>
            <a:fld id="{5EE9428A-0184-4C77-834F-D156C800CB88}" type="slidenum">
              <a:rPr lang="en-US" smtClean="0"/>
              <a:pPr/>
              <a:t>25</a:t>
            </a:fld>
            <a:endParaRPr lang="en-US" smtClean="0"/>
          </a:p>
        </p:txBody>
      </p:sp>
    </p:spTree>
    <p:extLst>
      <p:ext uri="{BB962C8B-B14F-4D97-AF65-F5344CB8AC3E}">
        <p14:creationId xmlns:p14="http://schemas.microsoft.com/office/powerpoint/2010/main" val="2320883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C4ABED-1613-4581-859B-31B41555B4A3}" type="slidenum">
              <a:rPr lang="en-US" smtClean="0"/>
              <a:pPr>
                <a:defRPr/>
              </a:pPr>
              <a:t>26</a:t>
            </a:fld>
            <a:endParaRPr lang="en-US"/>
          </a:p>
        </p:txBody>
      </p:sp>
    </p:spTree>
    <p:extLst>
      <p:ext uri="{BB962C8B-B14F-4D97-AF65-F5344CB8AC3E}">
        <p14:creationId xmlns:p14="http://schemas.microsoft.com/office/powerpoint/2010/main" val="3142534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4C4ABED-1613-4581-859B-31B41555B4A3}" type="slidenum">
              <a:rPr lang="en-US" smtClean="0"/>
              <a:pPr>
                <a:defRPr/>
              </a:pPr>
              <a:t>27</a:t>
            </a:fld>
            <a:endParaRPr lang="en-US"/>
          </a:p>
        </p:txBody>
      </p:sp>
    </p:spTree>
    <p:extLst>
      <p:ext uri="{BB962C8B-B14F-4D97-AF65-F5344CB8AC3E}">
        <p14:creationId xmlns:p14="http://schemas.microsoft.com/office/powerpoint/2010/main" val="4272916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DADF342-2D0F-48B6-83F2-B4790F696EA9}" type="slidenum">
              <a:rPr lang="en-US" smtClean="0"/>
              <a:pPr/>
              <a:t>28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marL="230292" indent="-230292"/>
            <a:endParaRPr lang="en-US" sz="900" dirty="0"/>
          </a:p>
        </p:txBody>
      </p:sp>
    </p:spTree>
    <p:extLst>
      <p:ext uri="{BB962C8B-B14F-4D97-AF65-F5344CB8AC3E}">
        <p14:creationId xmlns:p14="http://schemas.microsoft.com/office/powerpoint/2010/main" val="2355706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628C9BF-3FC2-4B4D-A3C8-58C00031BD24}" type="slidenum">
              <a:rPr lang="en-US" smtClean="0"/>
              <a:pPr/>
              <a:t>29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701041" y="4416469"/>
            <a:ext cx="5608320" cy="4182345"/>
          </a:xfrm>
          <a:noFill/>
          <a:ln/>
        </p:spPr>
        <p:txBody>
          <a:bodyPr/>
          <a:lstStyle/>
          <a:p>
            <a:endParaRPr lang="en-US" dirty="0" smtClean="0"/>
          </a:p>
        </p:txBody>
      </p:sp>
    </p:spTree>
    <p:extLst>
      <p:ext uri="{BB962C8B-B14F-4D97-AF65-F5344CB8AC3E}">
        <p14:creationId xmlns:p14="http://schemas.microsoft.com/office/powerpoint/2010/main" val="336566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918F371-D79A-4074-8A65-558DC7B7F2B1}" type="slidenum">
              <a:rPr lang="en-US" smtClean="0"/>
              <a:pPr/>
              <a:t>30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41914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3E7E3EC-3559-419B-A176-CBDA646C4232}" type="slidenum">
              <a:rPr lang="en-US" smtClean="0"/>
              <a:pPr/>
              <a:t>31</a:t>
            </a:fld>
            <a:endParaRPr lang="en-US" smtClean="0"/>
          </a:p>
        </p:txBody>
      </p:sp>
      <p:sp>
        <p:nvSpPr>
          <p:cNvPr id="100355"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ln/>
        </p:spPr>
        <p:txBody>
          <a:bodyPr/>
          <a:lstStyle/>
          <a:p>
            <a:pPr>
              <a:defRPr/>
            </a:pPr>
            <a:endParaRPr lang="en-US" sz="1000" dirty="0"/>
          </a:p>
        </p:txBody>
      </p:sp>
    </p:spTree>
    <p:extLst>
      <p:ext uri="{BB962C8B-B14F-4D97-AF65-F5344CB8AC3E}">
        <p14:creationId xmlns:p14="http://schemas.microsoft.com/office/powerpoint/2010/main" val="131756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03C1144-D5C8-491B-84BD-6313FA617DE9}" type="slidenum">
              <a:rPr lang="en-US" smtClean="0"/>
              <a:pPr/>
              <a:t>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86020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0953AC5-A312-496F-8D8E-DCE382461917}" type="slidenum">
              <a:rPr lang="en-US" smtClean="0"/>
              <a:pPr/>
              <a:t>32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15787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278E4A93-7AD8-47B6-A7AE-AE2AB98F009F}" type="slidenum">
              <a:rPr lang="en-US" smtClean="0"/>
              <a:pPr/>
              <a:t>33</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z="800" dirty="0"/>
          </a:p>
        </p:txBody>
      </p:sp>
    </p:spTree>
    <p:extLst>
      <p:ext uri="{BB962C8B-B14F-4D97-AF65-F5344CB8AC3E}">
        <p14:creationId xmlns:p14="http://schemas.microsoft.com/office/powerpoint/2010/main" val="3429676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8F40ACB-82F5-44D0-A831-C082833AA173}" type="slidenum">
              <a:rPr lang="en-US" smtClean="0"/>
              <a:pPr/>
              <a:t>34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11553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A17808E-8E78-4EFB-837A-D565DEDBB7EC}" type="slidenum">
              <a:rPr lang="en-US" smtClean="0"/>
              <a:pPr/>
              <a:t>35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07377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z="900" dirty="0"/>
          </a:p>
        </p:txBody>
      </p:sp>
      <p:sp>
        <p:nvSpPr>
          <p:cNvPr id="88068" name="Slide Number Placeholder 3"/>
          <p:cNvSpPr>
            <a:spLocks noGrp="1"/>
          </p:cNvSpPr>
          <p:nvPr>
            <p:ph type="sldNum" sz="quarter" idx="5"/>
          </p:nvPr>
        </p:nvSpPr>
        <p:spPr>
          <a:noFill/>
        </p:spPr>
        <p:txBody>
          <a:bodyPr/>
          <a:lstStyle/>
          <a:p>
            <a:fld id="{A2B93844-E418-4B69-ACFC-4274EBCF6F78}" type="slidenum">
              <a:rPr lang="en-US" smtClean="0"/>
              <a:pPr/>
              <a:t>36</a:t>
            </a:fld>
            <a:endParaRPr lang="en-US" smtClean="0"/>
          </a:p>
        </p:txBody>
      </p:sp>
    </p:spTree>
    <p:extLst>
      <p:ext uri="{BB962C8B-B14F-4D97-AF65-F5344CB8AC3E}">
        <p14:creationId xmlns:p14="http://schemas.microsoft.com/office/powerpoint/2010/main" val="2509008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z="800" dirty="0"/>
          </a:p>
        </p:txBody>
      </p:sp>
      <p:sp>
        <p:nvSpPr>
          <p:cNvPr id="89092" name="Slide Number Placeholder 3"/>
          <p:cNvSpPr>
            <a:spLocks noGrp="1"/>
          </p:cNvSpPr>
          <p:nvPr>
            <p:ph type="sldNum" sz="quarter" idx="5"/>
          </p:nvPr>
        </p:nvSpPr>
        <p:spPr>
          <a:noFill/>
        </p:spPr>
        <p:txBody>
          <a:bodyPr/>
          <a:lstStyle/>
          <a:p>
            <a:fld id="{027DE0BA-5405-4548-96F9-B0EAFD5999FC}" type="slidenum">
              <a:rPr lang="en-US" smtClean="0"/>
              <a:pPr/>
              <a:t>37</a:t>
            </a:fld>
            <a:endParaRPr lang="en-US" smtClean="0"/>
          </a:p>
        </p:txBody>
      </p:sp>
    </p:spTree>
    <p:extLst>
      <p:ext uri="{BB962C8B-B14F-4D97-AF65-F5344CB8AC3E}">
        <p14:creationId xmlns:p14="http://schemas.microsoft.com/office/powerpoint/2010/main" val="2004875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smtClean="0"/>
          </a:p>
        </p:txBody>
      </p:sp>
      <p:sp>
        <p:nvSpPr>
          <p:cNvPr id="90116" name="Slide Number Placeholder 3"/>
          <p:cNvSpPr>
            <a:spLocks noGrp="1"/>
          </p:cNvSpPr>
          <p:nvPr>
            <p:ph type="sldNum" sz="quarter" idx="5"/>
          </p:nvPr>
        </p:nvSpPr>
        <p:spPr>
          <a:noFill/>
        </p:spPr>
        <p:txBody>
          <a:bodyPr/>
          <a:lstStyle/>
          <a:p>
            <a:fld id="{FD1BDF83-942C-4EF4-A2FE-35C6553A6FE0}" type="slidenum">
              <a:rPr lang="en-US" smtClean="0"/>
              <a:pPr/>
              <a:t>38</a:t>
            </a:fld>
            <a:endParaRPr lang="en-US" smtClean="0"/>
          </a:p>
        </p:txBody>
      </p:sp>
    </p:spTree>
    <p:extLst>
      <p:ext uri="{BB962C8B-B14F-4D97-AF65-F5344CB8AC3E}">
        <p14:creationId xmlns:p14="http://schemas.microsoft.com/office/powerpoint/2010/main" val="626593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smtClean="0"/>
          </a:p>
        </p:txBody>
      </p:sp>
      <p:sp>
        <p:nvSpPr>
          <p:cNvPr id="91140" name="Slide Number Placeholder 3"/>
          <p:cNvSpPr>
            <a:spLocks noGrp="1"/>
          </p:cNvSpPr>
          <p:nvPr>
            <p:ph type="sldNum" sz="quarter" idx="5"/>
          </p:nvPr>
        </p:nvSpPr>
        <p:spPr>
          <a:noFill/>
        </p:spPr>
        <p:txBody>
          <a:bodyPr/>
          <a:lstStyle/>
          <a:p>
            <a:fld id="{E8F31C85-0375-47EF-A5A6-8F15A78C3841}" type="slidenum">
              <a:rPr lang="en-US" smtClean="0"/>
              <a:pPr/>
              <a:t>39</a:t>
            </a:fld>
            <a:endParaRPr lang="en-US" smtClean="0"/>
          </a:p>
        </p:txBody>
      </p:sp>
    </p:spTree>
    <p:extLst>
      <p:ext uri="{BB962C8B-B14F-4D97-AF65-F5344CB8AC3E}">
        <p14:creationId xmlns:p14="http://schemas.microsoft.com/office/powerpoint/2010/main" val="1134627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b="1" dirty="0" smtClean="0"/>
          </a:p>
        </p:txBody>
      </p:sp>
      <p:sp>
        <p:nvSpPr>
          <p:cNvPr id="92164" name="Slide Number Placeholder 3"/>
          <p:cNvSpPr>
            <a:spLocks noGrp="1"/>
          </p:cNvSpPr>
          <p:nvPr>
            <p:ph type="sldNum" sz="quarter" idx="5"/>
          </p:nvPr>
        </p:nvSpPr>
        <p:spPr>
          <a:noFill/>
        </p:spPr>
        <p:txBody>
          <a:bodyPr/>
          <a:lstStyle/>
          <a:p>
            <a:fld id="{BB2DEF9A-AEF3-48D9-B099-D8848C1D396F}" type="slidenum">
              <a:rPr lang="en-US" smtClean="0"/>
              <a:pPr/>
              <a:t>40</a:t>
            </a:fld>
            <a:endParaRPr lang="en-US" smtClean="0"/>
          </a:p>
        </p:txBody>
      </p:sp>
    </p:spTree>
    <p:extLst>
      <p:ext uri="{BB962C8B-B14F-4D97-AF65-F5344CB8AC3E}">
        <p14:creationId xmlns:p14="http://schemas.microsoft.com/office/powerpoint/2010/main" val="3391720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dirty="0" smtClean="0"/>
          </a:p>
        </p:txBody>
      </p:sp>
      <p:sp>
        <p:nvSpPr>
          <p:cNvPr id="93188" name="Slide Number Placeholder 3"/>
          <p:cNvSpPr>
            <a:spLocks noGrp="1"/>
          </p:cNvSpPr>
          <p:nvPr>
            <p:ph type="sldNum" sz="quarter" idx="5"/>
          </p:nvPr>
        </p:nvSpPr>
        <p:spPr>
          <a:noFill/>
        </p:spPr>
        <p:txBody>
          <a:bodyPr/>
          <a:lstStyle/>
          <a:p>
            <a:fld id="{6355D3C8-9674-4AB5-BF93-8E810C1FCDF4}" type="slidenum">
              <a:rPr lang="en-US" smtClean="0"/>
              <a:pPr/>
              <a:t>41</a:t>
            </a:fld>
            <a:endParaRPr lang="en-US" smtClean="0"/>
          </a:p>
        </p:txBody>
      </p:sp>
    </p:spTree>
    <p:extLst>
      <p:ext uri="{BB962C8B-B14F-4D97-AF65-F5344CB8AC3E}">
        <p14:creationId xmlns:p14="http://schemas.microsoft.com/office/powerpoint/2010/main" val="145270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38C1D70-7E88-4EEC-B439-F5B4ABE6C4AF}" type="slidenum">
              <a:rPr lang="en-US" smtClean="0"/>
              <a:pPr/>
              <a:t>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21921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2D0F63-6792-4C40-9E31-8FB464F751FF}" type="slidenum">
              <a:rPr lang="en-US" smtClean="0"/>
              <a:pPr/>
              <a:t>42</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84778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586BFE3-3E5A-4A80-B09D-26BBC9CE2543}" type="slidenum">
              <a:rPr lang="en-US" smtClean="0"/>
              <a:pPr/>
              <a:t>43</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278871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947003B-F298-4F0A-95F9-8047F1EF257A}" type="slidenum">
              <a:rPr lang="en-US" smtClean="0"/>
              <a:pPr/>
              <a:t>44</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dirty="0" smtClean="0">
              <a:solidFill>
                <a:srgbClr val="FF0000"/>
              </a:solidFill>
            </a:endParaRPr>
          </a:p>
        </p:txBody>
      </p:sp>
    </p:spTree>
    <p:extLst>
      <p:ext uri="{BB962C8B-B14F-4D97-AF65-F5344CB8AC3E}">
        <p14:creationId xmlns:p14="http://schemas.microsoft.com/office/powerpoint/2010/main" val="1042579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dirty="0" smtClean="0"/>
          </a:p>
        </p:txBody>
      </p:sp>
      <p:sp>
        <p:nvSpPr>
          <p:cNvPr id="93188" name="Slide Number Placeholder 3"/>
          <p:cNvSpPr>
            <a:spLocks noGrp="1"/>
          </p:cNvSpPr>
          <p:nvPr>
            <p:ph type="sldNum" sz="quarter" idx="5"/>
          </p:nvPr>
        </p:nvSpPr>
        <p:spPr>
          <a:noFill/>
        </p:spPr>
        <p:txBody>
          <a:bodyPr/>
          <a:lstStyle/>
          <a:p>
            <a:fld id="{6355D3C8-9674-4AB5-BF93-8E810C1FCDF4}" type="slidenum">
              <a:rPr lang="en-US" smtClean="0"/>
              <a:pPr/>
              <a:t>45</a:t>
            </a:fld>
            <a:endParaRPr lang="en-US" smtClean="0"/>
          </a:p>
        </p:txBody>
      </p:sp>
    </p:spTree>
    <p:extLst>
      <p:ext uri="{BB962C8B-B14F-4D97-AF65-F5344CB8AC3E}">
        <p14:creationId xmlns:p14="http://schemas.microsoft.com/office/powerpoint/2010/main" val="1565840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9B52AFD-6F40-484E-BE65-1CEB9DD565A9}" type="slidenum">
              <a:rPr lang="en-US" smtClean="0"/>
              <a:pPr/>
              <a:t>46</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Clr>
                <a:srgbClr val="000099"/>
              </a:buClr>
            </a:pPr>
            <a:endParaRPr lang="en-US" dirty="0" smtClean="0"/>
          </a:p>
        </p:txBody>
      </p:sp>
    </p:spTree>
    <p:extLst>
      <p:ext uri="{BB962C8B-B14F-4D97-AF65-F5344CB8AC3E}">
        <p14:creationId xmlns:p14="http://schemas.microsoft.com/office/powerpoint/2010/main" val="39773898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2D0F63-6792-4C40-9E31-8FB464F751FF}" type="slidenum">
              <a:rPr lang="en-US" smtClean="0"/>
              <a:pPr/>
              <a:t>47</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13588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2D0F63-6792-4C40-9E31-8FB464F751FF}" type="slidenum">
              <a:rPr lang="en-US" smtClean="0"/>
              <a:pPr/>
              <a:t>48</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851048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2D0F63-6792-4C40-9E31-8FB464F751FF}" type="slidenum">
              <a:rPr lang="en-US" smtClean="0"/>
              <a:pPr/>
              <a:t>49</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911570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2D0F63-6792-4C40-9E31-8FB464F751FF}" type="slidenum">
              <a:rPr lang="en-US" smtClean="0"/>
              <a:pPr/>
              <a:t>50</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solidFill>
                <a:srgbClr val="FF0000"/>
              </a:solidFill>
            </a:endParaRPr>
          </a:p>
        </p:txBody>
      </p:sp>
    </p:spTree>
    <p:extLst>
      <p:ext uri="{BB962C8B-B14F-4D97-AF65-F5344CB8AC3E}">
        <p14:creationId xmlns:p14="http://schemas.microsoft.com/office/powerpoint/2010/main" val="241279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2D0F63-6792-4C40-9E31-8FB464F751FF}" type="slidenum">
              <a:rPr lang="en-US" smtClean="0"/>
              <a:pPr/>
              <a:t>51</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solidFill>
                <a:srgbClr val="FF0000"/>
              </a:solidFill>
            </a:endParaRPr>
          </a:p>
        </p:txBody>
      </p:sp>
    </p:spTree>
    <p:extLst>
      <p:ext uri="{BB962C8B-B14F-4D97-AF65-F5344CB8AC3E}">
        <p14:creationId xmlns:p14="http://schemas.microsoft.com/office/powerpoint/2010/main" val="2583718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472D63F-BDF0-4E8F-B7C4-96B35D02D8E4}" type="slidenum">
              <a:rPr lang="en-US" smtClean="0"/>
              <a:pPr/>
              <a:t>5</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01041" y="4416469"/>
            <a:ext cx="5608320" cy="4182345"/>
          </a:xfrm>
          <a:noFill/>
          <a:ln/>
        </p:spPr>
        <p:txBody>
          <a:bodyPr/>
          <a:lstStyle/>
          <a:p>
            <a:endParaRPr lang="en-US" dirty="0" smtClean="0"/>
          </a:p>
        </p:txBody>
      </p:sp>
    </p:spTree>
    <p:extLst>
      <p:ext uri="{BB962C8B-B14F-4D97-AF65-F5344CB8AC3E}">
        <p14:creationId xmlns:p14="http://schemas.microsoft.com/office/powerpoint/2010/main" val="36354135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2D0F63-6792-4C40-9E31-8FB464F751FF}" type="slidenum">
              <a:rPr lang="en-US" smtClean="0"/>
              <a:pPr/>
              <a:t>52</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solidFill>
                <a:srgbClr val="FF0000"/>
              </a:solidFill>
            </a:endParaRPr>
          </a:p>
        </p:txBody>
      </p:sp>
    </p:spTree>
    <p:extLst>
      <p:ext uri="{BB962C8B-B14F-4D97-AF65-F5344CB8AC3E}">
        <p14:creationId xmlns:p14="http://schemas.microsoft.com/office/powerpoint/2010/main" val="1755128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2D0F63-6792-4C40-9E31-8FB464F751FF}" type="slidenum">
              <a:rPr lang="en-US" smtClean="0"/>
              <a:pPr/>
              <a:t>53</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72819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C2D0F63-6792-4C40-9E31-8FB464F751FF}" type="slidenum">
              <a:rPr lang="en-US" smtClean="0"/>
              <a:pPr/>
              <a:t>54</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914715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EC09828-EFE6-407E-B218-C6611DB0ED49}" type="slidenum">
              <a:rPr lang="en-US" smtClean="0"/>
              <a:pPr/>
              <a:t>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701041" y="4416469"/>
            <a:ext cx="5608320" cy="4182345"/>
          </a:xfrm>
          <a:noFill/>
          <a:ln/>
        </p:spPr>
        <p:txBody>
          <a:bodyPr/>
          <a:lstStyle/>
          <a:p>
            <a:pPr marL="172719" indent="-172719">
              <a:buFontTx/>
              <a:buChar char="-"/>
            </a:pPr>
            <a:endParaRPr lang="en-US" dirty="0" smtClean="0"/>
          </a:p>
        </p:txBody>
      </p:sp>
    </p:spTree>
    <p:extLst>
      <p:ext uri="{BB962C8B-B14F-4D97-AF65-F5344CB8AC3E}">
        <p14:creationId xmlns:p14="http://schemas.microsoft.com/office/powerpoint/2010/main" val="224218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DC3E79F-AD92-4664-9D72-05C62703C5BA}" type="slidenum">
              <a:rPr lang="en-US" smtClean="0"/>
              <a:pPr/>
              <a:t>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701041" y="4416469"/>
            <a:ext cx="5608320" cy="4182345"/>
          </a:xfrm>
          <a:noFill/>
          <a:ln/>
        </p:spPr>
        <p:txBody>
          <a:bodyPr/>
          <a:lstStyle/>
          <a:p>
            <a:endParaRPr lang="en-US" sz="1100" dirty="0"/>
          </a:p>
        </p:txBody>
      </p:sp>
    </p:spTree>
    <p:extLst>
      <p:ext uri="{BB962C8B-B14F-4D97-AF65-F5344CB8AC3E}">
        <p14:creationId xmlns:p14="http://schemas.microsoft.com/office/powerpoint/2010/main" val="1329446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BAD8755-0F00-4D3B-930C-420232955360}" type="slidenum">
              <a:rPr lang="en-US" smtClean="0"/>
              <a:pPr/>
              <a:t>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701041" y="4416469"/>
            <a:ext cx="5608320" cy="4182345"/>
          </a:xfrm>
          <a:noFill/>
          <a:ln/>
        </p:spPr>
        <p:txBody>
          <a:bodyPr/>
          <a:lstStyle/>
          <a:p>
            <a:endParaRPr lang="en-US" dirty="0" smtClean="0"/>
          </a:p>
        </p:txBody>
      </p:sp>
    </p:spTree>
    <p:extLst>
      <p:ext uri="{BB962C8B-B14F-4D97-AF65-F5344CB8AC3E}">
        <p14:creationId xmlns:p14="http://schemas.microsoft.com/office/powerpoint/2010/main" val="884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0D1670-A99B-461F-B721-59D9835A2713}" type="slidenum">
              <a:rPr lang="en-US" smtClean="0"/>
              <a:pPr fontAlgn="base">
                <a:spcBef>
                  <a:spcPct val="0"/>
                </a:spcBef>
                <a:spcAft>
                  <a:spcPct val="0"/>
                </a:spcAft>
                <a:defRPr/>
              </a:pPr>
              <a:t>9</a:t>
            </a:fld>
            <a:endParaRPr lang="en-US" smtClean="0"/>
          </a:p>
        </p:txBody>
      </p:sp>
      <p:sp>
        <p:nvSpPr>
          <p:cNvPr id="1054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Tree>
    <p:extLst>
      <p:ext uri="{BB962C8B-B14F-4D97-AF65-F5344CB8AC3E}">
        <p14:creationId xmlns:p14="http://schemas.microsoft.com/office/powerpoint/2010/main" val="413917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grpSp>
        <p:nvGrpSpPr>
          <p:cNvPr id="6" name="Group 12"/>
          <p:cNvGrpSpPr/>
          <p:nvPr/>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36C151-8A49-4E7E-B907-A3D78733055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3367354-DD11-4383-9B01-76E970A6B583}"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954338E-04B4-46C1-9E65-61A58874346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C91B603-FD84-4A6A-BB1C-EF8827F83E6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C25C3D5-84F0-4B43-B6DE-1D7EA823809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2797" name="Rectangle 2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2798" name="Rectangle 30"/>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a:t>Click to edit Master subtitle style</a:t>
            </a:r>
          </a:p>
        </p:txBody>
      </p:sp>
      <p:sp>
        <p:nvSpPr>
          <p:cNvPr id="27" name="Rectangle 31"/>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32"/>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33"/>
          <p:cNvSpPr>
            <a:spLocks noGrp="1" noChangeArrowheads="1"/>
          </p:cNvSpPr>
          <p:nvPr>
            <p:ph type="sldNum" sz="quarter" idx="12"/>
          </p:nvPr>
        </p:nvSpPr>
        <p:spPr>
          <a:xfrm>
            <a:off x="6553200" y="6248400"/>
            <a:ext cx="1905000" cy="457200"/>
          </a:xfrm>
        </p:spPr>
        <p:txBody>
          <a:bodyPr/>
          <a:lstStyle>
            <a:lvl1pPr>
              <a:defRPr/>
            </a:lvl1pPr>
          </a:lstStyle>
          <a:p>
            <a:pPr>
              <a:defRPr/>
            </a:pPr>
            <a:fld id="{27ABA337-150E-459C-9A9A-CB970FA9CAF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33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67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E9EAD2E-25FA-497D-9D8E-123B2E0640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D4B077-980B-4BE8-8BE3-78CB227B7B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FC832C17-77BE-4F8B-A784-6CD6C039D4E3}"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7" r:id="rId8"/>
    <p:sldLayoutId id="2147483988" r:id="rId9"/>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1524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38" name="Picture 9" descr="OER Logo.gif"/>
          <p:cNvPicPr>
            <a:picLocks noChangeAspect="1"/>
          </p:cNvPicPr>
          <p:nvPr/>
        </p:nvPicPr>
        <p:blipFill>
          <a:blip r:embed="rId3" cstate="print"/>
          <a:srcRect/>
          <a:stretch>
            <a:fillRect/>
          </a:stretch>
        </p:blipFill>
        <p:spPr bwMode="auto">
          <a:xfrm>
            <a:off x="8610600" y="6351976"/>
            <a:ext cx="407988" cy="399662"/>
          </a:xfrm>
          <a:prstGeom prst="rect">
            <a:avLst/>
          </a:prstGeom>
          <a:noFill/>
          <a:ln w="9525">
            <a:noFill/>
            <a:miter lim="800000"/>
            <a:headEnd/>
            <a:tailEnd/>
          </a:ln>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90"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9144000" cy="1111664"/>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3" name="Text Placeholder 2"/>
          <p:cNvSpPr>
            <a:spLocks noGrp="1"/>
          </p:cNvSpPr>
          <p:nvPr>
            <p:ph type="body" idx="1"/>
          </p:nvPr>
        </p:nvSpPr>
        <p:spPr>
          <a:xfrm>
            <a:off x="152400" y="1600200"/>
            <a:ext cx="8534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92"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grants.nih.gov/grants/policy/nihgps/"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grants.nih.gov/grants/guide/index.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sam.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mailto:GrantsCompliance@nih.gov" TargetMode="External"/><Relationship Id="rId3" Type="http://schemas.openxmlformats.org/officeDocument/2006/relationships/image" Target="../media/image6.jpeg"/><Relationship Id="rId7" Type="http://schemas.openxmlformats.org/officeDocument/2006/relationships/hyperlink" Target="mailto:joel.snyderman@nih.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mailto:kathy.hancock@nih.gov" TargetMode="External"/><Relationship Id="rId5" Type="http://schemas.openxmlformats.org/officeDocument/2006/relationships/hyperlink" Target="mailto:diane.dean@nih.gov" TargetMode="Externa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ecfr.gov/cgi-bin/retrieveECFR?gp=1&amp;ty=HTML&amp;h=L&amp;r=PART&amp;n=pt45.1.75#se45.1.75_1453"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ecfr.gov/cgi-bin/retrieveECFR?gp=1&amp;ty=HTML&amp;h=L&amp;r=PART&amp;n=pt45.1.75#ap45.1.75_1521.iii"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ecfr.gov/cgi-bin/retrieveECFR?gp=1&amp;ty=HTML&amp;h=L&amp;r=PART&amp;n=pt45.1.75#se45.1.75_1432"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ecfr.gov/cgi-bin/retrieveECFR?gp=1&amp;ty=HTML&amp;h=L&amp;r=PART&amp;n=pt45.1.75#se45.1.75_143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ecfr.gov/cgi-bin/text-idx?node=pt45.1.75&amp;rgn=div5"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www.ecfr.gov/cgi-bin/text-idx?node=pt45.1.75&amp;rgn=div5#se45.1.75_1413"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normAutofit fontScale="90000"/>
          </a:bodyPr>
          <a:lstStyle/>
          <a:p>
            <a:r>
              <a:rPr lang="en-US" sz="4300" dirty="0" smtClean="0">
                <a:latin typeface="Arial" pitchFamily="34" charset="0"/>
                <a:cs typeface="Arial" pitchFamily="34" charset="0"/>
              </a:rPr>
              <a:t>Common Compliance Pitfalls and Strategies for Success</a:t>
            </a:r>
          </a:p>
        </p:txBody>
      </p:sp>
      <p:sp>
        <p:nvSpPr>
          <p:cNvPr id="1029" name="Rectangle 3"/>
          <p:cNvSpPr>
            <a:spLocks noGrp="1" noChangeArrowheads="1"/>
          </p:cNvSpPr>
          <p:nvPr>
            <p:ph type="body" idx="1"/>
          </p:nvPr>
        </p:nvSpPr>
        <p:spPr>
          <a:xfrm>
            <a:off x="571499" y="4724400"/>
            <a:ext cx="8001000" cy="609600"/>
          </a:xfrm>
        </p:spPr>
        <p:txBody>
          <a:bodyPr>
            <a:noAutofit/>
          </a:bodyPr>
          <a:lstStyle/>
          <a:p>
            <a:pPr>
              <a:lnSpc>
                <a:spcPct val="90000"/>
              </a:lnSpc>
            </a:pPr>
            <a:endParaRPr lang="en-US" sz="900" dirty="0" smtClean="0">
              <a:solidFill>
                <a:schemeClr val="bg1"/>
              </a:solidFill>
            </a:endParaRPr>
          </a:p>
          <a:p>
            <a:pPr>
              <a:lnSpc>
                <a:spcPct val="10000"/>
              </a:lnSpc>
            </a:pPr>
            <a:endParaRPr lang="en-US" sz="900" dirty="0" smtClean="0">
              <a:solidFill>
                <a:schemeClr val="bg1"/>
              </a:solidFill>
            </a:endParaRPr>
          </a:p>
          <a:p>
            <a:pPr>
              <a:lnSpc>
                <a:spcPct val="0"/>
              </a:lnSpc>
            </a:pPr>
            <a:endParaRPr lang="en-US" sz="1050" dirty="0" smtClean="0">
              <a:solidFill>
                <a:schemeClr val="bg1"/>
              </a:solidFill>
            </a:endParaRPr>
          </a:p>
          <a:p>
            <a:pPr>
              <a:lnSpc>
                <a:spcPct val="60000"/>
              </a:lnSpc>
            </a:pPr>
            <a:r>
              <a:rPr lang="en-US" sz="1050" dirty="0" smtClean="0">
                <a:solidFill>
                  <a:schemeClr val="bg1"/>
                </a:solidFill>
              </a:rPr>
              <a:t>Division of Grants Compliance and Oversight</a:t>
            </a:r>
          </a:p>
          <a:p>
            <a:pPr>
              <a:lnSpc>
                <a:spcPct val="90000"/>
              </a:lnSpc>
            </a:pPr>
            <a:r>
              <a:rPr lang="en-US" sz="1050" dirty="0" smtClean="0">
                <a:solidFill>
                  <a:schemeClr val="bg1"/>
                </a:solidFill>
              </a:rPr>
              <a:t>Office of Policy for Extramural Research Administration, OER</a:t>
            </a:r>
            <a:br>
              <a:rPr lang="en-US" sz="1050" dirty="0" smtClean="0">
                <a:solidFill>
                  <a:schemeClr val="bg1"/>
                </a:solidFill>
              </a:rPr>
            </a:br>
            <a:r>
              <a:rPr lang="en-US" sz="1050" dirty="0" smtClean="0">
                <a:solidFill>
                  <a:schemeClr val="bg1"/>
                </a:solidFill>
              </a:rPr>
              <a:t>National Institutes of Health, DHHS </a:t>
            </a:r>
          </a:p>
          <a:p>
            <a:pPr>
              <a:lnSpc>
                <a:spcPct val="90000"/>
              </a:lnSpc>
            </a:pPr>
            <a:endParaRPr lang="en-US" sz="1050" dirty="0" smtClean="0">
              <a:solidFill>
                <a:schemeClr val="bg1"/>
              </a:solidFill>
            </a:endParaRPr>
          </a:p>
          <a:p>
            <a:pPr>
              <a:lnSpc>
                <a:spcPct val="90000"/>
              </a:lnSpc>
            </a:pPr>
            <a:r>
              <a:rPr lang="en-US" sz="1050" b="1" dirty="0" smtClean="0">
                <a:solidFill>
                  <a:schemeClr val="bg1"/>
                </a:solidFill>
              </a:rPr>
              <a:t> NIH Regional Seminar – Chicago, IL – October 2016</a:t>
            </a:r>
          </a:p>
        </p:txBody>
      </p:sp>
      <p:sp>
        <p:nvSpPr>
          <p:cNvPr id="1030" name="Text Box 7"/>
          <p:cNvSpPr txBox="1">
            <a:spLocks noChangeArrowheads="1"/>
          </p:cNvSpPr>
          <p:nvPr/>
        </p:nvSpPr>
        <p:spPr bwMode="auto">
          <a:xfrm>
            <a:off x="8328025" y="6164263"/>
            <a:ext cx="184150" cy="366712"/>
          </a:xfrm>
          <a:prstGeom prst="rect">
            <a:avLst/>
          </a:prstGeom>
          <a:noFill/>
          <a:ln w="9525">
            <a:noFill/>
            <a:miter lim="800000"/>
            <a:headEnd/>
            <a:tailEnd/>
          </a:ln>
        </p:spPr>
        <p:txBody>
          <a:bodyPr>
            <a:spAutoFit/>
          </a:bodyPr>
          <a:lstStyle/>
          <a:p>
            <a:pPr>
              <a:spcBef>
                <a:spcPct val="50000"/>
              </a:spcBef>
            </a:pPr>
            <a:endParaRPr lang="en-US"/>
          </a:p>
        </p:txBody>
      </p:sp>
      <p:sp>
        <p:nvSpPr>
          <p:cNvPr id="8" name="Rectangle 7"/>
          <p:cNvSpPr/>
          <p:nvPr/>
        </p:nvSpPr>
        <p:spPr>
          <a:xfrm>
            <a:off x="209549" y="5855946"/>
            <a:ext cx="4957177" cy="983346"/>
          </a:xfrm>
          <a:prstGeom prst="rect">
            <a:avLst/>
          </a:prstGeom>
        </p:spPr>
        <p:txBody>
          <a:bodyPr wrap="square">
            <a:spAutoFit/>
          </a:bodyPr>
          <a:lstStyle/>
          <a:p>
            <a:pPr algn="l">
              <a:lnSpc>
                <a:spcPct val="90000"/>
              </a:lnSpc>
              <a:spcAft>
                <a:spcPts val="300"/>
              </a:spcAft>
            </a:pPr>
            <a:r>
              <a:rPr lang="en-US" sz="1400" b="1" dirty="0">
                <a:solidFill>
                  <a:srgbClr val="4B4B65"/>
                </a:solidFill>
              </a:rPr>
              <a:t>Diane Dean</a:t>
            </a:r>
            <a:r>
              <a:rPr lang="en-US" sz="1400" dirty="0">
                <a:solidFill>
                  <a:srgbClr val="4B4B65"/>
                </a:solidFill>
              </a:rPr>
              <a:t>, Director </a:t>
            </a:r>
          </a:p>
          <a:p>
            <a:pPr algn="l">
              <a:lnSpc>
                <a:spcPct val="90000"/>
              </a:lnSpc>
              <a:spcAft>
                <a:spcPts val="300"/>
              </a:spcAft>
            </a:pPr>
            <a:r>
              <a:rPr lang="en-US" sz="1400" b="1" dirty="0">
                <a:solidFill>
                  <a:srgbClr val="4B4B65"/>
                </a:solidFill>
              </a:rPr>
              <a:t>Kathy Hancock</a:t>
            </a:r>
            <a:r>
              <a:rPr lang="en-US" sz="1400" dirty="0">
                <a:solidFill>
                  <a:srgbClr val="4B4B65"/>
                </a:solidFill>
              </a:rPr>
              <a:t>, Assistant Grants Compliance Officer</a:t>
            </a:r>
          </a:p>
          <a:p>
            <a:pPr algn="l">
              <a:lnSpc>
                <a:spcPct val="90000"/>
              </a:lnSpc>
              <a:spcAft>
                <a:spcPts val="300"/>
              </a:spcAft>
            </a:pPr>
            <a:r>
              <a:rPr lang="en-US" sz="1400" b="1" dirty="0">
                <a:solidFill>
                  <a:srgbClr val="4B4B65"/>
                </a:solidFill>
              </a:rPr>
              <a:t>Joel Snyderman, </a:t>
            </a:r>
            <a:r>
              <a:rPr lang="en-US" sz="1400" dirty="0">
                <a:solidFill>
                  <a:srgbClr val="4B4B65"/>
                </a:solidFill>
              </a:rPr>
              <a:t>Assistant Grants Compliance Officer</a:t>
            </a:r>
          </a:p>
          <a:p>
            <a:pPr algn="l">
              <a:lnSpc>
                <a:spcPct val="90000"/>
              </a:lnSpc>
              <a:spcAft>
                <a:spcPts val="300"/>
              </a:spcAft>
            </a:pPr>
            <a:r>
              <a:rPr lang="en-US" sz="1400" b="1" dirty="0">
                <a:solidFill>
                  <a:srgbClr val="4B4B65"/>
                </a:solidFill>
              </a:rPr>
              <a:t>Samantha Tempchin, </a:t>
            </a:r>
            <a:r>
              <a:rPr lang="en-US" sz="1400" dirty="0">
                <a:solidFill>
                  <a:srgbClr val="4B4B65"/>
                </a:solidFill>
              </a:rPr>
              <a:t>Assistant Grants Compliance Officer</a:t>
            </a:r>
          </a:p>
        </p:txBody>
      </p:sp>
      <p:pic>
        <p:nvPicPr>
          <p:cNvPr id="2" name="Picture 1"/>
          <p:cNvPicPr>
            <a:picLocks noChangeAspect="1"/>
          </p:cNvPicPr>
          <p:nvPr/>
        </p:nvPicPr>
        <p:blipFill>
          <a:blip r:embed="rId3"/>
          <a:stretch>
            <a:fillRect/>
          </a:stretch>
        </p:blipFill>
        <p:spPr>
          <a:xfrm>
            <a:off x="6353175" y="6248400"/>
            <a:ext cx="2790825" cy="609600"/>
          </a:xfrm>
          <a:prstGeom prst="rect">
            <a:avLst/>
          </a:prstGeom>
        </p:spPr>
      </p:pic>
      <p:pic>
        <p:nvPicPr>
          <p:cNvPr id="12" name="Picture 11" descr="HHS-NIH-OER Logo Combo.jpg"/>
          <p:cNvPicPr>
            <a:picLocks noChangeAspect="1"/>
          </p:cNvPicPr>
          <p:nvPr/>
        </p:nvPicPr>
        <p:blipFill>
          <a:blip r:embed="rId4"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a:xfrm>
            <a:off x="5470486" y="6248400"/>
            <a:ext cx="668971" cy="609599"/>
          </a:xfrm>
          <a:prstGeom prst="rect">
            <a:avLst/>
          </a:prstGeom>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763000" cy="1111664"/>
          </a:xfrm>
        </p:spPr>
        <p:txBody>
          <a:bodyPr>
            <a:noAutofit/>
          </a:bodyPr>
          <a:lstStyle/>
          <a:p>
            <a:r>
              <a:rPr lang="en-US" sz="4400" dirty="0" smtClean="0">
                <a:latin typeface="Arial" panose="020B0604020202020204" pitchFamily="34" charset="0"/>
                <a:cs typeface="Arial" panose="020B0604020202020204" pitchFamily="34" charset="0"/>
              </a:rPr>
              <a:t>Summary of Audit Requirements</a:t>
            </a:r>
            <a:endParaRPr lang="en-US" sz="44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0" y="1294544"/>
            <a:ext cx="9144000" cy="5563456"/>
          </a:xfrm>
          <a:prstGeom prst="rect">
            <a:avLst/>
          </a:prstGeom>
        </p:spPr>
      </p:pic>
      <p:sp>
        <p:nvSpPr>
          <p:cNvPr id="3" name="Slide Number Placeholder 2"/>
          <p:cNvSpPr>
            <a:spLocks noGrp="1"/>
          </p:cNvSpPr>
          <p:nvPr>
            <p:ph type="sldNum" sz="quarter" idx="12"/>
          </p:nvPr>
        </p:nvSpPr>
        <p:spPr/>
        <p:txBody>
          <a:bodyPr/>
          <a:lstStyle/>
          <a:p>
            <a:pPr>
              <a:defRPr/>
            </a:pPr>
            <a:fld id="{0236C151-8A49-4E7E-B907-A3D78733055F}" type="slidenum">
              <a:rPr lang="en-US" smtClean="0"/>
              <a:pPr>
                <a:defRPr/>
              </a:pPr>
              <a:t>10</a:t>
            </a:fld>
            <a:endParaRPr lang="en-US"/>
          </a:p>
        </p:txBody>
      </p:sp>
    </p:spTree>
    <p:extLst>
      <p:ext uri="{BB962C8B-B14F-4D97-AF65-F5344CB8AC3E}">
        <p14:creationId xmlns:p14="http://schemas.microsoft.com/office/powerpoint/2010/main" val="740888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11664"/>
          </a:xfrm>
        </p:spPr>
        <p:txBody>
          <a:bodyPr>
            <a:noAutofit/>
          </a:bodyPr>
          <a:lstStyle/>
          <a:p>
            <a:r>
              <a:rPr lang="en-US" sz="4400" dirty="0" smtClean="0">
                <a:ln>
                  <a:noFill/>
                </a:ln>
                <a:effectLst/>
                <a:latin typeface="Arial" panose="020B0604020202020204" pitchFamily="34" charset="0"/>
                <a:cs typeface="Arial" panose="020B0604020202020204" pitchFamily="34" charset="0"/>
              </a:rPr>
              <a:t>Summary of Federal Requirement References</a:t>
            </a:r>
            <a:endParaRPr lang="en-US" sz="4400" dirty="0"/>
          </a:p>
        </p:txBody>
      </p:sp>
      <p:pic>
        <p:nvPicPr>
          <p:cNvPr id="5" name="Content Placeholder 4"/>
          <p:cNvPicPr>
            <a:picLocks noGrp="1" noChangeAspect="1"/>
          </p:cNvPicPr>
          <p:nvPr>
            <p:ph idx="1"/>
          </p:nvPr>
        </p:nvPicPr>
        <p:blipFill>
          <a:blip r:embed="rId2"/>
          <a:stretch>
            <a:fillRect/>
          </a:stretch>
        </p:blipFill>
        <p:spPr>
          <a:xfrm>
            <a:off x="0" y="1828800"/>
            <a:ext cx="9144001" cy="5334000"/>
          </a:xfrm>
          <a:prstGeom prst="rect">
            <a:avLst/>
          </a:prstGeom>
        </p:spPr>
      </p:pic>
      <p:sp>
        <p:nvSpPr>
          <p:cNvPr id="3" name="Slide Number Placeholder 2"/>
          <p:cNvSpPr>
            <a:spLocks noGrp="1"/>
          </p:cNvSpPr>
          <p:nvPr>
            <p:ph type="sldNum" sz="quarter" idx="12"/>
          </p:nvPr>
        </p:nvSpPr>
        <p:spPr/>
        <p:txBody>
          <a:bodyPr/>
          <a:lstStyle/>
          <a:p>
            <a:pPr>
              <a:defRPr/>
            </a:pPr>
            <a:fld id="{0236C151-8A49-4E7E-B907-A3D78733055F}" type="slidenum">
              <a:rPr lang="en-US" smtClean="0"/>
              <a:pPr>
                <a:defRPr/>
              </a:pPr>
              <a:t>11</a:t>
            </a:fld>
            <a:endParaRPr lang="en-US"/>
          </a:p>
        </p:txBody>
      </p:sp>
    </p:spTree>
    <p:extLst>
      <p:ext uri="{BB962C8B-B14F-4D97-AF65-F5344CB8AC3E}">
        <p14:creationId xmlns:p14="http://schemas.microsoft.com/office/powerpoint/2010/main" val="2940490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52400"/>
            <a:ext cx="9144000" cy="1219200"/>
          </a:xfrm>
        </p:spPr>
        <p:txBody>
          <a:bodyPr>
            <a:noAutofit/>
          </a:bodyPr>
          <a:lstStyle/>
          <a:p>
            <a:r>
              <a:rPr lang="en-US" sz="4400" dirty="0" smtClean="0">
                <a:latin typeface="Arial" pitchFamily="34" charset="0"/>
                <a:cs typeface="Arial" pitchFamily="34" charset="0"/>
              </a:rPr>
              <a:t>Compliance Requirements</a:t>
            </a:r>
          </a:p>
        </p:txBody>
      </p:sp>
      <p:sp>
        <p:nvSpPr>
          <p:cNvPr id="14339" name="Rectangle 3"/>
          <p:cNvSpPr>
            <a:spLocks noGrp="1" noChangeArrowheads="1"/>
          </p:cNvSpPr>
          <p:nvPr>
            <p:ph type="body" sz="half" idx="1"/>
          </p:nvPr>
        </p:nvSpPr>
        <p:spPr>
          <a:xfrm>
            <a:off x="304800" y="1524000"/>
            <a:ext cx="8001000" cy="5120120"/>
          </a:xfrm>
        </p:spPr>
        <p:txBody>
          <a:bodyPr/>
          <a:lstStyle/>
          <a:p>
            <a:endParaRPr lang="en-US" sz="500" dirty="0" smtClean="0"/>
          </a:p>
          <a:p>
            <a:r>
              <a:rPr lang="en-US" sz="2800" dirty="0" smtClean="0"/>
              <a:t>NIH Grants Policy Statement (GPS) 2015</a:t>
            </a:r>
          </a:p>
          <a:p>
            <a:pPr lvl="1"/>
            <a:r>
              <a:rPr lang="en-US" sz="2000" dirty="0" smtClean="0">
                <a:solidFill>
                  <a:schemeClr val="accent2"/>
                </a:solidFill>
              </a:rPr>
              <a:t>Including any addenda in effect as of the beginning date of the budget period</a:t>
            </a:r>
          </a:p>
          <a:p>
            <a:pPr marL="457200" lvl="1" indent="0">
              <a:buNone/>
            </a:pPr>
            <a:r>
              <a:rPr lang="en-US" sz="2400" dirty="0">
                <a:hlinkClick r:id="rId3"/>
              </a:rPr>
              <a:t>http://grants.nih.gov/grants/policy/nihgps</a:t>
            </a:r>
            <a:r>
              <a:rPr lang="en-US" sz="2400" dirty="0" smtClean="0">
                <a:hlinkClick r:id="rId3"/>
              </a:rPr>
              <a:t>/</a:t>
            </a:r>
            <a:r>
              <a:rPr lang="en-US" sz="2400" dirty="0" smtClean="0"/>
              <a:t> </a:t>
            </a:r>
          </a:p>
          <a:p>
            <a:pPr>
              <a:buFontTx/>
              <a:buNone/>
            </a:pPr>
            <a:endParaRPr lang="en-US" sz="1100" dirty="0" smtClean="0">
              <a:solidFill>
                <a:schemeClr val="tx2"/>
              </a:solidFill>
            </a:endParaRPr>
          </a:p>
          <a:p>
            <a:r>
              <a:rPr lang="en-US" sz="2800" dirty="0" smtClean="0"/>
              <a:t>Notice of Award (</a:t>
            </a:r>
            <a:r>
              <a:rPr lang="en-US" sz="2800" dirty="0" err="1" smtClean="0"/>
              <a:t>NoA</a:t>
            </a:r>
            <a:r>
              <a:rPr lang="en-US" sz="2800" dirty="0" smtClean="0"/>
              <a:t>)</a:t>
            </a:r>
          </a:p>
          <a:p>
            <a:pPr>
              <a:lnSpc>
                <a:spcPct val="10000"/>
              </a:lnSpc>
            </a:pPr>
            <a:endParaRPr lang="en-US" sz="2800" dirty="0" smtClean="0"/>
          </a:p>
          <a:p>
            <a:r>
              <a:rPr lang="en-US" sz="2800" dirty="0" smtClean="0"/>
              <a:t>NIH Guide to Grants and Contracts (for new requirements)</a:t>
            </a:r>
          </a:p>
          <a:p>
            <a:pPr>
              <a:buFontTx/>
              <a:buNone/>
            </a:pPr>
            <a:r>
              <a:rPr lang="en-US" sz="2200" dirty="0" smtClean="0"/>
              <a:t>	</a:t>
            </a:r>
            <a:r>
              <a:rPr lang="en-US" sz="2400" dirty="0" smtClean="0">
                <a:solidFill>
                  <a:schemeClr val="tx2"/>
                </a:solidFill>
                <a:hlinkClick r:id="rId4"/>
              </a:rPr>
              <a:t>http://grants.nih.gov/grants/guide/index.html</a:t>
            </a:r>
            <a:r>
              <a:rPr lang="en-US" sz="2400" dirty="0" smtClean="0">
                <a:solidFill>
                  <a:schemeClr val="tx2"/>
                </a:solidFill>
              </a:rPr>
              <a:t> </a:t>
            </a:r>
          </a:p>
          <a:p>
            <a:pPr>
              <a:buFontTx/>
              <a:buNone/>
            </a:pPr>
            <a:endParaRPr lang="en-US" sz="2400" dirty="0" smtClean="0">
              <a:solidFill>
                <a:schemeClr val="tx2"/>
              </a:solidFill>
            </a:endParaRPr>
          </a:p>
        </p:txBody>
      </p:sp>
      <p:pic>
        <p:nvPicPr>
          <p:cNvPr id="14340" name="Picture 5" descr="National Institutes of Health, DHHS"/>
          <p:cNvPicPr>
            <a:picLocks noGrp="1" noChangeAspect="1" noChangeArrowheads="1"/>
          </p:cNvPicPr>
          <p:nvPr>
            <p:ph sz="quarter" idx="2"/>
          </p:nvPr>
        </p:nvPicPr>
        <p:blipFill>
          <a:blip r:embed="rId5" cstate="print"/>
          <a:srcRect/>
          <a:stretch>
            <a:fillRect/>
          </a:stretch>
        </p:blipFill>
        <p:spPr>
          <a:xfrm>
            <a:off x="1143000" y="5943601"/>
            <a:ext cx="4876800" cy="685799"/>
          </a:xfrm>
          <a:noFill/>
        </p:spPr>
      </p:pic>
      <p:sp>
        <p:nvSpPr>
          <p:cNvPr id="1434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 name="Picture 1"/>
          <p:cNvPicPr>
            <a:picLocks noChangeAspect="1"/>
          </p:cNvPicPr>
          <p:nvPr/>
        </p:nvPicPr>
        <p:blipFill>
          <a:blip r:embed="rId6"/>
          <a:stretch>
            <a:fillRect/>
          </a:stretch>
        </p:blipFill>
        <p:spPr>
          <a:xfrm rot="1250804">
            <a:off x="7434174" y="4769707"/>
            <a:ext cx="1132768" cy="1738484"/>
          </a:xfrm>
          <a:prstGeom prst="rect">
            <a:avLst/>
          </a:prstGeom>
        </p:spPr>
      </p:pic>
      <p:sp>
        <p:nvSpPr>
          <p:cNvPr id="3" name="Slide Number Placeholder 2"/>
          <p:cNvSpPr>
            <a:spLocks noGrp="1"/>
          </p:cNvSpPr>
          <p:nvPr>
            <p:ph type="sldNum" sz="quarter" idx="12"/>
          </p:nvPr>
        </p:nvSpPr>
        <p:spPr/>
        <p:txBody>
          <a:bodyPr/>
          <a:lstStyle/>
          <a:p>
            <a:pPr>
              <a:defRPr/>
            </a:pPr>
            <a:fld id="{4E9EAD2E-25FA-497D-9D8E-123B2E064014}" type="slidenum">
              <a:rPr lang="en-US" smtClean="0"/>
              <a:pPr>
                <a:defRPr/>
              </a:pPr>
              <a:t>12</a:t>
            </a:fld>
            <a:endParaRPr lang="en-US"/>
          </a:p>
        </p:txBody>
      </p:sp>
    </p:spTree>
    <p:extLst>
      <p:ext uri="{BB962C8B-B14F-4D97-AF65-F5344CB8AC3E}">
        <p14:creationId xmlns:p14="http://schemas.microsoft.com/office/powerpoint/2010/main" val="285205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52400"/>
            <a:ext cx="9144000" cy="1189037"/>
          </a:xfrm>
        </p:spPr>
        <p:txBody>
          <a:bodyPr>
            <a:noAutofit/>
          </a:bodyPr>
          <a:lstStyle/>
          <a:p>
            <a:r>
              <a:rPr lang="en-US" sz="4400" dirty="0" smtClean="0">
                <a:latin typeface="Arial" pitchFamily="34" charset="0"/>
                <a:cs typeface="Arial" pitchFamily="34" charset="0"/>
              </a:rPr>
              <a:t>Compliance Pitfalls</a:t>
            </a:r>
          </a:p>
        </p:txBody>
      </p:sp>
      <p:sp>
        <p:nvSpPr>
          <p:cNvPr id="15363" name="Rectangle 3"/>
          <p:cNvSpPr>
            <a:spLocks noGrp="1" noChangeArrowheads="1"/>
          </p:cNvSpPr>
          <p:nvPr>
            <p:ph idx="1"/>
          </p:nvPr>
        </p:nvSpPr>
        <p:spPr>
          <a:xfrm>
            <a:off x="381000" y="1981200"/>
            <a:ext cx="8305800" cy="4648200"/>
          </a:xfrm>
        </p:spPr>
        <p:txBody>
          <a:bodyPr/>
          <a:lstStyle/>
          <a:p>
            <a:pPr>
              <a:lnSpc>
                <a:spcPct val="90000"/>
              </a:lnSpc>
            </a:pPr>
            <a:r>
              <a:rPr lang="en-US" sz="2800" dirty="0" smtClean="0"/>
              <a:t>Unallowable costs</a:t>
            </a:r>
          </a:p>
          <a:p>
            <a:pPr>
              <a:lnSpc>
                <a:spcPct val="90000"/>
              </a:lnSpc>
            </a:pPr>
            <a:r>
              <a:rPr lang="en-US" sz="2800" dirty="0" smtClean="0"/>
              <a:t>Misallocation of costs</a:t>
            </a:r>
          </a:p>
          <a:p>
            <a:pPr>
              <a:lnSpc>
                <a:spcPct val="90000"/>
              </a:lnSpc>
            </a:pPr>
            <a:r>
              <a:rPr lang="en-US" sz="2800" dirty="0" smtClean="0"/>
              <a:t>Excessive cost transfers</a:t>
            </a:r>
          </a:p>
          <a:p>
            <a:pPr>
              <a:lnSpc>
                <a:spcPct val="90000"/>
              </a:lnSpc>
            </a:pPr>
            <a:r>
              <a:rPr lang="en-US" dirty="0" smtClean="0"/>
              <a:t>Inaccurate effort reporting</a:t>
            </a:r>
            <a:endParaRPr lang="en-US" sz="2800" dirty="0" smtClean="0"/>
          </a:p>
          <a:p>
            <a:pPr>
              <a:lnSpc>
                <a:spcPct val="90000"/>
              </a:lnSpc>
            </a:pPr>
            <a:r>
              <a:rPr lang="en-US" sz="2800" dirty="0" smtClean="0"/>
              <a:t>Inadequate </a:t>
            </a:r>
            <a:r>
              <a:rPr lang="en-US" sz="2800" dirty="0" err="1" smtClean="0"/>
              <a:t>subrecipient</a:t>
            </a:r>
            <a:r>
              <a:rPr lang="en-US" sz="2800" dirty="0" smtClean="0"/>
              <a:t> monitoring</a:t>
            </a:r>
          </a:p>
          <a:p>
            <a:pPr>
              <a:lnSpc>
                <a:spcPct val="90000"/>
              </a:lnSpc>
            </a:pPr>
            <a:r>
              <a:rPr lang="en-US" sz="2800" dirty="0" smtClean="0"/>
              <a:t>Administrative &amp; Clerical costs</a:t>
            </a:r>
          </a:p>
          <a:p>
            <a:pPr>
              <a:lnSpc>
                <a:spcPct val="90000"/>
              </a:lnSpc>
            </a:pPr>
            <a:r>
              <a:rPr lang="en-US" sz="2800" dirty="0" smtClean="0"/>
              <a:t>Noncompliance with Assurances and special terms and conditions of award</a:t>
            </a:r>
          </a:p>
          <a:p>
            <a:pPr>
              <a:lnSpc>
                <a:spcPct val="90000"/>
              </a:lnSpc>
            </a:pPr>
            <a:r>
              <a:rPr lang="en-US" sz="2800" dirty="0" smtClean="0"/>
              <a:t>Delinquent closeout reporting</a:t>
            </a:r>
          </a:p>
          <a:p>
            <a:pPr>
              <a:lnSpc>
                <a:spcPct val="90000"/>
              </a:lnSpc>
              <a:buFontTx/>
              <a:buNone/>
            </a:pPr>
            <a:endParaRPr lang="en-US" sz="2800" dirty="0" smtClean="0"/>
          </a:p>
          <a:p>
            <a:pPr>
              <a:lnSpc>
                <a:spcPct val="90000"/>
              </a:lnSpc>
              <a:buFontTx/>
              <a:buNone/>
            </a:pPr>
            <a:endParaRPr lang="en-US" sz="2800" dirty="0" smtClean="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None/>
            </a:pPr>
            <a:endParaRPr lang="en-US" dirty="0" smtClean="0"/>
          </a:p>
          <a:p>
            <a:pPr>
              <a:buNone/>
            </a:pPr>
            <a:endParaRPr lang="en-US" dirty="0" smtClean="0"/>
          </a:p>
          <a:p>
            <a:pPr algn="ctr">
              <a:buNone/>
            </a:pPr>
            <a:r>
              <a:rPr lang="en-US" sz="7200" dirty="0" smtClean="0"/>
              <a:t>Case Studies </a:t>
            </a:r>
          </a:p>
          <a:p>
            <a:pPr algn="ctr">
              <a:buNone/>
            </a:pPr>
            <a:r>
              <a:rPr lang="en-US" sz="7200" dirty="0" smtClean="0"/>
              <a:t>with References </a:t>
            </a:r>
            <a:endParaRPr lang="en-US" sz="7200" dirty="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52400"/>
            <a:ext cx="9144000" cy="1112837"/>
          </a:xfrm>
        </p:spPr>
        <p:txBody>
          <a:bodyPr>
            <a:noAutofit/>
          </a:bodyPr>
          <a:lstStyle/>
          <a:p>
            <a:r>
              <a:rPr lang="en-US" sz="7200" dirty="0" smtClean="0">
                <a:latin typeface="Arial" pitchFamily="34" charset="0"/>
                <a:cs typeface="Arial" pitchFamily="34" charset="0"/>
              </a:rPr>
              <a:t>Case Study 1….</a:t>
            </a:r>
          </a:p>
        </p:txBody>
      </p:sp>
      <p:sp>
        <p:nvSpPr>
          <p:cNvPr id="17411" name="Rectangle 3"/>
          <p:cNvSpPr>
            <a:spLocks noGrp="1" noChangeArrowheads="1"/>
          </p:cNvSpPr>
          <p:nvPr>
            <p:ph idx="1"/>
          </p:nvPr>
        </p:nvSpPr>
        <p:spPr>
          <a:xfrm>
            <a:off x="457200" y="1447800"/>
            <a:ext cx="8110538" cy="4191000"/>
          </a:xfrm>
        </p:spPr>
        <p:txBody>
          <a:bodyPr/>
          <a:lstStyle/>
          <a:p>
            <a:endParaRPr lang="en-US" dirty="0" smtClean="0"/>
          </a:p>
          <a:p>
            <a:pPr>
              <a:buFontTx/>
              <a:buNone/>
            </a:pPr>
            <a:r>
              <a:rPr lang="en-US" sz="2800" dirty="0" smtClean="0"/>
              <a:t>   A University employee transfers expenses from one account to another and annotates the cost transfer “to correct an accounting error.”</a:t>
            </a:r>
          </a:p>
          <a:p>
            <a:pPr>
              <a:buFontTx/>
              <a:buNone/>
            </a:pPr>
            <a:endParaRPr lang="en-US" sz="2800" dirty="0" smtClean="0"/>
          </a:p>
          <a:p>
            <a:pPr>
              <a:buFontTx/>
              <a:buNone/>
            </a:pPr>
            <a:r>
              <a:rPr lang="en-US" sz="2800" dirty="0" smtClean="0"/>
              <a:t>	Internal Audit takes exception.  Why?   </a:t>
            </a:r>
          </a:p>
        </p:txBody>
      </p:sp>
      <p:pic>
        <p:nvPicPr>
          <p:cNvPr id="17413" name="Picture 5" descr="Picture of a calculator" title="Picutre of a calculator"/>
          <p:cNvPicPr>
            <a:picLocks noChangeAspect="1" noChangeArrowheads="1"/>
          </p:cNvPicPr>
          <p:nvPr/>
        </p:nvPicPr>
        <p:blipFill>
          <a:blip r:embed="rId3" cstate="print"/>
          <a:srcRect/>
          <a:stretch>
            <a:fillRect/>
          </a:stretch>
        </p:blipFill>
        <p:spPr bwMode="auto">
          <a:xfrm>
            <a:off x="6019800" y="4800600"/>
            <a:ext cx="2667000" cy="1777277"/>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28600"/>
            <a:ext cx="9144000" cy="1036638"/>
          </a:xfrm>
        </p:spPr>
        <p:txBody>
          <a:bodyPr>
            <a:noAutofit/>
          </a:bodyPr>
          <a:lstStyle/>
          <a:p>
            <a:r>
              <a:rPr lang="en-US" sz="4400" dirty="0" smtClean="0">
                <a:latin typeface="Arial" pitchFamily="34" charset="0"/>
                <a:cs typeface="Arial" pitchFamily="34" charset="0"/>
              </a:rPr>
              <a:t>References for Case Study 1</a:t>
            </a:r>
          </a:p>
        </p:txBody>
      </p:sp>
      <p:sp>
        <p:nvSpPr>
          <p:cNvPr id="18435" name="Rectangle 3"/>
          <p:cNvSpPr>
            <a:spLocks noGrp="1" noChangeArrowheads="1"/>
          </p:cNvSpPr>
          <p:nvPr>
            <p:ph idx="1"/>
          </p:nvPr>
        </p:nvSpPr>
        <p:spPr>
          <a:xfrm>
            <a:off x="228600" y="1752600"/>
            <a:ext cx="8110538" cy="4572000"/>
          </a:xfrm>
        </p:spPr>
        <p:txBody>
          <a:bodyPr>
            <a:normAutofit fontScale="92500" lnSpcReduction="10000"/>
          </a:bodyPr>
          <a:lstStyle/>
          <a:p>
            <a:pPr>
              <a:lnSpc>
                <a:spcPct val="0"/>
              </a:lnSpc>
            </a:pPr>
            <a:endParaRPr lang="en-US" sz="2400" dirty="0" smtClean="0"/>
          </a:p>
          <a:p>
            <a:pPr indent="-285750"/>
            <a:r>
              <a:rPr lang="en-US" sz="2800" dirty="0" smtClean="0"/>
              <a:t>Errors should be corrected within 90 days of when the error was discovered.  </a:t>
            </a:r>
          </a:p>
          <a:p>
            <a:pPr indent="-285750"/>
            <a:r>
              <a:rPr lang="en-US" sz="2800" dirty="0" smtClean="0"/>
              <a:t>Transfers must be supported by:</a:t>
            </a:r>
          </a:p>
          <a:p>
            <a:pPr marL="1263650" lvl="2" indent="-457200">
              <a:lnSpc>
                <a:spcPct val="90000"/>
              </a:lnSpc>
              <a:buClr>
                <a:schemeClr val="accent2"/>
              </a:buClr>
              <a:buFont typeface="Courier New" panose="02070309020205020404" pitchFamily="49" charset="0"/>
              <a:buChar char="o"/>
            </a:pPr>
            <a:r>
              <a:rPr lang="en-US" sz="2400" dirty="0" smtClean="0">
                <a:solidFill>
                  <a:schemeClr val="accent2"/>
                </a:solidFill>
              </a:rPr>
              <a:t>Documentation that fully explains how the error occurred</a:t>
            </a:r>
          </a:p>
          <a:p>
            <a:pPr marL="1263650" lvl="2" indent="-457200">
              <a:lnSpc>
                <a:spcPct val="90000"/>
              </a:lnSpc>
              <a:buClr>
                <a:schemeClr val="accent2"/>
              </a:buClr>
              <a:buFont typeface="Courier New" panose="02070309020205020404" pitchFamily="49" charset="0"/>
              <a:buChar char="o"/>
            </a:pPr>
            <a:r>
              <a:rPr lang="en-US" sz="2400" dirty="0" smtClean="0">
                <a:solidFill>
                  <a:schemeClr val="accent2"/>
                </a:solidFill>
              </a:rPr>
              <a:t>Certification of the correctness of the new charge (by a responsible organizational official)</a:t>
            </a:r>
          </a:p>
          <a:p>
            <a:pPr indent="-285750">
              <a:lnSpc>
                <a:spcPct val="0"/>
              </a:lnSpc>
            </a:pPr>
            <a:endParaRPr lang="en-US" sz="2800" dirty="0" smtClean="0"/>
          </a:p>
          <a:p>
            <a:pPr indent="-285750"/>
            <a:r>
              <a:rPr lang="en-US" sz="2800" dirty="0" smtClean="0"/>
              <a:t>Transfers of costs from one project to another or from one competitive segment to the next solely to cover cost overruns are not allowable.</a:t>
            </a:r>
          </a:p>
          <a:p>
            <a:pPr indent="-285750">
              <a:lnSpc>
                <a:spcPct val="0"/>
              </a:lnSpc>
            </a:pPr>
            <a:endParaRPr lang="en-US" sz="2800" dirty="0" smtClean="0"/>
          </a:p>
          <a:p>
            <a:pPr indent="-285750"/>
            <a:r>
              <a:rPr lang="en-US" sz="2800" dirty="0" smtClean="0"/>
              <a:t>All charges to grants must be reasonable, allowable, allocable, and consistently applied.</a:t>
            </a:r>
          </a:p>
          <a:p>
            <a:pPr marL="457200" lvl="1" indent="0">
              <a:lnSpc>
                <a:spcPct val="90000"/>
              </a:lnSpc>
              <a:buNone/>
            </a:pPr>
            <a:endParaRPr lang="en-US" sz="2400" dirty="0" smtClean="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52400"/>
            <a:ext cx="9144000" cy="1112837"/>
          </a:xfrm>
        </p:spPr>
        <p:txBody>
          <a:bodyPr>
            <a:noAutofit/>
          </a:bodyPr>
          <a:lstStyle/>
          <a:p>
            <a:r>
              <a:rPr lang="en-US" sz="7200" dirty="0" smtClean="0">
                <a:latin typeface="Arial" pitchFamily="34" charset="0"/>
                <a:cs typeface="Arial" pitchFamily="34" charset="0"/>
              </a:rPr>
              <a:t>Case Study 2….</a:t>
            </a:r>
          </a:p>
        </p:txBody>
      </p:sp>
      <p:sp>
        <p:nvSpPr>
          <p:cNvPr id="24579" name="Rectangle 3"/>
          <p:cNvSpPr>
            <a:spLocks noGrp="1" noChangeArrowheads="1"/>
          </p:cNvSpPr>
          <p:nvPr>
            <p:ph idx="1"/>
          </p:nvPr>
        </p:nvSpPr>
        <p:spPr>
          <a:xfrm>
            <a:off x="381000" y="1676400"/>
            <a:ext cx="8110538" cy="4191000"/>
          </a:xfrm>
        </p:spPr>
        <p:txBody>
          <a:bodyPr>
            <a:normAutofit lnSpcReduction="10000"/>
          </a:bodyPr>
          <a:lstStyle/>
          <a:p>
            <a:pPr>
              <a:lnSpc>
                <a:spcPct val="90000"/>
              </a:lnSpc>
              <a:buFontTx/>
              <a:buNone/>
            </a:pPr>
            <a:r>
              <a:rPr lang="en-US" sz="2800" dirty="0" smtClean="0"/>
              <a:t>   You are asked by a PI to stop at an office supply store on your way to work and pick up a few items (pens, envelopes and paperclips).  The PI also asked you to get some donuts for a lab meeting that morning.  When you arrive at work, the PI tells you that all of the items should be charged to the grant.</a:t>
            </a:r>
          </a:p>
          <a:p>
            <a:pPr>
              <a:lnSpc>
                <a:spcPct val="30000"/>
              </a:lnSpc>
              <a:buFontTx/>
              <a:buNone/>
            </a:pPr>
            <a:r>
              <a:rPr lang="en-US" sz="2800" dirty="0" smtClean="0"/>
              <a:t>	</a:t>
            </a:r>
          </a:p>
          <a:p>
            <a:pPr>
              <a:lnSpc>
                <a:spcPct val="90000"/>
              </a:lnSpc>
              <a:buFontTx/>
              <a:buNone/>
            </a:pPr>
            <a:r>
              <a:rPr lang="en-US" sz="2800" dirty="0" smtClean="0"/>
              <a:t>	Your Departmental Administrator tells you that these purchases must come from Departmental funds.  Why?</a:t>
            </a:r>
          </a:p>
        </p:txBody>
      </p:sp>
      <p:pic>
        <p:nvPicPr>
          <p:cNvPr id="24582" name="Picture 6" descr="Picture of paperclips" title="paperclips"/>
          <p:cNvPicPr>
            <a:picLocks noChangeAspect="1" noChangeArrowheads="1"/>
          </p:cNvPicPr>
          <p:nvPr/>
        </p:nvPicPr>
        <p:blipFill>
          <a:blip r:embed="rId3" cstate="print"/>
          <a:srcRect/>
          <a:stretch>
            <a:fillRect/>
          </a:stretch>
        </p:blipFill>
        <p:spPr bwMode="auto">
          <a:xfrm>
            <a:off x="5638801" y="5486400"/>
            <a:ext cx="2743200" cy="1109939"/>
          </a:xfrm>
          <a:prstGeom prst="rect">
            <a:avLst/>
          </a:prstGeom>
          <a:noFill/>
          <a:ln w="9525">
            <a:solidFill>
              <a:schemeClr val="accent1"/>
            </a:solidFill>
            <a:miter lim="800000"/>
            <a:headEnd/>
            <a:tailEnd/>
          </a:ln>
          <a:effectLst/>
        </p:spPr>
      </p:pic>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52400"/>
            <a:ext cx="9144000" cy="1265237"/>
          </a:xfrm>
        </p:spPr>
        <p:txBody>
          <a:bodyPr>
            <a:normAutofit/>
          </a:bodyPr>
          <a:lstStyle/>
          <a:p>
            <a:r>
              <a:rPr lang="en-US" sz="4400" dirty="0" smtClean="0">
                <a:latin typeface="Arial" pitchFamily="34" charset="0"/>
                <a:cs typeface="Arial" pitchFamily="34" charset="0"/>
              </a:rPr>
              <a:t>References for Case Study 2</a:t>
            </a:r>
          </a:p>
        </p:txBody>
      </p:sp>
      <p:sp>
        <p:nvSpPr>
          <p:cNvPr id="25603" name="Rectangle 3"/>
          <p:cNvSpPr>
            <a:spLocks noGrp="1" noChangeArrowheads="1"/>
          </p:cNvSpPr>
          <p:nvPr>
            <p:ph idx="1"/>
          </p:nvPr>
        </p:nvSpPr>
        <p:spPr>
          <a:xfrm>
            <a:off x="304800" y="2286000"/>
            <a:ext cx="8458200" cy="4191000"/>
          </a:xfrm>
        </p:spPr>
        <p:txBody>
          <a:bodyPr/>
          <a:lstStyle/>
          <a:p>
            <a:r>
              <a:rPr lang="en-US" sz="2800" dirty="0" smtClean="0"/>
              <a:t>If the office supplies are not specifically allocable to the grant, they are considered general office supplies and should not be charged as a direct cost to the grant account.</a:t>
            </a:r>
          </a:p>
          <a:p>
            <a:pPr>
              <a:lnSpc>
                <a:spcPct val="50000"/>
              </a:lnSpc>
            </a:pPr>
            <a:endParaRPr lang="en-US" sz="2800" dirty="0" smtClean="0"/>
          </a:p>
          <a:p>
            <a:r>
              <a:rPr lang="en-US" sz="2800" dirty="0" smtClean="0"/>
              <a:t>Entertainment costs, such as food, are unallowable. </a:t>
            </a:r>
          </a:p>
          <a:p>
            <a:endParaRPr lang="en-US" sz="2800" dirty="0" smtClean="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8600"/>
            <a:ext cx="9144000" cy="1036637"/>
          </a:xfrm>
        </p:spPr>
        <p:txBody>
          <a:bodyPr>
            <a:noAutofit/>
          </a:bodyPr>
          <a:lstStyle/>
          <a:p>
            <a:r>
              <a:rPr lang="en-US" sz="4400" dirty="0" smtClean="0">
                <a:latin typeface="Arial" pitchFamily="34" charset="0"/>
                <a:cs typeface="Arial" pitchFamily="34" charset="0"/>
              </a:rPr>
              <a:t>More References for Case Study </a:t>
            </a:r>
            <a:r>
              <a:rPr lang="en-US" sz="4400" dirty="0">
                <a:latin typeface="Arial" pitchFamily="34" charset="0"/>
                <a:cs typeface="Arial" pitchFamily="34" charset="0"/>
              </a:rPr>
              <a:t>2</a:t>
            </a:r>
            <a:endParaRPr lang="en-US" sz="4400" dirty="0" smtClean="0">
              <a:latin typeface="Arial" pitchFamily="34" charset="0"/>
              <a:cs typeface="Arial" pitchFamily="34" charset="0"/>
            </a:endParaRPr>
          </a:p>
        </p:txBody>
      </p:sp>
      <p:sp>
        <p:nvSpPr>
          <p:cNvPr id="26627" name="Rectangle 3"/>
          <p:cNvSpPr>
            <a:spLocks noGrp="1" noChangeArrowheads="1"/>
          </p:cNvSpPr>
          <p:nvPr>
            <p:ph idx="1"/>
          </p:nvPr>
        </p:nvSpPr>
        <p:spPr>
          <a:xfrm>
            <a:off x="228600" y="2209800"/>
            <a:ext cx="8458200" cy="4191000"/>
          </a:xfrm>
        </p:spPr>
        <p:txBody>
          <a:bodyPr/>
          <a:lstStyle/>
          <a:p>
            <a:r>
              <a:rPr lang="en-US" sz="2800" dirty="0" smtClean="0"/>
              <a:t>Meals are allowable </a:t>
            </a:r>
            <a:r>
              <a:rPr lang="en-US" sz="2800" dirty="0" smtClean="0">
                <a:solidFill>
                  <a:srgbClr val="003399"/>
                </a:solidFill>
              </a:rPr>
              <a:t>on a research grant </a:t>
            </a:r>
            <a:r>
              <a:rPr lang="en-US" sz="2800" dirty="0" smtClean="0"/>
              <a:t>when: </a:t>
            </a:r>
          </a:p>
          <a:p>
            <a:pPr marL="965200" lvl="1" indent="-514350">
              <a:buFont typeface="+mj-lt"/>
              <a:buAutoNum type="arabicPeriod"/>
            </a:pPr>
            <a:endParaRPr lang="en-US" sz="2400" dirty="0" smtClean="0"/>
          </a:p>
          <a:p>
            <a:pPr marL="965200" lvl="1" indent="-514350">
              <a:spcAft>
                <a:spcPts val="1200"/>
              </a:spcAft>
              <a:buFont typeface="+mj-lt"/>
              <a:buAutoNum type="arabicPeriod"/>
            </a:pPr>
            <a:r>
              <a:rPr lang="en-US" sz="2400" dirty="0" smtClean="0"/>
              <a:t>they are provided to subjects or patients under study provided that such charges are not duplicated in participant’s per diem or subsistence allowances, if any; and</a:t>
            </a:r>
          </a:p>
          <a:p>
            <a:pPr marL="965200" lvl="1" indent="-514350">
              <a:spcAft>
                <a:spcPts val="1200"/>
              </a:spcAft>
              <a:buFont typeface="+mj-lt"/>
              <a:buAutoNum type="arabicPeriod"/>
            </a:pPr>
            <a:r>
              <a:rPr lang="en-US" sz="2400" dirty="0" smtClean="0"/>
              <a:t>such costs are specifically approved as part of the project activity in the </a:t>
            </a:r>
            <a:r>
              <a:rPr lang="en-US" sz="2400" dirty="0" err="1" smtClean="0"/>
              <a:t>NoA</a:t>
            </a:r>
            <a:r>
              <a:rPr lang="en-US" sz="2400" dirty="0" smtClean="0"/>
              <a:t>.</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r>
              <a:rPr lang="en-US" sz="4400" dirty="0" smtClean="0">
                <a:latin typeface="Arial" pitchFamily="34" charset="0"/>
                <a:cs typeface="Arial" pitchFamily="34" charset="0"/>
              </a:rPr>
              <a:t>Compliance is……</a:t>
            </a:r>
          </a:p>
        </p:txBody>
      </p:sp>
      <p:sp>
        <p:nvSpPr>
          <p:cNvPr id="6147" name="Rectangle 3"/>
          <p:cNvSpPr>
            <a:spLocks noGrp="1" noChangeArrowheads="1"/>
          </p:cNvSpPr>
          <p:nvPr>
            <p:ph idx="1"/>
          </p:nvPr>
        </p:nvSpPr>
        <p:spPr>
          <a:xfrm>
            <a:off x="457200" y="2362200"/>
            <a:ext cx="8229600" cy="4221163"/>
          </a:xfrm>
        </p:spPr>
        <p:txBody>
          <a:bodyPr/>
          <a:lstStyle/>
          <a:p>
            <a:r>
              <a:rPr lang="en-US" dirty="0" smtClean="0"/>
              <a:t>The effective management of public funds to maximize research outcomes</a:t>
            </a:r>
          </a:p>
          <a:p>
            <a:pPr>
              <a:lnSpc>
                <a:spcPct val="30000"/>
              </a:lnSpc>
            </a:pPr>
            <a:endParaRPr lang="en-US" dirty="0" smtClean="0"/>
          </a:p>
          <a:p>
            <a:r>
              <a:rPr lang="en-US" dirty="0" smtClean="0"/>
              <a:t>The avoidance of fraud, institutional mismanagement, and poor management of Federal funds</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82880"/>
            <a:ext cx="9144000" cy="1111664"/>
          </a:xfrm>
        </p:spPr>
        <p:txBody>
          <a:bodyPr>
            <a:noAutofit/>
          </a:bodyPr>
          <a:lstStyle/>
          <a:p>
            <a:r>
              <a:rPr lang="en-US" sz="4400" dirty="0" smtClean="0">
                <a:latin typeface="Arial" pitchFamily="34" charset="0"/>
                <a:cs typeface="Arial" pitchFamily="34" charset="0"/>
              </a:rPr>
              <a:t>More References for Case Study 2</a:t>
            </a:r>
          </a:p>
        </p:txBody>
      </p:sp>
      <p:sp>
        <p:nvSpPr>
          <p:cNvPr id="27651" name="Rectangle 3"/>
          <p:cNvSpPr>
            <a:spLocks noGrp="1" noChangeArrowheads="1"/>
          </p:cNvSpPr>
          <p:nvPr>
            <p:ph idx="1"/>
          </p:nvPr>
        </p:nvSpPr>
        <p:spPr>
          <a:xfrm>
            <a:off x="304800" y="1676400"/>
            <a:ext cx="8458200" cy="5045075"/>
          </a:xfrm>
        </p:spPr>
        <p:txBody>
          <a:bodyPr>
            <a:normAutofit fontScale="92500"/>
          </a:bodyPr>
          <a:lstStyle/>
          <a:p>
            <a:pPr>
              <a:lnSpc>
                <a:spcPct val="90000"/>
              </a:lnSpc>
            </a:pPr>
            <a:r>
              <a:rPr lang="en-US" sz="2600" dirty="0" smtClean="0"/>
              <a:t>Meals may be an allowable cost, </a:t>
            </a:r>
            <a:r>
              <a:rPr lang="en-US" sz="2400" dirty="0" smtClean="0">
                <a:solidFill>
                  <a:srgbClr val="003399"/>
                </a:solidFill>
              </a:rPr>
              <a:t>on a research grant</a:t>
            </a:r>
            <a:r>
              <a:rPr lang="en-US" sz="2400" dirty="0" smtClean="0">
                <a:solidFill>
                  <a:srgbClr val="003300"/>
                </a:solidFill>
              </a:rPr>
              <a:t>,</a:t>
            </a:r>
            <a:r>
              <a:rPr lang="en-US" sz="2600" dirty="0" smtClean="0"/>
              <a:t> when: </a:t>
            </a:r>
          </a:p>
          <a:p>
            <a:pPr lvl="1">
              <a:lnSpc>
                <a:spcPct val="90000"/>
              </a:lnSpc>
            </a:pPr>
            <a:r>
              <a:rPr lang="en-US" sz="2200" dirty="0" smtClean="0"/>
              <a:t>The primary purpose is the dissemination of technical information, and</a:t>
            </a:r>
          </a:p>
          <a:p>
            <a:pPr lvl="1">
              <a:lnSpc>
                <a:spcPct val="90000"/>
              </a:lnSpc>
            </a:pPr>
            <a:r>
              <a:rPr lang="en-US" sz="2200" dirty="0" smtClean="0"/>
              <a:t>Necessary and reasonable for successful performance under the award</a:t>
            </a:r>
          </a:p>
          <a:p>
            <a:pPr>
              <a:lnSpc>
                <a:spcPct val="30000"/>
              </a:lnSpc>
              <a:buFontTx/>
              <a:buNone/>
            </a:pPr>
            <a:r>
              <a:rPr lang="en-US" sz="2600" dirty="0" smtClean="0"/>
              <a:t>  </a:t>
            </a:r>
          </a:p>
          <a:p>
            <a:pPr>
              <a:lnSpc>
                <a:spcPct val="90000"/>
              </a:lnSpc>
            </a:pPr>
            <a:r>
              <a:rPr lang="en-US" sz="2600" dirty="0" smtClean="0"/>
              <a:t>An institution is expected to have a written and enforced policy in place that addresses the following:</a:t>
            </a:r>
          </a:p>
          <a:p>
            <a:pPr>
              <a:lnSpc>
                <a:spcPct val="0"/>
              </a:lnSpc>
              <a:buFontTx/>
              <a:buNone/>
            </a:pPr>
            <a:endParaRPr lang="en-US" sz="2600" dirty="0" smtClean="0"/>
          </a:p>
          <a:p>
            <a:pPr lvl="1">
              <a:lnSpc>
                <a:spcPct val="90000"/>
              </a:lnSpc>
            </a:pPr>
            <a:r>
              <a:rPr lang="en-US" sz="2300" dirty="0" smtClean="0"/>
              <a:t>Ensures consistent charging of meal costs</a:t>
            </a:r>
          </a:p>
          <a:p>
            <a:pPr lvl="1">
              <a:lnSpc>
                <a:spcPct val="90000"/>
              </a:lnSpc>
            </a:pPr>
            <a:r>
              <a:rPr lang="en-US" sz="2300" dirty="0" smtClean="0"/>
              <a:t>Defines what constitutes a meeting for the dissemination of technical information</a:t>
            </a:r>
          </a:p>
          <a:p>
            <a:pPr lvl="1">
              <a:lnSpc>
                <a:spcPct val="90000"/>
              </a:lnSpc>
            </a:pPr>
            <a:r>
              <a:rPr lang="en-US" sz="2300" dirty="0" smtClean="0"/>
              <a:t>Specifies when meals are allowable for such meetings</a:t>
            </a:r>
          </a:p>
          <a:p>
            <a:pPr lvl="1">
              <a:lnSpc>
                <a:spcPct val="90000"/>
              </a:lnSpc>
            </a:pPr>
            <a:r>
              <a:rPr lang="en-US" sz="2300" dirty="0" smtClean="0"/>
              <a:t>Establishes limitations and other controls on this cost</a:t>
            </a:r>
          </a:p>
          <a:p>
            <a:pPr lvl="1">
              <a:lnSpc>
                <a:spcPct val="90000"/>
              </a:lnSpc>
            </a:pPr>
            <a:endParaRPr lang="en-US" sz="2300" dirty="0" smtClean="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82880"/>
            <a:ext cx="9144000" cy="1111664"/>
          </a:xfrm>
        </p:spPr>
        <p:txBody>
          <a:bodyPr>
            <a:noAutofit/>
          </a:bodyPr>
          <a:lstStyle/>
          <a:p>
            <a:r>
              <a:rPr lang="en-US" sz="4400" dirty="0" smtClean="0">
                <a:latin typeface="Arial" pitchFamily="34" charset="0"/>
                <a:cs typeface="Arial" pitchFamily="34" charset="0"/>
              </a:rPr>
              <a:t>More References for Case Study 2</a:t>
            </a:r>
          </a:p>
        </p:txBody>
      </p:sp>
      <p:sp>
        <p:nvSpPr>
          <p:cNvPr id="28675" name="Rectangle 3"/>
          <p:cNvSpPr>
            <a:spLocks noGrp="1" noChangeArrowheads="1"/>
          </p:cNvSpPr>
          <p:nvPr>
            <p:ph idx="1"/>
          </p:nvPr>
        </p:nvSpPr>
        <p:spPr>
          <a:xfrm>
            <a:off x="685800" y="2362200"/>
            <a:ext cx="7772400" cy="3200400"/>
          </a:xfrm>
        </p:spPr>
        <p:txBody>
          <a:bodyPr/>
          <a:lstStyle/>
          <a:p>
            <a:pPr marL="0" indent="0">
              <a:buFontTx/>
              <a:buNone/>
            </a:pPr>
            <a:r>
              <a:rPr lang="en-US" dirty="0" smtClean="0"/>
              <a:t>REMEMBER:</a:t>
            </a:r>
          </a:p>
          <a:p>
            <a:pPr marL="0" indent="0">
              <a:buFontTx/>
              <a:buNone/>
            </a:pPr>
            <a:r>
              <a:rPr lang="en-US" sz="2800" dirty="0" smtClean="0"/>
              <a:t>Recurring business meetings, such as staff meetings, are generally not considered meetings to disseminate technical information.  </a:t>
            </a:r>
          </a:p>
          <a:p>
            <a:pPr>
              <a:buFontTx/>
              <a:buNone/>
            </a:pPr>
            <a:endParaRPr lang="en-US" sz="2800" dirty="0" smtClean="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152400"/>
            <a:ext cx="9144000" cy="1112837"/>
          </a:xfrm>
        </p:spPr>
        <p:txBody>
          <a:bodyPr>
            <a:noAutofit/>
          </a:bodyPr>
          <a:lstStyle/>
          <a:p>
            <a:r>
              <a:rPr lang="en-US" sz="7200" dirty="0" smtClean="0">
                <a:latin typeface="Arial" pitchFamily="34" charset="0"/>
                <a:cs typeface="Arial" pitchFamily="34" charset="0"/>
              </a:rPr>
              <a:t>Case Study 3….</a:t>
            </a:r>
          </a:p>
        </p:txBody>
      </p:sp>
      <p:sp>
        <p:nvSpPr>
          <p:cNvPr id="50179" name="Rectangle 3"/>
          <p:cNvSpPr>
            <a:spLocks noGrp="1" noChangeArrowheads="1"/>
          </p:cNvSpPr>
          <p:nvPr>
            <p:ph idx="1"/>
          </p:nvPr>
        </p:nvSpPr>
        <p:spPr>
          <a:xfrm>
            <a:off x="304800" y="1905000"/>
            <a:ext cx="8110538" cy="3276600"/>
          </a:xfrm>
        </p:spPr>
        <p:txBody>
          <a:bodyPr>
            <a:normAutofit lnSpcReduction="10000"/>
          </a:bodyPr>
          <a:lstStyle/>
          <a:p>
            <a:pPr>
              <a:lnSpc>
                <a:spcPct val="90000"/>
              </a:lnSpc>
              <a:buFontTx/>
              <a:buNone/>
            </a:pPr>
            <a:r>
              <a:rPr lang="en-US" sz="2400" dirty="0" smtClean="0"/>
              <a:t>	</a:t>
            </a:r>
            <a:r>
              <a:rPr lang="en-US" sz="2800" dirty="0" smtClean="0"/>
              <a:t>Dr. Admins from the University of Education submits a research grant application that seeks salaries of administrative and clerical staff, two laptops and a smartphone.  </a:t>
            </a:r>
          </a:p>
          <a:p>
            <a:pPr>
              <a:lnSpc>
                <a:spcPct val="90000"/>
              </a:lnSpc>
              <a:buFontTx/>
              <a:buNone/>
            </a:pPr>
            <a:endParaRPr lang="en-US" sz="2800" dirty="0" smtClean="0"/>
          </a:p>
          <a:p>
            <a:pPr>
              <a:lnSpc>
                <a:spcPct val="90000"/>
              </a:lnSpc>
              <a:buFontTx/>
              <a:buNone/>
            </a:pPr>
            <a:r>
              <a:rPr lang="en-US" sz="2800" dirty="0" smtClean="0"/>
              <a:t>	Are these types of costs appropriate for a traditional “R01” grant application? 	</a:t>
            </a:r>
          </a:p>
          <a:p>
            <a:pPr>
              <a:lnSpc>
                <a:spcPct val="90000"/>
              </a:lnSpc>
              <a:buFontTx/>
              <a:buNone/>
            </a:pPr>
            <a:r>
              <a:rPr lang="en-US" sz="2800" dirty="0" smtClean="0"/>
              <a:t>	</a:t>
            </a:r>
          </a:p>
        </p:txBody>
      </p:sp>
      <p:grpSp>
        <p:nvGrpSpPr>
          <p:cNvPr id="50180" name="Group 4"/>
          <p:cNvGrpSpPr>
            <a:grpSpLocks/>
          </p:cNvGrpSpPr>
          <p:nvPr/>
        </p:nvGrpSpPr>
        <p:grpSpPr bwMode="auto">
          <a:xfrm>
            <a:off x="4148138" y="3200400"/>
            <a:ext cx="847725" cy="457200"/>
            <a:chOff x="0" y="0"/>
            <a:chExt cx="534" cy="288"/>
          </a:xfrm>
        </p:grpSpPr>
        <p:sp>
          <p:nvSpPr>
            <p:cNvPr id="50187" name="Rectangle 5"/>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n-US"/>
            </a:p>
          </p:txBody>
        </p:sp>
        <p:sp>
          <p:nvSpPr>
            <p:cNvPr id="50188" name="Rectangle 6"/>
            <p:cNvSpPr>
              <a:spLocks noChangeArrowheads="1"/>
            </p:cNvSpPr>
            <p:nvPr/>
          </p:nvSpPr>
          <p:spPr bwMode="auto">
            <a:xfrm>
              <a:off x="0" y="0"/>
              <a:ext cx="534" cy="288"/>
            </a:xfrm>
            <a:prstGeom prst="rect">
              <a:avLst/>
            </a:prstGeom>
            <a:noFill/>
            <a:ln w="9525">
              <a:noFill/>
              <a:miter lim="800000"/>
              <a:headEnd/>
              <a:tailEnd/>
            </a:ln>
          </p:spPr>
          <p:txBody>
            <a:bodyPr/>
            <a:lstStyle/>
            <a:p>
              <a:r>
                <a:rPr lang="en-US" sz="2400">
                  <a:latin typeface="Arial" charset="0"/>
                  <a:cs typeface="Arial" charset="0"/>
                </a:rPr>
                <a:t> </a:t>
              </a:r>
              <a:r>
                <a:rPr lang="en-US" sz="2100">
                  <a:latin typeface="Arial" charset="0"/>
                  <a:cs typeface="Arial" charset="0"/>
                </a:rPr>
                <a:t> </a:t>
              </a:r>
              <a:r>
                <a:rPr lang="en-US" sz="2400">
                  <a:latin typeface="Arial" charset="0"/>
                  <a:cs typeface="Arial" charset="0"/>
                </a:rPr>
                <a:t>     </a:t>
              </a:r>
            </a:p>
          </p:txBody>
        </p:sp>
      </p:grpSp>
      <p:grpSp>
        <p:nvGrpSpPr>
          <p:cNvPr id="50181" name="Group 7"/>
          <p:cNvGrpSpPr>
            <a:grpSpLocks/>
          </p:cNvGrpSpPr>
          <p:nvPr/>
        </p:nvGrpSpPr>
        <p:grpSpPr bwMode="auto">
          <a:xfrm>
            <a:off x="4137025" y="3170238"/>
            <a:ext cx="871538" cy="519112"/>
            <a:chOff x="0" y="0"/>
            <a:chExt cx="549" cy="327"/>
          </a:xfrm>
        </p:grpSpPr>
        <p:sp>
          <p:nvSpPr>
            <p:cNvPr id="50185" name="Rectangle 8"/>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n-US"/>
            </a:p>
          </p:txBody>
        </p:sp>
        <p:sp>
          <p:nvSpPr>
            <p:cNvPr id="50186" name="Rectangle 9"/>
            <p:cNvSpPr>
              <a:spLocks noChangeArrowheads="1"/>
            </p:cNvSpPr>
            <p:nvPr/>
          </p:nvSpPr>
          <p:spPr bwMode="auto">
            <a:xfrm>
              <a:off x="0" y="0"/>
              <a:ext cx="549" cy="327"/>
            </a:xfrm>
            <a:prstGeom prst="rect">
              <a:avLst/>
            </a:prstGeom>
            <a:noFill/>
            <a:ln w="9525">
              <a:noFill/>
              <a:miter lim="800000"/>
              <a:headEnd/>
              <a:tailEnd/>
            </a:ln>
          </p:spPr>
          <p:txBody>
            <a:bodyPr/>
            <a:lstStyle/>
            <a:p>
              <a:r>
                <a:rPr lang="en-US" sz="2800">
                  <a:latin typeface="Arial" charset="0"/>
                  <a:cs typeface="Arial" charset="0"/>
                </a:rPr>
                <a:t> </a:t>
              </a:r>
              <a:r>
                <a:rPr lang="en-US" sz="2400">
                  <a:latin typeface="Arial" charset="0"/>
                  <a:cs typeface="Arial" charset="0"/>
                </a:rPr>
                <a:t>     </a:t>
              </a:r>
            </a:p>
          </p:txBody>
        </p:sp>
      </p:grpSp>
      <p:sp>
        <p:nvSpPr>
          <p:cNvPr id="50182" name="Text Box 10"/>
          <p:cNvSpPr txBox="1">
            <a:spLocks noChangeArrowheads="1"/>
          </p:cNvSpPr>
          <p:nvPr/>
        </p:nvSpPr>
        <p:spPr bwMode="auto">
          <a:xfrm>
            <a:off x="5181600" y="4953000"/>
            <a:ext cx="2971800" cy="366713"/>
          </a:xfrm>
          <a:prstGeom prst="rect">
            <a:avLst/>
          </a:prstGeom>
          <a:noFill/>
          <a:ln w="9525">
            <a:noFill/>
            <a:miter lim="800000"/>
            <a:headEnd/>
            <a:tailEnd/>
          </a:ln>
        </p:spPr>
        <p:txBody>
          <a:bodyPr>
            <a:spAutoFit/>
          </a:bodyPr>
          <a:lstStyle/>
          <a:p>
            <a:pPr>
              <a:spcBef>
                <a:spcPct val="50000"/>
              </a:spcBef>
            </a:pPr>
            <a:endParaRPr lang="en-US"/>
          </a:p>
        </p:txBody>
      </p:sp>
      <p:pic>
        <p:nvPicPr>
          <p:cNvPr id="50189" name="Picture 13" descr="A picutre of a laptop&#10;" title="Laptop"/>
          <p:cNvPicPr>
            <a:picLocks noChangeAspect="1" noChangeArrowheads="1"/>
          </p:cNvPicPr>
          <p:nvPr/>
        </p:nvPicPr>
        <p:blipFill>
          <a:blip r:embed="rId3" cstate="print"/>
          <a:srcRect/>
          <a:stretch>
            <a:fillRect/>
          </a:stretch>
        </p:blipFill>
        <p:spPr bwMode="auto">
          <a:xfrm>
            <a:off x="5029200" y="4572000"/>
            <a:ext cx="1979375" cy="1985284"/>
          </a:xfrm>
          <a:prstGeom prst="rect">
            <a:avLst/>
          </a:prstGeom>
          <a:noFill/>
          <a:ln w="9525">
            <a:noFill/>
            <a:miter lim="800000"/>
            <a:headEnd/>
            <a:tailEnd/>
          </a:ln>
          <a:effectLst/>
        </p:spPr>
      </p:pic>
      <p:pic>
        <p:nvPicPr>
          <p:cNvPr id="50192" name="Picture 16" descr="A picture of computer accessories&#10;" title="computer accessories"/>
          <p:cNvPicPr>
            <a:picLocks noChangeAspect="1" noChangeArrowheads="1"/>
          </p:cNvPicPr>
          <p:nvPr/>
        </p:nvPicPr>
        <p:blipFill>
          <a:blip r:embed="rId4" cstate="print"/>
          <a:srcRect/>
          <a:stretch>
            <a:fillRect/>
          </a:stretch>
        </p:blipFill>
        <p:spPr bwMode="auto">
          <a:xfrm>
            <a:off x="2057400" y="4724400"/>
            <a:ext cx="2520374" cy="168275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latin typeface="Arial" pitchFamily="34" charset="0"/>
                <a:cs typeface="Arial" pitchFamily="34" charset="0"/>
              </a:rPr>
              <a:t>References for Case Study 3 </a:t>
            </a:r>
            <a:r>
              <a:rPr lang="en-US" sz="4400" dirty="0" smtClean="0">
                <a:latin typeface="Arial" pitchFamily="34" charset="0"/>
                <a:cs typeface="Arial" pitchFamily="34" charset="0"/>
              </a:rPr>
              <a:t> </a:t>
            </a:r>
            <a:endParaRPr lang="en-US" sz="4400" dirty="0"/>
          </a:p>
        </p:txBody>
      </p:sp>
      <p:sp>
        <p:nvSpPr>
          <p:cNvPr id="3" name="Content Placeholder 2"/>
          <p:cNvSpPr>
            <a:spLocks noGrp="1"/>
          </p:cNvSpPr>
          <p:nvPr>
            <p:ph idx="1"/>
          </p:nvPr>
        </p:nvSpPr>
        <p:spPr>
          <a:xfrm>
            <a:off x="457200" y="1600200"/>
            <a:ext cx="8229600" cy="5181600"/>
          </a:xfrm>
        </p:spPr>
        <p:txBody>
          <a:bodyPr>
            <a:normAutofit fontScale="85000" lnSpcReduction="20000"/>
          </a:bodyPr>
          <a:lstStyle/>
          <a:p>
            <a:pPr marL="0" indent="0">
              <a:buNone/>
            </a:pPr>
            <a:r>
              <a:rPr lang="en-US" sz="3300" dirty="0" smtClean="0"/>
              <a:t>Salaries of administrative and clerical staff:</a:t>
            </a:r>
          </a:p>
          <a:p>
            <a:pPr marL="0" indent="0">
              <a:buNone/>
            </a:pPr>
            <a:endParaRPr lang="en-US" sz="1300" dirty="0" smtClean="0"/>
          </a:p>
          <a:p>
            <a:pPr>
              <a:buClr>
                <a:schemeClr val="accent2"/>
              </a:buClr>
              <a:buFont typeface="Courier New" panose="02070309020205020404" pitchFamily="49" charset="0"/>
              <a:buChar char="o"/>
            </a:pPr>
            <a:r>
              <a:rPr lang="en-US" dirty="0" smtClean="0">
                <a:solidFill>
                  <a:schemeClr val="accent2"/>
                </a:solidFill>
              </a:rPr>
              <a:t>Direct charging of these costs should normally be treated as indirect (F&amp;A) costs.  </a:t>
            </a:r>
          </a:p>
          <a:p>
            <a:pPr>
              <a:buClr>
                <a:schemeClr val="accent2"/>
              </a:buClr>
              <a:buFont typeface="Courier New" panose="02070309020205020404" pitchFamily="49" charset="0"/>
              <a:buChar char="o"/>
            </a:pPr>
            <a:r>
              <a:rPr lang="en-US" dirty="0" smtClean="0">
                <a:solidFill>
                  <a:schemeClr val="accent2"/>
                </a:solidFill>
              </a:rPr>
              <a:t>NIH GPS 8.1.1.6 provides that direct charging of these costs may be appropriate only if all of the following conditions are met:</a:t>
            </a:r>
          </a:p>
          <a:p>
            <a:pPr marL="914400" lvl="1" indent="-514350">
              <a:buClr>
                <a:schemeClr val="accent4"/>
              </a:buClr>
              <a:buFont typeface="+mj-lt"/>
              <a:buAutoNum type="arabicPeriod"/>
            </a:pPr>
            <a:r>
              <a:rPr lang="en-US" dirty="0" smtClean="0">
                <a:solidFill>
                  <a:schemeClr val="accent4"/>
                </a:solidFill>
              </a:rPr>
              <a:t>Administrative or clerical services are integral to a project or activity</a:t>
            </a:r>
          </a:p>
          <a:p>
            <a:pPr marL="914400" lvl="1" indent="-514350">
              <a:buClr>
                <a:schemeClr val="accent4"/>
              </a:buClr>
              <a:buFont typeface="+mj-lt"/>
              <a:buAutoNum type="arabicPeriod"/>
            </a:pPr>
            <a:r>
              <a:rPr lang="en-US" dirty="0" smtClean="0">
                <a:solidFill>
                  <a:schemeClr val="accent4"/>
                </a:solidFill>
              </a:rPr>
              <a:t>Individuals involved can be specifically identified with the project or activity</a:t>
            </a:r>
          </a:p>
          <a:p>
            <a:pPr marL="914400" lvl="1" indent="-514350">
              <a:buClr>
                <a:schemeClr val="accent4"/>
              </a:buClr>
              <a:buFont typeface="+mj-lt"/>
              <a:buAutoNum type="arabicPeriod"/>
            </a:pPr>
            <a:r>
              <a:rPr lang="en-US" dirty="0" smtClean="0">
                <a:solidFill>
                  <a:schemeClr val="accent4"/>
                </a:solidFill>
              </a:rPr>
              <a:t>Such costs are explicitly included in the budget, and</a:t>
            </a:r>
          </a:p>
          <a:p>
            <a:pPr marL="914400" lvl="1" indent="-514350">
              <a:buClr>
                <a:schemeClr val="accent4"/>
              </a:buClr>
              <a:buFont typeface="+mj-lt"/>
              <a:buAutoNum type="arabicPeriod"/>
            </a:pPr>
            <a:r>
              <a:rPr lang="en-US" dirty="0" smtClean="0">
                <a:solidFill>
                  <a:schemeClr val="accent4"/>
                </a:solidFill>
              </a:rPr>
              <a:t>The costs are not also recovered as indirect costs</a:t>
            </a:r>
          </a:p>
          <a:p>
            <a:pPr marL="0" indent="0">
              <a:buNone/>
            </a:pPr>
            <a:endParaRPr lang="en-US" dirty="0" smtClean="0"/>
          </a:p>
          <a:p>
            <a:pPr>
              <a:buClr>
                <a:schemeClr val="accent2"/>
              </a:buClr>
              <a:buFont typeface="Courier New" panose="02070309020205020404" pitchFamily="49" charset="0"/>
              <a:buChar char="o"/>
            </a:pPr>
            <a:r>
              <a:rPr lang="en-US" dirty="0" smtClean="0">
                <a:solidFill>
                  <a:schemeClr val="accent2"/>
                </a:solidFill>
              </a:rPr>
              <a:t>Such charges must also meet the criteria for allowable costs described in NIH GPS 8.1.1.6.</a:t>
            </a:r>
            <a:endParaRPr lang="en-US" dirty="0">
              <a:solidFill>
                <a:schemeClr val="accent2"/>
              </a:solidFill>
            </a:endParaRPr>
          </a:p>
        </p:txBody>
      </p:sp>
      <p:sp>
        <p:nvSpPr>
          <p:cNvPr id="5" name="Slide Number Placeholder 4"/>
          <p:cNvSpPr>
            <a:spLocks noGrp="1"/>
          </p:cNvSpPr>
          <p:nvPr>
            <p:ph type="sldNum" sz="quarter" idx="12"/>
          </p:nvPr>
        </p:nvSpPr>
        <p:spPr/>
        <p:txBody>
          <a:bodyPr/>
          <a:lstStyle/>
          <a:p>
            <a:pPr>
              <a:defRPr/>
            </a:pPr>
            <a:fld id="{0236C151-8A49-4E7E-B907-A3D78733055F}" type="slidenum">
              <a:rPr lang="en-US" smtClean="0"/>
              <a:pPr>
                <a:defRPr/>
              </a:pPr>
              <a:t>23</a:t>
            </a:fld>
            <a:endParaRPr lang="en-US"/>
          </a:p>
        </p:txBody>
      </p:sp>
    </p:spTree>
    <p:extLst>
      <p:ext uri="{BB962C8B-B14F-4D97-AF65-F5344CB8AC3E}">
        <p14:creationId xmlns:p14="http://schemas.microsoft.com/office/powerpoint/2010/main" val="1783148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Autofit/>
          </a:bodyPr>
          <a:lstStyle/>
          <a:p>
            <a:r>
              <a:rPr lang="en-US" sz="4400" dirty="0">
                <a:latin typeface="Arial" pitchFamily="34" charset="0"/>
                <a:cs typeface="Arial" pitchFamily="34" charset="0"/>
              </a:rPr>
              <a:t>References for Case Study 3 cont’d </a:t>
            </a:r>
          </a:p>
        </p:txBody>
      </p:sp>
      <p:sp>
        <p:nvSpPr>
          <p:cNvPr id="3" name="Content Placeholder 2"/>
          <p:cNvSpPr>
            <a:spLocks noGrp="1"/>
          </p:cNvSpPr>
          <p:nvPr>
            <p:ph idx="1"/>
          </p:nvPr>
        </p:nvSpPr>
        <p:spPr>
          <a:xfrm>
            <a:off x="457200" y="1857252"/>
            <a:ext cx="8001000" cy="4664075"/>
          </a:xfrm>
        </p:spPr>
        <p:txBody>
          <a:bodyPr>
            <a:normAutofit fontScale="77500" lnSpcReduction="20000"/>
          </a:bodyPr>
          <a:lstStyle/>
          <a:p>
            <a:pPr marL="0" indent="0">
              <a:buNone/>
            </a:pPr>
            <a:r>
              <a:rPr lang="en-US" sz="3300" dirty="0" smtClean="0"/>
              <a:t>Salaries of administrative and clerical staff:</a:t>
            </a:r>
          </a:p>
          <a:p>
            <a:pPr marL="457200" lvl="1" indent="0">
              <a:buNone/>
            </a:pPr>
            <a:r>
              <a:rPr lang="en-US" sz="2900" dirty="0" smtClean="0">
                <a:solidFill>
                  <a:schemeClr val="accent2"/>
                </a:solidFill>
              </a:rPr>
              <a:t>NIH’s implementation of Uniform Regulation</a:t>
            </a:r>
          </a:p>
          <a:p>
            <a:pPr marL="457200" lvl="1" indent="0">
              <a:buNone/>
            </a:pPr>
            <a:endParaRPr lang="en-US" sz="1200" dirty="0" smtClean="0">
              <a:solidFill>
                <a:schemeClr val="accent2"/>
              </a:solidFill>
            </a:endParaRPr>
          </a:p>
          <a:p>
            <a:pPr lvl="1">
              <a:buClr>
                <a:schemeClr val="accent4"/>
              </a:buClr>
            </a:pPr>
            <a:r>
              <a:rPr lang="en-US" sz="2800" dirty="0" smtClean="0">
                <a:solidFill>
                  <a:schemeClr val="accent4"/>
                </a:solidFill>
              </a:rPr>
              <a:t>NIH prior approval is </a:t>
            </a:r>
            <a:r>
              <a:rPr lang="en-US" sz="2800" i="1" dirty="0" smtClean="0">
                <a:solidFill>
                  <a:schemeClr val="accent4"/>
                </a:solidFill>
              </a:rPr>
              <a:t>not </a:t>
            </a:r>
            <a:r>
              <a:rPr lang="en-US" sz="2800" dirty="0" smtClean="0">
                <a:solidFill>
                  <a:schemeClr val="accent4"/>
                </a:solidFill>
              </a:rPr>
              <a:t>required to </a:t>
            </a:r>
            <a:r>
              <a:rPr lang="en-US" sz="2800" dirty="0" err="1" smtClean="0">
                <a:solidFill>
                  <a:schemeClr val="accent4"/>
                </a:solidFill>
              </a:rPr>
              <a:t>rebudget</a:t>
            </a:r>
            <a:r>
              <a:rPr lang="en-US" sz="2800" dirty="0" smtClean="0">
                <a:solidFill>
                  <a:schemeClr val="accent4"/>
                </a:solidFill>
              </a:rPr>
              <a:t> funds for salaries of administrative and clerical staff if conditions provided in NIH GPS 8.1.1.6 are met. </a:t>
            </a:r>
            <a:endParaRPr lang="en-US" sz="2800" dirty="0">
              <a:solidFill>
                <a:schemeClr val="accent4"/>
              </a:solidFill>
            </a:endParaRPr>
          </a:p>
          <a:p>
            <a:pPr lvl="1">
              <a:buClr>
                <a:schemeClr val="accent4"/>
              </a:buClr>
            </a:pPr>
            <a:endParaRPr lang="en-US" sz="1100" dirty="0" smtClean="0">
              <a:solidFill>
                <a:schemeClr val="accent4"/>
              </a:solidFill>
            </a:endParaRPr>
          </a:p>
          <a:p>
            <a:pPr lvl="1">
              <a:buClr>
                <a:schemeClr val="accent4"/>
              </a:buClr>
            </a:pPr>
            <a:r>
              <a:rPr lang="en-US" sz="2800" dirty="0" smtClean="0">
                <a:solidFill>
                  <a:schemeClr val="accent4"/>
                </a:solidFill>
              </a:rPr>
              <a:t>NIH prior approval </a:t>
            </a:r>
            <a:r>
              <a:rPr lang="en-US" sz="2800" i="1" dirty="0" smtClean="0">
                <a:solidFill>
                  <a:schemeClr val="accent4"/>
                </a:solidFill>
              </a:rPr>
              <a:t>required </a:t>
            </a:r>
            <a:r>
              <a:rPr lang="en-US" sz="2800" dirty="0" smtClean="0">
                <a:solidFill>
                  <a:schemeClr val="accent4"/>
                </a:solidFill>
              </a:rPr>
              <a:t>when:</a:t>
            </a:r>
          </a:p>
          <a:p>
            <a:pPr lvl="2">
              <a:buClr>
                <a:schemeClr val="accent1"/>
              </a:buClr>
            </a:pPr>
            <a:r>
              <a:rPr lang="en-US" sz="2100" dirty="0" smtClean="0"/>
              <a:t>additional funds are requested for such a position or</a:t>
            </a:r>
          </a:p>
          <a:p>
            <a:pPr lvl="2">
              <a:buClr>
                <a:schemeClr val="accent1"/>
              </a:buClr>
            </a:pPr>
            <a:r>
              <a:rPr lang="en-US" sz="2100" dirty="0" smtClean="0"/>
              <a:t>the incurrence of such costs constitutes a change in scope</a:t>
            </a:r>
          </a:p>
          <a:p>
            <a:pPr marL="914400" lvl="2" indent="0">
              <a:buClr>
                <a:schemeClr val="accent1"/>
              </a:buClr>
              <a:buNone/>
            </a:pPr>
            <a:endParaRPr lang="en-US" sz="1000" dirty="0" smtClean="0"/>
          </a:p>
          <a:p>
            <a:pPr lvl="1">
              <a:buClr>
                <a:schemeClr val="accent4"/>
              </a:buClr>
            </a:pPr>
            <a:r>
              <a:rPr lang="en-US" sz="2800" dirty="0" smtClean="0">
                <a:solidFill>
                  <a:schemeClr val="accent4"/>
                </a:solidFill>
              </a:rPr>
              <a:t>For Modular grants, these costs must be included in the Personnel Justification.  Provide: </a:t>
            </a:r>
          </a:p>
          <a:p>
            <a:pPr lvl="2">
              <a:buClr>
                <a:schemeClr val="accent1"/>
              </a:buClr>
            </a:pPr>
            <a:r>
              <a:rPr lang="en-US" sz="2100" dirty="0" smtClean="0">
                <a:solidFill>
                  <a:schemeClr val="accent1"/>
                </a:solidFill>
              </a:rPr>
              <a:t>the person’s name, percent effort and role.</a:t>
            </a:r>
          </a:p>
          <a:p>
            <a:pPr lvl="2">
              <a:buClr>
                <a:schemeClr val="accent1"/>
              </a:buClr>
            </a:pPr>
            <a:r>
              <a:rPr lang="en-US" sz="2100" dirty="0" smtClean="0">
                <a:solidFill>
                  <a:schemeClr val="accent1"/>
                </a:solidFill>
              </a:rPr>
              <a:t>justification documenting how they will meet all four requirements in NIH GPS 8.1.1.6</a:t>
            </a:r>
          </a:p>
          <a:p>
            <a:pPr marL="0" indent="0">
              <a:buNone/>
            </a:pPr>
            <a:r>
              <a:rPr lang="en-US" sz="2400" dirty="0"/>
              <a:t>	</a:t>
            </a:r>
            <a:endParaRPr lang="en-US" sz="2400" dirty="0" smtClean="0"/>
          </a:p>
        </p:txBody>
      </p:sp>
      <p:sp>
        <p:nvSpPr>
          <p:cNvPr id="5" name="Slide Number Placeholder 4"/>
          <p:cNvSpPr>
            <a:spLocks noGrp="1"/>
          </p:cNvSpPr>
          <p:nvPr>
            <p:ph type="sldNum" sz="quarter" idx="12"/>
          </p:nvPr>
        </p:nvSpPr>
        <p:spPr/>
        <p:txBody>
          <a:bodyPr/>
          <a:lstStyle/>
          <a:p>
            <a:pPr>
              <a:defRPr/>
            </a:pPr>
            <a:fld id="{0236C151-8A49-4E7E-B907-A3D78733055F}" type="slidenum">
              <a:rPr lang="en-US" smtClean="0"/>
              <a:pPr>
                <a:defRPr/>
              </a:pPr>
              <a:t>24</a:t>
            </a:fld>
            <a:endParaRPr lang="en-US"/>
          </a:p>
        </p:txBody>
      </p:sp>
    </p:spTree>
    <p:extLst>
      <p:ext uri="{BB962C8B-B14F-4D97-AF65-F5344CB8AC3E}">
        <p14:creationId xmlns:p14="http://schemas.microsoft.com/office/powerpoint/2010/main" val="4241555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152400"/>
            <a:ext cx="9144000" cy="1143000"/>
          </a:xfrm>
        </p:spPr>
        <p:txBody>
          <a:bodyPr>
            <a:noAutofit/>
          </a:bodyPr>
          <a:lstStyle/>
          <a:p>
            <a:r>
              <a:rPr lang="en-US" sz="4400" dirty="0" smtClean="0">
                <a:latin typeface="Arial" pitchFamily="34" charset="0"/>
                <a:cs typeface="Arial" pitchFamily="34" charset="0"/>
              </a:rPr>
              <a:t>References for Case Study 3 cont’d </a:t>
            </a:r>
          </a:p>
        </p:txBody>
      </p:sp>
      <p:sp>
        <p:nvSpPr>
          <p:cNvPr id="52227" name="Content Placeholder 2"/>
          <p:cNvSpPr>
            <a:spLocks noGrp="1"/>
          </p:cNvSpPr>
          <p:nvPr>
            <p:ph idx="1"/>
          </p:nvPr>
        </p:nvSpPr>
        <p:spPr>
          <a:xfrm>
            <a:off x="152400" y="1685558"/>
            <a:ext cx="8686800" cy="4876800"/>
          </a:xfrm>
        </p:spPr>
        <p:txBody>
          <a:bodyPr>
            <a:normAutofit/>
          </a:bodyPr>
          <a:lstStyle/>
          <a:p>
            <a:pPr marL="457200" lvl="1" indent="0">
              <a:lnSpc>
                <a:spcPct val="90000"/>
              </a:lnSpc>
              <a:buSzPct val="100000"/>
              <a:buNone/>
            </a:pPr>
            <a:r>
              <a:rPr lang="en-US" sz="3200" dirty="0" smtClean="0">
                <a:solidFill>
                  <a:schemeClr val="tx2"/>
                </a:solidFill>
              </a:rPr>
              <a:t>Computing Devices</a:t>
            </a:r>
            <a:r>
              <a:rPr lang="en-US" sz="3200" dirty="0" smtClean="0">
                <a:solidFill>
                  <a:schemeClr val="accent1"/>
                </a:solidFill>
              </a:rPr>
              <a:t> are defined in NIH GPS 1.2</a:t>
            </a:r>
          </a:p>
          <a:p>
            <a:pPr marL="457200" lvl="1" indent="0">
              <a:lnSpc>
                <a:spcPct val="90000"/>
              </a:lnSpc>
              <a:buSzPct val="100000"/>
              <a:buNone/>
            </a:pPr>
            <a:endParaRPr lang="en-US" dirty="0" smtClean="0">
              <a:solidFill>
                <a:schemeClr val="accent1"/>
              </a:solidFill>
            </a:endParaRPr>
          </a:p>
          <a:p>
            <a:pPr marL="0" indent="0">
              <a:buNone/>
            </a:pPr>
            <a:r>
              <a:rPr lang="en-US" dirty="0"/>
              <a:t>	</a:t>
            </a:r>
            <a:r>
              <a:rPr lang="en-US" dirty="0" smtClean="0"/>
              <a:t>“…machines used to acquire, store, analyze, 	process, and publish data and other 	information electronically, including 	accessories (or “peripherals”) for printing, 	transmitting and receiving or storing 	electronic 	information.”</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rmAutofit/>
          </a:bodyPr>
          <a:lstStyle/>
          <a:p>
            <a:r>
              <a:rPr lang="en-US" sz="4400" dirty="0">
                <a:latin typeface="Arial" pitchFamily="34" charset="0"/>
                <a:cs typeface="Arial" pitchFamily="34" charset="0"/>
              </a:rPr>
              <a:t>References for Case Study 3 cont’d </a:t>
            </a:r>
            <a:endParaRPr lang="en-US" sz="43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876800"/>
          </a:xfrm>
        </p:spPr>
        <p:txBody>
          <a:bodyPr>
            <a:normAutofit fontScale="25000" lnSpcReduction="20000"/>
          </a:bodyPr>
          <a:lstStyle/>
          <a:p>
            <a:pPr marL="0" indent="0">
              <a:buNone/>
            </a:pPr>
            <a:r>
              <a:rPr lang="en-US" sz="10400" dirty="0"/>
              <a:t>Materials and Supplies Costs, including Costs of Computing </a:t>
            </a:r>
            <a:r>
              <a:rPr lang="en-US" sz="10400" dirty="0" smtClean="0"/>
              <a:t>Devices:</a:t>
            </a:r>
          </a:p>
          <a:p>
            <a:pPr marL="0" indent="0">
              <a:buNone/>
            </a:pPr>
            <a:endParaRPr lang="en-US" sz="4000" dirty="0">
              <a:solidFill>
                <a:srgbClr val="FF0000"/>
              </a:solidFill>
            </a:endParaRPr>
          </a:p>
          <a:p>
            <a:pPr marL="0" indent="0">
              <a:buNone/>
            </a:pPr>
            <a:r>
              <a:rPr lang="en-US" sz="8000" dirty="0" smtClean="0">
                <a:solidFill>
                  <a:schemeClr val="accent2"/>
                </a:solidFill>
              </a:rPr>
              <a:t>(a) 	Costs incurred for materials, supplies, and fabricated parts 	necessary to carry out a Federal award are allowable. </a:t>
            </a:r>
          </a:p>
          <a:p>
            <a:pPr marL="0" indent="0">
              <a:buNone/>
            </a:pPr>
            <a:r>
              <a:rPr lang="en-US" sz="8000" dirty="0" smtClean="0">
                <a:solidFill>
                  <a:schemeClr val="accent2"/>
                </a:solidFill>
              </a:rPr>
              <a:t>(b) 	Purchased materials and supplies must be charged at their 	actual prices, net of applicable credits. Withdrawals from 	general stores or stockrooms must be charged at their 	actual net cost under any recognized method of pricing 	inventory withdrawals, consistently applied. Incoming 	transportation charges are a proper part of materials and 	supplies costs. </a:t>
            </a:r>
          </a:p>
          <a:p>
            <a:pPr marL="0" indent="0">
              <a:buNone/>
            </a:pPr>
            <a:r>
              <a:rPr lang="en-US" sz="8000" dirty="0" smtClean="0">
                <a:solidFill>
                  <a:schemeClr val="accent2"/>
                </a:solidFill>
              </a:rPr>
              <a:t>(c) 	Materials and supplies used for the performance of a 	Federal award may be charged as direct costs. </a:t>
            </a:r>
            <a:r>
              <a:rPr lang="en-US" sz="8000" i="1" dirty="0" smtClean="0">
                <a:solidFill>
                  <a:schemeClr val="accent2"/>
                </a:solidFill>
              </a:rPr>
              <a:t>In the 	specific case of computing devices, charging as direct 	costs is allowable for devices that are essential and 	allocable, but not solely dedicated, to the performance of a 	Federal award. </a:t>
            </a:r>
          </a:p>
          <a:p>
            <a:pPr marL="0" indent="0">
              <a:buNone/>
            </a:pPr>
            <a:r>
              <a:rPr lang="en-US" sz="8000" dirty="0" smtClean="0">
                <a:solidFill>
                  <a:schemeClr val="accent2"/>
                </a:solidFill>
              </a:rPr>
              <a:t>(d) 	Where federally-donated or furnished materials are used in 	performing the Federal award, such materials will be used 	without charge. </a:t>
            </a:r>
          </a:p>
          <a:p>
            <a:pPr marL="0" indent="0">
              <a:buNone/>
            </a:pPr>
            <a:r>
              <a:rPr lang="en-US" b="0" dirty="0"/>
              <a:t>	</a:t>
            </a:r>
          </a:p>
          <a:p>
            <a:endParaRPr lang="en-US" dirty="0"/>
          </a:p>
        </p:txBody>
      </p:sp>
      <p:sp>
        <p:nvSpPr>
          <p:cNvPr id="5" name="Slide Number Placeholder 4"/>
          <p:cNvSpPr>
            <a:spLocks noGrp="1"/>
          </p:cNvSpPr>
          <p:nvPr>
            <p:ph type="sldNum" sz="quarter" idx="12"/>
          </p:nvPr>
        </p:nvSpPr>
        <p:spPr/>
        <p:txBody>
          <a:bodyPr/>
          <a:lstStyle/>
          <a:p>
            <a:pPr>
              <a:defRPr/>
            </a:pPr>
            <a:fld id="{0236C151-8A49-4E7E-B907-A3D78733055F}" type="slidenum">
              <a:rPr lang="en-US" smtClean="0"/>
              <a:pPr>
                <a:defRPr/>
              </a:pPr>
              <a:t>26</a:t>
            </a:fld>
            <a:endParaRPr lang="en-US"/>
          </a:p>
        </p:txBody>
      </p:sp>
    </p:spTree>
    <p:extLst>
      <p:ext uri="{BB962C8B-B14F-4D97-AF65-F5344CB8AC3E}">
        <p14:creationId xmlns:p14="http://schemas.microsoft.com/office/powerpoint/2010/main" val="3065955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14300" y="152400"/>
            <a:ext cx="8915400" cy="1142144"/>
          </a:xfrm>
        </p:spPr>
        <p:txBody>
          <a:bodyPr>
            <a:noAutofit/>
          </a:bodyPr>
          <a:lstStyle/>
          <a:p>
            <a:r>
              <a:rPr lang="en-US" sz="4400" dirty="0" smtClean="0">
                <a:latin typeface="Arial" pitchFamily="34" charset="0"/>
                <a:cs typeface="Arial" pitchFamily="34" charset="0"/>
              </a:rPr>
              <a:t>More References for Case Study 3 </a:t>
            </a:r>
          </a:p>
        </p:txBody>
      </p:sp>
      <p:sp>
        <p:nvSpPr>
          <p:cNvPr id="55299" name="Content Placeholder 2"/>
          <p:cNvSpPr>
            <a:spLocks noGrp="1"/>
          </p:cNvSpPr>
          <p:nvPr>
            <p:ph idx="1"/>
          </p:nvPr>
        </p:nvSpPr>
        <p:spPr>
          <a:xfrm>
            <a:off x="457200" y="2286000"/>
            <a:ext cx="8229600" cy="4068763"/>
          </a:xfrm>
        </p:spPr>
        <p:txBody>
          <a:bodyPr/>
          <a:lstStyle/>
          <a:p>
            <a:r>
              <a:rPr lang="en-US" dirty="0" smtClean="0"/>
              <a:t>Check with your institutional policy before including these types of costs in grant proposal budgets.</a:t>
            </a:r>
          </a:p>
          <a:p>
            <a:pPr>
              <a:buFontTx/>
              <a:buNone/>
            </a:pPr>
            <a:endParaRPr lang="en-US" dirty="0" smtClean="0"/>
          </a:p>
          <a:p>
            <a:r>
              <a:rPr lang="en-US" dirty="0" smtClean="0"/>
              <a:t>Post award </a:t>
            </a:r>
            <a:r>
              <a:rPr lang="en-US" dirty="0" err="1" smtClean="0"/>
              <a:t>rebudgeting</a:t>
            </a:r>
            <a:r>
              <a:rPr lang="en-US" dirty="0" smtClean="0"/>
              <a:t> actions must also meet institutional, 45 CFR 75 requirements and NIH Grants Policy Statement requirements.  </a:t>
            </a:r>
          </a:p>
          <a:p>
            <a:pPr>
              <a:buFontTx/>
              <a:buNone/>
            </a:pPr>
            <a:endParaRPr lang="en-US" dirty="0" smtClean="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371600"/>
          </a:xfrm>
        </p:spPr>
        <p:txBody>
          <a:bodyPr>
            <a:noAutofit/>
          </a:bodyPr>
          <a:lstStyle/>
          <a:p>
            <a:r>
              <a:rPr lang="en-US" sz="7200" dirty="0" smtClean="0">
                <a:latin typeface="Arial" pitchFamily="34" charset="0"/>
                <a:cs typeface="Arial" pitchFamily="34" charset="0"/>
              </a:rPr>
              <a:t>Case Study 4….</a:t>
            </a:r>
          </a:p>
        </p:txBody>
      </p:sp>
      <p:sp>
        <p:nvSpPr>
          <p:cNvPr id="44035" name="Rectangle 3"/>
          <p:cNvSpPr>
            <a:spLocks noGrp="1" noChangeArrowheads="1"/>
          </p:cNvSpPr>
          <p:nvPr>
            <p:ph idx="1"/>
          </p:nvPr>
        </p:nvSpPr>
        <p:spPr>
          <a:xfrm>
            <a:off x="0" y="1828800"/>
            <a:ext cx="7696200" cy="4495800"/>
          </a:xfrm>
        </p:spPr>
        <p:txBody>
          <a:bodyPr/>
          <a:lstStyle/>
          <a:p>
            <a:pPr indent="0">
              <a:lnSpc>
                <a:spcPct val="80000"/>
              </a:lnSpc>
              <a:buFontTx/>
              <a:buNone/>
            </a:pPr>
            <a:r>
              <a:rPr lang="en-US" sz="2400" dirty="0" smtClean="0"/>
              <a:t>A project leader on an NIH-funded program project grant (a P01 award) submitted a research (R01) grant application to NIH.  The R01 application is selected for funding.  Because the individual plans to spend 12 person months (100% effort) on the R01 project, the individual withdraws from the currently-funded P01 project.  </a:t>
            </a:r>
          </a:p>
          <a:p>
            <a:pPr>
              <a:lnSpc>
                <a:spcPct val="80000"/>
              </a:lnSpc>
              <a:buFontTx/>
              <a:buNone/>
            </a:pPr>
            <a:endParaRPr lang="en-US" sz="2400" dirty="0" smtClean="0"/>
          </a:p>
          <a:p>
            <a:pPr>
              <a:lnSpc>
                <a:spcPct val="80000"/>
              </a:lnSpc>
              <a:buFontTx/>
              <a:buNone/>
            </a:pPr>
            <a:r>
              <a:rPr lang="en-US" sz="2400" dirty="0" smtClean="0"/>
              <a:t>	1.	Does the recipient institution need to obtain 	NIH prior approval for a change in status of a     	Project Leader on a P01 award?</a:t>
            </a:r>
          </a:p>
          <a:p>
            <a:pPr>
              <a:lnSpc>
                <a:spcPct val="10000"/>
              </a:lnSpc>
              <a:buFontTx/>
              <a:buNone/>
            </a:pPr>
            <a:endParaRPr lang="en-US" sz="2400" dirty="0" smtClean="0"/>
          </a:p>
          <a:p>
            <a:pPr>
              <a:lnSpc>
                <a:spcPct val="10000"/>
              </a:lnSpc>
            </a:pPr>
            <a:endParaRPr lang="en-US" sz="2400" dirty="0" smtClean="0"/>
          </a:p>
          <a:p>
            <a:pPr>
              <a:lnSpc>
                <a:spcPct val="80000"/>
              </a:lnSpc>
              <a:buFontTx/>
              <a:buNone/>
            </a:pPr>
            <a:r>
              <a:rPr lang="en-US" sz="2400" dirty="0" smtClean="0"/>
              <a:t>	2.	What if the P01 PD/PI wants to withdraw from 	the project?  Is NIH prior approval required?</a:t>
            </a:r>
          </a:p>
        </p:txBody>
      </p:sp>
      <p:pic>
        <p:nvPicPr>
          <p:cNvPr id="44037" name="Picture 5" descr="A picture of a woman scientist holding a beaker" title="Scientist holding beaker"/>
          <p:cNvPicPr>
            <a:picLocks noChangeAspect="1" noChangeArrowheads="1"/>
          </p:cNvPicPr>
          <p:nvPr/>
        </p:nvPicPr>
        <p:blipFill>
          <a:blip r:embed="rId3" cstate="print"/>
          <a:srcRect/>
          <a:stretch>
            <a:fillRect/>
          </a:stretch>
        </p:blipFill>
        <p:spPr bwMode="auto">
          <a:xfrm>
            <a:off x="7772400" y="1828800"/>
            <a:ext cx="1371600" cy="19812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52400"/>
            <a:ext cx="9144000" cy="1219200"/>
          </a:xfrm>
        </p:spPr>
        <p:txBody>
          <a:bodyPr>
            <a:normAutofit/>
          </a:bodyPr>
          <a:lstStyle/>
          <a:p>
            <a:r>
              <a:rPr lang="en-US" sz="4400" dirty="0" smtClean="0">
                <a:latin typeface="Arial" pitchFamily="34" charset="0"/>
                <a:cs typeface="Arial" pitchFamily="34" charset="0"/>
              </a:rPr>
              <a:t>References for Case Study 4 </a:t>
            </a:r>
          </a:p>
        </p:txBody>
      </p:sp>
      <p:sp>
        <p:nvSpPr>
          <p:cNvPr id="45059" name="Rectangle 3"/>
          <p:cNvSpPr>
            <a:spLocks noGrp="1" noChangeArrowheads="1"/>
          </p:cNvSpPr>
          <p:nvPr>
            <p:ph idx="1"/>
          </p:nvPr>
        </p:nvSpPr>
        <p:spPr>
          <a:xfrm>
            <a:off x="228600" y="1905000"/>
            <a:ext cx="8915400" cy="4343400"/>
          </a:xfrm>
        </p:spPr>
        <p:txBody>
          <a:bodyPr>
            <a:normAutofit fontScale="92500"/>
          </a:bodyPr>
          <a:lstStyle/>
          <a:p>
            <a:pPr>
              <a:lnSpc>
                <a:spcPct val="90000"/>
              </a:lnSpc>
            </a:pPr>
            <a:r>
              <a:rPr lang="en-US" sz="2600" dirty="0" smtClean="0"/>
              <a:t>Recipients are required to notify the NIH Grants Management Officer in writing if the PD/PI or Senior/Key personnel </a:t>
            </a:r>
            <a:r>
              <a:rPr lang="en-US" sz="2600" b="1" dirty="0" smtClean="0"/>
              <a:t>specifically named in the </a:t>
            </a:r>
            <a:r>
              <a:rPr lang="en-US" sz="2600" b="1" dirty="0" err="1" smtClean="0"/>
              <a:t>NoA</a:t>
            </a:r>
            <a:r>
              <a:rPr lang="en-US" sz="2600" dirty="0" smtClean="0"/>
              <a:t> will either:</a:t>
            </a:r>
          </a:p>
          <a:p>
            <a:pPr marL="742950" lvl="1" indent="-285750">
              <a:lnSpc>
                <a:spcPct val="90000"/>
              </a:lnSpc>
            </a:pPr>
            <a:r>
              <a:rPr lang="en-US" sz="2200" dirty="0" smtClean="0"/>
              <a:t>withdraw from the project entirely, </a:t>
            </a:r>
          </a:p>
          <a:p>
            <a:pPr marL="742950" lvl="1" indent="-285750">
              <a:lnSpc>
                <a:spcPct val="90000"/>
              </a:lnSpc>
            </a:pPr>
            <a:r>
              <a:rPr lang="en-US" sz="2200" dirty="0" smtClean="0"/>
              <a:t>be absent from the project during any continuous period of 3 months or more, or</a:t>
            </a:r>
          </a:p>
          <a:p>
            <a:pPr marL="742950" lvl="1" indent="-285750">
              <a:lnSpc>
                <a:spcPct val="90000"/>
              </a:lnSpc>
            </a:pPr>
            <a:r>
              <a:rPr lang="en-US" sz="2200" dirty="0" smtClean="0"/>
              <a:t>reduce time devoted to the project by 25 percent or more from the level that was approved at the time of award.</a:t>
            </a:r>
          </a:p>
          <a:p>
            <a:pPr>
              <a:lnSpc>
                <a:spcPct val="10000"/>
              </a:lnSpc>
            </a:pPr>
            <a:endParaRPr lang="en-US" sz="2600" dirty="0" smtClean="0"/>
          </a:p>
          <a:p>
            <a:pPr>
              <a:lnSpc>
                <a:spcPct val="90000"/>
              </a:lnSpc>
            </a:pPr>
            <a:r>
              <a:rPr lang="en-US" sz="2600" dirty="0" smtClean="0"/>
              <a:t>NIH must approve any alternate arrangement proposed by the recipient, including any replacement of the PD/PI or Senior/Key personnel </a:t>
            </a:r>
            <a:r>
              <a:rPr lang="en-US" sz="2600" b="1" dirty="0" smtClean="0"/>
              <a:t>named in the NoA</a:t>
            </a:r>
            <a:r>
              <a:rPr lang="en-US" sz="2600" dirty="0" smtClean="0"/>
              <a:t>. </a:t>
            </a:r>
          </a:p>
          <a:p>
            <a:pPr>
              <a:lnSpc>
                <a:spcPct val="10000"/>
              </a:lnSpc>
            </a:pPr>
            <a:endParaRPr lang="en-US" sz="2600" dirty="0" smtClean="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52400"/>
            <a:ext cx="9296400" cy="1111664"/>
          </a:xfrm>
        </p:spPr>
        <p:txBody>
          <a:bodyPr>
            <a:normAutofit/>
          </a:bodyPr>
          <a:lstStyle/>
          <a:p>
            <a:r>
              <a:rPr lang="en-US" sz="4400" dirty="0" smtClean="0">
                <a:latin typeface="Arial" pitchFamily="34" charset="0"/>
                <a:cs typeface="Arial" pitchFamily="34" charset="0"/>
              </a:rPr>
              <a:t>Recipients Responsibilities</a:t>
            </a:r>
          </a:p>
        </p:txBody>
      </p:sp>
      <p:sp>
        <p:nvSpPr>
          <p:cNvPr id="7171" name="Rectangle 3"/>
          <p:cNvSpPr>
            <a:spLocks noGrp="1" noChangeArrowheads="1"/>
          </p:cNvSpPr>
          <p:nvPr>
            <p:ph idx="1"/>
          </p:nvPr>
        </p:nvSpPr>
        <p:spPr>
          <a:xfrm>
            <a:off x="457200" y="1905000"/>
            <a:ext cx="8229600" cy="4449763"/>
          </a:xfrm>
        </p:spPr>
        <p:txBody>
          <a:bodyPr/>
          <a:lstStyle/>
          <a:p>
            <a:pPr>
              <a:lnSpc>
                <a:spcPct val="80000"/>
              </a:lnSpc>
            </a:pPr>
            <a:r>
              <a:rPr lang="en-US" sz="2800" dirty="0" smtClean="0"/>
              <a:t>Safeguarding all assets</a:t>
            </a:r>
          </a:p>
          <a:p>
            <a:pPr>
              <a:lnSpc>
                <a:spcPct val="80000"/>
              </a:lnSpc>
            </a:pPr>
            <a:r>
              <a:rPr lang="en-US" sz="2800" dirty="0" smtClean="0"/>
              <a:t>Spending funds in accordance with the authorized purpose</a:t>
            </a:r>
          </a:p>
          <a:p>
            <a:pPr>
              <a:lnSpc>
                <a:spcPct val="80000"/>
              </a:lnSpc>
            </a:pPr>
            <a:r>
              <a:rPr lang="en-US" sz="2800" dirty="0" smtClean="0"/>
              <a:t>Developing and implementing systems to ensure proper stewardship of funds</a:t>
            </a:r>
          </a:p>
          <a:p>
            <a:pPr lvl="1">
              <a:lnSpc>
                <a:spcPct val="80000"/>
              </a:lnSpc>
            </a:pPr>
            <a:r>
              <a:rPr lang="en-US" sz="2400" dirty="0" smtClean="0"/>
              <a:t>Financial management systems</a:t>
            </a:r>
          </a:p>
          <a:p>
            <a:pPr lvl="1">
              <a:lnSpc>
                <a:spcPct val="80000"/>
              </a:lnSpc>
            </a:pPr>
            <a:r>
              <a:rPr lang="en-US" sz="2400" dirty="0" smtClean="0"/>
              <a:t>Procurement systems</a:t>
            </a:r>
          </a:p>
          <a:p>
            <a:pPr lvl="1">
              <a:lnSpc>
                <a:spcPct val="80000"/>
              </a:lnSpc>
            </a:pPr>
            <a:r>
              <a:rPr lang="en-US" sz="2400" dirty="0" smtClean="0"/>
              <a:t>Payroll Distribution systems</a:t>
            </a:r>
          </a:p>
          <a:p>
            <a:pPr lvl="1">
              <a:lnSpc>
                <a:spcPct val="80000"/>
              </a:lnSpc>
            </a:pPr>
            <a:r>
              <a:rPr lang="en-US" sz="2400" dirty="0" smtClean="0"/>
              <a:t>Monitoring activities</a:t>
            </a:r>
          </a:p>
          <a:p>
            <a:pPr lvl="1">
              <a:lnSpc>
                <a:spcPct val="80000"/>
              </a:lnSpc>
            </a:pPr>
            <a:r>
              <a:rPr lang="en-US" sz="2400" dirty="0" smtClean="0"/>
              <a:t>Adherence to terms &amp; conditions of award</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52400"/>
            <a:ext cx="9144000" cy="1219200"/>
          </a:xfrm>
        </p:spPr>
        <p:txBody>
          <a:bodyPr>
            <a:normAutofit/>
          </a:bodyPr>
          <a:lstStyle/>
          <a:p>
            <a:r>
              <a:rPr lang="en-US" sz="4400" dirty="0" smtClean="0">
                <a:latin typeface="Arial" pitchFamily="34" charset="0"/>
                <a:cs typeface="Arial" pitchFamily="34" charset="0"/>
              </a:rPr>
              <a:t>References for Case Study 4 cont’d</a:t>
            </a:r>
          </a:p>
        </p:txBody>
      </p:sp>
      <p:sp>
        <p:nvSpPr>
          <p:cNvPr id="46083" name="Rectangle 3"/>
          <p:cNvSpPr>
            <a:spLocks noGrp="1" noChangeArrowheads="1"/>
          </p:cNvSpPr>
          <p:nvPr>
            <p:ph idx="1"/>
          </p:nvPr>
        </p:nvSpPr>
        <p:spPr>
          <a:xfrm>
            <a:off x="228600" y="1676399"/>
            <a:ext cx="8610600" cy="5013325"/>
          </a:xfrm>
        </p:spPr>
        <p:txBody>
          <a:bodyPr>
            <a:normAutofit lnSpcReduction="10000"/>
          </a:bodyPr>
          <a:lstStyle/>
          <a:p>
            <a:r>
              <a:rPr lang="en-US" sz="2800" dirty="0" smtClean="0"/>
              <a:t>The requirement to obtain NIH prior approval for a change in status pertains only to </a:t>
            </a:r>
            <a:r>
              <a:rPr lang="en-US" sz="2800" b="1" dirty="0" smtClean="0"/>
              <a:t>the PD/PI and those Senior/Key personnel NIH named in the </a:t>
            </a:r>
            <a:r>
              <a:rPr lang="en-US" sz="2800" b="1" dirty="0" err="1" smtClean="0"/>
              <a:t>NoA</a:t>
            </a:r>
            <a:r>
              <a:rPr lang="en-US" sz="2800" dirty="0" smtClean="0"/>
              <a:t> regardless of whether the applicant organization designates others as key personnel for its own purposes.</a:t>
            </a:r>
          </a:p>
          <a:p>
            <a:endParaRPr lang="en-US" sz="1200" dirty="0" smtClean="0"/>
          </a:p>
          <a:p>
            <a:r>
              <a:rPr lang="en-US" dirty="0" smtClean="0"/>
              <a:t>NIH prior approval is also required when there is a change:</a:t>
            </a:r>
          </a:p>
          <a:p>
            <a:pPr lvl="1"/>
            <a:r>
              <a:rPr lang="en-US" dirty="0" smtClean="0"/>
              <a:t>From multiple PD/PIs to a single PD/PI</a:t>
            </a:r>
          </a:p>
          <a:p>
            <a:pPr lvl="1"/>
            <a:r>
              <a:rPr lang="en-US" sz="2400" dirty="0" smtClean="0"/>
              <a:t>From a single PD/PI to multiple PD/PIs</a:t>
            </a:r>
          </a:p>
          <a:p>
            <a:pPr lvl="1"/>
            <a:r>
              <a:rPr lang="en-US" dirty="0" smtClean="0"/>
              <a:t>In the number or makeup of the PD/PIs on a multiple PD/PI award</a:t>
            </a:r>
            <a:endParaRPr lang="en-US" sz="2400" dirty="0" smtClean="0"/>
          </a:p>
          <a:p>
            <a:endParaRPr lang="en-US" sz="2800" dirty="0" smtClean="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52400"/>
            <a:ext cx="9144000" cy="1219200"/>
          </a:xfrm>
        </p:spPr>
        <p:txBody>
          <a:bodyPr>
            <a:noAutofit/>
          </a:bodyPr>
          <a:lstStyle/>
          <a:p>
            <a:r>
              <a:rPr lang="en-US" sz="7200" dirty="0" smtClean="0">
                <a:latin typeface="Arial" pitchFamily="34" charset="0"/>
                <a:cs typeface="Arial" pitchFamily="34" charset="0"/>
              </a:rPr>
              <a:t>Case Study 5….</a:t>
            </a:r>
          </a:p>
        </p:txBody>
      </p:sp>
      <p:sp>
        <p:nvSpPr>
          <p:cNvPr id="47107" name="Rectangle 3"/>
          <p:cNvSpPr>
            <a:spLocks noGrp="1" noChangeArrowheads="1"/>
          </p:cNvSpPr>
          <p:nvPr>
            <p:ph type="body" sz="half" idx="1"/>
          </p:nvPr>
        </p:nvSpPr>
        <p:spPr>
          <a:xfrm>
            <a:off x="533400" y="1905000"/>
            <a:ext cx="7696200" cy="4114800"/>
          </a:xfrm>
        </p:spPr>
        <p:txBody>
          <a:bodyPr>
            <a:normAutofit lnSpcReduction="10000"/>
          </a:bodyPr>
          <a:lstStyle/>
          <a:p>
            <a:pPr>
              <a:lnSpc>
                <a:spcPct val="90000"/>
              </a:lnSpc>
              <a:buFontTx/>
              <a:buNone/>
            </a:pPr>
            <a:r>
              <a:rPr lang="en-US" sz="2800" dirty="0" smtClean="0"/>
              <a:t>	Dr. Miller purchases a much needed piece of specialized, scientific equipment for her research on hypertension.  When preparing the purchase request, she realizes that the only account with enough money is her grant for research on sleep disorders.  Because both grants are funded by NIH, she charges the equipment to the sleep disorder grant.   </a:t>
            </a:r>
          </a:p>
          <a:p>
            <a:pPr>
              <a:lnSpc>
                <a:spcPct val="90000"/>
              </a:lnSpc>
              <a:buFontTx/>
              <a:buNone/>
            </a:pPr>
            <a:r>
              <a:rPr lang="en-US" sz="2800" dirty="0" smtClean="0"/>
              <a:t>	</a:t>
            </a:r>
          </a:p>
          <a:p>
            <a:pPr>
              <a:lnSpc>
                <a:spcPct val="90000"/>
              </a:lnSpc>
              <a:buFontTx/>
              <a:buNone/>
            </a:pPr>
            <a:r>
              <a:rPr lang="en-US" sz="2800" dirty="0" smtClean="0"/>
              <a:t>	Is this appropriate?</a:t>
            </a:r>
          </a:p>
        </p:txBody>
      </p:sp>
      <p:pic>
        <p:nvPicPr>
          <p:cNvPr id="47109" name="Picture 5" descr="A picture of a mircosope." title="Microscope"/>
          <p:cNvPicPr>
            <a:picLocks noChangeAspect="1" noChangeArrowheads="1"/>
          </p:cNvPicPr>
          <p:nvPr/>
        </p:nvPicPr>
        <p:blipFill>
          <a:blip r:embed="rId3" cstate="print"/>
          <a:srcRect/>
          <a:stretch>
            <a:fillRect/>
          </a:stretch>
        </p:blipFill>
        <p:spPr bwMode="auto">
          <a:xfrm>
            <a:off x="7542949" y="4343400"/>
            <a:ext cx="1381380" cy="2060574"/>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pPr>
              <a:defRPr/>
            </a:pPr>
            <a:fld id="{19D4B077-980B-4BE8-8BE3-78CB227B7BCD}"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52400"/>
            <a:ext cx="9144000" cy="1143000"/>
          </a:xfrm>
        </p:spPr>
        <p:txBody>
          <a:bodyPr>
            <a:noAutofit/>
          </a:bodyPr>
          <a:lstStyle/>
          <a:p>
            <a:r>
              <a:rPr lang="en-US" sz="4400" dirty="0" smtClean="0">
                <a:latin typeface="Arial" pitchFamily="34" charset="0"/>
                <a:cs typeface="Arial" pitchFamily="34" charset="0"/>
              </a:rPr>
              <a:t>References for Case Study 5</a:t>
            </a:r>
          </a:p>
        </p:txBody>
      </p:sp>
      <p:sp>
        <p:nvSpPr>
          <p:cNvPr id="48131" name="Rectangle 3"/>
          <p:cNvSpPr>
            <a:spLocks noGrp="1" noChangeArrowheads="1"/>
          </p:cNvSpPr>
          <p:nvPr>
            <p:ph idx="1"/>
          </p:nvPr>
        </p:nvSpPr>
        <p:spPr>
          <a:xfrm>
            <a:off x="381000" y="1447800"/>
            <a:ext cx="8458200" cy="5105400"/>
          </a:xfrm>
        </p:spPr>
        <p:txBody>
          <a:bodyPr>
            <a:normAutofit lnSpcReduction="10000"/>
          </a:bodyPr>
          <a:lstStyle/>
          <a:p>
            <a:pPr>
              <a:lnSpc>
                <a:spcPct val="90000"/>
              </a:lnSpc>
              <a:buFontTx/>
              <a:buNone/>
            </a:pPr>
            <a:r>
              <a:rPr lang="en-US" sz="1800" b="1" dirty="0" smtClean="0"/>
              <a:t>	</a:t>
            </a:r>
          </a:p>
          <a:p>
            <a:pPr marL="0" indent="0">
              <a:lnSpc>
                <a:spcPct val="90000"/>
              </a:lnSpc>
              <a:buFontTx/>
              <a:buNone/>
            </a:pPr>
            <a:r>
              <a:rPr lang="en-US" sz="2600" dirty="0" smtClean="0"/>
              <a:t>The </a:t>
            </a:r>
            <a:r>
              <a:rPr lang="en-US" sz="2600" dirty="0" smtClean="0">
                <a:solidFill>
                  <a:schemeClr val="accent1"/>
                </a:solidFill>
              </a:rPr>
              <a:t>NIH Grants Policy Statement </a:t>
            </a:r>
            <a:r>
              <a:rPr lang="en-US" sz="2600" dirty="0" smtClean="0"/>
              <a:t>addresses four tests to determine </a:t>
            </a:r>
            <a:r>
              <a:rPr lang="en-US" sz="2600" dirty="0" err="1" smtClean="0"/>
              <a:t>allowability</a:t>
            </a:r>
            <a:r>
              <a:rPr lang="en-US" sz="2600" dirty="0" smtClean="0"/>
              <a:t> of costs:</a:t>
            </a:r>
          </a:p>
          <a:p>
            <a:pPr>
              <a:lnSpc>
                <a:spcPct val="20000"/>
              </a:lnSpc>
              <a:buFontTx/>
              <a:buNone/>
            </a:pPr>
            <a:endParaRPr lang="en-US" sz="2800" dirty="0" smtClean="0"/>
          </a:p>
          <a:p>
            <a:pPr>
              <a:lnSpc>
                <a:spcPct val="90000"/>
              </a:lnSpc>
            </a:pPr>
            <a:r>
              <a:rPr lang="en-US" sz="2800" u="sng" dirty="0" err="1" smtClean="0"/>
              <a:t>Allocability</a:t>
            </a:r>
            <a:endParaRPr lang="en-US" sz="2800" u="sng" dirty="0" smtClean="0"/>
          </a:p>
          <a:p>
            <a:pPr>
              <a:lnSpc>
                <a:spcPct val="90000"/>
              </a:lnSpc>
              <a:buFontTx/>
              <a:buNone/>
            </a:pPr>
            <a:r>
              <a:rPr lang="en-US" sz="2400" b="1" dirty="0" smtClean="0"/>
              <a:t>	</a:t>
            </a:r>
            <a:r>
              <a:rPr lang="en-US" sz="2400" dirty="0" smtClean="0"/>
              <a:t>A cost is allocable to a specific grant if it is incurred solely to advance work under the grant and is deemed assignable, at least in part, to the grant.  </a:t>
            </a:r>
          </a:p>
          <a:p>
            <a:pPr>
              <a:lnSpc>
                <a:spcPct val="20000"/>
              </a:lnSpc>
              <a:buFontTx/>
              <a:buNone/>
            </a:pPr>
            <a:endParaRPr lang="en-US" sz="2400" dirty="0" smtClean="0"/>
          </a:p>
          <a:p>
            <a:pPr>
              <a:lnSpc>
                <a:spcPct val="90000"/>
              </a:lnSpc>
            </a:pPr>
            <a:r>
              <a:rPr lang="en-US" sz="2800" u="sng" dirty="0" smtClean="0"/>
              <a:t>Reasonableness</a:t>
            </a:r>
          </a:p>
          <a:p>
            <a:pPr>
              <a:lnSpc>
                <a:spcPct val="90000"/>
              </a:lnSpc>
              <a:buFontTx/>
              <a:buNone/>
            </a:pPr>
            <a:r>
              <a:rPr lang="en-US" sz="2400" dirty="0" smtClean="0"/>
              <a:t>	A cost may be considered </a:t>
            </a:r>
            <a:r>
              <a:rPr lang="en-US" sz="2400" u="sng" dirty="0" smtClean="0"/>
              <a:t>reasonable</a:t>
            </a:r>
            <a:r>
              <a:rPr lang="en-US" sz="2400" dirty="0" smtClean="0"/>
              <a:t> if the nature of the goods or services acquired reflect the action that a prudent person would have taken under the circumstances prevailing at the time the decision to incur the cost was made.</a:t>
            </a:r>
          </a:p>
          <a:p>
            <a:pPr>
              <a:lnSpc>
                <a:spcPct val="10000"/>
              </a:lnSpc>
              <a:buFontTx/>
              <a:buNone/>
            </a:pPr>
            <a:endParaRPr lang="en-US" sz="2400" dirty="0" smtClean="0"/>
          </a:p>
          <a:p>
            <a:pPr>
              <a:lnSpc>
                <a:spcPct val="90000"/>
              </a:lnSpc>
              <a:buFontTx/>
              <a:buNone/>
            </a:pPr>
            <a:endParaRPr lang="en-US" sz="2400" dirty="0" smtClean="0"/>
          </a:p>
          <a:p>
            <a:pPr>
              <a:lnSpc>
                <a:spcPct val="80000"/>
              </a:lnSpc>
            </a:pPr>
            <a:endParaRPr lang="en-US" sz="2200" dirty="0" smtClean="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52400"/>
            <a:ext cx="9144000" cy="1219200"/>
          </a:xfrm>
        </p:spPr>
        <p:txBody>
          <a:bodyPr>
            <a:normAutofit/>
          </a:bodyPr>
          <a:lstStyle/>
          <a:p>
            <a:r>
              <a:rPr lang="en-US" sz="4400" dirty="0" smtClean="0">
                <a:latin typeface="Arial" pitchFamily="34" charset="0"/>
                <a:cs typeface="Arial" pitchFamily="34" charset="0"/>
              </a:rPr>
              <a:t>References for Case Study 5 cont’d</a:t>
            </a:r>
          </a:p>
        </p:txBody>
      </p:sp>
      <p:sp>
        <p:nvSpPr>
          <p:cNvPr id="49155" name="Rectangle 3"/>
          <p:cNvSpPr>
            <a:spLocks noGrp="1" noChangeArrowheads="1"/>
          </p:cNvSpPr>
          <p:nvPr>
            <p:ph idx="1"/>
          </p:nvPr>
        </p:nvSpPr>
        <p:spPr>
          <a:xfrm>
            <a:off x="457200" y="1981200"/>
            <a:ext cx="8305800" cy="4114800"/>
          </a:xfrm>
        </p:spPr>
        <p:txBody>
          <a:bodyPr>
            <a:normAutofit fontScale="92500" lnSpcReduction="20000"/>
          </a:bodyPr>
          <a:lstStyle/>
          <a:p>
            <a:r>
              <a:rPr lang="en-US" sz="3000" u="sng" dirty="0" smtClean="0"/>
              <a:t>Consistency</a:t>
            </a:r>
          </a:p>
          <a:p>
            <a:pPr>
              <a:buFontTx/>
              <a:buNone/>
            </a:pPr>
            <a:r>
              <a:rPr lang="en-US" dirty="0" smtClean="0"/>
              <a:t>	</a:t>
            </a:r>
            <a:r>
              <a:rPr lang="en-US" sz="2600" dirty="0" smtClean="0"/>
              <a:t>Recipients must be consistent in assigning costs </a:t>
            </a:r>
          </a:p>
          <a:p>
            <a:pPr lvl="1"/>
            <a:r>
              <a:rPr lang="en-US" sz="2200" dirty="0" smtClean="0"/>
              <a:t>Although costs may be charged as either direct costs or F&amp;A costs, depending on their identifiable benefit to a particular project or program, they must be treated consistently for all work of the organization under like circumstances, regardless of the source of funding. </a:t>
            </a:r>
          </a:p>
          <a:p>
            <a:pPr>
              <a:lnSpc>
                <a:spcPct val="50000"/>
              </a:lnSpc>
              <a:buFontTx/>
              <a:buNone/>
            </a:pPr>
            <a:endParaRPr lang="en-US" sz="2400" dirty="0" smtClean="0"/>
          </a:p>
          <a:p>
            <a:pPr>
              <a:lnSpc>
                <a:spcPct val="90000"/>
              </a:lnSpc>
            </a:pPr>
            <a:r>
              <a:rPr lang="en-US" sz="3000" u="sng" dirty="0" smtClean="0"/>
              <a:t>Conformance </a:t>
            </a:r>
          </a:p>
          <a:p>
            <a:pPr>
              <a:lnSpc>
                <a:spcPct val="90000"/>
              </a:lnSpc>
              <a:buFontTx/>
              <a:buNone/>
            </a:pPr>
            <a:r>
              <a:rPr lang="en-US" sz="2400" dirty="0" smtClean="0"/>
              <a:t>	</a:t>
            </a:r>
            <a:r>
              <a:rPr lang="en-US" sz="2600" dirty="0" smtClean="0"/>
              <a:t>Conformance with limitations and exclusions as contained in the terms and conditions of award</a:t>
            </a:r>
          </a:p>
          <a:p>
            <a:pPr lvl="1"/>
            <a:r>
              <a:rPr lang="en-US" sz="2200" dirty="0" smtClean="0"/>
              <a:t>Varies by type of activity, type of recipient, and other specific requirements of individual awards.</a:t>
            </a:r>
          </a:p>
          <a:p>
            <a:pPr>
              <a:lnSpc>
                <a:spcPct val="90000"/>
              </a:lnSpc>
            </a:pPr>
            <a:endParaRPr lang="en-US" sz="2400" dirty="0" smtClean="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Autofit/>
          </a:bodyPr>
          <a:lstStyle/>
          <a:p>
            <a:r>
              <a:rPr lang="en-US" sz="7200" dirty="0" smtClean="0">
                <a:latin typeface="Arial" pitchFamily="34" charset="0"/>
                <a:cs typeface="Arial" pitchFamily="34" charset="0"/>
              </a:rPr>
              <a:t>Case Study 6….</a:t>
            </a:r>
          </a:p>
        </p:txBody>
      </p:sp>
      <p:sp>
        <p:nvSpPr>
          <p:cNvPr id="32771" name="Rectangle 3"/>
          <p:cNvSpPr>
            <a:spLocks noGrp="1" noChangeArrowheads="1"/>
          </p:cNvSpPr>
          <p:nvPr>
            <p:ph idx="1"/>
          </p:nvPr>
        </p:nvSpPr>
        <p:spPr>
          <a:xfrm>
            <a:off x="228600" y="2209800"/>
            <a:ext cx="8534400" cy="4648200"/>
          </a:xfrm>
        </p:spPr>
        <p:txBody>
          <a:bodyPr>
            <a:normAutofit/>
          </a:bodyPr>
          <a:lstStyle/>
          <a:p>
            <a:pPr>
              <a:buFontTx/>
              <a:buNone/>
            </a:pPr>
            <a:r>
              <a:rPr lang="en-US" dirty="0" smtClean="0"/>
              <a:t>	</a:t>
            </a:r>
            <a:r>
              <a:rPr lang="en-US" sz="2800" dirty="0" smtClean="0"/>
              <a:t>You recently learned that a post-doc working on an NIH grant had not disclosed that he was debarred for defaulting on his </a:t>
            </a:r>
            <a:r>
              <a:rPr lang="en-US" dirty="0" smtClean="0"/>
              <a:t>stud</a:t>
            </a:r>
            <a:r>
              <a:rPr lang="en-US" sz="2800" dirty="0" smtClean="0"/>
              <a:t>ent loan.  Unfortunately, you determined that this situation has gone unreported for a period of three years and during that time his salary has been paid by NIH grant funds.  </a:t>
            </a:r>
          </a:p>
          <a:p>
            <a:pPr>
              <a:buFontTx/>
              <a:buNone/>
            </a:pPr>
            <a:endParaRPr lang="en-US" sz="2800" dirty="0" smtClean="0"/>
          </a:p>
          <a:p>
            <a:pPr algn="ctr">
              <a:buFontTx/>
              <a:buNone/>
            </a:pPr>
            <a:r>
              <a:rPr lang="en-US" sz="2800" dirty="0" smtClean="0"/>
              <a:t>	Now what?</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152400"/>
            <a:ext cx="9144000" cy="1219200"/>
          </a:xfrm>
        </p:spPr>
        <p:txBody>
          <a:bodyPr>
            <a:normAutofit/>
          </a:bodyPr>
          <a:lstStyle/>
          <a:p>
            <a:r>
              <a:rPr lang="en-US" sz="4400" dirty="0" smtClean="0">
                <a:latin typeface="Arial" pitchFamily="34" charset="0"/>
                <a:cs typeface="Arial" pitchFamily="34" charset="0"/>
              </a:rPr>
              <a:t>References for Case Study 6</a:t>
            </a:r>
          </a:p>
        </p:txBody>
      </p:sp>
      <p:sp>
        <p:nvSpPr>
          <p:cNvPr id="33795" name="Rectangle 3"/>
          <p:cNvSpPr>
            <a:spLocks noGrp="1" noChangeArrowheads="1"/>
          </p:cNvSpPr>
          <p:nvPr>
            <p:ph type="body" sz="half" idx="1"/>
          </p:nvPr>
        </p:nvSpPr>
        <p:spPr>
          <a:xfrm>
            <a:off x="381000" y="1981200"/>
            <a:ext cx="8305800" cy="4114800"/>
          </a:xfrm>
        </p:spPr>
        <p:txBody>
          <a:bodyPr/>
          <a:lstStyle/>
          <a:p>
            <a:r>
              <a:rPr lang="en-US" sz="2800" dirty="0" smtClean="0"/>
              <a:t>Immediately report the situation to your Office of Sponsored Research and to each NIH awarding component</a:t>
            </a:r>
          </a:p>
          <a:p>
            <a:pPr>
              <a:lnSpc>
                <a:spcPct val="40000"/>
              </a:lnSpc>
            </a:pPr>
            <a:endParaRPr lang="en-US" sz="2800" dirty="0" smtClean="0"/>
          </a:p>
          <a:p>
            <a:r>
              <a:rPr lang="en-US" sz="2800" dirty="0" smtClean="0"/>
              <a:t>Individuals debarred from eligibility cannot be paid from NIH grant funds and such charges are unallowable </a:t>
            </a:r>
          </a:p>
        </p:txBody>
      </p:sp>
      <p:sp>
        <p:nvSpPr>
          <p:cNvPr id="2" name="Slide Number Placeholder 1"/>
          <p:cNvSpPr>
            <a:spLocks noGrp="1"/>
          </p:cNvSpPr>
          <p:nvPr>
            <p:ph type="sldNum" sz="quarter" idx="12"/>
          </p:nvPr>
        </p:nvSpPr>
        <p:spPr/>
        <p:txBody>
          <a:bodyPr/>
          <a:lstStyle/>
          <a:p>
            <a:pPr>
              <a:defRPr/>
            </a:pPr>
            <a:fld id="{19D4B077-980B-4BE8-8BE3-78CB227B7BCD}"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a:xfrm>
            <a:off x="0" y="152400"/>
            <a:ext cx="9144000" cy="1219200"/>
          </a:xfrm>
        </p:spPr>
        <p:txBody>
          <a:bodyPr>
            <a:normAutofit/>
          </a:bodyPr>
          <a:lstStyle/>
          <a:p>
            <a:r>
              <a:rPr lang="en-US" sz="4400" dirty="0" smtClean="0">
                <a:latin typeface="Arial" pitchFamily="34" charset="0"/>
                <a:cs typeface="Arial" pitchFamily="34" charset="0"/>
              </a:rPr>
              <a:t>References for Case Study 6 cont’d</a:t>
            </a:r>
          </a:p>
        </p:txBody>
      </p:sp>
      <p:sp>
        <p:nvSpPr>
          <p:cNvPr id="34819" name="Content Placeholder 5"/>
          <p:cNvSpPr>
            <a:spLocks noGrp="1"/>
          </p:cNvSpPr>
          <p:nvPr>
            <p:ph idx="1"/>
          </p:nvPr>
        </p:nvSpPr>
        <p:spPr>
          <a:xfrm>
            <a:off x="533400" y="1752600"/>
            <a:ext cx="8153400" cy="4114800"/>
          </a:xfrm>
        </p:spPr>
        <p:txBody>
          <a:bodyPr/>
          <a:lstStyle/>
          <a:p>
            <a:r>
              <a:rPr lang="en-US" dirty="0" smtClean="0"/>
              <a:t>As of November 26, 2003, Debarment and Suspension is implemented as a term and condition of award</a:t>
            </a:r>
          </a:p>
          <a:p>
            <a:pPr lvl="1"/>
            <a:r>
              <a:rPr lang="en-US" dirty="0" smtClean="0"/>
              <a:t>2 CFR Part 376 (HHS regulations that implement the </a:t>
            </a:r>
            <a:r>
              <a:rPr lang="en-US" dirty="0" err="1" smtClean="0"/>
              <a:t>governmentwide</a:t>
            </a:r>
            <a:r>
              <a:rPr lang="en-US" dirty="0" smtClean="0"/>
              <a:t> debarment and suspension system guidance)</a:t>
            </a:r>
          </a:p>
          <a:p>
            <a:pPr lvl="1"/>
            <a:r>
              <a:rPr lang="en-US" dirty="0" smtClean="0"/>
              <a:t>2 CFR Part 180 (OMB guidelines on </a:t>
            </a:r>
            <a:r>
              <a:rPr lang="en-US" dirty="0" err="1" smtClean="0"/>
              <a:t>governmentwide</a:t>
            </a:r>
            <a:r>
              <a:rPr lang="en-US" dirty="0" smtClean="0"/>
              <a:t> debarment and suspension (</a:t>
            </a:r>
            <a:r>
              <a:rPr lang="en-US" dirty="0" err="1" smtClean="0"/>
              <a:t>nonprocurement</a:t>
            </a:r>
            <a:r>
              <a:rPr lang="en-US" dirty="0" smtClean="0"/>
              <a:t>)</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9144000" cy="1371600"/>
          </a:xfrm>
        </p:spPr>
        <p:txBody>
          <a:bodyPr>
            <a:normAutofit/>
          </a:bodyPr>
          <a:lstStyle/>
          <a:p>
            <a:r>
              <a:rPr lang="en-US" sz="4400" dirty="0" smtClean="0">
                <a:latin typeface="Arial" pitchFamily="34" charset="0"/>
                <a:cs typeface="Arial" pitchFamily="34" charset="0"/>
              </a:rPr>
              <a:t>References for Case Study 6 cont’d</a:t>
            </a:r>
          </a:p>
        </p:txBody>
      </p:sp>
      <p:sp>
        <p:nvSpPr>
          <p:cNvPr id="3" name="Content Placeholder 2"/>
          <p:cNvSpPr>
            <a:spLocks noGrp="1"/>
          </p:cNvSpPr>
          <p:nvPr>
            <p:ph idx="1"/>
          </p:nvPr>
        </p:nvSpPr>
        <p:spPr>
          <a:xfrm>
            <a:off x="228600" y="1828800"/>
            <a:ext cx="8534400" cy="4114800"/>
          </a:xfrm>
        </p:spPr>
        <p:txBody>
          <a:bodyPr>
            <a:normAutofit fontScale="85000" lnSpcReduction="10000"/>
          </a:bodyPr>
          <a:lstStyle/>
          <a:p>
            <a:pPr>
              <a:defRPr/>
            </a:pPr>
            <a:r>
              <a:rPr lang="en-US" sz="3000" dirty="0" smtClean="0"/>
              <a:t>Prior to drawdown of funds for each grant award, recipients must report to the NIH funding IC if the recipient or any of its </a:t>
            </a:r>
            <a:r>
              <a:rPr lang="en-US" sz="3000" u="sng" dirty="0" smtClean="0"/>
              <a:t>principals</a:t>
            </a:r>
            <a:r>
              <a:rPr lang="en-US" sz="3000" dirty="0" smtClean="0"/>
              <a:t>:</a:t>
            </a:r>
          </a:p>
          <a:p>
            <a:pPr lvl="1">
              <a:defRPr/>
            </a:pPr>
            <a:r>
              <a:rPr lang="en-US" sz="2200" dirty="0" smtClean="0">
                <a:ea typeface="+mn-ea"/>
                <a:cs typeface="+mn-cs"/>
              </a:rPr>
              <a:t>Are presently excluded or disqualified;</a:t>
            </a:r>
          </a:p>
          <a:p>
            <a:pPr lvl="1">
              <a:defRPr/>
            </a:pPr>
            <a:r>
              <a:rPr lang="en-US" sz="2200" dirty="0" smtClean="0">
                <a:ea typeface="+mn-ea"/>
                <a:cs typeface="+mn-cs"/>
              </a:rPr>
              <a:t>Have been convicted within the preceding three years of any of the offenses listed in 2 CFR 180.800(a) or had a civil judgment for one of those offenses within that time period;</a:t>
            </a:r>
          </a:p>
          <a:p>
            <a:pPr lvl="1">
              <a:defRPr/>
            </a:pPr>
            <a:r>
              <a:rPr lang="en-US" sz="2200" dirty="0" smtClean="0">
                <a:ea typeface="+mn-ea"/>
                <a:cs typeface="+mn-cs"/>
              </a:rPr>
              <a:t>Are presently indicted for or otherwise criminally or civilly charged  by a governmental entity (Federal, State, or local) with commission of any of the offenses listed in 2 CFR 180.800(a); or</a:t>
            </a:r>
          </a:p>
          <a:p>
            <a:pPr lvl="1">
              <a:defRPr/>
            </a:pPr>
            <a:r>
              <a:rPr lang="en-US" sz="2200" dirty="0" smtClean="0">
                <a:ea typeface="+mn-ea"/>
                <a:cs typeface="+mn-cs"/>
              </a:rPr>
              <a:t>Have had one or more public transactions (Federal, State, or local) terminated within the preceding three years for cause or default.</a:t>
            </a:r>
            <a:endParaRPr lang="en-US" sz="2200" dirty="0" smtClean="0"/>
          </a:p>
          <a:p>
            <a:pPr>
              <a:buFontTx/>
              <a:buNone/>
              <a:defRPr/>
            </a:pPr>
            <a:endParaRPr lang="en-US" dirty="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52400"/>
            <a:ext cx="9144000" cy="1142144"/>
          </a:xfrm>
        </p:spPr>
        <p:txBody>
          <a:bodyPr>
            <a:normAutofit/>
          </a:bodyPr>
          <a:lstStyle/>
          <a:p>
            <a:r>
              <a:rPr lang="en-US" sz="4400" dirty="0" smtClean="0">
                <a:latin typeface="Arial" pitchFamily="34" charset="0"/>
                <a:cs typeface="Arial" pitchFamily="34" charset="0"/>
              </a:rPr>
              <a:t>References for Case Study 6 cont’d</a:t>
            </a:r>
          </a:p>
        </p:txBody>
      </p:sp>
      <p:sp>
        <p:nvSpPr>
          <p:cNvPr id="36867" name="Content Placeholder 2"/>
          <p:cNvSpPr>
            <a:spLocks noGrp="1"/>
          </p:cNvSpPr>
          <p:nvPr>
            <p:ph idx="1"/>
          </p:nvPr>
        </p:nvSpPr>
        <p:spPr>
          <a:xfrm>
            <a:off x="457200" y="1981200"/>
            <a:ext cx="8229600" cy="4525963"/>
          </a:xfrm>
        </p:spPr>
        <p:txBody>
          <a:bodyPr/>
          <a:lstStyle/>
          <a:p>
            <a:r>
              <a:rPr lang="en-US" sz="2800" dirty="0" smtClean="0"/>
              <a:t>Recipients must also immediately report to the NIH funding IC if at any time during the project period, including periods of no-cost extension, they discover:</a:t>
            </a:r>
          </a:p>
          <a:p>
            <a:pPr lvl="1"/>
            <a:r>
              <a:rPr lang="en-US" dirty="0" smtClean="0"/>
              <a:t>That they failed to disclose information prior to the drawdown of funds, or</a:t>
            </a:r>
          </a:p>
          <a:p>
            <a:pPr lvl="1"/>
            <a:r>
              <a:rPr lang="en-US" dirty="0" smtClean="0"/>
              <a:t>Due to changed circumstances, the recipient or any of its principals for the grant now meet the reporting criteria</a:t>
            </a:r>
          </a:p>
          <a:p>
            <a:pPr lvl="1"/>
            <a:endParaRPr lang="en-US" sz="2000" dirty="0" smtClean="0"/>
          </a:p>
          <a:p>
            <a:pPr lvl="1"/>
            <a:endParaRPr lang="en-US" sz="2000" dirty="0" smtClean="0"/>
          </a:p>
          <a:p>
            <a:endParaRPr lang="en-US" dirty="0" smtClean="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182880"/>
            <a:ext cx="9144000" cy="1111664"/>
          </a:xfrm>
        </p:spPr>
        <p:txBody>
          <a:bodyPr>
            <a:normAutofit/>
          </a:bodyPr>
          <a:lstStyle/>
          <a:p>
            <a:r>
              <a:rPr lang="en-US" sz="4400" dirty="0" smtClean="0">
                <a:latin typeface="Arial" pitchFamily="34" charset="0"/>
                <a:cs typeface="Arial" pitchFamily="34" charset="0"/>
              </a:rPr>
              <a:t>References for Case Study 6 cont’d</a:t>
            </a:r>
          </a:p>
        </p:txBody>
      </p:sp>
      <p:sp>
        <p:nvSpPr>
          <p:cNvPr id="37891" name="Content Placeholder 2"/>
          <p:cNvSpPr>
            <a:spLocks noGrp="1"/>
          </p:cNvSpPr>
          <p:nvPr>
            <p:ph idx="1"/>
          </p:nvPr>
        </p:nvSpPr>
        <p:spPr>
          <a:xfrm>
            <a:off x="457200" y="2133601"/>
            <a:ext cx="8229600" cy="3505200"/>
          </a:xfrm>
        </p:spPr>
        <p:txBody>
          <a:bodyPr/>
          <a:lstStyle/>
          <a:p>
            <a:r>
              <a:rPr lang="en-US" dirty="0" smtClean="0"/>
              <a:t>“Lower tier” transactions (consortia, subcontracts, consultants, collaborators, and contractors that require the provision of goods or services that will equal or exceed $25,000) are also subject to the regulations.  </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r>
              <a:rPr lang="en-US" sz="4400" dirty="0" smtClean="0">
                <a:latin typeface="Arial" pitchFamily="34" charset="0"/>
                <a:cs typeface="Arial" pitchFamily="34" charset="0"/>
              </a:rPr>
              <a:t>Compliance Requirements</a:t>
            </a:r>
          </a:p>
        </p:txBody>
      </p:sp>
      <p:sp>
        <p:nvSpPr>
          <p:cNvPr id="8195" name="Rectangle 3"/>
          <p:cNvSpPr>
            <a:spLocks noGrp="1" noChangeArrowheads="1"/>
          </p:cNvSpPr>
          <p:nvPr>
            <p:ph idx="1"/>
          </p:nvPr>
        </p:nvSpPr>
        <p:spPr>
          <a:xfrm>
            <a:off x="457200" y="1981200"/>
            <a:ext cx="8229600" cy="4449763"/>
          </a:xfrm>
        </p:spPr>
        <p:txBody>
          <a:bodyPr/>
          <a:lstStyle/>
          <a:p>
            <a:pPr>
              <a:lnSpc>
                <a:spcPct val="80000"/>
              </a:lnSpc>
              <a:buFontTx/>
              <a:buNone/>
            </a:pPr>
            <a:r>
              <a:rPr lang="en-US" sz="2800" dirty="0" smtClean="0"/>
              <a:t>Institutional Policies</a:t>
            </a:r>
          </a:p>
          <a:p>
            <a:pPr>
              <a:lnSpc>
                <a:spcPct val="80000"/>
              </a:lnSpc>
            </a:pPr>
            <a:r>
              <a:rPr lang="en-US" sz="2800" dirty="0" smtClean="0"/>
              <a:t>Organizational Structure</a:t>
            </a:r>
          </a:p>
          <a:p>
            <a:pPr>
              <a:lnSpc>
                <a:spcPct val="80000"/>
              </a:lnSpc>
            </a:pPr>
            <a:r>
              <a:rPr lang="en-US" sz="2800" dirty="0" smtClean="0"/>
              <a:t>Purchasing </a:t>
            </a:r>
          </a:p>
          <a:p>
            <a:pPr>
              <a:lnSpc>
                <a:spcPct val="80000"/>
              </a:lnSpc>
            </a:pPr>
            <a:r>
              <a:rPr lang="en-US" sz="2800" dirty="0" smtClean="0"/>
              <a:t>Accounting/Budgetary Controls </a:t>
            </a:r>
          </a:p>
          <a:p>
            <a:pPr>
              <a:lnSpc>
                <a:spcPct val="80000"/>
              </a:lnSpc>
            </a:pPr>
            <a:r>
              <a:rPr lang="en-US" sz="2800" dirty="0" smtClean="0"/>
              <a:t>Payroll Distribution</a:t>
            </a:r>
          </a:p>
          <a:p>
            <a:pPr>
              <a:lnSpc>
                <a:spcPct val="80000"/>
              </a:lnSpc>
            </a:pPr>
            <a:r>
              <a:rPr lang="en-US" sz="2800" dirty="0" smtClean="0"/>
              <a:t>Travel</a:t>
            </a:r>
          </a:p>
          <a:p>
            <a:pPr>
              <a:lnSpc>
                <a:spcPct val="80000"/>
              </a:lnSpc>
            </a:pPr>
            <a:r>
              <a:rPr lang="en-US" sz="2800" dirty="0" smtClean="0"/>
              <a:t>Consulting </a:t>
            </a:r>
          </a:p>
          <a:p>
            <a:pPr>
              <a:lnSpc>
                <a:spcPct val="80000"/>
              </a:lnSpc>
            </a:pPr>
            <a:r>
              <a:rPr lang="en-US" sz="2800" dirty="0" smtClean="0"/>
              <a:t>Property Management</a:t>
            </a:r>
          </a:p>
          <a:p>
            <a:pPr>
              <a:lnSpc>
                <a:spcPct val="80000"/>
              </a:lnSpc>
            </a:pPr>
            <a:r>
              <a:rPr lang="en-US" sz="2800" dirty="0" smtClean="0"/>
              <a:t>Ethics/Conflict of Interest</a:t>
            </a:r>
          </a:p>
        </p:txBody>
      </p:sp>
      <p:pic>
        <p:nvPicPr>
          <p:cNvPr id="8197" name="Picture 5" descr="Picture of a building" title="Picture of building"/>
          <p:cNvPicPr>
            <a:picLocks noChangeAspect="1" noChangeArrowheads="1"/>
          </p:cNvPicPr>
          <p:nvPr/>
        </p:nvPicPr>
        <p:blipFill>
          <a:blip r:embed="rId3" cstate="print"/>
          <a:srcRect/>
          <a:stretch>
            <a:fillRect/>
          </a:stretch>
        </p:blipFill>
        <p:spPr bwMode="auto">
          <a:xfrm>
            <a:off x="5410200" y="4267200"/>
            <a:ext cx="3260725" cy="2136775"/>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152400"/>
            <a:ext cx="9144000" cy="1219200"/>
          </a:xfrm>
        </p:spPr>
        <p:txBody>
          <a:bodyPr>
            <a:normAutofit/>
          </a:bodyPr>
          <a:lstStyle/>
          <a:p>
            <a:r>
              <a:rPr lang="en-US" sz="4400" dirty="0" smtClean="0">
                <a:latin typeface="Arial" pitchFamily="34" charset="0"/>
                <a:cs typeface="Arial" pitchFamily="34" charset="0"/>
              </a:rPr>
              <a:t>References for Case Study 6 cont’d</a:t>
            </a:r>
          </a:p>
        </p:txBody>
      </p:sp>
      <p:sp>
        <p:nvSpPr>
          <p:cNvPr id="38915" name="Content Placeholder 2"/>
          <p:cNvSpPr>
            <a:spLocks noGrp="1"/>
          </p:cNvSpPr>
          <p:nvPr>
            <p:ph idx="1"/>
          </p:nvPr>
        </p:nvSpPr>
        <p:spPr>
          <a:xfrm>
            <a:off x="533400" y="1752600"/>
            <a:ext cx="8077200" cy="4800600"/>
          </a:xfrm>
        </p:spPr>
        <p:txBody>
          <a:bodyPr>
            <a:normAutofit lnSpcReduction="10000"/>
          </a:bodyPr>
          <a:lstStyle/>
          <a:p>
            <a:pPr>
              <a:buFontTx/>
              <a:buNone/>
            </a:pPr>
            <a:r>
              <a:rPr lang="en-US" dirty="0" smtClean="0">
                <a:solidFill>
                  <a:schemeClr val="accent4"/>
                </a:solidFill>
              </a:rPr>
              <a:t>For lower tier transactions, recipients must:</a:t>
            </a:r>
          </a:p>
          <a:p>
            <a:pPr>
              <a:buFontTx/>
              <a:buNone/>
            </a:pPr>
            <a:endParaRPr lang="en-US" sz="1400" dirty="0" smtClean="0">
              <a:solidFill>
                <a:schemeClr val="accent4"/>
              </a:solidFill>
            </a:endParaRPr>
          </a:p>
          <a:p>
            <a:r>
              <a:rPr lang="en-US" sz="2800" dirty="0" smtClean="0"/>
              <a:t>Verify that the person is not excluded or disqualified prior to entering into a lower tier covered transaction  </a:t>
            </a:r>
          </a:p>
          <a:p>
            <a:endParaRPr lang="en-US" sz="1400" dirty="0" smtClean="0"/>
          </a:p>
          <a:p>
            <a:r>
              <a:rPr lang="en-US" sz="2800" dirty="0" smtClean="0"/>
              <a:t>Require participants to:</a:t>
            </a:r>
          </a:p>
          <a:p>
            <a:pPr lvl="1"/>
            <a:r>
              <a:rPr lang="en-US" sz="2400" dirty="0" smtClean="0"/>
              <a:t>Comply with the HHS Debarment and Suspension regulations as a condition of participation in the transaction, and </a:t>
            </a:r>
          </a:p>
          <a:p>
            <a:pPr lvl="1"/>
            <a:r>
              <a:rPr lang="en-US" sz="2400" dirty="0" smtClean="0"/>
              <a:t>Pass the requirement to comply with regulations to each person involved in the covered transaction at the next lower tier   </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152400"/>
            <a:ext cx="9144000" cy="1142144"/>
          </a:xfrm>
        </p:spPr>
        <p:txBody>
          <a:bodyPr>
            <a:normAutofit/>
          </a:bodyPr>
          <a:lstStyle/>
          <a:p>
            <a:r>
              <a:rPr lang="en-US" sz="4400" dirty="0" smtClean="0">
                <a:latin typeface="Arial" pitchFamily="34" charset="0"/>
                <a:cs typeface="Arial" pitchFamily="34" charset="0"/>
              </a:rPr>
              <a:t>References for Case Study 6 cont’d</a:t>
            </a:r>
          </a:p>
        </p:txBody>
      </p:sp>
      <p:sp>
        <p:nvSpPr>
          <p:cNvPr id="39939" name="Content Placeholder 2"/>
          <p:cNvSpPr>
            <a:spLocks noGrp="1"/>
          </p:cNvSpPr>
          <p:nvPr>
            <p:ph idx="1"/>
          </p:nvPr>
        </p:nvSpPr>
        <p:spPr>
          <a:xfrm>
            <a:off x="457200" y="2057401"/>
            <a:ext cx="8229600" cy="4038600"/>
          </a:xfrm>
        </p:spPr>
        <p:txBody>
          <a:bodyPr/>
          <a:lstStyle/>
          <a:p>
            <a:r>
              <a:rPr lang="en-US" dirty="0" smtClean="0"/>
              <a:t>Lower tier participants and contractors under grants (where the contract requires the provision of goods or services that will equal or exceed $25,000) must report to the recipient if it or any participants are presently excluded or disqualified.  </a:t>
            </a:r>
          </a:p>
          <a:p>
            <a:endParaRPr lang="en-US" dirty="0" smtClean="0"/>
          </a:p>
          <a:p>
            <a:endParaRPr lang="en-US" dirty="0" smtClean="0"/>
          </a:p>
          <a:p>
            <a:endParaRPr lang="en-US" dirty="0" smtClean="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2880"/>
            <a:ext cx="9144000" cy="1111664"/>
          </a:xfrm>
        </p:spPr>
        <p:txBody>
          <a:bodyPr>
            <a:noAutofit/>
          </a:bodyPr>
          <a:lstStyle/>
          <a:p>
            <a:r>
              <a:rPr lang="en-US" sz="4300" dirty="0" smtClean="0">
                <a:latin typeface="Arial" pitchFamily="34" charset="0"/>
                <a:cs typeface="Arial" pitchFamily="34" charset="0"/>
              </a:rPr>
              <a:t>More Information Related to Case Study 6</a:t>
            </a:r>
          </a:p>
        </p:txBody>
      </p:sp>
      <p:sp>
        <p:nvSpPr>
          <p:cNvPr id="40963" name="Rectangle 3"/>
          <p:cNvSpPr>
            <a:spLocks noGrp="1" noChangeArrowheads="1"/>
          </p:cNvSpPr>
          <p:nvPr>
            <p:ph idx="1"/>
          </p:nvPr>
        </p:nvSpPr>
        <p:spPr>
          <a:xfrm>
            <a:off x="152400" y="1676400"/>
            <a:ext cx="8991600" cy="4876800"/>
          </a:xfrm>
        </p:spPr>
        <p:txBody>
          <a:bodyPr>
            <a:noAutofit/>
          </a:bodyPr>
          <a:lstStyle/>
          <a:p>
            <a:pPr>
              <a:lnSpc>
                <a:spcPct val="110000"/>
              </a:lnSpc>
              <a:buFontTx/>
              <a:buNone/>
            </a:pPr>
            <a:r>
              <a:rPr lang="en-US" sz="1800" b="1" dirty="0" smtClean="0"/>
              <a:t>Q: </a:t>
            </a:r>
            <a:r>
              <a:rPr lang="en-US" sz="1800" dirty="0" smtClean="0"/>
              <a:t>What </a:t>
            </a:r>
            <a:r>
              <a:rPr lang="en-US" sz="1800" dirty="0"/>
              <a:t>is the System for Award Management (SAM</a:t>
            </a:r>
            <a:r>
              <a:rPr lang="en-US" sz="1800" dirty="0" smtClean="0"/>
              <a:t>)? </a:t>
            </a:r>
            <a:endParaRPr lang="en-US" sz="1800" b="1" dirty="0" smtClean="0"/>
          </a:p>
          <a:p>
            <a:pPr>
              <a:lnSpc>
                <a:spcPct val="110000"/>
              </a:lnSpc>
              <a:buFontTx/>
              <a:buNone/>
            </a:pPr>
            <a:r>
              <a:rPr lang="en-US" sz="1800" b="1" dirty="0" smtClean="0">
                <a:solidFill>
                  <a:srgbClr val="FF6600"/>
                </a:solidFill>
              </a:rPr>
              <a:t>A: </a:t>
            </a:r>
            <a:r>
              <a:rPr lang="en-US" sz="1400" b="1" dirty="0" smtClean="0">
                <a:solidFill>
                  <a:srgbClr val="FF6600"/>
                </a:solidFill>
              </a:rPr>
              <a:t>T</a:t>
            </a:r>
            <a:r>
              <a:rPr lang="en-US" sz="1400" dirty="0" smtClean="0">
                <a:solidFill>
                  <a:srgbClr val="FF6600"/>
                </a:solidFill>
              </a:rPr>
              <a:t>he</a:t>
            </a:r>
            <a:r>
              <a:rPr lang="en-US" sz="1400" dirty="0">
                <a:solidFill>
                  <a:srgbClr val="FF6600"/>
                </a:solidFill>
              </a:rPr>
              <a:t> System for Award Management (SAM) is the Official U.S. Government system that consolidated the capabilities of CCR/</a:t>
            </a:r>
            <a:r>
              <a:rPr lang="en-US" sz="1400" dirty="0" err="1">
                <a:solidFill>
                  <a:srgbClr val="FF6600"/>
                </a:solidFill>
              </a:rPr>
              <a:t>FedReg</a:t>
            </a:r>
            <a:r>
              <a:rPr lang="en-US" sz="1400" dirty="0">
                <a:solidFill>
                  <a:srgbClr val="FF6600"/>
                </a:solidFill>
              </a:rPr>
              <a:t>, ORCA, and EPLS</a:t>
            </a:r>
            <a:r>
              <a:rPr lang="en-US" sz="1400" dirty="0" smtClean="0">
                <a:solidFill>
                  <a:srgbClr val="FF6600"/>
                </a:solidFill>
              </a:rPr>
              <a:t>. </a:t>
            </a:r>
          </a:p>
          <a:p>
            <a:pPr>
              <a:lnSpc>
                <a:spcPct val="110000"/>
              </a:lnSpc>
              <a:buFontTx/>
              <a:buNone/>
            </a:pPr>
            <a:r>
              <a:rPr lang="en-US" sz="1800" dirty="0" smtClean="0"/>
              <a:t>Q</a:t>
            </a:r>
            <a:r>
              <a:rPr lang="en-US" sz="1800" dirty="0"/>
              <a:t>:  What is the purpose of the Exclusions portion of Performance Information in SAM?</a:t>
            </a:r>
            <a:endParaRPr lang="en-US" sz="1800" dirty="0" smtClean="0"/>
          </a:p>
          <a:p>
            <a:pPr>
              <a:lnSpc>
                <a:spcPct val="110000"/>
              </a:lnSpc>
              <a:buFontTx/>
              <a:buNone/>
            </a:pPr>
            <a:r>
              <a:rPr lang="en-US" sz="1800" dirty="0" smtClean="0">
                <a:solidFill>
                  <a:srgbClr val="FF6600"/>
                </a:solidFill>
              </a:rPr>
              <a:t>A:</a:t>
            </a:r>
            <a:r>
              <a:rPr lang="en-US" sz="1800" dirty="0">
                <a:solidFill>
                  <a:srgbClr val="FF6600"/>
                </a:solidFill>
              </a:rPr>
              <a:t>	</a:t>
            </a:r>
            <a:r>
              <a:rPr lang="en-US" sz="1400" dirty="0" smtClean="0">
                <a:solidFill>
                  <a:srgbClr val="FF6600"/>
                </a:solidFill>
              </a:rPr>
              <a:t>SAM provides </a:t>
            </a:r>
            <a:r>
              <a:rPr lang="en-US" sz="1400" dirty="0">
                <a:solidFill>
                  <a:srgbClr val="FF6600"/>
                </a:solidFill>
              </a:rPr>
              <a:t>a </a:t>
            </a:r>
            <a:r>
              <a:rPr lang="en-US" sz="1400" dirty="0" smtClean="0">
                <a:solidFill>
                  <a:srgbClr val="FF6600"/>
                </a:solidFill>
              </a:rPr>
              <a:t>single, </a:t>
            </a:r>
            <a:r>
              <a:rPr lang="en-US" sz="1400" dirty="0">
                <a:solidFill>
                  <a:srgbClr val="FF6600"/>
                </a:solidFill>
              </a:rPr>
              <a:t>comprehensive list of </a:t>
            </a:r>
            <a:r>
              <a:rPr lang="en-US" sz="1400" dirty="0" smtClean="0">
                <a:solidFill>
                  <a:srgbClr val="FF6600"/>
                </a:solidFill>
              </a:rPr>
              <a:t>individuals and </a:t>
            </a:r>
            <a:r>
              <a:rPr lang="en-US" sz="1400" dirty="0">
                <a:solidFill>
                  <a:srgbClr val="FF6600"/>
                </a:solidFill>
              </a:rPr>
              <a:t>firms excluded by federal government agencies from receiving federal contracts or federally-approved subcontracts and from certain types of federal financial and nonfinancial assistance and benefits. </a:t>
            </a:r>
            <a:endParaRPr lang="en-US" sz="1400" dirty="0" smtClean="0">
              <a:solidFill>
                <a:srgbClr val="FF6600"/>
              </a:solidFill>
            </a:endParaRPr>
          </a:p>
          <a:p>
            <a:pPr>
              <a:lnSpc>
                <a:spcPct val="110000"/>
              </a:lnSpc>
              <a:buFontTx/>
              <a:buNone/>
            </a:pPr>
            <a:r>
              <a:rPr lang="en-US" sz="1400" dirty="0">
                <a:solidFill>
                  <a:srgbClr val="FF6600"/>
                </a:solidFill>
              </a:rPr>
              <a:t>	</a:t>
            </a:r>
            <a:r>
              <a:rPr lang="en-US" sz="1400" dirty="0" smtClean="0">
                <a:solidFill>
                  <a:srgbClr val="FF6600"/>
                </a:solidFill>
              </a:rPr>
              <a:t>The </a:t>
            </a:r>
            <a:r>
              <a:rPr lang="en-US" sz="1400" dirty="0">
                <a:solidFill>
                  <a:srgbClr val="FF6600"/>
                </a:solidFill>
              </a:rPr>
              <a:t>system is used to keep agencies </a:t>
            </a:r>
            <a:r>
              <a:rPr lang="en-US" sz="1400" dirty="0" smtClean="0">
                <a:solidFill>
                  <a:srgbClr val="FF6600"/>
                </a:solidFill>
              </a:rPr>
              <a:t>aware </a:t>
            </a:r>
            <a:r>
              <a:rPr lang="en-US" sz="1400" dirty="0">
                <a:solidFill>
                  <a:srgbClr val="FF6600"/>
                </a:solidFill>
              </a:rPr>
              <a:t>of administrative, as well as, statutory exclusions taken throughout the Federal Government. </a:t>
            </a:r>
            <a:endParaRPr lang="en-US" sz="1400" dirty="0" smtClean="0">
              <a:solidFill>
                <a:srgbClr val="FF6600"/>
              </a:solidFill>
            </a:endParaRPr>
          </a:p>
          <a:p>
            <a:pPr>
              <a:lnSpc>
                <a:spcPct val="110000"/>
              </a:lnSpc>
              <a:buFontTx/>
              <a:buNone/>
            </a:pPr>
            <a:r>
              <a:rPr lang="en-US" sz="1800" dirty="0" smtClean="0"/>
              <a:t>	</a:t>
            </a:r>
            <a:r>
              <a:rPr lang="en-US" sz="1800" dirty="0">
                <a:solidFill>
                  <a:schemeClr val="accent4"/>
                </a:solidFill>
                <a:hlinkClick r:id="rId3"/>
              </a:rPr>
              <a:t>https://</a:t>
            </a:r>
            <a:r>
              <a:rPr lang="en-US" sz="1800" dirty="0" smtClean="0">
                <a:solidFill>
                  <a:schemeClr val="accent4"/>
                </a:solidFill>
                <a:hlinkClick r:id="rId3"/>
              </a:rPr>
              <a:t>www.sam.gov/</a:t>
            </a:r>
            <a:endParaRPr lang="en-US" sz="1800" dirty="0" smtClean="0">
              <a:solidFill>
                <a:srgbClr val="800000"/>
              </a:solidFill>
            </a:endParaRPr>
          </a:p>
          <a:p>
            <a:pPr>
              <a:lnSpc>
                <a:spcPct val="110000"/>
              </a:lnSpc>
              <a:buFontTx/>
              <a:buNone/>
            </a:pPr>
            <a:r>
              <a:rPr lang="en-US" sz="1800" dirty="0" smtClean="0">
                <a:solidFill>
                  <a:srgbClr val="800000"/>
                </a:solidFill>
              </a:rPr>
              <a:t>General Information:</a:t>
            </a:r>
          </a:p>
          <a:p>
            <a:pPr>
              <a:lnSpc>
                <a:spcPct val="110000"/>
              </a:lnSpc>
              <a:buFontTx/>
              <a:buNone/>
            </a:pPr>
            <a:r>
              <a:rPr lang="en-US" sz="1800" b="1" dirty="0" smtClean="0"/>
              <a:t>	HHS Debarment Regulation (</a:t>
            </a:r>
            <a:r>
              <a:rPr lang="en-US" sz="1800" dirty="0" smtClean="0">
                <a:solidFill>
                  <a:schemeClr val="tx2"/>
                </a:solidFill>
              </a:rPr>
              <a:t>2 CFR Part 376) </a:t>
            </a:r>
          </a:p>
          <a:p>
            <a:pPr lvl="1">
              <a:lnSpc>
                <a:spcPct val="110000"/>
              </a:lnSpc>
            </a:pPr>
            <a:r>
              <a:rPr lang="en-US" sz="1800" dirty="0" smtClean="0">
                <a:solidFill>
                  <a:schemeClr val="accent2"/>
                </a:solidFill>
              </a:rPr>
              <a:t>Implements the government-wide debarment and suspension system guidance (2 CFR Part 180)</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52400"/>
            <a:ext cx="9144000" cy="1219200"/>
          </a:xfrm>
        </p:spPr>
        <p:txBody>
          <a:bodyPr>
            <a:noAutofit/>
          </a:bodyPr>
          <a:lstStyle/>
          <a:p>
            <a:r>
              <a:rPr lang="en-US" sz="7200" dirty="0" smtClean="0">
                <a:latin typeface="Arial" pitchFamily="34" charset="0"/>
                <a:cs typeface="Arial" pitchFamily="34" charset="0"/>
              </a:rPr>
              <a:t>Case Study 7….</a:t>
            </a:r>
          </a:p>
        </p:txBody>
      </p:sp>
      <p:sp>
        <p:nvSpPr>
          <p:cNvPr id="41987" name="Rectangle 3"/>
          <p:cNvSpPr>
            <a:spLocks noGrp="1" noChangeArrowheads="1"/>
          </p:cNvSpPr>
          <p:nvPr>
            <p:ph idx="1"/>
          </p:nvPr>
        </p:nvSpPr>
        <p:spPr>
          <a:xfrm>
            <a:off x="304800" y="1706561"/>
            <a:ext cx="8534400" cy="4800601"/>
          </a:xfrm>
        </p:spPr>
        <p:txBody>
          <a:bodyPr>
            <a:normAutofit fontScale="92500" lnSpcReduction="20000"/>
          </a:bodyPr>
          <a:lstStyle/>
          <a:p>
            <a:pPr>
              <a:lnSpc>
                <a:spcPct val="100000"/>
              </a:lnSpc>
              <a:buFontTx/>
              <a:buNone/>
            </a:pPr>
            <a:r>
              <a:rPr lang="en-US" sz="2800" dirty="0" smtClean="0"/>
              <a:t>	Dr. Science is the PI on an NIH grant to the University of Education.  The grant was awarded using a provisional F&amp;A rate of 35%.  A few months into the project, the University negotiated a final F&amp;A rate of 40%.  </a:t>
            </a:r>
          </a:p>
          <a:p>
            <a:pPr>
              <a:lnSpc>
                <a:spcPct val="100000"/>
              </a:lnSpc>
              <a:buFontTx/>
              <a:buNone/>
            </a:pPr>
            <a:r>
              <a:rPr lang="en-US" sz="1000" dirty="0"/>
              <a:t>	</a:t>
            </a:r>
            <a:endParaRPr lang="en-US" sz="1000" dirty="0" smtClean="0"/>
          </a:p>
          <a:p>
            <a:pPr>
              <a:lnSpc>
                <a:spcPct val="100000"/>
              </a:lnSpc>
              <a:buFontTx/>
              <a:buNone/>
            </a:pPr>
            <a:r>
              <a:rPr lang="en-US" sz="2800" dirty="0"/>
              <a:t>	</a:t>
            </a:r>
            <a:r>
              <a:rPr lang="en-US" sz="2800" dirty="0" smtClean="0"/>
              <a:t>The University has decided to seek recovery of F&amp;A costs at this newly negotiated rate by </a:t>
            </a:r>
            <a:r>
              <a:rPr lang="en-US" sz="2800" dirty="0" err="1" smtClean="0"/>
              <a:t>rebudgeting</a:t>
            </a:r>
            <a:r>
              <a:rPr lang="en-US" sz="2800" dirty="0" smtClean="0"/>
              <a:t> from direct costs.  Can the University do this?</a:t>
            </a:r>
          </a:p>
          <a:p>
            <a:pPr algn="ctr">
              <a:lnSpc>
                <a:spcPct val="100000"/>
              </a:lnSpc>
              <a:buFontTx/>
              <a:buNone/>
            </a:pPr>
            <a:endParaRPr lang="en-US" sz="400" dirty="0" smtClean="0"/>
          </a:p>
          <a:p>
            <a:pPr>
              <a:lnSpc>
                <a:spcPct val="100000"/>
              </a:lnSpc>
              <a:buFontTx/>
              <a:buNone/>
            </a:pPr>
            <a:r>
              <a:rPr lang="en-US" sz="2800" dirty="0" smtClean="0"/>
              <a:t>	In an effort </a:t>
            </a:r>
            <a:r>
              <a:rPr lang="en-US" dirty="0" smtClean="0"/>
              <a:t>to keep costs down, the University wants a proposed domestic </a:t>
            </a:r>
            <a:r>
              <a:rPr lang="en-US" dirty="0" err="1" smtClean="0"/>
              <a:t>subrecipient</a:t>
            </a:r>
            <a:r>
              <a:rPr lang="en-US" dirty="0" smtClean="0"/>
              <a:t> to accept a 10% F&amp;A rate.  Can the University require this from a </a:t>
            </a:r>
            <a:r>
              <a:rPr lang="en-US" dirty="0" err="1" smtClean="0"/>
              <a:t>subrecipient</a:t>
            </a:r>
            <a:r>
              <a:rPr lang="en-US" dirty="0" smtClean="0"/>
              <a:t>? </a:t>
            </a:r>
            <a:endParaRPr lang="en-US" sz="2800" dirty="0" smtClean="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52400"/>
            <a:ext cx="9144000" cy="1143000"/>
          </a:xfrm>
        </p:spPr>
        <p:txBody>
          <a:bodyPr>
            <a:normAutofit/>
          </a:bodyPr>
          <a:lstStyle/>
          <a:p>
            <a:r>
              <a:rPr lang="en-US" sz="4400" dirty="0" smtClean="0">
                <a:latin typeface="Arial" pitchFamily="34" charset="0"/>
                <a:cs typeface="Arial" pitchFamily="34" charset="0"/>
              </a:rPr>
              <a:t>References for Case Study 7</a:t>
            </a:r>
          </a:p>
        </p:txBody>
      </p:sp>
      <p:sp>
        <p:nvSpPr>
          <p:cNvPr id="43011" name="Rectangle 3"/>
          <p:cNvSpPr>
            <a:spLocks noGrp="1" noChangeArrowheads="1"/>
          </p:cNvSpPr>
          <p:nvPr>
            <p:ph idx="1"/>
          </p:nvPr>
        </p:nvSpPr>
        <p:spPr>
          <a:xfrm>
            <a:off x="381000" y="1600200"/>
            <a:ext cx="8382000" cy="4953000"/>
          </a:xfrm>
        </p:spPr>
        <p:txBody>
          <a:bodyPr>
            <a:normAutofit lnSpcReduction="10000"/>
          </a:bodyPr>
          <a:lstStyle/>
          <a:p>
            <a:pPr>
              <a:lnSpc>
                <a:spcPct val="110000"/>
              </a:lnSpc>
            </a:pPr>
            <a:r>
              <a:rPr lang="en-US" sz="2200" dirty="0">
                <a:cs typeface="Times New Roman" charset="0"/>
              </a:rPr>
              <a:t>Regardless of the type of recipient, the rate(s) in effect at the beginning of the competitive segment will be used to determine the amount budgeted for F&amp;A costs for each year of the competitive segment</a:t>
            </a:r>
            <a:r>
              <a:rPr lang="en-US" sz="2200" dirty="0" smtClean="0">
                <a:cs typeface="Times New Roman" charset="0"/>
              </a:rPr>
              <a:t>.</a:t>
            </a:r>
          </a:p>
          <a:p>
            <a:pPr>
              <a:lnSpc>
                <a:spcPct val="110000"/>
              </a:lnSpc>
            </a:pPr>
            <a:r>
              <a:rPr lang="en-US" sz="2200" dirty="0">
                <a:cs typeface="Times New Roman" charset="0"/>
              </a:rPr>
              <a:t>Generally, recipients may </a:t>
            </a:r>
            <a:r>
              <a:rPr lang="en-US" sz="2200" dirty="0" err="1">
                <a:cs typeface="Times New Roman" charset="0"/>
              </a:rPr>
              <a:t>rebudget</a:t>
            </a:r>
            <a:r>
              <a:rPr lang="en-US" sz="2200" dirty="0">
                <a:cs typeface="Times New Roman" charset="0"/>
              </a:rPr>
              <a:t> between direct and F&amp;A costs (in either direction) without NIH prior approval, provided there is no change in the scope of the approved project</a:t>
            </a:r>
            <a:r>
              <a:rPr lang="en-US" sz="2200" dirty="0" smtClean="0">
                <a:cs typeface="Times New Roman" charset="0"/>
              </a:rPr>
              <a:t>.</a:t>
            </a:r>
          </a:p>
          <a:p>
            <a:pPr>
              <a:lnSpc>
                <a:spcPct val="110000"/>
              </a:lnSpc>
            </a:pPr>
            <a:r>
              <a:rPr lang="en-US" sz="2200" dirty="0" smtClean="0">
                <a:cs typeface="Times New Roman" charset="0"/>
              </a:rPr>
              <a:t>However, F&amp;A </a:t>
            </a:r>
            <a:r>
              <a:rPr lang="en-US" sz="2200" dirty="0">
                <a:cs typeface="Times New Roman" charset="0"/>
              </a:rPr>
              <a:t>cost reimbursement on </a:t>
            </a:r>
            <a:r>
              <a:rPr lang="en-US" sz="2200" dirty="0" smtClean="0">
                <a:cs typeface="Times New Roman" charset="0"/>
              </a:rPr>
              <a:t>grants to Institutions of Higher Education is </a:t>
            </a:r>
            <a:r>
              <a:rPr lang="en-US" sz="2200" dirty="0">
                <a:cs typeface="Times New Roman" charset="0"/>
              </a:rPr>
              <a:t>based on the rates used in the award, which are not subject to adjustment in </a:t>
            </a:r>
            <a:r>
              <a:rPr lang="en-US" sz="2200" dirty="0" smtClean="0">
                <a:cs typeface="Times New Roman" charset="0"/>
              </a:rPr>
              <a:t>reimbursement. </a:t>
            </a:r>
          </a:p>
          <a:p>
            <a:pPr lvl="1">
              <a:lnSpc>
                <a:spcPct val="80000"/>
              </a:lnSpc>
            </a:pPr>
            <a:r>
              <a:rPr lang="en-US" sz="2000" dirty="0" smtClean="0">
                <a:cs typeface="Times New Roman" charset="0"/>
              </a:rPr>
              <a:t>Except </a:t>
            </a:r>
            <a:r>
              <a:rPr lang="en-US" sz="2000" dirty="0">
                <a:cs typeface="Times New Roman" charset="0"/>
              </a:rPr>
              <a:t>for the establishment of permanent rates when a provisional rate was used for funding</a:t>
            </a:r>
            <a:r>
              <a:rPr lang="en-US" sz="2000" dirty="0" smtClean="0">
                <a:cs typeface="Times New Roman" charset="0"/>
              </a:rPr>
              <a:t>.</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152400"/>
            <a:ext cx="9144000" cy="1142144"/>
          </a:xfrm>
        </p:spPr>
        <p:txBody>
          <a:bodyPr>
            <a:normAutofit/>
          </a:bodyPr>
          <a:lstStyle/>
          <a:p>
            <a:r>
              <a:rPr lang="en-US" sz="4400" dirty="0" smtClean="0">
                <a:latin typeface="Arial" pitchFamily="34" charset="0"/>
                <a:cs typeface="Arial" pitchFamily="34" charset="0"/>
              </a:rPr>
              <a:t>References for Case Study 7 cont’d</a:t>
            </a:r>
          </a:p>
        </p:txBody>
      </p:sp>
      <p:sp>
        <p:nvSpPr>
          <p:cNvPr id="39939" name="Content Placeholder 2"/>
          <p:cNvSpPr>
            <a:spLocks noGrp="1"/>
          </p:cNvSpPr>
          <p:nvPr>
            <p:ph idx="1"/>
          </p:nvPr>
        </p:nvSpPr>
        <p:spPr>
          <a:xfrm>
            <a:off x="457200" y="2057401"/>
            <a:ext cx="8229600" cy="4298950"/>
          </a:xfrm>
        </p:spPr>
        <p:txBody>
          <a:bodyPr/>
          <a:lstStyle/>
          <a:p>
            <a:r>
              <a:rPr lang="en-US" dirty="0"/>
              <a:t>If a </a:t>
            </a:r>
            <a:r>
              <a:rPr lang="en-US" dirty="0" err="1"/>
              <a:t>subrecipient</a:t>
            </a:r>
            <a:r>
              <a:rPr lang="en-US" dirty="0"/>
              <a:t> already has a negotiated indirect cost rate established with their cognizant agency for indirect cost, the negotiated rate must be used. </a:t>
            </a:r>
            <a:endParaRPr lang="en-US" dirty="0" smtClean="0"/>
          </a:p>
          <a:p>
            <a:endParaRPr lang="en-US" sz="1800" dirty="0"/>
          </a:p>
          <a:p>
            <a:r>
              <a:rPr lang="en-US" dirty="0" smtClean="0"/>
              <a:t>It </a:t>
            </a:r>
            <a:r>
              <a:rPr lang="en-US" dirty="0"/>
              <a:t>is not permissible for pass-through entities to force or entice a proposed </a:t>
            </a:r>
            <a:r>
              <a:rPr lang="en-US" dirty="0" err="1"/>
              <a:t>subrecipient</a:t>
            </a:r>
            <a:r>
              <a:rPr lang="en-US" dirty="0"/>
              <a:t> without a negotiated rate to accept less than the de </a:t>
            </a:r>
            <a:r>
              <a:rPr lang="en-US" dirty="0" err="1"/>
              <a:t>minimis</a:t>
            </a:r>
            <a:r>
              <a:rPr lang="en-US" dirty="0"/>
              <a:t> rate.</a:t>
            </a:r>
          </a:p>
          <a:p>
            <a:endParaRPr lang="en-US" dirty="0" smtClean="0"/>
          </a:p>
          <a:p>
            <a:endParaRPr lang="en-US" dirty="0" smtClean="0"/>
          </a:p>
          <a:p>
            <a:endParaRPr lang="en-US" dirty="0" smtClean="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45</a:t>
            </a:fld>
            <a:endParaRPr lang="en-US"/>
          </a:p>
        </p:txBody>
      </p:sp>
    </p:spTree>
    <p:extLst>
      <p:ext uri="{BB962C8B-B14F-4D97-AF65-F5344CB8AC3E}">
        <p14:creationId xmlns:p14="http://schemas.microsoft.com/office/powerpoint/2010/main" val="17126206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0" y="152400"/>
            <a:ext cx="9144000" cy="1189037"/>
          </a:xfrm>
        </p:spPr>
        <p:txBody>
          <a:bodyPr>
            <a:noAutofit/>
          </a:bodyPr>
          <a:lstStyle/>
          <a:p>
            <a:r>
              <a:rPr lang="en-US" sz="7200" dirty="0" smtClean="0">
                <a:latin typeface="Arial" pitchFamily="34" charset="0"/>
                <a:cs typeface="Arial" pitchFamily="34" charset="0"/>
              </a:rPr>
              <a:t>Questions?</a:t>
            </a:r>
          </a:p>
        </p:txBody>
      </p:sp>
      <p:sp>
        <p:nvSpPr>
          <p:cNvPr id="2054" name="Rectangle 5"/>
          <p:cNvSpPr>
            <a:spLocks noChangeArrowheads="1"/>
          </p:cNvSpPr>
          <p:nvPr/>
        </p:nvSpPr>
        <p:spPr bwMode="auto">
          <a:xfrm>
            <a:off x="0" y="3146425"/>
            <a:ext cx="9144000" cy="0"/>
          </a:xfrm>
          <a:prstGeom prst="rect">
            <a:avLst/>
          </a:prstGeom>
          <a:noFill/>
          <a:ln w="9525">
            <a:noFill/>
            <a:miter lim="800000"/>
            <a:headEnd/>
            <a:tailEnd/>
          </a:ln>
        </p:spPr>
        <p:txBody>
          <a:bodyPr>
            <a:spAutoFit/>
          </a:bodyPr>
          <a:lstStyle/>
          <a:p>
            <a:endParaRPr lang="en-US"/>
          </a:p>
        </p:txBody>
      </p:sp>
      <p:pic>
        <p:nvPicPr>
          <p:cNvPr id="12" name="Picture 11" descr="HHS-NIH-OER Logo Combo.jpg"/>
          <p:cNvPicPr>
            <a:picLocks noChangeAspect="1"/>
          </p:cNvPicPr>
          <p:nvPr/>
        </p:nvPicPr>
        <p:blipFill>
          <a:blip r:embed="rId3"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a:xfrm>
            <a:off x="5321698" y="6062078"/>
            <a:ext cx="836215" cy="746308"/>
          </a:xfrm>
          <a:prstGeom prst="rect">
            <a:avLst/>
          </a:prstGeom>
          <a:ln>
            <a:noFill/>
          </a:ln>
        </p:spPr>
      </p:pic>
      <p:pic>
        <p:nvPicPr>
          <p:cNvPr id="2" name="Picture 1"/>
          <p:cNvPicPr>
            <a:picLocks noChangeAspect="1"/>
          </p:cNvPicPr>
          <p:nvPr/>
        </p:nvPicPr>
        <p:blipFill>
          <a:blip r:embed="rId4"/>
          <a:stretch>
            <a:fillRect/>
          </a:stretch>
        </p:blipFill>
        <p:spPr>
          <a:xfrm>
            <a:off x="6310313" y="6198786"/>
            <a:ext cx="2790825" cy="609600"/>
          </a:xfrm>
          <a:prstGeom prst="rect">
            <a:avLst/>
          </a:prstGeom>
        </p:spPr>
      </p:pic>
      <p:sp>
        <p:nvSpPr>
          <p:cNvPr id="3" name="Slide Number Placeholder 2"/>
          <p:cNvSpPr>
            <a:spLocks noGrp="1"/>
          </p:cNvSpPr>
          <p:nvPr>
            <p:ph type="sldNum" sz="quarter" idx="12"/>
          </p:nvPr>
        </p:nvSpPr>
        <p:spPr/>
        <p:txBody>
          <a:bodyPr/>
          <a:lstStyle/>
          <a:p>
            <a:pPr>
              <a:defRPr/>
            </a:pPr>
            <a:fld id="{0236C151-8A49-4E7E-B907-A3D78733055F}" type="slidenum">
              <a:rPr lang="en-US" smtClean="0"/>
              <a:pPr>
                <a:defRPr/>
              </a:pPr>
              <a:t>46</a:t>
            </a:fld>
            <a:endParaRPr lang="en-US"/>
          </a:p>
        </p:txBody>
      </p:sp>
      <p:sp>
        <p:nvSpPr>
          <p:cNvPr id="9" name="Rectangle 3"/>
          <p:cNvSpPr>
            <a:spLocks noGrp="1" noChangeArrowheads="1"/>
          </p:cNvSpPr>
          <p:nvPr>
            <p:ph idx="1"/>
          </p:nvPr>
        </p:nvSpPr>
        <p:spPr>
          <a:xfrm>
            <a:off x="457200" y="1676400"/>
            <a:ext cx="8305800" cy="4876800"/>
          </a:xfrm>
        </p:spPr>
        <p:txBody>
          <a:bodyPr>
            <a:normAutofit fontScale="77500" lnSpcReduction="20000"/>
          </a:bodyPr>
          <a:lstStyle/>
          <a:p>
            <a:pPr>
              <a:lnSpc>
                <a:spcPct val="80000"/>
              </a:lnSpc>
              <a:buFontTx/>
              <a:buNone/>
            </a:pPr>
            <a:r>
              <a:rPr lang="en-US" dirty="0" smtClean="0"/>
              <a:t>	</a:t>
            </a:r>
            <a:r>
              <a:rPr lang="en-US" sz="2800" b="1" dirty="0" smtClean="0"/>
              <a:t>Diane Dean, </a:t>
            </a:r>
            <a:r>
              <a:rPr lang="en-US" sz="2000" b="1" dirty="0" smtClean="0"/>
              <a:t>Director, Division of Grants Compliance and Oversight</a:t>
            </a:r>
          </a:p>
          <a:p>
            <a:pPr>
              <a:lnSpc>
                <a:spcPct val="80000"/>
              </a:lnSpc>
              <a:buFontTx/>
              <a:buNone/>
            </a:pPr>
            <a:r>
              <a:rPr lang="en-US" sz="2400" dirty="0" smtClean="0"/>
              <a:t>	</a:t>
            </a:r>
            <a:r>
              <a:rPr lang="en-US" sz="2400" dirty="0" smtClean="0">
                <a:solidFill>
                  <a:schemeClr val="tx2"/>
                </a:solidFill>
                <a:hlinkClick r:id="rId5"/>
              </a:rPr>
              <a:t>diane.dean@nih.gov</a:t>
            </a:r>
            <a:endParaRPr lang="en-US" sz="2400" dirty="0" smtClean="0">
              <a:solidFill>
                <a:schemeClr val="tx2"/>
              </a:solidFill>
            </a:endParaRPr>
          </a:p>
          <a:p>
            <a:pPr>
              <a:lnSpc>
                <a:spcPct val="80000"/>
              </a:lnSpc>
              <a:buFontTx/>
              <a:buNone/>
            </a:pPr>
            <a:r>
              <a:rPr lang="en-US" sz="2400" dirty="0" smtClean="0"/>
              <a:t>	</a:t>
            </a:r>
            <a:r>
              <a:rPr lang="en-US" sz="2400" dirty="0" smtClean="0">
                <a:solidFill>
                  <a:schemeClr val="tx2"/>
                </a:solidFill>
              </a:rPr>
              <a:t>301-435-0949</a:t>
            </a:r>
          </a:p>
          <a:p>
            <a:pPr>
              <a:lnSpc>
                <a:spcPct val="80000"/>
              </a:lnSpc>
              <a:buFontTx/>
              <a:buNone/>
            </a:pPr>
            <a:endParaRPr lang="en-US" sz="1600" dirty="0" smtClean="0">
              <a:solidFill>
                <a:schemeClr val="tx2"/>
              </a:solidFill>
            </a:endParaRPr>
          </a:p>
          <a:p>
            <a:pPr>
              <a:lnSpc>
                <a:spcPct val="80000"/>
              </a:lnSpc>
              <a:buFontTx/>
              <a:buNone/>
            </a:pPr>
            <a:r>
              <a:rPr lang="en-US" sz="2800" dirty="0" smtClean="0"/>
              <a:t>	</a:t>
            </a:r>
            <a:r>
              <a:rPr lang="en-US" sz="2800" b="1" dirty="0" smtClean="0"/>
              <a:t>Kathy Hancock</a:t>
            </a:r>
            <a:r>
              <a:rPr lang="en-US" sz="3600" dirty="0" smtClean="0"/>
              <a:t>, </a:t>
            </a:r>
            <a:r>
              <a:rPr lang="en-US" sz="2000" dirty="0" smtClean="0"/>
              <a:t>Assistant Grants Compliance Officer</a:t>
            </a:r>
            <a:endParaRPr lang="en-US" sz="2000" b="1" dirty="0" smtClean="0"/>
          </a:p>
          <a:p>
            <a:pPr>
              <a:lnSpc>
                <a:spcPct val="80000"/>
              </a:lnSpc>
              <a:buFontTx/>
              <a:buNone/>
            </a:pPr>
            <a:r>
              <a:rPr lang="en-US" sz="2400" dirty="0" smtClean="0"/>
              <a:t>	</a:t>
            </a:r>
            <a:r>
              <a:rPr lang="en-US" sz="2400" dirty="0" smtClean="0">
                <a:solidFill>
                  <a:schemeClr val="tx2"/>
                </a:solidFill>
                <a:hlinkClick r:id="rId6"/>
              </a:rPr>
              <a:t>kathy.hancock@nih.gov</a:t>
            </a:r>
            <a:endParaRPr lang="en-US" sz="2400" dirty="0" smtClean="0">
              <a:solidFill>
                <a:schemeClr val="tx2"/>
              </a:solidFill>
            </a:endParaRPr>
          </a:p>
          <a:p>
            <a:pPr>
              <a:lnSpc>
                <a:spcPct val="80000"/>
              </a:lnSpc>
              <a:buFontTx/>
              <a:buNone/>
            </a:pPr>
            <a:r>
              <a:rPr lang="en-US" sz="2400" dirty="0" smtClean="0">
                <a:solidFill>
                  <a:schemeClr val="tx2"/>
                </a:solidFill>
              </a:rPr>
              <a:t>	301-435-1962</a:t>
            </a:r>
          </a:p>
          <a:p>
            <a:pPr>
              <a:lnSpc>
                <a:spcPct val="80000"/>
              </a:lnSpc>
              <a:buFontTx/>
              <a:buNone/>
            </a:pPr>
            <a:endParaRPr lang="en-US" sz="1600" b="1" dirty="0" smtClean="0"/>
          </a:p>
          <a:p>
            <a:pPr>
              <a:lnSpc>
                <a:spcPct val="80000"/>
              </a:lnSpc>
              <a:buFontTx/>
              <a:buNone/>
            </a:pPr>
            <a:r>
              <a:rPr lang="en-US" b="1" dirty="0" smtClean="0"/>
              <a:t>    </a:t>
            </a:r>
            <a:r>
              <a:rPr lang="en-US" dirty="0" smtClean="0"/>
              <a:t>Joel Snyderman</a:t>
            </a:r>
            <a:r>
              <a:rPr lang="en-US" sz="3200" dirty="0" smtClean="0"/>
              <a:t>, </a:t>
            </a:r>
            <a:r>
              <a:rPr lang="en-US" sz="2100" dirty="0"/>
              <a:t>Assistant Grants Compliance Officer</a:t>
            </a:r>
          </a:p>
          <a:p>
            <a:pPr>
              <a:buNone/>
            </a:pPr>
            <a:r>
              <a:rPr lang="en-US" dirty="0"/>
              <a:t>	</a:t>
            </a:r>
            <a:r>
              <a:rPr lang="en-US" sz="2500" u="sng" dirty="0">
                <a:solidFill>
                  <a:srgbClr val="00B050"/>
                </a:solidFill>
              </a:rPr>
              <a:t>joel.snyderman</a:t>
            </a:r>
            <a:r>
              <a:rPr lang="en-US" sz="2500" u="sng" dirty="0">
                <a:solidFill>
                  <a:srgbClr val="00B050"/>
                </a:solidFill>
                <a:hlinkClick r:id="rId7"/>
              </a:rPr>
              <a:t>@nih.gov</a:t>
            </a:r>
            <a:endParaRPr lang="en-US" sz="2500" u="sng" dirty="0">
              <a:solidFill>
                <a:srgbClr val="00B050"/>
              </a:solidFill>
            </a:endParaRPr>
          </a:p>
          <a:p>
            <a:pPr>
              <a:lnSpc>
                <a:spcPct val="80000"/>
              </a:lnSpc>
              <a:buFontTx/>
              <a:buNone/>
            </a:pPr>
            <a:r>
              <a:rPr lang="en-US" dirty="0"/>
              <a:t>	</a:t>
            </a:r>
            <a:r>
              <a:rPr lang="en-US" sz="2500" dirty="0" smtClean="0"/>
              <a:t>301-594-0524</a:t>
            </a:r>
          </a:p>
          <a:p>
            <a:pPr>
              <a:lnSpc>
                <a:spcPct val="80000"/>
              </a:lnSpc>
              <a:buFontTx/>
              <a:buNone/>
            </a:pPr>
            <a:endParaRPr lang="en-US" sz="1500" dirty="0"/>
          </a:p>
          <a:p>
            <a:pPr>
              <a:lnSpc>
                <a:spcPct val="80000"/>
              </a:lnSpc>
              <a:buFontTx/>
              <a:buNone/>
            </a:pPr>
            <a:r>
              <a:rPr lang="en-US" dirty="0" smtClean="0"/>
              <a:t>	Samantha Tempchin</a:t>
            </a:r>
            <a:r>
              <a:rPr lang="en-US" sz="2800" b="1" dirty="0" smtClean="0"/>
              <a:t>, </a:t>
            </a:r>
            <a:r>
              <a:rPr lang="en-US" sz="2000" b="1" dirty="0" smtClean="0"/>
              <a:t>Assistant Grants Compliance Officer</a:t>
            </a:r>
            <a:endParaRPr lang="en-US" sz="2800" b="1" dirty="0" smtClean="0"/>
          </a:p>
          <a:p>
            <a:pPr>
              <a:buNone/>
            </a:pPr>
            <a:r>
              <a:rPr lang="en-US" sz="2400" dirty="0" smtClean="0"/>
              <a:t>	</a:t>
            </a:r>
            <a:r>
              <a:rPr lang="en-US" sz="2400" u="sng" dirty="0" smtClean="0">
                <a:solidFill>
                  <a:srgbClr val="00B050"/>
                </a:solidFill>
              </a:rPr>
              <a:t>samantha.tempchin</a:t>
            </a:r>
            <a:r>
              <a:rPr lang="en-US" sz="2400" u="sng" dirty="0" smtClean="0">
                <a:solidFill>
                  <a:srgbClr val="00B050"/>
                </a:solidFill>
                <a:hlinkClick r:id="rId7"/>
              </a:rPr>
              <a:t>@nih.gov</a:t>
            </a:r>
            <a:endParaRPr lang="en-US" sz="2400" u="sng" dirty="0">
              <a:solidFill>
                <a:srgbClr val="00B050"/>
              </a:solidFill>
            </a:endParaRPr>
          </a:p>
          <a:p>
            <a:pPr>
              <a:lnSpc>
                <a:spcPct val="80000"/>
              </a:lnSpc>
              <a:buFontTx/>
              <a:buNone/>
            </a:pPr>
            <a:r>
              <a:rPr lang="en-US" sz="2400" dirty="0" smtClean="0">
                <a:solidFill>
                  <a:schemeClr val="tx2"/>
                </a:solidFill>
              </a:rPr>
              <a:t>	301-594-0524</a:t>
            </a:r>
          </a:p>
          <a:p>
            <a:pPr>
              <a:lnSpc>
                <a:spcPct val="80000"/>
              </a:lnSpc>
              <a:buFontTx/>
              <a:buNone/>
            </a:pPr>
            <a:endParaRPr lang="en-US" sz="1600" dirty="0" smtClean="0"/>
          </a:p>
          <a:p>
            <a:pPr>
              <a:lnSpc>
                <a:spcPct val="80000"/>
              </a:lnSpc>
              <a:buFontTx/>
              <a:buNone/>
            </a:pPr>
            <a:r>
              <a:rPr lang="en-US" sz="2800" dirty="0" smtClean="0"/>
              <a:t>	</a:t>
            </a:r>
            <a:r>
              <a:rPr lang="en-US" sz="2400" b="1" dirty="0" smtClean="0">
                <a:solidFill>
                  <a:schemeClr val="tx2"/>
                </a:solidFill>
                <a:hlinkClick r:id="rId8"/>
              </a:rPr>
              <a:t>GrantsCompliance@nih.gov</a:t>
            </a:r>
            <a:endParaRPr lang="en-US" sz="2400" b="1" dirty="0" smtClean="0">
              <a:solidFill>
                <a:schemeClr val="tx2"/>
              </a:solidFill>
            </a:endParaRPr>
          </a:p>
          <a:p>
            <a:pPr>
              <a:lnSpc>
                <a:spcPct val="80000"/>
              </a:lnSpc>
              <a:buFontTx/>
              <a:buNone/>
            </a:pPr>
            <a:endParaRPr lang="en-US" sz="2400" dirty="0" smtClean="0"/>
          </a:p>
          <a:p>
            <a:pPr>
              <a:lnSpc>
                <a:spcPct val="80000"/>
              </a:lnSpc>
              <a:buFontTx/>
              <a:buNone/>
            </a:pPr>
            <a:endParaRPr lang="en-US" sz="16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2880"/>
            <a:ext cx="9144000" cy="1111664"/>
          </a:xfrm>
        </p:spPr>
        <p:txBody>
          <a:bodyPr>
            <a:noAutofit/>
          </a:bodyPr>
          <a:lstStyle/>
          <a:p>
            <a:r>
              <a:rPr lang="en-US" sz="4400" dirty="0" smtClean="0">
                <a:latin typeface="Arial" pitchFamily="34" charset="0"/>
                <a:cs typeface="Arial" pitchFamily="34" charset="0"/>
              </a:rPr>
              <a:t>Related Excerpts from NIH </a:t>
            </a:r>
            <a:br>
              <a:rPr lang="en-US" sz="4400" dirty="0" smtClean="0">
                <a:latin typeface="Arial" pitchFamily="34" charset="0"/>
                <a:cs typeface="Arial" pitchFamily="34" charset="0"/>
              </a:rPr>
            </a:br>
            <a:r>
              <a:rPr lang="en-US" sz="4400" dirty="0" smtClean="0">
                <a:latin typeface="Arial" pitchFamily="34" charset="0"/>
                <a:cs typeface="Arial" pitchFamily="34" charset="0"/>
              </a:rPr>
              <a:t>Grants Policy Statement etc.</a:t>
            </a:r>
          </a:p>
        </p:txBody>
      </p:sp>
      <p:sp>
        <p:nvSpPr>
          <p:cNvPr id="40963" name="Rectangle 3"/>
          <p:cNvSpPr>
            <a:spLocks noGrp="1" noChangeArrowheads="1"/>
          </p:cNvSpPr>
          <p:nvPr>
            <p:ph idx="1"/>
          </p:nvPr>
        </p:nvSpPr>
        <p:spPr>
          <a:xfrm>
            <a:off x="381000" y="1524000"/>
            <a:ext cx="8305800" cy="4953000"/>
          </a:xfrm>
        </p:spPr>
        <p:txBody>
          <a:bodyPr>
            <a:noAutofit/>
          </a:bodyPr>
          <a:lstStyle/>
          <a:p>
            <a:endParaRPr lang="en-US" sz="1800" dirty="0" smtClean="0"/>
          </a:p>
          <a:p>
            <a:r>
              <a:rPr lang="en-US" sz="3000" dirty="0" smtClean="0"/>
              <a:t>Case Study 1:</a:t>
            </a:r>
          </a:p>
          <a:p>
            <a:pPr>
              <a:buNone/>
            </a:pPr>
            <a:r>
              <a:rPr lang="en-US" sz="2000" dirty="0" smtClean="0"/>
              <a:t>		</a:t>
            </a:r>
          </a:p>
          <a:p>
            <a:pPr>
              <a:buNone/>
            </a:pPr>
            <a:r>
              <a:rPr lang="en-US" sz="2000" dirty="0">
                <a:solidFill>
                  <a:srgbClr val="C00000"/>
                </a:solidFill>
              </a:rPr>
              <a:t>	</a:t>
            </a:r>
            <a:r>
              <a:rPr lang="en-US" sz="2000" dirty="0" smtClean="0">
                <a:solidFill>
                  <a:srgbClr val="C00000"/>
                </a:solidFill>
              </a:rPr>
              <a:t>	</a:t>
            </a:r>
            <a:r>
              <a:rPr lang="en-US" sz="2400" dirty="0" smtClean="0">
                <a:solidFill>
                  <a:srgbClr val="C00000"/>
                </a:solidFill>
              </a:rPr>
              <a:t>Issue:  Cost Transfers</a:t>
            </a:r>
          </a:p>
          <a:p>
            <a:pPr>
              <a:buNone/>
            </a:pPr>
            <a:r>
              <a:rPr lang="en-US" sz="2400" dirty="0" smtClean="0">
                <a:solidFill>
                  <a:schemeClr val="accent4"/>
                </a:solidFill>
              </a:rPr>
              <a:t>		</a:t>
            </a:r>
          </a:p>
          <a:p>
            <a:pPr>
              <a:buNone/>
            </a:pPr>
            <a:r>
              <a:rPr lang="en-US" sz="2400" dirty="0">
                <a:solidFill>
                  <a:schemeClr val="accent4"/>
                </a:solidFill>
              </a:rPr>
              <a:t>	</a:t>
            </a:r>
            <a:r>
              <a:rPr lang="en-US" sz="2400" dirty="0" smtClean="0">
                <a:solidFill>
                  <a:schemeClr val="accent4"/>
                </a:solidFill>
              </a:rPr>
              <a:t>	NIH Grants Policy Statement (GPS) 2015:  </a:t>
            </a:r>
            <a:r>
              <a:rPr lang="en-US" sz="2400" dirty="0">
                <a:solidFill>
                  <a:schemeClr val="accent4"/>
                </a:solidFill>
              </a:rPr>
              <a:t>	</a:t>
            </a:r>
            <a:r>
              <a:rPr lang="en-US" sz="2400" dirty="0" smtClean="0">
                <a:solidFill>
                  <a:schemeClr val="accent4"/>
                </a:solidFill>
              </a:rPr>
              <a:t>Chapter 7.5 Cost Transfers, Overruns, and 	Accelerated and Delayed  Expenditures.</a:t>
            </a:r>
          </a:p>
          <a:p>
            <a:pPr>
              <a:buNone/>
            </a:pPr>
            <a:r>
              <a:rPr lang="en-US" sz="1600" dirty="0" smtClean="0"/>
              <a:t>		</a:t>
            </a:r>
          </a:p>
          <a:p>
            <a:pPr>
              <a:buNone/>
            </a:pPr>
            <a:r>
              <a:rPr lang="en-US" sz="2000" dirty="0">
                <a:solidFill>
                  <a:schemeClr val="accent4"/>
                </a:solidFill>
              </a:rPr>
              <a:t>	</a:t>
            </a:r>
            <a:r>
              <a:rPr lang="en-US" sz="2000" dirty="0" smtClean="0">
                <a:solidFill>
                  <a:schemeClr val="accent4"/>
                </a:solidFill>
              </a:rPr>
              <a:t>	</a:t>
            </a:r>
          </a:p>
          <a:p>
            <a:pPr>
              <a:buNone/>
            </a:pPr>
            <a:r>
              <a:rPr lang="en-US" sz="2000" dirty="0">
                <a:solidFill>
                  <a:schemeClr val="accent4"/>
                </a:solidFill>
              </a:rPr>
              <a:t>	</a:t>
            </a:r>
            <a:r>
              <a:rPr lang="en-US" sz="2000" dirty="0" smtClean="0">
                <a:solidFill>
                  <a:schemeClr val="accent4"/>
                </a:solidFill>
              </a:rPr>
              <a:t>	</a:t>
            </a:r>
            <a:endParaRPr lang="en-US" dirty="0">
              <a:solidFill>
                <a:schemeClr val="accent2"/>
              </a:solidFill>
            </a:endParaRP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2880"/>
            <a:ext cx="9144000" cy="1111664"/>
          </a:xfrm>
        </p:spPr>
        <p:txBody>
          <a:bodyPr>
            <a:noAutofit/>
          </a:bodyPr>
          <a:lstStyle/>
          <a:p>
            <a:r>
              <a:rPr lang="en-US" sz="4400" dirty="0" smtClean="0">
                <a:latin typeface="Arial" pitchFamily="34" charset="0"/>
                <a:cs typeface="Arial" pitchFamily="34" charset="0"/>
              </a:rPr>
              <a:t>Related Excerpts from NIH </a:t>
            </a:r>
            <a:br>
              <a:rPr lang="en-US" sz="4400" dirty="0" smtClean="0">
                <a:latin typeface="Arial" pitchFamily="34" charset="0"/>
                <a:cs typeface="Arial" pitchFamily="34" charset="0"/>
              </a:rPr>
            </a:br>
            <a:r>
              <a:rPr lang="en-US" sz="4400" dirty="0" smtClean="0">
                <a:latin typeface="Arial" pitchFamily="34" charset="0"/>
                <a:cs typeface="Arial" pitchFamily="34" charset="0"/>
              </a:rPr>
              <a:t>Grants Policy Statement etc.</a:t>
            </a:r>
          </a:p>
        </p:txBody>
      </p:sp>
      <p:sp>
        <p:nvSpPr>
          <p:cNvPr id="40963" name="Rectangle 3"/>
          <p:cNvSpPr>
            <a:spLocks noGrp="1" noChangeArrowheads="1"/>
          </p:cNvSpPr>
          <p:nvPr>
            <p:ph idx="1"/>
          </p:nvPr>
        </p:nvSpPr>
        <p:spPr>
          <a:xfrm>
            <a:off x="304800" y="1676400"/>
            <a:ext cx="8534400" cy="4800600"/>
          </a:xfrm>
        </p:spPr>
        <p:txBody>
          <a:bodyPr>
            <a:noAutofit/>
          </a:bodyPr>
          <a:lstStyle/>
          <a:p>
            <a:endParaRPr lang="en-US" sz="1800" dirty="0" smtClean="0"/>
          </a:p>
          <a:p>
            <a:r>
              <a:rPr lang="en-US" sz="3000" dirty="0" smtClean="0"/>
              <a:t>Case Study 2:</a:t>
            </a:r>
          </a:p>
          <a:p>
            <a:pPr>
              <a:buNone/>
            </a:pPr>
            <a:r>
              <a:rPr lang="en-US" sz="2000" dirty="0" smtClean="0"/>
              <a:t>	</a:t>
            </a:r>
            <a:r>
              <a:rPr lang="en-US" sz="2400" dirty="0" smtClean="0">
                <a:solidFill>
                  <a:srgbClr val="C00000"/>
                </a:solidFill>
              </a:rPr>
              <a:t>Issue 1:  Cost of Office supplies </a:t>
            </a:r>
          </a:p>
          <a:p>
            <a:pPr>
              <a:buNone/>
            </a:pPr>
            <a:endParaRPr lang="en-US" sz="1200" dirty="0" smtClean="0">
              <a:solidFill>
                <a:srgbClr val="C00000"/>
              </a:solidFill>
            </a:endParaRPr>
          </a:p>
          <a:p>
            <a:pPr>
              <a:buNone/>
            </a:pPr>
            <a:r>
              <a:rPr lang="en-US" sz="2400" dirty="0" smtClean="0">
                <a:solidFill>
                  <a:schemeClr val="accent4"/>
                </a:solidFill>
              </a:rPr>
              <a:t>	45 </a:t>
            </a:r>
            <a:r>
              <a:rPr lang="en-US" sz="2400" dirty="0">
                <a:solidFill>
                  <a:schemeClr val="accent4"/>
                </a:solidFill>
              </a:rPr>
              <a:t>CFR Part 75 – Uniform Administrative Requirements, Cost Principles, and Audit Requirements for HHS </a:t>
            </a:r>
            <a:r>
              <a:rPr lang="en-US" sz="2400" dirty="0" smtClean="0">
                <a:solidFill>
                  <a:schemeClr val="accent4"/>
                </a:solidFill>
              </a:rPr>
              <a:t>Awards.  See </a:t>
            </a:r>
            <a:r>
              <a:rPr lang="en-US" sz="2400" dirty="0">
                <a:solidFill>
                  <a:schemeClr val="accent4"/>
                </a:solidFill>
              </a:rPr>
              <a:t>§</a:t>
            </a:r>
            <a:r>
              <a:rPr lang="en-US" sz="2400" dirty="0" smtClean="0">
                <a:solidFill>
                  <a:schemeClr val="accent4"/>
                </a:solidFill>
              </a:rPr>
              <a:t>75.413 (a) Direct Costs and Appendix III B.6.b.(2) Departmental Administration Expenses:</a:t>
            </a:r>
          </a:p>
          <a:p>
            <a:pPr lvl="1">
              <a:buNone/>
            </a:pPr>
            <a:r>
              <a:rPr lang="en-US" sz="1800" dirty="0">
                <a:solidFill>
                  <a:srgbClr val="C00000"/>
                </a:solidFill>
                <a:hlinkClick r:id="rId3"/>
              </a:rPr>
              <a:t>http://www.ecfr.gov/cgi-bin/retrieveECFR?gp=1&amp;ty=HTML&amp;h=L&amp;r=PART&amp;n=pt45.1.75#se45.1.75_1413</a:t>
            </a:r>
          </a:p>
          <a:p>
            <a:pPr lvl="1">
              <a:buNone/>
            </a:pPr>
            <a:r>
              <a:rPr lang="en-US" sz="1800" dirty="0" smtClean="0">
                <a:solidFill>
                  <a:srgbClr val="C00000"/>
                </a:solidFill>
                <a:hlinkClick r:id="rId4"/>
              </a:rPr>
              <a:t>http</a:t>
            </a:r>
            <a:r>
              <a:rPr lang="en-US" sz="1800" dirty="0">
                <a:solidFill>
                  <a:srgbClr val="C00000"/>
                </a:solidFill>
                <a:hlinkClick r:id="rId4"/>
              </a:rPr>
              <a:t>://</a:t>
            </a:r>
            <a:r>
              <a:rPr lang="en-US" sz="1800" dirty="0" smtClean="0">
                <a:solidFill>
                  <a:srgbClr val="C00000"/>
                </a:solidFill>
                <a:hlinkClick r:id="rId4"/>
              </a:rPr>
              <a:t>www.ecfr.gov/cgi-bin/retrieveECFR?gp=1&amp;ty=HTML&amp;h=L&amp;r=PART&amp;n=pt45.1.75#ap45.1.75_1521.iii</a:t>
            </a:r>
            <a:r>
              <a:rPr lang="en-US" sz="1800" dirty="0" smtClean="0">
                <a:solidFill>
                  <a:srgbClr val="C00000"/>
                </a:solidFill>
              </a:rPr>
              <a:t> </a:t>
            </a:r>
          </a:p>
          <a:p>
            <a:pPr>
              <a:buNone/>
            </a:pPr>
            <a:r>
              <a:rPr lang="en-US" sz="2400" dirty="0" smtClean="0">
                <a:solidFill>
                  <a:schemeClr val="accent4"/>
                </a:solidFill>
              </a:rPr>
              <a:t>		</a:t>
            </a:r>
          </a:p>
          <a:p>
            <a:pPr>
              <a:buNone/>
            </a:pPr>
            <a:r>
              <a:rPr lang="en-US" sz="2400" dirty="0">
                <a:solidFill>
                  <a:schemeClr val="accent4"/>
                </a:solidFill>
              </a:rPr>
              <a:t>	</a:t>
            </a:r>
            <a:endParaRPr lang="en-US" sz="1800" dirty="0" smtClean="0">
              <a:solidFill>
                <a:schemeClr val="tx2"/>
              </a:solidFill>
            </a:endParaRP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2880"/>
            <a:ext cx="9144000" cy="1111664"/>
          </a:xfrm>
        </p:spPr>
        <p:txBody>
          <a:bodyPr>
            <a:noAutofit/>
          </a:bodyPr>
          <a:lstStyle/>
          <a:p>
            <a:r>
              <a:rPr lang="en-US" sz="4400" dirty="0" smtClean="0">
                <a:latin typeface="Arial" pitchFamily="34" charset="0"/>
                <a:cs typeface="Arial" pitchFamily="34" charset="0"/>
              </a:rPr>
              <a:t>Related Excerpts from NIH </a:t>
            </a:r>
            <a:br>
              <a:rPr lang="en-US" sz="4400" dirty="0" smtClean="0">
                <a:latin typeface="Arial" pitchFamily="34" charset="0"/>
                <a:cs typeface="Arial" pitchFamily="34" charset="0"/>
              </a:rPr>
            </a:br>
            <a:r>
              <a:rPr lang="en-US" sz="4400" dirty="0" smtClean="0">
                <a:latin typeface="Arial" pitchFamily="34" charset="0"/>
                <a:cs typeface="Arial" pitchFamily="34" charset="0"/>
              </a:rPr>
              <a:t>Grants Policy Statement etc.</a:t>
            </a:r>
          </a:p>
        </p:txBody>
      </p:sp>
      <p:sp>
        <p:nvSpPr>
          <p:cNvPr id="40963" name="Rectangle 3"/>
          <p:cNvSpPr>
            <a:spLocks noGrp="1" noChangeArrowheads="1"/>
          </p:cNvSpPr>
          <p:nvPr>
            <p:ph idx="1"/>
          </p:nvPr>
        </p:nvSpPr>
        <p:spPr>
          <a:xfrm>
            <a:off x="381001" y="1676400"/>
            <a:ext cx="8305800" cy="4876800"/>
          </a:xfrm>
        </p:spPr>
        <p:txBody>
          <a:bodyPr>
            <a:noAutofit/>
          </a:bodyPr>
          <a:lstStyle/>
          <a:p>
            <a:r>
              <a:rPr lang="en-US" sz="3000" dirty="0" smtClean="0"/>
              <a:t>Case Study 2 (continued):</a:t>
            </a:r>
          </a:p>
          <a:p>
            <a:pPr>
              <a:buNone/>
            </a:pPr>
            <a:r>
              <a:rPr lang="en-US" sz="2000" dirty="0" smtClean="0"/>
              <a:t>	</a:t>
            </a:r>
            <a:r>
              <a:rPr lang="en-US" dirty="0" smtClean="0">
                <a:solidFill>
                  <a:srgbClr val="C00000"/>
                </a:solidFill>
              </a:rPr>
              <a:t>Issue 2:  Cost of Meals</a:t>
            </a:r>
            <a:endParaRPr lang="en-US" sz="3600" dirty="0" smtClean="0"/>
          </a:p>
          <a:p>
            <a:pPr marL="400050" lvl="1" indent="0">
              <a:buNone/>
            </a:pPr>
            <a:r>
              <a:rPr lang="en-US" sz="2000" dirty="0" smtClean="0">
                <a:solidFill>
                  <a:schemeClr val="accent4"/>
                </a:solidFill>
              </a:rPr>
              <a:t>45 </a:t>
            </a:r>
            <a:r>
              <a:rPr lang="en-US" sz="2000" dirty="0">
                <a:solidFill>
                  <a:schemeClr val="accent4"/>
                </a:solidFill>
              </a:rPr>
              <a:t>CFR Part 75 - Uniform Administrative Requirements, Cost Principles, and Audit Requirements for HHS </a:t>
            </a:r>
            <a:r>
              <a:rPr lang="en-US" sz="2000" dirty="0" smtClean="0">
                <a:solidFill>
                  <a:schemeClr val="accent4"/>
                </a:solidFill>
              </a:rPr>
              <a:t>Awards.  See </a:t>
            </a:r>
            <a:r>
              <a:rPr lang="en-US" sz="2000" dirty="0">
                <a:solidFill>
                  <a:schemeClr val="accent4"/>
                </a:solidFill>
              </a:rPr>
              <a:t>§</a:t>
            </a:r>
            <a:r>
              <a:rPr lang="en-US" sz="2000" dirty="0" smtClean="0">
                <a:solidFill>
                  <a:schemeClr val="accent4"/>
                </a:solidFill>
              </a:rPr>
              <a:t>75.432 Conferences and §75.438 Entertainment Costs:</a:t>
            </a:r>
          </a:p>
          <a:p>
            <a:pPr marL="400050" lvl="1" indent="0">
              <a:buNone/>
            </a:pPr>
            <a:r>
              <a:rPr lang="en-US" sz="2000" dirty="0">
                <a:hlinkClick r:id="rId3"/>
              </a:rPr>
              <a:t>http://</a:t>
            </a:r>
            <a:r>
              <a:rPr lang="en-US" sz="2000" dirty="0" smtClean="0">
                <a:hlinkClick r:id="rId3"/>
              </a:rPr>
              <a:t>www.ecfr.gov/cgi-bin/retrieveECFR?gp=1&amp;ty=HTML&amp;h=L&amp;r=PART&amp;n=pt45.1.75#se45.1.75_1432</a:t>
            </a:r>
            <a:r>
              <a:rPr lang="en-US" sz="2000" dirty="0"/>
              <a:t>  and </a:t>
            </a:r>
            <a:r>
              <a:rPr lang="en-US" sz="2000" dirty="0">
                <a:hlinkClick r:id="rId4"/>
              </a:rPr>
              <a:t>http://</a:t>
            </a:r>
            <a:r>
              <a:rPr lang="en-US" sz="2000" dirty="0" smtClean="0">
                <a:hlinkClick r:id="rId4"/>
              </a:rPr>
              <a:t>www.ecfr.gov/cgi-bin/retrieveECFR?gp=1&amp;ty=HTML&amp;h=L&amp;r=PART&amp;n=pt45.1.75#se45.1.75_1438</a:t>
            </a:r>
            <a:r>
              <a:rPr lang="en-US" sz="2000" dirty="0" smtClean="0"/>
              <a:t> </a:t>
            </a:r>
          </a:p>
          <a:p>
            <a:pPr marL="400050" lvl="1" indent="0">
              <a:buNone/>
            </a:pPr>
            <a:endParaRPr lang="en-US" sz="2000" dirty="0" smtClean="0">
              <a:solidFill>
                <a:schemeClr val="accent4"/>
              </a:solidFill>
            </a:endParaRPr>
          </a:p>
          <a:p>
            <a:pPr marL="400050" lvl="1" indent="0">
              <a:buNone/>
            </a:pPr>
            <a:r>
              <a:rPr lang="en-US" sz="2000" dirty="0" smtClean="0">
                <a:solidFill>
                  <a:schemeClr val="accent4"/>
                </a:solidFill>
              </a:rPr>
              <a:t>NIH GPS 2015 – 7.9.1. Selected Items of Costs - Meals</a:t>
            </a:r>
            <a:endParaRPr lang="en-US" sz="2000" b="1" dirty="0" smtClean="0"/>
          </a:p>
          <a:p>
            <a:pPr>
              <a:lnSpc>
                <a:spcPct val="80000"/>
              </a:lnSpc>
              <a:buFontTx/>
              <a:buNone/>
            </a:pPr>
            <a:endParaRPr lang="en-US" sz="2000" dirty="0" smtClean="0">
              <a:solidFill>
                <a:schemeClr val="tx2"/>
              </a:solidFill>
            </a:endParaRP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49</a:t>
            </a:fld>
            <a:endParaRPr lang="en-US" dirty="0"/>
          </a:p>
        </p:txBody>
      </p:sp>
    </p:spTree>
    <p:extLst>
      <p:ext uri="{BB962C8B-B14F-4D97-AF65-F5344CB8AC3E}">
        <p14:creationId xmlns:p14="http://schemas.microsoft.com/office/powerpoint/2010/main" val="1504902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76200"/>
            <a:ext cx="9144000" cy="1295400"/>
          </a:xfrm>
        </p:spPr>
        <p:txBody>
          <a:bodyPr>
            <a:noAutofit/>
          </a:bodyPr>
          <a:lstStyle/>
          <a:p>
            <a:r>
              <a:rPr lang="en-US" sz="4400" dirty="0" smtClean="0">
                <a:latin typeface="Arial" pitchFamily="34" charset="0"/>
                <a:cs typeface="Arial" pitchFamily="34" charset="0"/>
              </a:rPr>
              <a:t>HHS Regulations</a:t>
            </a:r>
          </a:p>
        </p:txBody>
      </p:sp>
      <p:sp>
        <p:nvSpPr>
          <p:cNvPr id="14339" name="Rectangle 3"/>
          <p:cNvSpPr>
            <a:spLocks noGrp="1" noChangeArrowheads="1"/>
          </p:cNvSpPr>
          <p:nvPr>
            <p:ph type="body" sz="half" idx="1"/>
          </p:nvPr>
        </p:nvSpPr>
        <p:spPr>
          <a:xfrm>
            <a:off x="609600" y="1752600"/>
            <a:ext cx="7924800" cy="4267200"/>
          </a:xfrm>
        </p:spPr>
        <p:txBody>
          <a:bodyPr>
            <a:normAutofit/>
          </a:bodyPr>
          <a:lstStyle/>
          <a:p>
            <a:endParaRPr lang="en-US" sz="1800" dirty="0" smtClean="0"/>
          </a:p>
          <a:p>
            <a:pPr marL="0" indent="0">
              <a:buNone/>
            </a:pPr>
            <a:endParaRPr lang="en-US" sz="1800" dirty="0"/>
          </a:p>
          <a:p>
            <a:r>
              <a:rPr lang="en-US" sz="2400" dirty="0" smtClean="0"/>
              <a:t>45 </a:t>
            </a:r>
            <a:r>
              <a:rPr lang="en-US" sz="2400" dirty="0"/>
              <a:t>CFR Part 75 – Public Welfare, Uniform Administrative Requirements, Cost Principles and Audit Requirements for HHS Awards </a:t>
            </a:r>
          </a:p>
          <a:p>
            <a:pPr lvl="1"/>
            <a:r>
              <a:rPr lang="en-US" dirty="0"/>
              <a:t>Effective for all HHS awards made on or after December 26, 2014</a:t>
            </a:r>
          </a:p>
          <a:p>
            <a:pPr lvl="1"/>
            <a:r>
              <a:rPr lang="en-US" dirty="0">
                <a:hlinkClick r:id="rId3"/>
              </a:rPr>
              <a:t>http://www.ecfr.gov/cgi-bin/text-idx?node=pt45.1.75&amp;rgn=div5</a:t>
            </a:r>
            <a:r>
              <a:rPr lang="en-US" dirty="0"/>
              <a:t> </a:t>
            </a:r>
          </a:p>
          <a:p>
            <a:pPr marL="0" indent="0">
              <a:buNone/>
            </a:pPr>
            <a:endParaRPr lang="en-US" sz="2400" dirty="0" smtClean="0">
              <a:solidFill>
                <a:schemeClr val="tx2"/>
              </a:solidFill>
            </a:endParaRPr>
          </a:p>
          <a:p>
            <a:pPr>
              <a:lnSpc>
                <a:spcPct val="30000"/>
              </a:lnSpc>
              <a:buFontTx/>
              <a:buNone/>
            </a:pPr>
            <a:endParaRPr lang="en-US" sz="2400" dirty="0" smtClean="0">
              <a:solidFill>
                <a:schemeClr val="tx2"/>
              </a:solidFill>
            </a:endParaRPr>
          </a:p>
        </p:txBody>
      </p:sp>
      <p:sp>
        <p:nvSpPr>
          <p:cNvPr id="1434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pPr>
              <a:defRPr/>
            </a:pPr>
            <a:fld id="{4E9EAD2E-25FA-497D-9D8E-123B2E064014}" type="slidenum">
              <a:rPr lang="en-US" smtClean="0"/>
              <a:pPr>
                <a:defRPr/>
              </a:pPr>
              <a:t>5</a:t>
            </a:fld>
            <a:endParaRPr lang="en-US"/>
          </a:p>
        </p:txBody>
      </p:sp>
    </p:spTree>
    <p:extLst>
      <p:ext uri="{BB962C8B-B14F-4D97-AF65-F5344CB8AC3E}">
        <p14:creationId xmlns:p14="http://schemas.microsoft.com/office/powerpoint/2010/main" val="5966767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2880"/>
            <a:ext cx="9144000" cy="1111664"/>
          </a:xfrm>
        </p:spPr>
        <p:txBody>
          <a:bodyPr>
            <a:noAutofit/>
          </a:bodyPr>
          <a:lstStyle/>
          <a:p>
            <a:r>
              <a:rPr lang="en-US" sz="4400" dirty="0" smtClean="0">
                <a:latin typeface="Arial" pitchFamily="34" charset="0"/>
                <a:cs typeface="Arial" pitchFamily="34" charset="0"/>
              </a:rPr>
              <a:t>Related Excerpts from NIH </a:t>
            </a:r>
            <a:br>
              <a:rPr lang="en-US" sz="4400" dirty="0" smtClean="0">
                <a:latin typeface="Arial" pitchFamily="34" charset="0"/>
                <a:cs typeface="Arial" pitchFamily="34" charset="0"/>
              </a:rPr>
            </a:br>
            <a:r>
              <a:rPr lang="en-US" sz="4400" dirty="0" smtClean="0">
                <a:latin typeface="Arial" pitchFamily="34" charset="0"/>
                <a:cs typeface="Arial" pitchFamily="34" charset="0"/>
              </a:rPr>
              <a:t>Grants Policy Statement etc.</a:t>
            </a:r>
          </a:p>
        </p:txBody>
      </p:sp>
      <p:sp>
        <p:nvSpPr>
          <p:cNvPr id="40963" name="Rectangle 3"/>
          <p:cNvSpPr>
            <a:spLocks noGrp="1" noChangeArrowheads="1"/>
          </p:cNvSpPr>
          <p:nvPr>
            <p:ph idx="1"/>
          </p:nvPr>
        </p:nvSpPr>
        <p:spPr>
          <a:xfrm>
            <a:off x="381000" y="1600200"/>
            <a:ext cx="8305800" cy="4876800"/>
          </a:xfrm>
        </p:spPr>
        <p:txBody>
          <a:bodyPr>
            <a:noAutofit/>
          </a:bodyPr>
          <a:lstStyle/>
          <a:p>
            <a:r>
              <a:rPr lang="en-US" sz="3000" dirty="0" smtClean="0"/>
              <a:t>Case Study 3:</a:t>
            </a:r>
          </a:p>
          <a:p>
            <a:pPr>
              <a:buNone/>
            </a:pPr>
            <a:r>
              <a:rPr lang="en-US" sz="2000" dirty="0" smtClean="0"/>
              <a:t>	</a:t>
            </a:r>
            <a:r>
              <a:rPr lang="en-US" sz="2000" dirty="0" smtClean="0">
                <a:solidFill>
                  <a:srgbClr val="C00000"/>
                </a:solidFill>
              </a:rPr>
              <a:t>Issue:  </a:t>
            </a:r>
            <a:r>
              <a:rPr lang="en-US" sz="2000" dirty="0" err="1" smtClean="0">
                <a:solidFill>
                  <a:srgbClr val="C00000"/>
                </a:solidFill>
              </a:rPr>
              <a:t>Allowability</a:t>
            </a:r>
            <a:r>
              <a:rPr lang="en-US" sz="2000" dirty="0" smtClean="0">
                <a:solidFill>
                  <a:srgbClr val="C00000"/>
                </a:solidFill>
              </a:rPr>
              <a:t> of charging administrative and clerical staff salaries, materials and supplies, including the costs computing devices as a direct cost to NIH grants.  </a:t>
            </a:r>
          </a:p>
          <a:p>
            <a:pPr>
              <a:buNone/>
            </a:pPr>
            <a:r>
              <a:rPr lang="en-US" sz="2000" dirty="0" smtClean="0">
                <a:solidFill>
                  <a:schemeClr val="accent4"/>
                </a:solidFill>
              </a:rPr>
              <a:t>	</a:t>
            </a:r>
          </a:p>
          <a:p>
            <a:pPr>
              <a:buNone/>
            </a:pPr>
            <a:r>
              <a:rPr lang="en-US" sz="2000" dirty="0">
                <a:solidFill>
                  <a:schemeClr val="accent4"/>
                </a:solidFill>
              </a:rPr>
              <a:t>	</a:t>
            </a:r>
            <a:r>
              <a:rPr lang="en-US" sz="2000" dirty="0" smtClean="0">
                <a:solidFill>
                  <a:schemeClr val="accent4"/>
                </a:solidFill>
              </a:rPr>
              <a:t>45 CFR Part 75 - Uniform </a:t>
            </a:r>
            <a:r>
              <a:rPr lang="en-US" sz="2000" dirty="0">
                <a:solidFill>
                  <a:schemeClr val="accent4"/>
                </a:solidFill>
              </a:rPr>
              <a:t>Administrative Requirements, Cost Principles, and Audit Requirements for </a:t>
            </a:r>
            <a:r>
              <a:rPr lang="en-US" sz="2000" dirty="0" smtClean="0">
                <a:solidFill>
                  <a:schemeClr val="accent4"/>
                </a:solidFill>
              </a:rPr>
              <a:t>HHS Awards.  See §75.413</a:t>
            </a:r>
            <a:r>
              <a:rPr lang="en-US" sz="2000" dirty="0">
                <a:solidFill>
                  <a:schemeClr val="accent4"/>
                </a:solidFill>
              </a:rPr>
              <a:t> </a:t>
            </a:r>
            <a:r>
              <a:rPr lang="en-US" sz="2000" dirty="0" smtClean="0">
                <a:solidFill>
                  <a:schemeClr val="accent4"/>
                </a:solidFill>
              </a:rPr>
              <a:t>(c) (1)-(4) and 75.453(c):</a:t>
            </a:r>
            <a:endParaRPr lang="en-US" sz="2000" dirty="0">
              <a:solidFill>
                <a:schemeClr val="accent4"/>
              </a:solidFill>
            </a:endParaRPr>
          </a:p>
          <a:p>
            <a:pPr lvl="2">
              <a:buClr>
                <a:schemeClr val="accent2"/>
              </a:buClr>
              <a:buFont typeface="Courier New" pitchFamily="49" charset="0"/>
              <a:buChar char="o"/>
            </a:pPr>
            <a:r>
              <a:rPr lang="en-US" sz="2000" u="sng" dirty="0" smtClean="0">
                <a:solidFill>
                  <a:schemeClr val="accent2"/>
                </a:solidFill>
                <a:hlinkClick r:id="rId3"/>
              </a:rPr>
              <a:t>http</a:t>
            </a:r>
            <a:r>
              <a:rPr lang="en-US" sz="2000" u="sng" dirty="0">
                <a:solidFill>
                  <a:schemeClr val="accent2"/>
                </a:solidFill>
                <a:hlinkClick r:id="rId3"/>
              </a:rPr>
              <a:t>://</a:t>
            </a:r>
            <a:r>
              <a:rPr lang="en-US" sz="2000" u="sng" dirty="0" smtClean="0">
                <a:solidFill>
                  <a:schemeClr val="accent2"/>
                </a:solidFill>
                <a:hlinkClick r:id="rId3"/>
              </a:rPr>
              <a:t>www.ecfr.gov/cgi-bin/text-idx?node=pt45.1.75&amp;rgn=div5#se45.1.75_1413</a:t>
            </a:r>
            <a:endParaRPr lang="en-US" sz="2000" u="sng" dirty="0" smtClean="0">
              <a:solidFill>
                <a:schemeClr val="accent2"/>
              </a:solidFill>
            </a:endParaRPr>
          </a:p>
          <a:p>
            <a:pPr lvl="2">
              <a:buClr>
                <a:schemeClr val="accent2"/>
              </a:buClr>
              <a:buFont typeface="Courier New" pitchFamily="49" charset="0"/>
              <a:buChar char="o"/>
            </a:pPr>
            <a:r>
              <a:rPr lang="en-US" sz="2000" u="sng" dirty="0">
                <a:solidFill>
                  <a:schemeClr val="accent2"/>
                </a:solidFill>
              </a:rPr>
              <a:t>http://www.ecfr.gov/cgi-bin/retrieveECFR?gp=1&amp;ty=HTML&amp;h=L&amp;r=PART&amp;n=pt45.1.75#se45.1.75_1453</a:t>
            </a:r>
          </a:p>
          <a:p>
            <a:pPr>
              <a:buNone/>
            </a:pPr>
            <a:endParaRPr lang="en-US" sz="1600" dirty="0" smtClean="0">
              <a:solidFill>
                <a:srgbClr val="FF6600"/>
              </a:solidFill>
            </a:endParaRPr>
          </a:p>
          <a:p>
            <a:pPr>
              <a:buNone/>
            </a:pPr>
            <a:r>
              <a:rPr lang="en-US" sz="2000" dirty="0" smtClean="0">
                <a:solidFill>
                  <a:srgbClr val="FF6600"/>
                </a:solidFill>
              </a:rPr>
              <a:t>	</a:t>
            </a:r>
            <a:r>
              <a:rPr lang="en-US" sz="2000" dirty="0" smtClean="0"/>
              <a:t>	</a:t>
            </a:r>
            <a:endParaRPr lang="en-US" sz="2000" b="1" dirty="0" smtClean="0"/>
          </a:p>
          <a:p>
            <a:pPr>
              <a:lnSpc>
                <a:spcPct val="80000"/>
              </a:lnSpc>
              <a:buFontTx/>
              <a:buNone/>
            </a:pPr>
            <a:endParaRPr lang="en-US" sz="1600" dirty="0" smtClean="0">
              <a:solidFill>
                <a:schemeClr val="tx2"/>
              </a:solidFill>
            </a:endParaRP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2880"/>
            <a:ext cx="9144000" cy="1111664"/>
          </a:xfrm>
        </p:spPr>
        <p:txBody>
          <a:bodyPr>
            <a:noAutofit/>
          </a:bodyPr>
          <a:lstStyle/>
          <a:p>
            <a:r>
              <a:rPr lang="en-US" sz="4400" dirty="0" smtClean="0">
                <a:latin typeface="Arial" pitchFamily="34" charset="0"/>
                <a:cs typeface="Arial" pitchFamily="34" charset="0"/>
              </a:rPr>
              <a:t>Related Excerpts from NIH </a:t>
            </a:r>
            <a:br>
              <a:rPr lang="en-US" sz="4400" dirty="0" smtClean="0">
                <a:latin typeface="Arial" pitchFamily="34" charset="0"/>
                <a:cs typeface="Arial" pitchFamily="34" charset="0"/>
              </a:rPr>
            </a:br>
            <a:r>
              <a:rPr lang="en-US" sz="4400" dirty="0" smtClean="0">
                <a:latin typeface="Arial" pitchFamily="34" charset="0"/>
                <a:cs typeface="Arial" pitchFamily="34" charset="0"/>
              </a:rPr>
              <a:t>Grants Policy Statement etc</a:t>
            </a:r>
            <a:r>
              <a:rPr lang="en-US" sz="4000" dirty="0" smtClean="0">
                <a:latin typeface="Arial" pitchFamily="34" charset="0"/>
                <a:cs typeface="Arial" pitchFamily="34" charset="0"/>
              </a:rPr>
              <a:t>.</a:t>
            </a:r>
          </a:p>
        </p:txBody>
      </p:sp>
      <p:sp>
        <p:nvSpPr>
          <p:cNvPr id="40963" name="Rectangle 3"/>
          <p:cNvSpPr>
            <a:spLocks noGrp="1" noChangeArrowheads="1"/>
          </p:cNvSpPr>
          <p:nvPr>
            <p:ph idx="1"/>
          </p:nvPr>
        </p:nvSpPr>
        <p:spPr>
          <a:xfrm>
            <a:off x="533400" y="2057400"/>
            <a:ext cx="8077200" cy="4298950"/>
          </a:xfrm>
        </p:spPr>
        <p:txBody>
          <a:bodyPr>
            <a:noAutofit/>
          </a:bodyPr>
          <a:lstStyle/>
          <a:p>
            <a:r>
              <a:rPr lang="en-US" sz="3000" dirty="0" smtClean="0"/>
              <a:t>Case Study 3 continued:</a:t>
            </a:r>
          </a:p>
          <a:p>
            <a:pPr>
              <a:buNone/>
            </a:pPr>
            <a:r>
              <a:rPr lang="en-US" sz="2000" dirty="0" smtClean="0"/>
              <a:t>	</a:t>
            </a:r>
            <a:r>
              <a:rPr lang="en-US" sz="2000" dirty="0" smtClean="0">
                <a:solidFill>
                  <a:srgbClr val="C00000"/>
                </a:solidFill>
              </a:rPr>
              <a:t>Issue:  </a:t>
            </a:r>
            <a:r>
              <a:rPr lang="en-US" sz="2000" dirty="0" err="1" smtClean="0">
                <a:solidFill>
                  <a:srgbClr val="C00000"/>
                </a:solidFill>
              </a:rPr>
              <a:t>Allowability</a:t>
            </a:r>
            <a:r>
              <a:rPr lang="en-US" sz="2000" dirty="0" smtClean="0">
                <a:solidFill>
                  <a:srgbClr val="C00000"/>
                </a:solidFill>
              </a:rPr>
              <a:t> of charging administrative and clerical staff salaries, materials and supplies, including costs of computing devices as a direct cost to NIH awards:</a:t>
            </a:r>
          </a:p>
          <a:p>
            <a:pPr>
              <a:buNone/>
            </a:pPr>
            <a:endParaRPr lang="en-US" sz="800" dirty="0" smtClean="0">
              <a:solidFill>
                <a:srgbClr val="C00000"/>
              </a:solidFill>
            </a:endParaRPr>
          </a:p>
          <a:p>
            <a:pPr>
              <a:buNone/>
            </a:pPr>
            <a:r>
              <a:rPr lang="en-US" sz="2000" dirty="0" smtClean="0">
                <a:solidFill>
                  <a:schemeClr val="accent4"/>
                </a:solidFill>
              </a:rPr>
              <a:t>	NIH GPS 2015:  Section 7.9.1</a:t>
            </a:r>
            <a:r>
              <a:rPr lang="en-US" sz="2000" dirty="0">
                <a:solidFill>
                  <a:schemeClr val="accent4"/>
                </a:solidFill>
              </a:rPr>
              <a:t>. Selected Items of Costs </a:t>
            </a:r>
            <a:r>
              <a:rPr lang="en-US" sz="2000" dirty="0" smtClean="0">
                <a:solidFill>
                  <a:schemeClr val="accent4"/>
                </a:solidFill>
              </a:rPr>
              <a:t>– Materials and Supplies Costs, including Costs of Computing Devices  </a:t>
            </a:r>
          </a:p>
          <a:p>
            <a:pPr>
              <a:buNone/>
            </a:pPr>
            <a:endParaRPr lang="en-US" sz="800" dirty="0">
              <a:solidFill>
                <a:schemeClr val="accent4"/>
              </a:solidFill>
            </a:endParaRPr>
          </a:p>
          <a:p>
            <a:pPr>
              <a:buNone/>
            </a:pPr>
            <a:r>
              <a:rPr lang="en-US" sz="2000" dirty="0">
                <a:solidFill>
                  <a:schemeClr val="accent4"/>
                </a:solidFill>
              </a:rPr>
              <a:t>	</a:t>
            </a:r>
            <a:r>
              <a:rPr lang="en-US" sz="2000" dirty="0" smtClean="0">
                <a:solidFill>
                  <a:schemeClr val="accent4"/>
                </a:solidFill>
              </a:rPr>
              <a:t>NIH </a:t>
            </a:r>
            <a:r>
              <a:rPr lang="en-US" sz="2000" dirty="0">
                <a:solidFill>
                  <a:schemeClr val="accent4"/>
                </a:solidFill>
              </a:rPr>
              <a:t>GPS </a:t>
            </a:r>
            <a:r>
              <a:rPr lang="en-US" sz="2000" dirty="0" smtClean="0">
                <a:solidFill>
                  <a:schemeClr val="accent4"/>
                </a:solidFill>
              </a:rPr>
              <a:t>2015:  </a:t>
            </a:r>
            <a:r>
              <a:rPr lang="en-US" sz="2000" dirty="0">
                <a:solidFill>
                  <a:schemeClr val="accent4"/>
                </a:solidFill>
              </a:rPr>
              <a:t>Section </a:t>
            </a:r>
            <a:r>
              <a:rPr lang="en-US" sz="2000" dirty="0" smtClean="0">
                <a:solidFill>
                  <a:schemeClr val="accent4"/>
                </a:solidFill>
              </a:rPr>
              <a:t>8.1.1.6 Direct Charging Salaries of Administrative and Clerical Staff</a:t>
            </a:r>
            <a:endParaRPr lang="en-US" sz="2000" dirty="0">
              <a:solidFill>
                <a:schemeClr val="accent4"/>
              </a:solidFill>
            </a:endParaRPr>
          </a:p>
          <a:p>
            <a:pPr>
              <a:buNone/>
            </a:pPr>
            <a:endParaRPr lang="en-US" sz="2000" dirty="0" smtClean="0">
              <a:solidFill>
                <a:schemeClr val="accent4"/>
              </a:solidFill>
            </a:endParaRPr>
          </a:p>
          <a:p>
            <a:pPr>
              <a:buNone/>
            </a:pPr>
            <a:endParaRPr lang="en-US" sz="1600" dirty="0" smtClean="0"/>
          </a:p>
          <a:p>
            <a:pPr>
              <a:buNone/>
            </a:pPr>
            <a:r>
              <a:rPr lang="en-US" sz="2000" dirty="0" smtClean="0"/>
              <a:t>		</a:t>
            </a:r>
            <a:endParaRPr lang="en-US" sz="2000" b="1" dirty="0" smtClean="0"/>
          </a:p>
          <a:p>
            <a:pPr>
              <a:lnSpc>
                <a:spcPct val="80000"/>
              </a:lnSpc>
              <a:buFontTx/>
              <a:buNone/>
            </a:pPr>
            <a:endParaRPr lang="en-US" sz="1600" dirty="0" smtClean="0">
              <a:solidFill>
                <a:schemeClr val="tx2"/>
              </a:solidFill>
            </a:endParaRP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51</a:t>
            </a:fld>
            <a:endParaRPr lang="en-US"/>
          </a:p>
        </p:txBody>
      </p:sp>
    </p:spTree>
    <p:extLst>
      <p:ext uri="{BB962C8B-B14F-4D97-AF65-F5344CB8AC3E}">
        <p14:creationId xmlns:p14="http://schemas.microsoft.com/office/powerpoint/2010/main" val="15703817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2880"/>
            <a:ext cx="9144000" cy="1111664"/>
          </a:xfrm>
        </p:spPr>
        <p:txBody>
          <a:bodyPr>
            <a:noAutofit/>
          </a:bodyPr>
          <a:lstStyle/>
          <a:p>
            <a:r>
              <a:rPr lang="en-US" sz="4400" dirty="0" smtClean="0">
                <a:latin typeface="Arial" pitchFamily="34" charset="0"/>
                <a:cs typeface="Arial" pitchFamily="34" charset="0"/>
              </a:rPr>
              <a:t>Related Excerpts from NIH </a:t>
            </a:r>
            <a:br>
              <a:rPr lang="en-US" sz="4400" dirty="0" smtClean="0">
                <a:latin typeface="Arial" pitchFamily="34" charset="0"/>
                <a:cs typeface="Arial" pitchFamily="34" charset="0"/>
              </a:rPr>
            </a:br>
            <a:r>
              <a:rPr lang="en-US" sz="4400" dirty="0" smtClean="0">
                <a:latin typeface="Arial" pitchFamily="34" charset="0"/>
                <a:cs typeface="Arial" pitchFamily="34" charset="0"/>
              </a:rPr>
              <a:t>Grants Policy Statement etc.</a:t>
            </a:r>
          </a:p>
        </p:txBody>
      </p:sp>
      <p:sp>
        <p:nvSpPr>
          <p:cNvPr id="40963" name="Rectangle 3"/>
          <p:cNvSpPr>
            <a:spLocks noGrp="1" noChangeArrowheads="1"/>
          </p:cNvSpPr>
          <p:nvPr>
            <p:ph idx="1"/>
          </p:nvPr>
        </p:nvSpPr>
        <p:spPr>
          <a:xfrm>
            <a:off x="457200" y="2057400"/>
            <a:ext cx="8153400" cy="4298950"/>
          </a:xfrm>
        </p:spPr>
        <p:txBody>
          <a:bodyPr>
            <a:noAutofit/>
          </a:bodyPr>
          <a:lstStyle/>
          <a:p>
            <a:r>
              <a:rPr lang="en-US" sz="3000" dirty="0" smtClean="0"/>
              <a:t>Case Study 4:</a:t>
            </a:r>
          </a:p>
          <a:p>
            <a:pPr marL="0" indent="0">
              <a:buNone/>
            </a:pPr>
            <a:endParaRPr lang="en-US" sz="1000" dirty="0" smtClean="0"/>
          </a:p>
          <a:p>
            <a:pPr>
              <a:buNone/>
            </a:pPr>
            <a:r>
              <a:rPr lang="en-US" sz="2000" dirty="0" smtClean="0">
                <a:solidFill>
                  <a:schemeClr val="accent4"/>
                </a:solidFill>
              </a:rPr>
              <a:t>	</a:t>
            </a:r>
            <a:r>
              <a:rPr lang="en-US" sz="2000" dirty="0" smtClean="0">
                <a:solidFill>
                  <a:srgbClr val="C00000"/>
                </a:solidFill>
              </a:rPr>
              <a:t>Issue:  Change in Senior/Key Personnel Named in the Notice of Award (</a:t>
            </a:r>
            <a:r>
              <a:rPr lang="en-US" sz="2000" dirty="0" err="1" smtClean="0">
                <a:solidFill>
                  <a:srgbClr val="C00000"/>
                </a:solidFill>
              </a:rPr>
              <a:t>NoA</a:t>
            </a:r>
            <a:r>
              <a:rPr lang="en-US" sz="2000" dirty="0" smtClean="0">
                <a:solidFill>
                  <a:srgbClr val="C00000"/>
                </a:solidFill>
              </a:rPr>
              <a:t>)</a:t>
            </a:r>
          </a:p>
          <a:p>
            <a:pPr>
              <a:buNone/>
            </a:pPr>
            <a:endParaRPr lang="en-US" sz="2000" dirty="0" smtClean="0">
              <a:solidFill>
                <a:schemeClr val="accent4"/>
              </a:solidFill>
            </a:endParaRPr>
          </a:p>
          <a:p>
            <a:pPr>
              <a:buNone/>
            </a:pPr>
            <a:r>
              <a:rPr lang="en-US" sz="2000" dirty="0" smtClean="0">
                <a:solidFill>
                  <a:schemeClr val="accent4"/>
                </a:solidFill>
              </a:rPr>
              <a:t>	NIH GPS 2015:  Chapter 8.1.2.6 Administrative Requirements, Changes in Project and Budget, Prior Approval Requirements – Change in Status, Including Absence, of PD/PI and Other Senior/Key Personnel.</a:t>
            </a:r>
          </a:p>
          <a:p>
            <a:pPr>
              <a:buNone/>
            </a:pPr>
            <a:endParaRPr lang="en-US" sz="2000" dirty="0" smtClean="0"/>
          </a:p>
          <a:p>
            <a:pPr>
              <a:buNone/>
            </a:pPr>
            <a:r>
              <a:rPr lang="en-US" sz="2000" dirty="0" smtClean="0"/>
              <a:t>		</a:t>
            </a:r>
            <a:endParaRPr lang="en-US" sz="2000" b="1" dirty="0" smtClean="0"/>
          </a:p>
          <a:p>
            <a:pPr>
              <a:lnSpc>
                <a:spcPct val="80000"/>
              </a:lnSpc>
              <a:buFontTx/>
              <a:buNone/>
            </a:pPr>
            <a:endParaRPr lang="en-US" sz="1600" dirty="0" smtClean="0">
              <a:solidFill>
                <a:schemeClr val="tx2"/>
              </a:solidFill>
            </a:endParaRP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52</a:t>
            </a:fld>
            <a:endParaRPr lang="en-US"/>
          </a:p>
        </p:txBody>
      </p:sp>
    </p:spTree>
    <p:extLst>
      <p:ext uri="{BB962C8B-B14F-4D97-AF65-F5344CB8AC3E}">
        <p14:creationId xmlns:p14="http://schemas.microsoft.com/office/powerpoint/2010/main" val="32973817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2880"/>
            <a:ext cx="9144000" cy="1111664"/>
          </a:xfrm>
        </p:spPr>
        <p:txBody>
          <a:bodyPr>
            <a:noAutofit/>
          </a:bodyPr>
          <a:lstStyle/>
          <a:p>
            <a:r>
              <a:rPr lang="en-US" sz="4400" dirty="0" smtClean="0">
                <a:latin typeface="Arial" pitchFamily="34" charset="0"/>
                <a:cs typeface="Arial" pitchFamily="34" charset="0"/>
              </a:rPr>
              <a:t>Related Excerpts from NIH </a:t>
            </a:r>
            <a:br>
              <a:rPr lang="en-US" sz="4400" dirty="0" smtClean="0">
                <a:latin typeface="Arial" pitchFamily="34" charset="0"/>
                <a:cs typeface="Arial" pitchFamily="34" charset="0"/>
              </a:rPr>
            </a:br>
            <a:r>
              <a:rPr lang="en-US" sz="4400" dirty="0" smtClean="0">
                <a:latin typeface="Arial" pitchFamily="34" charset="0"/>
                <a:cs typeface="Arial" pitchFamily="34" charset="0"/>
              </a:rPr>
              <a:t>Grants Policy Statement etc.</a:t>
            </a:r>
          </a:p>
        </p:txBody>
      </p:sp>
      <p:sp>
        <p:nvSpPr>
          <p:cNvPr id="40963" name="Rectangle 3"/>
          <p:cNvSpPr>
            <a:spLocks noGrp="1" noChangeArrowheads="1"/>
          </p:cNvSpPr>
          <p:nvPr>
            <p:ph idx="1"/>
          </p:nvPr>
        </p:nvSpPr>
        <p:spPr>
          <a:xfrm>
            <a:off x="457200" y="1752600"/>
            <a:ext cx="8153400" cy="4603750"/>
          </a:xfrm>
        </p:spPr>
        <p:txBody>
          <a:bodyPr>
            <a:noAutofit/>
          </a:bodyPr>
          <a:lstStyle/>
          <a:p>
            <a:r>
              <a:rPr lang="en-US" sz="3000" dirty="0" smtClean="0"/>
              <a:t>Case Study 5:</a:t>
            </a:r>
          </a:p>
          <a:p>
            <a:pPr>
              <a:buNone/>
            </a:pPr>
            <a:r>
              <a:rPr lang="en-US" sz="2000" dirty="0" smtClean="0"/>
              <a:t>		</a:t>
            </a:r>
            <a:r>
              <a:rPr lang="en-US" sz="2000" dirty="0" smtClean="0">
                <a:solidFill>
                  <a:srgbClr val="C00000"/>
                </a:solidFill>
              </a:rPr>
              <a:t>Issue:  NIH </a:t>
            </a:r>
            <a:r>
              <a:rPr lang="en-US" sz="2000" dirty="0">
                <a:solidFill>
                  <a:srgbClr val="C00000"/>
                </a:solidFill>
              </a:rPr>
              <a:t>GPS – 4 Tests to Determine </a:t>
            </a:r>
            <a:r>
              <a:rPr lang="en-US" sz="2000" dirty="0" err="1">
                <a:solidFill>
                  <a:srgbClr val="C00000"/>
                </a:solidFill>
              </a:rPr>
              <a:t>Allowability</a:t>
            </a:r>
            <a:r>
              <a:rPr lang="en-US" sz="2000" dirty="0">
                <a:solidFill>
                  <a:srgbClr val="C00000"/>
                </a:solidFill>
              </a:rPr>
              <a:t> of Costs</a:t>
            </a:r>
          </a:p>
          <a:p>
            <a:pPr>
              <a:buNone/>
            </a:pPr>
            <a:r>
              <a:rPr lang="en-US" sz="2000" dirty="0">
                <a:solidFill>
                  <a:schemeClr val="accent4"/>
                </a:solidFill>
              </a:rPr>
              <a:t>	</a:t>
            </a:r>
            <a:r>
              <a:rPr lang="en-US" sz="2000" dirty="0" smtClean="0">
                <a:solidFill>
                  <a:schemeClr val="accent4"/>
                </a:solidFill>
              </a:rPr>
              <a:t>	</a:t>
            </a:r>
          </a:p>
          <a:p>
            <a:pPr>
              <a:buNone/>
            </a:pPr>
            <a:r>
              <a:rPr lang="en-US" sz="2000" dirty="0">
                <a:solidFill>
                  <a:schemeClr val="accent4"/>
                </a:solidFill>
              </a:rPr>
              <a:t>	</a:t>
            </a:r>
            <a:r>
              <a:rPr lang="en-US" sz="2000" dirty="0" smtClean="0">
                <a:solidFill>
                  <a:schemeClr val="accent4"/>
                </a:solidFill>
              </a:rPr>
              <a:t>	NIH GPS 2015:  Chapter 7.2 The Cost Principles.</a:t>
            </a:r>
          </a:p>
          <a:p>
            <a:pPr lvl="2">
              <a:buNone/>
            </a:pPr>
            <a:endParaRPr lang="en-US" sz="2000" b="1" dirty="0" smtClean="0"/>
          </a:p>
          <a:p>
            <a:r>
              <a:rPr lang="en-US" sz="3000" dirty="0" smtClean="0"/>
              <a:t>Case Study 6:</a:t>
            </a:r>
          </a:p>
          <a:p>
            <a:pPr>
              <a:buNone/>
            </a:pPr>
            <a:r>
              <a:rPr lang="en-US" sz="2000" dirty="0" smtClean="0"/>
              <a:t>		</a:t>
            </a:r>
            <a:r>
              <a:rPr lang="en-US" sz="2000" dirty="0" smtClean="0">
                <a:solidFill>
                  <a:srgbClr val="C00000"/>
                </a:solidFill>
              </a:rPr>
              <a:t>Issue:  Using Federal Grant Funds to Pay a Debarred Individual</a:t>
            </a:r>
          </a:p>
          <a:p>
            <a:pPr>
              <a:buNone/>
            </a:pPr>
            <a:r>
              <a:rPr lang="en-US" sz="2000" dirty="0" smtClean="0">
                <a:solidFill>
                  <a:schemeClr val="accent4"/>
                </a:solidFill>
              </a:rPr>
              <a:t>		</a:t>
            </a:r>
          </a:p>
          <a:p>
            <a:pPr>
              <a:buNone/>
            </a:pPr>
            <a:r>
              <a:rPr lang="en-US" sz="2000" dirty="0">
                <a:solidFill>
                  <a:schemeClr val="accent4"/>
                </a:solidFill>
              </a:rPr>
              <a:t>	</a:t>
            </a:r>
            <a:r>
              <a:rPr lang="en-US" sz="2000" dirty="0" smtClean="0">
                <a:solidFill>
                  <a:schemeClr val="accent4"/>
                </a:solidFill>
              </a:rPr>
              <a:t>	NIH GPS 2015:  Chapter 4.1.6 Debarment and 	Suspension </a:t>
            </a:r>
          </a:p>
          <a:p>
            <a:pPr lvl="2">
              <a:buNone/>
            </a:pPr>
            <a:endParaRPr lang="en-US" sz="1600" dirty="0" smtClean="0">
              <a:solidFill>
                <a:schemeClr val="tx2"/>
              </a:solidFill>
            </a:endParaRP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2880"/>
            <a:ext cx="9144000" cy="1111664"/>
          </a:xfrm>
        </p:spPr>
        <p:txBody>
          <a:bodyPr>
            <a:noAutofit/>
          </a:bodyPr>
          <a:lstStyle/>
          <a:p>
            <a:r>
              <a:rPr lang="en-US" sz="4400" dirty="0" smtClean="0">
                <a:latin typeface="Arial" pitchFamily="34" charset="0"/>
                <a:cs typeface="Arial" pitchFamily="34" charset="0"/>
              </a:rPr>
              <a:t>Related Excerpts from NIH </a:t>
            </a:r>
            <a:br>
              <a:rPr lang="en-US" sz="4400" dirty="0" smtClean="0">
                <a:latin typeface="Arial" pitchFamily="34" charset="0"/>
                <a:cs typeface="Arial" pitchFamily="34" charset="0"/>
              </a:rPr>
            </a:br>
            <a:r>
              <a:rPr lang="en-US" sz="4400" dirty="0" smtClean="0">
                <a:latin typeface="Arial" pitchFamily="34" charset="0"/>
                <a:cs typeface="Arial" pitchFamily="34" charset="0"/>
              </a:rPr>
              <a:t>Grants Policy Statement etc.</a:t>
            </a:r>
          </a:p>
        </p:txBody>
      </p:sp>
      <p:sp>
        <p:nvSpPr>
          <p:cNvPr id="40963" name="Rectangle 3"/>
          <p:cNvSpPr>
            <a:spLocks noGrp="1" noChangeArrowheads="1"/>
          </p:cNvSpPr>
          <p:nvPr>
            <p:ph idx="1"/>
          </p:nvPr>
        </p:nvSpPr>
        <p:spPr>
          <a:xfrm>
            <a:off x="609600" y="1524000"/>
            <a:ext cx="7924800" cy="4832350"/>
          </a:xfrm>
        </p:spPr>
        <p:txBody>
          <a:bodyPr>
            <a:noAutofit/>
          </a:bodyPr>
          <a:lstStyle/>
          <a:p>
            <a:endParaRPr lang="en-US" sz="1800" dirty="0" smtClean="0"/>
          </a:p>
          <a:p>
            <a:r>
              <a:rPr lang="en-US" sz="3000" dirty="0" smtClean="0"/>
              <a:t>Case Study 7:</a:t>
            </a:r>
          </a:p>
          <a:p>
            <a:pPr>
              <a:buNone/>
            </a:pPr>
            <a:r>
              <a:rPr lang="en-US" sz="2000" dirty="0" smtClean="0"/>
              <a:t>		</a:t>
            </a:r>
          </a:p>
          <a:p>
            <a:pPr>
              <a:buNone/>
            </a:pPr>
            <a:r>
              <a:rPr lang="en-US" sz="2000" dirty="0">
                <a:solidFill>
                  <a:srgbClr val="C00000"/>
                </a:solidFill>
              </a:rPr>
              <a:t>	</a:t>
            </a:r>
            <a:r>
              <a:rPr lang="en-US" sz="2000" dirty="0" smtClean="0">
                <a:solidFill>
                  <a:srgbClr val="C00000"/>
                </a:solidFill>
              </a:rPr>
              <a:t>	Issue:  F&amp;A Rate </a:t>
            </a:r>
            <a:r>
              <a:rPr lang="en-US" sz="2000" dirty="0">
                <a:solidFill>
                  <a:srgbClr val="C00000"/>
                </a:solidFill>
              </a:rPr>
              <a:t>N</a:t>
            </a:r>
            <a:r>
              <a:rPr lang="en-US" sz="2000" dirty="0" smtClean="0">
                <a:solidFill>
                  <a:srgbClr val="C00000"/>
                </a:solidFill>
              </a:rPr>
              <a:t>egotiation</a:t>
            </a:r>
          </a:p>
          <a:p>
            <a:pPr>
              <a:buNone/>
            </a:pPr>
            <a:r>
              <a:rPr lang="en-US" sz="2000" dirty="0" smtClean="0">
                <a:solidFill>
                  <a:schemeClr val="accent4"/>
                </a:solidFill>
              </a:rPr>
              <a:t>		</a:t>
            </a:r>
          </a:p>
          <a:p>
            <a:pPr>
              <a:buNone/>
            </a:pPr>
            <a:r>
              <a:rPr lang="en-US" sz="2000" dirty="0">
                <a:solidFill>
                  <a:schemeClr val="accent4"/>
                </a:solidFill>
              </a:rPr>
              <a:t>	</a:t>
            </a:r>
            <a:r>
              <a:rPr lang="en-US" sz="2000" dirty="0" smtClean="0">
                <a:solidFill>
                  <a:schemeClr val="accent4"/>
                </a:solidFill>
              </a:rPr>
              <a:t>	NIH GPS 2015:  Chapter 7.4 Reimbursement of Facilities   </a:t>
            </a:r>
            <a:r>
              <a:rPr lang="en-US" sz="2000" smtClean="0">
                <a:solidFill>
                  <a:schemeClr val="accent4"/>
                </a:solidFill>
              </a:rPr>
              <a:t>	and Administrative </a:t>
            </a:r>
            <a:r>
              <a:rPr lang="en-US" sz="2000" dirty="0" smtClean="0">
                <a:solidFill>
                  <a:schemeClr val="accent4"/>
                </a:solidFill>
              </a:rPr>
              <a:t>Costs.</a:t>
            </a:r>
            <a:endParaRPr lang="en-US" sz="2000" dirty="0"/>
          </a:p>
          <a:p>
            <a:pPr>
              <a:lnSpc>
                <a:spcPct val="80000"/>
              </a:lnSpc>
              <a:buFontTx/>
              <a:buNone/>
            </a:pPr>
            <a:endParaRPr lang="en-US" sz="1600" dirty="0" smtClean="0">
              <a:solidFill>
                <a:schemeClr val="tx2"/>
              </a:solidFill>
            </a:endParaRP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52400"/>
            <a:ext cx="9144000" cy="1219200"/>
          </a:xfrm>
        </p:spPr>
        <p:txBody>
          <a:bodyPr>
            <a:normAutofit/>
          </a:bodyPr>
          <a:lstStyle/>
          <a:p>
            <a:r>
              <a:rPr lang="en-US" sz="4400" dirty="0" smtClean="0">
                <a:latin typeface="Arial" pitchFamily="34" charset="0"/>
                <a:cs typeface="Arial" pitchFamily="34" charset="0"/>
              </a:rPr>
              <a:t>Compliance Requirements</a:t>
            </a:r>
          </a:p>
        </p:txBody>
      </p:sp>
      <p:sp>
        <p:nvSpPr>
          <p:cNvPr id="10243" name="Rectangle 3"/>
          <p:cNvSpPr>
            <a:spLocks noGrp="1" noChangeArrowheads="1"/>
          </p:cNvSpPr>
          <p:nvPr>
            <p:ph type="body" sz="half" idx="1"/>
          </p:nvPr>
        </p:nvSpPr>
        <p:spPr>
          <a:xfrm>
            <a:off x="304800" y="1600200"/>
            <a:ext cx="8458200" cy="4876800"/>
          </a:xfrm>
        </p:spPr>
        <p:txBody>
          <a:bodyPr>
            <a:normAutofit fontScale="32500" lnSpcReduction="20000"/>
          </a:bodyPr>
          <a:lstStyle/>
          <a:p>
            <a:pPr>
              <a:lnSpc>
                <a:spcPct val="0"/>
              </a:lnSpc>
              <a:buFontTx/>
              <a:buNone/>
            </a:pPr>
            <a:endParaRPr lang="en-US" sz="2200" b="1" dirty="0" smtClean="0"/>
          </a:p>
          <a:p>
            <a:pPr>
              <a:lnSpc>
                <a:spcPct val="0"/>
              </a:lnSpc>
              <a:buFontTx/>
              <a:buNone/>
            </a:pPr>
            <a:endParaRPr lang="en-US" sz="2200" b="1" dirty="0" smtClean="0"/>
          </a:p>
          <a:p>
            <a:pPr>
              <a:lnSpc>
                <a:spcPct val="80000"/>
              </a:lnSpc>
              <a:buNone/>
            </a:pPr>
            <a:r>
              <a:rPr lang="en-US" sz="8600" b="1" dirty="0" smtClean="0"/>
              <a:t>Administrative Requirements or Standards:</a:t>
            </a:r>
          </a:p>
          <a:p>
            <a:pPr>
              <a:lnSpc>
                <a:spcPct val="80000"/>
              </a:lnSpc>
              <a:buNone/>
            </a:pPr>
            <a:endParaRPr lang="en-US" sz="2500" dirty="0">
              <a:solidFill>
                <a:schemeClr val="accent4"/>
              </a:solidFill>
            </a:endParaRPr>
          </a:p>
          <a:p>
            <a:r>
              <a:rPr lang="en-US" sz="5500" dirty="0" smtClean="0"/>
              <a:t>45 </a:t>
            </a:r>
            <a:r>
              <a:rPr lang="en-US" sz="5500" dirty="0"/>
              <a:t>CFR Part 75 - </a:t>
            </a:r>
            <a:r>
              <a:rPr lang="en-US" sz="5500" dirty="0" smtClean="0"/>
              <a:t>Subpart </a:t>
            </a:r>
            <a:r>
              <a:rPr lang="en-US" sz="5500" dirty="0"/>
              <a:t>C – Pre-Federal Award Requirements and Contents of Federal </a:t>
            </a:r>
            <a:r>
              <a:rPr lang="en-US" sz="5500" dirty="0" smtClean="0"/>
              <a:t>Awards (</a:t>
            </a:r>
            <a:r>
              <a:rPr lang="en-US" sz="5500" dirty="0"/>
              <a:t>§ </a:t>
            </a:r>
            <a:r>
              <a:rPr lang="en-US" sz="5500" dirty="0" smtClean="0"/>
              <a:t>75.200 </a:t>
            </a:r>
            <a:r>
              <a:rPr lang="en-US" sz="5500" dirty="0"/>
              <a:t>– § 75.217</a:t>
            </a:r>
            <a:r>
              <a:rPr lang="en-US" sz="5500" dirty="0" smtClean="0"/>
              <a:t>)</a:t>
            </a:r>
          </a:p>
          <a:p>
            <a:pPr marL="0" indent="0">
              <a:buNone/>
            </a:pPr>
            <a:endParaRPr lang="en-US" sz="3100" dirty="0"/>
          </a:p>
          <a:p>
            <a:r>
              <a:rPr lang="en-US" sz="5500" dirty="0" smtClean="0"/>
              <a:t>45 </a:t>
            </a:r>
            <a:r>
              <a:rPr lang="en-US" sz="5500" dirty="0"/>
              <a:t>CFR Part 75 - </a:t>
            </a:r>
            <a:r>
              <a:rPr lang="en-US" sz="5500" dirty="0" smtClean="0"/>
              <a:t>Subpart </a:t>
            </a:r>
            <a:r>
              <a:rPr lang="en-US" sz="5500" dirty="0"/>
              <a:t>D – Post Federal Award Requirements </a:t>
            </a:r>
            <a:endParaRPr lang="en-US" sz="5500" dirty="0" smtClean="0"/>
          </a:p>
          <a:p>
            <a:pPr marL="400050" lvl="1" indent="0">
              <a:buNone/>
            </a:pPr>
            <a:r>
              <a:rPr lang="en-US" sz="5500" dirty="0" smtClean="0">
                <a:solidFill>
                  <a:schemeClr val="accent1"/>
                </a:solidFill>
              </a:rPr>
              <a:t>(§ </a:t>
            </a:r>
            <a:r>
              <a:rPr lang="en-US" sz="5500" dirty="0">
                <a:solidFill>
                  <a:schemeClr val="accent1"/>
                </a:solidFill>
              </a:rPr>
              <a:t>75.300 – </a:t>
            </a:r>
            <a:r>
              <a:rPr lang="en-US" sz="5500" dirty="0" smtClean="0">
                <a:solidFill>
                  <a:schemeClr val="accent1"/>
                </a:solidFill>
              </a:rPr>
              <a:t>   § </a:t>
            </a:r>
            <a:r>
              <a:rPr lang="en-US" sz="5500" dirty="0">
                <a:solidFill>
                  <a:schemeClr val="accent1"/>
                </a:solidFill>
              </a:rPr>
              <a:t>75.391</a:t>
            </a:r>
            <a:r>
              <a:rPr lang="en-US" sz="5500" dirty="0" smtClean="0">
                <a:solidFill>
                  <a:schemeClr val="accent1"/>
                </a:solidFill>
              </a:rPr>
              <a:t>)</a:t>
            </a:r>
          </a:p>
          <a:p>
            <a:pPr marL="400050" lvl="1" indent="0">
              <a:buNone/>
            </a:pPr>
            <a:endParaRPr lang="en-US" sz="1800" dirty="0">
              <a:solidFill>
                <a:schemeClr val="accent1"/>
              </a:solidFill>
            </a:endParaRPr>
          </a:p>
          <a:p>
            <a:pPr marL="571500" lvl="1" indent="-171450">
              <a:buFontTx/>
              <a:buChar char="-"/>
            </a:pPr>
            <a:r>
              <a:rPr lang="en-US" sz="4900" dirty="0"/>
              <a:t>Standards for Financial and Program Management</a:t>
            </a:r>
          </a:p>
          <a:p>
            <a:pPr marL="571500" lvl="1" indent="-171450">
              <a:buFontTx/>
              <a:buChar char="-"/>
            </a:pPr>
            <a:r>
              <a:rPr lang="en-US" sz="4900" dirty="0"/>
              <a:t>Property Standards</a:t>
            </a:r>
          </a:p>
          <a:p>
            <a:pPr marL="571500" lvl="1" indent="-171450">
              <a:buFontTx/>
              <a:buChar char="-"/>
            </a:pPr>
            <a:r>
              <a:rPr lang="en-US" sz="4900" dirty="0"/>
              <a:t>Procurement Standards</a:t>
            </a:r>
          </a:p>
          <a:p>
            <a:pPr marL="571500" lvl="1" indent="-171450">
              <a:buFontTx/>
              <a:buChar char="-"/>
            </a:pPr>
            <a:r>
              <a:rPr lang="en-US" sz="4900" dirty="0"/>
              <a:t>Performance and Financial Monitoring and Reporting</a:t>
            </a:r>
          </a:p>
          <a:p>
            <a:pPr marL="571500" lvl="1" indent="-171450">
              <a:buFontTx/>
              <a:buChar char="-"/>
            </a:pPr>
            <a:r>
              <a:rPr lang="en-US" sz="4900" dirty="0" err="1"/>
              <a:t>Subrecipient</a:t>
            </a:r>
            <a:r>
              <a:rPr lang="en-US" sz="4900" dirty="0"/>
              <a:t> Monitoring and Management</a:t>
            </a:r>
          </a:p>
          <a:p>
            <a:pPr marL="571500" lvl="1" indent="-171450">
              <a:buFontTx/>
              <a:buChar char="-"/>
            </a:pPr>
            <a:r>
              <a:rPr lang="en-US" sz="4900" dirty="0"/>
              <a:t>Record Retention and Access</a:t>
            </a:r>
          </a:p>
          <a:p>
            <a:pPr marL="571500" lvl="1" indent="-171450">
              <a:buFontTx/>
              <a:buChar char="-"/>
            </a:pPr>
            <a:r>
              <a:rPr lang="en-US" sz="4900" dirty="0"/>
              <a:t>Remedies and Noncompliance</a:t>
            </a:r>
          </a:p>
          <a:p>
            <a:pPr marL="571500" lvl="1" indent="-171450">
              <a:buFontTx/>
              <a:buChar char="-"/>
            </a:pPr>
            <a:r>
              <a:rPr lang="en-US" sz="4900" dirty="0"/>
              <a:t>Closeout</a:t>
            </a:r>
          </a:p>
          <a:p>
            <a:pPr marL="571500" lvl="1" indent="-171450">
              <a:buFontTx/>
              <a:buChar char="-"/>
            </a:pPr>
            <a:r>
              <a:rPr lang="en-US" sz="4900" dirty="0"/>
              <a:t>Post-Closeout Adjustments and Continuing Responsibilities</a:t>
            </a:r>
          </a:p>
          <a:p>
            <a:pPr marL="571500" lvl="1" indent="-171450">
              <a:buFontTx/>
              <a:buChar char="-"/>
            </a:pPr>
            <a:r>
              <a:rPr lang="en-US" sz="4900" dirty="0"/>
              <a:t>Collection and Amounts Due</a:t>
            </a:r>
          </a:p>
          <a:p>
            <a:pPr algn="ctr">
              <a:lnSpc>
                <a:spcPct val="80000"/>
              </a:lnSpc>
              <a:buFontTx/>
              <a:buNone/>
            </a:pPr>
            <a:endParaRPr lang="en-US" sz="4300" b="1" dirty="0" smtClean="0">
              <a:solidFill>
                <a:schemeClr val="accent4"/>
              </a:solidFill>
            </a:endParaRPr>
          </a:p>
        </p:txBody>
      </p:sp>
      <p:pic>
        <p:nvPicPr>
          <p:cNvPr id="10244" name="Picture 4" descr="Office of Management and Budget"/>
          <p:cNvPicPr>
            <a:picLocks noGrp="1" noChangeAspect="1" noChangeArrowheads="1"/>
          </p:cNvPicPr>
          <p:nvPr>
            <p:ph sz="half" idx="2"/>
          </p:nvPr>
        </p:nvPicPr>
        <p:blipFill>
          <a:blip r:embed="rId3" cstate="print"/>
          <a:srcRect/>
          <a:stretch>
            <a:fillRect/>
          </a:stretch>
        </p:blipFill>
        <p:spPr>
          <a:xfrm>
            <a:off x="685800" y="5830521"/>
            <a:ext cx="7696200" cy="1050925"/>
          </a:xfrm>
          <a:noFill/>
        </p:spPr>
      </p:pic>
      <p:sp>
        <p:nvSpPr>
          <p:cNvPr id="2" name="Slide Number Placeholder 1"/>
          <p:cNvSpPr>
            <a:spLocks noGrp="1"/>
          </p:cNvSpPr>
          <p:nvPr>
            <p:ph type="sldNum" sz="quarter" idx="12"/>
          </p:nvPr>
        </p:nvSpPr>
        <p:spPr/>
        <p:txBody>
          <a:bodyPr/>
          <a:lstStyle/>
          <a:p>
            <a:pPr>
              <a:defRPr/>
            </a:pPr>
            <a:fld id="{19D4B077-980B-4BE8-8BE3-78CB227B7BCD}" type="slidenum">
              <a:rPr lang="en-US" smtClean="0"/>
              <a:pPr>
                <a:defRPr/>
              </a:pPr>
              <a:t>6</a:t>
            </a:fld>
            <a:endParaRPr lang="en-US"/>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9144000" cy="1219200"/>
          </a:xfrm>
        </p:spPr>
        <p:txBody>
          <a:bodyPr>
            <a:normAutofit/>
          </a:bodyPr>
          <a:lstStyle/>
          <a:p>
            <a:r>
              <a:rPr lang="en-US" sz="4000" dirty="0" smtClean="0"/>
              <a:t> </a:t>
            </a:r>
            <a:r>
              <a:rPr lang="en-US" sz="4400" dirty="0" smtClean="0">
                <a:latin typeface="Arial" pitchFamily="34" charset="0"/>
                <a:cs typeface="Arial" pitchFamily="34" charset="0"/>
              </a:rPr>
              <a:t>Compliance Requirements</a:t>
            </a:r>
          </a:p>
        </p:txBody>
      </p:sp>
      <p:sp>
        <p:nvSpPr>
          <p:cNvPr id="11267" name="Rectangle 3"/>
          <p:cNvSpPr>
            <a:spLocks noGrp="1" noChangeArrowheads="1"/>
          </p:cNvSpPr>
          <p:nvPr>
            <p:ph type="body" sz="half" idx="1"/>
          </p:nvPr>
        </p:nvSpPr>
        <p:spPr>
          <a:xfrm>
            <a:off x="152400" y="1524000"/>
            <a:ext cx="8991600" cy="5181600"/>
          </a:xfrm>
        </p:spPr>
        <p:txBody>
          <a:bodyPr>
            <a:normAutofit/>
          </a:bodyPr>
          <a:lstStyle/>
          <a:p>
            <a:pPr>
              <a:buFontTx/>
              <a:buNone/>
            </a:pPr>
            <a:r>
              <a:rPr lang="en-US" sz="3900" b="1" dirty="0" smtClean="0"/>
              <a:t>Cost Principles:</a:t>
            </a:r>
          </a:p>
          <a:p>
            <a:pPr>
              <a:buFontTx/>
              <a:buNone/>
            </a:pPr>
            <a:endParaRPr lang="en-US" sz="1800" b="1" dirty="0" smtClean="0"/>
          </a:p>
          <a:p>
            <a:pPr lvl="1"/>
            <a:r>
              <a:rPr lang="en-US" sz="2400" b="1" dirty="0" smtClean="0">
                <a:solidFill>
                  <a:schemeClr val="tx2"/>
                </a:solidFill>
              </a:rPr>
              <a:t>45 CFR Part 75, Subpart </a:t>
            </a:r>
            <a:r>
              <a:rPr lang="en-US" sz="2400" b="1" dirty="0" smtClean="0">
                <a:solidFill>
                  <a:schemeClr val="accent1"/>
                </a:solidFill>
              </a:rPr>
              <a:t>E  (</a:t>
            </a:r>
            <a:r>
              <a:rPr lang="en-US" sz="2400" dirty="0" smtClean="0">
                <a:solidFill>
                  <a:schemeClr val="accent1"/>
                </a:solidFill>
              </a:rPr>
              <a:t>§ 75.400- </a:t>
            </a:r>
            <a:r>
              <a:rPr lang="en-US" sz="2400" dirty="0">
                <a:solidFill>
                  <a:schemeClr val="accent1"/>
                </a:solidFill>
              </a:rPr>
              <a:t>§ </a:t>
            </a:r>
            <a:r>
              <a:rPr lang="en-US" sz="2400" dirty="0" smtClean="0">
                <a:solidFill>
                  <a:schemeClr val="accent1"/>
                </a:solidFill>
              </a:rPr>
              <a:t>75.476)</a:t>
            </a:r>
            <a:endParaRPr lang="en-US" sz="2400" b="1" dirty="0" smtClean="0">
              <a:solidFill>
                <a:schemeClr val="accent1"/>
              </a:solidFill>
            </a:endParaRPr>
          </a:p>
          <a:p>
            <a:pPr lvl="2">
              <a:buFont typeface="Courier New" panose="02070309020205020404" pitchFamily="49" charset="0"/>
              <a:buChar char="o"/>
            </a:pPr>
            <a:r>
              <a:rPr lang="en-US" sz="2200" dirty="0">
                <a:solidFill>
                  <a:srgbClr val="00B050"/>
                </a:solidFill>
              </a:rPr>
              <a:t>Institutions of Higher Education (IHE), State</a:t>
            </a:r>
            <a:r>
              <a:rPr lang="en-US" sz="2200" dirty="0" smtClean="0">
                <a:solidFill>
                  <a:srgbClr val="00B050"/>
                </a:solidFill>
              </a:rPr>
              <a:t>, Local Governments and Indian Tribes, and Non-profit Organizations</a:t>
            </a:r>
          </a:p>
          <a:p>
            <a:pPr lvl="2">
              <a:buFont typeface="Courier New" panose="02070309020205020404" pitchFamily="49" charset="0"/>
              <a:buChar char="o"/>
            </a:pPr>
            <a:endParaRPr lang="en-US" sz="1800" b="1" dirty="0" smtClean="0">
              <a:solidFill>
                <a:srgbClr val="00B050"/>
              </a:solidFill>
            </a:endParaRPr>
          </a:p>
          <a:p>
            <a:pPr lvl="1"/>
            <a:r>
              <a:rPr lang="en-US" sz="2400" dirty="0" smtClean="0">
                <a:solidFill>
                  <a:schemeClr val="tx2"/>
                </a:solidFill>
              </a:rPr>
              <a:t>45 CFR Part 75, Appendix IX </a:t>
            </a:r>
            <a:r>
              <a:rPr lang="en-US" sz="2400" dirty="0" smtClean="0"/>
              <a:t> </a:t>
            </a:r>
          </a:p>
          <a:p>
            <a:pPr lvl="2">
              <a:buFont typeface="Courier New" panose="02070309020205020404" pitchFamily="49" charset="0"/>
              <a:buChar char="o"/>
            </a:pPr>
            <a:r>
              <a:rPr lang="en-US" sz="2200" dirty="0" smtClean="0">
                <a:solidFill>
                  <a:srgbClr val="00B050"/>
                </a:solidFill>
              </a:rPr>
              <a:t>Hospitals </a:t>
            </a:r>
          </a:p>
          <a:p>
            <a:pPr lvl="2">
              <a:buFont typeface="Courier New" panose="02070309020205020404" pitchFamily="49" charset="0"/>
              <a:buChar char="o"/>
            </a:pPr>
            <a:endParaRPr lang="en-US" sz="1800" dirty="0" smtClean="0">
              <a:solidFill>
                <a:srgbClr val="00B050"/>
              </a:solidFill>
            </a:endParaRPr>
          </a:p>
          <a:p>
            <a:pPr lvl="1">
              <a:lnSpc>
                <a:spcPct val="20000"/>
              </a:lnSpc>
            </a:pPr>
            <a:endParaRPr lang="en-US" sz="2000" b="1" dirty="0" smtClean="0"/>
          </a:p>
          <a:p>
            <a:pPr lvl="1"/>
            <a:r>
              <a:rPr lang="en-US" sz="2400" b="1" dirty="0" smtClean="0">
                <a:solidFill>
                  <a:schemeClr val="tx2"/>
                </a:solidFill>
              </a:rPr>
              <a:t>48 CFR Subpart 31.2 (Federal Acquisition Regulation) </a:t>
            </a:r>
            <a:r>
              <a:rPr lang="en-US" sz="2400" dirty="0" smtClean="0"/>
              <a:t> </a:t>
            </a:r>
          </a:p>
          <a:p>
            <a:pPr lvl="2">
              <a:buFont typeface="Courier New" panose="02070309020205020404" pitchFamily="49" charset="0"/>
              <a:buChar char="o"/>
            </a:pPr>
            <a:r>
              <a:rPr lang="en-US" sz="2200" dirty="0" smtClean="0">
                <a:solidFill>
                  <a:schemeClr val="accent2"/>
                </a:solidFill>
              </a:rPr>
              <a:t>For-Profit (commercial) Organizations </a:t>
            </a:r>
          </a:p>
          <a:p>
            <a:pPr lvl="1"/>
            <a:endParaRPr lang="en-US" b="1" dirty="0"/>
          </a:p>
          <a:p>
            <a:pPr lvl="1">
              <a:buFontTx/>
              <a:buNone/>
            </a:pPr>
            <a:endParaRPr lang="en-US" sz="2000" b="1" dirty="0" smtClean="0"/>
          </a:p>
          <a:p>
            <a:endParaRPr lang="en-US" sz="2400" dirty="0" smtClean="0"/>
          </a:p>
        </p:txBody>
      </p:sp>
      <p:sp>
        <p:nvSpPr>
          <p:cNvPr id="2" name="Slide Number Placeholder 1"/>
          <p:cNvSpPr>
            <a:spLocks noGrp="1"/>
          </p:cNvSpPr>
          <p:nvPr>
            <p:ph type="sldNum" sz="quarter" idx="12"/>
          </p:nvPr>
        </p:nvSpPr>
        <p:spPr/>
        <p:txBody>
          <a:bodyPr/>
          <a:lstStyle/>
          <a:p>
            <a:pPr>
              <a:defRPr/>
            </a:pPr>
            <a:fld id="{19D4B077-980B-4BE8-8BE3-78CB227B7BCD}" type="slidenum">
              <a:rPr lang="en-US" smtClean="0"/>
              <a:pPr>
                <a:defRPr/>
              </a:pPr>
              <a:t>7</a:t>
            </a:fld>
            <a:endParaRPr lang="en-US"/>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1219200"/>
          </a:xfrm>
        </p:spPr>
        <p:txBody>
          <a:bodyPr>
            <a:noAutofit/>
          </a:bodyPr>
          <a:lstStyle/>
          <a:p>
            <a:r>
              <a:rPr lang="en-US" sz="4400" dirty="0" smtClean="0">
                <a:latin typeface="Arial" pitchFamily="34" charset="0"/>
                <a:cs typeface="Arial" pitchFamily="34" charset="0"/>
              </a:rPr>
              <a:t>Compliance Requirements</a:t>
            </a:r>
          </a:p>
        </p:txBody>
      </p:sp>
      <p:sp>
        <p:nvSpPr>
          <p:cNvPr id="12291" name="Rectangle 3"/>
          <p:cNvSpPr>
            <a:spLocks noGrp="1" noChangeArrowheads="1"/>
          </p:cNvSpPr>
          <p:nvPr>
            <p:ph type="body" sz="half" idx="1"/>
          </p:nvPr>
        </p:nvSpPr>
        <p:spPr>
          <a:xfrm>
            <a:off x="152400" y="1752600"/>
            <a:ext cx="8686800" cy="5105400"/>
          </a:xfrm>
        </p:spPr>
        <p:txBody>
          <a:bodyPr>
            <a:normAutofit fontScale="92500" lnSpcReduction="10000"/>
          </a:bodyPr>
          <a:lstStyle/>
          <a:p>
            <a:pPr>
              <a:spcAft>
                <a:spcPts val="600"/>
              </a:spcAft>
              <a:buFontTx/>
              <a:buNone/>
            </a:pPr>
            <a:r>
              <a:rPr lang="en-US" sz="3900" b="1" dirty="0" smtClean="0"/>
              <a:t>Audit Requirements</a:t>
            </a:r>
            <a:r>
              <a:rPr lang="en-US" sz="3900" dirty="0" smtClean="0"/>
              <a:t>:</a:t>
            </a:r>
            <a:endParaRPr lang="en-US" sz="2600" dirty="0" smtClean="0">
              <a:solidFill>
                <a:schemeClr val="tx2"/>
              </a:solidFill>
            </a:endParaRPr>
          </a:p>
          <a:p>
            <a:pPr lvl="1"/>
            <a:r>
              <a:rPr lang="en-US" sz="2800" dirty="0" smtClean="0">
                <a:solidFill>
                  <a:schemeClr val="accent1"/>
                </a:solidFill>
              </a:rPr>
              <a:t>45 CFR 75.501:</a:t>
            </a:r>
            <a:r>
              <a:rPr lang="en-US" sz="2800" dirty="0" smtClean="0"/>
              <a:t> Institutions </a:t>
            </a:r>
            <a:r>
              <a:rPr lang="en-US" sz="2800" dirty="0"/>
              <a:t>of Higher Education, States and Local Governments, </a:t>
            </a:r>
            <a:r>
              <a:rPr lang="en-US" sz="2800" dirty="0" smtClean="0"/>
              <a:t>and Non-Profit Organizations, including Non-Profit Hospitals</a:t>
            </a:r>
          </a:p>
          <a:p>
            <a:pPr marL="457200" lvl="1" indent="0">
              <a:buNone/>
            </a:pPr>
            <a:endParaRPr lang="en-US" sz="2800" dirty="0" smtClean="0"/>
          </a:p>
          <a:p>
            <a:pPr lvl="1"/>
            <a:r>
              <a:rPr lang="en-US" sz="2800" b="1" dirty="0" smtClean="0">
                <a:solidFill>
                  <a:schemeClr val="accent1"/>
                </a:solidFill>
              </a:rPr>
              <a:t>45 CFR 75.501(h) through (k):</a:t>
            </a:r>
            <a:r>
              <a:rPr lang="en-US" sz="2800" b="1" dirty="0" smtClean="0"/>
              <a:t> For-Profit Organizations, including For-Profit Hospitals</a:t>
            </a:r>
          </a:p>
          <a:p>
            <a:pPr marL="457200" lvl="1" indent="0">
              <a:buNone/>
            </a:pPr>
            <a:endParaRPr lang="en-US" sz="2800" b="1" dirty="0" smtClean="0"/>
          </a:p>
          <a:p>
            <a:pPr lvl="1">
              <a:lnSpc>
                <a:spcPct val="20000"/>
              </a:lnSpc>
              <a:buFontTx/>
              <a:buNone/>
            </a:pPr>
            <a:endParaRPr lang="en-US" sz="2800" b="1" dirty="0" smtClean="0"/>
          </a:p>
          <a:p>
            <a:pPr lvl="1"/>
            <a:r>
              <a:rPr lang="en-US" sz="2800" dirty="0" smtClean="0">
                <a:solidFill>
                  <a:schemeClr val="accent1"/>
                </a:solidFill>
              </a:rPr>
              <a:t>NIH Grants Policy Statement:</a:t>
            </a:r>
            <a:r>
              <a:rPr lang="en-US" sz="2800" dirty="0" smtClean="0"/>
              <a:t>  Foreign Organizations must follow the same requirements as For-Profit Organizations</a:t>
            </a:r>
            <a:endParaRPr lang="en-US" sz="2800" b="1" dirty="0" smtClean="0"/>
          </a:p>
          <a:p>
            <a:endParaRPr lang="en-US" sz="3200" dirty="0" smtClean="0"/>
          </a:p>
        </p:txBody>
      </p:sp>
      <p:sp>
        <p:nvSpPr>
          <p:cNvPr id="2" name="Slide Number Placeholder 1"/>
          <p:cNvSpPr>
            <a:spLocks noGrp="1"/>
          </p:cNvSpPr>
          <p:nvPr>
            <p:ph type="sldNum" sz="quarter" idx="12"/>
          </p:nvPr>
        </p:nvSpPr>
        <p:spPr/>
        <p:txBody>
          <a:bodyPr/>
          <a:lstStyle/>
          <a:p>
            <a:pPr>
              <a:defRPr/>
            </a:pPr>
            <a:fld id="{19D4B077-980B-4BE8-8BE3-78CB227B7BCD}" type="slidenum">
              <a:rPr lang="en-US" smtClean="0"/>
              <a:pPr>
                <a:defRPr/>
              </a:pPr>
              <a:t>8</a:t>
            </a:fld>
            <a:endParaRPr lang="en-US"/>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82880"/>
            <a:ext cx="8229600" cy="1111664"/>
          </a:xfrm>
        </p:spPr>
        <p:txBody>
          <a:bodyPr>
            <a:normAutofit/>
          </a:bodyPr>
          <a:lstStyle/>
          <a:p>
            <a:pPr eaLnBrk="1" fontAlgn="auto" hangingPunct="1">
              <a:spcAft>
                <a:spcPts val="0"/>
              </a:spcAft>
              <a:defRPr/>
            </a:pPr>
            <a:r>
              <a:rPr lang="en-US" sz="4400" dirty="0" smtClean="0">
                <a:effectLst/>
                <a:latin typeface="Arial" panose="020B0604020202020204" pitchFamily="34" charset="0"/>
                <a:cs typeface="Arial" panose="020B0604020202020204" pitchFamily="34" charset="0"/>
              </a:rPr>
              <a:t>Audit Requirements </a:t>
            </a:r>
          </a:p>
        </p:txBody>
      </p:sp>
      <p:sp>
        <p:nvSpPr>
          <p:cNvPr id="48131" name="Rectangle 3"/>
          <p:cNvSpPr>
            <a:spLocks noGrp="1" noChangeArrowheads="1"/>
          </p:cNvSpPr>
          <p:nvPr>
            <p:ph type="body" idx="4294967295"/>
          </p:nvPr>
        </p:nvSpPr>
        <p:spPr>
          <a:xfrm>
            <a:off x="304800" y="1752600"/>
            <a:ext cx="8458200" cy="4953000"/>
          </a:xfrm>
        </p:spPr>
        <p:txBody>
          <a:bodyPr rtlCol="0">
            <a:normAutofit fontScale="77500" lnSpcReduction="20000"/>
          </a:bodyPr>
          <a:lstStyle/>
          <a:p>
            <a:pPr marL="0" indent="0" eaLnBrk="1" fontAlgn="auto" hangingPunct="1">
              <a:spcAft>
                <a:spcPts val="0"/>
              </a:spcAft>
              <a:buFontTx/>
              <a:buNone/>
              <a:defRPr/>
            </a:pPr>
            <a:r>
              <a:rPr lang="en-US" dirty="0" smtClean="0"/>
              <a:t>All NIH grant recipients that expend </a:t>
            </a:r>
            <a:r>
              <a:rPr lang="en-US" u="sng" dirty="0" smtClean="0"/>
              <a:t>$750,000 </a:t>
            </a:r>
            <a:r>
              <a:rPr lang="en-US" dirty="0" smtClean="0"/>
              <a:t>or more within a year in Federal awards are subject to an audit requirement.</a:t>
            </a:r>
          </a:p>
          <a:p>
            <a:pPr marL="1200150" lvl="1" indent="-457200">
              <a:defRPr/>
            </a:pPr>
            <a:r>
              <a:rPr lang="en-US" sz="2600" dirty="0"/>
              <a:t>Applicable to Non-Federal Entity Fiscal Years Beginning on or after 12/26/2014.</a:t>
            </a:r>
          </a:p>
          <a:p>
            <a:pPr marL="1200150" lvl="1" indent="-457200">
              <a:defRPr/>
            </a:pPr>
            <a:r>
              <a:rPr lang="en-US" sz="2600" dirty="0" smtClean="0"/>
              <a:t>For-Profit and Foreign Organization audit requirement</a:t>
            </a:r>
            <a:r>
              <a:rPr lang="en-US" sz="2600" dirty="0"/>
              <a:t>: </a:t>
            </a:r>
          </a:p>
          <a:p>
            <a:pPr marL="2057400" lvl="3" indent="-457200">
              <a:defRPr/>
            </a:pPr>
            <a:r>
              <a:rPr lang="en-US" sz="2200" dirty="0"/>
              <a:t>Expend $750,000 under one or more </a:t>
            </a:r>
            <a:r>
              <a:rPr lang="en-US" sz="2200" dirty="0" smtClean="0"/>
              <a:t>HHS awards (as a direct recipient and/or consortium participant)</a:t>
            </a:r>
            <a:endParaRPr lang="en-US" sz="2200" dirty="0"/>
          </a:p>
          <a:p>
            <a:pPr algn="ctr" eaLnBrk="1" fontAlgn="auto" hangingPunct="1">
              <a:spcAft>
                <a:spcPts val="0"/>
              </a:spcAft>
              <a:buFontTx/>
              <a:buNone/>
              <a:defRPr/>
            </a:pPr>
            <a:endParaRPr lang="en-US" dirty="0" smtClean="0"/>
          </a:p>
          <a:p>
            <a:pPr eaLnBrk="1" fontAlgn="auto" hangingPunct="1">
              <a:spcAft>
                <a:spcPts val="1200"/>
              </a:spcAft>
              <a:buFont typeface="Arial" pitchFamily="34" charset="0"/>
              <a:buChar char="•"/>
              <a:defRPr/>
            </a:pPr>
            <a:r>
              <a:rPr lang="en-US" dirty="0" smtClean="0"/>
              <a:t>Audits are due within the earlier of 30 days after receipt of the auditor’s report(s) or 9 months after the end of the recipient’s audit period.</a:t>
            </a:r>
          </a:p>
          <a:p>
            <a:pPr lvl="0" eaLnBrk="1" fontAlgn="auto" hangingPunct="1">
              <a:spcAft>
                <a:spcPts val="1200"/>
              </a:spcAft>
              <a:buClr>
                <a:srgbClr val="00359E"/>
              </a:buClr>
              <a:buFont typeface="Arial" pitchFamily="34" charset="0"/>
              <a:buChar char="•"/>
              <a:defRPr/>
            </a:pPr>
            <a:r>
              <a:rPr lang="en-US" dirty="0" smtClean="0">
                <a:solidFill>
                  <a:srgbClr val="00359E"/>
                </a:solidFill>
              </a:rPr>
              <a:t>Recipients delinquent </a:t>
            </a:r>
            <a:r>
              <a:rPr lang="en-US" dirty="0">
                <a:solidFill>
                  <a:srgbClr val="00359E"/>
                </a:solidFill>
              </a:rPr>
              <a:t>in submitting audits risk the imposition of sanctions and potential loss of Federal funds</a:t>
            </a:r>
            <a:r>
              <a:rPr lang="en-US" dirty="0">
                <a:solidFill>
                  <a:srgbClr val="CBCBFF">
                    <a:lumMod val="25000"/>
                  </a:srgbClr>
                </a:solidFill>
              </a:rPr>
              <a:t>.</a:t>
            </a:r>
          </a:p>
          <a:p>
            <a:pPr eaLnBrk="1" fontAlgn="auto" hangingPunct="1">
              <a:spcAft>
                <a:spcPts val="0"/>
              </a:spcAft>
              <a:buFont typeface="Arial" pitchFamily="34" charset="0"/>
              <a:buChar char="•"/>
              <a:defRPr/>
            </a:pPr>
            <a:endParaRPr lang="en-US" dirty="0" smtClean="0"/>
          </a:p>
        </p:txBody>
      </p:sp>
      <p:sp>
        <p:nvSpPr>
          <p:cNvPr id="2" name="Slide Number Placeholder 1"/>
          <p:cNvSpPr>
            <a:spLocks noGrp="1"/>
          </p:cNvSpPr>
          <p:nvPr>
            <p:ph type="sldNum" sz="quarter" idx="12"/>
          </p:nvPr>
        </p:nvSpPr>
        <p:spPr/>
        <p:txBody>
          <a:bodyPr/>
          <a:lstStyle/>
          <a:p>
            <a:pPr>
              <a:defRPr/>
            </a:pPr>
            <a:fld id="{8C91B603-FD84-4A6A-BB1C-EF8827F83E64}" type="slidenum">
              <a:rPr lang="en-US" smtClean="0"/>
              <a:pPr>
                <a:defRPr/>
              </a:pPr>
              <a:t>9</a:t>
            </a:fld>
            <a:endParaRPr lang="en-US"/>
          </a:p>
        </p:txBody>
      </p:sp>
    </p:spTree>
    <p:extLst>
      <p:ext uri="{BB962C8B-B14F-4D97-AF65-F5344CB8AC3E}">
        <p14:creationId xmlns:p14="http://schemas.microsoft.com/office/powerpoint/2010/main" val="2075386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OER2012</Template>
  <TotalTime>31055</TotalTime>
  <Words>2388</Words>
  <Application>Microsoft Office PowerPoint</Application>
  <PresentationFormat>On-screen Show (4:3)</PresentationFormat>
  <Paragraphs>504</Paragraphs>
  <Slides>54</Slides>
  <Notes>52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54</vt:i4>
      </vt:variant>
    </vt:vector>
  </HeadingPairs>
  <TitlesOfParts>
    <vt:vector size="67" baseType="lpstr">
      <vt:lpstr>Arial</vt:lpstr>
      <vt:lpstr>Bodoni MT Condensed</vt:lpstr>
      <vt:lpstr>Courier New</vt:lpstr>
      <vt:lpstr>Franklin Gothic Book</vt:lpstr>
      <vt:lpstr>Georgia</vt:lpstr>
      <vt:lpstr>Tahoma</vt:lpstr>
      <vt:lpstr>Times New Roman</vt:lpstr>
      <vt:lpstr>Trebuchet MS</vt:lpstr>
      <vt:lpstr>Wingdings</vt:lpstr>
      <vt:lpstr>Wingdings 2</vt:lpstr>
      <vt:lpstr>OER2012</vt:lpstr>
      <vt:lpstr>Urban</vt:lpstr>
      <vt:lpstr>Option 1 - Small Pics at Bottom</vt:lpstr>
      <vt:lpstr>Common Compliance Pitfalls and Strategies for Success</vt:lpstr>
      <vt:lpstr>Compliance is……</vt:lpstr>
      <vt:lpstr>Recipients Responsibilities</vt:lpstr>
      <vt:lpstr>Compliance Requirements</vt:lpstr>
      <vt:lpstr>HHS Regulations</vt:lpstr>
      <vt:lpstr>Compliance Requirements</vt:lpstr>
      <vt:lpstr> Compliance Requirements</vt:lpstr>
      <vt:lpstr>Compliance Requirements</vt:lpstr>
      <vt:lpstr>Audit Requirements </vt:lpstr>
      <vt:lpstr>Summary of Audit Requirements</vt:lpstr>
      <vt:lpstr>Summary of Federal Requirement References</vt:lpstr>
      <vt:lpstr>Compliance Requirements</vt:lpstr>
      <vt:lpstr>Compliance Pitfalls</vt:lpstr>
      <vt:lpstr>PowerPoint Presentation</vt:lpstr>
      <vt:lpstr>Case Study 1….</vt:lpstr>
      <vt:lpstr>References for Case Study 1</vt:lpstr>
      <vt:lpstr>Case Study 2….</vt:lpstr>
      <vt:lpstr>References for Case Study 2</vt:lpstr>
      <vt:lpstr>More References for Case Study 2</vt:lpstr>
      <vt:lpstr>More References for Case Study 2</vt:lpstr>
      <vt:lpstr>More References for Case Study 2</vt:lpstr>
      <vt:lpstr>Case Study 3….</vt:lpstr>
      <vt:lpstr>References for Case Study 3  </vt:lpstr>
      <vt:lpstr>References for Case Study 3 cont’d </vt:lpstr>
      <vt:lpstr>References for Case Study 3 cont’d </vt:lpstr>
      <vt:lpstr>References for Case Study 3 cont’d </vt:lpstr>
      <vt:lpstr>More References for Case Study 3 </vt:lpstr>
      <vt:lpstr>Case Study 4….</vt:lpstr>
      <vt:lpstr>References for Case Study 4 </vt:lpstr>
      <vt:lpstr>References for Case Study 4 cont’d</vt:lpstr>
      <vt:lpstr>Case Study 5….</vt:lpstr>
      <vt:lpstr>References for Case Study 5</vt:lpstr>
      <vt:lpstr>References for Case Study 5 cont’d</vt:lpstr>
      <vt:lpstr>Case Study 6….</vt:lpstr>
      <vt:lpstr>References for Case Study 6</vt:lpstr>
      <vt:lpstr>References for Case Study 6 cont’d</vt:lpstr>
      <vt:lpstr>References for Case Study 6 cont’d</vt:lpstr>
      <vt:lpstr>References for Case Study 6 cont’d</vt:lpstr>
      <vt:lpstr>References for Case Study 6 cont’d</vt:lpstr>
      <vt:lpstr>References for Case Study 6 cont’d</vt:lpstr>
      <vt:lpstr>References for Case Study 6 cont’d</vt:lpstr>
      <vt:lpstr>More Information Related to Case Study 6</vt:lpstr>
      <vt:lpstr>Case Study 7….</vt:lpstr>
      <vt:lpstr>References for Case Study 7</vt:lpstr>
      <vt:lpstr>References for Case Study 7 cont’d</vt:lpstr>
      <vt:lpstr>Questions?</vt:lpstr>
      <vt:lpstr>Related Excerpts from NIH  Grants Policy Statement etc.</vt:lpstr>
      <vt:lpstr>Related Excerpts from NIH  Grants Policy Statement etc.</vt:lpstr>
      <vt:lpstr>Related Excerpts from NIH  Grants Policy Statement etc.</vt:lpstr>
      <vt:lpstr>Related Excerpts from NIH  Grants Policy Statement etc.</vt:lpstr>
      <vt:lpstr>Related Excerpts from NIH  Grants Policy Statement etc.</vt:lpstr>
      <vt:lpstr>Related Excerpts from NIH  Grants Policy Statement etc.</vt:lpstr>
      <vt:lpstr>Related Excerpts from NIH  Grants Policy Statement etc.</vt:lpstr>
      <vt:lpstr>Related Excerpts from NIH  Grants Policy Statement etc.</vt:lpstr>
    </vt:vector>
  </TitlesOfParts>
  <Company>OD/NIH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Compliance Pitfalls and Strategies for Success</dc:title>
  <dc:creator>Sue Kauble</dc:creator>
  <cp:lastModifiedBy>Dwyer, Cynthia (NIH/OD) [E]</cp:lastModifiedBy>
  <cp:revision>886</cp:revision>
  <cp:lastPrinted>2015-03-06T19:24:45Z</cp:lastPrinted>
  <dcterms:created xsi:type="dcterms:W3CDTF">2004-03-11T15:39:24Z</dcterms:created>
  <dcterms:modified xsi:type="dcterms:W3CDTF">2016-10-05T15:59:52Z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