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5426" r:id="rId4"/>
    <p:sldMasterId id="2147485463" r:id="rId5"/>
    <p:sldMasterId id="2147485497" r:id="rId6"/>
    <p:sldMasterId id="2147485519" r:id="rId7"/>
  </p:sldMasterIdLst>
  <p:notesMasterIdLst>
    <p:notesMasterId r:id="rId61"/>
  </p:notesMasterIdLst>
  <p:handoutMasterIdLst>
    <p:handoutMasterId r:id="rId62"/>
  </p:handoutMasterIdLst>
  <p:sldIdLst>
    <p:sldId id="1315" r:id="rId8"/>
    <p:sldId id="1470" r:id="rId9"/>
    <p:sldId id="1480" r:id="rId10"/>
    <p:sldId id="1471" r:id="rId11"/>
    <p:sldId id="1472" r:id="rId12"/>
    <p:sldId id="1473" r:id="rId13"/>
    <p:sldId id="1474" r:id="rId14"/>
    <p:sldId id="1421" r:id="rId15"/>
    <p:sldId id="1481" r:id="rId16"/>
    <p:sldId id="1482" r:id="rId17"/>
    <p:sldId id="1483" r:id="rId18"/>
    <p:sldId id="1478" r:id="rId19"/>
    <p:sldId id="1427" r:id="rId20"/>
    <p:sldId id="1428" r:id="rId21"/>
    <p:sldId id="1429" r:id="rId22"/>
    <p:sldId id="1426" r:id="rId23"/>
    <p:sldId id="1430" r:id="rId24"/>
    <p:sldId id="1431" r:id="rId25"/>
    <p:sldId id="1432" r:id="rId26"/>
    <p:sldId id="1434" r:id="rId27"/>
    <p:sldId id="1436" r:id="rId28"/>
    <p:sldId id="1437" r:id="rId29"/>
    <p:sldId id="1438" r:id="rId30"/>
    <p:sldId id="1439" r:id="rId31"/>
    <p:sldId id="1440" r:id="rId32"/>
    <p:sldId id="1441" r:id="rId33"/>
    <p:sldId id="1442" r:id="rId34"/>
    <p:sldId id="1443" r:id="rId35"/>
    <p:sldId id="1444" r:id="rId36"/>
    <p:sldId id="1445" r:id="rId37"/>
    <p:sldId id="1446" r:id="rId38"/>
    <p:sldId id="1447" r:id="rId39"/>
    <p:sldId id="1448" r:id="rId40"/>
    <p:sldId id="1449" r:id="rId41"/>
    <p:sldId id="1450" r:id="rId42"/>
    <p:sldId id="1451" r:id="rId43"/>
    <p:sldId id="1452" r:id="rId44"/>
    <p:sldId id="1453" r:id="rId45"/>
    <p:sldId id="1455" r:id="rId46"/>
    <p:sldId id="1456" r:id="rId47"/>
    <p:sldId id="1457" r:id="rId48"/>
    <p:sldId id="1458" r:id="rId49"/>
    <p:sldId id="1459" r:id="rId50"/>
    <p:sldId id="1460" r:id="rId51"/>
    <p:sldId id="1461" r:id="rId52"/>
    <p:sldId id="1462" r:id="rId53"/>
    <p:sldId id="1463" r:id="rId54"/>
    <p:sldId id="1464" r:id="rId55"/>
    <p:sldId id="1465" r:id="rId56"/>
    <p:sldId id="1466" r:id="rId57"/>
    <p:sldId id="1467" r:id="rId58"/>
    <p:sldId id="1468" r:id="rId59"/>
    <p:sldId id="1469" r:id="rId60"/>
  </p:sldIdLst>
  <p:sldSz cx="9144000" cy="6858000" type="screen4x3"/>
  <p:notesSz cx="6950075" cy="9236075"/>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8" userDrawn="1">
          <p15:clr>
            <a:srgbClr val="A4A3A4"/>
          </p15:clr>
        </p15:guide>
        <p15:guide id="2" pos="218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8000"/>
    <a:srgbClr val="CCFFCC"/>
    <a:srgbClr val="00CCFF"/>
    <a:srgbClr val="5F5F5F"/>
    <a:srgbClr val="33CCFF"/>
    <a:srgbClr val="336699"/>
    <a:srgbClr val="002774"/>
    <a:srgbClr val="1008D6"/>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804" autoAdjust="0"/>
    <p:restoredTop sz="76923" autoAdjust="0"/>
  </p:normalViewPr>
  <p:slideViewPr>
    <p:cSldViewPr>
      <p:cViewPr varScale="1">
        <p:scale>
          <a:sx n="86" d="100"/>
          <a:sy n="86" d="100"/>
        </p:scale>
        <p:origin x="1416" y="90"/>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notesViewPr>
    <p:cSldViewPr>
      <p:cViewPr varScale="1">
        <p:scale>
          <a:sx n="76" d="100"/>
          <a:sy n="76" d="100"/>
        </p:scale>
        <p:origin x="-2076" y="-90"/>
      </p:cViewPr>
      <p:guideLst>
        <p:guide orient="horz" pos="2908"/>
        <p:guide pos="218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viewProps" Target="viewProp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4A6A08-6C9C-453D-93CD-46D0CEBB466F}"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C73E8F53-C4C7-443B-A771-AFF2967025A0}">
      <dgm:prSet phldrT="[Text]"/>
      <dgm:spPr>
        <a:solidFill>
          <a:schemeClr val="bg2"/>
        </a:solidFill>
      </dgm:spPr>
      <dgm:t>
        <a:bodyPr/>
        <a:lstStyle/>
        <a:p>
          <a:r>
            <a:rPr lang="en-US" dirty="0" smtClean="0">
              <a:solidFill>
                <a:schemeClr val="tx2">
                  <a:lumMod val="75000"/>
                </a:schemeClr>
              </a:solidFill>
            </a:rPr>
            <a:t>RTC Working Group</a:t>
          </a:r>
          <a:endParaRPr lang="en-US" dirty="0">
            <a:solidFill>
              <a:schemeClr val="tx2">
                <a:lumMod val="75000"/>
              </a:schemeClr>
            </a:solidFill>
          </a:endParaRPr>
        </a:p>
      </dgm:t>
    </dgm:pt>
    <dgm:pt modelId="{DF88190D-5B1D-49EB-913E-9CAD6B6B4095}" type="parTrans" cxnId="{30BECB45-9DFA-4FB6-8523-5DE96AA1891E}">
      <dgm:prSet/>
      <dgm:spPr/>
      <dgm:t>
        <a:bodyPr/>
        <a:lstStyle/>
        <a:p>
          <a:endParaRPr lang="en-US"/>
        </a:p>
      </dgm:t>
    </dgm:pt>
    <dgm:pt modelId="{65E175D1-E50B-4ACB-909B-9874403EC477}" type="sibTrans" cxnId="{30BECB45-9DFA-4FB6-8523-5DE96AA1891E}">
      <dgm:prSet/>
      <dgm:spPr/>
      <dgm:t>
        <a:bodyPr/>
        <a:lstStyle/>
        <a:p>
          <a:endParaRPr lang="en-US"/>
        </a:p>
      </dgm:t>
    </dgm:pt>
    <dgm:pt modelId="{34F76909-C3A9-4F44-8A4D-ABBD73F7F71F}">
      <dgm:prSet phldrT="[Text]"/>
      <dgm:spPr>
        <a:solidFill>
          <a:schemeClr val="accent1">
            <a:lumMod val="75000"/>
          </a:schemeClr>
        </a:solidFill>
      </dgm:spPr>
      <dgm:t>
        <a:bodyPr/>
        <a:lstStyle/>
        <a:p>
          <a:r>
            <a:rPr lang="en-US" dirty="0" smtClean="0">
              <a:solidFill>
                <a:schemeClr val="bg2">
                  <a:lumMod val="90000"/>
                </a:schemeClr>
              </a:solidFill>
            </a:rPr>
            <a:t>Clear Through OMB</a:t>
          </a:r>
          <a:endParaRPr lang="en-US" dirty="0">
            <a:solidFill>
              <a:schemeClr val="bg2">
                <a:lumMod val="90000"/>
              </a:schemeClr>
            </a:solidFill>
          </a:endParaRPr>
        </a:p>
      </dgm:t>
    </dgm:pt>
    <dgm:pt modelId="{8EC972D4-7CD8-400C-B0BE-ABEE9BC1714A}" type="parTrans" cxnId="{F6BDC14C-A1DA-4B49-B7B7-E1E0E01AFD74}">
      <dgm:prSet/>
      <dgm:spPr/>
      <dgm:t>
        <a:bodyPr/>
        <a:lstStyle/>
        <a:p>
          <a:endParaRPr lang="en-US"/>
        </a:p>
      </dgm:t>
    </dgm:pt>
    <dgm:pt modelId="{8FFF3F77-4F79-463F-A825-84D21E83419A}" type="sibTrans" cxnId="{F6BDC14C-A1DA-4B49-B7B7-E1E0E01AFD74}">
      <dgm:prSet/>
      <dgm:spPr/>
      <dgm:t>
        <a:bodyPr/>
        <a:lstStyle/>
        <a:p>
          <a:endParaRPr lang="en-US"/>
        </a:p>
      </dgm:t>
    </dgm:pt>
    <dgm:pt modelId="{9BF8015A-52E7-4D74-B1A7-9DF27EDA71A5}">
      <dgm:prSet phldrT="[Text]"/>
      <dgm:spPr>
        <a:solidFill>
          <a:schemeClr val="tx2"/>
        </a:solidFill>
      </dgm:spPr>
      <dgm:t>
        <a:bodyPr/>
        <a:lstStyle/>
        <a:p>
          <a:r>
            <a:rPr lang="en-US" dirty="0" smtClean="0">
              <a:solidFill>
                <a:schemeClr val="bg1"/>
              </a:solidFill>
            </a:rPr>
            <a:t>Implement FY 17</a:t>
          </a:r>
          <a:endParaRPr lang="en-US" dirty="0">
            <a:solidFill>
              <a:schemeClr val="bg1"/>
            </a:solidFill>
          </a:endParaRPr>
        </a:p>
      </dgm:t>
    </dgm:pt>
    <dgm:pt modelId="{7869E92F-6C48-4BB6-BAE9-586B507F03F0}" type="parTrans" cxnId="{1ACC74F8-6120-48AD-9D0B-3A5790BD3D0B}">
      <dgm:prSet/>
      <dgm:spPr/>
      <dgm:t>
        <a:bodyPr/>
        <a:lstStyle/>
        <a:p>
          <a:endParaRPr lang="en-US"/>
        </a:p>
      </dgm:t>
    </dgm:pt>
    <dgm:pt modelId="{99EE081B-20F2-4699-8747-06669718A17D}" type="sibTrans" cxnId="{1ACC74F8-6120-48AD-9D0B-3A5790BD3D0B}">
      <dgm:prSet/>
      <dgm:spPr/>
      <dgm:t>
        <a:bodyPr/>
        <a:lstStyle/>
        <a:p>
          <a:endParaRPr lang="en-US"/>
        </a:p>
      </dgm:t>
    </dgm:pt>
    <dgm:pt modelId="{178FC327-B9D2-4400-95E2-359F8F071903}">
      <dgm:prSet phldrT="[Text]"/>
      <dgm:spPr>
        <a:solidFill>
          <a:schemeClr val="bg2">
            <a:lumMod val="40000"/>
            <a:lumOff val="60000"/>
          </a:schemeClr>
        </a:solidFill>
      </dgm:spPr>
      <dgm:t>
        <a:bodyPr/>
        <a:lstStyle/>
        <a:p>
          <a:r>
            <a:rPr lang="en-US" dirty="0" smtClean="0">
              <a:solidFill>
                <a:schemeClr val="tx2"/>
              </a:solidFill>
            </a:rPr>
            <a:t>Initiate Formal OSTP Clearance Process</a:t>
          </a:r>
          <a:endParaRPr lang="en-US" dirty="0">
            <a:solidFill>
              <a:schemeClr val="tx2"/>
            </a:solidFill>
          </a:endParaRPr>
        </a:p>
      </dgm:t>
    </dgm:pt>
    <dgm:pt modelId="{AE61B64C-26A0-4975-9194-DAAA727F65A8}" type="parTrans" cxnId="{26F2475F-D912-46B0-85BD-F01694609819}">
      <dgm:prSet/>
      <dgm:spPr/>
      <dgm:t>
        <a:bodyPr/>
        <a:lstStyle/>
        <a:p>
          <a:endParaRPr lang="en-US"/>
        </a:p>
      </dgm:t>
    </dgm:pt>
    <dgm:pt modelId="{86BC9F0C-074C-4096-9CFB-16C0C50F5DF7}" type="sibTrans" cxnId="{26F2475F-D912-46B0-85BD-F01694609819}">
      <dgm:prSet/>
      <dgm:spPr/>
      <dgm:t>
        <a:bodyPr/>
        <a:lstStyle/>
        <a:p>
          <a:endParaRPr lang="en-US"/>
        </a:p>
      </dgm:t>
    </dgm:pt>
    <dgm:pt modelId="{9CEFB1B8-BBA5-4DA5-B8F7-D26CE069255E}" type="pres">
      <dgm:prSet presAssocID="{994A6A08-6C9C-453D-93CD-46D0CEBB466F}" presName="CompostProcess" presStyleCnt="0">
        <dgm:presLayoutVars>
          <dgm:dir/>
          <dgm:resizeHandles val="exact"/>
        </dgm:presLayoutVars>
      </dgm:prSet>
      <dgm:spPr/>
      <dgm:t>
        <a:bodyPr/>
        <a:lstStyle/>
        <a:p>
          <a:endParaRPr lang="en-US"/>
        </a:p>
      </dgm:t>
    </dgm:pt>
    <dgm:pt modelId="{FE176D68-0204-46E8-A459-2BF53350B319}" type="pres">
      <dgm:prSet presAssocID="{994A6A08-6C9C-453D-93CD-46D0CEBB466F}" presName="arrow" presStyleLbl="bgShp" presStyleIdx="0" presStyleCnt="1" custScaleX="113736" custLinFactNeighborX="171" custLinFactNeighborY="34494"/>
      <dgm:spPr>
        <a:solidFill>
          <a:schemeClr val="accent5">
            <a:lumMod val="75000"/>
          </a:schemeClr>
        </a:solidFill>
      </dgm:spPr>
    </dgm:pt>
    <dgm:pt modelId="{5C93F76E-FB5C-4397-BF87-5A58F1D35091}" type="pres">
      <dgm:prSet presAssocID="{994A6A08-6C9C-453D-93CD-46D0CEBB466F}" presName="linearProcess" presStyleCnt="0"/>
      <dgm:spPr/>
    </dgm:pt>
    <dgm:pt modelId="{ECC8B04A-7955-4ED5-BAC5-2D0AB6434114}" type="pres">
      <dgm:prSet presAssocID="{C73E8F53-C4C7-443B-A771-AFF2967025A0}" presName="textNode" presStyleLbl="node1" presStyleIdx="0" presStyleCnt="4" custLinFactX="946" custLinFactNeighborX="100000" custLinFactNeighborY="630">
        <dgm:presLayoutVars>
          <dgm:bulletEnabled val="1"/>
        </dgm:presLayoutVars>
      </dgm:prSet>
      <dgm:spPr/>
      <dgm:t>
        <a:bodyPr/>
        <a:lstStyle/>
        <a:p>
          <a:endParaRPr lang="en-US"/>
        </a:p>
      </dgm:t>
    </dgm:pt>
    <dgm:pt modelId="{07ABD406-E7B8-4EEC-B896-002A23358E94}" type="pres">
      <dgm:prSet presAssocID="{65E175D1-E50B-4ACB-909B-9874403EC477}" presName="sibTrans" presStyleCnt="0"/>
      <dgm:spPr/>
    </dgm:pt>
    <dgm:pt modelId="{15D25D71-E888-4321-8C01-3B12495B949B}" type="pres">
      <dgm:prSet presAssocID="{178FC327-B9D2-4400-95E2-359F8F071903}" presName="textNode" presStyleLbl="node1" presStyleIdx="1" presStyleCnt="4" custLinFactNeighborX="65739" custLinFactNeighborY="630">
        <dgm:presLayoutVars>
          <dgm:bulletEnabled val="1"/>
        </dgm:presLayoutVars>
      </dgm:prSet>
      <dgm:spPr/>
      <dgm:t>
        <a:bodyPr/>
        <a:lstStyle/>
        <a:p>
          <a:endParaRPr lang="en-US"/>
        </a:p>
      </dgm:t>
    </dgm:pt>
    <dgm:pt modelId="{F9921C53-309A-475F-ABA5-E2AE33C56E42}" type="pres">
      <dgm:prSet presAssocID="{86BC9F0C-074C-4096-9CFB-16C0C50F5DF7}" presName="sibTrans" presStyleCnt="0"/>
      <dgm:spPr/>
    </dgm:pt>
    <dgm:pt modelId="{410561B9-4173-4F56-871E-7364FAD972A9}" type="pres">
      <dgm:prSet presAssocID="{34F76909-C3A9-4F44-8A4D-ABBD73F7F71F}" presName="textNode" presStyleLbl="node1" presStyleIdx="2" presStyleCnt="4" custLinFactNeighborX="74316" custLinFactNeighborY="630">
        <dgm:presLayoutVars>
          <dgm:bulletEnabled val="1"/>
        </dgm:presLayoutVars>
      </dgm:prSet>
      <dgm:spPr/>
      <dgm:t>
        <a:bodyPr/>
        <a:lstStyle/>
        <a:p>
          <a:endParaRPr lang="en-US"/>
        </a:p>
      </dgm:t>
    </dgm:pt>
    <dgm:pt modelId="{FB092D00-94C8-476F-AED8-7446927E466B}" type="pres">
      <dgm:prSet presAssocID="{8FFF3F77-4F79-463F-A825-84D21E83419A}" presName="sibTrans" presStyleCnt="0"/>
      <dgm:spPr/>
    </dgm:pt>
    <dgm:pt modelId="{7785DA72-FA76-43F3-A439-12BC7D07A154}" type="pres">
      <dgm:prSet presAssocID="{9BF8015A-52E7-4D74-B1A7-9DF27EDA71A5}" presName="textNode" presStyleLbl="node1" presStyleIdx="3" presStyleCnt="4">
        <dgm:presLayoutVars>
          <dgm:bulletEnabled val="1"/>
        </dgm:presLayoutVars>
      </dgm:prSet>
      <dgm:spPr/>
      <dgm:t>
        <a:bodyPr/>
        <a:lstStyle/>
        <a:p>
          <a:endParaRPr lang="en-US"/>
        </a:p>
      </dgm:t>
    </dgm:pt>
  </dgm:ptLst>
  <dgm:cxnLst>
    <dgm:cxn modelId="{30BECB45-9DFA-4FB6-8523-5DE96AA1891E}" srcId="{994A6A08-6C9C-453D-93CD-46D0CEBB466F}" destId="{C73E8F53-C4C7-443B-A771-AFF2967025A0}" srcOrd="0" destOrd="0" parTransId="{DF88190D-5B1D-49EB-913E-9CAD6B6B4095}" sibTransId="{65E175D1-E50B-4ACB-909B-9874403EC477}"/>
    <dgm:cxn modelId="{97D07559-6E0C-40A7-846F-1C6CABD570CD}" type="presOf" srcId="{994A6A08-6C9C-453D-93CD-46D0CEBB466F}" destId="{9CEFB1B8-BBA5-4DA5-B8F7-D26CE069255E}" srcOrd="0" destOrd="0" presId="urn:microsoft.com/office/officeart/2005/8/layout/hProcess9"/>
    <dgm:cxn modelId="{1ACC74F8-6120-48AD-9D0B-3A5790BD3D0B}" srcId="{994A6A08-6C9C-453D-93CD-46D0CEBB466F}" destId="{9BF8015A-52E7-4D74-B1A7-9DF27EDA71A5}" srcOrd="3" destOrd="0" parTransId="{7869E92F-6C48-4BB6-BAE9-586B507F03F0}" sibTransId="{99EE081B-20F2-4699-8747-06669718A17D}"/>
    <dgm:cxn modelId="{A2B4928A-2D42-4130-8C58-2A718381678E}" type="presOf" srcId="{9BF8015A-52E7-4D74-B1A7-9DF27EDA71A5}" destId="{7785DA72-FA76-43F3-A439-12BC7D07A154}" srcOrd="0" destOrd="0" presId="urn:microsoft.com/office/officeart/2005/8/layout/hProcess9"/>
    <dgm:cxn modelId="{9594F667-69F1-440B-AF6B-0678ED09C479}" type="presOf" srcId="{C73E8F53-C4C7-443B-A771-AFF2967025A0}" destId="{ECC8B04A-7955-4ED5-BAC5-2D0AB6434114}" srcOrd="0" destOrd="0" presId="urn:microsoft.com/office/officeart/2005/8/layout/hProcess9"/>
    <dgm:cxn modelId="{34596114-B642-4F60-AE25-6C9480B8C099}" type="presOf" srcId="{178FC327-B9D2-4400-95E2-359F8F071903}" destId="{15D25D71-E888-4321-8C01-3B12495B949B}" srcOrd="0" destOrd="0" presId="urn:microsoft.com/office/officeart/2005/8/layout/hProcess9"/>
    <dgm:cxn modelId="{26F2475F-D912-46B0-85BD-F01694609819}" srcId="{994A6A08-6C9C-453D-93CD-46D0CEBB466F}" destId="{178FC327-B9D2-4400-95E2-359F8F071903}" srcOrd="1" destOrd="0" parTransId="{AE61B64C-26A0-4975-9194-DAAA727F65A8}" sibTransId="{86BC9F0C-074C-4096-9CFB-16C0C50F5DF7}"/>
    <dgm:cxn modelId="{F6BDC14C-A1DA-4B49-B7B7-E1E0E01AFD74}" srcId="{994A6A08-6C9C-453D-93CD-46D0CEBB466F}" destId="{34F76909-C3A9-4F44-8A4D-ABBD73F7F71F}" srcOrd="2" destOrd="0" parTransId="{8EC972D4-7CD8-400C-B0BE-ABEE9BC1714A}" sibTransId="{8FFF3F77-4F79-463F-A825-84D21E83419A}"/>
    <dgm:cxn modelId="{ED7B0300-6087-4C03-8C4A-358121DBE5C7}" type="presOf" srcId="{34F76909-C3A9-4F44-8A4D-ABBD73F7F71F}" destId="{410561B9-4173-4F56-871E-7364FAD972A9}" srcOrd="0" destOrd="0" presId="urn:microsoft.com/office/officeart/2005/8/layout/hProcess9"/>
    <dgm:cxn modelId="{D97D4CB2-2B78-4E46-AB92-59224BD6D885}" type="presParOf" srcId="{9CEFB1B8-BBA5-4DA5-B8F7-D26CE069255E}" destId="{FE176D68-0204-46E8-A459-2BF53350B319}" srcOrd="0" destOrd="0" presId="urn:microsoft.com/office/officeart/2005/8/layout/hProcess9"/>
    <dgm:cxn modelId="{E95B5F7A-9BBF-4E81-91DA-441DFC280888}" type="presParOf" srcId="{9CEFB1B8-BBA5-4DA5-B8F7-D26CE069255E}" destId="{5C93F76E-FB5C-4397-BF87-5A58F1D35091}" srcOrd="1" destOrd="0" presId="urn:microsoft.com/office/officeart/2005/8/layout/hProcess9"/>
    <dgm:cxn modelId="{464DF9BE-ED48-45F1-8487-0C071F7B485C}" type="presParOf" srcId="{5C93F76E-FB5C-4397-BF87-5A58F1D35091}" destId="{ECC8B04A-7955-4ED5-BAC5-2D0AB6434114}" srcOrd="0" destOrd="0" presId="urn:microsoft.com/office/officeart/2005/8/layout/hProcess9"/>
    <dgm:cxn modelId="{8DA9D403-969D-4F31-AC07-1140893C14CE}" type="presParOf" srcId="{5C93F76E-FB5C-4397-BF87-5A58F1D35091}" destId="{07ABD406-E7B8-4EEC-B896-002A23358E94}" srcOrd="1" destOrd="0" presId="urn:microsoft.com/office/officeart/2005/8/layout/hProcess9"/>
    <dgm:cxn modelId="{4D343997-A60C-4BCB-98A4-BD3408898F11}" type="presParOf" srcId="{5C93F76E-FB5C-4397-BF87-5A58F1D35091}" destId="{15D25D71-E888-4321-8C01-3B12495B949B}" srcOrd="2" destOrd="0" presId="urn:microsoft.com/office/officeart/2005/8/layout/hProcess9"/>
    <dgm:cxn modelId="{10AFBF2A-2464-4145-8113-88ED21AE9366}" type="presParOf" srcId="{5C93F76E-FB5C-4397-BF87-5A58F1D35091}" destId="{F9921C53-309A-475F-ABA5-E2AE33C56E42}" srcOrd="3" destOrd="0" presId="urn:microsoft.com/office/officeart/2005/8/layout/hProcess9"/>
    <dgm:cxn modelId="{3B94988C-353A-492B-BE2F-1049B114A4EE}" type="presParOf" srcId="{5C93F76E-FB5C-4397-BF87-5A58F1D35091}" destId="{410561B9-4173-4F56-871E-7364FAD972A9}" srcOrd="4" destOrd="0" presId="urn:microsoft.com/office/officeart/2005/8/layout/hProcess9"/>
    <dgm:cxn modelId="{7FEA68C8-FA9C-4306-9DE2-388FA3B12E56}" type="presParOf" srcId="{5C93F76E-FB5C-4397-BF87-5A58F1D35091}" destId="{FB092D00-94C8-476F-AED8-7446927E466B}" srcOrd="5" destOrd="0" presId="urn:microsoft.com/office/officeart/2005/8/layout/hProcess9"/>
    <dgm:cxn modelId="{5C25645B-4C46-4333-8455-000910110AFF}" type="presParOf" srcId="{5C93F76E-FB5C-4397-BF87-5A58F1D35091}" destId="{7785DA72-FA76-43F3-A439-12BC7D07A154}" srcOrd="6"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3012329" cy="462120"/>
          </a:xfrm>
          <a:prstGeom prst="rect">
            <a:avLst/>
          </a:prstGeom>
          <a:noFill/>
          <a:ln w="9525">
            <a:noFill/>
            <a:miter lim="800000"/>
            <a:headEnd/>
            <a:tailEnd/>
          </a:ln>
          <a:effectLst/>
        </p:spPr>
        <p:txBody>
          <a:bodyPr vert="horz" wrap="square" lIns="92478" tIns="46240" rIns="92478" bIns="46240" numCol="1" anchor="t" anchorCtr="0" compatLnSpc="1">
            <a:prstTxWarp prst="textNoShape">
              <a:avLst/>
            </a:prstTxWarp>
          </a:bodyPr>
          <a:lstStyle>
            <a:lvl1pPr defTabSz="924967">
              <a:defRPr sz="1200"/>
            </a:lvl1pPr>
          </a:lstStyle>
          <a:p>
            <a:pPr>
              <a:defRPr/>
            </a:pPr>
            <a:endParaRPr lang="en-US"/>
          </a:p>
        </p:txBody>
      </p:sp>
      <p:sp>
        <p:nvSpPr>
          <p:cNvPr id="18435" name="Rectangle 3"/>
          <p:cNvSpPr>
            <a:spLocks noGrp="1" noChangeArrowheads="1"/>
          </p:cNvSpPr>
          <p:nvPr>
            <p:ph type="dt" sz="quarter" idx="1"/>
          </p:nvPr>
        </p:nvSpPr>
        <p:spPr bwMode="auto">
          <a:xfrm>
            <a:off x="3936173" y="0"/>
            <a:ext cx="3012329" cy="462120"/>
          </a:xfrm>
          <a:prstGeom prst="rect">
            <a:avLst/>
          </a:prstGeom>
          <a:noFill/>
          <a:ln w="9525">
            <a:noFill/>
            <a:miter lim="800000"/>
            <a:headEnd/>
            <a:tailEnd/>
          </a:ln>
          <a:effectLst/>
        </p:spPr>
        <p:txBody>
          <a:bodyPr vert="horz" wrap="square" lIns="92478" tIns="46240" rIns="92478" bIns="46240" numCol="1" anchor="t" anchorCtr="0" compatLnSpc="1">
            <a:prstTxWarp prst="textNoShape">
              <a:avLst/>
            </a:prstTxWarp>
          </a:bodyPr>
          <a:lstStyle>
            <a:lvl1pPr algn="r" defTabSz="924967">
              <a:defRPr sz="1200"/>
            </a:lvl1pPr>
          </a:lstStyle>
          <a:p>
            <a:pPr>
              <a:defRPr/>
            </a:pPr>
            <a:endParaRPr lang="en-US"/>
          </a:p>
        </p:txBody>
      </p:sp>
      <p:sp>
        <p:nvSpPr>
          <p:cNvPr id="18436" name="Rectangle 4"/>
          <p:cNvSpPr>
            <a:spLocks noGrp="1" noChangeArrowheads="1"/>
          </p:cNvSpPr>
          <p:nvPr>
            <p:ph type="ftr" sz="quarter" idx="2"/>
          </p:nvPr>
        </p:nvSpPr>
        <p:spPr bwMode="auto">
          <a:xfrm>
            <a:off x="0" y="8772378"/>
            <a:ext cx="3012329" cy="462120"/>
          </a:xfrm>
          <a:prstGeom prst="rect">
            <a:avLst/>
          </a:prstGeom>
          <a:noFill/>
          <a:ln w="9525">
            <a:noFill/>
            <a:miter lim="800000"/>
            <a:headEnd/>
            <a:tailEnd/>
          </a:ln>
          <a:effectLst/>
        </p:spPr>
        <p:txBody>
          <a:bodyPr vert="horz" wrap="square" lIns="92478" tIns="46240" rIns="92478" bIns="46240" numCol="1" anchor="b" anchorCtr="0" compatLnSpc="1">
            <a:prstTxWarp prst="textNoShape">
              <a:avLst/>
            </a:prstTxWarp>
          </a:bodyPr>
          <a:lstStyle>
            <a:lvl1pPr defTabSz="924967">
              <a:defRPr sz="1200"/>
            </a:lvl1pPr>
          </a:lstStyle>
          <a:p>
            <a:pPr>
              <a:defRPr/>
            </a:pPr>
            <a:endParaRPr lang="en-US"/>
          </a:p>
        </p:txBody>
      </p:sp>
      <p:sp>
        <p:nvSpPr>
          <p:cNvPr id="18437" name="Rectangle 5"/>
          <p:cNvSpPr>
            <a:spLocks noGrp="1" noChangeArrowheads="1"/>
          </p:cNvSpPr>
          <p:nvPr>
            <p:ph type="sldNum" sz="quarter" idx="3"/>
          </p:nvPr>
        </p:nvSpPr>
        <p:spPr bwMode="auto">
          <a:xfrm>
            <a:off x="3936173" y="8772378"/>
            <a:ext cx="3012329" cy="462120"/>
          </a:xfrm>
          <a:prstGeom prst="rect">
            <a:avLst/>
          </a:prstGeom>
          <a:noFill/>
          <a:ln w="9525">
            <a:noFill/>
            <a:miter lim="800000"/>
            <a:headEnd/>
            <a:tailEnd/>
          </a:ln>
          <a:effectLst/>
        </p:spPr>
        <p:txBody>
          <a:bodyPr vert="horz" wrap="square" lIns="92478" tIns="46240" rIns="92478" bIns="46240" numCol="1" anchor="b" anchorCtr="0" compatLnSpc="1">
            <a:prstTxWarp prst="textNoShape">
              <a:avLst/>
            </a:prstTxWarp>
          </a:bodyPr>
          <a:lstStyle>
            <a:lvl1pPr algn="r" defTabSz="924967">
              <a:defRPr sz="1200"/>
            </a:lvl1pPr>
          </a:lstStyle>
          <a:p>
            <a:pPr>
              <a:defRPr/>
            </a:pPr>
            <a:fld id="{4FFFEF2C-A1AB-4CBC-8C6D-D06F75FB72E5}" type="slidenum">
              <a:rPr lang="en-US"/>
              <a:pPr>
                <a:defRPr/>
              </a:pPr>
              <a:t>‹#›</a:t>
            </a:fld>
            <a:endParaRPr lang="en-US"/>
          </a:p>
        </p:txBody>
      </p:sp>
    </p:spTree>
    <p:extLst>
      <p:ext uri="{BB962C8B-B14F-4D97-AF65-F5344CB8AC3E}">
        <p14:creationId xmlns:p14="http://schemas.microsoft.com/office/powerpoint/2010/main" val="12102533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12329" cy="462120"/>
          </a:xfrm>
          <a:prstGeom prst="rect">
            <a:avLst/>
          </a:prstGeom>
          <a:noFill/>
          <a:ln w="9525">
            <a:noFill/>
            <a:miter lim="800000"/>
            <a:headEnd/>
            <a:tailEnd/>
          </a:ln>
          <a:effectLst/>
        </p:spPr>
        <p:txBody>
          <a:bodyPr vert="horz" wrap="square" lIns="92478" tIns="46240" rIns="92478" bIns="46240" numCol="1" anchor="t" anchorCtr="0" compatLnSpc="1">
            <a:prstTxWarp prst="textNoShape">
              <a:avLst/>
            </a:prstTxWarp>
          </a:bodyPr>
          <a:lstStyle>
            <a:lvl1pPr defTabSz="924967">
              <a:defRPr sz="1200"/>
            </a:lvl1pPr>
          </a:lstStyle>
          <a:p>
            <a:pPr>
              <a:defRPr/>
            </a:pPr>
            <a:endParaRPr lang="en-US"/>
          </a:p>
        </p:txBody>
      </p:sp>
      <p:sp>
        <p:nvSpPr>
          <p:cNvPr id="4099" name="Rectangle 3"/>
          <p:cNvSpPr>
            <a:spLocks noGrp="1" noChangeArrowheads="1"/>
          </p:cNvSpPr>
          <p:nvPr>
            <p:ph type="dt" idx="1"/>
          </p:nvPr>
        </p:nvSpPr>
        <p:spPr bwMode="auto">
          <a:xfrm>
            <a:off x="3936173" y="0"/>
            <a:ext cx="3012329" cy="462120"/>
          </a:xfrm>
          <a:prstGeom prst="rect">
            <a:avLst/>
          </a:prstGeom>
          <a:noFill/>
          <a:ln w="9525">
            <a:noFill/>
            <a:miter lim="800000"/>
            <a:headEnd/>
            <a:tailEnd/>
          </a:ln>
          <a:effectLst/>
        </p:spPr>
        <p:txBody>
          <a:bodyPr vert="horz" wrap="square" lIns="92478" tIns="46240" rIns="92478" bIns="46240" numCol="1" anchor="t" anchorCtr="0" compatLnSpc="1">
            <a:prstTxWarp prst="textNoShape">
              <a:avLst/>
            </a:prstTxWarp>
          </a:bodyPr>
          <a:lstStyle>
            <a:lvl1pPr algn="r" defTabSz="924967">
              <a:defRPr sz="1200"/>
            </a:lvl1pPr>
          </a:lstStyle>
          <a:p>
            <a:pPr>
              <a:defRPr/>
            </a:pPr>
            <a:endParaRPr lang="en-US"/>
          </a:p>
        </p:txBody>
      </p:sp>
      <p:sp>
        <p:nvSpPr>
          <p:cNvPr id="88068" name="Rectangle 4"/>
          <p:cNvSpPr>
            <a:spLocks noGrp="1" noRot="1" noChangeAspect="1" noChangeArrowheads="1" noTextEdit="1"/>
          </p:cNvSpPr>
          <p:nvPr>
            <p:ph type="sldImg" idx="2"/>
          </p:nvPr>
        </p:nvSpPr>
        <p:spPr bwMode="auto">
          <a:xfrm>
            <a:off x="1166813" y="692150"/>
            <a:ext cx="4616450" cy="346392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95637" y="4387767"/>
            <a:ext cx="5558801" cy="4155919"/>
          </a:xfrm>
          <a:prstGeom prst="rect">
            <a:avLst/>
          </a:prstGeom>
          <a:noFill/>
          <a:ln w="9525">
            <a:noFill/>
            <a:miter lim="800000"/>
            <a:headEnd/>
            <a:tailEnd/>
          </a:ln>
          <a:effectLst/>
        </p:spPr>
        <p:txBody>
          <a:bodyPr vert="horz" wrap="square" lIns="92478" tIns="46240" rIns="92478" bIns="4624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772378"/>
            <a:ext cx="3012329" cy="462120"/>
          </a:xfrm>
          <a:prstGeom prst="rect">
            <a:avLst/>
          </a:prstGeom>
          <a:noFill/>
          <a:ln w="9525">
            <a:noFill/>
            <a:miter lim="800000"/>
            <a:headEnd/>
            <a:tailEnd/>
          </a:ln>
          <a:effectLst/>
        </p:spPr>
        <p:txBody>
          <a:bodyPr vert="horz" wrap="square" lIns="92478" tIns="46240" rIns="92478" bIns="46240" numCol="1" anchor="b" anchorCtr="0" compatLnSpc="1">
            <a:prstTxWarp prst="textNoShape">
              <a:avLst/>
            </a:prstTxWarp>
          </a:bodyPr>
          <a:lstStyle>
            <a:lvl1pPr defTabSz="924967">
              <a:defRPr sz="1200"/>
            </a:lvl1pPr>
          </a:lstStyle>
          <a:p>
            <a:pPr>
              <a:defRPr/>
            </a:pPr>
            <a:endParaRPr lang="en-US"/>
          </a:p>
        </p:txBody>
      </p:sp>
      <p:sp>
        <p:nvSpPr>
          <p:cNvPr id="4103" name="Rectangle 7"/>
          <p:cNvSpPr>
            <a:spLocks noGrp="1" noChangeArrowheads="1"/>
          </p:cNvSpPr>
          <p:nvPr>
            <p:ph type="sldNum" sz="quarter" idx="5"/>
          </p:nvPr>
        </p:nvSpPr>
        <p:spPr bwMode="auto">
          <a:xfrm>
            <a:off x="3936173" y="8772378"/>
            <a:ext cx="3012329" cy="462120"/>
          </a:xfrm>
          <a:prstGeom prst="rect">
            <a:avLst/>
          </a:prstGeom>
          <a:noFill/>
          <a:ln w="9525">
            <a:noFill/>
            <a:miter lim="800000"/>
            <a:headEnd/>
            <a:tailEnd/>
          </a:ln>
          <a:effectLst/>
        </p:spPr>
        <p:txBody>
          <a:bodyPr vert="horz" wrap="square" lIns="92478" tIns="46240" rIns="92478" bIns="46240" numCol="1" anchor="b" anchorCtr="0" compatLnSpc="1">
            <a:prstTxWarp prst="textNoShape">
              <a:avLst/>
            </a:prstTxWarp>
          </a:bodyPr>
          <a:lstStyle>
            <a:lvl1pPr algn="r" defTabSz="924967">
              <a:defRPr sz="1200"/>
            </a:lvl1pPr>
          </a:lstStyle>
          <a:p>
            <a:pPr>
              <a:defRPr/>
            </a:pPr>
            <a:fld id="{6DB84531-532E-4955-9D8E-510EA9476B6B}" type="slidenum">
              <a:rPr lang="en-US"/>
              <a:pPr>
                <a:defRPr/>
              </a:pPr>
              <a:t>‹#›</a:t>
            </a:fld>
            <a:endParaRPr lang="en-US"/>
          </a:p>
        </p:txBody>
      </p:sp>
    </p:spTree>
    <p:extLst>
      <p:ext uri="{BB962C8B-B14F-4D97-AF65-F5344CB8AC3E}">
        <p14:creationId xmlns:p14="http://schemas.microsoft.com/office/powerpoint/2010/main" val="35813574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B84531-532E-4955-9D8E-510EA9476B6B}" type="slidenum">
              <a:rPr lang="en-US" smtClean="0"/>
              <a:pPr>
                <a:defRPr/>
              </a:pPr>
              <a:t>1</a:t>
            </a:fld>
            <a:endParaRPr lang="en-US"/>
          </a:p>
        </p:txBody>
      </p:sp>
    </p:spTree>
    <p:extLst>
      <p:ext uri="{BB962C8B-B14F-4D97-AF65-F5344CB8AC3E}">
        <p14:creationId xmlns:p14="http://schemas.microsoft.com/office/powerpoint/2010/main" val="35186640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663D1C-B24C-4A17-BDF6-3A7AACED1C4A}" type="slidenum">
              <a:rPr lang="en-US" smtClean="0"/>
              <a:t>10</a:t>
            </a:fld>
            <a:endParaRPr lang="en-US"/>
          </a:p>
        </p:txBody>
      </p:sp>
    </p:spTree>
    <p:extLst>
      <p:ext uri="{BB962C8B-B14F-4D97-AF65-F5344CB8AC3E}">
        <p14:creationId xmlns:p14="http://schemas.microsoft.com/office/powerpoint/2010/main" val="2743780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663D1C-B24C-4A17-BDF6-3A7AACED1C4A}" type="slidenum">
              <a:rPr lang="en-US" smtClean="0"/>
              <a:t>11</a:t>
            </a:fld>
            <a:endParaRPr lang="en-US"/>
          </a:p>
        </p:txBody>
      </p:sp>
    </p:spTree>
    <p:extLst>
      <p:ext uri="{BB962C8B-B14F-4D97-AF65-F5344CB8AC3E}">
        <p14:creationId xmlns:p14="http://schemas.microsoft.com/office/powerpoint/2010/main" val="29100440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New slide</a:t>
            </a:r>
            <a:endParaRPr lang="en-US" sz="1000" dirty="0"/>
          </a:p>
        </p:txBody>
      </p:sp>
      <p:sp>
        <p:nvSpPr>
          <p:cNvPr id="4" name="Slide Number Placeholder 3"/>
          <p:cNvSpPr>
            <a:spLocks noGrp="1"/>
          </p:cNvSpPr>
          <p:nvPr>
            <p:ph type="sldNum" sz="quarter" idx="10"/>
          </p:nvPr>
        </p:nvSpPr>
        <p:spPr/>
        <p:txBody>
          <a:bodyPr/>
          <a:lstStyle/>
          <a:p>
            <a:fld id="{14663D1C-B24C-4A17-BDF6-3A7AACED1C4A}" type="slidenum">
              <a:rPr lang="en-US" smtClean="0"/>
              <a:t>12</a:t>
            </a:fld>
            <a:endParaRPr lang="en-US"/>
          </a:p>
        </p:txBody>
      </p:sp>
    </p:spTree>
    <p:extLst>
      <p:ext uri="{BB962C8B-B14F-4D97-AF65-F5344CB8AC3E}">
        <p14:creationId xmlns:p14="http://schemas.microsoft.com/office/powerpoint/2010/main" val="2297686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663D1C-B24C-4A17-BDF6-3A7AACED1C4A}" type="slidenum">
              <a:rPr lang="en-US" smtClean="0"/>
              <a:t>13</a:t>
            </a:fld>
            <a:endParaRPr lang="en-US"/>
          </a:p>
        </p:txBody>
      </p:sp>
    </p:spTree>
    <p:extLst>
      <p:ext uri="{BB962C8B-B14F-4D97-AF65-F5344CB8AC3E}">
        <p14:creationId xmlns:p14="http://schemas.microsoft.com/office/powerpoint/2010/main" val="25249782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997" indent="-173997">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4663D1C-B24C-4A17-BDF6-3A7AACED1C4A}" type="slidenum">
              <a:rPr lang="en-US" smtClean="0"/>
              <a:t>14</a:t>
            </a:fld>
            <a:endParaRPr lang="en-US"/>
          </a:p>
        </p:txBody>
      </p:sp>
    </p:spTree>
    <p:extLst>
      <p:ext uri="{BB962C8B-B14F-4D97-AF65-F5344CB8AC3E}">
        <p14:creationId xmlns:p14="http://schemas.microsoft.com/office/powerpoint/2010/main" val="18649515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10"/>
          </p:nvPr>
        </p:nvSpPr>
        <p:spPr/>
        <p:txBody>
          <a:bodyPr/>
          <a:lstStyle/>
          <a:p>
            <a:fld id="{14663D1C-B24C-4A17-BDF6-3A7AACED1C4A}" type="slidenum">
              <a:rPr lang="en-US" smtClean="0"/>
              <a:t>15</a:t>
            </a:fld>
            <a:endParaRPr lang="en-US"/>
          </a:p>
        </p:txBody>
      </p:sp>
    </p:spTree>
    <p:extLst>
      <p:ext uri="{BB962C8B-B14F-4D97-AF65-F5344CB8AC3E}">
        <p14:creationId xmlns:p14="http://schemas.microsoft.com/office/powerpoint/2010/main" val="8385282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663D1C-B24C-4A17-BDF6-3A7AACED1C4A}" type="slidenum">
              <a:rPr lang="en-US" smtClean="0"/>
              <a:t>16</a:t>
            </a:fld>
            <a:endParaRPr lang="en-US"/>
          </a:p>
        </p:txBody>
      </p:sp>
    </p:spTree>
    <p:extLst>
      <p:ext uri="{BB962C8B-B14F-4D97-AF65-F5344CB8AC3E}">
        <p14:creationId xmlns:p14="http://schemas.microsoft.com/office/powerpoint/2010/main" val="40421638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663D1C-B24C-4A17-BDF6-3A7AACED1C4A}" type="slidenum">
              <a:rPr lang="en-US" smtClean="0"/>
              <a:t>17</a:t>
            </a:fld>
            <a:endParaRPr lang="en-US"/>
          </a:p>
        </p:txBody>
      </p:sp>
    </p:spTree>
    <p:extLst>
      <p:ext uri="{BB962C8B-B14F-4D97-AF65-F5344CB8AC3E}">
        <p14:creationId xmlns:p14="http://schemas.microsoft.com/office/powerpoint/2010/main" val="37923173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663D1C-B24C-4A17-BDF6-3A7AACED1C4A}" type="slidenum">
              <a:rPr lang="en-US" smtClean="0"/>
              <a:t>18</a:t>
            </a:fld>
            <a:endParaRPr lang="en-US"/>
          </a:p>
        </p:txBody>
      </p:sp>
    </p:spTree>
    <p:extLst>
      <p:ext uri="{BB962C8B-B14F-4D97-AF65-F5344CB8AC3E}">
        <p14:creationId xmlns:p14="http://schemas.microsoft.com/office/powerpoint/2010/main" val="22135976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1BBB5A-0841-2A41-A774-20299667A5E2}" type="slidenum">
              <a:rPr lang="en-US" smtClean="0"/>
              <a:t>19</a:t>
            </a:fld>
            <a:endParaRPr lang="en-US"/>
          </a:p>
        </p:txBody>
      </p:sp>
    </p:spTree>
    <p:extLst>
      <p:ext uri="{BB962C8B-B14F-4D97-AF65-F5344CB8AC3E}">
        <p14:creationId xmlns:p14="http://schemas.microsoft.com/office/powerpoint/2010/main" val="3076584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663D1C-B24C-4A17-BDF6-3A7AACED1C4A}" type="slidenum">
              <a:rPr lang="en-US" smtClean="0"/>
              <a:t>2</a:t>
            </a:fld>
            <a:endParaRPr lang="en-US"/>
          </a:p>
        </p:txBody>
      </p:sp>
    </p:spTree>
    <p:extLst>
      <p:ext uri="{BB962C8B-B14F-4D97-AF65-F5344CB8AC3E}">
        <p14:creationId xmlns:p14="http://schemas.microsoft.com/office/powerpoint/2010/main" val="11605105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663D1C-B24C-4A17-BDF6-3A7AACED1C4A}" type="slidenum">
              <a:rPr lang="en-US" smtClean="0"/>
              <a:t>20</a:t>
            </a:fld>
            <a:endParaRPr lang="en-US"/>
          </a:p>
        </p:txBody>
      </p:sp>
    </p:spTree>
    <p:extLst>
      <p:ext uri="{BB962C8B-B14F-4D97-AF65-F5344CB8AC3E}">
        <p14:creationId xmlns:p14="http://schemas.microsoft.com/office/powerpoint/2010/main" val="21002231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1BBB5A-0841-2A41-A774-20299667A5E2}" type="slidenum">
              <a:rPr lang="en-US" smtClean="0"/>
              <a:t>21</a:t>
            </a:fld>
            <a:endParaRPr lang="en-US"/>
          </a:p>
        </p:txBody>
      </p:sp>
    </p:spTree>
    <p:extLst>
      <p:ext uri="{BB962C8B-B14F-4D97-AF65-F5344CB8AC3E}">
        <p14:creationId xmlns:p14="http://schemas.microsoft.com/office/powerpoint/2010/main" val="22155420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fld id="{14663D1C-B24C-4A17-BDF6-3A7AACED1C4A}" type="slidenum">
              <a:rPr lang="en-US" smtClean="0"/>
              <a:t>22</a:t>
            </a:fld>
            <a:endParaRPr lang="en-US"/>
          </a:p>
        </p:txBody>
      </p:sp>
    </p:spTree>
    <p:extLst>
      <p:ext uri="{BB962C8B-B14F-4D97-AF65-F5344CB8AC3E}">
        <p14:creationId xmlns:p14="http://schemas.microsoft.com/office/powerpoint/2010/main" val="21661933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1BBB5A-0841-2A41-A774-20299667A5E2}" type="slidenum">
              <a:rPr lang="en-US" smtClean="0"/>
              <a:t>23</a:t>
            </a:fld>
            <a:endParaRPr lang="en-US"/>
          </a:p>
        </p:txBody>
      </p:sp>
    </p:spTree>
    <p:extLst>
      <p:ext uri="{BB962C8B-B14F-4D97-AF65-F5344CB8AC3E}">
        <p14:creationId xmlns:p14="http://schemas.microsoft.com/office/powerpoint/2010/main" val="35208184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7993" indent="-347993">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4663D1C-B24C-4A17-BDF6-3A7AACED1C4A}" type="slidenum">
              <a:rPr lang="en-US" smtClean="0"/>
              <a:t>24</a:t>
            </a:fld>
            <a:endParaRPr lang="en-US"/>
          </a:p>
        </p:txBody>
      </p:sp>
    </p:spTree>
    <p:extLst>
      <p:ext uri="{BB962C8B-B14F-4D97-AF65-F5344CB8AC3E}">
        <p14:creationId xmlns:p14="http://schemas.microsoft.com/office/powerpoint/2010/main" val="12117141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9995" indent="-289995">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4663D1C-B24C-4A17-BDF6-3A7AACED1C4A}" type="slidenum">
              <a:rPr lang="en-US" smtClean="0"/>
              <a:t>25</a:t>
            </a:fld>
            <a:endParaRPr lang="en-US"/>
          </a:p>
        </p:txBody>
      </p:sp>
    </p:spTree>
    <p:extLst>
      <p:ext uri="{BB962C8B-B14F-4D97-AF65-F5344CB8AC3E}">
        <p14:creationId xmlns:p14="http://schemas.microsoft.com/office/powerpoint/2010/main" val="32452873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663D1C-B24C-4A17-BDF6-3A7AACED1C4A}" type="slidenum">
              <a:rPr lang="en-US" smtClean="0"/>
              <a:t>26</a:t>
            </a:fld>
            <a:endParaRPr lang="en-US"/>
          </a:p>
        </p:txBody>
      </p:sp>
    </p:spTree>
    <p:extLst>
      <p:ext uri="{BB962C8B-B14F-4D97-AF65-F5344CB8AC3E}">
        <p14:creationId xmlns:p14="http://schemas.microsoft.com/office/powerpoint/2010/main" val="26441462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lnSpc>
                <a:spcPct val="110000"/>
              </a:lnSpc>
              <a:spcAft>
                <a:spcPts val="812"/>
              </a:spcAft>
              <a:buSzPct val="100000"/>
            </a:pPr>
            <a:endParaRPr lang="en-US" sz="1000" dirty="0" smtClean="0">
              <a:cs typeface="Arial" pitchFamily="34" charset="0"/>
            </a:endParaRPr>
          </a:p>
        </p:txBody>
      </p:sp>
      <p:sp>
        <p:nvSpPr>
          <p:cNvPr id="4" name="Slide Number Placeholder 3"/>
          <p:cNvSpPr>
            <a:spLocks noGrp="1"/>
          </p:cNvSpPr>
          <p:nvPr>
            <p:ph type="sldNum" sz="quarter" idx="10"/>
          </p:nvPr>
        </p:nvSpPr>
        <p:spPr/>
        <p:txBody>
          <a:bodyPr/>
          <a:lstStyle/>
          <a:p>
            <a:fld id="{14663D1C-B24C-4A17-BDF6-3A7AACED1C4A}" type="slidenum">
              <a:rPr lang="en-US" smtClean="0"/>
              <a:t>27</a:t>
            </a:fld>
            <a:endParaRPr lang="en-US"/>
          </a:p>
        </p:txBody>
      </p:sp>
    </p:spTree>
    <p:extLst>
      <p:ext uri="{BB962C8B-B14F-4D97-AF65-F5344CB8AC3E}">
        <p14:creationId xmlns:p14="http://schemas.microsoft.com/office/powerpoint/2010/main" val="42541882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fld id="{6B1BBB5A-0841-2A41-A774-20299667A5E2}" type="slidenum">
              <a:rPr lang="en-US" smtClean="0"/>
              <a:t>28</a:t>
            </a:fld>
            <a:endParaRPr lang="en-US"/>
          </a:p>
        </p:txBody>
      </p:sp>
    </p:spTree>
    <p:extLst>
      <p:ext uri="{BB962C8B-B14F-4D97-AF65-F5344CB8AC3E}">
        <p14:creationId xmlns:p14="http://schemas.microsoft.com/office/powerpoint/2010/main" val="16170015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663D1C-B24C-4A17-BDF6-3A7AACED1C4A}" type="slidenum">
              <a:rPr lang="en-US" smtClean="0"/>
              <a:t>29</a:t>
            </a:fld>
            <a:endParaRPr lang="en-US"/>
          </a:p>
        </p:txBody>
      </p:sp>
    </p:spTree>
    <p:extLst>
      <p:ext uri="{BB962C8B-B14F-4D97-AF65-F5344CB8AC3E}">
        <p14:creationId xmlns:p14="http://schemas.microsoft.com/office/powerpoint/2010/main" val="2209215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smtClean="0"/>
          </a:p>
        </p:txBody>
      </p:sp>
      <p:sp>
        <p:nvSpPr>
          <p:cNvPr id="4" name="Slide Number Placeholder 3"/>
          <p:cNvSpPr>
            <a:spLocks noGrp="1"/>
          </p:cNvSpPr>
          <p:nvPr>
            <p:ph type="sldNum" sz="quarter" idx="10"/>
          </p:nvPr>
        </p:nvSpPr>
        <p:spPr/>
        <p:txBody>
          <a:bodyPr/>
          <a:lstStyle/>
          <a:p>
            <a:fld id="{14663D1C-B24C-4A17-BDF6-3A7AACED1C4A}" type="slidenum">
              <a:rPr lang="en-US" smtClean="0"/>
              <a:t>3</a:t>
            </a:fld>
            <a:endParaRPr lang="en-US"/>
          </a:p>
        </p:txBody>
      </p:sp>
    </p:spTree>
    <p:extLst>
      <p:ext uri="{BB962C8B-B14F-4D97-AF65-F5344CB8AC3E}">
        <p14:creationId xmlns:p14="http://schemas.microsoft.com/office/powerpoint/2010/main" val="1045946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663D1C-B24C-4A17-BDF6-3A7AACED1C4A}" type="slidenum">
              <a:rPr lang="en-US" smtClean="0"/>
              <a:t>30</a:t>
            </a:fld>
            <a:endParaRPr lang="en-US"/>
          </a:p>
        </p:txBody>
      </p:sp>
    </p:spTree>
    <p:extLst>
      <p:ext uri="{BB962C8B-B14F-4D97-AF65-F5344CB8AC3E}">
        <p14:creationId xmlns:p14="http://schemas.microsoft.com/office/powerpoint/2010/main" val="1585050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p:spPr>
      </p:sp>
      <p:sp>
        <p:nvSpPr>
          <p:cNvPr id="1402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200" baseline="0" dirty="0" smtClean="0"/>
          </a:p>
        </p:txBody>
      </p:sp>
      <p:sp>
        <p:nvSpPr>
          <p:cNvPr id="1085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6F7CCDC-1217-4003-85DA-2840A62F2B7B}" type="slidenum">
              <a:rPr lang="en-US">
                <a:solidFill>
                  <a:prstClr val="black"/>
                </a:solidFill>
              </a:rPr>
              <a:pPr>
                <a:defRPr/>
              </a:pPr>
              <a:t>31</a:t>
            </a:fld>
            <a:endParaRPr lang="en-US">
              <a:solidFill>
                <a:prstClr val="black"/>
              </a:solidFill>
            </a:endParaRPr>
          </a:p>
        </p:txBody>
      </p:sp>
      <p:sp>
        <p:nvSpPr>
          <p:cNvPr id="108549"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endParaRPr lang="en-US" dirty="0">
              <a:solidFill>
                <a:prstClr val="black"/>
              </a:solidFill>
            </a:endParaRPr>
          </a:p>
        </p:txBody>
      </p:sp>
    </p:spTree>
    <p:extLst>
      <p:ext uri="{BB962C8B-B14F-4D97-AF65-F5344CB8AC3E}">
        <p14:creationId xmlns:p14="http://schemas.microsoft.com/office/powerpoint/2010/main" val="23785285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pPr>
              <a:defRPr/>
            </a:pPr>
            <a:fld id="{C0287986-B811-44FA-A16C-622C48D9A54C}" type="slidenum">
              <a:rPr lang="en-US" smtClean="0"/>
              <a:pPr>
                <a:defRPr/>
              </a:pPr>
              <a:t>32</a:t>
            </a:fld>
            <a:endParaRPr lang="en-US" dirty="0"/>
          </a:p>
        </p:txBody>
      </p:sp>
    </p:spTree>
    <p:extLst>
      <p:ext uri="{BB962C8B-B14F-4D97-AF65-F5344CB8AC3E}">
        <p14:creationId xmlns:p14="http://schemas.microsoft.com/office/powerpoint/2010/main" val="20436696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200" dirty="0" smtClean="0">
              <a:latin typeface="Arial" panose="020B0604020202020204" pitchFamily="34" charset="0"/>
              <a:cs typeface="Arial" panose="020B0604020202020204" pitchFamily="34" charset="0"/>
            </a:endParaRPr>
          </a:p>
        </p:txBody>
      </p:sp>
      <p:sp>
        <p:nvSpPr>
          <p:cNvPr id="1095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0EF68D6-776B-4AA1-A603-9488DB267EDC}" type="slidenum">
              <a:rPr lang="en-US" smtClean="0"/>
              <a:pPr fontAlgn="base">
                <a:spcBef>
                  <a:spcPct val="0"/>
                </a:spcBef>
                <a:spcAft>
                  <a:spcPct val="0"/>
                </a:spcAft>
                <a:defRPr/>
              </a:pPr>
              <a:t>33</a:t>
            </a:fld>
            <a:endParaRPr lang="en-US" smtClean="0"/>
          </a:p>
        </p:txBody>
      </p:sp>
      <p:sp>
        <p:nvSpPr>
          <p:cNvPr id="109573"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US" dirty="0" smtClean="0"/>
          </a:p>
        </p:txBody>
      </p:sp>
    </p:spTree>
    <p:extLst>
      <p:ext uri="{BB962C8B-B14F-4D97-AF65-F5344CB8AC3E}">
        <p14:creationId xmlns:p14="http://schemas.microsoft.com/office/powerpoint/2010/main" val="21319380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058616AA-6DF4-4A2D-9B3D-94FB3534F120}" type="slidenum">
              <a:rPr lang="en-US" smtClean="0">
                <a:latin typeface="Times New Roman" charset="0"/>
              </a:rPr>
              <a:pPr/>
              <a:t>34</a:t>
            </a:fld>
            <a:endParaRPr lang="en-US" smtClean="0">
              <a:latin typeface="Times New Roman"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xfrm>
            <a:off x="972153" y="4548926"/>
            <a:ext cx="5346827" cy="4307776"/>
          </a:xfrm>
          <a:noFill/>
          <a:ln/>
        </p:spPr>
        <p:txBody>
          <a:bodyPr/>
          <a:lstStyle/>
          <a:p>
            <a:pPr eaLnBrk="1" hangingPunct="1"/>
            <a:endParaRPr lang="en-US" sz="1200" dirty="0">
              <a:latin typeface="Times New Roman" charset="0"/>
            </a:endParaRPr>
          </a:p>
        </p:txBody>
      </p:sp>
    </p:spTree>
    <p:extLst>
      <p:ext uri="{BB962C8B-B14F-4D97-AF65-F5344CB8AC3E}">
        <p14:creationId xmlns:p14="http://schemas.microsoft.com/office/powerpoint/2010/main" val="32834862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1BBB5A-0841-2A41-A774-20299667A5E2}" type="slidenum">
              <a:rPr lang="en-US" smtClean="0"/>
              <a:t>35</a:t>
            </a:fld>
            <a:endParaRPr lang="en-US"/>
          </a:p>
        </p:txBody>
      </p:sp>
    </p:spTree>
    <p:extLst>
      <p:ext uri="{BB962C8B-B14F-4D97-AF65-F5344CB8AC3E}">
        <p14:creationId xmlns:p14="http://schemas.microsoft.com/office/powerpoint/2010/main" val="5890699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C0287986-B811-44FA-A16C-622C48D9A54C}" type="slidenum">
              <a:rPr lang="en-US" smtClean="0"/>
              <a:pPr>
                <a:defRPr/>
              </a:pPr>
              <a:t>36</a:t>
            </a:fld>
            <a:endParaRPr lang="en-US" dirty="0"/>
          </a:p>
        </p:txBody>
      </p:sp>
    </p:spTree>
    <p:extLst>
      <p:ext uri="{BB962C8B-B14F-4D97-AF65-F5344CB8AC3E}">
        <p14:creationId xmlns:p14="http://schemas.microsoft.com/office/powerpoint/2010/main" val="16248284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endParaRPr lang="en-US" sz="1400" dirty="0"/>
          </a:p>
        </p:txBody>
      </p:sp>
      <p:sp>
        <p:nvSpPr>
          <p:cNvPr id="4" name="Slide Number Placeholder 3"/>
          <p:cNvSpPr>
            <a:spLocks noGrp="1"/>
          </p:cNvSpPr>
          <p:nvPr>
            <p:ph type="sldNum" sz="quarter" idx="10"/>
          </p:nvPr>
        </p:nvSpPr>
        <p:spPr/>
        <p:txBody>
          <a:bodyPr/>
          <a:lstStyle/>
          <a:p>
            <a:pPr>
              <a:defRPr/>
            </a:pPr>
            <a:fld id="{C0287986-B811-44FA-A16C-622C48D9A54C}" type="slidenum">
              <a:rPr lang="en-US" smtClean="0"/>
              <a:pPr>
                <a:defRPr/>
              </a:pPr>
              <a:t>37</a:t>
            </a:fld>
            <a:endParaRPr lang="en-US" dirty="0"/>
          </a:p>
        </p:txBody>
      </p:sp>
    </p:spTree>
    <p:extLst>
      <p:ext uri="{BB962C8B-B14F-4D97-AF65-F5344CB8AC3E}">
        <p14:creationId xmlns:p14="http://schemas.microsoft.com/office/powerpoint/2010/main" val="2200775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663D1C-B24C-4A17-BDF6-3A7AACED1C4A}" type="slidenum">
              <a:rPr lang="en-US" smtClean="0"/>
              <a:t>38</a:t>
            </a:fld>
            <a:endParaRPr lang="en-US"/>
          </a:p>
        </p:txBody>
      </p:sp>
    </p:spTree>
    <p:extLst>
      <p:ext uri="{BB962C8B-B14F-4D97-AF65-F5344CB8AC3E}">
        <p14:creationId xmlns:p14="http://schemas.microsoft.com/office/powerpoint/2010/main" val="30440396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7"/>
          <p:cNvSpPr txBox="1">
            <a:spLocks noGrp="1" noChangeArrowheads="1"/>
          </p:cNvSpPr>
          <p:nvPr/>
        </p:nvSpPr>
        <p:spPr bwMode="auto">
          <a:xfrm>
            <a:off x="4094417" y="9035767"/>
            <a:ext cx="3132302" cy="475655"/>
          </a:xfrm>
          <a:prstGeom prst="rect">
            <a:avLst/>
          </a:prstGeom>
          <a:noFill/>
          <a:ln w="9525">
            <a:noFill/>
            <a:miter lim="800000"/>
            <a:headEnd/>
            <a:tailEnd/>
          </a:ln>
        </p:spPr>
        <p:txBody>
          <a:bodyPr lIns="93783" tIns="46890" rIns="93783" bIns="46890" anchor="b"/>
          <a:lstStyle/>
          <a:p>
            <a:pPr algn="r" defTabSz="937960"/>
            <a:fld id="{E2EF4245-96F0-42E7-9370-8D5672D55ED7}" type="slidenum">
              <a:rPr lang="en-US" sz="1200">
                <a:solidFill>
                  <a:srgbClr val="000000"/>
                </a:solidFill>
                <a:latin typeface="Calibri" pitchFamily="34" charset="0"/>
              </a:rPr>
              <a:pPr algn="r" defTabSz="937960"/>
              <a:t>39</a:t>
            </a:fld>
            <a:endParaRPr lang="en-US" sz="1200" dirty="0">
              <a:solidFill>
                <a:srgbClr val="000000"/>
              </a:solidFill>
              <a:latin typeface="Calibri" pitchFamily="34" charset="0"/>
            </a:endParaRPr>
          </a:p>
        </p:txBody>
      </p:sp>
      <p:sp>
        <p:nvSpPr>
          <p:cNvPr id="14338" name="Rectangle 2"/>
          <p:cNvSpPr>
            <a:spLocks noGrp="1" noRot="1" noChangeAspect="1" noChangeArrowheads="1" noTextEdit="1"/>
          </p:cNvSpPr>
          <p:nvPr>
            <p:ph type="sldImg"/>
          </p:nvPr>
        </p:nvSpPr>
        <p:spPr bwMode="auto">
          <a:xfrm>
            <a:off x="1249363" y="712788"/>
            <a:ext cx="4752975" cy="3563937"/>
          </a:xfrm>
          <a:noFill/>
          <a:ln>
            <a:solidFill>
              <a:srgbClr val="000000"/>
            </a:solidFill>
            <a:miter lim="800000"/>
            <a:headEnd/>
            <a:tailEnd/>
          </a:ln>
        </p:spPr>
      </p:sp>
      <p:sp>
        <p:nvSpPr>
          <p:cNvPr id="14339" name="Rectangle 3"/>
          <p:cNvSpPr>
            <a:spLocks noGrp="1" noChangeArrowheads="1"/>
          </p:cNvSpPr>
          <p:nvPr>
            <p:ph type="body" idx="1"/>
          </p:nvPr>
        </p:nvSpPr>
        <p:spPr bwMode="auto">
          <a:xfrm>
            <a:off x="722840" y="4517060"/>
            <a:ext cx="5782710" cy="4282533"/>
          </a:xfrm>
          <a:noFill/>
        </p:spPr>
        <p:txBody>
          <a:bodyPr wrap="square" numCol="1" anchor="t" anchorCtr="0" compatLnSpc="1">
            <a:prstTxWarp prst="textNoShape">
              <a:avLst/>
            </a:prstTxWarp>
            <a:normAutofit/>
          </a:bodyPr>
          <a:lstStyle/>
          <a:p>
            <a:pPr defTabSz="938450">
              <a:spcBef>
                <a:spcPct val="0"/>
              </a:spcBef>
              <a:defRPr/>
            </a:pPr>
            <a:endParaRPr lang="en-US" dirty="0">
              <a:ea typeface="ＭＳ Ｐゴシック" charset="-128"/>
            </a:endParaRPr>
          </a:p>
        </p:txBody>
      </p:sp>
      <p:sp>
        <p:nvSpPr>
          <p:cNvPr id="14340"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smtClean="0">
              <a:solidFill>
                <a:srgbClr val="000000"/>
              </a:solidFill>
              <a:ea typeface="ＭＳ Ｐゴシック" charset="-128"/>
            </a:endParaRPr>
          </a:p>
        </p:txBody>
      </p:sp>
    </p:spTree>
    <p:extLst>
      <p:ext uri="{BB962C8B-B14F-4D97-AF65-F5344CB8AC3E}">
        <p14:creationId xmlns:p14="http://schemas.microsoft.com/office/powerpoint/2010/main" val="4009211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CC9C06FB-A89F-42F9-9751-3B9E29AEA409}" type="slidenum">
              <a:rPr lang="en-US" smtClean="0"/>
              <a:pPr/>
              <a:t>4</a:t>
            </a:fld>
            <a:endParaRPr lang="en-US" dirty="0" smtClean="0"/>
          </a:p>
        </p:txBody>
      </p:sp>
      <p:sp>
        <p:nvSpPr>
          <p:cNvPr id="50179" name="Rectangle 2"/>
          <p:cNvSpPr>
            <a:spLocks noGrp="1" noRot="1" noChangeAspect="1" noChangeArrowheads="1" noTextEdit="1"/>
          </p:cNvSpPr>
          <p:nvPr>
            <p:ph type="sldImg"/>
          </p:nvPr>
        </p:nvSpPr>
        <p:spPr>
          <a:xfrm>
            <a:off x="1181100" y="695325"/>
            <a:ext cx="4651375" cy="3487738"/>
          </a:xfrm>
          <a:ln/>
        </p:spPr>
      </p:sp>
      <p:sp>
        <p:nvSpPr>
          <p:cNvPr id="50180"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9914741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ea typeface="ＭＳ Ｐゴシック" charset="-128"/>
            </a:endParaRPr>
          </a:p>
        </p:txBody>
      </p:sp>
      <p:sp>
        <p:nvSpPr>
          <p:cNvPr id="16387" name="Slide Number Placeholder 3"/>
          <p:cNvSpPr>
            <a:spLocks noGrp="1"/>
          </p:cNvSpPr>
          <p:nvPr>
            <p:ph type="sldNum" sz="quarter" idx="5"/>
          </p:nvPr>
        </p:nvSpPr>
        <p:spPr bwMode="auto">
          <a:noFill/>
          <a:ln>
            <a:miter lim="800000"/>
            <a:headEnd/>
            <a:tailEnd/>
          </a:ln>
        </p:spPr>
        <p:txBody>
          <a:bodyPr/>
          <a:lstStyle/>
          <a:p>
            <a:fld id="{11244622-FE6A-4590-9FA3-86BF1F163480}" type="slidenum">
              <a:rPr lang="en-US">
                <a:solidFill>
                  <a:srgbClr val="000000"/>
                </a:solidFill>
              </a:rPr>
              <a:pPr/>
              <a:t>40</a:t>
            </a:fld>
            <a:endParaRPr lang="en-US">
              <a:solidFill>
                <a:srgbClr val="000000"/>
              </a:solidFill>
            </a:endParaRPr>
          </a:p>
        </p:txBody>
      </p:sp>
      <p:sp>
        <p:nvSpPr>
          <p:cNvPr id="16388"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smtClean="0">
              <a:solidFill>
                <a:srgbClr val="000000"/>
              </a:solidFill>
              <a:ea typeface="ＭＳ Ｐゴシック" charset="-128"/>
            </a:endParaRPr>
          </a:p>
        </p:txBody>
      </p:sp>
    </p:spTree>
    <p:extLst>
      <p:ext uri="{BB962C8B-B14F-4D97-AF65-F5344CB8AC3E}">
        <p14:creationId xmlns:p14="http://schemas.microsoft.com/office/powerpoint/2010/main" val="32230306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663D1C-B24C-4A17-BDF6-3A7AACED1C4A}" type="slidenum">
              <a:rPr lang="en-US" smtClean="0"/>
              <a:t>41</a:t>
            </a:fld>
            <a:endParaRPr lang="en-US"/>
          </a:p>
        </p:txBody>
      </p:sp>
    </p:spTree>
    <p:extLst>
      <p:ext uri="{BB962C8B-B14F-4D97-AF65-F5344CB8AC3E}">
        <p14:creationId xmlns:p14="http://schemas.microsoft.com/office/powerpoint/2010/main" val="32322746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4663D1C-B24C-4A17-BDF6-3A7AACED1C4A}" type="slidenum">
              <a:rPr lang="en-US" smtClean="0"/>
              <a:t>42</a:t>
            </a:fld>
            <a:endParaRPr lang="en-US"/>
          </a:p>
        </p:txBody>
      </p:sp>
    </p:spTree>
    <p:extLst>
      <p:ext uri="{BB962C8B-B14F-4D97-AF65-F5344CB8AC3E}">
        <p14:creationId xmlns:p14="http://schemas.microsoft.com/office/powerpoint/2010/main" val="16842517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bwMode="auto">
          <a:noFill/>
          <a:ln>
            <a:solidFill>
              <a:srgbClr val="000000"/>
            </a:solidFill>
            <a:miter lim="800000"/>
            <a:headEnd/>
            <a:tailEnd/>
          </a:ln>
        </p:spPr>
      </p:sp>
      <p:sp>
        <p:nvSpPr>
          <p:cNvPr id="166915"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spcBef>
                <a:spcPct val="0"/>
              </a:spcBef>
            </a:pPr>
            <a:endParaRPr lang="en-US" dirty="0"/>
          </a:p>
        </p:txBody>
      </p:sp>
      <p:sp>
        <p:nvSpPr>
          <p:cNvPr id="166916" name="Slide Number Placeholder 3"/>
          <p:cNvSpPr txBox="1">
            <a:spLocks noGrp="1"/>
          </p:cNvSpPr>
          <p:nvPr/>
        </p:nvSpPr>
        <p:spPr bwMode="auto">
          <a:xfrm>
            <a:off x="4094417" y="9035468"/>
            <a:ext cx="3132302" cy="475980"/>
          </a:xfrm>
          <a:prstGeom prst="rect">
            <a:avLst/>
          </a:prstGeom>
          <a:noFill/>
          <a:ln w="9525">
            <a:noFill/>
            <a:miter lim="800000"/>
            <a:headEnd/>
            <a:tailEnd/>
          </a:ln>
        </p:spPr>
        <p:txBody>
          <a:bodyPr lIns="93785" tIns="46891" rIns="93785" bIns="46891" anchor="b"/>
          <a:lstStyle/>
          <a:p>
            <a:pPr algn="r" defTabSz="937972"/>
            <a:fld id="{AA097D88-BF8C-425D-98A5-444410B5E653}" type="slidenum">
              <a:rPr lang="en-US" sz="1200">
                <a:latin typeface="Calibri" pitchFamily="34" charset="0"/>
              </a:rPr>
              <a:pPr algn="r" defTabSz="937972"/>
              <a:t>43</a:t>
            </a:fld>
            <a:endParaRPr lang="en-US" sz="1200">
              <a:latin typeface="Calibri" pitchFamily="34" charset="0"/>
            </a:endParaRPr>
          </a:p>
        </p:txBody>
      </p:sp>
      <p:sp>
        <p:nvSpPr>
          <p:cNvPr id="120837"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US" dirty="0" smtClean="0"/>
          </a:p>
        </p:txBody>
      </p:sp>
    </p:spTree>
    <p:extLst>
      <p:ext uri="{BB962C8B-B14F-4D97-AF65-F5344CB8AC3E}">
        <p14:creationId xmlns:p14="http://schemas.microsoft.com/office/powerpoint/2010/main" val="16442484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663D1C-B24C-4A17-BDF6-3A7AACED1C4A}" type="slidenum">
              <a:rPr lang="en-US" smtClean="0"/>
              <a:t>44</a:t>
            </a:fld>
            <a:endParaRPr lang="en-US"/>
          </a:p>
        </p:txBody>
      </p:sp>
    </p:spTree>
    <p:extLst>
      <p:ext uri="{BB962C8B-B14F-4D97-AF65-F5344CB8AC3E}">
        <p14:creationId xmlns:p14="http://schemas.microsoft.com/office/powerpoint/2010/main" val="343705895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9ED3806-A51B-479B-9DFB-71085E555E61}" type="slidenum">
              <a:rPr lang="en-US" smtClean="0"/>
              <a:pPr/>
              <a:t>45</a:t>
            </a:fld>
            <a:endParaRPr lang="en-US" dirty="0"/>
          </a:p>
        </p:txBody>
      </p:sp>
    </p:spTree>
    <p:extLst>
      <p:ext uri="{BB962C8B-B14F-4D97-AF65-F5344CB8AC3E}">
        <p14:creationId xmlns:p14="http://schemas.microsoft.com/office/powerpoint/2010/main" val="264356987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4422796-9EC0-4652-AD01-FB082F0B9935}" type="slidenum">
              <a:rPr lang="en-US" smtClean="0"/>
              <a:pPr fontAlgn="base">
                <a:spcBef>
                  <a:spcPct val="0"/>
                </a:spcBef>
                <a:spcAft>
                  <a:spcPct val="0"/>
                </a:spcAft>
                <a:defRPr/>
              </a:pPr>
              <a:t>46</a:t>
            </a:fld>
            <a:endParaRPr lang="en-US" smtClean="0"/>
          </a:p>
        </p:txBody>
      </p:sp>
      <p:sp>
        <p:nvSpPr>
          <p:cNvPr id="1710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10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24933"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US" dirty="0" smtClean="0"/>
          </a:p>
        </p:txBody>
      </p:sp>
    </p:spTree>
    <p:extLst>
      <p:ext uri="{BB962C8B-B14F-4D97-AF65-F5344CB8AC3E}">
        <p14:creationId xmlns:p14="http://schemas.microsoft.com/office/powerpoint/2010/main" val="353329633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CFECDA7-1C06-4806-A98D-CA823A403ED7}" type="slidenum">
              <a:rPr lang="en-US" smtClean="0"/>
              <a:pPr fontAlgn="base">
                <a:spcBef>
                  <a:spcPct val="0"/>
                </a:spcBef>
                <a:spcAft>
                  <a:spcPct val="0"/>
                </a:spcAft>
                <a:defRPr/>
              </a:pPr>
              <a:t>47</a:t>
            </a:fld>
            <a:endParaRPr lang="en-US" smtClean="0"/>
          </a:p>
        </p:txBody>
      </p:sp>
      <p:sp>
        <p:nvSpPr>
          <p:cNvPr id="173059" name="Rectangle 2"/>
          <p:cNvSpPr>
            <a:spLocks noGrp="1" noRot="1" noChangeAspect="1" noChangeArrowheads="1" noTextEdit="1"/>
          </p:cNvSpPr>
          <p:nvPr>
            <p:ph type="sldImg"/>
          </p:nvPr>
        </p:nvSpPr>
        <p:spPr bwMode="auto">
          <a:xfrm>
            <a:off x="1249363" y="712788"/>
            <a:ext cx="4754562" cy="3565525"/>
          </a:xfrm>
          <a:noFill/>
          <a:ln>
            <a:solidFill>
              <a:srgbClr val="000000"/>
            </a:solidFill>
            <a:miter lim="800000"/>
            <a:headEnd/>
            <a:tailEnd/>
          </a:ln>
        </p:spPr>
      </p:sp>
      <p:sp>
        <p:nvSpPr>
          <p:cNvPr id="173060" name="Rectangle 3"/>
          <p:cNvSpPr>
            <a:spLocks noGrp="1" noChangeArrowheads="1"/>
          </p:cNvSpPr>
          <p:nvPr>
            <p:ph type="body" idx="1"/>
          </p:nvPr>
        </p:nvSpPr>
        <p:spPr bwMode="auto">
          <a:xfrm>
            <a:off x="722840" y="4517737"/>
            <a:ext cx="5782710" cy="4282182"/>
          </a:xfrm>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26981"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US" dirty="0" smtClean="0"/>
          </a:p>
        </p:txBody>
      </p:sp>
    </p:spTree>
    <p:extLst>
      <p:ext uri="{BB962C8B-B14F-4D97-AF65-F5344CB8AC3E}">
        <p14:creationId xmlns:p14="http://schemas.microsoft.com/office/powerpoint/2010/main" val="99242419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8CFB000-F544-43DD-B59F-84B227A62D44}" type="slidenum">
              <a:rPr lang="en-US" smtClean="0"/>
              <a:pPr fontAlgn="base">
                <a:spcBef>
                  <a:spcPct val="0"/>
                </a:spcBef>
                <a:spcAft>
                  <a:spcPct val="0"/>
                </a:spcAft>
                <a:defRPr/>
              </a:pPr>
              <a:t>48</a:t>
            </a:fld>
            <a:endParaRPr lang="en-US" smtClean="0"/>
          </a:p>
        </p:txBody>
      </p:sp>
      <p:sp>
        <p:nvSpPr>
          <p:cNvPr id="174083" name="Rectangle 2"/>
          <p:cNvSpPr>
            <a:spLocks noGrp="1" noRot="1" noChangeAspect="1" noChangeArrowheads="1" noTextEdit="1"/>
          </p:cNvSpPr>
          <p:nvPr>
            <p:ph type="sldImg"/>
          </p:nvPr>
        </p:nvSpPr>
        <p:spPr bwMode="auto">
          <a:xfrm>
            <a:off x="1249363" y="712788"/>
            <a:ext cx="4754562" cy="3565525"/>
          </a:xfrm>
          <a:noFill/>
          <a:ln>
            <a:solidFill>
              <a:srgbClr val="000000"/>
            </a:solidFill>
            <a:miter lim="800000"/>
            <a:headEnd/>
            <a:tailEnd/>
          </a:ln>
        </p:spPr>
      </p:sp>
      <p:sp>
        <p:nvSpPr>
          <p:cNvPr id="174084" name="Rectangle 3"/>
          <p:cNvSpPr>
            <a:spLocks noGrp="1" noChangeArrowheads="1"/>
          </p:cNvSpPr>
          <p:nvPr>
            <p:ph type="body" idx="1"/>
          </p:nvPr>
        </p:nvSpPr>
        <p:spPr bwMode="auto">
          <a:xfrm>
            <a:off x="722840" y="4517737"/>
            <a:ext cx="5782710" cy="4282182"/>
          </a:xfrm>
          <a:noFill/>
        </p:spPr>
        <p:txBody>
          <a:bodyPr wrap="square" numCol="1" anchor="t" anchorCtr="0" compatLnSpc="1">
            <a:prstTxWarp prst="textNoShape">
              <a:avLst/>
            </a:prstTxWarp>
          </a:bodyPr>
          <a:lstStyle/>
          <a:p>
            <a:pPr eaLnBrk="1" hangingPunct="1">
              <a:spcBef>
                <a:spcPct val="0"/>
              </a:spcBef>
            </a:pPr>
            <a:endParaRPr lang="en-US" baseline="0" dirty="0" smtClean="0"/>
          </a:p>
          <a:p>
            <a:pPr eaLnBrk="1" hangingPunct="1">
              <a:spcBef>
                <a:spcPct val="0"/>
              </a:spcBef>
            </a:pPr>
            <a:endParaRPr lang="en-US" dirty="0" smtClean="0"/>
          </a:p>
        </p:txBody>
      </p:sp>
      <p:sp>
        <p:nvSpPr>
          <p:cNvPr id="128005"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US" dirty="0" smtClean="0"/>
          </a:p>
        </p:txBody>
      </p:sp>
    </p:spTree>
    <p:extLst>
      <p:ext uri="{BB962C8B-B14F-4D97-AF65-F5344CB8AC3E}">
        <p14:creationId xmlns:p14="http://schemas.microsoft.com/office/powerpoint/2010/main" val="172654475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F6983CF-D934-4AAE-82A0-0C3612EDC3D7}" type="slidenum">
              <a:rPr lang="en-US" smtClean="0"/>
              <a:pPr fontAlgn="base">
                <a:spcBef>
                  <a:spcPct val="0"/>
                </a:spcBef>
                <a:spcAft>
                  <a:spcPct val="0"/>
                </a:spcAft>
                <a:defRPr/>
              </a:pPr>
              <a:t>49</a:t>
            </a:fld>
            <a:endParaRPr lang="en-US" smtClean="0"/>
          </a:p>
        </p:txBody>
      </p:sp>
      <p:sp>
        <p:nvSpPr>
          <p:cNvPr id="175107" name="Rectangle 2"/>
          <p:cNvSpPr>
            <a:spLocks noGrp="1" noRot="1" noChangeAspect="1" noChangeArrowheads="1" noTextEdit="1"/>
          </p:cNvSpPr>
          <p:nvPr>
            <p:ph type="sldImg"/>
          </p:nvPr>
        </p:nvSpPr>
        <p:spPr bwMode="auto">
          <a:xfrm>
            <a:off x="1249363" y="712788"/>
            <a:ext cx="4754562" cy="3565525"/>
          </a:xfrm>
          <a:noFill/>
          <a:ln>
            <a:solidFill>
              <a:srgbClr val="000000"/>
            </a:solidFill>
            <a:miter lim="800000"/>
            <a:headEnd/>
            <a:tailEnd/>
          </a:ln>
        </p:spPr>
      </p:sp>
      <p:sp>
        <p:nvSpPr>
          <p:cNvPr id="175108" name="Rectangle 3"/>
          <p:cNvSpPr>
            <a:spLocks noGrp="1" noChangeArrowheads="1"/>
          </p:cNvSpPr>
          <p:nvPr>
            <p:ph type="body" idx="1"/>
          </p:nvPr>
        </p:nvSpPr>
        <p:spPr bwMode="auto">
          <a:xfrm>
            <a:off x="722840" y="4517737"/>
            <a:ext cx="5782710" cy="4282182"/>
          </a:xfrm>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29029"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US" dirty="0" smtClean="0"/>
          </a:p>
        </p:txBody>
      </p:sp>
    </p:spTree>
    <p:extLst>
      <p:ext uri="{BB962C8B-B14F-4D97-AF65-F5344CB8AC3E}">
        <p14:creationId xmlns:p14="http://schemas.microsoft.com/office/powerpoint/2010/main" val="12986795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D98385-F1D5-B84A-ABBF-D8781C4363E8}" type="slidenum">
              <a:rPr lang="en-US" smtClean="0"/>
              <a:pPr/>
              <a:t>5</a:t>
            </a:fld>
            <a:endParaRPr lang="en-US"/>
          </a:p>
        </p:txBody>
      </p:sp>
    </p:spTree>
    <p:extLst>
      <p:ext uri="{BB962C8B-B14F-4D97-AF65-F5344CB8AC3E}">
        <p14:creationId xmlns:p14="http://schemas.microsoft.com/office/powerpoint/2010/main" val="302085747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C825E1D-D0BC-4711-B616-B9EEF0802D4E}" type="slidenum">
              <a:rPr lang="en-US" smtClean="0"/>
              <a:pPr fontAlgn="base">
                <a:spcBef>
                  <a:spcPct val="0"/>
                </a:spcBef>
                <a:spcAft>
                  <a:spcPct val="0"/>
                </a:spcAft>
                <a:defRPr/>
              </a:pPr>
              <a:t>50</a:t>
            </a:fld>
            <a:endParaRPr lang="en-US" smtClean="0"/>
          </a:p>
        </p:txBody>
      </p:sp>
      <p:sp>
        <p:nvSpPr>
          <p:cNvPr id="176131" name="Rectangle 2"/>
          <p:cNvSpPr>
            <a:spLocks noGrp="1" noRot="1" noChangeAspect="1" noChangeArrowheads="1" noTextEdit="1"/>
          </p:cNvSpPr>
          <p:nvPr>
            <p:ph type="sldImg"/>
          </p:nvPr>
        </p:nvSpPr>
        <p:spPr bwMode="auto">
          <a:xfrm>
            <a:off x="1249363" y="712788"/>
            <a:ext cx="4754562" cy="3565525"/>
          </a:xfrm>
          <a:noFill/>
          <a:ln>
            <a:solidFill>
              <a:srgbClr val="000000"/>
            </a:solidFill>
            <a:miter lim="800000"/>
            <a:headEnd/>
            <a:tailEnd/>
          </a:ln>
        </p:spPr>
      </p:sp>
      <p:sp>
        <p:nvSpPr>
          <p:cNvPr id="176132" name="Rectangle 3"/>
          <p:cNvSpPr>
            <a:spLocks noGrp="1" noChangeArrowheads="1"/>
          </p:cNvSpPr>
          <p:nvPr>
            <p:ph type="body" idx="1"/>
          </p:nvPr>
        </p:nvSpPr>
        <p:spPr bwMode="auto">
          <a:xfrm>
            <a:off x="722840" y="4517737"/>
            <a:ext cx="5782710" cy="4282182"/>
          </a:xfrm>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30053"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US" dirty="0" smtClean="0"/>
          </a:p>
        </p:txBody>
      </p:sp>
    </p:spTree>
    <p:extLst>
      <p:ext uri="{BB962C8B-B14F-4D97-AF65-F5344CB8AC3E}">
        <p14:creationId xmlns:p14="http://schemas.microsoft.com/office/powerpoint/2010/main" val="133707057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AC4F1CF-D63A-4AD3-B235-498B47D604A8}" type="slidenum">
              <a:rPr lang="en-US" smtClean="0"/>
              <a:pPr fontAlgn="base">
                <a:spcBef>
                  <a:spcPct val="0"/>
                </a:spcBef>
                <a:spcAft>
                  <a:spcPct val="0"/>
                </a:spcAft>
                <a:defRPr/>
              </a:pPr>
              <a:t>51</a:t>
            </a:fld>
            <a:endParaRPr lang="en-US" smtClean="0"/>
          </a:p>
        </p:txBody>
      </p:sp>
      <p:sp>
        <p:nvSpPr>
          <p:cNvPr id="177155" name="Rectangle 2"/>
          <p:cNvSpPr>
            <a:spLocks noGrp="1" noRot="1" noChangeAspect="1" noChangeArrowheads="1" noTextEdit="1"/>
          </p:cNvSpPr>
          <p:nvPr>
            <p:ph type="sldImg"/>
          </p:nvPr>
        </p:nvSpPr>
        <p:spPr bwMode="auto">
          <a:xfrm>
            <a:off x="1249363" y="712788"/>
            <a:ext cx="4754562" cy="3565525"/>
          </a:xfrm>
          <a:noFill/>
          <a:ln>
            <a:solidFill>
              <a:srgbClr val="000000"/>
            </a:solidFill>
            <a:miter lim="800000"/>
            <a:headEnd/>
            <a:tailEnd/>
          </a:ln>
        </p:spPr>
      </p:sp>
      <p:sp>
        <p:nvSpPr>
          <p:cNvPr id="177156" name="Rectangle 3"/>
          <p:cNvSpPr>
            <a:spLocks noGrp="1" noChangeArrowheads="1"/>
          </p:cNvSpPr>
          <p:nvPr>
            <p:ph type="body" idx="1"/>
          </p:nvPr>
        </p:nvSpPr>
        <p:spPr bwMode="auto">
          <a:xfrm>
            <a:off x="722840" y="4517737"/>
            <a:ext cx="5782710" cy="4282182"/>
          </a:xfrm>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31077"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US" dirty="0" smtClean="0"/>
          </a:p>
        </p:txBody>
      </p:sp>
    </p:spTree>
    <p:extLst>
      <p:ext uri="{BB962C8B-B14F-4D97-AF65-F5344CB8AC3E}">
        <p14:creationId xmlns:p14="http://schemas.microsoft.com/office/powerpoint/2010/main" val="373621471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39B46D-A221-4BA3-98A4-149EC5F10243}" type="slidenum">
              <a:rPr lang="en-US" smtClean="0"/>
              <a:pPr fontAlgn="base">
                <a:spcBef>
                  <a:spcPct val="0"/>
                </a:spcBef>
                <a:spcAft>
                  <a:spcPct val="0"/>
                </a:spcAft>
                <a:defRPr/>
              </a:pPr>
              <a:t>52</a:t>
            </a:fld>
            <a:endParaRPr lang="en-US" smtClean="0"/>
          </a:p>
        </p:txBody>
      </p:sp>
      <p:sp>
        <p:nvSpPr>
          <p:cNvPr id="178179" name="Rectangle 2"/>
          <p:cNvSpPr>
            <a:spLocks noGrp="1" noRot="1" noChangeAspect="1" noChangeArrowheads="1" noTextEdit="1"/>
          </p:cNvSpPr>
          <p:nvPr>
            <p:ph type="sldImg"/>
          </p:nvPr>
        </p:nvSpPr>
        <p:spPr bwMode="auto">
          <a:xfrm>
            <a:off x="1249363" y="712788"/>
            <a:ext cx="4754562" cy="3565525"/>
          </a:xfrm>
          <a:noFill/>
          <a:ln>
            <a:solidFill>
              <a:srgbClr val="000000"/>
            </a:solidFill>
            <a:miter lim="800000"/>
            <a:headEnd/>
            <a:tailEnd/>
          </a:ln>
        </p:spPr>
      </p:sp>
      <p:sp>
        <p:nvSpPr>
          <p:cNvPr id="178180" name="Rectangle 3"/>
          <p:cNvSpPr>
            <a:spLocks noGrp="1" noChangeArrowheads="1"/>
          </p:cNvSpPr>
          <p:nvPr>
            <p:ph type="body" idx="1"/>
          </p:nvPr>
        </p:nvSpPr>
        <p:spPr bwMode="auto">
          <a:xfrm>
            <a:off x="722840" y="4517737"/>
            <a:ext cx="5782710" cy="4282182"/>
          </a:xfrm>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32101"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US" dirty="0" smtClean="0"/>
          </a:p>
        </p:txBody>
      </p:sp>
    </p:spTree>
    <p:extLst>
      <p:ext uri="{BB962C8B-B14F-4D97-AF65-F5344CB8AC3E}">
        <p14:creationId xmlns:p14="http://schemas.microsoft.com/office/powerpoint/2010/main" val="351816579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663D1C-B24C-4A17-BDF6-3A7AACED1C4A}" type="slidenum">
              <a:rPr lang="en-US" smtClean="0"/>
              <a:t>53</a:t>
            </a:fld>
            <a:endParaRPr lang="en-US"/>
          </a:p>
        </p:txBody>
      </p:sp>
    </p:spTree>
    <p:extLst>
      <p:ext uri="{BB962C8B-B14F-4D97-AF65-F5344CB8AC3E}">
        <p14:creationId xmlns:p14="http://schemas.microsoft.com/office/powerpoint/2010/main" val="2475296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663D1C-B24C-4A17-BDF6-3A7AACED1C4A}" type="slidenum">
              <a:rPr lang="en-US" smtClean="0"/>
              <a:t>6</a:t>
            </a:fld>
            <a:endParaRPr lang="en-US"/>
          </a:p>
        </p:txBody>
      </p:sp>
    </p:spTree>
    <p:extLst>
      <p:ext uri="{BB962C8B-B14F-4D97-AF65-F5344CB8AC3E}">
        <p14:creationId xmlns:p14="http://schemas.microsoft.com/office/powerpoint/2010/main" val="4964948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663D1C-B24C-4A17-BDF6-3A7AACED1C4A}" type="slidenum">
              <a:rPr lang="en-US" smtClean="0"/>
              <a:t>7</a:t>
            </a:fld>
            <a:endParaRPr lang="en-US"/>
          </a:p>
        </p:txBody>
      </p:sp>
    </p:spTree>
    <p:extLst>
      <p:ext uri="{BB962C8B-B14F-4D97-AF65-F5344CB8AC3E}">
        <p14:creationId xmlns:p14="http://schemas.microsoft.com/office/powerpoint/2010/main" val="2283091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663D1C-B24C-4A17-BDF6-3A7AACED1C4A}" type="slidenum">
              <a:rPr lang="en-US" smtClean="0"/>
              <a:t>8</a:t>
            </a:fld>
            <a:endParaRPr lang="en-US"/>
          </a:p>
        </p:txBody>
      </p:sp>
    </p:spTree>
    <p:extLst>
      <p:ext uri="{BB962C8B-B14F-4D97-AF65-F5344CB8AC3E}">
        <p14:creationId xmlns:p14="http://schemas.microsoft.com/office/powerpoint/2010/main" val="39431743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baseline="0" dirty="0" smtClean="0"/>
          </a:p>
        </p:txBody>
      </p:sp>
      <p:sp>
        <p:nvSpPr>
          <p:cNvPr id="4" name="Slide Number Placeholder 3"/>
          <p:cNvSpPr>
            <a:spLocks noGrp="1"/>
          </p:cNvSpPr>
          <p:nvPr>
            <p:ph type="sldNum" sz="quarter" idx="10"/>
          </p:nvPr>
        </p:nvSpPr>
        <p:spPr/>
        <p:txBody>
          <a:bodyPr/>
          <a:lstStyle/>
          <a:p>
            <a:fld id="{14663D1C-B24C-4A17-BDF6-3A7AACED1C4A}" type="slidenum">
              <a:rPr lang="en-US" smtClean="0"/>
              <a:t>9</a:t>
            </a:fld>
            <a:endParaRPr lang="en-US"/>
          </a:p>
        </p:txBody>
      </p:sp>
    </p:spTree>
    <p:extLst>
      <p:ext uri="{BB962C8B-B14F-4D97-AF65-F5344CB8AC3E}">
        <p14:creationId xmlns:p14="http://schemas.microsoft.com/office/powerpoint/2010/main" val="1721009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2D830D10-542A-447B-87CA-BD3ADA618F6A}" type="slidenum">
              <a:rPr lang="en-US" smtClean="0"/>
              <a:pPr>
                <a:defRPr/>
              </a:pPr>
              <a:t>‹#›</a:t>
            </a:fld>
            <a:endParaRPr lang="en-US" dirty="0"/>
          </a:p>
        </p:txBody>
      </p:sp>
    </p:spTree>
    <p:extLst>
      <p:ext uri="{BB962C8B-B14F-4D97-AF65-F5344CB8AC3E}">
        <p14:creationId xmlns:p14="http://schemas.microsoft.com/office/powerpoint/2010/main" val="152004674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28F09152-4AE8-43EA-B2CC-655DE9FC6C96}" type="slidenum">
              <a:rPr lang="en-US" smtClean="0"/>
              <a:pPr>
                <a:defRPr/>
              </a:pPr>
              <a:t>‹#›</a:t>
            </a:fld>
            <a:endParaRPr lang="en-US"/>
          </a:p>
        </p:txBody>
      </p:sp>
    </p:spTree>
    <p:extLst>
      <p:ext uri="{BB962C8B-B14F-4D97-AF65-F5344CB8AC3E}">
        <p14:creationId xmlns:p14="http://schemas.microsoft.com/office/powerpoint/2010/main" val="3327674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228600"/>
            <a:ext cx="207645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607695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28F09152-4AE8-43EA-B2CC-655DE9FC6C96}" type="slidenum">
              <a:rPr lang="en-US" smtClean="0"/>
              <a:pPr>
                <a:defRPr/>
              </a:pPr>
              <a:t>‹#›</a:t>
            </a:fld>
            <a:endParaRPr lang="en-US"/>
          </a:p>
        </p:txBody>
      </p:sp>
    </p:spTree>
    <p:extLst>
      <p:ext uri="{BB962C8B-B14F-4D97-AF65-F5344CB8AC3E}">
        <p14:creationId xmlns:p14="http://schemas.microsoft.com/office/powerpoint/2010/main" val="8337076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flipV="1">
            <a:off x="5410200" y="3810000"/>
            <a:ext cx="37338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5" name="Rectangle 4"/>
          <p:cNvSpPr/>
          <p:nvPr/>
        </p:nvSpPr>
        <p:spPr>
          <a:xfrm flipV="1">
            <a:off x="5410200" y="3897313"/>
            <a:ext cx="37338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6" name="Rectangle 5"/>
          <p:cNvSpPr/>
          <p:nvPr/>
        </p:nvSpPr>
        <p:spPr>
          <a:xfrm flipV="1">
            <a:off x="5410200" y="4114800"/>
            <a:ext cx="37338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7" name="Rectangle 6"/>
          <p:cNvSpPr/>
          <p:nvPr/>
        </p:nvSpPr>
        <p:spPr>
          <a:xfrm flipV="1">
            <a:off x="5410200" y="4164013"/>
            <a:ext cx="1965325"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0" name="Rectangle 9"/>
          <p:cNvSpPr/>
          <p:nvPr/>
        </p:nvSpPr>
        <p:spPr>
          <a:xfrm flipV="1">
            <a:off x="5410200" y="4198938"/>
            <a:ext cx="1965325"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useBgFill="1">
        <p:nvSpPr>
          <p:cNvPr id="11" name="Rounded Rectangle 10"/>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useBgFill="1">
        <p:nvSpPr>
          <p:cNvPr id="12" name="Rounded Rectangle 11"/>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3" name="Rectangle 12"/>
          <p:cNvSpPr/>
          <p:nvPr/>
        </p:nvSpPr>
        <p:spPr>
          <a:xfrm>
            <a:off x="0" y="3649663"/>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4" name="Rectangle 13"/>
          <p:cNvSpPr/>
          <p:nvPr/>
        </p:nvSpPr>
        <p:spPr>
          <a:xfrm>
            <a:off x="0" y="3675063"/>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5" name="Rectangle 14"/>
          <p:cNvSpPr/>
          <p:nvPr/>
        </p:nvSpPr>
        <p:spPr>
          <a:xfrm flipV="1">
            <a:off x="6413500" y="3643313"/>
            <a:ext cx="2730500"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6" name="Rectangle 15"/>
          <p:cNvSpPr/>
          <p:nvPr/>
        </p:nvSpPr>
        <p:spPr>
          <a:xfrm>
            <a:off x="0" y="0"/>
            <a:ext cx="9144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lang="en-US" smtClean="0"/>
              <a:t>Click to edit Master title style</a:t>
            </a:r>
            <a:endParaRPr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7" name="Date Placeholder 27"/>
          <p:cNvSpPr>
            <a:spLocks noGrp="1"/>
          </p:cNvSpPr>
          <p:nvPr>
            <p:ph type="dt" sz="half" idx="10"/>
          </p:nvPr>
        </p:nvSpPr>
        <p:spPr>
          <a:xfrm>
            <a:off x="6705600" y="4206875"/>
            <a:ext cx="960438" cy="457200"/>
          </a:xfrm>
        </p:spPr>
        <p:txBody>
          <a:bodyPr/>
          <a:lstStyle>
            <a:lvl1pPr>
              <a:defRPr/>
            </a:lvl1pPr>
          </a:lstStyle>
          <a:p>
            <a:pPr>
              <a:defRPr/>
            </a:pPr>
            <a:endParaRPr lang="en-US">
              <a:solidFill>
                <a:srgbClr val="007635"/>
              </a:solidFill>
            </a:endParaRPr>
          </a:p>
        </p:txBody>
      </p:sp>
      <p:sp>
        <p:nvSpPr>
          <p:cNvPr id="18" name="Footer Placeholder 16"/>
          <p:cNvSpPr>
            <a:spLocks noGrp="1"/>
          </p:cNvSpPr>
          <p:nvPr>
            <p:ph type="ftr" sz="quarter" idx="11"/>
          </p:nvPr>
        </p:nvSpPr>
        <p:spPr>
          <a:xfrm>
            <a:off x="5410200" y="4205288"/>
            <a:ext cx="1295400" cy="457200"/>
          </a:xfrm>
        </p:spPr>
        <p:txBody>
          <a:bodyPr/>
          <a:lstStyle>
            <a:lvl1pPr>
              <a:defRPr/>
            </a:lvl1pPr>
          </a:lstStyle>
          <a:p>
            <a:pPr>
              <a:defRPr/>
            </a:pPr>
            <a:endParaRPr lang="en-US">
              <a:solidFill>
                <a:srgbClr val="007635"/>
              </a:solidFill>
            </a:endParaRPr>
          </a:p>
        </p:txBody>
      </p:sp>
      <p:sp>
        <p:nvSpPr>
          <p:cNvPr id="19" name="Slide Number Placeholder 28"/>
          <p:cNvSpPr>
            <a:spLocks noGrp="1"/>
          </p:cNvSpPr>
          <p:nvPr>
            <p:ph type="sldNum" sz="quarter" idx="12"/>
          </p:nvPr>
        </p:nvSpPr>
        <p:spPr>
          <a:xfrm>
            <a:off x="76200" y="6400800"/>
            <a:ext cx="747713" cy="365125"/>
          </a:xfrm>
        </p:spPr>
        <p:txBody>
          <a:bodyPr/>
          <a:lstStyle>
            <a:lvl1pPr algn="r">
              <a:defRPr sz="1800">
                <a:solidFill>
                  <a:schemeClr val="tx1"/>
                </a:solidFill>
              </a:defRPr>
            </a:lvl1pPr>
          </a:lstStyle>
          <a:p>
            <a:pPr>
              <a:defRPr/>
            </a:pPr>
            <a:fld id="{2D830D10-542A-447B-87CA-BD3ADA618F6A}"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1161972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066800"/>
          </a:xfrm>
        </p:spPr>
        <p:txBody>
          <a:bodyPr/>
          <a:lstStyle>
            <a:lvl1pPr>
              <a:defRPr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52400" y="1371600"/>
            <a:ext cx="8229600" cy="4324350"/>
          </a:xfrm>
        </p:spPr>
        <p:txBody>
          <a:bodyPr/>
          <a:lstStyle>
            <a:lvl1pPr>
              <a:defRPr>
                <a:solidFill>
                  <a:schemeClr val="tx1"/>
                </a:solidFill>
                <a:latin typeface="Arial" pitchFamily="34" charset="0"/>
                <a:cs typeface="Arial" pitchFamily="34" charset="0"/>
              </a:defRPr>
            </a:lvl1pPr>
            <a:lvl2pPr>
              <a:defRPr>
                <a:solidFill>
                  <a:srgbClr val="008000"/>
                </a:solidFill>
                <a:latin typeface="Arial" pitchFamily="34" charset="0"/>
                <a:cs typeface="Arial" pitchFamily="34" charset="0"/>
              </a:defRPr>
            </a:lvl2pPr>
            <a:lvl3pPr>
              <a:defRPr>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a:solidFill>
                  <a:schemeClr val="tx1"/>
                </a:solidFill>
              </a:defRPr>
            </a:lvl1pPr>
          </a:lstStyle>
          <a:p>
            <a:pPr>
              <a:defRPr/>
            </a:pPr>
            <a:fld id="{161627A0-52BE-49C3-90CB-787EE860760A}"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24195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838200"/>
          </a:xfrm>
        </p:spPr>
        <p:txBody>
          <a:bodyPr>
            <a:normAutofit/>
          </a:bodyPr>
          <a:lstStyle>
            <a:lvl1pPr>
              <a:defRPr sz="3600"/>
            </a:lvl1pPr>
          </a:lstStyle>
          <a:p>
            <a:r>
              <a:rPr lang="en-US" dirty="0" smtClean="0"/>
              <a:t>Click to edit Master title style</a:t>
            </a:r>
            <a:endParaRPr lang="en-US" dirty="0"/>
          </a:p>
        </p:txBody>
      </p:sp>
      <p:sp>
        <p:nvSpPr>
          <p:cNvPr id="3" name="Date Placeholder 13"/>
          <p:cNvSpPr>
            <a:spLocks noGrp="1"/>
          </p:cNvSpPr>
          <p:nvPr>
            <p:ph type="dt" sz="half" idx="10"/>
          </p:nvPr>
        </p:nvSpPr>
        <p:spPr/>
        <p:txBody>
          <a:bodyPr/>
          <a:lstStyle>
            <a:lvl1pPr>
              <a:defRPr/>
            </a:lvl1pPr>
          </a:lstStyle>
          <a:p>
            <a:pPr>
              <a:defRPr/>
            </a:pPr>
            <a:endParaRPr lang="en-US">
              <a:solidFill>
                <a:srgbClr val="007635"/>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srgbClr val="007635"/>
              </a:solidFill>
            </a:endParaRPr>
          </a:p>
        </p:txBody>
      </p:sp>
      <p:sp>
        <p:nvSpPr>
          <p:cNvPr id="5" name="Slide Number Placeholder 22"/>
          <p:cNvSpPr>
            <a:spLocks noGrp="1"/>
          </p:cNvSpPr>
          <p:nvPr>
            <p:ph type="sldNum" sz="quarter" idx="12"/>
          </p:nvPr>
        </p:nvSpPr>
        <p:spPr/>
        <p:txBody>
          <a:bodyPr/>
          <a:lstStyle>
            <a:lvl1pPr>
              <a:defRPr>
                <a:solidFill>
                  <a:schemeClr val="tx1"/>
                </a:solidFill>
              </a:defRPr>
            </a:lvl1pPr>
          </a:lstStyle>
          <a:p>
            <a:pPr>
              <a:defRPr/>
            </a:pPr>
            <a:fld id="{371CDBCC-57D6-4AF4-91B3-EB8BA5111C2A}"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42214469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srgbClr val="007635"/>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7635"/>
              </a:solidFill>
            </a:endParaRPr>
          </a:p>
        </p:txBody>
      </p:sp>
    </p:spTree>
    <p:extLst>
      <p:ext uri="{BB962C8B-B14F-4D97-AF65-F5344CB8AC3E}">
        <p14:creationId xmlns:p14="http://schemas.microsoft.com/office/powerpoint/2010/main" val="19981820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8" name="Rectangle 7"/>
          <p:cNvSpPr/>
          <p:nvPr userDrawn="1"/>
        </p:nvSpPr>
        <p:spPr>
          <a:xfrm>
            <a:off x="0" y="2514600"/>
            <a:ext cx="9144000" cy="1981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hasCustomPrompt="1"/>
          </p:nvPr>
        </p:nvSpPr>
        <p:spPr>
          <a:xfrm>
            <a:off x="0" y="3048000"/>
            <a:ext cx="9144000" cy="1295400"/>
          </a:xfrm>
        </p:spPr>
        <p:txBody>
          <a:bodyPr anchor="b">
            <a:noAutofit/>
          </a:bodyPr>
          <a:lstStyle>
            <a:lvl1pPr algn="ctr">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dirty="0" smtClean="0"/>
              <a:t>Click to edit Master title style</a:t>
            </a:r>
            <a:br>
              <a:rPr lang="en-US" dirty="0" smtClean="0"/>
            </a:br>
            <a:endParaRPr lang="en-US" dirty="0"/>
          </a:p>
        </p:txBody>
      </p:sp>
      <p:sp>
        <p:nvSpPr>
          <p:cNvPr id="3" name="Text Placeholder 2"/>
          <p:cNvSpPr>
            <a:spLocks noGrp="1"/>
          </p:cNvSpPr>
          <p:nvPr>
            <p:ph type="body" idx="1"/>
          </p:nvPr>
        </p:nvSpPr>
        <p:spPr>
          <a:xfrm>
            <a:off x="152400" y="5257800"/>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dirty="0" smtClean="0"/>
              <a:t>Click to edit Master text styles</a:t>
            </a:r>
          </a:p>
        </p:txBody>
      </p:sp>
      <p:pic>
        <p:nvPicPr>
          <p:cNvPr id="7" name="Picture 6" descr="People and Places" title="NIH Photo Banne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050" y="-152400"/>
            <a:ext cx="9144000" cy="2811203"/>
          </a:xfrm>
          <a:prstGeom prst="rect">
            <a:avLst/>
          </a:prstGeom>
        </p:spPr>
      </p:pic>
      <p:sp>
        <p:nvSpPr>
          <p:cNvPr id="11" name="Text Placeholder 10"/>
          <p:cNvSpPr>
            <a:spLocks noGrp="1"/>
          </p:cNvSpPr>
          <p:nvPr>
            <p:ph type="body" sz="quarter" idx="10" hasCustomPrompt="1"/>
          </p:nvPr>
        </p:nvSpPr>
        <p:spPr>
          <a:xfrm>
            <a:off x="0" y="4648200"/>
            <a:ext cx="9124950" cy="457200"/>
          </a:xfrm>
        </p:spPr>
        <p:txBody>
          <a:bodyPr/>
          <a:lstStyle>
            <a:lvl1pPr marL="109537" indent="0" algn="ctr">
              <a:buNone/>
              <a:defRPr sz="2000">
                <a:solidFill>
                  <a:srgbClr val="008000"/>
                </a:solidFill>
              </a:defRPr>
            </a:lvl1pPr>
          </a:lstStyle>
          <a:p>
            <a:pPr lvl="0"/>
            <a:r>
              <a:rPr lang="en-US" dirty="0" smtClean="0"/>
              <a:t>Date</a:t>
            </a:r>
          </a:p>
        </p:txBody>
      </p:sp>
    </p:spTree>
    <p:extLst>
      <p:ext uri="{BB962C8B-B14F-4D97-AF65-F5344CB8AC3E}">
        <p14:creationId xmlns:p14="http://schemas.microsoft.com/office/powerpoint/2010/main" val="150938525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solidFill>
                <a:srgbClr val="007635"/>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007635"/>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lstStyle>
          <a:p>
            <a:pPr>
              <a:defRPr/>
            </a:pPr>
            <a:fld id="{CB1515FC-D72B-4CAF-A499-034D60B6BD18}"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23476398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lstStyle>
            <a:lvl1pPr>
              <a:defRPr sz="4000">
                <a:solidFill>
                  <a:schemeClr val="tx2"/>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a:xfrm>
            <a:off x="6583363" y="612775"/>
            <a:ext cx="957262" cy="457200"/>
          </a:xfrm>
        </p:spPr>
        <p:txBody>
          <a:bodyPr/>
          <a:lstStyle>
            <a:lvl1pPr>
              <a:defRPr/>
            </a:lvl1pPr>
          </a:lstStyle>
          <a:p>
            <a:pPr>
              <a:defRPr/>
            </a:pPr>
            <a:endParaRPr lang="en-US">
              <a:solidFill>
                <a:srgbClr val="007635"/>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solidFill>
                <a:srgbClr val="007635"/>
              </a:solidFill>
            </a:endParaRPr>
          </a:p>
        </p:txBody>
      </p:sp>
      <p:sp>
        <p:nvSpPr>
          <p:cNvPr id="5" name="Slide Number Placeholder 4"/>
          <p:cNvSpPr>
            <a:spLocks noGrp="1"/>
          </p:cNvSpPr>
          <p:nvPr>
            <p:ph type="sldNum" sz="quarter" idx="12"/>
          </p:nvPr>
        </p:nvSpPr>
        <p:spPr/>
        <p:txBody>
          <a:bodyPr/>
          <a:lstStyle>
            <a:lvl1pPr>
              <a:defRPr>
                <a:solidFill>
                  <a:schemeClr val="tx1"/>
                </a:solidFill>
              </a:defRPr>
            </a:lvl1pPr>
          </a:lstStyle>
          <a:p>
            <a:pPr>
              <a:defRPr/>
            </a:pPr>
            <a:fld id="{F39E8EE1-BCC5-4FFC-9D02-CA3B48317ABE}"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7609810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solidFill>
                <a:srgbClr val="007635"/>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007635"/>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pPr>
              <a:defRPr/>
            </a:pPr>
            <a:fld id="{F7B76949-AF80-435D-9E97-14B6AAF2E0ED}"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390191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161627A0-52BE-49C3-90CB-787EE860760A}" type="slidenum">
              <a:rPr lang="en-US" smtClean="0"/>
              <a:pPr>
                <a:defRPr/>
              </a:pPr>
              <a:t>‹#›</a:t>
            </a:fld>
            <a:endParaRPr lang="en-US" dirty="0"/>
          </a:p>
        </p:txBody>
      </p:sp>
    </p:spTree>
    <p:extLst>
      <p:ext uri="{BB962C8B-B14F-4D97-AF65-F5344CB8AC3E}">
        <p14:creationId xmlns:p14="http://schemas.microsoft.com/office/powerpoint/2010/main" val="19351700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219200" y="228600"/>
            <a:ext cx="7620000" cy="5635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143000"/>
            <a:ext cx="8229600" cy="4800600"/>
          </a:xfrm>
        </p:spPr>
        <p:txBody>
          <a:bodyPr/>
          <a:lstStyle/>
          <a:p>
            <a:endParaRPr lang="en-US" dirty="0"/>
          </a:p>
        </p:txBody>
      </p:sp>
      <p:sp>
        <p:nvSpPr>
          <p:cNvPr id="4" name="Slide Number Placeholder 3"/>
          <p:cNvSpPr>
            <a:spLocks noGrp="1"/>
          </p:cNvSpPr>
          <p:nvPr>
            <p:ph type="sldNum" sz="quarter" idx="10"/>
          </p:nvPr>
        </p:nvSpPr>
        <p:spPr>
          <a:xfrm>
            <a:off x="7772400" y="6553200"/>
            <a:ext cx="1371600" cy="155575"/>
          </a:xfrm>
        </p:spPr>
        <p:txBody>
          <a:bodyPr/>
          <a:lstStyle>
            <a:lvl1pPr>
              <a:defRPr/>
            </a:lvl1pPr>
          </a:lstStyle>
          <a:p>
            <a:fld id="{4DBA8471-E103-4996-BB54-8AE66B539D78}" type="slidenum">
              <a:rPr lang="en-US"/>
              <a:pPr/>
              <a:t>‹#›</a:t>
            </a:fld>
            <a:endParaRPr lang="en-US" dirty="0"/>
          </a:p>
        </p:txBody>
      </p:sp>
    </p:spTree>
    <p:extLst>
      <p:ext uri="{BB962C8B-B14F-4D97-AF65-F5344CB8AC3E}">
        <p14:creationId xmlns:p14="http://schemas.microsoft.com/office/powerpoint/2010/main" val="29067627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7"/>
            <a:ext cx="7772400" cy="1470025"/>
          </a:xfrm>
        </p:spPr>
        <p:txBody>
          <a:bodyPr/>
          <a:lstStyle>
            <a:lvl1pPr>
              <a:defRPr/>
            </a:lvl1pPr>
          </a:lstStyle>
          <a:p>
            <a:r>
              <a:rPr lang="en-US" dirty="0" smtClean="0"/>
              <a:t>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dirty="0" smtClean="0"/>
              <a:t>Click to edit Master subtitle style</a:t>
            </a:r>
            <a:endParaRPr lang="en-US" dirty="0"/>
          </a:p>
        </p:txBody>
      </p:sp>
      <p:sp>
        <p:nvSpPr>
          <p:cNvPr id="4" name="Slide Number Placeholder 3"/>
          <p:cNvSpPr>
            <a:spLocks noGrp="1"/>
          </p:cNvSpPr>
          <p:nvPr>
            <p:ph type="sldNum" sz="quarter" idx="10"/>
          </p:nvPr>
        </p:nvSpPr>
        <p:spPr>
          <a:xfrm>
            <a:off x="8839200" y="6553201"/>
            <a:ext cx="304800" cy="76200"/>
          </a:xfrm>
        </p:spPr>
        <p:txBody>
          <a:bodyPr/>
          <a:lstStyle>
            <a:lvl1pPr>
              <a:defRPr/>
            </a:lvl1pPr>
          </a:lstStyle>
          <a:p>
            <a:fld id="{CF82AFAF-5A4B-5C47-B403-1AB532082E29}" type="slidenum">
              <a:rPr lang="en-US"/>
              <a:pPr/>
              <a:t>‹#›</a:t>
            </a:fld>
            <a:endParaRPr lang="en-US"/>
          </a:p>
        </p:txBody>
      </p:sp>
    </p:spTree>
    <p:extLst>
      <p:ext uri="{BB962C8B-B14F-4D97-AF65-F5344CB8AC3E}">
        <p14:creationId xmlns:p14="http://schemas.microsoft.com/office/powerpoint/2010/main" val="9295641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60583324-AE1C-3546-A724-4BA4670D7901}" type="slidenum">
              <a:rPr lang="en-US"/>
              <a:pPr/>
              <a:t>‹#›</a:t>
            </a:fld>
            <a:endParaRPr lang="en-US"/>
          </a:p>
        </p:txBody>
      </p:sp>
    </p:spTree>
    <p:extLst>
      <p:ext uri="{BB962C8B-B14F-4D97-AF65-F5344CB8AC3E}">
        <p14:creationId xmlns:p14="http://schemas.microsoft.com/office/powerpoint/2010/main" val="12324625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B3468414-309D-1545-8516-4272FDA8BBAD}" type="slidenum">
              <a:rPr lang="en-US"/>
              <a:pPr/>
              <a:t>‹#›</a:t>
            </a:fld>
            <a:endParaRPr lang="en-US"/>
          </a:p>
        </p:txBody>
      </p:sp>
    </p:spTree>
    <p:extLst>
      <p:ext uri="{BB962C8B-B14F-4D97-AF65-F5344CB8AC3E}">
        <p14:creationId xmlns:p14="http://schemas.microsoft.com/office/powerpoint/2010/main" val="10619148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3000"/>
            <a:ext cx="4038600" cy="48006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038600" cy="48006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FEE19172-03F7-3348-B569-171F00250647}" type="slidenum">
              <a:rPr lang="en-US"/>
              <a:pPr/>
              <a:t>‹#›</a:t>
            </a:fld>
            <a:endParaRPr lang="en-US"/>
          </a:p>
        </p:txBody>
      </p:sp>
    </p:spTree>
    <p:extLst>
      <p:ext uri="{BB962C8B-B14F-4D97-AF65-F5344CB8AC3E}">
        <p14:creationId xmlns:p14="http://schemas.microsoft.com/office/powerpoint/2010/main" val="17837924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53D1C1EC-6680-9B4C-AC2B-20645CBFBE05}" type="slidenum">
              <a:rPr lang="en-US"/>
              <a:pPr/>
              <a:t>‹#›</a:t>
            </a:fld>
            <a:endParaRPr lang="en-US"/>
          </a:p>
        </p:txBody>
      </p:sp>
    </p:spTree>
    <p:extLst>
      <p:ext uri="{BB962C8B-B14F-4D97-AF65-F5344CB8AC3E}">
        <p14:creationId xmlns:p14="http://schemas.microsoft.com/office/powerpoint/2010/main" val="35928248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D303D29F-C580-5C4D-AAA1-94293C4E9288}" type="slidenum">
              <a:rPr lang="en-US"/>
              <a:pPr/>
              <a:t>‹#›</a:t>
            </a:fld>
            <a:endParaRPr lang="en-US"/>
          </a:p>
        </p:txBody>
      </p:sp>
    </p:spTree>
    <p:extLst>
      <p:ext uri="{BB962C8B-B14F-4D97-AF65-F5344CB8AC3E}">
        <p14:creationId xmlns:p14="http://schemas.microsoft.com/office/powerpoint/2010/main" val="4844747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9E0544C4-E35C-7145-8F0C-14E842E56F07}" type="slidenum">
              <a:rPr lang="en-US"/>
              <a:pPr/>
              <a:t>‹#›</a:t>
            </a:fld>
            <a:endParaRPr lang="en-US"/>
          </a:p>
        </p:txBody>
      </p:sp>
    </p:spTree>
    <p:extLst>
      <p:ext uri="{BB962C8B-B14F-4D97-AF65-F5344CB8AC3E}">
        <p14:creationId xmlns:p14="http://schemas.microsoft.com/office/powerpoint/2010/main" val="14960371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990602"/>
            <a:ext cx="3008313" cy="1019591"/>
          </a:xfrm>
        </p:spPr>
        <p:txBody>
          <a:bodyPr anchor="b"/>
          <a:lstStyle>
            <a:lvl1pPr algn="l">
              <a:defRPr sz="1500" b="1">
                <a:solidFill>
                  <a:srgbClr val="00000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990600"/>
            <a:ext cx="5111750" cy="513556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1" y="2010191"/>
            <a:ext cx="3008313" cy="411597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338BE5A4-5F52-0141-A746-9964904CDF30}" type="slidenum">
              <a:rPr lang="en-US"/>
              <a:pPr/>
              <a:t>‹#›</a:t>
            </a:fld>
            <a:endParaRPr lang="en-US"/>
          </a:p>
        </p:txBody>
      </p:sp>
    </p:spTree>
    <p:extLst>
      <p:ext uri="{BB962C8B-B14F-4D97-AF65-F5344CB8AC3E}">
        <p14:creationId xmlns:p14="http://schemas.microsoft.com/office/powerpoint/2010/main" val="5198793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1066801"/>
            <a:ext cx="5486400" cy="366077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98703452-609A-F345-AAC0-1247A9502128}" type="slidenum">
              <a:rPr lang="en-US"/>
              <a:pPr/>
              <a:t>‹#›</a:t>
            </a:fld>
            <a:endParaRPr lang="en-US"/>
          </a:p>
        </p:txBody>
      </p:sp>
    </p:spTree>
    <p:extLst>
      <p:ext uri="{BB962C8B-B14F-4D97-AF65-F5344CB8AC3E}">
        <p14:creationId xmlns:p14="http://schemas.microsoft.com/office/powerpoint/2010/main" val="1628528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52C44F9A-9CE8-4653-A3D7-6121B0D6C7B6}" type="slidenum">
              <a:rPr lang="en-US"/>
              <a:pPr>
                <a:defRPr/>
              </a:pPr>
              <a:t>‹#›</a:t>
            </a:fld>
            <a:endParaRPr lang="en-US"/>
          </a:p>
        </p:txBody>
      </p:sp>
    </p:spTree>
    <p:extLst>
      <p:ext uri="{BB962C8B-B14F-4D97-AF65-F5344CB8AC3E}">
        <p14:creationId xmlns:p14="http://schemas.microsoft.com/office/powerpoint/2010/main" val="347471351"/>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74639" y="620715"/>
            <a:ext cx="8732837" cy="10318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74639" y="1884365"/>
            <a:ext cx="4357687" cy="46815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84726" y="1884365"/>
            <a:ext cx="4359275" cy="2263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784726" y="4300538"/>
            <a:ext cx="4359275" cy="22653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1716088" y="6565902"/>
            <a:ext cx="1905000" cy="250825"/>
          </a:xfrm>
          <a:prstGeom prst="rect">
            <a:avLst/>
          </a:prstGeom>
        </p:spPr>
        <p:txBody>
          <a:bodyPr/>
          <a:lstStyle>
            <a:lvl1pPr>
              <a:defRPr/>
            </a:lvl1pPr>
          </a:lstStyle>
          <a:p>
            <a:endParaRPr lang="en-US" altLang="en-US">
              <a:solidFill>
                <a:srgbClr val="000000"/>
              </a:solidFill>
              <a:latin typeface="Arial"/>
              <a:cs typeface="Arial"/>
            </a:endParaRPr>
          </a:p>
        </p:txBody>
      </p:sp>
      <p:sp>
        <p:nvSpPr>
          <p:cNvPr id="7" name="Footer Placeholder 6"/>
          <p:cNvSpPr>
            <a:spLocks noGrp="1"/>
          </p:cNvSpPr>
          <p:nvPr>
            <p:ph type="ftr" sz="quarter" idx="11"/>
          </p:nvPr>
        </p:nvSpPr>
        <p:spPr>
          <a:xfrm>
            <a:off x="3981451" y="6607177"/>
            <a:ext cx="2894013" cy="250825"/>
          </a:xfrm>
          <a:prstGeom prst="rect">
            <a:avLst/>
          </a:prstGeom>
        </p:spPr>
        <p:txBody>
          <a:bodyPr/>
          <a:lstStyle>
            <a:lvl1pPr>
              <a:defRPr/>
            </a:lvl1pPr>
          </a:lstStyle>
          <a:p>
            <a:endParaRPr lang="en-US" altLang="en-US">
              <a:solidFill>
                <a:srgbClr val="000000"/>
              </a:solidFill>
              <a:latin typeface="Arial"/>
              <a:cs typeface="Arial"/>
            </a:endParaRPr>
          </a:p>
        </p:txBody>
      </p:sp>
      <p:sp>
        <p:nvSpPr>
          <p:cNvPr id="8" name="Slide Number Placeholder 7"/>
          <p:cNvSpPr>
            <a:spLocks noGrp="1"/>
          </p:cNvSpPr>
          <p:nvPr>
            <p:ph type="sldNum" sz="quarter" idx="12"/>
          </p:nvPr>
        </p:nvSpPr>
        <p:spPr>
          <a:xfrm>
            <a:off x="7239000" y="6607177"/>
            <a:ext cx="1905000" cy="250825"/>
          </a:xfrm>
        </p:spPr>
        <p:txBody>
          <a:bodyPr/>
          <a:lstStyle>
            <a:lvl1pPr>
              <a:defRPr/>
            </a:lvl1pPr>
          </a:lstStyle>
          <a:p>
            <a:fld id="{20CBCB00-0099-4179-97C1-80005219415C}" type="slidenum">
              <a:rPr lang="en-US" altLang="en-US"/>
              <a:pPr/>
              <a:t>‹#›</a:t>
            </a:fld>
            <a:endParaRPr lang="en-US" altLang="en-US"/>
          </a:p>
        </p:txBody>
      </p:sp>
    </p:spTree>
    <p:extLst>
      <p:ext uri="{BB962C8B-B14F-4D97-AF65-F5344CB8AC3E}">
        <p14:creationId xmlns:p14="http://schemas.microsoft.com/office/powerpoint/2010/main" val="2577467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30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CB1515FC-D72B-4CAF-A499-034D60B6BD18}" type="slidenum">
              <a:rPr lang="en-US" smtClean="0"/>
              <a:pPr>
                <a:defRPr/>
              </a:pPr>
              <a:t>‹#›</a:t>
            </a:fld>
            <a:endParaRPr lang="en-US" dirty="0"/>
          </a:p>
        </p:txBody>
      </p:sp>
    </p:spTree>
    <p:extLst>
      <p:ext uri="{BB962C8B-B14F-4D97-AF65-F5344CB8AC3E}">
        <p14:creationId xmlns:p14="http://schemas.microsoft.com/office/powerpoint/2010/main" val="389055135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28F09152-4AE8-43EA-B2CC-655DE9FC6C96}" type="slidenum">
              <a:rPr lang="en-US" smtClean="0"/>
              <a:pPr>
                <a:defRPr/>
              </a:pPr>
              <a:t>‹#›</a:t>
            </a:fld>
            <a:endParaRPr lang="en-US"/>
          </a:p>
        </p:txBody>
      </p:sp>
    </p:spTree>
    <p:extLst>
      <p:ext uri="{BB962C8B-B14F-4D97-AF65-F5344CB8AC3E}">
        <p14:creationId xmlns:p14="http://schemas.microsoft.com/office/powerpoint/2010/main" val="3171655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F39E8EE1-BCC5-4FFC-9D02-CA3B48317ABE}" type="slidenum">
              <a:rPr lang="en-US" smtClean="0"/>
              <a:pPr>
                <a:defRPr/>
              </a:pPr>
              <a:t>‹#›</a:t>
            </a:fld>
            <a:endParaRPr lang="en-US" dirty="0"/>
          </a:p>
        </p:txBody>
      </p:sp>
    </p:spTree>
    <p:extLst>
      <p:ext uri="{BB962C8B-B14F-4D97-AF65-F5344CB8AC3E}">
        <p14:creationId xmlns:p14="http://schemas.microsoft.com/office/powerpoint/2010/main" val="3067097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F7B76949-AF80-435D-9E97-14B6AAF2E0ED}" type="slidenum">
              <a:rPr lang="en-US" smtClean="0"/>
              <a:pPr>
                <a:defRPr/>
              </a:pPr>
              <a:t>‹#›</a:t>
            </a:fld>
            <a:endParaRPr lang="en-US" dirty="0"/>
          </a:p>
        </p:txBody>
      </p:sp>
    </p:spTree>
    <p:extLst>
      <p:ext uri="{BB962C8B-B14F-4D97-AF65-F5344CB8AC3E}">
        <p14:creationId xmlns:p14="http://schemas.microsoft.com/office/powerpoint/2010/main" val="3129795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28F09152-4AE8-43EA-B2CC-655DE9FC6C96}" type="slidenum">
              <a:rPr lang="en-US" smtClean="0"/>
              <a:pPr>
                <a:defRPr/>
              </a:pPr>
              <a:t>‹#›</a:t>
            </a:fld>
            <a:endParaRPr lang="en-US"/>
          </a:p>
        </p:txBody>
      </p:sp>
    </p:spTree>
    <p:extLst>
      <p:ext uri="{BB962C8B-B14F-4D97-AF65-F5344CB8AC3E}">
        <p14:creationId xmlns:p14="http://schemas.microsoft.com/office/powerpoint/2010/main" val="3355094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28F09152-4AE8-43EA-B2CC-655DE9FC6C96}" type="slidenum">
              <a:rPr lang="en-US" smtClean="0"/>
              <a:pPr>
                <a:defRPr/>
              </a:pPr>
              <a:t>‹#›</a:t>
            </a:fld>
            <a:endParaRPr lang="en-US"/>
          </a:p>
        </p:txBody>
      </p:sp>
    </p:spTree>
    <p:extLst>
      <p:ext uri="{BB962C8B-B14F-4D97-AF65-F5344CB8AC3E}">
        <p14:creationId xmlns:p14="http://schemas.microsoft.com/office/powerpoint/2010/main" val="2720938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6.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5.jpe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image" Target="../media/image10.png"/><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image" Target="../media/image9.pn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4.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image" Target="../media/image1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050" name="Picture 7" descr="top_headers"/>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304800" y="127000"/>
            <a:ext cx="855980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title"/>
          </p:nvPr>
        </p:nvSpPr>
        <p:spPr bwMode="auto">
          <a:xfrm>
            <a:off x="1143000" y="228600"/>
            <a:ext cx="7620000"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New investigator</a:t>
            </a:r>
          </a:p>
        </p:txBody>
      </p:sp>
      <p:sp>
        <p:nvSpPr>
          <p:cNvPr id="2052" name="Rectangle 3"/>
          <p:cNvSpPr>
            <a:spLocks noGrp="1" noChangeArrowheads="1"/>
          </p:cNvSpPr>
          <p:nvPr>
            <p:ph type="body" idx="1"/>
          </p:nvPr>
        </p:nvSpPr>
        <p:spPr bwMode="auto">
          <a:xfrm>
            <a:off x="457200" y="1143000"/>
            <a:ext cx="8229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7772400" y="6553200"/>
            <a:ext cx="1371600" cy="1555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smtClean="0">
                <a:solidFill>
                  <a:schemeClr val="bg1"/>
                </a:solidFill>
              </a:defRPr>
            </a:lvl1pPr>
          </a:lstStyle>
          <a:p>
            <a:pPr>
              <a:defRPr/>
            </a:pPr>
            <a:fld id="{28F09152-4AE8-43EA-B2CC-655DE9FC6C96}" type="slidenum">
              <a:rPr lang="en-US" smtClean="0"/>
              <a:pPr>
                <a:defRPr/>
              </a:pPr>
              <a:t>‹#›</a:t>
            </a:fld>
            <a:endParaRPr lang="en-US"/>
          </a:p>
        </p:txBody>
      </p:sp>
      <p:sp>
        <p:nvSpPr>
          <p:cNvPr id="9" name="Rectangle 8"/>
          <p:cNvSpPr/>
          <p:nvPr userDrawn="1"/>
        </p:nvSpPr>
        <p:spPr>
          <a:xfrm>
            <a:off x="101600" y="101600"/>
            <a:ext cx="8940800" cy="6662057"/>
          </a:xfrm>
          <a:prstGeom prst="rect">
            <a:avLst/>
          </a:prstGeom>
          <a:noFill/>
          <a:ln>
            <a:gradFill flip="none" rotWithShape="1">
              <a:gsLst>
                <a:gs pos="0">
                  <a:srgbClr val="03D4A8"/>
                </a:gs>
                <a:gs pos="25000">
                  <a:srgbClr val="21D6E0"/>
                </a:gs>
                <a:gs pos="75000">
                  <a:srgbClr val="0087E6"/>
                </a:gs>
                <a:gs pos="100000">
                  <a:srgbClr val="005CBF"/>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pic>
        <p:nvPicPr>
          <p:cNvPr id="3" name="Picture 2" descr="NIH_OER_Master_Logo_2Color.eps"/>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381000" y="6172200"/>
            <a:ext cx="1651000" cy="281740"/>
          </a:xfrm>
          <a:prstGeom prst="rect">
            <a:avLst/>
          </a:prstGeom>
        </p:spPr>
      </p:pic>
    </p:spTree>
  </p:cSld>
  <p:clrMap bg1="lt1" tx1="dk1" bg2="lt2" tx2="dk2" accent1="accent1" accent2="accent2" accent3="accent3" accent4="accent4" accent5="accent5" accent6="accent6" hlink="hlink" folHlink="folHlink"/>
  <p:sldLayoutIdLst>
    <p:sldLayoutId id="2147485427" r:id="rId1"/>
    <p:sldLayoutId id="2147485428" r:id="rId2"/>
    <p:sldLayoutId id="2147485429" r:id="rId3"/>
    <p:sldLayoutId id="2147485430" r:id="rId4"/>
    <p:sldLayoutId id="2147485431" r:id="rId5"/>
    <p:sldLayoutId id="2147485432" r:id="rId6"/>
    <p:sldLayoutId id="2147485433" r:id="rId7"/>
    <p:sldLayoutId id="2147485434" r:id="rId8"/>
    <p:sldLayoutId id="2147485435" r:id="rId9"/>
    <p:sldLayoutId id="2147485436" r:id="rId10"/>
    <p:sldLayoutId id="2147485437" r:id="rId11"/>
  </p:sldLayoutIdLst>
  <p:timing>
    <p:tnLst>
      <p:par>
        <p:cTn id="1" dur="indefinite" restart="never" nodeType="tmRoot"/>
      </p:par>
    </p:tnLst>
  </p:timing>
  <p:hf hdr="0" ftr="0" dt="0"/>
  <p:txStyles>
    <p:titleStyle>
      <a:lvl1pPr algn="r" rtl="0" eaLnBrk="1" fontAlgn="base" hangingPunct="1">
        <a:spcBef>
          <a:spcPct val="0"/>
        </a:spcBef>
        <a:spcAft>
          <a:spcPct val="0"/>
        </a:spcAft>
        <a:defRPr sz="2400" b="1">
          <a:solidFill>
            <a:schemeClr val="bg1"/>
          </a:solidFill>
          <a:latin typeface="+mj-lt"/>
          <a:ea typeface="+mj-ea"/>
          <a:cs typeface="+mj-cs"/>
        </a:defRPr>
      </a:lvl1pPr>
      <a:lvl2pPr algn="r" rtl="0" eaLnBrk="1" fontAlgn="base" hangingPunct="1">
        <a:spcBef>
          <a:spcPct val="0"/>
        </a:spcBef>
        <a:spcAft>
          <a:spcPct val="0"/>
        </a:spcAft>
        <a:defRPr sz="2400" b="1">
          <a:solidFill>
            <a:schemeClr val="bg1"/>
          </a:solidFill>
          <a:latin typeface="Arial" charset="0"/>
          <a:cs typeface="Arial" charset="0"/>
        </a:defRPr>
      </a:lvl2pPr>
      <a:lvl3pPr algn="r" rtl="0" eaLnBrk="1" fontAlgn="base" hangingPunct="1">
        <a:spcBef>
          <a:spcPct val="0"/>
        </a:spcBef>
        <a:spcAft>
          <a:spcPct val="0"/>
        </a:spcAft>
        <a:defRPr sz="2400" b="1">
          <a:solidFill>
            <a:schemeClr val="bg1"/>
          </a:solidFill>
          <a:latin typeface="Arial" charset="0"/>
          <a:cs typeface="Arial" charset="0"/>
        </a:defRPr>
      </a:lvl3pPr>
      <a:lvl4pPr algn="r" rtl="0" eaLnBrk="1" fontAlgn="base" hangingPunct="1">
        <a:spcBef>
          <a:spcPct val="0"/>
        </a:spcBef>
        <a:spcAft>
          <a:spcPct val="0"/>
        </a:spcAft>
        <a:defRPr sz="2400" b="1">
          <a:solidFill>
            <a:schemeClr val="bg1"/>
          </a:solidFill>
          <a:latin typeface="Arial" charset="0"/>
          <a:cs typeface="Arial" charset="0"/>
        </a:defRPr>
      </a:lvl4pPr>
      <a:lvl5pPr algn="r" rtl="0" eaLnBrk="1" fontAlgn="base" hangingPunct="1">
        <a:spcBef>
          <a:spcPct val="0"/>
        </a:spcBef>
        <a:spcAft>
          <a:spcPct val="0"/>
        </a:spcAft>
        <a:defRPr sz="2400" b="1">
          <a:solidFill>
            <a:schemeClr val="bg1"/>
          </a:solidFill>
          <a:latin typeface="Arial" charset="0"/>
          <a:cs typeface="Arial" charset="0"/>
        </a:defRPr>
      </a:lvl5pPr>
      <a:lvl6pPr marL="457200" algn="r" rtl="0" eaLnBrk="1" fontAlgn="base" hangingPunct="1">
        <a:spcBef>
          <a:spcPct val="0"/>
        </a:spcBef>
        <a:spcAft>
          <a:spcPct val="0"/>
        </a:spcAft>
        <a:defRPr sz="2400" b="1">
          <a:solidFill>
            <a:schemeClr val="bg1"/>
          </a:solidFill>
          <a:latin typeface="Arial" charset="0"/>
          <a:cs typeface="Arial" charset="0"/>
        </a:defRPr>
      </a:lvl6pPr>
      <a:lvl7pPr marL="914400" algn="r" rtl="0" eaLnBrk="1" fontAlgn="base" hangingPunct="1">
        <a:spcBef>
          <a:spcPct val="0"/>
        </a:spcBef>
        <a:spcAft>
          <a:spcPct val="0"/>
        </a:spcAft>
        <a:defRPr sz="2400" b="1">
          <a:solidFill>
            <a:schemeClr val="bg1"/>
          </a:solidFill>
          <a:latin typeface="Arial" charset="0"/>
          <a:cs typeface="Arial" charset="0"/>
        </a:defRPr>
      </a:lvl7pPr>
      <a:lvl8pPr marL="1371600" algn="r" rtl="0" eaLnBrk="1" fontAlgn="base" hangingPunct="1">
        <a:spcBef>
          <a:spcPct val="0"/>
        </a:spcBef>
        <a:spcAft>
          <a:spcPct val="0"/>
        </a:spcAft>
        <a:defRPr sz="2400" b="1">
          <a:solidFill>
            <a:schemeClr val="bg1"/>
          </a:solidFill>
          <a:latin typeface="Arial" charset="0"/>
          <a:cs typeface="Arial" charset="0"/>
        </a:defRPr>
      </a:lvl8pPr>
      <a:lvl9pPr marL="1828800" algn="r" rtl="0" eaLnBrk="1" fontAlgn="base" hangingPunct="1">
        <a:spcBef>
          <a:spcPct val="0"/>
        </a:spcBef>
        <a:spcAft>
          <a:spcPct val="0"/>
        </a:spcAft>
        <a:defRPr sz="2400" b="1">
          <a:solidFill>
            <a:schemeClr val="bg1"/>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rgbClr val="003366"/>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34" name="Rounded Rectangle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5" name="Rectangle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36" name="Rectangle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37" name="Rectangle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8" name="Rectangle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9" name="Rectangle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40" name="Rectangle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3081" name="Title Placeholder 21"/>
          <p:cNvSpPr>
            <a:spLocks noGrp="1"/>
          </p:cNvSpPr>
          <p:nvPr>
            <p:ph type="title"/>
          </p:nvPr>
        </p:nvSpPr>
        <p:spPr bwMode="auto">
          <a:xfrm>
            <a:off x="457200" y="1143000"/>
            <a:ext cx="82296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82" name="Text Placeholder 12"/>
          <p:cNvSpPr>
            <a:spLocks noGrp="1"/>
          </p:cNvSpPr>
          <p:nvPr>
            <p:ph type="body" idx="1"/>
          </p:nvPr>
        </p:nvSpPr>
        <p:spPr bwMode="auto">
          <a:xfrm>
            <a:off x="457200" y="2249488"/>
            <a:ext cx="8229600"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4" name="Date Placeholder 13"/>
          <p:cNvSpPr>
            <a:spLocks noGrp="1"/>
          </p:cNvSpPr>
          <p:nvPr>
            <p:ph type="dt" sz="half" idx="2"/>
          </p:nvPr>
        </p:nvSpPr>
        <p:spPr>
          <a:xfrm>
            <a:off x="6586538" y="612775"/>
            <a:ext cx="957262" cy="457200"/>
          </a:xfrm>
          <a:prstGeom prst="rect">
            <a:avLst/>
          </a:prstGeom>
        </p:spPr>
        <p:txBody>
          <a:bodyPr vert="horz"/>
          <a:lstStyle>
            <a:lvl1pPr algn="l" eaLnBrk="1" latinLnBrk="0" hangingPunct="1">
              <a:defRPr kumimoji="0" sz="800">
                <a:solidFill>
                  <a:schemeClr val="accent2"/>
                </a:solidFill>
              </a:defRPr>
            </a:lvl1pPr>
          </a:lstStyle>
          <a:p>
            <a:pPr>
              <a:defRPr/>
            </a:pPr>
            <a:endParaRPr lang="en-US">
              <a:solidFill>
                <a:srgbClr val="007635"/>
              </a:solidFill>
            </a:endParaRPr>
          </a:p>
        </p:txBody>
      </p:sp>
      <p:sp>
        <p:nvSpPr>
          <p:cNvPr id="3" name="Footer Placeholder 2"/>
          <p:cNvSpPr>
            <a:spLocks noGrp="1"/>
          </p:cNvSpPr>
          <p:nvPr>
            <p:ph type="ftr" sz="quarter" idx="3"/>
          </p:nvPr>
        </p:nvSpPr>
        <p:spPr>
          <a:xfrm>
            <a:off x="5257800" y="612775"/>
            <a:ext cx="1325563" cy="457200"/>
          </a:xfrm>
          <a:prstGeom prst="rect">
            <a:avLst/>
          </a:prstGeom>
        </p:spPr>
        <p:txBody>
          <a:bodyPr vert="horz"/>
          <a:lstStyle>
            <a:lvl1pPr algn="r" eaLnBrk="1" latinLnBrk="0" hangingPunct="1">
              <a:defRPr kumimoji="0" sz="800">
                <a:solidFill>
                  <a:schemeClr val="accent2"/>
                </a:solidFill>
              </a:defRPr>
            </a:lvl1pPr>
          </a:lstStyle>
          <a:p>
            <a:pPr>
              <a:defRPr/>
            </a:pPr>
            <a:endParaRPr lang="en-US">
              <a:solidFill>
                <a:srgbClr val="007635"/>
              </a:solidFill>
            </a:endParaRPr>
          </a:p>
        </p:txBody>
      </p:sp>
      <p:sp>
        <p:nvSpPr>
          <p:cNvPr id="23" name="Slide Number Placeholder 22"/>
          <p:cNvSpPr>
            <a:spLocks noGrp="1"/>
          </p:cNvSpPr>
          <p:nvPr>
            <p:ph type="sldNum" sz="quarter" idx="4"/>
          </p:nvPr>
        </p:nvSpPr>
        <p:spPr>
          <a:xfrm>
            <a:off x="152400" y="6324600"/>
            <a:ext cx="762000" cy="366713"/>
          </a:xfrm>
          <a:prstGeom prst="rect">
            <a:avLst/>
          </a:prstGeom>
        </p:spPr>
        <p:txBody>
          <a:bodyPr vert="horz" anchor="b"/>
          <a:lstStyle>
            <a:lvl1pPr algn="r" eaLnBrk="1" latinLnBrk="0" hangingPunct="1">
              <a:defRPr kumimoji="0" sz="1800">
                <a:solidFill>
                  <a:srgbClr val="FFFFFF"/>
                </a:solidFill>
              </a:defRPr>
            </a:lvl1pPr>
          </a:lstStyle>
          <a:p>
            <a:pPr>
              <a:defRPr/>
            </a:pPr>
            <a:fld id="{28F09152-4AE8-43EA-B2CC-655DE9FC6C96}" type="slidenum">
              <a:rPr lang="en-US"/>
              <a:pPr>
                <a:defRPr/>
              </a:pPr>
              <a:t>‹#›</a:t>
            </a:fld>
            <a:endParaRPr lang="en-US"/>
          </a:p>
        </p:txBody>
      </p:sp>
      <p:sp>
        <p:nvSpPr>
          <p:cNvPr id="22" name="Rectangle 21"/>
          <p:cNvSpPr/>
          <p:nvPr userDrawn="1"/>
        </p:nvSpPr>
        <p:spPr>
          <a:xfrm>
            <a:off x="101600" y="101600"/>
            <a:ext cx="8940800" cy="6662057"/>
          </a:xfrm>
          <a:prstGeom prst="rect">
            <a:avLst/>
          </a:prstGeom>
          <a:noFill/>
          <a:ln>
            <a:gradFill flip="none" rotWithShape="1">
              <a:gsLst>
                <a:gs pos="0">
                  <a:srgbClr val="03D4A8"/>
                </a:gs>
                <a:gs pos="25000">
                  <a:srgbClr val="21D6E0"/>
                </a:gs>
                <a:gs pos="75000">
                  <a:srgbClr val="0087E6"/>
                </a:gs>
                <a:gs pos="100000">
                  <a:srgbClr val="005CBF"/>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solidFill>
                <a:prstClr val="white"/>
              </a:solidFill>
            </a:endParaRPr>
          </a:p>
        </p:txBody>
      </p:sp>
      <p:pic>
        <p:nvPicPr>
          <p:cNvPr id="16" name="Picture 15" title="HHS Logo"/>
          <p:cNvPicPr>
            <a:picLocks noChangeAspect="1"/>
          </p:cNvPicPr>
          <p:nvPr userDrawn="1"/>
        </p:nvPicPr>
        <p:blipFill>
          <a:blip r:embed="rId11" cstate="screen">
            <a:clrChange>
              <a:clrFrom>
                <a:srgbClr val="FFFFFB"/>
              </a:clrFrom>
              <a:clrTo>
                <a:srgbClr val="FFFFFB">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7000874" y="6321576"/>
            <a:ext cx="403226" cy="384024"/>
          </a:xfrm>
          <a:prstGeom prst="rect">
            <a:avLst/>
          </a:prstGeom>
          <a:ln>
            <a:noFill/>
          </a:ln>
        </p:spPr>
      </p:pic>
      <p:pic>
        <p:nvPicPr>
          <p:cNvPr id="2" name="Picture 1" descr="NIH_OER_Master_Logo_2Color.jpg"/>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7467600" y="6363696"/>
            <a:ext cx="1524000" cy="303804"/>
          </a:xfrm>
          <a:prstGeom prst="rect">
            <a:avLst/>
          </a:prstGeom>
        </p:spPr>
      </p:pic>
    </p:spTree>
    <p:extLst>
      <p:ext uri="{BB962C8B-B14F-4D97-AF65-F5344CB8AC3E}">
        <p14:creationId xmlns:p14="http://schemas.microsoft.com/office/powerpoint/2010/main" val="606609129"/>
      </p:ext>
    </p:extLst>
  </p:cSld>
  <p:clrMap bg1="lt1" tx1="dk1" bg2="lt2" tx2="dk2" accent1="accent1" accent2="accent2" accent3="accent3" accent4="accent4" accent5="accent5" accent6="accent6" hlink="hlink" folHlink="folHlink"/>
  <p:sldLayoutIdLst>
    <p:sldLayoutId id="2147485464" r:id="rId1"/>
    <p:sldLayoutId id="2147485465" r:id="rId2"/>
    <p:sldLayoutId id="2147485466" r:id="rId3"/>
    <p:sldLayoutId id="2147485467" r:id="rId4"/>
    <p:sldLayoutId id="2147485468" r:id="rId5"/>
    <p:sldLayoutId id="2147485469" r:id="rId6"/>
    <p:sldLayoutId id="2147485470" r:id="rId7"/>
    <p:sldLayoutId id="2147485471" r:id="rId8"/>
    <p:sldLayoutId id="2147485530" r:id="rId9"/>
  </p:sldLayoutIdLst>
  <p:timing>
    <p:tnLst>
      <p:par>
        <p:cTn id="1" dur="indefinite" restart="never" nodeType="tmRoot"/>
      </p:par>
    </p:tnLst>
  </p:timing>
  <p:hf hdr="0" ftr="0" dt="0"/>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itchFamily="34" charset="0"/>
        </a:defRPr>
      </a:lvl2pPr>
      <a:lvl3pPr algn="l" rtl="0" eaLnBrk="0" fontAlgn="base" hangingPunct="0">
        <a:spcBef>
          <a:spcPct val="0"/>
        </a:spcBef>
        <a:spcAft>
          <a:spcPct val="0"/>
        </a:spcAft>
        <a:defRPr sz="4000">
          <a:solidFill>
            <a:schemeClr val="tx2"/>
          </a:solidFill>
          <a:latin typeface="Trebuchet MS" pitchFamily="34" charset="0"/>
        </a:defRPr>
      </a:lvl3pPr>
      <a:lvl4pPr algn="l" rtl="0" eaLnBrk="0" fontAlgn="base" hangingPunct="0">
        <a:spcBef>
          <a:spcPct val="0"/>
        </a:spcBef>
        <a:spcAft>
          <a:spcPct val="0"/>
        </a:spcAft>
        <a:defRPr sz="4000">
          <a:solidFill>
            <a:schemeClr val="tx2"/>
          </a:solidFill>
          <a:latin typeface="Trebuchet MS" pitchFamily="34" charset="0"/>
        </a:defRPr>
      </a:lvl4pPr>
      <a:lvl5pPr algn="l" rtl="0" eaLnBrk="0" fontAlgn="base" hangingPunct="0">
        <a:spcBef>
          <a:spcPct val="0"/>
        </a:spcBef>
        <a:spcAft>
          <a:spcPct val="0"/>
        </a:spcAft>
        <a:defRPr sz="4000">
          <a:solidFill>
            <a:schemeClr val="tx2"/>
          </a:solidFill>
          <a:latin typeface="Trebuchet MS" pitchFamily="34"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p:titleStyle>
    <p:bodyStyle>
      <a:lvl1pPr marL="365125" indent="-255588" algn="l" rtl="0" eaLnBrk="0" fontAlgn="base" hangingPunct="0">
        <a:spcBef>
          <a:spcPts val="300"/>
        </a:spcBef>
        <a:spcAft>
          <a:spcPct val="0"/>
        </a:spcAft>
        <a:buClr>
          <a:srgbClr val="CBCBFF"/>
        </a:buClr>
        <a:buFont typeface="Georgia" pitchFamily="18" charset="0"/>
        <a:buChar char="•"/>
        <a:defRPr sz="28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CBCBFF"/>
        </a:buClr>
        <a:buFont typeface="Georgia" pitchFamily="18" charset="0"/>
        <a:buChar char="▫"/>
        <a:defRPr sz="2000" kern="1200">
          <a:solidFill>
            <a:srgbClr val="CBCBFF"/>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 cstate="print">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99362" name="Rectangle 2"/>
          <p:cNvSpPr>
            <a:spLocks noGrp="1" noChangeArrowheads="1"/>
          </p:cNvSpPr>
          <p:nvPr>
            <p:ph type="title"/>
          </p:nvPr>
        </p:nvSpPr>
        <p:spPr bwMode="auto">
          <a:xfrm>
            <a:off x="457200" y="274638"/>
            <a:ext cx="8229600" cy="868362"/>
          </a:xfrm>
          <a:prstGeom prst="rect">
            <a:avLst/>
          </a:prstGeom>
          <a:noFill/>
          <a:ln w="9525">
            <a:noFill/>
            <a:miter lim="800000"/>
            <a:headEnd/>
            <a:tailEnd/>
          </a:ln>
          <a:effectLst>
            <a:outerShdw dist="71842" dir="2700000" algn="ctr" rotWithShape="0">
              <a:srgbClr val="000000">
                <a:alpha val="50000"/>
              </a:srgbClr>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99363" name="Rectangle 3"/>
          <p:cNvSpPr>
            <a:spLocks noGrp="1" noChangeArrowheads="1"/>
          </p:cNvSpPr>
          <p:nvPr>
            <p:ph type="body" idx="1"/>
          </p:nvPr>
        </p:nvSpPr>
        <p:spPr bwMode="auto">
          <a:xfrm>
            <a:off x="457200" y="1295400"/>
            <a:ext cx="8229600" cy="4830763"/>
          </a:xfrm>
          <a:prstGeom prst="rect">
            <a:avLst/>
          </a:prstGeom>
          <a:noFill/>
          <a:ln w="9525">
            <a:noFill/>
            <a:miter lim="800000"/>
            <a:headEnd/>
            <a:tailEnd/>
          </a:ln>
          <a:effectLst>
            <a:outerShdw dist="35921" dir="2700000" algn="ctr" rotWithShape="0">
              <a:srgbClr val="000022"/>
            </a:outerShdw>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99364" name="Rectangle 4"/>
          <p:cNvSpPr>
            <a:spLocks noGrp="1" noChangeArrowheads="1"/>
          </p:cNvSpPr>
          <p:nvPr>
            <p:ph type="dt" sz="half" idx="2"/>
          </p:nvPr>
        </p:nvSpPr>
        <p:spPr bwMode="auto">
          <a:xfrm>
            <a:off x="457200" y="64770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smtClean="0">
              <a:solidFill>
                <a:srgbClr val="FFFFFF"/>
              </a:solidFill>
            </a:endParaRPr>
          </a:p>
        </p:txBody>
      </p:sp>
      <p:sp>
        <p:nvSpPr>
          <p:cNvPr id="399365" name="Rectangle 5"/>
          <p:cNvSpPr>
            <a:spLocks noGrp="1" noChangeArrowheads="1"/>
          </p:cNvSpPr>
          <p:nvPr>
            <p:ph type="ftr" sz="quarter" idx="3"/>
          </p:nvPr>
        </p:nvSpPr>
        <p:spPr bwMode="auto">
          <a:xfrm>
            <a:off x="3124200" y="6477000"/>
            <a:ext cx="2895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smtClean="0">
              <a:solidFill>
                <a:srgbClr val="FFFFFF"/>
              </a:solidFill>
            </a:endParaRPr>
          </a:p>
        </p:txBody>
      </p:sp>
      <p:sp>
        <p:nvSpPr>
          <p:cNvPr id="399366" name="Rectangle 6"/>
          <p:cNvSpPr>
            <a:spLocks noGrp="1" noChangeArrowheads="1"/>
          </p:cNvSpPr>
          <p:nvPr>
            <p:ph type="sldNum" sz="quarter" idx="4"/>
          </p:nvPr>
        </p:nvSpPr>
        <p:spPr bwMode="auto">
          <a:xfrm>
            <a:off x="6553200" y="64770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628BC265-0B8E-4ACF-A00A-48F367C1F828}" type="slidenum">
              <a:rPr lang="en-US" smtClean="0">
                <a:solidFill>
                  <a:srgbClr val="FFFFFF"/>
                </a:solidFill>
              </a:rPr>
              <a:pPr/>
              <a:t>‹#›</a:t>
            </a:fld>
            <a:endParaRPr lang="en-US" smtClean="0">
              <a:solidFill>
                <a:srgbClr val="FFFFFF"/>
              </a:solidFill>
            </a:endParaRPr>
          </a:p>
        </p:txBody>
      </p:sp>
    </p:spTree>
    <p:extLst>
      <p:ext uri="{BB962C8B-B14F-4D97-AF65-F5344CB8AC3E}">
        <p14:creationId xmlns:p14="http://schemas.microsoft.com/office/powerpoint/2010/main" val="3103870619"/>
      </p:ext>
    </p:extLst>
  </p:cSld>
  <p:clrMap bg1="dk2" tx1="lt1" bg2="dk1" tx2="lt2" accent1="accent1" accent2="accent2" accent3="accent3" accent4="accent4" accent5="accent5" accent6="accent6" hlink="hlink" folHlink="folHlink"/>
  <p:transition spd="slow"/>
  <p:timing>
    <p:tnLst>
      <p:par>
        <p:cTn id="1" dur="indefinite" restart="never" nodeType="tmRoot"/>
      </p:par>
    </p:tnLst>
  </p:timing>
  <p:hf hdr="0" ftr="0" dt="0"/>
  <p:txStyles>
    <p:titleStyle>
      <a:lvl1pPr algn="ctr" rtl="0" fontAlgn="base">
        <a:spcBef>
          <a:spcPct val="0"/>
        </a:spcBef>
        <a:spcAft>
          <a:spcPct val="0"/>
        </a:spcAft>
        <a:defRPr sz="4000" b="1">
          <a:solidFill>
            <a:schemeClr val="tx2"/>
          </a:solidFill>
          <a:latin typeface="+mj-lt"/>
          <a:ea typeface="+mj-ea"/>
          <a:cs typeface="+mj-cs"/>
        </a:defRPr>
      </a:lvl1pPr>
      <a:lvl2pPr algn="ctr" rtl="0" fontAlgn="base">
        <a:spcBef>
          <a:spcPct val="0"/>
        </a:spcBef>
        <a:spcAft>
          <a:spcPct val="0"/>
        </a:spcAft>
        <a:defRPr sz="4000" b="1">
          <a:solidFill>
            <a:schemeClr val="tx2"/>
          </a:solidFill>
          <a:latin typeface="Times New Roman" pitchFamily="18" charset="0"/>
        </a:defRPr>
      </a:lvl2pPr>
      <a:lvl3pPr algn="ctr" rtl="0" fontAlgn="base">
        <a:spcBef>
          <a:spcPct val="0"/>
        </a:spcBef>
        <a:spcAft>
          <a:spcPct val="0"/>
        </a:spcAft>
        <a:defRPr sz="4000" b="1">
          <a:solidFill>
            <a:schemeClr val="tx2"/>
          </a:solidFill>
          <a:latin typeface="Times New Roman" pitchFamily="18" charset="0"/>
        </a:defRPr>
      </a:lvl3pPr>
      <a:lvl4pPr algn="ctr" rtl="0" fontAlgn="base">
        <a:spcBef>
          <a:spcPct val="0"/>
        </a:spcBef>
        <a:spcAft>
          <a:spcPct val="0"/>
        </a:spcAft>
        <a:defRPr sz="4000" b="1">
          <a:solidFill>
            <a:schemeClr val="tx2"/>
          </a:solidFill>
          <a:latin typeface="Times New Roman" pitchFamily="18" charset="0"/>
        </a:defRPr>
      </a:lvl4pPr>
      <a:lvl5pPr algn="ctr" rtl="0" fontAlgn="base">
        <a:spcBef>
          <a:spcPct val="0"/>
        </a:spcBef>
        <a:spcAft>
          <a:spcPct val="0"/>
        </a:spcAft>
        <a:defRPr sz="4000" b="1">
          <a:solidFill>
            <a:schemeClr val="tx2"/>
          </a:solidFill>
          <a:latin typeface="Times New Roman" pitchFamily="18" charset="0"/>
        </a:defRPr>
      </a:lvl5pPr>
      <a:lvl6pPr marL="457200" algn="ctr" rtl="0" fontAlgn="base">
        <a:spcBef>
          <a:spcPct val="0"/>
        </a:spcBef>
        <a:spcAft>
          <a:spcPct val="0"/>
        </a:spcAft>
        <a:defRPr sz="4000" b="1">
          <a:solidFill>
            <a:schemeClr val="tx2"/>
          </a:solidFill>
          <a:latin typeface="Times New Roman" pitchFamily="18" charset="0"/>
        </a:defRPr>
      </a:lvl6pPr>
      <a:lvl7pPr marL="914400" algn="ctr" rtl="0" fontAlgn="base">
        <a:spcBef>
          <a:spcPct val="0"/>
        </a:spcBef>
        <a:spcAft>
          <a:spcPct val="0"/>
        </a:spcAft>
        <a:defRPr sz="4000" b="1">
          <a:solidFill>
            <a:schemeClr val="tx2"/>
          </a:solidFill>
          <a:latin typeface="Times New Roman" pitchFamily="18" charset="0"/>
        </a:defRPr>
      </a:lvl7pPr>
      <a:lvl8pPr marL="1371600" algn="ctr" rtl="0" fontAlgn="base">
        <a:spcBef>
          <a:spcPct val="0"/>
        </a:spcBef>
        <a:spcAft>
          <a:spcPct val="0"/>
        </a:spcAft>
        <a:defRPr sz="4000" b="1">
          <a:solidFill>
            <a:schemeClr val="tx2"/>
          </a:solidFill>
          <a:latin typeface="Times New Roman" pitchFamily="18" charset="0"/>
        </a:defRPr>
      </a:lvl8pPr>
      <a:lvl9pPr marL="1828800" algn="ctr" rtl="0" fontAlgn="base">
        <a:spcBef>
          <a:spcPct val="0"/>
        </a:spcBef>
        <a:spcAft>
          <a:spcPct val="0"/>
        </a:spcAft>
        <a:defRPr sz="4000" b="1">
          <a:solidFill>
            <a:schemeClr val="tx2"/>
          </a:solidFill>
          <a:latin typeface="Times New Roman" pitchFamily="18" charset="0"/>
        </a:defRPr>
      </a:lvl9pPr>
    </p:titleStyle>
    <p:bodyStyle>
      <a:lvl1pPr marL="342900" indent="-342900" algn="l" rtl="0" fontAlgn="base">
        <a:spcBef>
          <a:spcPct val="20000"/>
        </a:spcBef>
        <a:spcAft>
          <a:spcPct val="0"/>
        </a:spcAft>
        <a:buClr>
          <a:schemeClr val="accent2"/>
        </a:buClr>
        <a:buChar char="•"/>
        <a:defRPr sz="3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Arial" pitchFamily="34" charset="0"/>
        <a:buChar char="–"/>
        <a:defRPr sz="2800">
          <a:solidFill>
            <a:schemeClr val="tx1"/>
          </a:solidFill>
          <a:latin typeface="+mn-lt"/>
        </a:defRPr>
      </a:lvl2pPr>
      <a:lvl3pPr marL="1143000" indent="-228600" algn="l" rtl="0" fontAlgn="base">
        <a:spcBef>
          <a:spcPct val="20000"/>
        </a:spcBef>
        <a:spcAft>
          <a:spcPct val="0"/>
        </a:spcAft>
        <a:buClr>
          <a:schemeClr val="tx2"/>
        </a:buClr>
        <a:buChar char="•"/>
        <a:defRPr sz="2400">
          <a:solidFill>
            <a:schemeClr val="tx1"/>
          </a:solidFill>
          <a:latin typeface="+mn-lt"/>
        </a:defRPr>
      </a:lvl3pPr>
      <a:lvl4pPr marL="1600200" indent="-228600" algn="l" rtl="0" fontAlgn="base">
        <a:spcBef>
          <a:spcPct val="20000"/>
        </a:spcBef>
        <a:spcAft>
          <a:spcPct val="0"/>
        </a:spcAft>
        <a:buClr>
          <a:schemeClr val="tx2"/>
        </a:buClr>
        <a:buChar char="–"/>
        <a:defRPr sz="2000">
          <a:solidFill>
            <a:schemeClr val="tx1"/>
          </a:solidFill>
          <a:latin typeface="+mn-lt"/>
        </a:defRPr>
      </a:lvl4pPr>
      <a:lvl5pPr marL="2057400" indent="-228600" algn="l" rtl="0" fontAlgn="base">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31" name="Picture 7" descr="top_headers"/>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 y="0"/>
            <a:ext cx="9144001" cy="917433"/>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1143000" y="228602"/>
            <a:ext cx="7620000"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smtClean="0"/>
              <a:t>Click to enter title</a:t>
            </a:r>
            <a:endParaRPr lang="en-US" dirty="0"/>
          </a:p>
        </p:txBody>
      </p:sp>
      <p:sp>
        <p:nvSpPr>
          <p:cNvPr id="1030" name="Rectangle 6"/>
          <p:cNvSpPr>
            <a:spLocks noGrp="1" noChangeArrowheads="1"/>
          </p:cNvSpPr>
          <p:nvPr>
            <p:ph type="sldNum" sz="quarter" idx="4"/>
          </p:nvPr>
        </p:nvSpPr>
        <p:spPr bwMode="auto">
          <a:xfrm>
            <a:off x="7772400" y="6553202"/>
            <a:ext cx="1371600" cy="15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750" b="1">
                <a:solidFill>
                  <a:srgbClr val="000000"/>
                </a:solidFill>
              </a:defRPr>
            </a:lvl1pPr>
          </a:lstStyle>
          <a:p>
            <a:fld id="{2C626EB7-FB23-9946-AC03-BE678F8DC972}" type="slidenum">
              <a:rPr lang="en-US" smtClean="0">
                <a:latin typeface="Arial"/>
                <a:cs typeface="Arial"/>
              </a:rPr>
              <a:pPr/>
              <a:t>‹#›</a:t>
            </a:fld>
            <a:endParaRPr lang="en-US">
              <a:latin typeface="Arial"/>
              <a:cs typeface="Arial"/>
            </a:endParaRPr>
          </a:p>
        </p:txBody>
      </p:sp>
      <p:pic>
        <p:nvPicPr>
          <p:cNvPr id="1032" name="Picture 8" descr="logo1"/>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93701" y="6429315"/>
            <a:ext cx="310957" cy="313638"/>
          </a:xfrm>
          <a:prstGeom prst="rect">
            <a:avLst/>
          </a:prstGeom>
          <a:noFill/>
          <a:extLst>
            <a:ext uri="{909E8E84-426E-40DD-AFC4-6F175D3DCCD1}">
              <a14:hiddenFill xmlns:a14="http://schemas.microsoft.com/office/drawing/2010/main">
                <a:solidFill>
                  <a:srgbClr val="FFFFFF"/>
                </a:solidFill>
              </a14:hiddenFill>
            </a:ext>
          </a:extLst>
        </p:spPr>
      </p:pic>
      <p:sp>
        <p:nvSpPr>
          <p:cNvPr id="1027" name="Rectangle 3"/>
          <p:cNvSpPr>
            <a:spLocks noGrp="1" noChangeArrowheads="1"/>
          </p:cNvSpPr>
          <p:nvPr>
            <p:ph type="body" idx="1"/>
          </p:nvPr>
        </p:nvSpPr>
        <p:spPr bwMode="auto">
          <a:xfrm>
            <a:off x="457200" y="1066800"/>
            <a:ext cx="82296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 name="Picture 2" descr="OER_Master_Logo_2blue.pn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62000" y="6400800"/>
            <a:ext cx="1911246" cy="381000"/>
          </a:xfrm>
          <a:prstGeom prst="rect">
            <a:avLst/>
          </a:prstGeom>
        </p:spPr>
      </p:pic>
    </p:spTree>
    <p:extLst>
      <p:ext uri="{BB962C8B-B14F-4D97-AF65-F5344CB8AC3E}">
        <p14:creationId xmlns:p14="http://schemas.microsoft.com/office/powerpoint/2010/main" val="2953263613"/>
      </p:ext>
    </p:extLst>
  </p:cSld>
  <p:clrMap bg1="lt1" tx1="dk1" bg2="lt2" tx2="dk2" accent1="accent1" accent2="accent2" accent3="accent3" accent4="accent4" accent5="accent5" accent6="accent6" hlink="hlink" folHlink="folHlink"/>
  <p:sldLayoutIdLst>
    <p:sldLayoutId id="2147485520" r:id="rId1"/>
    <p:sldLayoutId id="2147485521" r:id="rId2"/>
    <p:sldLayoutId id="2147485522" r:id="rId3"/>
    <p:sldLayoutId id="2147485523" r:id="rId4"/>
    <p:sldLayoutId id="2147485524" r:id="rId5"/>
    <p:sldLayoutId id="2147485525" r:id="rId6"/>
    <p:sldLayoutId id="2147485526" r:id="rId7"/>
    <p:sldLayoutId id="2147485527" r:id="rId8"/>
    <p:sldLayoutId id="2147485528" r:id="rId9"/>
    <p:sldLayoutId id="2147485529" r:id="rId10"/>
  </p:sldLayoutIdLst>
  <p:hf hdr="0" ftr="0" dt="0"/>
  <p:txStyles>
    <p:titleStyle>
      <a:lvl1pPr algn="r" rtl="0" fontAlgn="base">
        <a:spcBef>
          <a:spcPct val="0"/>
        </a:spcBef>
        <a:spcAft>
          <a:spcPct val="0"/>
        </a:spcAft>
        <a:defRPr sz="1800" b="1">
          <a:solidFill>
            <a:schemeClr val="bg1"/>
          </a:solidFill>
          <a:latin typeface="+mj-lt"/>
          <a:ea typeface="+mj-ea"/>
          <a:cs typeface="+mj-cs"/>
        </a:defRPr>
      </a:lvl1pPr>
      <a:lvl2pPr algn="r" rtl="0" fontAlgn="base">
        <a:spcBef>
          <a:spcPct val="0"/>
        </a:spcBef>
        <a:spcAft>
          <a:spcPct val="0"/>
        </a:spcAft>
        <a:defRPr sz="1800" b="1">
          <a:solidFill>
            <a:schemeClr val="bg1"/>
          </a:solidFill>
          <a:latin typeface="Arial" charset="0"/>
          <a:ea typeface="ＭＳ Ｐゴシック" charset="0"/>
          <a:cs typeface="Arial" charset="0"/>
        </a:defRPr>
      </a:lvl2pPr>
      <a:lvl3pPr algn="r" rtl="0" fontAlgn="base">
        <a:spcBef>
          <a:spcPct val="0"/>
        </a:spcBef>
        <a:spcAft>
          <a:spcPct val="0"/>
        </a:spcAft>
        <a:defRPr sz="1800" b="1">
          <a:solidFill>
            <a:schemeClr val="bg1"/>
          </a:solidFill>
          <a:latin typeface="Arial" charset="0"/>
          <a:ea typeface="ＭＳ Ｐゴシック" charset="0"/>
          <a:cs typeface="Arial" charset="0"/>
        </a:defRPr>
      </a:lvl3pPr>
      <a:lvl4pPr algn="r" rtl="0" fontAlgn="base">
        <a:spcBef>
          <a:spcPct val="0"/>
        </a:spcBef>
        <a:spcAft>
          <a:spcPct val="0"/>
        </a:spcAft>
        <a:defRPr sz="1800" b="1">
          <a:solidFill>
            <a:schemeClr val="bg1"/>
          </a:solidFill>
          <a:latin typeface="Arial" charset="0"/>
          <a:ea typeface="ＭＳ Ｐゴシック" charset="0"/>
          <a:cs typeface="Arial" charset="0"/>
        </a:defRPr>
      </a:lvl4pPr>
      <a:lvl5pPr algn="r" rtl="0" fontAlgn="base">
        <a:spcBef>
          <a:spcPct val="0"/>
        </a:spcBef>
        <a:spcAft>
          <a:spcPct val="0"/>
        </a:spcAft>
        <a:defRPr sz="1800" b="1">
          <a:solidFill>
            <a:schemeClr val="bg1"/>
          </a:solidFill>
          <a:latin typeface="Arial" charset="0"/>
          <a:ea typeface="ＭＳ Ｐゴシック" charset="0"/>
          <a:cs typeface="Arial" charset="0"/>
        </a:defRPr>
      </a:lvl5pPr>
      <a:lvl6pPr marL="342900" algn="r" rtl="0" fontAlgn="base">
        <a:spcBef>
          <a:spcPct val="0"/>
        </a:spcBef>
        <a:spcAft>
          <a:spcPct val="0"/>
        </a:spcAft>
        <a:defRPr sz="1800" b="1">
          <a:solidFill>
            <a:schemeClr val="bg1"/>
          </a:solidFill>
          <a:latin typeface="Arial" charset="0"/>
          <a:ea typeface="ＭＳ Ｐゴシック" charset="0"/>
          <a:cs typeface="Arial" charset="0"/>
        </a:defRPr>
      </a:lvl6pPr>
      <a:lvl7pPr marL="685800" algn="r" rtl="0" fontAlgn="base">
        <a:spcBef>
          <a:spcPct val="0"/>
        </a:spcBef>
        <a:spcAft>
          <a:spcPct val="0"/>
        </a:spcAft>
        <a:defRPr sz="1800" b="1">
          <a:solidFill>
            <a:schemeClr val="bg1"/>
          </a:solidFill>
          <a:latin typeface="Arial" charset="0"/>
          <a:ea typeface="ＭＳ Ｐゴシック" charset="0"/>
          <a:cs typeface="Arial" charset="0"/>
        </a:defRPr>
      </a:lvl7pPr>
      <a:lvl8pPr marL="1028700" algn="r" rtl="0" fontAlgn="base">
        <a:spcBef>
          <a:spcPct val="0"/>
        </a:spcBef>
        <a:spcAft>
          <a:spcPct val="0"/>
        </a:spcAft>
        <a:defRPr sz="1800" b="1">
          <a:solidFill>
            <a:schemeClr val="bg1"/>
          </a:solidFill>
          <a:latin typeface="Arial" charset="0"/>
          <a:ea typeface="ＭＳ Ｐゴシック" charset="0"/>
          <a:cs typeface="Arial" charset="0"/>
        </a:defRPr>
      </a:lvl8pPr>
      <a:lvl9pPr marL="1371600" algn="r" rtl="0" fontAlgn="base">
        <a:spcBef>
          <a:spcPct val="0"/>
        </a:spcBef>
        <a:spcAft>
          <a:spcPct val="0"/>
        </a:spcAft>
        <a:defRPr sz="1800" b="1">
          <a:solidFill>
            <a:schemeClr val="bg1"/>
          </a:solidFill>
          <a:latin typeface="Arial" charset="0"/>
          <a:ea typeface="ＭＳ Ｐゴシック" charset="0"/>
          <a:cs typeface="Arial" charset="0"/>
        </a:defRPr>
      </a:lvl9pPr>
    </p:titleStyle>
    <p:bodyStyle>
      <a:lvl1pPr marL="257175" indent="-257175" algn="l" rtl="0" fontAlgn="base">
        <a:spcBef>
          <a:spcPct val="20000"/>
        </a:spcBef>
        <a:spcAft>
          <a:spcPct val="0"/>
        </a:spcAft>
        <a:buChar char="•"/>
        <a:defRPr sz="2400">
          <a:solidFill>
            <a:schemeClr val="tx1"/>
          </a:solidFill>
          <a:latin typeface="+mn-lt"/>
          <a:ea typeface="+mn-ea"/>
          <a:cs typeface="+mn-cs"/>
        </a:defRPr>
      </a:lvl1pPr>
      <a:lvl2pPr marL="557213" indent="-214313" algn="l" rtl="0" fontAlgn="base">
        <a:spcBef>
          <a:spcPct val="20000"/>
        </a:spcBef>
        <a:spcAft>
          <a:spcPct val="0"/>
        </a:spcAft>
        <a:buChar char="–"/>
        <a:defRPr sz="2100">
          <a:solidFill>
            <a:srgbClr val="003366"/>
          </a:solidFill>
          <a:latin typeface="+mn-lt"/>
          <a:ea typeface="Arial" charset="0"/>
          <a:cs typeface="+mn-cs"/>
        </a:defRPr>
      </a:lvl2pPr>
      <a:lvl3pPr marL="857250" indent="-171450" algn="l" rtl="0" fontAlgn="base">
        <a:spcBef>
          <a:spcPct val="20000"/>
        </a:spcBef>
        <a:spcAft>
          <a:spcPct val="0"/>
        </a:spcAft>
        <a:buChar char="•"/>
        <a:defRPr sz="1800">
          <a:solidFill>
            <a:schemeClr val="tx1"/>
          </a:solidFill>
          <a:latin typeface="+mn-lt"/>
          <a:ea typeface="Arial" charset="0"/>
          <a:cs typeface="+mn-cs"/>
        </a:defRPr>
      </a:lvl3pPr>
      <a:lvl4pPr marL="1200150" indent="-171450" algn="l" rtl="0" fontAlgn="base">
        <a:spcBef>
          <a:spcPct val="20000"/>
        </a:spcBef>
        <a:spcAft>
          <a:spcPct val="0"/>
        </a:spcAft>
        <a:buChar char="–"/>
        <a:defRPr sz="1500">
          <a:solidFill>
            <a:schemeClr val="tx1"/>
          </a:solidFill>
          <a:latin typeface="+mn-lt"/>
          <a:ea typeface="Arial" charset="0"/>
          <a:cs typeface="+mn-cs"/>
        </a:defRPr>
      </a:lvl4pPr>
      <a:lvl5pPr marL="1543050" indent="-171450" algn="l" rtl="0" fontAlgn="base">
        <a:spcBef>
          <a:spcPct val="20000"/>
        </a:spcBef>
        <a:spcAft>
          <a:spcPct val="0"/>
        </a:spcAft>
        <a:buChar char="»"/>
        <a:defRPr sz="1500">
          <a:solidFill>
            <a:schemeClr val="tx1"/>
          </a:solidFill>
          <a:latin typeface="+mn-lt"/>
          <a:ea typeface="Arial" charset="0"/>
          <a:cs typeface="+mn-cs"/>
        </a:defRPr>
      </a:lvl5pPr>
      <a:lvl6pPr marL="1885950" indent="-171450" algn="l" rtl="0" fontAlgn="base">
        <a:spcBef>
          <a:spcPct val="20000"/>
        </a:spcBef>
        <a:spcAft>
          <a:spcPct val="0"/>
        </a:spcAft>
        <a:buChar char="»"/>
        <a:defRPr sz="1500">
          <a:solidFill>
            <a:schemeClr val="tx1"/>
          </a:solidFill>
          <a:latin typeface="+mn-lt"/>
          <a:ea typeface="Arial" charset="0"/>
          <a:cs typeface="+mn-cs"/>
        </a:defRPr>
      </a:lvl6pPr>
      <a:lvl7pPr marL="2228850" indent="-171450" algn="l" rtl="0" fontAlgn="base">
        <a:spcBef>
          <a:spcPct val="20000"/>
        </a:spcBef>
        <a:spcAft>
          <a:spcPct val="0"/>
        </a:spcAft>
        <a:buChar char="»"/>
        <a:defRPr sz="1500">
          <a:solidFill>
            <a:schemeClr val="tx1"/>
          </a:solidFill>
          <a:latin typeface="+mn-lt"/>
          <a:ea typeface="Arial" charset="0"/>
          <a:cs typeface="+mn-cs"/>
        </a:defRPr>
      </a:lvl7pPr>
      <a:lvl8pPr marL="2571750" indent="-171450" algn="l" rtl="0" fontAlgn="base">
        <a:spcBef>
          <a:spcPct val="20000"/>
        </a:spcBef>
        <a:spcAft>
          <a:spcPct val="0"/>
        </a:spcAft>
        <a:buChar char="»"/>
        <a:defRPr sz="1500">
          <a:solidFill>
            <a:schemeClr val="tx1"/>
          </a:solidFill>
          <a:latin typeface="+mn-lt"/>
          <a:ea typeface="Arial" charset="0"/>
          <a:cs typeface="+mn-cs"/>
        </a:defRPr>
      </a:lvl8pPr>
      <a:lvl9pPr marL="2914650" indent="-171450" algn="l" rtl="0" fontAlgn="base">
        <a:spcBef>
          <a:spcPct val="20000"/>
        </a:spcBef>
        <a:spcAft>
          <a:spcPct val="0"/>
        </a:spcAft>
        <a:buChar char="»"/>
        <a:defRPr sz="1500">
          <a:solidFill>
            <a:schemeClr val="tx1"/>
          </a:solidFill>
          <a:latin typeface="+mn-lt"/>
          <a:ea typeface="Arial" charset="0"/>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hyperlink" Target="https://grants.nih.gov/grants/guide/notice-files/NOT-OD-16-129.html"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https://grants.nih.gov/grants/guide/notice-files/NOT-OD-16-130.html"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hyperlink" Target="http://grants.nih.gov/grants/guide/notice-files/NOT-OD-16-121.html"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hyperlink" Target="https://grants.nih.gov/grants/guide/notice-files/NOT-OD-16-105.html"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hyperlink" Target="http://grants.nih.gov/grants/guide/notice-files/NOT-OD-16-095.html" TargetMode="External"/><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hyperlink" Target="http://grants.nih.gov/grants/guide/notice-files/NOT-OD-16-125.html" TargetMode="External"/><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hyperlink" Target="http://grants.nih.gov/grants/guide/notice-files/NOT-OD-16-081.html"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hyperlink" Target="http://grants.nih.gov/grants/guide/notice-files/NOT-OD-16-120.html"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grants.nih.gov/grants/how-to-apply-application-guide/selecting-application-instructions.htm" TargetMode="External"/><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hyperlink" Target="http://grants.nih.gov/grants/guide/notice-files/NOT-OD-16-084.html"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hyperlink" Target="https://grants.nih.gov/grants/guide/notice-files/NOT-OD-16-057.html"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grants.nih.gov/grants/guide/notice-files/NOT-OD-16-071.html" TargetMode="External"/><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hyperlink" Target="https://grants.nih.gov/grants/guide/notice-files/NOT-OD-16-079.html" TargetMode="External"/><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hyperlink" Target="https://grants.nih.gov/grants/guide/notice-files/NOT-OD-15-143.html" TargetMode="External"/><Relationship Id="rId2" Type="http://schemas.openxmlformats.org/officeDocument/2006/relationships/notesSlide" Target="../notesSlides/notesSlide21.xml"/><Relationship Id="rId1" Type="http://schemas.openxmlformats.org/officeDocument/2006/relationships/slideLayout" Target="../slideLayouts/slideLayout15.xml"/><Relationship Id="rId4" Type="http://schemas.openxmlformats.org/officeDocument/2006/relationships/hyperlink" Target="http://grants.nih.gov/grants/guide/notice-files/NOT-OD-16-033.html"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grants.nih.gov/grants/guide/notice-files/NOT-OD-16-094.html" TargetMode="External"/><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hyperlink" Target="http://grants.nih.gov/grants/guide/notice-files/NOT-OD-16-054.html" TargetMode="External"/><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hyperlink" Target="http://grants.nih.gov/grants/guide/notice-files/NOT-OD-16-082.html" TargetMode="External"/><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hyperlink" Target="https://www.fapiis.gov/fapiis/index.action" TargetMode="External"/><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hyperlink" Target="http://grants.nih.gov/grants/guide/notice-files/NOT-OD-16-067.html"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www.nsf.gov/awards/managing/rtc.jsp" TargetMode="External"/><Relationship Id="rId7" Type="http://schemas.openxmlformats.org/officeDocument/2006/relationships/diagramColors" Target="../diagrams/colors1.xml"/><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hyperlink" Target="https://public.era.nih.gov/chl/public/search/progressReportByIpf.era" TargetMode="External"/><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hyperlink" Target="http://grants.nih.gov/grants/guide/notice-files/NOT-OD-16-066.html" TargetMode="External"/><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hyperlink" Target="http://iedison.gov/" TargetMode="External"/><Relationship Id="rId2" Type="http://schemas.openxmlformats.org/officeDocument/2006/relationships/notesSlide" Target="../notesSlides/notesSlide36.xml"/><Relationship Id="rId1" Type="http://schemas.openxmlformats.org/officeDocument/2006/relationships/slideLayout" Target="../slideLayouts/slideLayout13.xml"/><Relationship Id="rId4" Type="http://schemas.openxmlformats.org/officeDocument/2006/relationships/hyperlink" Target="https://grants.nih.gov/grants/guide/notice-files/NOT-OD-15-119.html"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37.xml"/><Relationship Id="rId1" Type="http://schemas.openxmlformats.org/officeDocument/2006/relationships/slideLayout" Target="../slideLayouts/slideLayout13.xml"/><Relationship Id="rId5" Type="http://schemas.openxmlformats.org/officeDocument/2006/relationships/hyperlink" Target="http://grants.nih.gov/grants/guide/notice-files/NOT-OD-16-135.htmlhttp:/grants.nih.gov/grants/guide/notice-files/NOT-OD-16-135.html" TargetMode="External"/><Relationship Id="rId4" Type="http://schemas.openxmlformats.org/officeDocument/2006/relationships/hyperlink" Target="http://grants.nih.gov/grants/guide/notice-files/NOT-OD-14-103.html"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hyperlink" Target="http://grants.nih.gov/grants/olaw/e-seminars.htm" TargetMode="External"/><Relationship Id="rId2" Type="http://schemas.openxmlformats.org/officeDocument/2006/relationships/notesSlide" Target="../notesSlides/notesSlide39.xml"/><Relationship Id="rId1" Type="http://schemas.openxmlformats.org/officeDocument/2006/relationships/slideLayout" Target="../slideLayouts/slideLayout18.xml"/><Relationship Id="rId6" Type="http://schemas.openxmlformats.org/officeDocument/2006/relationships/image" Target="../media/image21.png"/><Relationship Id="rId5" Type="http://schemas.openxmlformats.org/officeDocument/2006/relationships/hyperlink" Target="http://grants.nih.gov/grants/olaw/disaster_planning.htm" TargetMode="External"/><Relationship Id="rId4" Type="http://schemas.openxmlformats.org/officeDocument/2006/relationships/hyperlink" Target="http://grants.nih.gov/grants/olaw/educational_resources.ht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grants.nih.gov/grants/guide/notice-files/NOT-OD-16-134.html" TargetMode="External"/><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3" Type="http://schemas.openxmlformats.org/officeDocument/2006/relationships/hyperlink" Target="http://grants.nih.gov/grants/olaw/workshop.htm" TargetMode="External"/><Relationship Id="rId2" Type="http://schemas.openxmlformats.org/officeDocument/2006/relationships/notesSlide" Target="../notesSlides/notesSlide40.xml"/><Relationship Id="rId1" Type="http://schemas.openxmlformats.org/officeDocument/2006/relationships/slideLayout" Target="../slideLayouts/slideLayout18.xml"/><Relationship Id="rId4" Type="http://schemas.openxmlformats.org/officeDocument/2006/relationships/image" Target="../media/image21.png"/></Relationships>
</file>

<file path=ppt/slides/_rels/slide41.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3" Type="http://schemas.openxmlformats.org/officeDocument/2006/relationships/hyperlink" Target="http://grants.nih.gov/grants/guide/index.html" TargetMode="External"/><Relationship Id="rId2" Type="http://schemas.openxmlformats.org/officeDocument/2006/relationships/notesSlide" Target="../notesSlides/notesSlide42.xml"/><Relationship Id="rId1" Type="http://schemas.openxmlformats.org/officeDocument/2006/relationships/slideLayout" Target="../slideLayouts/slideLayout13.xml"/><Relationship Id="rId4" Type="http://schemas.openxmlformats.org/officeDocument/2006/relationships/hyperlink" Target="http://grants.nih.gov/grants/guide/notice-files/NOT-OD-16-042.html"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43.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hyperlink" Target="http://grants.nih.gov/grants/rppr" TargetMode="External"/><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hyperlink" Target="http://grants.nih.gov/grants/frequent_questions.htm" TargetMode="External"/><Relationship Id="rId2" Type="http://schemas.openxmlformats.org/officeDocument/2006/relationships/notesSlide" Target="../notesSlides/notesSlide46.xml"/><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3" Type="http://schemas.openxmlformats.org/officeDocument/2006/relationships/hyperlink" Target="http://grants.nih.gov/grants/oer.htm" TargetMode="External"/><Relationship Id="rId7" Type="http://schemas.openxmlformats.org/officeDocument/2006/relationships/hyperlink" Target="http://era.nih.gov/era_training/era_videos.cfm" TargetMode="External"/><Relationship Id="rId2" Type="http://schemas.openxmlformats.org/officeDocument/2006/relationships/notesSlide" Target="../notesSlides/notesSlide47.xml"/><Relationship Id="rId1" Type="http://schemas.openxmlformats.org/officeDocument/2006/relationships/slideLayout" Target="../slideLayouts/slideLayout18.xml"/><Relationship Id="rId6" Type="http://schemas.openxmlformats.org/officeDocument/2006/relationships/hyperlink" Target="http://grants.nih.gov/grants/grant_basics.htm" TargetMode="External"/><Relationship Id="rId5" Type="http://schemas.openxmlformats.org/officeDocument/2006/relationships/hyperlink" Target="http://nexus.od.nih.gov/all/nexus-by-date/" TargetMode="External"/><Relationship Id="rId4" Type="http://schemas.openxmlformats.org/officeDocument/2006/relationships/hyperlink" Target="http://grants.nih.gov/grants/policy/nihgps/"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grants.nih.gov/grants/ElectronicReceipt/index.htm" TargetMode="External"/><Relationship Id="rId7" Type="http://schemas.openxmlformats.org/officeDocument/2006/relationships/hyperlink" Target="http://grants.nih.gov/support/index.html" TargetMode="External"/><Relationship Id="rId2" Type="http://schemas.openxmlformats.org/officeDocument/2006/relationships/notesSlide" Target="../notesSlides/notesSlide48.xml"/><Relationship Id="rId1" Type="http://schemas.openxmlformats.org/officeDocument/2006/relationships/slideLayout" Target="../slideLayouts/slideLayout18.xml"/><Relationship Id="rId6" Type="http://schemas.openxmlformats.org/officeDocument/2006/relationships/hyperlink" Target="http://grants.nih.gov/grants/ElectronicReceipt/files/right_forms.pdf" TargetMode="External"/><Relationship Id="rId5" Type="http://schemas.openxmlformats.org/officeDocument/2006/relationships/hyperlink" Target="http://grants.nih.gov/grants/how-to-apply-application-guide/learn-how-we-check-your-application-for-completeness/avoiding-common-errors.htm" TargetMode="External"/><Relationship Id="rId4" Type="http://schemas.openxmlformats.org/officeDocument/2006/relationships/hyperlink" Target="http://grants.nih.gov/grants/how-to-apply-application-guide.htm" TargetMode="External"/></Relationships>
</file>

<file path=ppt/slides/_rels/slide49.xml.rels><?xml version="1.0" encoding="UTF-8" standalone="yes"?>
<Relationships xmlns="http://schemas.openxmlformats.org/package/2006/relationships"><Relationship Id="rId8" Type="http://schemas.openxmlformats.org/officeDocument/2006/relationships/hyperlink" Target="http://grants.nih.gov/grants/guide/notice-files/NOT-OD-16-122.html" TargetMode="External"/><Relationship Id="rId3" Type="http://schemas.openxmlformats.org/officeDocument/2006/relationships/hyperlink" Target="http://era.nih.gov/" TargetMode="External"/><Relationship Id="rId7" Type="http://schemas.openxmlformats.org/officeDocument/2006/relationships/hyperlink" Target="http://projectreporter.nih.gov/reporter.cfm" TargetMode="External"/><Relationship Id="rId2" Type="http://schemas.openxmlformats.org/officeDocument/2006/relationships/notesSlide" Target="../notesSlides/notesSlide49.xml"/><Relationship Id="rId1" Type="http://schemas.openxmlformats.org/officeDocument/2006/relationships/slideLayout" Target="../slideLayouts/slideLayout18.xml"/><Relationship Id="rId6" Type="http://schemas.openxmlformats.org/officeDocument/2006/relationships/hyperlink" Target="http://report.nih.gov/" TargetMode="External"/><Relationship Id="rId5" Type="http://schemas.openxmlformats.org/officeDocument/2006/relationships/hyperlink" Target="http://grants.nih.gov/grants/intell-property.htm" TargetMode="External"/><Relationship Id="rId4" Type="http://schemas.openxmlformats.org/officeDocument/2006/relationships/hyperlink" Target="http://era.nih.gov/commons/user_guide.cf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grants.nih.gov/grants/guide/notice-files/NOT-OD-16-134.html"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50.xml.rels><?xml version="1.0" encoding="UTF-8" standalone="yes"?>
<Relationships xmlns="http://schemas.openxmlformats.org/package/2006/relationships"><Relationship Id="rId3" Type="http://schemas.openxmlformats.org/officeDocument/2006/relationships/hyperlink" Target="http://grants.nih.gov/grants/guide/listserv.htm" TargetMode="External"/><Relationship Id="rId2" Type="http://schemas.openxmlformats.org/officeDocument/2006/relationships/notesSlide" Target="../notesSlides/notesSlide50.xml"/><Relationship Id="rId1" Type="http://schemas.openxmlformats.org/officeDocument/2006/relationships/slideLayout" Target="../slideLayouts/slideLayout18.xml"/><Relationship Id="rId6" Type="http://schemas.openxmlformats.org/officeDocument/2006/relationships/hyperlink" Target="http://grants.nih.gov/grants/ElectronicReceipt/listserv.htm" TargetMode="External"/><Relationship Id="rId5" Type="http://schemas.openxmlformats.org/officeDocument/2006/relationships/hyperlink" Target="http://grants.nih.gov/grants/olaw/references/list.htm" TargetMode="External"/><Relationship Id="rId4" Type="http://schemas.openxmlformats.org/officeDocument/2006/relationships/hyperlink" Target="http://www.hhs.gov/ohrp"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mailto:GrantsInfo@nih.gov" TargetMode="External"/><Relationship Id="rId2" Type="http://schemas.openxmlformats.org/officeDocument/2006/relationships/notesSlide" Target="../notesSlides/notesSlide51.xml"/><Relationship Id="rId1" Type="http://schemas.openxmlformats.org/officeDocument/2006/relationships/slideLayout" Target="../slideLayouts/slideLayout18.xml"/><Relationship Id="rId6" Type="http://schemas.openxmlformats.org/officeDocument/2006/relationships/hyperlink" Target="http://era.nih.gov/help/" TargetMode="External"/><Relationship Id="rId5" Type="http://schemas.openxmlformats.org/officeDocument/2006/relationships/hyperlink" Target="http://grants.gov/" TargetMode="External"/><Relationship Id="rId4" Type="http://schemas.openxmlformats.org/officeDocument/2006/relationships/hyperlink" Target="mailto:support@grants.gov"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mailto:GrantsPolicy@mail.nih.gov" TargetMode="External"/><Relationship Id="rId2" Type="http://schemas.openxmlformats.org/officeDocument/2006/relationships/notesSlide" Target="../notesSlides/notesSlide52.xml"/><Relationship Id="rId1" Type="http://schemas.openxmlformats.org/officeDocument/2006/relationships/slideLayout" Target="../slideLayouts/slideLayout18.xml"/><Relationship Id="rId5" Type="http://schemas.openxmlformats.org/officeDocument/2006/relationships/hyperlink" Target="mailto:Inventions@nih.gov" TargetMode="External"/><Relationship Id="rId4" Type="http://schemas.openxmlformats.org/officeDocument/2006/relationships/hyperlink" Target="mailto:GrantsCompliance@mail.nih.gov"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3.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hyperlink" Target="https://grants.nih.gov/grants/guide/notice-files/NOT-OD-16-147.html"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hyperlink" Target="https://grants.nih.gov/grants/guide/notice-files/NOT-OD-16-149.html" TargetMode="External"/><Relationship Id="rId4" Type="http://schemas.openxmlformats.org/officeDocument/2006/relationships/hyperlink" Target="https://grants.nih.gov/grants/guide/notice-files/NOT-OD-16-148.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95600"/>
            <a:ext cx="9144000" cy="1283732"/>
          </a:xfrm>
        </p:spPr>
        <p:txBody>
          <a:bodyPr/>
          <a:lstStyle/>
          <a:p>
            <a:r>
              <a:rPr lang="en-US" dirty="0" smtClean="0">
                <a:solidFill>
                  <a:schemeClr val="accent1">
                    <a:lumMod val="20000"/>
                    <a:lumOff val="80000"/>
                  </a:schemeClr>
                </a:solidFill>
                <a:effectLst>
                  <a:outerShdw blurRad="38100" dist="38100" dir="2700000" algn="tl">
                    <a:srgbClr val="000000">
                      <a:alpha val="43137"/>
                    </a:srgbClr>
                  </a:outerShdw>
                </a:effectLst>
              </a:rPr>
              <a:t>Current Issues at the NIH</a:t>
            </a:r>
            <a:endParaRPr lang="en-US" dirty="0"/>
          </a:p>
        </p:txBody>
      </p:sp>
      <p:sp>
        <p:nvSpPr>
          <p:cNvPr id="3" name="Text Placeholder 2"/>
          <p:cNvSpPr>
            <a:spLocks noGrp="1"/>
          </p:cNvSpPr>
          <p:nvPr>
            <p:ph type="body" idx="1"/>
          </p:nvPr>
        </p:nvSpPr>
        <p:spPr>
          <a:xfrm>
            <a:off x="152400" y="5486400"/>
            <a:ext cx="8077200" cy="1281112"/>
          </a:xfrm>
        </p:spPr>
        <p:txBody>
          <a:bodyPr/>
          <a:lstStyle/>
          <a:p>
            <a:r>
              <a:rPr lang="en-US" sz="2600" b="1" dirty="0" smtClean="0"/>
              <a:t>Tony Corio</a:t>
            </a:r>
          </a:p>
          <a:p>
            <a:r>
              <a:rPr lang="en-US" sz="2400" dirty="0" smtClean="0"/>
              <a:t>Grants Policy Analyst, Division of Grants Policy, OPERA, OER</a:t>
            </a:r>
            <a:endParaRPr lang="en-US" sz="2400" dirty="0"/>
          </a:p>
        </p:txBody>
      </p:sp>
      <p:sp>
        <p:nvSpPr>
          <p:cNvPr id="4" name="TextBox 3"/>
          <p:cNvSpPr txBox="1"/>
          <p:nvPr/>
        </p:nvSpPr>
        <p:spPr>
          <a:xfrm>
            <a:off x="0" y="4648200"/>
            <a:ext cx="9144000" cy="477054"/>
          </a:xfrm>
          <a:prstGeom prst="rect">
            <a:avLst/>
          </a:prstGeom>
          <a:noFill/>
        </p:spPr>
        <p:txBody>
          <a:bodyPr wrap="square" rtlCol="0">
            <a:spAutoFit/>
          </a:bodyPr>
          <a:lstStyle/>
          <a:p>
            <a:pPr algn="ctr"/>
            <a:r>
              <a:rPr lang="en-US" sz="2500" dirty="0" smtClean="0">
                <a:solidFill>
                  <a:srgbClr val="008000"/>
                </a:solidFill>
              </a:rPr>
              <a:t>NIH Regionals – October 27-28, 2016</a:t>
            </a:r>
            <a:endParaRPr lang="en-US" sz="2500" dirty="0">
              <a:solidFill>
                <a:srgbClr val="008000"/>
              </a:solidFill>
            </a:endParaRPr>
          </a:p>
        </p:txBody>
      </p:sp>
    </p:spTree>
    <p:extLst>
      <p:ext uri="{BB962C8B-B14F-4D97-AF65-F5344CB8AC3E}">
        <p14:creationId xmlns:p14="http://schemas.microsoft.com/office/powerpoint/2010/main" val="2618292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391" y="152400"/>
            <a:ext cx="8784209" cy="642849"/>
          </a:xfrm>
        </p:spPr>
        <p:txBody>
          <a:bodyPr>
            <a:noAutofit/>
          </a:bodyPr>
          <a:lstStyle/>
          <a:p>
            <a:pPr algn="ctr"/>
            <a:r>
              <a:rPr lang="en-US" sz="3600" b="1" cap="none" dirty="0" smtClean="0"/>
              <a:t>Appendix Policy Change</a:t>
            </a:r>
            <a:endParaRPr lang="en-US" sz="3600" dirty="0"/>
          </a:p>
        </p:txBody>
      </p:sp>
      <p:sp>
        <p:nvSpPr>
          <p:cNvPr id="3" name="Content Placeholder 2"/>
          <p:cNvSpPr>
            <a:spLocks noGrp="1"/>
          </p:cNvSpPr>
          <p:nvPr>
            <p:ph idx="1"/>
          </p:nvPr>
        </p:nvSpPr>
        <p:spPr>
          <a:xfrm>
            <a:off x="207391" y="795249"/>
            <a:ext cx="8784209" cy="5910351"/>
          </a:xfrm>
        </p:spPr>
        <p:txBody>
          <a:bodyPr>
            <a:normAutofit lnSpcReduction="10000"/>
          </a:bodyPr>
          <a:lstStyle/>
          <a:p>
            <a:pPr marL="109537" indent="0">
              <a:buClrTx/>
              <a:buNone/>
            </a:pPr>
            <a:r>
              <a:rPr lang="en-US" sz="2200" dirty="0" smtClean="0"/>
              <a:t>NIH issues a new policy to eliminate most appendix materials that are submitted with applications. The new policy is effective for application due dates on or after January 25, 2017</a:t>
            </a:r>
            <a:r>
              <a:rPr lang="en-US" sz="2200" b="0" dirty="0" smtClean="0"/>
              <a:t>.</a:t>
            </a:r>
          </a:p>
          <a:p>
            <a:pPr>
              <a:buClrTx/>
            </a:pPr>
            <a:endParaRPr lang="en-US" b="0" dirty="0" smtClean="0"/>
          </a:p>
          <a:p>
            <a:pPr marL="109537" indent="0">
              <a:buClrTx/>
              <a:buNone/>
            </a:pPr>
            <a:r>
              <a:rPr lang="en-US" sz="2000" u="sng" dirty="0" smtClean="0"/>
              <a:t>Allowable Appendix Materials are as follows</a:t>
            </a:r>
            <a:r>
              <a:rPr lang="en-US" sz="2000" dirty="0" smtClean="0"/>
              <a:t>:</a:t>
            </a:r>
          </a:p>
          <a:p>
            <a:pPr marL="109537" indent="0">
              <a:buClrTx/>
              <a:buNone/>
            </a:pPr>
            <a:r>
              <a:rPr lang="en-US" sz="1800" b="0" i="1" u="sng" dirty="0" smtClean="0"/>
              <a:t>For </a:t>
            </a:r>
            <a:r>
              <a:rPr lang="en-US" sz="1800" b="0" i="1" u="sng" dirty="0"/>
              <a:t>all applications:</a:t>
            </a:r>
            <a:r>
              <a:rPr lang="en-US" sz="1800" b="0" u="sng" dirty="0"/>
              <a:t> </a:t>
            </a:r>
          </a:p>
          <a:p>
            <a:pPr marL="577850" lvl="1" indent="-285750">
              <a:buClrTx/>
              <a:buFont typeface="Arial" panose="020B0604020202020204" pitchFamily="34" charset="0"/>
              <a:buChar char="•"/>
            </a:pPr>
            <a:r>
              <a:rPr lang="en-US" sz="1600" b="0" dirty="0"/>
              <a:t>Blank informed consent/assent forms </a:t>
            </a:r>
          </a:p>
          <a:p>
            <a:pPr marL="577850" lvl="1" indent="-285750">
              <a:buClrTx/>
              <a:buFont typeface="Arial" panose="020B0604020202020204" pitchFamily="34" charset="0"/>
              <a:buChar char="•"/>
            </a:pPr>
            <a:r>
              <a:rPr lang="en-US" sz="1600" b="0" dirty="0"/>
              <a:t>Blank surveys, questionnaires, data collection instruments </a:t>
            </a:r>
          </a:p>
          <a:p>
            <a:pPr marL="577850" lvl="1" indent="-285750">
              <a:buClrTx/>
              <a:buFont typeface="Arial" panose="020B0604020202020204" pitchFamily="34" charset="0"/>
              <a:buChar char="•"/>
            </a:pPr>
            <a:r>
              <a:rPr lang="en-US" sz="1600" b="0" dirty="0"/>
              <a:t>FOA-specified </a:t>
            </a:r>
            <a:r>
              <a:rPr lang="en-US" sz="1600" b="0" dirty="0" smtClean="0"/>
              <a:t>items</a:t>
            </a:r>
            <a:r>
              <a:rPr lang="en-US" sz="1600" b="0" dirty="0"/>
              <a:t>  </a:t>
            </a:r>
          </a:p>
          <a:p>
            <a:pPr lvl="2">
              <a:buClrTx/>
            </a:pPr>
            <a:r>
              <a:rPr lang="en-US" sz="1600" dirty="0"/>
              <a:t>A</a:t>
            </a:r>
            <a:r>
              <a:rPr lang="en-US" sz="1600" dirty="0" smtClean="0"/>
              <a:t>pplications </a:t>
            </a:r>
            <a:r>
              <a:rPr lang="en-US" sz="1600" dirty="0"/>
              <a:t>submitted without </a:t>
            </a:r>
            <a:r>
              <a:rPr lang="en-US" sz="1600" dirty="0" smtClean="0"/>
              <a:t>required </a:t>
            </a:r>
            <a:r>
              <a:rPr lang="en-US" sz="1600" dirty="0"/>
              <a:t>appendix materials will be considered incomplete and will not be reviewed. </a:t>
            </a:r>
            <a:endParaRPr lang="en-US" sz="1800" dirty="0" smtClean="0"/>
          </a:p>
          <a:p>
            <a:pPr marL="274320" lvl="1" indent="0">
              <a:buNone/>
            </a:pPr>
            <a:endParaRPr lang="en-US" sz="900" dirty="0"/>
          </a:p>
          <a:p>
            <a:pPr marL="109537" indent="0">
              <a:buClrTx/>
              <a:buNone/>
            </a:pPr>
            <a:r>
              <a:rPr lang="en-US" sz="1800" b="0" i="1" u="sng" dirty="0" smtClean="0"/>
              <a:t>For Clinical Trials (all of the above plus the following)</a:t>
            </a:r>
            <a:r>
              <a:rPr lang="en-US" sz="1800" b="0" i="1" dirty="0" smtClean="0"/>
              <a:t>:</a:t>
            </a:r>
          </a:p>
          <a:p>
            <a:pPr marL="577850" lvl="1" indent="-285750">
              <a:buClrTx/>
              <a:buFont typeface="Arial" panose="020B0604020202020204" pitchFamily="34" charset="0"/>
              <a:buChar char="•"/>
            </a:pPr>
            <a:r>
              <a:rPr lang="en-US" sz="1600" b="0" dirty="0"/>
              <a:t>Clinical trial protocols </a:t>
            </a:r>
          </a:p>
          <a:p>
            <a:pPr marL="577850" lvl="1" indent="-285750">
              <a:buClrTx/>
              <a:buFont typeface="Arial" panose="020B0604020202020204" pitchFamily="34" charset="0"/>
              <a:buChar char="•"/>
            </a:pPr>
            <a:r>
              <a:rPr lang="en-US" sz="1600" b="0" dirty="0" smtClean="0"/>
              <a:t>Investigator’s brochure </a:t>
            </a:r>
            <a:r>
              <a:rPr lang="en-US" sz="1600" b="0" dirty="0"/>
              <a:t>from Investigational New </a:t>
            </a:r>
            <a:r>
              <a:rPr lang="en-US" sz="1600" b="0" dirty="0" smtClean="0"/>
              <a:t>Drug (IND)</a:t>
            </a:r>
          </a:p>
          <a:p>
            <a:pPr marL="109537" indent="0">
              <a:buClrTx/>
              <a:buNone/>
            </a:pPr>
            <a:r>
              <a:rPr lang="en-US" sz="1600" dirty="0"/>
              <a:t/>
            </a:r>
            <a:br>
              <a:rPr lang="en-US" sz="1600" dirty="0"/>
            </a:br>
            <a:r>
              <a:rPr lang="en-US" sz="1800" b="1" dirty="0" smtClean="0"/>
              <a:t>Reminder: Applications will </a:t>
            </a:r>
            <a:r>
              <a:rPr lang="en-US" sz="1800" b="1" dirty="0"/>
              <a:t>be withdrawn and not reviewed if they are submitted with appendix materials that </a:t>
            </a:r>
            <a:r>
              <a:rPr lang="en-US" sz="1800" b="1" dirty="0" smtClean="0"/>
              <a:t>are </a:t>
            </a:r>
            <a:r>
              <a:rPr lang="en-US" sz="1800" b="1" dirty="0"/>
              <a:t>not </a:t>
            </a:r>
            <a:r>
              <a:rPr lang="en-US" sz="1800" b="1" dirty="0" smtClean="0"/>
              <a:t>allowed and/or required by the FOA.</a:t>
            </a:r>
          </a:p>
          <a:p>
            <a:pPr marL="109537" indent="0" algn="r">
              <a:buClrTx/>
              <a:buNone/>
            </a:pPr>
            <a:r>
              <a:rPr lang="en-US" sz="1000" dirty="0" smtClean="0"/>
              <a:t>See </a:t>
            </a:r>
            <a:r>
              <a:rPr lang="en-US" sz="1000" dirty="0" smtClean="0">
                <a:hlinkClick r:id="rId3"/>
              </a:rPr>
              <a:t>NOT-OD-16-129</a:t>
            </a:r>
            <a:r>
              <a:rPr lang="en-US" sz="1000" dirty="0" smtClean="0"/>
              <a:t> for additional information</a:t>
            </a:r>
            <a:r>
              <a:rPr lang="en-US" sz="1000" b="1" dirty="0" smtClean="0"/>
              <a:t>.</a:t>
            </a:r>
          </a:p>
        </p:txBody>
      </p:sp>
      <p:sp>
        <p:nvSpPr>
          <p:cNvPr id="5" name="Slide Number Placeholder 4"/>
          <p:cNvSpPr>
            <a:spLocks noGrp="1"/>
          </p:cNvSpPr>
          <p:nvPr>
            <p:ph type="sldNum" sz="quarter" idx="10"/>
          </p:nvPr>
        </p:nvSpPr>
        <p:spPr>
          <a:xfrm>
            <a:off x="0" y="6466097"/>
            <a:ext cx="762000" cy="366713"/>
          </a:xfrm>
        </p:spPr>
        <p:txBody>
          <a:bodyPr/>
          <a:lstStyle/>
          <a:p>
            <a:pPr>
              <a:defRPr/>
            </a:pPr>
            <a:fld id="{161627A0-52BE-49C3-90CB-787EE860760A}" type="slidenum">
              <a:rPr lang="en-US" smtClean="0">
                <a:solidFill>
                  <a:prstClr val="black"/>
                </a:solidFill>
              </a:rPr>
              <a:pPr>
                <a:defRPr/>
              </a:pPr>
              <a:t>10</a:t>
            </a:fld>
            <a:endParaRPr lang="en-US" dirty="0">
              <a:solidFill>
                <a:prstClr val="black"/>
              </a:solidFill>
            </a:endParaRPr>
          </a:p>
        </p:txBody>
      </p:sp>
    </p:spTree>
    <p:extLst>
      <p:ext uri="{BB962C8B-B14F-4D97-AF65-F5344CB8AC3E}">
        <p14:creationId xmlns:p14="http://schemas.microsoft.com/office/powerpoint/2010/main" val="16304416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63" y="279060"/>
            <a:ext cx="8793637" cy="893096"/>
          </a:xfrm>
        </p:spPr>
        <p:txBody>
          <a:bodyPr>
            <a:noAutofit/>
          </a:bodyPr>
          <a:lstStyle/>
          <a:p>
            <a:pPr algn="ctr"/>
            <a:r>
              <a:rPr lang="en-US" sz="3600" b="1" cap="none" dirty="0" smtClean="0"/>
              <a:t>Post-Submission Materials for Applications</a:t>
            </a:r>
            <a:endParaRPr lang="en-US" sz="3600" dirty="0"/>
          </a:p>
        </p:txBody>
      </p:sp>
      <p:sp>
        <p:nvSpPr>
          <p:cNvPr id="3" name="Content Placeholder 2"/>
          <p:cNvSpPr>
            <a:spLocks noGrp="1"/>
          </p:cNvSpPr>
          <p:nvPr>
            <p:ph idx="1"/>
          </p:nvPr>
        </p:nvSpPr>
        <p:spPr>
          <a:xfrm>
            <a:off x="197962" y="1351504"/>
            <a:ext cx="8793637" cy="5151937"/>
          </a:xfrm>
        </p:spPr>
        <p:txBody>
          <a:bodyPr>
            <a:noAutofit/>
          </a:bodyPr>
          <a:lstStyle/>
          <a:p>
            <a:pPr marL="109537" indent="0">
              <a:buNone/>
            </a:pPr>
            <a:r>
              <a:rPr lang="en-US" sz="2000" dirty="0" smtClean="0"/>
              <a:t>NIH recently issued guidance which simplifies and consolidates the current NIH policy concerning post-submission materials.</a:t>
            </a:r>
            <a:r>
              <a:rPr lang="en-US" sz="2000" dirty="0"/>
              <a:t> </a:t>
            </a:r>
            <a:endParaRPr lang="en-US" sz="2000" dirty="0" smtClean="0"/>
          </a:p>
          <a:p>
            <a:endParaRPr lang="en-US" sz="2000" dirty="0" smtClean="0"/>
          </a:p>
          <a:p>
            <a:pPr marL="109537" indent="0">
              <a:buNone/>
            </a:pPr>
            <a:r>
              <a:rPr lang="en-US" sz="2000" dirty="0" smtClean="0"/>
              <a:t>The policy change highlights the only post-submission materials that NIH will accept are those resulting from unforeseen events such as the following for example:</a:t>
            </a:r>
          </a:p>
          <a:p>
            <a:pPr marL="109537" indent="0">
              <a:buNone/>
            </a:pPr>
            <a:endParaRPr lang="en-US" sz="1000" dirty="0" smtClean="0"/>
          </a:p>
          <a:p>
            <a:pPr marL="742950" lvl="1" indent="-285750">
              <a:buClr>
                <a:schemeClr val="tx1"/>
              </a:buClr>
            </a:pPr>
            <a:r>
              <a:rPr lang="en-US" sz="1800" dirty="0" smtClean="0"/>
              <a:t>Revised budget page(s) (e.g., due to new funding or institutional acquisition of equipment)</a:t>
            </a:r>
          </a:p>
          <a:p>
            <a:pPr marL="742950" lvl="1" indent="-285750">
              <a:buClr>
                <a:schemeClr val="tx1"/>
              </a:buClr>
            </a:pPr>
            <a:r>
              <a:rPr lang="en-US" sz="1800" dirty="0"/>
              <a:t>Biographical sketches (e.g., due to the hiring, replacement, or loss of an investigator) </a:t>
            </a:r>
            <a:endParaRPr lang="en-US" sz="1800" dirty="0" smtClean="0"/>
          </a:p>
          <a:p>
            <a:pPr marL="742950" lvl="1" indent="-285750">
              <a:buClr>
                <a:schemeClr val="tx1"/>
              </a:buClr>
            </a:pPr>
            <a:r>
              <a:rPr lang="en-US" sz="1800" dirty="0"/>
              <a:t>Adjustments resulting from natural disasters (e.g., loss of an animal colony) </a:t>
            </a:r>
            <a:endParaRPr lang="en-US" sz="1800" dirty="0" smtClean="0"/>
          </a:p>
          <a:p>
            <a:pPr lvl="1" indent="0">
              <a:buNone/>
            </a:pPr>
            <a:endParaRPr lang="en-US" sz="1000" dirty="0" smtClean="0"/>
          </a:p>
          <a:p>
            <a:pPr marL="109537" indent="0">
              <a:buNone/>
            </a:pPr>
            <a:r>
              <a:rPr lang="en-US" sz="2000" dirty="0" smtClean="0"/>
              <a:t>As a reminder</a:t>
            </a:r>
            <a:r>
              <a:rPr lang="en-US" sz="2000" dirty="0"/>
              <a:t>, the </a:t>
            </a:r>
            <a:r>
              <a:rPr lang="en-US" sz="2000" dirty="0" smtClean="0"/>
              <a:t>policy </a:t>
            </a:r>
            <a:r>
              <a:rPr lang="en-US" sz="2000" dirty="0"/>
              <a:t>on post-submission application materials is not intended to correct oversights/errors discovered after submission of the application.</a:t>
            </a:r>
          </a:p>
          <a:p>
            <a:pPr marL="109537" indent="0" algn="r">
              <a:buNone/>
            </a:pPr>
            <a:r>
              <a:rPr lang="en-US" sz="1000" dirty="0" smtClean="0"/>
              <a:t>See </a:t>
            </a:r>
            <a:r>
              <a:rPr lang="en-US" sz="1000" u="sng" dirty="0" smtClean="0">
                <a:solidFill>
                  <a:schemeClr val="accent5">
                    <a:lumMod val="75000"/>
                  </a:schemeClr>
                </a:solidFill>
                <a:hlinkClick r:id="rId3"/>
              </a:rPr>
              <a:t>NOT-OD-16-130</a:t>
            </a:r>
            <a:r>
              <a:rPr lang="en-US" sz="1000" u="sng" dirty="0" smtClean="0">
                <a:solidFill>
                  <a:schemeClr val="accent5">
                    <a:lumMod val="75000"/>
                  </a:schemeClr>
                </a:solidFill>
              </a:rPr>
              <a:t> </a:t>
            </a:r>
            <a:r>
              <a:rPr lang="en-US" sz="1000" dirty="0" smtClean="0"/>
              <a:t>for additional information</a:t>
            </a:r>
            <a:endParaRPr lang="en-US" sz="1000" dirty="0"/>
          </a:p>
          <a:p>
            <a:endParaRPr lang="en-US" sz="1600" dirty="0" smtClean="0"/>
          </a:p>
          <a:p>
            <a:pPr algn="r"/>
            <a:endParaRPr lang="en-US" sz="1100" b="0" dirty="0" smtClean="0"/>
          </a:p>
        </p:txBody>
      </p:sp>
      <p:sp>
        <p:nvSpPr>
          <p:cNvPr id="5" name="Rectangle 4"/>
          <p:cNvSpPr/>
          <p:nvPr/>
        </p:nvSpPr>
        <p:spPr>
          <a:xfrm>
            <a:off x="3987800" y="6241831"/>
            <a:ext cx="4572000" cy="261610"/>
          </a:xfrm>
          <a:prstGeom prst="rect">
            <a:avLst/>
          </a:prstGeom>
        </p:spPr>
        <p:txBody>
          <a:bodyPr>
            <a:spAutoFit/>
          </a:bodyPr>
          <a:lstStyle/>
          <a:p>
            <a:pPr algn="r"/>
            <a:r>
              <a:rPr lang="en-US" sz="1100" dirty="0" smtClean="0"/>
              <a:t>.</a:t>
            </a:r>
            <a:endParaRPr lang="en-US" sz="1100" dirty="0"/>
          </a:p>
        </p:txBody>
      </p:sp>
      <p:sp>
        <p:nvSpPr>
          <p:cNvPr id="6" name="Slide Number Placeholder 5"/>
          <p:cNvSpPr>
            <a:spLocks noGrp="1"/>
          </p:cNvSpPr>
          <p:nvPr>
            <p:ph type="sldNum" sz="quarter" idx="10"/>
          </p:nvPr>
        </p:nvSpPr>
        <p:spPr/>
        <p:txBody>
          <a:bodyPr/>
          <a:lstStyle/>
          <a:p>
            <a:pPr>
              <a:defRPr/>
            </a:pPr>
            <a:fld id="{161627A0-52BE-49C3-90CB-787EE860760A}" type="slidenum">
              <a:rPr lang="en-US" smtClean="0">
                <a:solidFill>
                  <a:prstClr val="black"/>
                </a:solidFill>
              </a:rPr>
              <a:pPr>
                <a:defRPr/>
              </a:pPr>
              <a:t>11</a:t>
            </a:fld>
            <a:endParaRPr lang="en-US" dirty="0">
              <a:solidFill>
                <a:prstClr val="black"/>
              </a:solidFill>
            </a:endParaRPr>
          </a:p>
        </p:txBody>
      </p:sp>
    </p:spTree>
    <p:extLst>
      <p:ext uri="{BB962C8B-B14F-4D97-AF65-F5344CB8AC3E}">
        <p14:creationId xmlns:p14="http://schemas.microsoft.com/office/powerpoint/2010/main" val="3183289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11572"/>
            <a:ext cx="8534399" cy="1028700"/>
          </a:xfrm>
        </p:spPr>
        <p:txBody>
          <a:bodyPr>
            <a:noAutofit/>
          </a:bodyPr>
          <a:lstStyle/>
          <a:p>
            <a:pPr algn="ctr"/>
            <a:r>
              <a:rPr lang="en-US" sz="3200" dirty="0"/>
              <a:t>Change in Eligibility Period - NIH Continuous Submission Policy for Reviewers with Recent Substantial Service</a:t>
            </a:r>
          </a:p>
        </p:txBody>
      </p:sp>
      <p:sp>
        <p:nvSpPr>
          <p:cNvPr id="3" name="Content Placeholder 2"/>
          <p:cNvSpPr>
            <a:spLocks noGrp="1"/>
          </p:cNvSpPr>
          <p:nvPr>
            <p:ph idx="1"/>
          </p:nvPr>
        </p:nvSpPr>
        <p:spPr>
          <a:xfrm>
            <a:off x="419097" y="1783237"/>
            <a:ext cx="8305799" cy="4435568"/>
          </a:xfrm>
        </p:spPr>
        <p:txBody>
          <a:bodyPr>
            <a:normAutofit lnSpcReduction="10000"/>
          </a:bodyPr>
          <a:lstStyle/>
          <a:p>
            <a:pPr marL="0" indent="0">
              <a:buNone/>
            </a:pPr>
            <a:r>
              <a:rPr lang="en-US" sz="2000" dirty="0"/>
              <a:t>NIH has lengthened the eligibility period with regard to the Continuous Submission Policy for appointed members of NIH Advisory Groups, and Peer Reviewers with recent substantial service to submit their research grant applications. </a:t>
            </a:r>
          </a:p>
          <a:p>
            <a:endParaRPr lang="en-US" sz="1000" dirty="0"/>
          </a:p>
          <a:p>
            <a:endParaRPr lang="en-US" b="0" dirty="0" smtClean="0"/>
          </a:p>
          <a:p>
            <a:pPr marL="0" indent="0">
              <a:buNone/>
            </a:pPr>
            <a:r>
              <a:rPr lang="en-US" b="0" dirty="0"/>
              <a:t/>
            </a:r>
            <a:br>
              <a:rPr lang="en-US" b="0" dirty="0"/>
            </a:br>
            <a:endParaRPr lang="en-US" b="0" dirty="0" smtClean="0"/>
          </a:p>
          <a:p>
            <a:endParaRPr lang="en-US" b="0" dirty="0"/>
          </a:p>
          <a:p>
            <a:pPr marL="109537" indent="0">
              <a:buNone/>
            </a:pPr>
            <a:endParaRPr lang="en-US" sz="1600" dirty="0" smtClean="0"/>
          </a:p>
          <a:p>
            <a:pPr marL="109537" indent="0">
              <a:buNone/>
            </a:pPr>
            <a:endParaRPr lang="en-US" sz="1800" dirty="0" smtClean="0"/>
          </a:p>
          <a:p>
            <a:pPr marL="109537" indent="0">
              <a:buNone/>
            </a:pPr>
            <a:r>
              <a:rPr lang="en-US" sz="1800" dirty="0" smtClean="0"/>
              <a:t>Continuous </a:t>
            </a:r>
            <a:r>
              <a:rPr lang="en-US" sz="1800" dirty="0"/>
              <a:t>submission only applies to the R01, R21, or R34 and is NOT available for applications submitted for special dates (RFAs, some PARs) or other activity codes.</a:t>
            </a:r>
          </a:p>
          <a:p>
            <a:pPr marL="0" indent="0" algn="r">
              <a:buNone/>
            </a:pPr>
            <a:endParaRPr lang="en-US" sz="750" dirty="0"/>
          </a:p>
        </p:txBody>
      </p:sp>
      <p:graphicFrame>
        <p:nvGraphicFramePr>
          <p:cNvPr id="7" name="Table 6"/>
          <p:cNvGraphicFramePr>
            <a:graphicFrameLocks noGrp="1"/>
          </p:cNvGraphicFramePr>
          <p:nvPr>
            <p:extLst>
              <p:ext uri="{D42A27DB-BD31-4B8C-83A1-F6EECF244321}">
                <p14:modId xmlns:p14="http://schemas.microsoft.com/office/powerpoint/2010/main" val="1395015386"/>
              </p:ext>
            </p:extLst>
          </p:nvPr>
        </p:nvGraphicFramePr>
        <p:xfrm>
          <a:off x="2320578" y="3249272"/>
          <a:ext cx="4502839" cy="1872016"/>
        </p:xfrm>
        <a:graphic>
          <a:graphicData uri="http://schemas.openxmlformats.org/drawingml/2006/table">
            <a:tbl>
              <a:tblPr firstRow="1" bandRow="1">
                <a:tableStyleId>{5C22544A-7EE6-4342-B048-85BDC9FD1C3A}</a:tableStyleId>
              </a:tblPr>
              <a:tblGrid>
                <a:gridCol w="780387"/>
                <a:gridCol w="2382369"/>
                <a:gridCol w="1340083"/>
              </a:tblGrid>
              <a:tr h="468004">
                <a:tc>
                  <a:txBody>
                    <a:bodyPr/>
                    <a:lstStyle/>
                    <a:p>
                      <a:r>
                        <a:rPr lang="en-US" sz="1100" dirty="0" smtClean="0"/>
                        <a:t>FY</a:t>
                      </a:r>
                      <a:endParaRPr lang="en-US" sz="1100" dirty="0"/>
                    </a:p>
                  </a:txBody>
                  <a:tcPr marL="68580" marR="68580" marT="34290" marB="34290"/>
                </a:tc>
                <a:tc>
                  <a:txBody>
                    <a:bodyPr/>
                    <a:lstStyle/>
                    <a:p>
                      <a:r>
                        <a:rPr lang="en-US" sz="1100" dirty="0" smtClean="0"/>
                        <a:t>Qualifying 18 Month</a:t>
                      </a:r>
                      <a:r>
                        <a:rPr lang="en-US" sz="1100" baseline="0" dirty="0" smtClean="0"/>
                        <a:t> window</a:t>
                      </a:r>
                      <a:endParaRPr lang="en-US" sz="1100" dirty="0"/>
                    </a:p>
                  </a:txBody>
                  <a:tcPr marL="68580" marR="68580" marT="34290" marB="34290"/>
                </a:tc>
                <a:tc>
                  <a:txBody>
                    <a:bodyPr/>
                    <a:lstStyle/>
                    <a:p>
                      <a:r>
                        <a:rPr lang="en-US" sz="1100" dirty="0" smtClean="0"/>
                        <a:t>Eligibility term</a:t>
                      </a:r>
                      <a:endParaRPr lang="en-US" sz="1100" dirty="0"/>
                    </a:p>
                  </a:txBody>
                  <a:tcPr marL="68580" marR="68580" marT="34290" marB="34290"/>
                </a:tc>
              </a:tr>
              <a:tr h="468004">
                <a:tc>
                  <a:txBody>
                    <a:bodyPr/>
                    <a:lstStyle/>
                    <a:p>
                      <a:r>
                        <a:rPr lang="en-US" sz="1100" dirty="0" smtClean="0"/>
                        <a:t>2017</a:t>
                      </a:r>
                      <a:endParaRPr lang="en-US" sz="1100" dirty="0"/>
                    </a:p>
                  </a:txBody>
                  <a:tcPr marL="68580" marR="68580" marT="34290" marB="34290"/>
                </a:tc>
                <a:tc>
                  <a:txBody>
                    <a:bodyPr/>
                    <a:lstStyle/>
                    <a:p>
                      <a:r>
                        <a:rPr lang="en-US" sz="1100" dirty="0" smtClean="0"/>
                        <a:t>1/1/15 – 6/30/16</a:t>
                      </a:r>
                      <a:endParaRPr lang="en-US" sz="1100" dirty="0"/>
                    </a:p>
                  </a:txBody>
                  <a:tcPr marL="68580" marR="68580" marT="34290" marB="34290"/>
                </a:tc>
                <a:tc>
                  <a:txBody>
                    <a:bodyPr/>
                    <a:lstStyle/>
                    <a:p>
                      <a:r>
                        <a:rPr lang="en-US" sz="1100" dirty="0" smtClean="0"/>
                        <a:t>8/1/16 – 9/30/17</a:t>
                      </a:r>
                      <a:endParaRPr lang="en-US" sz="1100" dirty="0"/>
                    </a:p>
                  </a:txBody>
                  <a:tcPr marL="68580" marR="68580" marT="34290" marB="34290"/>
                </a:tc>
              </a:tr>
              <a:tr h="468004">
                <a:tc>
                  <a:txBody>
                    <a:bodyPr/>
                    <a:lstStyle/>
                    <a:p>
                      <a:r>
                        <a:rPr lang="en-US" sz="1100" dirty="0" smtClean="0"/>
                        <a:t>2018</a:t>
                      </a:r>
                      <a:endParaRPr lang="en-US" sz="1100" dirty="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1/1/16 – 6/30/17</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8/1/17 – 9/30/18</a:t>
                      </a:r>
                    </a:p>
                  </a:txBody>
                  <a:tcPr marL="68580" marR="68580" marT="34290" marB="34290"/>
                </a:tc>
              </a:tr>
              <a:tr h="468004">
                <a:tc>
                  <a:txBody>
                    <a:bodyPr/>
                    <a:lstStyle/>
                    <a:p>
                      <a:r>
                        <a:rPr lang="en-US" sz="1100" dirty="0" smtClean="0"/>
                        <a:t>2019</a:t>
                      </a:r>
                      <a:endParaRPr lang="en-US" sz="1100" dirty="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1/1/17 – 6/30/18</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8/1/18 – 9/30/19</a:t>
                      </a:r>
                    </a:p>
                  </a:txBody>
                  <a:tcPr marL="68580" marR="68580" marT="34290" marB="34290"/>
                </a:tc>
              </a:tr>
            </a:tbl>
          </a:graphicData>
        </a:graphic>
      </p:graphicFrame>
      <p:sp>
        <p:nvSpPr>
          <p:cNvPr id="5" name="Rectangle 4"/>
          <p:cNvSpPr/>
          <p:nvPr/>
        </p:nvSpPr>
        <p:spPr>
          <a:xfrm>
            <a:off x="5638800" y="6080306"/>
            <a:ext cx="3391827" cy="276999"/>
          </a:xfrm>
          <a:prstGeom prst="rect">
            <a:avLst/>
          </a:prstGeom>
        </p:spPr>
        <p:txBody>
          <a:bodyPr wrap="none">
            <a:spAutoFit/>
          </a:bodyPr>
          <a:lstStyle/>
          <a:p>
            <a:pPr algn="r"/>
            <a:r>
              <a:rPr lang="en-US" sz="1200" dirty="0"/>
              <a:t>See </a:t>
            </a:r>
            <a:r>
              <a:rPr lang="en-US" sz="1200" dirty="0">
                <a:hlinkClick r:id="rId3"/>
              </a:rPr>
              <a:t>NOT-OD-16-121</a:t>
            </a:r>
            <a:r>
              <a:rPr lang="en-US" sz="1200" dirty="0"/>
              <a:t> for additional information.</a:t>
            </a:r>
          </a:p>
        </p:txBody>
      </p:sp>
      <p:sp>
        <p:nvSpPr>
          <p:cNvPr id="6" name="Slide Number Placeholder 5"/>
          <p:cNvSpPr>
            <a:spLocks noGrp="1"/>
          </p:cNvSpPr>
          <p:nvPr>
            <p:ph type="sldNum" sz="quarter" idx="10"/>
          </p:nvPr>
        </p:nvSpPr>
        <p:spPr/>
        <p:txBody>
          <a:bodyPr/>
          <a:lstStyle/>
          <a:p>
            <a:pPr>
              <a:defRPr/>
            </a:pPr>
            <a:fld id="{161627A0-52BE-49C3-90CB-787EE860760A}" type="slidenum">
              <a:rPr lang="en-US" smtClean="0">
                <a:solidFill>
                  <a:prstClr val="black"/>
                </a:solidFill>
              </a:rPr>
              <a:pPr>
                <a:defRPr/>
              </a:pPr>
              <a:t>12</a:t>
            </a:fld>
            <a:endParaRPr lang="en-US" dirty="0">
              <a:solidFill>
                <a:prstClr val="black"/>
              </a:solidFill>
            </a:endParaRPr>
          </a:p>
        </p:txBody>
      </p:sp>
    </p:spTree>
    <p:extLst>
      <p:ext uri="{BB962C8B-B14F-4D97-AF65-F5344CB8AC3E}">
        <p14:creationId xmlns:p14="http://schemas.microsoft.com/office/powerpoint/2010/main" val="35790463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81000"/>
            <a:ext cx="8337479" cy="1371600"/>
          </a:xfrm>
        </p:spPr>
        <p:txBody>
          <a:bodyPr>
            <a:noAutofit/>
          </a:bodyPr>
          <a:lstStyle/>
          <a:p>
            <a:pPr algn="ctr"/>
            <a:r>
              <a:rPr lang="en-US" sz="3400" b="1" cap="none" dirty="0"/>
              <a:t>Revised </a:t>
            </a:r>
            <a:r>
              <a:rPr lang="en-US" sz="3400" b="1" cap="none" dirty="0" smtClean="0"/>
              <a:t>NIH Parental Leave Policy for Ruth Kirschstein </a:t>
            </a:r>
            <a:r>
              <a:rPr lang="en-US" sz="3400" b="1" cap="none" dirty="0"/>
              <a:t>National </a:t>
            </a:r>
            <a:r>
              <a:rPr lang="en-US" sz="3400" b="1" cap="none" dirty="0" smtClean="0"/>
              <a:t>Research </a:t>
            </a:r>
            <a:r>
              <a:rPr lang="en-US" sz="3400" b="1" cap="none" dirty="0"/>
              <a:t>Service Awards (</a:t>
            </a:r>
            <a:r>
              <a:rPr lang="en-US" sz="3400" b="1" dirty="0"/>
              <a:t>NRSA)</a:t>
            </a:r>
            <a:endParaRPr lang="en-US" sz="3400" dirty="0"/>
          </a:p>
        </p:txBody>
      </p:sp>
      <p:sp>
        <p:nvSpPr>
          <p:cNvPr id="3" name="Content Placeholder 2"/>
          <p:cNvSpPr>
            <a:spLocks noGrp="1"/>
          </p:cNvSpPr>
          <p:nvPr>
            <p:ph idx="1"/>
          </p:nvPr>
        </p:nvSpPr>
        <p:spPr>
          <a:xfrm>
            <a:off x="457199" y="1935956"/>
            <a:ext cx="8337479" cy="4373563"/>
          </a:xfrm>
        </p:spPr>
        <p:txBody>
          <a:bodyPr>
            <a:normAutofit fontScale="92500"/>
          </a:bodyPr>
          <a:lstStyle/>
          <a:p>
            <a:pPr marL="109537" indent="0">
              <a:buNone/>
            </a:pPr>
            <a:r>
              <a:rPr lang="en-US" sz="2200" b="0" dirty="0" smtClean="0"/>
              <a:t>NRSA trainees and fellows receive will continue to receive stipends for parental and other types of leave (vacation and holidays, sick leave, etc..) however, use of leave </a:t>
            </a:r>
            <a:r>
              <a:rPr lang="en-US" sz="2200" b="0" u="sng" dirty="0" smtClean="0"/>
              <a:t>requires</a:t>
            </a:r>
            <a:r>
              <a:rPr lang="en-US" sz="2200" b="0" dirty="0" smtClean="0"/>
              <a:t> advanced notification to grantee institution. </a:t>
            </a:r>
          </a:p>
          <a:p>
            <a:endParaRPr lang="en-US" sz="2200" b="0" dirty="0" smtClean="0"/>
          </a:p>
          <a:p>
            <a:endParaRPr lang="en-US" sz="2200" b="0" dirty="0" smtClean="0"/>
          </a:p>
          <a:p>
            <a:pPr marL="109537" indent="0">
              <a:buNone/>
            </a:pPr>
            <a:r>
              <a:rPr lang="en-US" sz="2200" b="0" dirty="0" smtClean="0"/>
              <a:t>Notification of supervisors and others about plans to use leave must be:  </a:t>
            </a:r>
          </a:p>
          <a:p>
            <a:endParaRPr lang="en-US" sz="1900" b="0" dirty="0" smtClean="0"/>
          </a:p>
          <a:p>
            <a:pPr marL="635000" lvl="1" indent="-342900">
              <a:buFont typeface="Arial" panose="020B0604020202020204" pitchFamily="34" charset="0"/>
              <a:buChar char="•"/>
            </a:pPr>
            <a:r>
              <a:rPr lang="en-US" sz="1900" b="0" dirty="0" smtClean="0"/>
              <a:t>consistent with the organization’s policy; and </a:t>
            </a:r>
          </a:p>
          <a:p>
            <a:pPr marL="635000" lvl="1" indent="-342900">
              <a:buFont typeface="Arial" panose="020B0604020202020204" pitchFamily="34" charset="0"/>
              <a:buChar char="•"/>
            </a:pPr>
            <a:r>
              <a:rPr lang="en-US" sz="1900" b="0" dirty="0" smtClean="0"/>
              <a:t>consistently applied regardless of the source of funds.</a:t>
            </a:r>
          </a:p>
          <a:p>
            <a:pPr marL="342900" indent="-342900">
              <a:buFont typeface="Arial" panose="020B0604020202020204" pitchFamily="34" charset="0"/>
              <a:buChar char="•"/>
            </a:pPr>
            <a:endParaRPr lang="en-US" b="0" dirty="0" smtClean="0"/>
          </a:p>
          <a:p>
            <a:pPr marL="342900" indent="-342900">
              <a:buFont typeface="Arial" panose="020B0604020202020204" pitchFamily="34" charset="0"/>
              <a:buChar char="•"/>
            </a:pPr>
            <a:endParaRPr lang="en-US" b="0" dirty="0"/>
          </a:p>
          <a:p>
            <a:pPr marL="109537" indent="0" algn="r">
              <a:buNone/>
            </a:pPr>
            <a:r>
              <a:rPr lang="en-US" sz="1100" b="0" dirty="0" smtClean="0"/>
              <a:t>See </a:t>
            </a:r>
            <a:r>
              <a:rPr lang="en-US" sz="1100" b="0" dirty="0" smtClean="0">
                <a:hlinkClick r:id="rId3"/>
              </a:rPr>
              <a:t>NOT-OD-16-105</a:t>
            </a:r>
            <a:r>
              <a:rPr lang="en-US" sz="1100" b="0" dirty="0" smtClean="0"/>
              <a:t> for additional information.</a:t>
            </a:r>
            <a:endParaRPr lang="en-US" sz="1100" b="0" dirty="0"/>
          </a:p>
        </p:txBody>
      </p:sp>
      <p:sp>
        <p:nvSpPr>
          <p:cNvPr id="5" name="Slide Number Placeholder 4"/>
          <p:cNvSpPr>
            <a:spLocks noGrp="1"/>
          </p:cNvSpPr>
          <p:nvPr>
            <p:ph type="sldNum" sz="quarter" idx="10"/>
          </p:nvPr>
        </p:nvSpPr>
        <p:spPr/>
        <p:txBody>
          <a:bodyPr/>
          <a:lstStyle/>
          <a:p>
            <a:pPr>
              <a:defRPr/>
            </a:pPr>
            <a:fld id="{161627A0-52BE-49C3-90CB-787EE860760A}" type="slidenum">
              <a:rPr lang="en-US" smtClean="0">
                <a:solidFill>
                  <a:prstClr val="black"/>
                </a:solidFill>
              </a:rPr>
              <a:pPr>
                <a:defRPr/>
              </a:pPr>
              <a:t>13</a:t>
            </a:fld>
            <a:endParaRPr lang="en-US" dirty="0">
              <a:solidFill>
                <a:prstClr val="black"/>
              </a:solidFill>
            </a:endParaRPr>
          </a:p>
        </p:txBody>
      </p:sp>
    </p:spTree>
    <p:extLst>
      <p:ext uri="{BB962C8B-B14F-4D97-AF65-F5344CB8AC3E}">
        <p14:creationId xmlns:p14="http://schemas.microsoft.com/office/powerpoint/2010/main" val="10769751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275" y="381000"/>
            <a:ext cx="8544911" cy="1174997"/>
          </a:xfrm>
        </p:spPr>
        <p:txBody>
          <a:bodyPr>
            <a:noAutofit/>
          </a:bodyPr>
          <a:lstStyle/>
          <a:p>
            <a:pPr algn="ctr"/>
            <a:r>
              <a:rPr lang="en-US" sz="3600" b="1" cap="none" dirty="0" smtClean="0"/>
              <a:t>NIH Research Involving Chimpanzees </a:t>
            </a:r>
            <a:r>
              <a:rPr lang="en-US" dirty="0"/>
              <a:t/>
            </a:r>
            <a:br>
              <a:rPr lang="en-US" dirty="0"/>
            </a:br>
            <a:endParaRPr lang="en-US" dirty="0"/>
          </a:p>
        </p:txBody>
      </p:sp>
      <p:sp>
        <p:nvSpPr>
          <p:cNvPr id="3" name="Content Placeholder 2"/>
          <p:cNvSpPr>
            <a:spLocks noGrp="1"/>
          </p:cNvSpPr>
          <p:nvPr>
            <p:ph idx="1"/>
          </p:nvPr>
        </p:nvSpPr>
        <p:spPr>
          <a:xfrm>
            <a:off x="342370" y="1371600"/>
            <a:ext cx="8544911" cy="4861454"/>
          </a:xfrm>
        </p:spPr>
        <p:txBody>
          <a:bodyPr>
            <a:normAutofit lnSpcReduction="10000"/>
          </a:bodyPr>
          <a:lstStyle/>
          <a:p>
            <a:pPr marL="109537" indent="0">
              <a:buNone/>
            </a:pPr>
            <a:r>
              <a:rPr lang="en-US" sz="2400" b="0" dirty="0" smtClean="0"/>
              <a:t>Effective May 25, 2016, NIH: </a:t>
            </a:r>
          </a:p>
          <a:p>
            <a:endParaRPr lang="en-US" b="0" dirty="0"/>
          </a:p>
          <a:p>
            <a:pPr marL="457200" indent="-457200">
              <a:buClrTx/>
            </a:pPr>
            <a:r>
              <a:rPr lang="en-US" sz="2400" dirty="0" smtClean="0"/>
              <a:t>Will</a:t>
            </a:r>
            <a:r>
              <a:rPr lang="en-US" sz="2400" b="0" dirty="0" smtClean="0"/>
              <a:t> fund proposed research involving chimpanzees if the research </a:t>
            </a:r>
            <a:r>
              <a:rPr lang="en-US" sz="2400" b="0" dirty="0"/>
              <a:t>is consistent with the definition of “noninvasive research,” as described in the “Standards of Care for Chimpanzees Held in the Federally Supported Chimpanzee Sanctuary System</a:t>
            </a:r>
            <a:r>
              <a:rPr lang="en-US" sz="2400" b="0" dirty="0" smtClean="0"/>
              <a:t>”</a:t>
            </a:r>
          </a:p>
          <a:p>
            <a:pPr marL="342900" indent="-342900">
              <a:buClrTx/>
              <a:buFont typeface="Arial" panose="020B0604020202020204" pitchFamily="34" charset="0"/>
              <a:buChar char="•"/>
            </a:pPr>
            <a:endParaRPr lang="en-US" sz="2400" b="0" dirty="0"/>
          </a:p>
          <a:p>
            <a:pPr marL="457200" indent="-457200">
              <a:buClrTx/>
            </a:pPr>
            <a:r>
              <a:rPr lang="en-US" sz="2400" dirty="0"/>
              <a:t>Will Not </a:t>
            </a:r>
            <a:r>
              <a:rPr lang="en-US" sz="2400" b="0" dirty="0"/>
              <a:t>fund any new or other competing research involving chimpanzees proposing “invasive research”. </a:t>
            </a:r>
          </a:p>
          <a:p>
            <a:pPr marL="342900" indent="-342900" algn="r">
              <a:buClrTx/>
              <a:buFont typeface="Arial" panose="020B0604020202020204" pitchFamily="34" charset="0"/>
              <a:buChar char="•"/>
            </a:pPr>
            <a:endParaRPr lang="en-US" sz="2600" b="0" dirty="0" smtClean="0"/>
          </a:p>
          <a:p>
            <a:pPr algn="r"/>
            <a:endParaRPr lang="en-US" sz="1200" b="0" dirty="0" smtClean="0"/>
          </a:p>
          <a:p>
            <a:pPr algn="r"/>
            <a:endParaRPr lang="en-US" sz="1200" b="0" dirty="0"/>
          </a:p>
          <a:p>
            <a:pPr algn="r"/>
            <a:endParaRPr lang="en-US" sz="1000" b="0" dirty="0" smtClean="0"/>
          </a:p>
          <a:p>
            <a:pPr algn="r"/>
            <a:r>
              <a:rPr lang="en-US" sz="1000" b="0" dirty="0" smtClean="0"/>
              <a:t>See </a:t>
            </a:r>
            <a:r>
              <a:rPr lang="en-US" sz="1000" b="0" dirty="0" smtClean="0">
                <a:hlinkClick r:id="rId3"/>
              </a:rPr>
              <a:t>NOT-OD-16-095</a:t>
            </a:r>
            <a:r>
              <a:rPr lang="en-US" sz="1000" b="0" dirty="0" smtClean="0"/>
              <a:t> for additional details</a:t>
            </a:r>
          </a:p>
          <a:p>
            <a:pPr marL="342900" indent="-342900" algn="r">
              <a:buFont typeface="Arial" panose="020B0604020202020204" pitchFamily="34" charset="0"/>
              <a:buChar char="•"/>
            </a:pPr>
            <a:endParaRPr lang="en-US" sz="1000" b="0" dirty="0"/>
          </a:p>
        </p:txBody>
      </p:sp>
      <p:sp>
        <p:nvSpPr>
          <p:cNvPr id="5" name="Slide Number Placeholder 4"/>
          <p:cNvSpPr>
            <a:spLocks noGrp="1"/>
          </p:cNvSpPr>
          <p:nvPr>
            <p:ph type="sldNum" sz="quarter" idx="10"/>
          </p:nvPr>
        </p:nvSpPr>
        <p:spPr/>
        <p:txBody>
          <a:bodyPr/>
          <a:lstStyle/>
          <a:p>
            <a:pPr>
              <a:defRPr/>
            </a:pPr>
            <a:fld id="{161627A0-52BE-49C3-90CB-787EE860760A}" type="slidenum">
              <a:rPr lang="en-US" smtClean="0">
                <a:solidFill>
                  <a:prstClr val="black"/>
                </a:solidFill>
              </a:rPr>
              <a:pPr>
                <a:defRPr/>
              </a:pPr>
              <a:t>14</a:t>
            </a:fld>
            <a:endParaRPr lang="en-US" dirty="0">
              <a:solidFill>
                <a:prstClr val="black"/>
              </a:solidFill>
            </a:endParaRPr>
          </a:p>
        </p:txBody>
      </p:sp>
    </p:spTree>
    <p:extLst>
      <p:ext uri="{BB962C8B-B14F-4D97-AF65-F5344CB8AC3E}">
        <p14:creationId xmlns:p14="http://schemas.microsoft.com/office/powerpoint/2010/main" val="11591991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12234"/>
            <a:ext cx="8534400" cy="1371600"/>
          </a:xfrm>
        </p:spPr>
        <p:txBody>
          <a:bodyPr>
            <a:normAutofit/>
          </a:bodyPr>
          <a:lstStyle/>
          <a:p>
            <a:pPr algn="ctr"/>
            <a:r>
              <a:rPr lang="en-US" sz="3600" b="1" cap="none" dirty="0" smtClean="0"/>
              <a:t>Change in Animal Welfare Assurance Numbering System</a:t>
            </a:r>
            <a:endParaRPr lang="en-US" sz="3600" dirty="0"/>
          </a:p>
        </p:txBody>
      </p:sp>
      <p:sp>
        <p:nvSpPr>
          <p:cNvPr id="3" name="Content Placeholder 2"/>
          <p:cNvSpPr>
            <a:spLocks noGrp="1"/>
          </p:cNvSpPr>
          <p:nvPr>
            <p:ph idx="1"/>
          </p:nvPr>
        </p:nvSpPr>
        <p:spPr>
          <a:xfrm>
            <a:off x="423809" y="1970784"/>
            <a:ext cx="8229600" cy="4324350"/>
          </a:xfrm>
        </p:spPr>
        <p:txBody>
          <a:bodyPr>
            <a:normAutofit fontScale="92500"/>
          </a:bodyPr>
          <a:lstStyle/>
          <a:p>
            <a:pPr marL="109537" indent="0">
              <a:buNone/>
            </a:pPr>
            <a:r>
              <a:rPr lang="en-US" sz="2600" b="0" dirty="0"/>
              <a:t>Effective July 25, </a:t>
            </a:r>
            <a:r>
              <a:rPr lang="en-US" sz="2600" b="0" dirty="0" smtClean="0"/>
              <a:t>2016: </a:t>
            </a:r>
          </a:p>
          <a:p>
            <a:pPr marL="109537" indent="0">
              <a:buNone/>
            </a:pPr>
            <a:endParaRPr lang="en-US" sz="1100" b="0" dirty="0" smtClean="0"/>
          </a:p>
          <a:p>
            <a:pPr marL="342900" indent="-342900">
              <a:buClrTx/>
              <a:buFont typeface="Arial" panose="020B0604020202020204" pitchFamily="34" charset="0"/>
              <a:buChar char="•"/>
            </a:pPr>
            <a:r>
              <a:rPr lang="en-US" sz="2400" b="0" dirty="0" smtClean="0"/>
              <a:t>OLAW </a:t>
            </a:r>
            <a:r>
              <a:rPr lang="en-US" sz="2400" b="0" dirty="0"/>
              <a:t>implemented a new Animal Welfare Assurance database that utilizes a new numbering format (D00-00000). </a:t>
            </a:r>
            <a:endParaRPr lang="en-US" sz="2400" b="0" dirty="0" smtClean="0"/>
          </a:p>
          <a:p>
            <a:pPr marL="342900" indent="-342900">
              <a:buClrTx/>
              <a:buFont typeface="Arial" panose="020B0604020202020204" pitchFamily="34" charset="0"/>
              <a:buChar char="•"/>
            </a:pPr>
            <a:r>
              <a:rPr lang="en-US" sz="2400" b="0" dirty="0"/>
              <a:t>Institutions with an Assurance </a:t>
            </a:r>
            <a:r>
              <a:rPr lang="en-US" sz="2400" b="0" dirty="0" smtClean="0"/>
              <a:t>that utilized the old numbering format </a:t>
            </a:r>
            <a:r>
              <a:rPr lang="en-US" sz="2400" b="0" dirty="0"/>
              <a:t>(A000-01) </a:t>
            </a:r>
            <a:r>
              <a:rPr lang="en-US" sz="2400" b="0" dirty="0" smtClean="0"/>
              <a:t>will receive a new number however,  OLAW will retain the old number </a:t>
            </a:r>
            <a:r>
              <a:rPr lang="en-US" sz="2400" b="0" dirty="0"/>
              <a:t>for the life of </a:t>
            </a:r>
            <a:r>
              <a:rPr lang="en-US" sz="2400" b="0" dirty="0" smtClean="0"/>
              <a:t>that </a:t>
            </a:r>
            <a:r>
              <a:rPr lang="en-US" sz="2400" b="0" dirty="0"/>
              <a:t>Assurance. </a:t>
            </a:r>
            <a:endParaRPr lang="en-US" sz="2400" b="0" dirty="0" smtClean="0"/>
          </a:p>
          <a:p>
            <a:pPr marL="342900" indent="-342900">
              <a:buClrTx/>
              <a:buFont typeface="Arial" panose="020B0604020202020204" pitchFamily="34" charset="0"/>
              <a:buChar char="•"/>
            </a:pPr>
            <a:r>
              <a:rPr lang="en-US" sz="2400" b="0" dirty="0" smtClean="0"/>
              <a:t>Institutions </a:t>
            </a:r>
            <a:r>
              <a:rPr lang="en-US" sz="2400" b="0" dirty="0"/>
              <a:t>may use either the new or old Assurance number in communications with NIH. </a:t>
            </a:r>
            <a:endParaRPr lang="en-US" sz="2400" b="0" dirty="0" smtClean="0"/>
          </a:p>
          <a:p>
            <a:pPr marL="342900" indent="-342900">
              <a:buClrTx/>
              <a:buFont typeface="Arial" panose="020B0604020202020204" pitchFamily="34" charset="0"/>
              <a:buChar char="•"/>
            </a:pPr>
            <a:r>
              <a:rPr lang="en-US" sz="2400" b="0" dirty="0" smtClean="0"/>
              <a:t>OLAW </a:t>
            </a:r>
            <a:r>
              <a:rPr lang="en-US" sz="2400" b="0" dirty="0"/>
              <a:t>will reference both new and old Assurance numbers in Assurance-related correspondence. </a:t>
            </a:r>
            <a:endParaRPr lang="en-US" sz="2400" b="0" dirty="0" smtClean="0"/>
          </a:p>
          <a:p>
            <a:pPr algn="r"/>
            <a:endParaRPr lang="en-US" sz="1000" b="0" dirty="0" smtClean="0"/>
          </a:p>
          <a:p>
            <a:pPr algn="r"/>
            <a:r>
              <a:rPr lang="en-US" sz="1100" b="0" dirty="0" smtClean="0"/>
              <a:t>See </a:t>
            </a:r>
            <a:r>
              <a:rPr lang="en-US" sz="1100" b="0" dirty="0" smtClean="0">
                <a:hlinkClick r:id="rId3"/>
              </a:rPr>
              <a:t>NOT-OD-16-125</a:t>
            </a:r>
            <a:r>
              <a:rPr lang="en-US" sz="1100" b="0" dirty="0" smtClean="0"/>
              <a:t> for additional information.</a:t>
            </a:r>
            <a:endParaRPr lang="en-US" sz="1100" b="0" dirty="0"/>
          </a:p>
        </p:txBody>
      </p:sp>
      <p:sp>
        <p:nvSpPr>
          <p:cNvPr id="5" name="Slide Number Placeholder 4"/>
          <p:cNvSpPr>
            <a:spLocks noGrp="1"/>
          </p:cNvSpPr>
          <p:nvPr>
            <p:ph type="sldNum" sz="quarter" idx="10"/>
          </p:nvPr>
        </p:nvSpPr>
        <p:spPr/>
        <p:txBody>
          <a:bodyPr/>
          <a:lstStyle/>
          <a:p>
            <a:pPr>
              <a:defRPr/>
            </a:pPr>
            <a:fld id="{161627A0-52BE-49C3-90CB-787EE860760A}" type="slidenum">
              <a:rPr lang="en-US" smtClean="0">
                <a:solidFill>
                  <a:prstClr val="black"/>
                </a:solidFill>
              </a:rPr>
              <a:pPr>
                <a:defRPr/>
              </a:pPr>
              <a:t>15</a:t>
            </a:fld>
            <a:endParaRPr lang="en-US" dirty="0">
              <a:solidFill>
                <a:prstClr val="black"/>
              </a:solidFill>
            </a:endParaRPr>
          </a:p>
        </p:txBody>
      </p:sp>
    </p:spTree>
    <p:extLst>
      <p:ext uri="{BB962C8B-B14F-4D97-AF65-F5344CB8AC3E}">
        <p14:creationId xmlns:p14="http://schemas.microsoft.com/office/powerpoint/2010/main" val="35492197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746" y="197644"/>
            <a:ext cx="8409398" cy="1371600"/>
          </a:xfrm>
        </p:spPr>
        <p:txBody>
          <a:bodyPr>
            <a:normAutofit/>
          </a:bodyPr>
          <a:lstStyle/>
          <a:p>
            <a:pPr algn="ctr"/>
            <a:r>
              <a:rPr lang="en-US" sz="3600" b="1" cap="none" dirty="0"/>
              <a:t>Revised </a:t>
            </a:r>
            <a:r>
              <a:rPr lang="en-US" sz="3600" b="1" cap="none" dirty="0" smtClean="0"/>
              <a:t>OMB Approval for SF</a:t>
            </a:r>
            <a:r>
              <a:rPr lang="en-US" sz="3600" dirty="0" smtClean="0"/>
              <a:t>424 </a:t>
            </a:r>
            <a:r>
              <a:rPr lang="en-US" sz="3600" dirty="0"/>
              <a:t>R&amp;R </a:t>
            </a:r>
            <a:r>
              <a:rPr lang="en-US" sz="3600" b="1" cap="none" dirty="0" smtClean="0"/>
              <a:t>Forms and Forms-D</a:t>
            </a:r>
            <a:endParaRPr lang="en-US" sz="3600" dirty="0"/>
          </a:p>
        </p:txBody>
      </p:sp>
      <p:sp>
        <p:nvSpPr>
          <p:cNvPr id="3" name="Content Placeholder 2"/>
          <p:cNvSpPr>
            <a:spLocks noGrp="1"/>
          </p:cNvSpPr>
          <p:nvPr>
            <p:ph idx="1"/>
          </p:nvPr>
        </p:nvSpPr>
        <p:spPr>
          <a:xfrm>
            <a:off x="339047" y="1569244"/>
            <a:ext cx="8527551" cy="4556919"/>
          </a:xfrm>
        </p:spPr>
        <p:txBody>
          <a:bodyPr>
            <a:normAutofit fontScale="55000" lnSpcReduction="20000"/>
          </a:bodyPr>
          <a:lstStyle/>
          <a:p>
            <a:pPr marL="109537" indent="0">
              <a:lnSpc>
                <a:spcPct val="120000"/>
              </a:lnSpc>
              <a:buNone/>
            </a:pPr>
            <a:r>
              <a:rPr lang="en-US" sz="3600" b="0" dirty="0" smtClean="0"/>
              <a:t>NIH has transitioned to Forms-D. </a:t>
            </a:r>
          </a:p>
          <a:p>
            <a:pPr marL="635000" lvl="1" indent="-342900">
              <a:lnSpc>
                <a:spcPct val="120000"/>
              </a:lnSpc>
              <a:buFont typeface="Arial" panose="020B0604020202020204" pitchFamily="34" charset="0"/>
              <a:buChar char="•"/>
            </a:pPr>
            <a:r>
              <a:rPr lang="en-US" sz="3300" b="0" dirty="0" smtClean="0"/>
              <a:t>Rigor and transparency in research</a:t>
            </a:r>
          </a:p>
          <a:p>
            <a:pPr marL="635000" lvl="1" indent="-342900">
              <a:lnSpc>
                <a:spcPct val="120000"/>
              </a:lnSpc>
              <a:buFont typeface="Arial" panose="020B0604020202020204" pitchFamily="34" charset="0"/>
              <a:buChar char="•"/>
            </a:pPr>
            <a:r>
              <a:rPr lang="en-US" sz="3300" b="0" dirty="0" smtClean="0"/>
              <a:t>New font guidelines</a:t>
            </a:r>
          </a:p>
          <a:p>
            <a:pPr marL="635000" lvl="1" indent="-342900">
              <a:lnSpc>
                <a:spcPct val="120000"/>
              </a:lnSpc>
              <a:buFont typeface="Arial" panose="020B0604020202020204" pitchFamily="34" charset="0"/>
              <a:buChar char="•"/>
            </a:pPr>
            <a:r>
              <a:rPr lang="en-US" sz="3300" b="0" dirty="0" smtClean="0"/>
              <a:t>Vertebrate Animals</a:t>
            </a:r>
          </a:p>
          <a:p>
            <a:pPr marL="109537" indent="0">
              <a:lnSpc>
                <a:spcPct val="120000"/>
              </a:lnSpc>
              <a:buNone/>
            </a:pPr>
            <a:r>
              <a:rPr lang="en-US" b="0" dirty="0" smtClean="0"/>
              <a:t> </a:t>
            </a:r>
          </a:p>
          <a:p>
            <a:pPr marL="109537" indent="0">
              <a:lnSpc>
                <a:spcPct val="120000"/>
              </a:lnSpc>
              <a:buNone/>
            </a:pPr>
            <a:r>
              <a:rPr lang="en-US" sz="3600" b="0" dirty="0" smtClean="0"/>
              <a:t>NIH grant application form packages include both agency-specific forms and federal-wide forms. </a:t>
            </a:r>
          </a:p>
          <a:p>
            <a:pPr marL="109537" indent="0">
              <a:lnSpc>
                <a:spcPct val="120000"/>
              </a:lnSpc>
              <a:buNone/>
            </a:pPr>
            <a:endParaRPr lang="en-US" sz="3200" b="0" dirty="0" smtClean="0"/>
          </a:p>
          <a:p>
            <a:pPr marL="0" indent="0">
              <a:lnSpc>
                <a:spcPct val="120000"/>
              </a:lnSpc>
              <a:spcBef>
                <a:spcPts val="0"/>
              </a:spcBef>
              <a:buNone/>
            </a:pPr>
            <a:r>
              <a:rPr lang="en-US" sz="3200" b="0" dirty="0" smtClean="0"/>
              <a:t>Agency-specific </a:t>
            </a:r>
            <a:r>
              <a:rPr lang="en-US" sz="3200" b="0" dirty="0"/>
              <a:t>forms were recently approved for use through October 31, 2018 (</a:t>
            </a:r>
            <a:r>
              <a:rPr lang="en-US" sz="3200" b="0" dirty="0" smtClean="0"/>
              <a:t>FORMS-D), Federal-wide forms are </a:t>
            </a:r>
            <a:r>
              <a:rPr lang="en-US" sz="3200" b="0" dirty="0"/>
              <a:t>on </a:t>
            </a:r>
            <a:r>
              <a:rPr lang="en-US" sz="3200" b="0" dirty="0" smtClean="0"/>
              <a:t>a different </a:t>
            </a:r>
            <a:r>
              <a:rPr lang="en-US" sz="3200" b="0" dirty="0"/>
              <a:t>clearance </a:t>
            </a:r>
            <a:r>
              <a:rPr lang="en-US" sz="3200" b="0" dirty="0" smtClean="0"/>
              <a:t>cycle and have expired as of September 30, 2016.</a:t>
            </a:r>
          </a:p>
          <a:p>
            <a:pPr marL="0" indent="0">
              <a:lnSpc>
                <a:spcPct val="120000"/>
              </a:lnSpc>
              <a:spcBef>
                <a:spcPts val="0"/>
              </a:spcBef>
              <a:buNone/>
            </a:pPr>
            <a:endParaRPr lang="en-US" sz="3200" dirty="0"/>
          </a:p>
          <a:p>
            <a:pPr marL="0" indent="0">
              <a:lnSpc>
                <a:spcPct val="120000"/>
              </a:lnSpc>
              <a:spcBef>
                <a:spcPts val="0"/>
              </a:spcBef>
              <a:buNone/>
            </a:pPr>
            <a:r>
              <a:rPr lang="en-US" sz="3200" b="0" dirty="0" smtClean="0"/>
              <a:t>Continue </a:t>
            </a:r>
            <a:r>
              <a:rPr lang="en-US" sz="3200" b="0" dirty="0"/>
              <a:t>to use the application form packages </a:t>
            </a:r>
            <a:r>
              <a:rPr lang="en-US" sz="3200" b="0" dirty="0" smtClean="0"/>
              <a:t>posted </a:t>
            </a:r>
            <a:r>
              <a:rPr lang="en-US" sz="3200" b="0" dirty="0"/>
              <a:t>with our funding opportunity announcements despite the expiration dates noted on each form.</a:t>
            </a:r>
          </a:p>
          <a:p>
            <a:pPr>
              <a:lnSpc>
                <a:spcPct val="120000"/>
              </a:lnSpc>
            </a:pPr>
            <a:endParaRPr lang="en-US" b="0" dirty="0"/>
          </a:p>
        </p:txBody>
      </p:sp>
      <p:sp>
        <p:nvSpPr>
          <p:cNvPr id="5" name="Rectangle 4"/>
          <p:cNvSpPr/>
          <p:nvPr/>
        </p:nvSpPr>
        <p:spPr>
          <a:xfrm>
            <a:off x="4266524" y="5996159"/>
            <a:ext cx="4572000" cy="260008"/>
          </a:xfrm>
          <a:prstGeom prst="rect">
            <a:avLst/>
          </a:prstGeom>
        </p:spPr>
        <p:txBody>
          <a:bodyPr>
            <a:spAutoFit/>
          </a:bodyPr>
          <a:lstStyle/>
          <a:p>
            <a:pPr algn="r">
              <a:lnSpc>
                <a:spcPct val="120000"/>
              </a:lnSpc>
            </a:pPr>
            <a:r>
              <a:rPr lang="en-US" sz="1000" dirty="0"/>
              <a:t>See </a:t>
            </a:r>
            <a:r>
              <a:rPr lang="en-US" sz="1000" dirty="0">
                <a:hlinkClick r:id="rId3"/>
              </a:rPr>
              <a:t>NOT-OD-16-081</a:t>
            </a:r>
            <a:r>
              <a:rPr lang="en-US" sz="1000" dirty="0"/>
              <a:t> and </a:t>
            </a:r>
            <a:r>
              <a:rPr lang="en-US" sz="1000" dirty="0">
                <a:hlinkClick r:id="rId4"/>
              </a:rPr>
              <a:t>NOT-OD-16-120</a:t>
            </a:r>
            <a:r>
              <a:rPr lang="en-US" sz="1000" dirty="0"/>
              <a:t> for additional information</a:t>
            </a:r>
          </a:p>
        </p:txBody>
      </p:sp>
      <p:sp>
        <p:nvSpPr>
          <p:cNvPr id="6" name="Slide Number Placeholder 5"/>
          <p:cNvSpPr>
            <a:spLocks noGrp="1"/>
          </p:cNvSpPr>
          <p:nvPr>
            <p:ph type="sldNum" sz="quarter" idx="10"/>
          </p:nvPr>
        </p:nvSpPr>
        <p:spPr/>
        <p:txBody>
          <a:bodyPr/>
          <a:lstStyle/>
          <a:p>
            <a:pPr>
              <a:defRPr/>
            </a:pPr>
            <a:fld id="{161627A0-52BE-49C3-90CB-787EE860760A}" type="slidenum">
              <a:rPr lang="en-US" smtClean="0">
                <a:solidFill>
                  <a:prstClr val="black"/>
                </a:solidFill>
              </a:rPr>
              <a:pPr>
                <a:defRPr/>
              </a:pPr>
              <a:t>16</a:t>
            </a:fld>
            <a:endParaRPr lang="en-US" dirty="0">
              <a:solidFill>
                <a:prstClr val="black"/>
              </a:solidFill>
            </a:endParaRPr>
          </a:p>
        </p:txBody>
      </p:sp>
    </p:spTree>
    <p:extLst>
      <p:ext uri="{BB962C8B-B14F-4D97-AF65-F5344CB8AC3E}">
        <p14:creationId xmlns:p14="http://schemas.microsoft.com/office/powerpoint/2010/main" val="24802292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37653"/>
            <a:ext cx="8541249" cy="1371600"/>
          </a:xfrm>
        </p:spPr>
        <p:txBody>
          <a:bodyPr>
            <a:normAutofit fontScale="90000"/>
          </a:bodyPr>
          <a:lstStyle/>
          <a:p>
            <a:pPr algn="ctr"/>
            <a:r>
              <a:rPr lang="en-US" b="1" cap="none" dirty="0" smtClean="0"/>
              <a:t>Restructured and Streamlined Application Guides and Supplemental Instructions</a:t>
            </a:r>
            <a:endParaRPr lang="en-US" dirty="0"/>
          </a:p>
        </p:txBody>
      </p:sp>
      <p:sp>
        <p:nvSpPr>
          <p:cNvPr id="3" name="Content Placeholder 2"/>
          <p:cNvSpPr>
            <a:spLocks noGrp="1"/>
          </p:cNvSpPr>
          <p:nvPr>
            <p:ph idx="1"/>
          </p:nvPr>
        </p:nvSpPr>
        <p:spPr>
          <a:xfrm>
            <a:off x="452686" y="1881321"/>
            <a:ext cx="8245475" cy="4424472"/>
          </a:xfrm>
        </p:spPr>
        <p:txBody>
          <a:bodyPr>
            <a:normAutofit fontScale="25000" lnSpcReduction="20000"/>
          </a:bodyPr>
          <a:lstStyle/>
          <a:p>
            <a:pPr marL="109537" indent="0">
              <a:lnSpc>
                <a:spcPct val="120000"/>
              </a:lnSpc>
              <a:buNone/>
            </a:pPr>
            <a:r>
              <a:rPr lang="en-US" sz="9600" b="0" dirty="0" smtClean="0"/>
              <a:t>NIH application guides </a:t>
            </a:r>
            <a:r>
              <a:rPr lang="en-US" sz="9600" b="0" dirty="0"/>
              <a:t>and supplemental </a:t>
            </a:r>
            <a:r>
              <a:rPr lang="en-US" sz="9600" b="0" dirty="0" smtClean="0"/>
              <a:t>instructions</a:t>
            </a:r>
            <a:r>
              <a:rPr lang="en-US" sz="9600" b="0" dirty="0"/>
              <a:t> </a:t>
            </a:r>
            <a:r>
              <a:rPr lang="en-US" sz="9600" b="0" dirty="0" smtClean="0"/>
              <a:t>have been restructured </a:t>
            </a:r>
            <a:r>
              <a:rPr lang="en-US" sz="9600" b="0" dirty="0"/>
              <a:t>and </a:t>
            </a:r>
            <a:r>
              <a:rPr lang="en-US" sz="9600" b="0" dirty="0" smtClean="0"/>
              <a:t>streamlined.</a:t>
            </a:r>
          </a:p>
          <a:p>
            <a:pPr>
              <a:lnSpc>
                <a:spcPct val="120000"/>
              </a:lnSpc>
            </a:pPr>
            <a:endParaRPr lang="en-US" sz="8000" b="0" dirty="0" smtClean="0"/>
          </a:p>
          <a:p>
            <a:pPr marL="109537" indent="0">
              <a:lnSpc>
                <a:spcPct val="120000"/>
              </a:lnSpc>
              <a:buNone/>
            </a:pPr>
            <a:r>
              <a:rPr lang="en-US" sz="8800" b="0" u="sng" dirty="0" smtClean="0"/>
              <a:t>Key </a:t>
            </a:r>
            <a:r>
              <a:rPr lang="en-US" sz="8800" b="0" u="sng" dirty="0"/>
              <a:t>changes:</a:t>
            </a:r>
            <a:r>
              <a:rPr lang="en-US" sz="5200" dirty="0"/>
              <a:t/>
            </a:r>
            <a:br>
              <a:rPr lang="en-US" sz="5200" dirty="0"/>
            </a:br>
            <a:endParaRPr lang="en-US" sz="4000" dirty="0"/>
          </a:p>
          <a:p>
            <a:pPr marL="685800" indent="-685800">
              <a:buClrTx/>
              <a:buFont typeface="Arial" panose="020B0604020202020204" pitchFamily="34" charset="0"/>
              <a:buChar char="•"/>
            </a:pPr>
            <a:r>
              <a:rPr lang="en-US" sz="8000" b="0" dirty="0" smtClean="0"/>
              <a:t>How </a:t>
            </a:r>
            <a:r>
              <a:rPr lang="en-US" sz="8000" b="0" dirty="0"/>
              <a:t>to Apply - Application Guide webpage </a:t>
            </a:r>
            <a:r>
              <a:rPr lang="en-US" sz="8000" b="0" dirty="0" smtClean="0"/>
              <a:t>- central </a:t>
            </a:r>
            <a:r>
              <a:rPr lang="en-US" sz="8000" b="0" dirty="0"/>
              <a:t>resource for competing application submission information. </a:t>
            </a:r>
            <a:endParaRPr lang="en-US" sz="8000" b="0" dirty="0" smtClean="0"/>
          </a:p>
          <a:p>
            <a:pPr marL="685800" indent="-685800">
              <a:buClrTx/>
              <a:buFont typeface="Arial" panose="020B0604020202020204" pitchFamily="34" charset="0"/>
              <a:buChar char="•"/>
            </a:pPr>
            <a:endParaRPr lang="en-US" sz="4400" b="0" dirty="0"/>
          </a:p>
          <a:p>
            <a:pPr marL="685800" indent="-685800">
              <a:buClrTx/>
              <a:buFont typeface="Arial" panose="020B0604020202020204" pitchFamily="34" charset="0"/>
              <a:buChar char="•"/>
            </a:pPr>
            <a:r>
              <a:rPr lang="en-US" sz="8000" b="0" dirty="0" smtClean="0"/>
              <a:t>New </a:t>
            </a:r>
            <a:r>
              <a:rPr lang="en-US" sz="8000" b="0" dirty="0"/>
              <a:t>filtered views of the application instructions </a:t>
            </a:r>
            <a:endParaRPr lang="en-US" sz="8000" b="0" dirty="0" smtClean="0"/>
          </a:p>
          <a:p>
            <a:pPr marL="685800" indent="-685800">
              <a:buClrTx/>
              <a:buFont typeface="Arial" panose="020B0604020202020204" pitchFamily="34" charset="0"/>
              <a:buChar char="•"/>
            </a:pPr>
            <a:endParaRPr lang="en-US" sz="4400" b="0" dirty="0" smtClean="0"/>
          </a:p>
          <a:p>
            <a:pPr marL="685800" indent="-685800">
              <a:buClrTx/>
              <a:buFont typeface="Arial" panose="020B0604020202020204" pitchFamily="34" charset="0"/>
              <a:buChar char="•"/>
            </a:pPr>
            <a:r>
              <a:rPr lang="en-US" sz="8000" b="0" dirty="0" smtClean="0">
                <a:hlinkClick r:id="rId3"/>
              </a:rPr>
              <a:t>Chart</a:t>
            </a:r>
            <a:r>
              <a:rPr lang="en-US" sz="8000" b="0" dirty="0" smtClean="0"/>
              <a:t> </a:t>
            </a:r>
            <a:r>
              <a:rPr lang="en-US" sz="8000" b="0" dirty="0"/>
              <a:t>that shows which application instructions to follow for each activity code. </a:t>
            </a:r>
            <a:endParaRPr lang="en-US" sz="8000" b="0" dirty="0" smtClean="0"/>
          </a:p>
          <a:p>
            <a:pPr marL="685800" indent="-685800">
              <a:buClrTx/>
              <a:buFont typeface="Arial" panose="020B0604020202020204" pitchFamily="34" charset="0"/>
              <a:buChar char="•"/>
            </a:pPr>
            <a:endParaRPr lang="en-US" sz="4400" b="0" dirty="0"/>
          </a:p>
          <a:p>
            <a:pPr marL="685800" indent="-685800">
              <a:buClrTx/>
              <a:buFont typeface="Arial" panose="020B0604020202020204" pitchFamily="34" charset="0"/>
              <a:buChar char="•"/>
            </a:pPr>
            <a:r>
              <a:rPr lang="en-US" sz="8000" b="0" dirty="0" smtClean="0"/>
              <a:t>Duplicative information has been eliminated </a:t>
            </a:r>
          </a:p>
          <a:p>
            <a:pPr marL="685800" indent="-685800">
              <a:buClrTx/>
              <a:buFont typeface="Arial" panose="020B0604020202020204" pitchFamily="34" charset="0"/>
              <a:buChar char="•"/>
            </a:pPr>
            <a:endParaRPr lang="en-US" sz="4400" b="0" dirty="0" smtClean="0"/>
          </a:p>
          <a:p>
            <a:pPr marL="685800" indent="-685800">
              <a:buClrTx/>
              <a:buFont typeface="Arial" panose="020B0604020202020204" pitchFamily="34" charset="0"/>
              <a:buChar char="•"/>
            </a:pPr>
            <a:r>
              <a:rPr lang="en-US" sz="8000" b="0" dirty="0" smtClean="0"/>
              <a:t>PDF format only</a:t>
            </a:r>
            <a:endParaRPr lang="en-US" sz="4000" b="0" dirty="0" smtClean="0"/>
          </a:p>
          <a:p>
            <a:pPr algn="r"/>
            <a:r>
              <a:rPr lang="en-US" sz="4000" b="0" dirty="0" smtClean="0"/>
              <a:t>See  </a:t>
            </a:r>
            <a:r>
              <a:rPr lang="en-US" sz="4000" b="0" dirty="0" smtClean="0">
                <a:hlinkClick r:id="rId4"/>
              </a:rPr>
              <a:t>NOT-OD-16-084</a:t>
            </a:r>
            <a:r>
              <a:rPr lang="en-US" sz="4000" b="0" dirty="0" smtClean="0"/>
              <a:t> for details.</a:t>
            </a:r>
            <a:endParaRPr lang="en-US" sz="4000" dirty="0"/>
          </a:p>
        </p:txBody>
      </p:sp>
      <p:sp>
        <p:nvSpPr>
          <p:cNvPr id="5" name="Slide Number Placeholder 4"/>
          <p:cNvSpPr>
            <a:spLocks noGrp="1"/>
          </p:cNvSpPr>
          <p:nvPr>
            <p:ph type="sldNum" sz="quarter" idx="10"/>
          </p:nvPr>
        </p:nvSpPr>
        <p:spPr/>
        <p:txBody>
          <a:bodyPr/>
          <a:lstStyle/>
          <a:p>
            <a:pPr>
              <a:defRPr/>
            </a:pPr>
            <a:fld id="{161627A0-52BE-49C3-90CB-787EE860760A}" type="slidenum">
              <a:rPr lang="en-US" smtClean="0">
                <a:solidFill>
                  <a:prstClr val="black"/>
                </a:solidFill>
              </a:rPr>
              <a:pPr>
                <a:defRPr/>
              </a:pPr>
              <a:t>17</a:t>
            </a:fld>
            <a:endParaRPr lang="en-US" dirty="0">
              <a:solidFill>
                <a:prstClr val="black"/>
              </a:solidFill>
            </a:endParaRPr>
          </a:p>
        </p:txBody>
      </p:sp>
    </p:spTree>
    <p:extLst>
      <p:ext uri="{BB962C8B-B14F-4D97-AF65-F5344CB8AC3E}">
        <p14:creationId xmlns:p14="http://schemas.microsoft.com/office/powerpoint/2010/main" val="13879586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ure with looking glass"/>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flipH="1">
            <a:off x="-1" y="1"/>
            <a:ext cx="1178169" cy="1371600"/>
          </a:xfrm>
          <a:prstGeom prst="rect">
            <a:avLst/>
          </a:prstGeom>
        </p:spPr>
      </p:pic>
      <p:sp>
        <p:nvSpPr>
          <p:cNvPr id="2" name="Title 1"/>
          <p:cNvSpPr>
            <a:spLocks noGrp="1"/>
          </p:cNvSpPr>
          <p:nvPr>
            <p:ph type="title"/>
          </p:nvPr>
        </p:nvSpPr>
        <p:spPr>
          <a:xfrm>
            <a:off x="457199" y="0"/>
            <a:ext cx="8245475" cy="1371600"/>
          </a:xfrm>
        </p:spPr>
        <p:txBody>
          <a:bodyPr>
            <a:normAutofit/>
          </a:bodyPr>
          <a:lstStyle/>
          <a:p>
            <a:pPr algn="ctr"/>
            <a:r>
              <a:rPr lang="en-US" sz="3600" b="1" cap="none" dirty="0"/>
              <a:t>Streamlining the </a:t>
            </a:r>
            <a:r>
              <a:rPr lang="en-US" sz="3600" b="1" cap="none" dirty="0" err="1"/>
              <a:t>eRA</a:t>
            </a:r>
            <a:r>
              <a:rPr lang="en-US" sz="3600" b="1" cap="none" dirty="0"/>
              <a:t> Commons Registration Process</a:t>
            </a:r>
            <a:endParaRPr lang="en-US" sz="3600" dirty="0"/>
          </a:p>
        </p:txBody>
      </p:sp>
      <p:sp>
        <p:nvSpPr>
          <p:cNvPr id="3" name="Content Placeholder 2"/>
          <p:cNvSpPr>
            <a:spLocks noGrp="1"/>
          </p:cNvSpPr>
          <p:nvPr>
            <p:ph idx="1"/>
          </p:nvPr>
        </p:nvSpPr>
        <p:spPr>
          <a:xfrm>
            <a:off x="457199" y="1524001"/>
            <a:ext cx="8245474" cy="4568576"/>
          </a:xfrm>
        </p:spPr>
        <p:txBody>
          <a:bodyPr>
            <a:normAutofit fontScale="25000" lnSpcReduction="20000"/>
          </a:bodyPr>
          <a:lstStyle/>
          <a:p>
            <a:pPr marL="0" indent="0">
              <a:lnSpc>
                <a:spcPct val="120000"/>
              </a:lnSpc>
              <a:buNone/>
            </a:pPr>
            <a:r>
              <a:rPr lang="en-US" sz="8800" b="0" dirty="0" smtClean="0"/>
              <a:t>NIH has streamlined the </a:t>
            </a:r>
            <a:r>
              <a:rPr lang="en-US" sz="8800" b="0" dirty="0"/>
              <a:t>registration requirements </a:t>
            </a:r>
            <a:r>
              <a:rPr lang="en-US" sz="8800" b="0" dirty="0" smtClean="0"/>
              <a:t>for Foundations </a:t>
            </a:r>
            <a:r>
              <a:rPr lang="en-US" sz="8800" b="0" dirty="0"/>
              <a:t>that represent already existing recipient </a:t>
            </a:r>
            <a:r>
              <a:rPr lang="en-US" sz="8800" b="0" dirty="0" smtClean="0"/>
              <a:t>organizations as well as newly </a:t>
            </a:r>
            <a:r>
              <a:rPr lang="en-US" sz="8800" b="0" dirty="0"/>
              <a:t>formed consortiums where the consortium members are already individually recognized as NIH recipient </a:t>
            </a:r>
            <a:r>
              <a:rPr lang="en-US" sz="8800" b="0" dirty="0" smtClean="0"/>
              <a:t>organizations. </a:t>
            </a:r>
          </a:p>
          <a:p>
            <a:pPr marL="274320" lvl="1" indent="0">
              <a:lnSpc>
                <a:spcPct val="120000"/>
              </a:lnSpc>
              <a:buNone/>
            </a:pPr>
            <a:endParaRPr lang="en-US" sz="8800" b="0" dirty="0" smtClean="0"/>
          </a:p>
          <a:p>
            <a:pPr marL="0" indent="0">
              <a:lnSpc>
                <a:spcPct val="120000"/>
              </a:lnSpc>
              <a:buNone/>
            </a:pPr>
            <a:endParaRPr lang="en-US" sz="8800" b="0" dirty="0" smtClean="0"/>
          </a:p>
          <a:p>
            <a:pPr marL="0" indent="0">
              <a:lnSpc>
                <a:spcPct val="120000"/>
              </a:lnSpc>
              <a:buNone/>
            </a:pPr>
            <a:r>
              <a:rPr lang="en-US" sz="8800" b="0" dirty="0" smtClean="0"/>
              <a:t>NIH urges potential applicants to </a:t>
            </a:r>
            <a:r>
              <a:rPr lang="en-US" sz="8800" b="0" dirty="0"/>
              <a:t>c</a:t>
            </a:r>
            <a:r>
              <a:rPr lang="en-US" sz="8800" b="0" dirty="0" smtClean="0"/>
              <a:t>onsider the eligibility assessment questions found on NOT-OD-16-057 prior to initiating the </a:t>
            </a:r>
            <a:r>
              <a:rPr lang="en-US" sz="8800" b="0" dirty="0" err="1" smtClean="0"/>
              <a:t>eRA</a:t>
            </a:r>
            <a:r>
              <a:rPr lang="en-US" sz="8800" b="0" dirty="0" smtClean="0"/>
              <a:t> Commons registration process.</a:t>
            </a:r>
          </a:p>
          <a:p>
            <a:endParaRPr lang="en-US" sz="8800" b="0" dirty="0"/>
          </a:p>
          <a:p>
            <a:pPr marL="285750" indent="-285750"/>
            <a:r>
              <a:rPr lang="en-US" sz="8800" b="0" dirty="0" smtClean="0"/>
              <a:t> </a:t>
            </a:r>
            <a:endParaRPr lang="en-US" sz="8800" b="0" dirty="0"/>
          </a:p>
          <a:p>
            <a:pPr marL="0" indent="0">
              <a:buNone/>
            </a:pPr>
            <a:endParaRPr lang="en-US" sz="5600" dirty="0" smtClean="0"/>
          </a:p>
          <a:p>
            <a:pPr marL="0" lvl="2" indent="0" algn="r">
              <a:buNone/>
            </a:pPr>
            <a:r>
              <a:rPr lang="en-US" sz="4000" dirty="0" smtClean="0">
                <a:solidFill>
                  <a:schemeClr val="tx1"/>
                </a:solidFill>
              </a:rPr>
              <a:t>See </a:t>
            </a:r>
            <a:r>
              <a:rPr lang="en-US" sz="4000" dirty="0">
                <a:hlinkClick r:id="rId4"/>
              </a:rPr>
              <a:t>NOT-OD-16-057</a:t>
            </a:r>
            <a:r>
              <a:rPr lang="en-US" sz="4000" dirty="0"/>
              <a:t> </a:t>
            </a:r>
            <a:r>
              <a:rPr lang="en-US" sz="4000" dirty="0">
                <a:solidFill>
                  <a:schemeClr val="tx1"/>
                </a:solidFill>
              </a:rPr>
              <a:t>for details</a:t>
            </a:r>
            <a:r>
              <a:rPr lang="en-US" sz="4000" dirty="0"/>
              <a:t>.</a:t>
            </a:r>
            <a:endParaRPr lang="en-US" sz="4000" u="sng" dirty="0">
              <a:solidFill>
                <a:schemeClr val="accent5"/>
              </a:solidFill>
            </a:endParaRPr>
          </a:p>
          <a:p>
            <a:pPr marL="0" indent="0" algn="r">
              <a:buNone/>
            </a:pPr>
            <a:endParaRPr lang="en-US" sz="1200" dirty="0"/>
          </a:p>
        </p:txBody>
      </p:sp>
      <p:sp>
        <p:nvSpPr>
          <p:cNvPr id="6" name="Slide Number Placeholder 5"/>
          <p:cNvSpPr>
            <a:spLocks noGrp="1"/>
          </p:cNvSpPr>
          <p:nvPr>
            <p:ph type="sldNum" sz="quarter" idx="10"/>
          </p:nvPr>
        </p:nvSpPr>
        <p:spPr/>
        <p:txBody>
          <a:bodyPr/>
          <a:lstStyle/>
          <a:p>
            <a:pPr>
              <a:defRPr/>
            </a:pPr>
            <a:fld id="{161627A0-52BE-49C3-90CB-787EE860760A}" type="slidenum">
              <a:rPr lang="en-US" smtClean="0">
                <a:solidFill>
                  <a:prstClr val="black"/>
                </a:solidFill>
              </a:rPr>
              <a:pPr>
                <a:defRPr/>
              </a:pPr>
              <a:t>18</a:t>
            </a:fld>
            <a:endParaRPr lang="en-US" dirty="0">
              <a:solidFill>
                <a:prstClr val="black"/>
              </a:solidFill>
            </a:endParaRPr>
          </a:p>
        </p:txBody>
      </p:sp>
    </p:spTree>
    <p:extLst>
      <p:ext uri="{BB962C8B-B14F-4D97-AF65-F5344CB8AC3E}">
        <p14:creationId xmlns:p14="http://schemas.microsoft.com/office/powerpoint/2010/main" val="39079037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950" y="495618"/>
            <a:ext cx="8420100" cy="1371600"/>
          </a:xfrm>
        </p:spPr>
        <p:txBody>
          <a:bodyPr>
            <a:noAutofit/>
          </a:bodyPr>
          <a:lstStyle/>
          <a:p>
            <a:pPr algn="ctr"/>
            <a:r>
              <a:rPr lang="en-US" sz="3600" b="1" cap="none" dirty="0" smtClean="0"/>
              <a:t>Requirements for the Appropriate Signatures on NIH Forms and Official Documentation</a:t>
            </a:r>
            <a:endParaRPr lang="en-US" sz="3600" dirty="0"/>
          </a:p>
        </p:txBody>
      </p:sp>
      <p:sp>
        <p:nvSpPr>
          <p:cNvPr id="3" name="Content Placeholder 2"/>
          <p:cNvSpPr>
            <a:spLocks noGrp="1"/>
          </p:cNvSpPr>
          <p:nvPr>
            <p:ph idx="1"/>
          </p:nvPr>
        </p:nvSpPr>
        <p:spPr>
          <a:xfrm>
            <a:off x="685345" y="2080890"/>
            <a:ext cx="7773310" cy="4165075"/>
          </a:xfrm>
        </p:spPr>
        <p:txBody>
          <a:bodyPr>
            <a:normAutofit fontScale="25000" lnSpcReduction="20000"/>
          </a:bodyPr>
          <a:lstStyle/>
          <a:p>
            <a:pPr>
              <a:lnSpc>
                <a:spcPct val="120000"/>
              </a:lnSpc>
            </a:pPr>
            <a:r>
              <a:rPr lang="en-US" sz="8800" b="0" dirty="0" smtClean="0"/>
              <a:t>All </a:t>
            </a:r>
            <a:r>
              <a:rPr lang="en-US" sz="8800" b="0" dirty="0"/>
              <a:t>forms and documentation submitted to the NIH must reflect the name of the </a:t>
            </a:r>
            <a:r>
              <a:rPr lang="en-US" sz="8800" b="0" dirty="0" smtClean="0"/>
              <a:t>individual with </a:t>
            </a:r>
            <a:r>
              <a:rPr lang="en-US" sz="8800" b="0" dirty="0"/>
              <a:t>the appropriate institutional authority to submit such </a:t>
            </a:r>
            <a:r>
              <a:rPr lang="en-US" sz="8800" b="0" dirty="0" smtClean="0"/>
              <a:t>information.</a:t>
            </a:r>
          </a:p>
          <a:p>
            <a:endParaRPr lang="en-US" sz="4400" b="0" dirty="0" smtClean="0"/>
          </a:p>
          <a:p>
            <a:endParaRPr lang="en-US" sz="4400" b="0" dirty="0"/>
          </a:p>
          <a:p>
            <a:endParaRPr lang="en-US" sz="4400" b="0" dirty="0" smtClean="0"/>
          </a:p>
          <a:p>
            <a:endParaRPr lang="en-US" sz="4400" b="0" dirty="0"/>
          </a:p>
          <a:p>
            <a:endParaRPr lang="en-US" sz="4400" b="0" dirty="0" smtClean="0"/>
          </a:p>
          <a:p>
            <a:endParaRPr lang="en-US" sz="4400" b="0" dirty="0"/>
          </a:p>
          <a:p>
            <a:pPr lvl="1">
              <a:buClrTx/>
            </a:pPr>
            <a:r>
              <a:rPr lang="en-US" sz="7200" b="0" dirty="0" smtClean="0"/>
              <a:t>Signature </a:t>
            </a:r>
            <a:r>
              <a:rPr lang="en-US" sz="7200" b="0" dirty="0"/>
              <a:t>blocks should contain the appropriate institutional </a:t>
            </a:r>
            <a:r>
              <a:rPr lang="en-US" sz="7200" b="0" dirty="0" smtClean="0"/>
              <a:t>authority</a:t>
            </a:r>
          </a:p>
          <a:p>
            <a:pPr lvl="1">
              <a:buClrTx/>
            </a:pPr>
            <a:endParaRPr lang="en-US" sz="7200" b="0" dirty="0"/>
          </a:p>
          <a:p>
            <a:pPr lvl="1">
              <a:buClrTx/>
            </a:pPr>
            <a:r>
              <a:rPr lang="en-US" sz="7200" b="0" dirty="0"/>
              <a:t>Electronic signatures must </a:t>
            </a:r>
            <a:r>
              <a:rPr lang="en-US" sz="7200" b="0" dirty="0" smtClean="0"/>
              <a:t>reflect </a:t>
            </a:r>
            <a:r>
              <a:rPr lang="en-US" sz="7200" b="0" dirty="0"/>
              <a:t>the name of the individual that is signing off on that document and not a generic block signature such as “Proposal reviewer”</a:t>
            </a:r>
            <a:endParaRPr lang="en-US" sz="7200" dirty="0"/>
          </a:p>
          <a:p>
            <a:pPr marL="0" indent="0" algn="r">
              <a:buNone/>
            </a:pPr>
            <a:endParaRPr lang="en-US" sz="4400" b="0" dirty="0" smtClean="0"/>
          </a:p>
          <a:p>
            <a:pPr marL="0" indent="0" algn="r">
              <a:buNone/>
            </a:pPr>
            <a:endParaRPr lang="en-US" sz="4000" b="0" dirty="0" smtClean="0"/>
          </a:p>
          <a:p>
            <a:pPr marL="0" indent="0" algn="r">
              <a:buNone/>
            </a:pPr>
            <a:r>
              <a:rPr lang="en-US" sz="4000" b="0" dirty="0" smtClean="0"/>
              <a:t>See </a:t>
            </a:r>
            <a:r>
              <a:rPr lang="en-US" sz="4000" b="0" dirty="0">
                <a:hlinkClick r:id="rId3"/>
              </a:rPr>
              <a:t>NOT-OD-16-071</a:t>
            </a:r>
            <a:r>
              <a:rPr lang="en-US" sz="4000" b="0" dirty="0"/>
              <a:t> for details.</a:t>
            </a:r>
          </a:p>
          <a:p>
            <a:pPr marL="0" indent="0" algn="r">
              <a:buNone/>
            </a:pPr>
            <a:endParaRPr lang="en-US" sz="4000" dirty="0"/>
          </a:p>
        </p:txBody>
      </p:sp>
      <p:pic>
        <p:nvPicPr>
          <p:cNvPr id="5" name="Picture 4" descr="pen"/>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61950" y="2932404"/>
            <a:ext cx="1064285" cy="1231023"/>
          </a:xfrm>
          <a:prstGeom prst="rect">
            <a:avLst/>
          </a:prstGeom>
        </p:spPr>
      </p:pic>
      <p:sp>
        <p:nvSpPr>
          <p:cNvPr id="6" name="Slide Number Placeholder 5"/>
          <p:cNvSpPr>
            <a:spLocks noGrp="1"/>
          </p:cNvSpPr>
          <p:nvPr>
            <p:ph type="sldNum" sz="quarter" idx="10"/>
          </p:nvPr>
        </p:nvSpPr>
        <p:spPr/>
        <p:txBody>
          <a:bodyPr/>
          <a:lstStyle/>
          <a:p>
            <a:pPr>
              <a:defRPr/>
            </a:pPr>
            <a:fld id="{161627A0-52BE-49C3-90CB-787EE860760A}" type="slidenum">
              <a:rPr lang="en-US" smtClean="0">
                <a:solidFill>
                  <a:prstClr val="black"/>
                </a:solidFill>
              </a:rPr>
              <a:pPr>
                <a:defRPr/>
              </a:pPr>
              <a:t>19</a:t>
            </a:fld>
            <a:endParaRPr lang="en-US" dirty="0">
              <a:solidFill>
                <a:prstClr val="black"/>
              </a:solidFill>
            </a:endParaRPr>
          </a:p>
        </p:txBody>
      </p:sp>
    </p:spTree>
    <p:extLst>
      <p:ext uri="{BB962C8B-B14F-4D97-AF65-F5344CB8AC3E}">
        <p14:creationId xmlns:p14="http://schemas.microsoft.com/office/powerpoint/2010/main" val="16711911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763000" cy="598970"/>
          </a:xfrm>
        </p:spPr>
        <p:txBody>
          <a:bodyPr>
            <a:noAutofit/>
          </a:bodyPr>
          <a:lstStyle/>
          <a:p>
            <a:pPr algn="ctr"/>
            <a:r>
              <a:rPr lang="en-US" sz="3600" dirty="0"/>
              <a:t>NIH FY 2017  </a:t>
            </a:r>
            <a:r>
              <a:rPr lang="en-US" sz="3600" dirty="0" smtClean="0"/>
              <a:t>Budget and Fiscal News</a:t>
            </a:r>
            <a:endParaRPr lang="en-US" sz="3600" dirty="0"/>
          </a:p>
        </p:txBody>
      </p:sp>
      <p:sp>
        <p:nvSpPr>
          <p:cNvPr id="3" name="Content Placeholder 2"/>
          <p:cNvSpPr>
            <a:spLocks noGrp="1"/>
          </p:cNvSpPr>
          <p:nvPr>
            <p:ph idx="1"/>
          </p:nvPr>
        </p:nvSpPr>
        <p:spPr>
          <a:xfrm>
            <a:off x="457200" y="1478364"/>
            <a:ext cx="8153400" cy="4248543"/>
          </a:xfrm>
        </p:spPr>
        <p:txBody>
          <a:bodyPr>
            <a:normAutofit/>
          </a:bodyPr>
          <a:lstStyle/>
          <a:p>
            <a:pPr marL="0" indent="0">
              <a:buNone/>
            </a:pPr>
            <a:r>
              <a:rPr lang="en-US" b="1" dirty="0" smtClean="0"/>
              <a:t>Stay tuned for additional guidance…</a:t>
            </a:r>
            <a:endParaRPr lang="en-US" dirty="0"/>
          </a:p>
          <a:p>
            <a:pPr marL="0" indent="0" algn="r">
              <a:buNone/>
            </a:pPr>
            <a:endParaRPr lang="en-US" sz="975" dirty="0"/>
          </a:p>
          <a:p>
            <a:pPr marL="0" indent="0" algn="r">
              <a:buNone/>
            </a:pPr>
            <a:endParaRPr lang="en-US" sz="1275" dirty="0"/>
          </a:p>
        </p:txBody>
      </p:sp>
      <p:sp>
        <p:nvSpPr>
          <p:cNvPr id="5" name="Slide Number Placeholder 4"/>
          <p:cNvSpPr>
            <a:spLocks noGrp="1"/>
          </p:cNvSpPr>
          <p:nvPr>
            <p:ph type="sldNum" sz="quarter" idx="10"/>
          </p:nvPr>
        </p:nvSpPr>
        <p:spPr/>
        <p:txBody>
          <a:bodyPr/>
          <a:lstStyle/>
          <a:p>
            <a:pPr>
              <a:defRPr/>
            </a:pPr>
            <a:fld id="{161627A0-52BE-49C3-90CB-787EE860760A}" type="slidenum">
              <a:rPr lang="en-US" smtClean="0">
                <a:solidFill>
                  <a:prstClr val="black"/>
                </a:solidFill>
              </a:rPr>
              <a:pPr>
                <a:defRPr/>
              </a:pPr>
              <a:t>2</a:t>
            </a:fld>
            <a:endParaRPr lang="en-US" dirty="0">
              <a:solidFill>
                <a:prstClr val="black"/>
              </a:solidFill>
            </a:endParaRPr>
          </a:p>
        </p:txBody>
      </p:sp>
    </p:spTree>
    <p:extLst>
      <p:ext uri="{BB962C8B-B14F-4D97-AF65-F5344CB8AC3E}">
        <p14:creationId xmlns:p14="http://schemas.microsoft.com/office/powerpoint/2010/main" val="23785451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783" y="293010"/>
            <a:ext cx="8756374" cy="1371600"/>
          </a:xfrm>
        </p:spPr>
        <p:txBody>
          <a:bodyPr>
            <a:noAutofit/>
          </a:bodyPr>
          <a:lstStyle/>
          <a:p>
            <a:pPr algn="ctr"/>
            <a:r>
              <a:rPr lang="en-US" sz="3600" b="1" cap="none" dirty="0" smtClean="0"/>
              <a:t>Reporting Instructions for Publications  </a:t>
            </a:r>
            <a:br>
              <a:rPr lang="en-US" sz="3600" b="1" cap="none" dirty="0" smtClean="0"/>
            </a:br>
            <a:r>
              <a:rPr lang="en-US" sz="3600" b="1" cap="none" dirty="0" smtClean="0"/>
              <a:t>Supported by Shared Resources </a:t>
            </a:r>
            <a:br>
              <a:rPr lang="en-US" sz="3600" b="1" cap="none" dirty="0" smtClean="0"/>
            </a:br>
            <a:r>
              <a:rPr lang="en-US" sz="3600" b="1" cap="none" dirty="0" smtClean="0"/>
              <a:t>in RPPR and Renewal Applications</a:t>
            </a:r>
            <a:endParaRPr lang="en-US" sz="3600" dirty="0"/>
          </a:p>
        </p:txBody>
      </p:sp>
      <p:sp>
        <p:nvSpPr>
          <p:cNvPr id="3" name="Content Placeholder 2"/>
          <p:cNvSpPr>
            <a:spLocks noGrp="1"/>
          </p:cNvSpPr>
          <p:nvPr>
            <p:ph idx="1"/>
          </p:nvPr>
        </p:nvSpPr>
        <p:spPr>
          <a:xfrm>
            <a:off x="198783" y="1905000"/>
            <a:ext cx="8756374" cy="4477453"/>
          </a:xfrm>
        </p:spPr>
        <p:txBody>
          <a:bodyPr>
            <a:normAutofit fontScale="32500" lnSpcReduction="20000"/>
          </a:bodyPr>
          <a:lstStyle/>
          <a:p>
            <a:pPr marL="109537" indent="0">
              <a:buNone/>
            </a:pPr>
            <a:r>
              <a:rPr lang="en-US" sz="6800" b="0" dirty="0" smtClean="0"/>
              <a:t>Awardees </a:t>
            </a:r>
            <a:r>
              <a:rPr lang="en-US" sz="6800" b="0" dirty="0"/>
              <a:t>are </a:t>
            </a:r>
            <a:r>
              <a:rPr lang="en-US" sz="6800" b="0" u="sng" dirty="0"/>
              <a:t>not</a:t>
            </a:r>
            <a:r>
              <a:rPr lang="en-US" sz="6800" b="0" dirty="0"/>
              <a:t> required to track or report publications arising from the resources they share. </a:t>
            </a:r>
            <a:endParaRPr lang="en-US" sz="6800" b="0" dirty="0" smtClean="0"/>
          </a:p>
          <a:p>
            <a:endParaRPr lang="en-US" sz="7400" b="0" dirty="0"/>
          </a:p>
          <a:p>
            <a:pPr marL="22225" indent="0">
              <a:buNone/>
            </a:pPr>
            <a:r>
              <a:rPr lang="en-US" sz="6800" b="0" dirty="0" smtClean="0"/>
              <a:t>Optional:</a:t>
            </a:r>
          </a:p>
          <a:p>
            <a:pPr indent="-342900">
              <a:buClrTx/>
            </a:pPr>
            <a:r>
              <a:rPr lang="en-US" sz="6800" b="0" dirty="0" smtClean="0"/>
              <a:t>Awardees </a:t>
            </a:r>
            <a:r>
              <a:rPr lang="en-US" sz="6800" b="0" dirty="0"/>
              <a:t>should only use a list or summary to highlight how </a:t>
            </a:r>
            <a:r>
              <a:rPr lang="en-US" sz="6800" b="0" dirty="0" smtClean="0"/>
              <a:t>shared resources </a:t>
            </a:r>
            <a:r>
              <a:rPr lang="en-US" sz="6800" b="0" dirty="0"/>
              <a:t>lead to noteworthy impact(s). </a:t>
            </a:r>
            <a:endParaRPr lang="en-US" sz="6800" b="0" dirty="0" smtClean="0"/>
          </a:p>
          <a:p>
            <a:pPr marL="342900" indent="-342900">
              <a:buClrTx/>
            </a:pPr>
            <a:endParaRPr lang="en-US" sz="6800" b="0" dirty="0" smtClean="0"/>
          </a:p>
          <a:p>
            <a:pPr marL="1143000" lvl="1" indent="-685800">
              <a:buClrTx/>
            </a:pPr>
            <a:r>
              <a:rPr lang="en-US" sz="6200" b="0" dirty="0" smtClean="0"/>
              <a:t>RPPR –list </a:t>
            </a:r>
            <a:r>
              <a:rPr lang="en-US" sz="6200" b="0" dirty="0"/>
              <a:t>and/or summarize these publications in section B.2.  </a:t>
            </a:r>
            <a:endParaRPr lang="en-US" sz="6200" b="0" dirty="0" smtClean="0"/>
          </a:p>
          <a:p>
            <a:pPr marL="1143000" lvl="1" indent="-685800">
              <a:buClrTx/>
            </a:pPr>
            <a:endParaRPr lang="en-US" sz="6200" b="0" dirty="0"/>
          </a:p>
          <a:p>
            <a:pPr marL="1143000" lvl="1" indent="-685800">
              <a:buClrTx/>
            </a:pPr>
            <a:r>
              <a:rPr lang="en-US" sz="6200" b="0" dirty="0" smtClean="0"/>
              <a:t>Renewal application –list </a:t>
            </a:r>
            <a:r>
              <a:rPr lang="en-US" sz="6200" b="0" dirty="0"/>
              <a:t>and/or summarize these publications in the appropriate sharing </a:t>
            </a:r>
            <a:r>
              <a:rPr lang="en-US" sz="6200" b="0" dirty="0" smtClean="0"/>
              <a:t>plan. </a:t>
            </a:r>
            <a:endParaRPr lang="en-US" sz="6200" b="0" dirty="0"/>
          </a:p>
          <a:p>
            <a:endParaRPr lang="en-US" sz="6200" b="0" dirty="0" smtClean="0"/>
          </a:p>
          <a:p>
            <a:pPr algn="r"/>
            <a:endParaRPr lang="en-US" sz="4400" b="0" dirty="0" smtClean="0"/>
          </a:p>
          <a:p>
            <a:pPr algn="r"/>
            <a:endParaRPr lang="en-US" sz="4400" dirty="0"/>
          </a:p>
          <a:p>
            <a:pPr algn="r"/>
            <a:endParaRPr lang="en-US" sz="4400" b="0" dirty="0" smtClean="0"/>
          </a:p>
          <a:p>
            <a:pPr algn="r"/>
            <a:r>
              <a:rPr lang="en-US" sz="3100" b="0" dirty="0" smtClean="0"/>
              <a:t>See </a:t>
            </a:r>
            <a:r>
              <a:rPr lang="en-US" sz="3100" b="0" dirty="0" smtClean="0">
                <a:hlinkClick r:id="rId3"/>
              </a:rPr>
              <a:t>NOT-OD-16-079</a:t>
            </a:r>
            <a:r>
              <a:rPr lang="en-US" sz="3100" b="0" dirty="0" smtClean="0"/>
              <a:t> for details.</a:t>
            </a:r>
            <a:endParaRPr lang="en-US" sz="3100" b="0" dirty="0"/>
          </a:p>
        </p:txBody>
      </p:sp>
      <p:sp>
        <p:nvSpPr>
          <p:cNvPr id="5" name="Slide Number Placeholder 4"/>
          <p:cNvSpPr>
            <a:spLocks noGrp="1"/>
          </p:cNvSpPr>
          <p:nvPr>
            <p:ph type="sldNum" sz="quarter" idx="10"/>
          </p:nvPr>
        </p:nvSpPr>
        <p:spPr/>
        <p:txBody>
          <a:bodyPr/>
          <a:lstStyle/>
          <a:p>
            <a:pPr>
              <a:defRPr/>
            </a:pPr>
            <a:fld id="{161627A0-52BE-49C3-90CB-787EE860760A}" type="slidenum">
              <a:rPr lang="en-US" smtClean="0">
                <a:solidFill>
                  <a:prstClr val="black"/>
                </a:solidFill>
              </a:rPr>
              <a:pPr>
                <a:defRPr/>
              </a:pPr>
              <a:t>20</a:t>
            </a:fld>
            <a:endParaRPr lang="en-US" dirty="0">
              <a:solidFill>
                <a:prstClr val="black"/>
              </a:solidFill>
            </a:endParaRPr>
          </a:p>
        </p:txBody>
      </p:sp>
    </p:spTree>
    <p:extLst>
      <p:ext uri="{BB962C8B-B14F-4D97-AF65-F5344CB8AC3E}">
        <p14:creationId xmlns:p14="http://schemas.microsoft.com/office/powerpoint/2010/main" val="1125486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8600" y="217537"/>
            <a:ext cx="8636157" cy="1364049"/>
          </a:xfrm>
        </p:spPr>
        <p:txBody>
          <a:bodyPr>
            <a:noAutofit/>
          </a:bodyPr>
          <a:lstStyle/>
          <a:p>
            <a:pPr algn="ctr"/>
            <a:r>
              <a:rPr lang="en-US" sz="3600" b="1" cap="none" dirty="0" smtClean="0"/>
              <a:t>NIH Policy on Informed Consent for Human Fetal Tissue Research</a:t>
            </a:r>
            <a:endParaRPr lang="en-US" sz="3600" dirty="0"/>
          </a:p>
        </p:txBody>
      </p:sp>
      <p:sp>
        <p:nvSpPr>
          <p:cNvPr id="5" name="TextBox 4" descr="green postit stating &quot;Important&quot;"/>
          <p:cNvSpPr txBox="1"/>
          <p:nvPr/>
        </p:nvSpPr>
        <p:spPr>
          <a:xfrm>
            <a:off x="383649" y="1581586"/>
            <a:ext cx="8481109" cy="4816703"/>
          </a:xfrm>
          <a:prstGeom prst="rect">
            <a:avLst/>
          </a:prstGeom>
          <a:noFill/>
        </p:spPr>
        <p:txBody>
          <a:bodyPr wrap="square" rtlCol="0">
            <a:spAutoFit/>
          </a:bodyPr>
          <a:lstStyle/>
          <a:p>
            <a:r>
              <a:rPr lang="en-US" sz="2400" dirty="0" smtClean="0"/>
              <a:t>NIH-funded </a:t>
            </a:r>
            <a:r>
              <a:rPr lang="en-US" sz="2400" dirty="0"/>
              <a:t>research involving human fetal tissue </a:t>
            </a:r>
            <a:r>
              <a:rPr lang="en-US" sz="2400" dirty="0" smtClean="0"/>
              <a:t>must be </a:t>
            </a:r>
            <a:r>
              <a:rPr lang="en-US" sz="2400" dirty="0"/>
              <a:t>conducted in compliance with all applicable federal, state, and </a:t>
            </a:r>
            <a:r>
              <a:rPr lang="en-US" sz="2400" dirty="0" smtClean="0"/>
              <a:t>local </a:t>
            </a:r>
            <a:r>
              <a:rPr lang="en-US" sz="2400" dirty="0"/>
              <a:t>laws and </a:t>
            </a:r>
            <a:r>
              <a:rPr lang="en-US" sz="2400" dirty="0" smtClean="0"/>
              <a:t>regulations.</a:t>
            </a:r>
          </a:p>
          <a:p>
            <a:endParaRPr lang="en-US" sz="2400" dirty="0"/>
          </a:p>
          <a:p>
            <a:r>
              <a:rPr lang="en-US" sz="2400" dirty="0"/>
              <a:t>NIH </a:t>
            </a:r>
            <a:r>
              <a:rPr lang="en-US" sz="2400" dirty="0" smtClean="0"/>
              <a:t>expects:</a:t>
            </a:r>
          </a:p>
          <a:p>
            <a:endParaRPr lang="en-US" sz="2000" dirty="0" smtClean="0"/>
          </a:p>
          <a:p>
            <a:pPr marL="285750" indent="-285750">
              <a:buFont typeface="Arial" panose="020B0604020202020204" pitchFamily="34" charset="0"/>
              <a:buChar char="•"/>
            </a:pPr>
            <a:r>
              <a:rPr lang="en-US" sz="2000" dirty="0" smtClean="0"/>
              <a:t>Informed consent be obtained from the donor </a:t>
            </a:r>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r>
              <a:rPr lang="en-US" sz="2000" dirty="0" smtClean="0"/>
              <a:t>When recipient uses a third party, appropriate documentation be maintained by grantee and contractors stating that informed consent was obtained at the time of collection </a:t>
            </a:r>
          </a:p>
          <a:p>
            <a:pPr marL="285750" indent="-285750" algn="r">
              <a:buFont typeface="Arial" panose="020B0604020202020204" pitchFamily="34" charset="0"/>
              <a:buChar char="•"/>
            </a:pPr>
            <a:endParaRPr lang="en-US" dirty="0"/>
          </a:p>
          <a:p>
            <a:pPr algn="r"/>
            <a:endParaRPr lang="en-US" sz="1400" dirty="0" smtClean="0"/>
          </a:p>
          <a:p>
            <a:pPr algn="r"/>
            <a:endParaRPr lang="en-US" sz="1200" dirty="0" smtClean="0"/>
          </a:p>
          <a:p>
            <a:pPr algn="r"/>
            <a:endParaRPr lang="en-US" sz="1200" dirty="0" smtClean="0"/>
          </a:p>
          <a:p>
            <a:pPr algn="r"/>
            <a:r>
              <a:rPr lang="en-US" sz="1100" dirty="0" smtClean="0"/>
              <a:t>See </a:t>
            </a:r>
            <a:r>
              <a:rPr lang="en-US" sz="1100" dirty="0"/>
              <a:t>Guide Notice NIH-</a:t>
            </a:r>
            <a:r>
              <a:rPr lang="en-US" sz="1100" dirty="0">
                <a:hlinkClick r:id="rId3"/>
              </a:rPr>
              <a:t>NOT-OD-15-143</a:t>
            </a:r>
            <a:r>
              <a:rPr lang="en-US" sz="1100" dirty="0"/>
              <a:t> and </a:t>
            </a:r>
            <a:r>
              <a:rPr lang="en-US" sz="1100" dirty="0" smtClean="0">
                <a:hlinkClick r:id="rId4"/>
              </a:rPr>
              <a:t>NOT-OD-16-033</a:t>
            </a:r>
            <a:r>
              <a:rPr lang="en-US" sz="1100" dirty="0"/>
              <a:t> </a:t>
            </a:r>
            <a:r>
              <a:rPr lang="en-US" sz="1100" dirty="0" smtClean="0"/>
              <a:t>for additional details.</a:t>
            </a:r>
            <a:endParaRPr lang="en-US" sz="1100" dirty="0"/>
          </a:p>
        </p:txBody>
      </p:sp>
      <p:sp>
        <p:nvSpPr>
          <p:cNvPr id="6" name="Slide Number Placeholder 1"/>
          <p:cNvSpPr txBox="1">
            <a:spLocks/>
          </p:cNvSpPr>
          <p:nvPr/>
        </p:nvSpPr>
        <p:spPr>
          <a:xfrm>
            <a:off x="152400" y="6324600"/>
            <a:ext cx="762000" cy="366713"/>
          </a:xfrm>
          <a:prstGeom prst="rect">
            <a:avLst/>
          </a:prstGeom>
        </p:spPr>
        <p:txBody>
          <a:bodyPr vert="horz"/>
          <a:lstStyle>
            <a:defPPr>
              <a:defRPr lang="en-US"/>
            </a:defPPr>
            <a:lvl1pPr algn="l" rtl="0" eaLnBrk="1" fontAlgn="base" latinLnBrk="0" hangingPunct="1">
              <a:spcBef>
                <a:spcPct val="0"/>
              </a:spcBef>
              <a:spcAft>
                <a:spcPct val="0"/>
              </a:spcAft>
              <a:defRPr kumimoji="0" sz="800" kern="1200">
                <a:solidFill>
                  <a:schemeClr val="accent2"/>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en-US" sz="1800" dirty="0" smtClean="0">
                <a:solidFill>
                  <a:prstClr val="black"/>
                </a:solidFill>
              </a:rPr>
              <a:t>23</a:t>
            </a:r>
            <a:endParaRPr lang="en-US" sz="1800" dirty="0">
              <a:solidFill>
                <a:prstClr val="black"/>
              </a:solidFill>
            </a:endParaRPr>
          </a:p>
        </p:txBody>
      </p:sp>
    </p:spTree>
    <p:extLst>
      <p:ext uri="{BB962C8B-B14F-4D97-AF65-F5344CB8AC3E}">
        <p14:creationId xmlns:p14="http://schemas.microsoft.com/office/powerpoint/2010/main" val="31036366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8857"/>
            <a:ext cx="8553450" cy="1371600"/>
          </a:xfrm>
        </p:spPr>
        <p:txBody>
          <a:bodyPr>
            <a:normAutofit fontScale="90000"/>
          </a:bodyPr>
          <a:lstStyle/>
          <a:p>
            <a:pPr algn="ctr"/>
            <a:r>
              <a:rPr lang="en-US" b="1" cap="none" dirty="0" smtClean="0"/>
              <a:t>Final NIH Policy on the Use of a Single Institutional Review Board (</a:t>
            </a:r>
            <a:r>
              <a:rPr lang="en-US" b="1" cap="none" dirty="0" err="1" smtClean="0"/>
              <a:t>sIRB</a:t>
            </a:r>
            <a:r>
              <a:rPr lang="en-US" b="1" cap="none" dirty="0" smtClean="0"/>
              <a:t>) for Multi-Site Research</a:t>
            </a:r>
            <a:endParaRPr lang="en-US" dirty="0"/>
          </a:p>
        </p:txBody>
      </p:sp>
      <p:sp>
        <p:nvSpPr>
          <p:cNvPr id="3" name="Content Placeholder 2"/>
          <p:cNvSpPr>
            <a:spLocks noGrp="1"/>
          </p:cNvSpPr>
          <p:nvPr>
            <p:ph idx="1"/>
          </p:nvPr>
        </p:nvSpPr>
        <p:spPr>
          <a:xfrm>
            <a:off x="304800" y="2057400"/>
            <a:ext cx="8553450" cy="4311967"/>
          </a:xfrm>
        </p:spPr>
        <p:txBody>
          <a:bodyPr>
            <a:normAutofit fontScale="85000" lnSpcReduction="20000"/>
          </a:bodyPr>
          <a:lstStyle/>
          <a:p>
            <a:pPr marL="109537" indent="0">
              <a:lnSpc>
                <a:spcPct val="120000"/>
              </a:lnSpc>
              <a:buNone/>
            </a:pPr>
            <a:r>
              <a:rPr lang="en-US" sz="2600" b="0" dirty="0" smtClean="0"/>
              <a:t>Effective for receipt dates on and after May 25, 2017. </a:t>
            </a:r>
          </a:p>
          <a:p>
            <a:pPr>
              <a:lnSpc>
                <a:spcPct val="120000"/>
              </a:lnSpc>
            </a:pPr>
            <a:endParaRPr lang="en-US" sz="2600" b="0" dirty="0"/>
          </a:p>
          <a:p>
            <a:pPr>
              <a:lnSpc>
                <a:spcPct val="120000"/>
              </a:lnSpc>
            </a:pPr>
            <a:endParaRPr lang="en-US" sz="2600" b="0" dirty="0" smtClean="0"/>
          </a:p>
          <a:p>
            <a:pPr>
              <a:lnSpc>
                <a:spcPct val="120000"/>
              </a:lnSpc>
              <a:buClrTx/>
            </a:pPr>
            <a:r>
              <a:rPr lang="en-US" sz="2600" b="0" dirty="0" smtClean="0"/>
              <a:t>Domestic sites </a:t>
            </a:r>
            <a:r>
              <a:rPr lang="en-US" sz="2600" b="0" dirty="0"/>
              <a:t>participating in multi-site studies involving non-exempt human subjects research funded by the National Institutes of Health (NIH) will use a single Institutional Review Board (</a:t>
            </a:r>
            <a:r>
              <a:rPr lang="en-US" sz="2600" b="0" dirty="0" err="1"/>
              <a:t>sIRB</a:t>
            </a:r>
            <a:r>
              <a:rPr lang="en-US" sz="2600" b="0" dirty="0"/>
              <a:t>) to conduct the ethical review required by the Department of Health and Human Services </a:t>
            </a:r>
            <a:r>
              <a:rPr lang="en-US" sz="2600" b="0" dirty="0" smtClean="0"/>
              <a:t>regulations for the Protection </a:t>
            </a:r>
            <a:r>
              <a:rPr lang="en-US" sz="2600" b="0" dirty="0"/>
              <a:t>of Human </a:t>
            </a:r>
            <a:r>
              <a:rPr lang="en-US" sz="2600" b="0" dirty="0" smtClean="0"/>
              <a:t>Subjects.</a:t>
            </a:r>
          </a:p>
          <a:p>
            <a:endParaRPr lang="en-US" sz="2900" b="0" dirty="0" smtClean="0"/>
          </a:p>
          <a:p>
            <a:pPr algn="r"/>
            <a:endParaRPr lang="en-US" sz="1200" b="0" u="sng" dirty="0" smtClean="0"/>
          </a:p>
          <a:p>
            <a:pPr algn="r"/>
            <a:endParaRPr lang="en-US" sz="1200" b="0" dirty="0"/>
          </a:p>
          <a:p>
            <a:pPr algn="r"/>
            <a:r>
              <a:rPr lang="en-US" sz="1200" b="0" dirty="0" smtClean="0"/>
              <a:t>See </a:t>
            </a:r>
            <a:r>
              <a:rPr lang="en-US" sz="1200" b="0" dirty="0" smtClean="0">
                <a:hlinkClick r:id="rId3"/>
              </a:rPr>
              <a:t>NOT-OD-16-094</a:t>
            </a:r>
            <a:r>
              <a:rPr lang="en-US" sz="1200" b="0" dirty="0" smtClean="0"/>
              <a:t> for details.</a:t>
            </a:r>
          </a:p>
          <a:p>
            <a:endParaRPr lang="en-US" sz="1200" b="0" dirty="0"/>
          </a:p>
        </p:txBody>
      </p:sp>
      <p:sp>
        <p:nvSpPr>
          <p:cNvPr id="5" name="Slide Number Placeholder 4"/>
          <p:cNvSpPr>
            <a:spLocks noGrp="1"/>
          </p:cNvSpPr>
          <p:nvPr>
            <p:ph type="sldNum" sz="quarter" idx="10"/>
          </p:nvPr>
        </p:nvSpPr>
        <p:spPr/>
        <p:txBody>
          <a:bodyPr/>
          <a:lstStyle/>
          <a:p>
            <a:pPr>
              <a:defRPr/>
            </a:pPr>
            <a:fld id="{161627A0-52BE-49C3-90CB-787EE860760A}" type="slidenum">
              <a:rPr lang="en-US" smtClean="0">
                <a:solidFill>
                  <a:prstClr val="black"/>
                </a:solidFill>
              </a:rPr>
              <a:pPr>
                <a:defRPr/>
              </a:pPr>
              <a:t>22</a:t>
            </a:fld>
            <a:endParaRPr lang="en-US" dirty="0">
              <a:solidFill>
                <a:prstClr val="black"/>
              </a:solidFill>
            </a:endParaRPr>
          </a:p>
        </p:txBody>
      </p:sp>
    </p:spTree>
    <p:extLst>
      <p:ext uri="{BB962C8B-B14F-4D97-AF65-F5344CB8AC3E}">
        <p14:creationId xmlns:p14="http://schemas.microsoft.com/office/powerpoint/2010/main" val="42485198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5" y="157163"/>
            <a:ext cx="8839200" cy="1682750"/>
          </a:xfrm>
        </p:spPr>
        <p:txBody>
          <a:bodyPr>
            <a:noAutofit/>
          </a:bodyPr>
          <a:lstStyle/>
          <a:p>
            <a:pPr algn="ctr"/>
            <a:r>
              <a:rPr lang="en-US" sz="3600" b="1" cap="none" dirty="0" smtClean="0"/>
              <a:t>New Salary and Research Cost Allowances for K08 and K23 Career Development Awards</a:t>
            </a:r>
            <a:endParaRPr lang="en-US" sz="3600" b="1" dirty="0"/>
          </a:p>
        </p:txBody>
      </p:sp>
      <p:sp>
        <p:nvSpPr>
          <p:cNvPr id="3" name="Content Placeholder 2"/>
          <p:cNvSpPr>
            <a:spLocks noGrp="1"/>
          </p:cNvSpPr>
          <p:nvPr>
            <p:ph idx="1"/>
          </p:nvPr>
        </p:nvSpPr>
        <p:spPr>
          <a:xfrm>
            <a:off x="266700" y="1993106"/>
            <a:ext cx="8715375" cy="1371600"/>
          </a:xfrm>
        </p:spPr>
        <p:txBody>
          <a:bodyPr>
            <a:normAutofit fontScale="25000" lnSpcReduction="20000"/>
          </a:bodyPr>
          <a:lstStyle/>
          <a:p>
            <a:pPr marL="109537" indent="0">
              <a:lnSpc>
                <a:spcPct val="120000"/>
              </a:lnSpc>
              <a:spcBef>
                <a:spcPts val="0"/>
              </a:spcBef>
              <a:buNone/>
            </a:pPr>
            <a:r>
              <a:rPr lang="en-US" sz="8000" b="0" dirty="0"/>
              <a:t>Effective February 12, 2016, for new (Type 1) and continuation (Type </a:t>
            </a:r>
            <a:r>
              <a:rPr lang="en-US" sz="8000" b="0" dirty="0" smtClean="0"/>
              <a:t>5) K08 </a:t>
            </a:r>
            <a:r>
              <a:rPr lang="en-US" sz="8000" b="0" dirty="0"/>
              <a:t>and K23 applications submitted for FY 17 </a:t>
            </a:r>
            <a:r>
              <a:rPr lang="en-US" sz="8000" b="0" dirty="0" smtClean="0"/>
              <a:t>funding.  Several NIH </a:t>
            </a:r>
            <a:r>
              <a:rPr lang="en-US" sz="8000" b="0" dirty="0"/>
              <a:t>Institutes and Centers (ICs) will </a:t>
            </a:r>
            <a:r>
              <a:rPr lang="en-US" sz="8000" b="0" dirty="0" smtClean="0"/>
              <a:t>increase the </a:t>
            </a:r>
            <a:r>
              <a:rPr lang="en-US" sz="8000" b="0" dirty="0"/>
              <a:t>K awardee's salary support to a base level of $</a:t>
            </a:r>
            <a:r>
              <a:rPr lang="en-US" sz="8000" b="0" dirty="0" smtClean="0"/>
              <a:t>100,000. </a:t>
            </a:r>
          </a:p>
          <a:p>
            <a:endParaRPr lang="en-US" sz="3200" i="1" dirty="0"/>
          </a:p>
          <a:p>
            <a:pPr algn="r"/>
            <a:r>
              <a:rPr lang="en-US" sz="1500" b="0" dirty="0" smtClean="0"/>
              <a:t>.</a:t>
            </a:r>
            <a:endParaRPr lang="en-US" sz="1500" b="0" dirty="0"/>
          </a:p>
        </p:txBody>
      </p:sp>
      <p:sp>
        <p:nvSpPr>
          <p:cNvPr id="5" name="Content Placeholder 2"/>
          <p:cNvSpPr txBox="1">
            <a:spLocks/>
          </p:cNvSpPr>
          <p:nvPr/>
        </p:nvSpPr>
        <p:spPr>
          <a:xfrm>
            <a:off x="452437" y="3517899"/>
            <a:ext cx="8343900" cy="2004468"/>
          </a:xfrm>
          <a:prstGeom prst="rect">
            <a:avLst/>
          </a:prstGeom>
        </p:spPr>
        <p:txBody>
          <a:bodyPr vert="horz" lIns="91440" tIns="45720" rIns="91440" bIns="45720" numCol="2" rtlCol="0">
            <a:normAutofit fontScale="25000" lnSpcReduction="20000"/>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just"/>
            <a:r>
              <a:rPr lang="en-US" sz="7200" b="0" i="1" u="sng" dirty="0" smtClean="0"/>
              <a:t>Scenario 1:</a:t>
            </a:r>
            <a:endParaRPr lang="en-US" sz="7200" b="0" u="sng" dirty="0" smtClean="0"/>
          </a:p>
          <a:p>
            <a:pPr algn="just"/>
            <a:r>
              <a:rPr lang="en-US" sz="7200" b="0" dirty="0" smtClean="0"/>
              <a:t>Institutional base salary = $125,000 </a:t>
            </a:r>
          </a:p>
          <a:p>
            <a:pPr algn="just"/>
            <a:r>
              <a:rPr lang="en-US" sz="7200" b="0" dirty="0" smtClean="0"/>
              <a:t>$125,000 x 75% = $93,750 </a:t>
            </a:r>
          </a:p>
          <a:p>
            <a:pPr algn="just"/>
            <a:r>
              <a:rPr lang="en-US" sz="7200" b="0" dirty="0" smtClean="0"/>
              <a:t>NIH contribution = $93,750 </a:t>
            </a:r>
          </a:p>
          <a:p>
            <a:pPr algn="just"/>
            <a:endParaRPr lang="en-US" sz="4000" b="0" i="1" dirty="0" smtClean="0"/>
          </a:p>
          <a:p>
            <a:pPr algn="just"/>
            <a:endParaRPr lang="en-US" sz="4000" b="0" i="1" dirty="0" smtClean="0"/>
          </a:p>
          <a:p>
            <a:pPr algn="just"/>
            <a:r>
              <a:rPr lang="en-US" sz="7200" b="0" i="1" u="sng" dirty="0" smtClean="0"/>
              <a:t>Scenario 2:</a:t>
            </a:r>
            <a:endParaRPr lang="en-US" sz="7200" b="0" u="sng" dirty="0" smtClean="0"/>
          </a:p>
          <a:p>
            <a:pPr algn="just"/>
            <a:r>
              <a:rPr lang="en-US" sz="7200" b="0" dirty="0" smtClean="0"/>
              <a:t>Institutional base salary = $155,000 </a:t>
            </a:r>
          </a:p>
          <a:p>
            <a:pPr algn="just"/>
            <a:r>
              <a:rPr lang="en-US" sz="7200" b="0" dirty="0" smtClean="0"/>
              <a:t>$155,000 x 75% = $116,250 </a:t>
            </a:r>
          </a:p>
          <a:p>
            <a:pPr algn="just"/>
            <a:r>
              <a:rPr lang="en-US" sz="7200" b="0" dirty="0" smtClean="0"/>
              <a:t>NIH contribution = $100,000 </a:t>
            </a:r>
          </a:p>
          <a:p>
            <a:pPr algn="just"/>
            <a:r>
              <a:rPr lang="en-US" sz="1500" b="0" dirty="0" smtClean="0"/>
              <a:t>.</a:t>
            </a:r>
            <a:endParaRPr lang="en-US" sz="1500" b="0" dirty="0"/>
          </a:p>
        </p:txBody>
      </p:sp>
      <p:sp>
        <p:nvSpPr>
          <p:cNvPr id="6" name="TextBox 5"/>
          <p:cNvSpPr txBox="1"/>
          <p:nvPr/>
        </p:nvSpPr>
        <p:spPr>
          <a:xfrm>
            <a:off x="6792034" y="5984027"/>
            <a:ext cx="1980029" cy="246221"/>
          </a:xfrm>
          <a:prstGeom prst="rect">
            <a:avLst/>
          </a:prstGeom>
          <a:noFill/>
        </p:spPr>
        <p:txBody>
          <a:bodyPr wrap="none" rtlCol="0">
            <a:spAutoFit/>
          </a:bodyPr>
          <a:lstStyle/>
          <a:p>
            <a:r>
              <a:rPr lang="en-US" sz="1000" dirty="0"/>
              <a:t>See </a:t>
            </a:r>
            <a:r>
              <a:rPr lang="en-US" sz="1000" dirty="0">
                <a:hlinkClick r:id="rId3"/>
              </a:rPr>
              <a:t>NOT-OD-16-054</a:t>
            </a:r>
            <a:r>
              <a:rPr lang="en-US" sz="1000" dirty="0"/>
              <a:t> for details</a:t>
            </a:r>
          </a:p>
        </p:txBody>
      </p:sp>
      <p:sp>
        <p:nvSpPr>
          <p:cNvPr id="7" name="Slide Number Placeholder 6"/>
          <p:cNvSpPr>
            <a:spLocks noGrp="1"/>
          </p:cNvSpPr>
          <p:nvPr>
            <p:ph type="sldNum" sz="quarter" idx="10"/>
          </p:nvPr>
        </p:nvSpPr>
        <p:spPr/>
        <p:txBody>
          <a:bodyPr/>
          <a:lstStyle/>
          <a:p>
            <a:pPr>
              <a:defRPr/>
            </a:pPr>
            <a:fld id="{161627A0-52BE-49C3-90CB-787EE860760A}" type="slidenum">
              <a:rPr lang="en-US" smtClean="0">
                <a:solidFill>
                  <a:prstClr val="black"/>
                </a:solidFill>
              </a:rPr>
              <a:pPr>
                <a:defRPr/>
              </a:pPr>
              <a:t>23</a:t>
            </a:fld>
            <a:endParaRPr lang="en-US" dirty="0">
              <a:solidFill>
                <a:prstClr val="black"/>
              </a:solidFill>
            </a:endParaRPr>
          </a:p>
        </p:txBody>
      </p:sp>
    </p:spTree>
    <p:extLst>
      <p:ext uri="{BB962C8B-B14F-4D97-AF65-F5344CB8AC3E}">
        <p14:creationId xmlns:p14="http://schemas.microsoft.com/office/powerpoint/2010/main" val="36356747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209" y="152718"/>
            <a:ext cx="8736495" cy="1371600"/>
          </a:xfrm>
        </p:spPr>
        <p:txBody>
          <a:bodyPr>
            <a:noAutofit/>
          </a:bodyPr>
          <a:lstStyle/>
          <a:p>
            <a:pPr algn="ctr"/>
            <a:r>
              <a:rPr lang="en-US" sz="3200" b="1" cap="none" dirty="0" smtClean="0"/>
              <a:t>Individual Mentored Career Development Awards: </a:t>
            </a:r>
            <a:r>
              <a:rPr lang="en-US" sz="3200" b="1" cap="none" dirty="0" err="1" smtClean="0"/>
              <a:t>eRA</a:t>
            </a:r>
            <a:r>
              <a:rPr lang="en-US" sz="3200" b="1" cap="none" dirty="0" smtClean="0"/>
              <a:t> Commons Usernames Now Required for Primary Mentors</a:t>
            </a:r>
            <a:endParaRPr lang="en-US" sz="3200" dirty="0"/>
          </a:p>
        </p:txBody>
      </p:sp>
      <p:sp>
        <p:nvSpPr>
          <p:cNvPr id="3" name="Content Placeholder 2"/>
          <p:cNvSpPr>
            <a:spLocks noGrp="1"/>
          </p:cNvSpPr>
          <p:nvPr>
            <p:ph idx="1"/>
          </p:nvPr>
        </p:nvSpPr>
        <p:spPr>
          <a:xfrm>
            <a:off x="278296" y="1771990"/>
            <a:ext cx="8587408" cy="4719638"/>
          </a:xfrm>
        </p:spPr>
        <p:txBody>
          <a:bodyPr>
            <a:normAutofit lnSpcReduction="10000"/>
          </a:bodyPr>
          <a:lstStyle/>
          <a:p>
            <a:pPr marL="109537" indent="0">
              <a:lnSpc>
                <a:spcPct val="120000"/>
              </a:lnSpc>
              <a:buNone/>
            </a:pPr>
            <a:r>
              <a:rPr lang="en-US" sz="2200" b="0" dirty="0" smtClean="0"/>
              <a:t>Effective June 12, 2016, the primary Mentors </a:t>
            </a:r>
            <a:r>
              <a:rPr lang="en-US" sz="2200" b="0" dirty="0" err="1" smtClean="0"/>
              <a:t>eRA</a:t>
            </a:r>
            <a:r>
              <a:rPr lang="en-US" sz="2200" b="0" dirty="0" smtClean="0"/>
              <a:t> </a:t>
            </a:r>
            <a:r>
              <a:rPr lang="en-US" sz="2200" b="0" dirty="0"/>
              <a:t>Commons username </a:t>
            </a:r>
            <a:r>
              <a:rPr lang="en-US" sz="2200" b="0" dirty="0" smtClean="0"/>
              <a:t>is required for Individual </a:t>
            </a:r>
            <a:r>
              <a:rPr lang="en-US" sz="2200" b="0" dirty="0"/>
              <a:t>Mentored Career Development applications and </a:t>
            </a:r>
            <a:r>
              <a:rPr lang="en-US" sz="2200" b="0" dirty="0" smtClean="0"/>
              <a:t>awards and must be reported on the R&amp;R </a:t>
            </a:r>
            <a:r>
              <a:rPr lang="en-US" sz="2200" b="0" dirty="0"/>
              <a:t>Senior/Key Person Profile (Expanded) form of the Career Development </a:t>
            </a:r>
            <a:r>
              <a:rPr lang="en-US" sz="2200" b="0" dirty="0" smtClean="0"/>
              <a:t>application</a:t>
            </a:r>
            <a:r>
              <a:rPr lang="en-US" sz="2200" b="0" dirty="0"/>
              <a:t>.  </a:t>
            </a:r>
          </a:p>
          <a:p>
            <a:pPr>
              <a:lnSpc>
                <a:spcPct val="120000"/>
              </a:lnSpc>
            </a:pPr>
            <a:endParaRPr lang="en-US" sz="2200" b="0" dirty="0" smtClean="0"/>
          </a:p>
          <a:p>
            <a:pPr marL="109537" indent="0">
              <a:lnSpc>
                <a:spcPct val="120000"/>
              </a:lnSpc>
              <a:buNone/>
            </a:pPr>
            <a:r>
              <a:rPr lang="en-US" sz="2200" b="0" dirty="0" smtClean="0">
                <a:solidFill>
                  <a:srgbClr val="FF0000"/>
                </a:solidFill>
              </a:rPr>
              <a:t>**</a:t>
            </a:r>
            <a:r>
              <a:rPr lang="en-US" sz="2200" b="0" dirty="0" smtClean="0"/>
              <a:t>Failure </a:t>
            </a:r>
            <a:r>
              <a:rPr lang="en-US" sz="2200" b="0" dirty="0"/>
              <a:t>to identify the primary Mentor will result in a warning for applications submitted electronically</a:t>
            </a:r>
            <a:r>
              <a:rPr lang="en-US" sz="2200" b="0" dirty="0" smtClean="0"/>
              <a:t>.</a:t>
            </a:r>
            <a:r>
              <a:rPr lang="en-US" sz="2200" b="0" dirty="0" smtClean="0">
                <a:solidFill>
                  <a:srgbClr val="FF0000"/>
                </a:solidFill>
              </a:rPr>
              <a:t>**</a:t>
            </a:r>
            <a:endParaRPr lang="en-US" sz="2200" b="0" dirty="0"/>
          </a:p>
          <a:p>
            <a:endParaRPr lang="en-US" sz="2500" b="0" dirty="0" smtClean="0"/>
          </a:p>
          <a:p>
            <a:endParaRPr lang="en-US" b="0" dirty="0"/>
          </a:p>
          <a:p>
            <a:pPr algn="r"/>
            <a:endParaRPr lang="en-US" sz="1700" b="0" dirty="0" smtClean="0"/>
          </a:p>
          <a:p>
            <a:pPr algn="r"/>
            <a:endParaRPr lang="en-US" sz="1000" b="0" dirty="0" smtClean="0"/>
          </a:p>
          <a:p>
            <a:pPr algn="r"/>
            <a:r>
              <a:rPr lang="en-US" sz="1000" b="0" dirty="0" smtClean="0"/>
              <a:t>See </a:t>
            </a:r>
            <a:r>
              <a:rPr lang="en-US" sz="1000" b="0" dirty="0" smtClean="0">
                <a:hlinkClick r:id="rId3"/>
              </a:rPr>
              <a:t>NOT-OD-16-082</a:t>
            </a:r>
            <a:r>
              <a:rPr lang="en-US" sz="1000" b="0" dirty="0" smtClean="0"/>
              <a:t> for details.</a:t>
            </a:r>
            <a:endParaRPr lang="en-US" sz="1000" b="0" dirty="0"/>
          </a:p>
        </p:txBody>
      </p:sp>
      <p:sp>
        <p:nvSpPr>
          <p:cNvPr id="5" name="Slide Number Placeholder 4"/>
          <p:cNvSpPr>
            <a:spLocks noGrp="1"/>
          </p:cNvSpPr>
          <p:nvPr>
            <p:ph type="sldNum" sz="quarter" idx="10"/>
          </p:nvPr>
        </p:nvSpPr>
        <p:spPr/>
        <p:txBody>
          <a:bodyPr/>
          <a:lstStyle/>
          <a:p>
            <a:pPr>
              <a:defRPr/>
            </a:pPr>
            <a:fld id="{161627A0-52BE-49C3-90CB-787EE860760A}" type="slidenum">
              <a:rPr lang="en-US" smtClean="0">
                <a:solidFill>
                  <a:prstClr val="black"/>
                </a:solidFill>
              </a:rPr>
              <a:pPr>
                <a:defRPr/>
              </a:pPr>
              <a:t>24</a:t>
            </a:fld>
            <a:endParaRPr lang="en-US" dirty="0">
              <a:solidFill>
                <a:prstClr val="black"/>
              </a:solidFill>
            </a:endParaRPr>
          </a:p>
        </p:txBody>
      </p:sp>
    </p:spTree>
    <p:extLst>
      <p:ext uri="{BB962C8B-B14F-4D97-AF65-F5344CB8AC3E}">
        <p14:creationId xmlns:p14="http://schemas.microsoft.com/office/powerpoint/2010/main" val="34609886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152718"/>
            <a:ext cx="8610600" cy="1371600"/>
          </a:xfrm>
        </p:spPr>
        <p:txBody>
          <a:bodyPr>
            <a:noAutofit/>
          </a:bodyPr>
          <a:lstStyle/>
          <a:p>
            <a:pPr algn="ctr"/>
            <a:r>
              <a:rPr lang="en-US" sz="3200" b="1" cap="none" dirty="0" smtClean="0"/>
              <a:t> OMB </a:t>
            </a:r>
            <a:r>
              <a:rPr lang="en-US" sz="3200" b="1" cap="none" dirty="0"/>
              <a:t>Federal Awardee Performance and Integrity Information System (FAPIIS) Requirement</a:t>
            </a:r>
            <a:endParaRPr lang="en-US" sz="3200" dirty="0"/>
          </a:p>
        </p:txBody>
      </p:sp>
      <p:sp>
        <p:nvSpPr>
          <p:cNvPr id="3" name="Content Placeholder 2"/>
          <p:cNvSpPr>
            <a:spLocks noGrp="1"/>
          </p:cNvSpPr>
          <p:nvPr>
            <p:ph idx="1"/>
          </p:nvPr>
        </p:nvSpPr>
        <p:spPr>
          <a:xfrm>
            <a:off x="457199" y="1528061"/>
            <a:ext cx="8244672" cy="4941795"/>
          </a:xfrm>
        </p:spPr>
        <p:txBody>
          <a:bodyPr>
            <a:normAutofit/>
          </a:bodyPr>
          <a:lstStyle/>
          <a:p>
            <a:pPr marL="0" indent="0">
              <a:buNone/>
            </a:pPr>
            <a:r>
              <a:rPr lang="en-US" sz="2200" b="0" dirty="0" smtClean="0"/>
              <a:t>FAPIIS </a:t>
            </a:r>
            <a:r>
              <a:rPr lang="en-US" sz="2200" b="0" dirty="0"/>
              <a:t>-</a:t>
            </a:r>
            <a:r>
              <a:rPr lang="en-US" sz="2200" b="0" dirty="0" smtClean="0"/>
              <a:t> a system to capture past performance and integrity and business ethics information related to recipients of Federal contracts, grants and cooperative agreements.</a:t>
            </a:r>
          </a:p>
          <a:p>
            <a:pPr marL="0" indent="0">
              <a:buNone/>
            </a:pPr>
            <a:endParaRPr lang="en-US" sz="1100" b="0" dirty="0" smtClean="0"/>
          </a:p>
          <a:p>
            <a:pPr marL="285750" indent="-285750">
              <a:buFont typeface="Arial" panose="020B0604020202020204" pitchFamily="34" charset="0"/>
              <a:buChar char="•"/>
            </a:pPr>
            <a:r>
              <a:rPr lang="en-US" sz="2000" b="0" dirty="0" smtClean="0"/>
              <a:t>Recipient Responsibilities</a:t>
            </a:r>
          </a:p>
          <a:p>
            <a:pPr marL="742950" lvl="1" indent="-285750">
              <a:buClrTx/>
            </a:pPr>
            <a:r>
              <a:rPr lang="en-US" sz="2000" b="0" dirty="0" smtClean="0"/>
              <a:t>Greater </a:t>
            </a:r>
            <a:r>
              <a:rPr lang="en-US" sz="2000" b="0" dirty="0"/>
              <a:t>than $10M in active Federal awards </a:t>
            </a:r>
            <a:endParaRPr lang="en-US" sz="2000" b="0" dirty="0" smtClean="0"/>
          </a:p>
          <a:p>
            <a:pPr marL="1428750" lvl="2" indent="-285750">
              <a:buClrTx/>
            </a:pPr>
            <a:r>
              <a:rPr lang="en-US" sz="2000" b="0" dirty="0" smtClean="0"/>
              <a:t>required to enter information about criminal, civil and administrative proceedings </a:t>
            </a:r>
          </a:p>
          <a:p>
            <a:pPr marL="1428750" lvl="2" indent="-285750">
              <a:buClrTx/>
            </a:pPr>
            <a:r>
              <a:rPr lang="en-US" sz="2000" b="0" dirty="0" smtClean="0"/>
              <a:t>performance </a:t>
            </a:r>
            <a:r>
              <a:rPr lang="en-US" sz="2000" b="0" dirty="0"/>
              <a:t>of </a:t>
            </a:r>
            <a:r>
              <a:rPr lang="en-US" sz="2000" b="0" dirty="0" smtClean="0"/>
              <a:t>a Federal award </a:t>
            </a:r>
            <a:r>
              <a:rPr lang="en-US" sz="2000" b="0" dirty="0"/>
              <a:t>that reached final disposition within the most recent five-year </a:t>
            </a:r>
            <a:r>
              <a:rPr lang="en-US" sz="2000" b="0" dirty="0" smtClean="0"/>
              <a:t>period and </a:t>
            </a:r>
          </a:p>
          <a:p>
            <a:pPr marL="1428750" lvl="2" indent="-285750">
              <a:buClrTx/>
            </a:pPr>
            <a:r>
              <a:rPr lang="en-US" sz="2000" b="0" dirty="0" smtClean="0"/>
              <a:t>make semiannual reports.</a:t>
            </a:r>
          </a:p>
          <a:p>
            <a:pPr marL="1428750" lvl="2" indent="-285750">
              <a:buClrTx/>
            </a:pPr>
            <a:endParaRPr lang="en-US" sz="1600" b="0" dirty="0" smtClean="0"/>
          </a:p>
          <a:p>
            <a:pPr marL="0" indent="0">
              <a:buNone/>
            </a:pPr>
            <a:r>
              <a:rPr lang="en-US" sz="1800" b="0" dirty="0" smtClean="0"/>
              <a:t>Public </a:t>
            </a:r>
            <a:r>
              <a:rPr lang="en-US" sz="1800" b="0" dirty="0"/>
              <a:t>website for FAPIIS:  </a:t>
            </a:r>
            <a:r>
              <a:rPr lang="en-US" sz="1800" b="0" dirty="0">
                <a:hlinkClick r:id="rId3"/>
              </a:rPr>
              <a:t>https://</a:t>
            </a:r>
            <a:r>
              <a:rPr lang="en-US" sz="1800" b="0" dirty="0" smtClean="0">
                <a:hlinkClick r:id="rId3"/>
              </a:rPr>
              <a:t>www.fapiis.gov/fapiis/index.action</a:t>
            </a:r>
            <a:r>
              <a:rPr lang="en-US" sz="1800" b="0" dirty="0" smtClean="0"/>
              <a:t> </a:t>
            </a:r>
          </a:p>
          <a:p>
            <a:pPr marL="342900" indent="-342900">
              <a:buFont typeface="Arial" panose="020B0604020202020204" pitchFamily="34" charset="0"/>
              <a:buChar char="•"/>
            </a:pPr>
            <a:endParaRPr lang="en-US" dirty="0" smtClean="0"/>
          </a:p>
          <a:p>
            <a:pPr marL="0" lvl="2" indent="0" algn="r">
              <a:buNone/>
            </a:pPr>
            <a:r>
              <a:rPr lang="en-US" sz="1100" dirty="0">
                <a:solidFill>
                  <a:schemeClr val="tx1"/>
                </a:solidFill>
                <a:cs typeface="Arial" pitchFamily="34" charset="0"/>
              </a:rPr>
              <a:t>See </a:t>
            </a:r>
            <a:r>
              <a:rPr lang="en-US" sz="1100" dirty="0">
                <a:hlinkClick r:id="rId4"/>
              </a:rPr>
              <a:t>NOT-OD-16-067</a:t>
            </a:r>
            <a:r>
              <a:rPr lang="en-US" sz="1100" dirty="0"/>
              <a:t> </a:t>
            </a:r>
            <a:r>
              <a:rPr lang="en-US" sz="1100" dirty="0">
                <a:solidFill>
                  <a:schemeClr val="tx1"/>
                </a:solidFill>
              </a:rPr>
              <a:t>for details</a:t>
            </a:r>
            <a:r>
              <a:rPr lang="en-US" sz="1300" dirty="0">
                <a:solidFill>
                  <a:schemeClr val="tx1"/>
                </a:solidFill>
              </a:rPr>
              <a:t>.</a:t>
            </a:r>
            <a:endParaRPr lang="en-US" sz="1300" u="sng" dirty="0">
              <a:solidFill>
                <a:schemeClr val="tx1"/>
              </a:solidFill>
            </a:endParaRPr>
          </a:p>
          <a:p>
            <a:pPr algn="r"/>
            <a:endParaRPr lang="en-US" sz="1300" dirty="0"/>
          </a:p>
        </p:txBody>
      </p:sp>
      <p:sp>
        <p:nvSpPr>
          <p:cNvPr id="5" name="Slide Number Placeholder 4"/>
          <p:cNvSpPr>
            <a:spLocks noGrp="1"/>
          </p:cNvSpPr>
          <p:nvPr>
            <p:ph type="sldNum" sz="quarter" idx="10"/>
          </p:nvPr>
        </p:nvSpPr>
        <p:spPr/>
        <p:txBody>
          <a:bodyPr/>
          <a:lstStyle/>
          <a:p>
            <a:pPr>
              <a:defRPr/>
            </a:pPr>
            <a:fld id="{161627A0-52BE-49C3-90CB-787EE860760A}" type="slidenum">
              <a:rPr lang="en-US" smtClean="0">
                <a:solidFill>
                  <a:prstClr val="black"/>
                </a:solidFill>
              </a:rPr>
              <a:pPr>
                <a:defRPr/>
              </a:pPr>
              <a:t>25</a:t>
            </a:fld>
            <a:endParaRPr lang="en-US" dirty="0">
              <a:solidFill>
                <a:prstClr val="black"/>
              </a:solidFill>
            </a:endParaRPr>
          </a:p>
        </p:txBody>
      </p:sp>
    </p:spTree>
    <p:extLst>
      <p:ext uri="{BB962C8B-B14F-4D97-AF65-F5344CB8AC3E}">
        <p14:creationId xmlns:p14="http://schemas.microsoft.com/office/powerpoint/2010/main" val="27835740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325081"/>
            <a:ext cx="9143999" cy="2185122"/>
          </a:xfrm>
          <a:prstGeom prst="rect">
            <a:avLst/>
          </a:prstGeom>
        </p:spPr>
        <p:txBody>
          <a:bodyPr vert="horz" lIns="91440" tIns="45720" rIns="91440" bIns="45720" rtlCol="0" anchor="t">
            <a:normAutofit/>
          </a:bodyPr>
          <a:lstStyle>
            <a:lvl1pPr algn="l" defTabSz="457200" rtl="0" eaLnBrk="1" latinLnBrk="0" hangingPunct="1">
              <a:spcBef>
                <a:spcPct val="0"/>
              </a:spcBef>
              <a:buNone/>
              <a:defRPr sz="4000" b="1" kern="1200" cap="all">
                <a:solidFill>
                  <a:schemeClr val="tx1"/>
                </a:solidFill>
                <a:latin typeface="+mj-lt"/>
                <a:ea typeface="+mj-ea"/>
                <a:cs typeface="+mj-cs"/>
              </a:defRPr>
            </a:lvl1pPr>
          </a:lstStyle>
          <a:p>
            <a:pPr algn="ctr"/>
            <a:r>
              <a:rPr lang="en-US" sz="6000" dirty="0" smtClean="0">
                <a:solidFill>
                  <a:schemeClr val="tx2"/>
                </a:solidFill>
                <a:latin typeface="Arial Black" panose="020B0A04020102020204" pitchFamily="34" charset="0"/>
              </a:rPr>
              <a:t> Policies on the horizon</a:t>
            </a:r>
            <a:endParaRPr lang="en-US" sz="6000" dirty="0">
              <a:solidFill>
                <a:schemeClr val="tx2"/>
              </a:solidFill>
              <a:latin typeface="Arial Black" panose="020B0A04020102020204" pitchFamily="34" charset="0"/>
            </a:endParaRPr>
          </a:p>
        </p:txBody>
      </p:sp>
      <p:sp>
        <p:nvSpPr>
          <p:cNvPr id="2" name="Rectangle 1"/>
          <p:cNvSpPr/>
          <p:nvPr/>
        </p:nvSpPr>
        <p:spPr>
          <a:xfrm>
            <a:off x="8621980" y="6393934"/>
            <a:ext cx="527709" cy="461665"/>
          </a:xfrm>
          <a:prstGeom prst="rect">
            <a:avLst/>
          </a:prstGeom>
        </p:spPr>
        <p:txBody>
          <a:bodyPr wrap="none">
            <a:spAutoFit/>
          </a:bodyPr>
          <a:lstStyle/>
          <a:p>
            <a:r>
              <a:rPr lang="en-US" sz="2400" b="1" dirty="0" smtClean="0">
                <a:solidFill>
                  <a:schemeClr val="tx2"/>
                </a:solidFill>
              </a:rPr>
              <a:t>12</a:t>
            </a:r>
            <a:endParaRPr lang="en-US" sz="2400" b="1" dirty="0">
              <a:solidFill>
                <a:schemeClr val="tx2"/>
              </a:solidFill>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 y="2205851"/>
            <a:ext cx="9143998" cy="4652150"/>
          </a:xfrm>
          <a:prstGeom prst="rect">
            <a:avLst/>
          </a:prstGeom>
        </p:spPr>
      </p:pic>
    </p:spTree>
    <p:extLst>
      <p:ext uri="{BB962C8B-B14F-4D97-AF65-F5344CB8AC3E}">
        <p14:creationId xmlns:p14="http://schemas.microsoft.com/office/powerpoint/2010/main" val="27295802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1" y="152718"/>
            <a:ext cx="8763000" cy="747395"/>
          </a:xfrm>
        </p:spPr>
        <p:txBody>
          <a:bodyPr>
            <a:normAutofit/>
          </a:bodyPr>
          <a:lstStyle/>
          <a:p>
            <a:pPr algn="ctr"/>
            <a:r>
              <a:rPr lang="en-US" sz="3600" b="1" cap="none" dirty="0"/>
              <a:t>Research Terms and </a:t>
            </a:r>
            <a:r>
              <a:rPr lang="en-US" sz="3600" b="1" cap="none" dirty="0" smtClean="0"/>
              <a:t>Conditions</a:t>
            </a:r>
            <a:endParaRPr lang="en-US" sz="3600" dirty="0"/>
          </a:p>
        </p:txBody>
      </p:sp>
      <p:sp>
        <p:nvSpPr>
          <p:cNvPr id="3" name="Content Placeholder 2"/>
          <p:cNvSpPr>
            <a:spLocks noGrp="1"/>
          </p:cNvSpPr>
          <p:nvPr>
            <p:ph idx="1"/>
          </p:nvPr>
        </p:nvSpPr>
        <p:spPr>
          <a:xfrm>
            <a:off x="457200" y="1171576"/>
            <a:ext cx="8120270" cy="4954588"/>
          </a:xfrm>
        </p:spPr>
        <p:txBody>
          <a:bodyPr>
            <a:normAutofit fontScale="25000" lnSpcReduction="20000"/>
          </a:bodyPr>
          <a:lstStyle/>
          <a:p>
            <a:pPr marL="182245" indent="0">
              <a:lnSpc>
                <a:spcPct val="120000"/>
              </a:lnSpc>
              <a:buClr>
                <a:schemeClr val="tx1"/>
              </a:buClr>
              <a:buNone/>
            </a:pPr>
            <a:r>
              <a:rPr lang="en-US" sz="8800" b="0" dirty="0" smtClean="0"/>
              <a:t>Development of a revised set of Research Terms and Conditions (RTC) that will:</a:t>
            </a:r>
            <a:endParaRPr lang="en-US" sz="3200" b="0" dirty="0" smtClean="0"/>
          </a:p>
          <a:p>
            <a:pPr marL="274320" lvl="1" indent="0">
              <a:lnSpc>
                <a:spcPct val="120000"/>
              </a:lnSpc>
              <a:buClr>
                <a:schemeClr val="tx1"/>
              </a:buClr>
              <a:buNone/>
            </a:pPr>
            <a:endParaRPr lang="en-US" sz="3200" b="0" dirty="0" smtClean="0"/>
          </a:p>
          <a:p>
            <a:pPr lvl="1">
              <a:lnSpc>
                <a:spcPct val="120000"/>
              </a:lnSpc>
              <a:buClr>
                <a:schemeClr val="tx1"/>
              </a:buClr>
            </a:pPr>
            <a:r>
              <a:rPr lang="en-US" altLang="en-US" sz="6400" dirty="0" smtClean="0"/>
              <a:t>Uniform Guidance incorporated </a:t>
            </a:r>
            <a:r>
              <a:rPr lang="en-US" altLang="en-US" sz="6400" dirty="0"/>
              <a:t>by reference and provide additional clarity for select provisions.</a:t>
            </a:r>
          </a:p>
          <a:p>
            <a:pPr lvl="1">
              <a:lnSpc>
                <a:spcPct val="120000"/>
              </a:lnSpc>
              <a:buClr>
                <a:schemeClr val="tx1"/>
              </a:buClr>
            </a:pPr>
            <a:r>
              <a:rPr lang="en-US" altLang="en-US" sz="6400" dirty="0" smtClean="0"/>
              <a:t>Reference to OMB FAQs (have the </a:t>
            </a:r>
            <a:r>
              <a:rPr lang="en-US" altLang="en-US" sz="6400" dirty="0"/>
              <a:t>full force and effect of the Uniform </a:t>
            </a:r>
            <a:r>
              <a:rPr lang="en-US" altLang="en-US" sz="6400" dirty="0" smtClean="0"/>
              <a:t>Guidance). </a:t>
            </a:r>
            <a:endParaRPr lang="en-US" altLang="en-US" sz="6400" dirty="0"/>
          </a:p>
          <a:p>
            <a:pPr lvl="1">
              <a:lnSpc>
                <a:spcPct val="120000"/>
              </a:lnSpc>
              <a:buClr>
                <a:schemeClr val="tx1"/>
              </a:buClr>
            </a:pPr>
            <a:r>
              <a:rPr lang="en-US" altLang="en-US" sz="6400" dirty="0"/>
              <a:t>Apply to an award when included </a:t>
            </a:r>
            <a:r>
              <a:rPr lang="en-US" altLang="en-US" sz="6400" dirty="0" smtClean="0"/>
              <a:t>or incorporated </a:t>
            </a:r>
            <a:r>
              <a:rPr lang="en-US" altLang="en-US" sz="6400" dirty="0"/>
              <a:t>in the award by reference.</a:t>
            </a:r>
          </a:p>
          <a:p>
            <a:pPr lvl="1">
              <a:lnSpc>
                <a:spcPct val="120000"/>
              </a:lnSpc>
              <a:buClr>
                <a:schemeClr val="tx1"/>
              </a:buClr>
            </a:pPr>
            <a:r>
              <a:rPr lang="en-US" altLang="en-US" sz="6400" dirty="0"/>
              <a:t>Apply to research and research-related grants made by the participating agencies to institutions of higher education and non-profit organizations.</a:t>
            </a:r>
          </a:p>
          <a:p>
            <a:pPr eaLnBrk="0" fontAlgn="base" hangingPunct="0">
              <a:spcAft>
                <a:spcPct val="0"/>
              </a:spcAft>
              <a:buSzPct val="85000"/>
            </a:pPr>
            <a:endParaRPr lang="en-US" sz="3200" dirty="0"/>
          </a:p>
          <a:p>
            <a:pPr marL="0" indent="0">
              <a:buNone/>
            </a:pPr>
            <a:endParaRPr lang="en-US" sz="6400" b="1" dirty="0" smtClean="0"/>
          </a:p>
          <a:p>
            <a:pPr marL="0" indent="0">
              <a:buNone/>
            </a:pPr>
            <a:r>
              <a:rPr lang="en-US" sz="6400" b="1" dirty="0" smtClean="0"/>
              <a:t>Next </a:t>
            </a:r>
            <a:r>
              <a:rPr lang="en-US" sz="6400" b="1" dirty="0"/>
              <a:t>Steps</a:t>
            </a:r>
            <a:r>
              <a:rPr lang="en-US" sz="6400" dirty="0" smtClean="0"/>
              <a:t>:</a:t>
            </a:r>
          </a:p>
          <a:p>
            <a:pPr marL="0" indent="0">
              <a:buNone/>
            </a:pPr>
            <a:endParaRPr lang="en-US" sz="6400" dirty="0" smtClean="0"/>
          </a:p>
          <a:p>
            <a:pPr>
              <a:buFont typeface="Arial" panose="020B0604020202020204" pitchFamily="34" charset="0"/>
              <a:buChar char="•"/>
            </a:pPr>
            <a:endParaRPr lang="en-US" sz="3200" dirty="0"/>
          </a:p>
          <a:p>
            <a:pPr lvl="1" indent="0">
              <a:buClrTx/>
              <a:buNone/>
            </a:pPr>
            <a:endParaRPr lang="en-US" sz="4800" dirty="0" smtClean="0"/>
          </a:p>
          <a:p>
            <a:pPr lvl="1" indent="0">
              <a:buNone/>
            </a:pPr>
            <a:endParaRPr lang="en-US" sz="4800" dirty="0"/>
          </a:p>
          <a:p>
            <a:pPr lvl="1" indent="0">
              <a:buNone/>
            </a:pPr>
            <a:endParaRPr lang="en-US" sz="4800" dirty="0" smtClean="0"/>
          </a:p>
          <a:p>
            <a:pPr lvl="1" indent="0">
              <a:buNone/>
            </a:pPr>
            <a:endParaRPr lang="en-US" sz="4800" dirty="0"/>
          </a:p>
          <a:p>
            <a:pPr lvl="1" indent="0">
              <a:buNone/>
            </a:pPr>
            <a:r>
              <a:rPr lang="en-US" sz="4800" dirty="0" smtClean="0"/>
              <a:t>To view the draft Research Terms and Conditions, see: </a:t>
            </a:r>
            <a:r>
              <a:rPr lang="en-US" sz="4800" dirty="0" smtClean="0">
                <a:hlinkClick r:id="rId3"/>
              </a:rPr>
              <a:t>http://www.nsf.gov/awards/managing/rtc.jsp</a:t>
            </a:r>
            <a:r>
              <a:rPr lang="en-US" sz="4800" dirty="0" smtClean="0"/>
              <a:t>.</a:t>
            </a:r>
          </a:p>
          <a:p>
            <a:pPr marL="0" indent="0" algn="r">
              <a:buNone/>
            </a:pPr>
            <a:endParaRPr lang="en-US" sz="4800" dirty="0" smtClean="0"/>
          </a:p>
          <a:p>
            <a:pPr marL="0" indent="0" algn="r">
              <a:buNone/>
            </a:pPr>
            <a:endParaRPr lang="en-US" sz="4800" dirty="0" smtClean="0"/>
          </a:p>
          <a:p>
            <a:endParaRPr lang="en-US" sz="4800" dirty="0"/>
          </a:p>
        </p:txBody>
      </p:sp>
      <p:graphicFrame>
        <p:nvGraphicFramePr>
          <p:cNvPr id="5" name="Diagram 4"/>
          <p:cNvGraphicFramePr/>
          <p:nvPr>
            <p:extLst>
              <p:ext uri="{D42A27DB-BD31-4B8C-83A1-F6EECF244321}">
                <p14:modId xmlns:p14="http://schemas.microsoft.com/office/powerpoint/2010/main" val="4011372787"/>
              </p:ext>
            </p:extLst>
          </p:nvPr>
        </p:nvGraphicFramePr>
        <p:xfrm>
          <a:off x="331097" y="4648200"/>
          <a:ext cx="8372475" cy="10075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Slide Number Placeholder 5"/>
          <p:cNvSpPr>
            <a:spLocks noGrp="1"/>
          </p:cNvSpPr>
          <p:nvPr>
            <p:ph type="sldNum" sz="quarter" idx="10"/>
          </p:nvPr>
        </p:nvSpPr>
        <p:spPr/>
        <p:txBody>
          <a:bodyPr/>
          <a:lstStyle/>
          <a:p>
            <a:pPr>
              <a:defRPr/>
            </a:pPr>
            <a:fld id="{161627A0-52BE-49C3-90CB-787EE860760A}" type="slidenum">
              <a:rPr lang="en-US" smtClean="0">
                <a:solidFill>
                  <a:prstClr val="black"/>
                </a:solidFill>
              </a:rPr>
              <a:pPr>
                <a:defRPr/>
              </a:pPr>
              <a:t>27</a:t>
            </a:fld>
            <a:endParaRPr lang="en-US" dirty="0">
              <a:solidFill>
                <a:prstClr val="black"/>
              </a:solidFill>
            </a:endParaRPr>
          </a:p>
        </p:txBody>
      </p:sp>
    </p:spTree>
    <p:extLst>
      <p:ext uri="{BB962C8B-B14F-4D97-AF65-F5344CB8AC3E}">
        <p14:creationId xmlns:p14="http://schemas.microsoft.com/office/powerpoint/2010/main" val="14039819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noAutofit/>
          </a:bodyPr>
          <a:lstStyle/>
          <a:p>
            <a:pPr algn="ctr"/>
            <a:r>
              <a:rPr lang="en-US" sz="3200" b="1" cap="none" dirty="0" smtClean="0"/>
              <a:t>Grants Oversight and New Efficiency </a:t>
            </a:r>
            <a:r>
              <a:rPr lang="en-US" sz="3200" b="1" dirty="0"/>
              <a:t>(GONE) </a:t>
            </a:r>
            <a:r>
              <a:rPr lang="en-US" sz="3200" b="1" cap="none" dirty="0" smtClean="0"/>
              <a:t>Act</a:t>
            </a:r>
            <a:endParaRPr lang="en-US" sz="3200" b="1" dirty="0"/>
          </a:p>
        </p:txBody>
      </p:sp>
      <p:sp>
        <p:nvSpPr>
          <p:cNvPr id="3" name="Content Placeholder 2"/>
          <p:cNvSpPr>
            <a:spLocks noGrp="1"/>
          </p:cNvSpPr>
          <p:nvPr>
            <p:ph idx="1"/>
          </p:nvPr>
        </p:nvSpPr>
        <p:spPr>
          <a:xfrm>
            <a:off x="457199" y="1543009"/>
            <a:ext cx="8245474" cy="4947029"/>
          </a:xfrm>
        </p:spPr>
        <p:txBody>
          <a:bodyPr>
            <a:normAutofit fontScale="25000" lnSpcReduction="20000"/>
          </a:bodyPr>
          <a:lstStyle/>
          <a:p>
            <a:pPr marL="109537" lvl="0" indent="0">
              <a:lnSpc>
                <a:spcPct val="120000"/>
              </a:lnSpc>
              <a:buNone/>
            </a:pPr>
            <a:r>
              <a:rPr lang="en-US" sz="8000" dirty="0" smtClean="0"/>
              <a:t>Enacted </a:t>
            </a:r>
            <a:r>
              <a:rPr lang="en-US" sz="8000" dirty="0"/>
              <a:t>January 28, 2016</a:t>
            </a:r>
          </a:p>
          <a:p>
            <a:pPr lvl="0">
              <a:lnSpc>
                <a:spcPct val="120000"/>
              </a:lnSpc>
              <a:buClrTx/>
            </a:pPr>
            <a:r>
              <a:rPr lang="en-US" sz="8000" dirty="0"/>
              <a:t>Key Provisions:</a:t>
            </a:r>
          </a:p>
          <a:p>
            <a:pPr lvl="1">
              <a:lnSpc>
                <a:spcPct val="120000"/>
              </a:lnSpc>
              <a:buClrTx/>
            </a:pPr>
            <a:r>
              <a:rPr lang="en-US" sz="7200" dirty="0"/>
              <a:t>HHS Secretary designated as lead </a:t>
            </a:r>
            <a:endParaRPr lang="en-US" sz="7200" dirty="0" smtClean="0"/>
          </a:p>
          <a:p>
            <a:pPr lvl="1">
              <a:lnSpc>
                <a:spcPct val="120000"/>
              </a:lnSpc>
              <a:buClrTx/>
            </a:pPr>
            <a:r>
              <a:rPr lang="en-US" sz="7200" dirty="0" smtClean="0"/>
              <a:t>Report </a:t>
            </a:r>
            <a:r>
              <a:rPr lang="en-US" sz="7200" dirty="0"/>
              <a:t>due to HHS Secretary and Congress NLT </a:t>
            </a:r>
            <a:r>
              <a:rPr lang="en-US" sz="7200" dirty="0" smtClean="0"/>
              <a:t>12/31/17 that:</a:t>
            </a:r>
            <a:endParaRPr lang="en-US" sz="7200" dirty="0"/>
          </a:p>
          <a:p>
            <a:pPr lvl="2">
              <a:lnSpc>
                <a:spcPct val="120000"/>
              </a:lnSpc>
              <a:buClrTx/>
            </a:pPr>
            <a:r>
              <a:rPr lang="en-US" sz="7200" dirty="0"/>
              <a:t>Lists </a:t>
            </a:r>
            <a:r>
              <a:rPr lang="en-US" sz="7200" dirty="0" smtClean="0"/>
              <a:t>of Federal </a:t>
            </a:r>
            <a:r>
              <a:rPr lang="en-US" sz="7200" dirty="0"/>
              <a:t>grant </a:t>
            </a:r>
            <a:r>
              <a:rPr lang="en-US" sz="7200" dirty="0" smtClean="0"/>
              <a:t>awards </a:t>
            </a:r>
            <a:r>
              <a:rPr lang="en-US" sz="7200" dirty="0"/>
              <a:t>held by </a:t>
            </a:r>
            <a:r>
              <a:rPr lang="en-US" sz="7200" dirty="0" smtClean="0"/>
              <a:t>the agency</a:t>
            </a:r>
            <a:r>
              <a:rPr lang="en-US" sz="7200" dirty="0"/>
              <a:t>;</a:t>
            </a:r>
          </a:p>
          <a:p>
            <a:pPr lvl="2">
              <a:lnSpc>
                <a:spcPct val="120000"/>
              </a:lnSpc>
              <a:buClrTx/>
            </a:pPr>
            <a:r>
              <a:rPr lang="en-US" sz="7200" dirty="0"/>
              <a:t>Provides the total number of Federal grant </a:t>
            </a:r>
            <a:r>
              <a:rPr lang="en-US" sz="7200" dirty="0" smtClean="0"/>
              <a:t>awards</a:t>
            </a:r>
            <a:endParaRPr lang="en-US" sz="7200" dirty="0"/>
          </a:p>
          <a:p>
            <a:pPr lvl="3">
              <a:lnSpc>
                <a:spcPct val="120000"/>
              </a:lnSpc>
              <a:buClrTx/>
            </a:pPr>
            <a:r>
              <a:rPr lang="en-US" sz="7200" dirty="0"/>
              <a:t>by time period of expiration;</a:t>
            </a:r>
          </a:p>
          <a:p>
            <a:pPr lvl="3">
              <a:lnSpc>
                <a:spcPct val="120000"/>
              </a:lnSpc>
              <a:buClrTx/>
            </a:pPr>
            <a:r>
              <a:rPr lang="en-US" sz="7200" dirty="0"/>
              <a:t>with zero dollar balances; and</a:t>
            </a:r>
          </a:p>
          <a:p>
            <a:pPr lvl="3">
              <a:lnSpc>
                <a:spcPct val="120000"/>
              </a:lnSpc>
              <a:buClrTx/>
            </a:pPr>
            <a:r>
              <a:rPr lang="en-US" sz="7200" dirty="0"/>
              <a:t>with undisbursed balances;</a:t>
            </a:r>
          </a:p>
          <a:p>
            <a:pPr lvl="2">
              <a:lnSpc>
                <a:spcPct val="120000"/>
              </a:lnSpc>
              <a:buClrTx/>
            </a:pPr>
            <a:r>
              <a:rPr lang="en-US" sz="7200" dirty="0" smtClean="0"/>
              <a:t>Describe </a:t>
            </a:r>
            <a:r>
              <a:rPr lang="en-US" sz="7200" dirty="0"/>
              <a:t>the challenges leading to delays in grant closeout; and</a:t>
            </a:r>
          </a:p>
          <a:p>
            <a:pPr lvl="2">
              <a:lnSpc>
                <a:spcPct val="120000"/>
              </a:lnSpc>
              <a:buClrTx/>
            </a:pPr>
            <a:r>
              <a:rPr lang="en-US" sz="7200" dirty="0" smtClean="0"/>
              <a:t>Explain why the </a:t>
            </a:r>
            <a:r>
              <a:rPr lang="en-US" sz="7200" dirty="0"/>
              <a:t>30 oldest Federal </a:t>
            </a:r>
            <a:r>
              <a:rPr lang="en-US" sz="7200" dirty="0" smtClean="0"/>
              <a:t>grant awards of an agency has </a:t>
            </a:r>
            <a:r>
              <a:rPr lang="en-US" sz="7200" dirty="0"/>
              <a:t>not been closed out</a:t>
            </a:r>
            <a:r>
              <a:rPr lang="en-US" sz="7200" dirty="0" smtClean="0"/>
              <a:t>.</a:t>
            </a:r>
          </a:p>
          <a:p>
            <a:pPr marL="914400" lvl="2" indent="0">
              <a:buClrTx/>
              <a:buNone/>
            </a:pPr>
            <a:endParaRPr lang="en-US" sz="4000" dirty="0"/>
          </a:p>
          <a:p>
            <a:pPr>
              <a:buClrTx/>
            </a:pPr>
            <a:endParaRPr lang="en-US" sz="4800" u="sng" dirty="0" smtClean="0"/>
          </a:p>
          <a:p>
            <a:pPr marL="109537" indent="0">
              <a:lnSpc>
                <a:spcPct val="120000"/>
              </a:lnSpc>
              <a:spcBef>
                <a:spcPts val="0"/>
              </a:spcBef>
              <a:buClrTx/>
              <a:buNone/>
            </a:pPr>
            <a:r>
              <a:rPr lang="en-US" sz="8000" u="sng" dirty="0" smtClean="0"/>
              <a:t>NIH </a:t>
            </a:r>
            <a:r>
              <a:rPr lang="en-US" sz="8000" u="sng" dirty="0"/>
              <a:t>awaiting specific guidance and requirements for implementation from HHS</a:t>
            </a:r>
            <a:r>
              <a:rPr lang="en-US" sz="8000" dirty="0"/>
              <a:t>.</a:t>
            </a:r>
          </a:p>
          <a:p>
            <a:pPr>
              <a:buClrTx/>
            </a:pPr>
            <a:endParaRPr lang="en-US" sz="4400" b="0" u="sng" dirty="0" smtClean="0"/>
          </a:p>
          <a:p>
            <a:pPr marL="0" indent="0">
              <a:buClrTx/>
              <a:buNone/>
            </a:pPr>
            <a:endParaRPr lang="en-US" sz="2000" dirty="0"/>
          </a:p>
        </p:txBody>
      </p:sp>
      <p:sp>
        <p:nvSpPr>
          <p:cNvPr id="5" name="Slide Number Placeholder 4"/>
          <p:cNvSpPr>
            <a:spLocks noGrp="1"/>
          </p:cNvSpPr>
          <p:nvPr>
            <p:ph type="sldNum" sz="quarter" idx="10"/>
          </p:nvPr>
        </p:nvSpPr>
        <p:spPr/>
        <p:txBody>
          <a:bodyPr/>
          <a:lstStyle/>
          <a:p>
            <a:pPr>
              <a:defRPr/>
            </a:pPr>
            <a:fld id="{161627A0-52BE-49C3-90CB-787EE860760A}" type="slidenum">
              <a:rPr lang="en-US" smtClean="0">
                <a:solidFill>
                  <a:prstClr val="black"/>
                </a:solidFill>
              </a:rPr>
              <a:pPr>
                <a:defRPr/>
              </a:pPr>
              <a:t>28</a:t>
            </a:fld>
            <a:endParaRPr lang="en-US" dirty="0">
              <a:solidFill>
                <a:prstClr val="black"/>
              </a:solidFill>
            </a:endParaRPr>
          </a:p>
        </p:txBody>
      </p:sp>
    </p:spTree>
    <p:extLst>
      <p:ext uri="{BB962C8B-B14F-4D97-AF65-F5344CB8AC3E}">
        <p14:creationId xmlns:p14="http://schemas.microsoft.com/office/powerpoint/2010/main" val="5621100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9"/>
            <a:ext cx="8245475" cy="1075718"/>
          </a:xfrm>
        </p:spPr>
        <p:txBody>
          <a:bodyPr>
            <a:noAutofit/>
          </a:bodyPr>
          <a:lstStyle/>
          <a:p>
            <a:pPr algn="ctr"/>
            <a:r>
              <a:rPr lang="en-US" sz="3600" b="1" cap="none" dirty="0" smtClean="0"/>
              <a:t>Final Research Performance Progress Reports (FRPPR)</a:t>
            </a:r>
            <a:endParaRPr lang="en-US" sz="3600" dirty="0"/>
          </a:p>
        </p:txBody>
      </p:sp>
      <p:pic>
        <p:nvPicPr>
          <p:cNvPr id="7" name="Picture 6" descr="sign that states &quot;coming soon!&quot;"/>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421348" y="3957448"/>
            <a:ext cx="2722651" cy="2900552"/>
          </a:xfrm>
          <a:prstGeom prst="rect">
            <a:avLst/>
          </a:prstGeom>
        </p:spPr>
      </p:pic>
      <p:sp>
        <p:nvSpPr>
          <p:cNvPr id="3" name="Content Placeholder 2"/>
          <p:cNvSpPr>
            <a:spLocks noGrp="1"/>
          </p:cNvSpPr>
          <p:nvPr>
            <p:ph idx="1"/>
          </p:nvPr>
        </p:nvSpPr>
        <p:spPr>
          <a:xfrm>
            <a:off x="374904" y="1904999"/>
            <a:ext cx="8458199" cy="3745303"/>
          </a:xfrm>
        </p:spPr>
        <p:txBody>
          <a:bodyPr>
            <a:normAutofit/>
          </a:bodyPr>
          <a:lstStyle/>
          <a:p>
            <a:pPr marL="342900" indent="-342900">
              <a:spcBef>
                <a:spcPts val="0"/>
              </a:spcBef>
              <a:spcAft>
                <a:spcPts val="2000"/>
              </a:spcAft>
              <a:buClrTx/>
            </a:pPr>
            <a:r>
              <a:rPr lang="en-US" sz="2200" b="0" dirty="0" smtClean="0"/>
              <a:t>Same format as </a:t>
            </a:r>
            <a:r>
              <a:rPr lang="en-US" sz="2200" b="0" dirty="0"/>
              <a:t>the current interim/annual RPPR</a:t>
            </a:r>
          </a:p>
          <a:p>
            <a:pPr marL="342900" indent="-342900">
              <a:spcBef>
                <a:spcPts val="0"/>
              </a:spcBef>
              <a:spcAft>
                <a:spcPts val="2000"/>
              </a:spcAft>
              <a:buClrTx/>
            </a:pPr>
            <a:r>
              <a:rPr lang="en-US" sz="2200" b="0" dirty="0" smtClean="0"/>
              <a:t>Will </a:t>
            </a:r>
            <a:r>
              <a:rPr lang="en-US" sz="2200" b="0" dirty="0"/>
              <a:t>replace the final progress report requirement for closeout</a:t>
            </a:r>
          </a:p>
          <a:p>
            <a:pPr marL="342900" indent="-342900">
              <a:spcBef>
                <a:spcPts val="0"/>
              </a:spcBef>
              <a:spcAft>
                <a:spcPts val="2000"/>
              </a:spcAft>
              <a:buClrTx/>
            </a:pPr>
            <a:r>
              <a:rPr lang="en-US" sz="2200" b="0" dirty="0" smtClean="0"/>
              <a:t>Publicly available Outcomes </a:t>
            </a:r>
            <a:r>
              <a:rPr lang="en-US" sz="2200" b="0" dirty="0"/>
              <a:t>section </a:t>
            </a:r>
            <a:r>
              <a:rPr lang="en-US" sz="2200" b="0" dirty="0" smtClean="0"/>
              <a:t>- a </a:t>
            </a:r>
            <a:r>
              <a:rPr lang="en-US" sz="2200" b="0" dirty="0"/>
              <a:t>concise summary of the cumulative outcome or findings of the project </a:t>
            </a:r>
            <a:endParaRPr lang="en-US" sz="2200" b="0" dirty="0" smtClean="0"/>
          </a:p>
          <a:p>
            <a:pPr marL="109537" indent="0">
              <a:buNone/>
            </a:pPr>
            <a:endParaRPr lang="en-US" dirty="0"/>
          </a:p>
        </p:txBody>
      </p:sp>
      <p:sp>
        <p:nvSpPr>
          <p:cNvPr id="6" name="Slide Number Placeholder 5"/>
          <p:cNvSpPr>
            <a:spLocks noGrp="1"/>
          </p:cNvSpPr>
          <p:nvPr>
            <p:ph type="sldNum" sz="quarter" idx="10"/>
          </p:nvPr>
        </p:nvSpPr>
        <p:spPr/>
        <p:txBody>
          <a:bodyPr/>
          <a:lstStyle/>
          <a:p>
            <a:pPr>
              <a:defRPr/>
            </a:pPr>
            <a:fld id="{161627A0-52BE-49C3-90CB-787EE860760A}" type="slidenum">
              <a:rPr lang="en-US" smtClean="0">
                <a:solidFill>
                  <a:prstClr val="black"/>
                </a:solidFill>
              </a:rPr>
              <a:pPr>
                <a:defRPr/>
              </a:pPr>
              <a:t>29</a:t>
            </a:fld>
            <a:endParaRPr lang="en-US" dirty="0">
              <a:solidFill>
                <a:prstClr val="black"/>
              </a:solidFill>
            </a:endParaRPr>
          </a:p>
        </p:txBody>
      </p:sp>
    </p:spTree>
    <p:extLst>
      <p:ext uri="{BB962C8B-B14F-4D97-AF65-F5344CB8AC3E}">
        <p14:creationId xmlns:p14="http://schemas.microsoft.com/office/powerpoint/2010/main" val="3347349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300" y="-29737"/>
            <a:ext cx="8610600" cy="1371600"/>
          </a:xfrm>
        </p:spPr>
        <p:txBody>
          <a:bodyPr>
            <a:normAutofit/>
          </a:bodyPr>
          <a:lstStyle/>
          <a:p>
            <a:pPr algn="ctr"/>
            <a:r>
              <a:rPr lang="en-US" sz="3600" b="1" cap="none" dirty="0" smtClean="0"/>
              <a:t>FY 2017 NIH Grants Policy Statement</a:t>
            </a:r>
            <a:endParaRPr lang="en-US" sz="3600" dirty="0"/>
          </a:p>
        </p:txBody>
      </p:sp>
      <p:sp>
        <p:nvSpPr>
          <p:cNvPr id="3" name="Content Placeholder 2"/>
          <p:cNvSpPr>
            <a:spLocks noGrp="1"/>
          </p:cNvSpPr>
          <p:nvPr>
            <p:ph idx="1"/>
          </p:nvPr>
        </p:nvSpPr>
        <p:spPr>
          <a:xfrm>
            <a:off x="396982" y="1341863"/>
            <a:ext cx="8454918" cy="4830337"/>
          </a:xfrm>
        </p:spPr>
        <p:txBody>
          <a:bodyPr>
            <a:normAutofit fontScale="70000" lnSpcReduction="20000"/>
          </a:bodyPr>
          <a:lstStyle/>
          <a:p>
            <a:pPr marL="109537" indent="0">
              <a:lnSpc>
                <a:spcPct val="120000"/>
              </a:lnSpc>
              <a:spcBef>
                <a:spcPts val="0"/>
              </a:spcBef>
              <a:buClr>
                <a:schemeClr val="tx1"/>
              </a:buClr>
              <a:buNone/>
            </a:pPr>
            <a:r>
              <a:rPr lang="en-US" sz="3100" b="1" dirty="0" smtClean="0"/>
              <a:t>The updated NIHGPS will be available on October 31, 2016.</a:t>
            </a:r>
          </a:p>
          <a:p>
            <a:pPr marL="109537" indent="0">
              <a:buClr>
                <a:schemeClr val="tx1"/>
              </a:buClr>
              <a:buNone/>
            </a:pPr>
            <a:endParaRPr lang="en-US" sz="1300" b="1" dirty="0" smtClean="0"/>
          </a:p>
          <a:p>
            <a:pPr marL="914400" lvl="1" indent="-457200">
              <a:lnSpc>
                <a:spcPct val="120000"/>
              </a:lnSpc>
            </a:pPr>
            <a:r>
              <a:rPr lang="en-US" sz="2900" b="0" dirty="0" smtClean="0"/>
              <a:t>The revised Grants Policy Statement will be applicable to all NIH grants and cooperative agreements with budget periods beginning on or after </a:t>
            </a:r>
            <a:r>
              <a:rPr lang="en-US" sz="2900" b="0" u="sng" dirty="0" smtClean="0"/>
              <a:t>October 1, 2016</a:t>
            </a:r>
            <a:r>
              <a:rPr lang="en-US" sz="2900" b="0" dirty="0" smtClean="0"/>
              <a:t>.</a:t>
            </a:r>
          </a:p>
          <a:p>
            <a:pPr>
              <a:buClr>
                <a:schemeClr val="tx1"/>
              </a:buClr>
            </a:pPr>
            <a:endParaRPr lang="en-US" dirty="0" smtClean="0"/>
          </a:p>
          <a:p>
            <a:pPr>
              <a:buClr>
                <a:schemeClr val="tx1"/>
              </a:buClr>
            </a:pPr>
            <a:endParaRPr lang="en-US" dirty="0" smtClean="0"/>
          </a:p>
          <a:p>
            <a:pPr>
              <a:buClr>
                <a:schemeClr val="tx1"/>
              </a:buClr>
            </a:pPr>
            <a:endParaRPr lang="en-US" sz="3100" dirty="0" smtClean="0"/>
          </a:p>
          <a:p>
            <a:pPr marL="109537" indent="0">
              <a:lnSpc>
                <a:spcPct val="120000"/>
              </a:lnSpc>
              <a:buClr>
                <a:schemeClr val="tx1"/>
              </a:buClr>
              <a:buNone/>
            </a:pPr>
            <a:r>
              <a:rPr lang="en-US" sz="3100" b="1" dirty="0" smtClean="0"/>
              <a:t>Until publication, NIH will continue to publish interim grants policy changes through the issuance of NIH Guide Notices via the NIH Guide for Grants and Contracts.</a:t>
            </a:r>
          </a:p>
          <a:p>
            <a:endParaRPr lang="en-US" b="0" dirty="0"/>
          </a:p>
          <a:p>
            <a:pPr marL="109537" indent="0">
              <a:buNone/>
            </a:pPr>
            <a:r>
              <a:rPr lang="en-US" b="0" dirty="0" smtClean="0"/>
              <a:t>				</a:t>
            </a:r>
            <a:endParaRPr lang="en-US" sz="1800" b="0" dirty="0" smtClean="0"/>
          </a:p>
          <a:p>
            <a:pPr marL="109537" indent="0" algn="r">
              <a:buNone/>
            </a:pPr>
            <a:r>
              <a:rPr lang="en-US" sz="2600" b="0" dirty="0" smtClean="0"/>
              <a:t>Stay tuned for additional information!!!</a:t>
            </a:r>
          </a:p>
          <a:p>
            <a:pPr algn="r"/>
            <a:endParaRPr lang="en-US" sz="2600" b="0" dirty="0" smtClean="0"/>
          </a:p>
        </p:txBody>
      </p:sp>
      <p:sp>
        <p:nvSpPr>
          <p:cNvPr id="5" name="Slide Number Placeholder 4"/>
          <p:cNvSpPr>
            <a:spLocks noGrp="1"/>
          </p:cNvSpPr>
          <p:nvPr>
            <p:ph type="sldNum" sz="quarter" idx="10"/>
          </p:nvPr>
        </p:nvSpPr>
        <p:spPr/>
        <p:txBody>
          <a:bodyPr/>
          <a:lstStyle/>
          <a:p>
            <a:pPr>
              <a:defRPr/>
            </a:pPr>
            <a:fld id="{161627A0-52BE-49C3-90CB-787EE860760A}" type="slidenum">
              <a:rPr lang="en-US" smtClean="0">
                <a:solidFill>
                  <a:prstClr val="black"/>
                </a:solidFill>
              </a:rPr>
              <a:pPr>
                <a:defRPr/>
              </a:pPr>
              <a:t>3</a:t>
            </a:fld>
            <a:endParaRPr lang="en-US" dirty="0">
              <a:solidFill>
                <a:prstClr val="black"/>
              </a:solidFill>
            </a:endParaRPr>
          </a:p>
        </p:txBody>
      </p:sp>
    </p:spTree>
    <p:extLst>
      <p:ext uri="{BB962C8B-B14F-4D97-AF65-F5344CB8AC3E}">
        <p14:creationId xmlns:p14="http://schemas.microsoft.com/office/powerpoint/2010/main" val="14350029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7363" y="2362200"/>
            <a:ext cx="9126637" cy="1742210"/>
          </a:xfrm>
          <a:prstGeom prst="rect">
            <a:avLst/>
          </a:prstGeom>
        </p:spPr>
        <p:txBody>
          <a:bodyPr vert="horz" lIns="91440" tIns="45720" rIns="91440" bIns="45720" rtlCol="0" anchor="t">
            <a:normAutofit/>
          </a:bodyPr>
          <a:lstStyle>
            <a:lvl1pPr algn="l" defTabSz="457200" rtl="0" eaLnBrk="1" latinLnBrk="0" hangingPunct="1">
              <a:spcBef>
                <a:spcPct val="0"/>
              </a:spcBef>
              <a:buNone/>
              <a:defRPr sz="4000" b="1" kern="1200" cap="all">
                <a:solidFill>
                  <a:schemeClr val="tx1"/>
                </a:solidFill>
                <a:latin typeface="+mj-lt"/>
                <a:ea typeface="+mj-ea"/>
                <a:cs typeface="+mj-cs"/>
              </a:defRPr>
            </a:lvl1pPr>
          </a:lstStyle>
          <a:p>
            <a:pPr algn="ctr"/>
            <a:r>
              <a:rPr lang="en-US" sz="6000" dirty="0" smtClean="0">
                <a:solidFill>
                  <a:schemeClr val="tx2"/>
                </a:solidFill>
                <a:latin typeface="Arial Black" panose="020B0A04020102020204" pitchFamily="34" charset="0"/>
              </a:rPr>
              <a:t>Policy Reminders</a:t>
            </a:r>
            <a:endParaRPr lang="en-US" sz="6000" dirty="0">
              <a:solidFill>
                <a:schemeClr val="tx2"/>
              </a:solidFill>
              <a:latin typeface="Arial Black" panose="020B0A04020102020204" pitchFamily="34" charset="0"/>
            </a:endParaRPr>
          </a:p>
        </p:txBody>
      </p:sp>
    </p:spTree>
    <p:extLst>
      <p:ext uri="{BB962C8B-B14F-4D97-AF65-F5344CB8AC3E}">
        <p14:creationId xmlns:p14="http://schemas.microsoft.com/office/powerpoint/2010/main" val="25880506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152399" y="328613"/>
            <a:ext cx="8839199" cy="1386075"/>
          </a:xfrm>
        </p:spPr>
        <p:txBody>
          <a:bodyPr>
            <a:noAutofit/>
          </a:bodyPr>
          <a:lstStyle/>
          <a:p>
            <a:pPr algn="ctr" eaLnBrk="1" fontAlgn="auto" hangingPunct="1">
              <a:spcAft>
                <a:spcPts val="0"/>
              </a:spcAft>
              <a:defRPr/>
            </a:pPr>
            <a:r>
              <a:rPr lang="en-US" sz="3600" b="1" cap="none" dirty="0" smtClean="0"/>
              <a:t>Reminder </a:t>
            </a:r>
            <a:br>
              <a:rPr lang="en-US" sz="3600" b="1" cap="none" dirty="0" smtClean="0"/>
            </a:br>
            <a:r>
              <a:rPr lang="en-US" sz="3600" b="1" cap="none" dirty="0" smtClean="0"/>
              <a:t>PMS Subaccounts – Timeline and Requirements </a:t>
            </a:r>
          </a:p>
        </p:txBody>
      </p:sp>
      <p:sp>
        <p:nvSpPr>
          <p:cNvPr id="51203" name="Rectangle 3"/>
          <p:cNvSpPr>
            <a:spLocks noGrp="1" noChangeArrowheads="1"/>
          </p:cNvSpPr>
          <p:nvPr>
            <p:ph type="body" idx="4294967295"/>
          </p:nvPr>
        </p:nvSpPr>
        <p:spPr>
          <a:xfrm>
            <a:off x="228598" y="2038444"/>
            <a:ext cx="8686800" cy="4083181"/>
          </a:xfrm>
        </p:spPr>
        <p:txBody>
          <a:bodyPr rtlCol="0">
            <a:normAutofit fontScale="40000" lnSpcReduction="20000"/>
          </a:bodyPr>
          <a:lstStyle/>
          <a:p>
            <a:pPr marL="342900" indent="-342900">
              <a:buClrTx/>
              <a:buFont typeface="Arial" panose="020B0604020202020204" pitchFamily="34" charset="0"/>
              <a:buChar char="•"/>
            </a:pPr>
            <a:r>
              <a:rPr lang="en-US" sz="6800" b="0" dirty="0" smtClean="0"/>
              <a:t>There were </a:t>
            </a:r>
            <a:r>
              <a:rPr lang="en-US" sz="6800" b="0" dirty="0"/>
              <a:t>no </a:t>
            </a:r>
            <a:r>
              <a:rPr lang="en-US" sz="6800" b="0" dirty="0" smtClean="0"/>
              <a:t>changes </a:t>
            </a:r>
            <a:r>
              <a:rPr lang="en-US" sz="6800" b="0" dirty="0"/>
              <a:t>to the </a:t>
            </a:r>
            <a:r>
              <a:rPr lang="en-US" sz="6800" b="0" dirty="0" smtClean="0"/>
              <a:t>submission process or due dates</a:t>
            </a:r>
          </a:p>
          <a:p>
            <a:pPr>
              <a:buClrTx/>
            </a:pPr>
            <a:endParaRPr lang="en-US" sz="6800" b="0" dirty="0" smtClean="0"/>
          </a:p>
          <a:p>
            <a:pPr marL="342900" indent="-342900">
              <a:buClrTx/>
              <a:buFont typeface="Arial" panose="020B0604020202020204" pitchFamily="34" charset="0"/>
              <a:buChar char="•"/>
            </a:pPr>
            <a:r>
              <a:rPr lang="en-US" sz="6800" b="0" dirty="0" smtClean="0"/>
              <a:t>Awarded types 4 </a:t>
            </a:r>
            <a:r>
              <a:rPr lang="en-US" sz="6800" b="0" dirty="0"/>
              <a:t>to transition funding to subaccounts</a:t>
            </a:r>
          </a:p>
          <a:p>
            <a:pPr>
              <a:buClrTx/>
            </a:pPr>
            <a:endParaRPr lang="en-US" sz="6800" b="0" dirty="0"/>
          </a:p>
          <a:p>
            <a:pPr marL="342900" indent="-342900">
              <a:buClrTx/>
              <a:buFont typeface="Arial" panose="020B0604020202020204" pitchFamily="34" charset="0"/>
              <a:buChar char="•"/>
            </a:pPr>
            <a:r>
              <a:rPr lang="en-US" sz="6800" b="0" dirty="0"/>
              <a:t>Subaccount Transitional Federal Financial Reports (FFRs)</a:t>
            </a:r>
          </a:p>
          <a:p>
            <a:pPr marL="914400" lvl="2" indent="0">
              <a:lnSpc>
                <a:spcPct val="120000"/>
              </a:lnSpc>
              <a:spcBef>
                <a:spcPts val="0"/>
              </a:spcBef>
              <a:buNone/>
            </a:pPr>
            <a:endParaRPr lang="en-US" sz="6000" b="1" dirty="0" smtClean="0"/>
          </a:p>
          <a:p>
            <a:pPr marL="114300" indent="0">
              <a:lnSpc>
                <a:spcPct val="120000"/>
              </a:lnSpc>
              <a:spcBef>
                <a:spcPts val="0"/>
              </a:spcBef>
              <a:buNone/>
            </a:pPr>
            <a:r>
              <a:rPr lang="en-US" sz="6000" b="1" dirty="0" smtClean="0"/>
              <a:t>September 30, 2016 – All awards have been transitioned to subaccounts</a:t>
            </a:r>
            <a:endParaRPr lang="en-US" sz="6000" b="1" dirty="0"/>
          </a:p>
          <a:p>
            <a:pPr lvl="2" eaLnBrk="1" fontAlgn="auto" hangingPunct="1">
              <a:spcAft>
                <a:spcPts val="0"/>
              </a:spcAft>
              <a:defRPr/>
            </a:pPr>
            <a:endParaRPr lang="en-US" sz="2000" b="1" dirty="0" smtClean="0"/>
          </a:p>
          <a:p>
            <a:pPr eaLnBrk="1" fontAlgn="auto" hangingPunct="1">
              <a:spcAft>
                <a:spcPts val="0"/>
              </a:spcAft>
              <a:defRPr/>
            </a:pPr>
            <a:endParaRPr lang="en-US" sz="2400" b="1" dirty="0" smtClean="0"/>
          </a:p>
          <a:p>
            <a:pPr lvl="1" eaLnBrk="1" fontAlgn="auto" hangingPunct="1">
              <a:spcAft>
                <a:spcPts val="0"/>
              </a:spcAft>
              <a:defRPr/>
            </a:pPr>
            <a:endParaRPr lang="en-US" sz="2200" dirty="0" smtClean="0"/>
          </a:p>
          <a:p>
            <a:pPr eaLnBrk="1" fontAlgn="auto" hangingPunct="1">
              <a:spcAft>
                <a:spcPts val="0"/>
              </a:spcAft>
              <a:buFont typeface="Arial" pitchFamily="34" charset="0"/>
              <a:buChar char="•"/>
              <a:defRPr/>
            </a:pPr>
            <a:endParaRPr lang="en-US" sz="2400" dirty="0" smtClean="0"/>
          </a:p>
          <a:p>
            <a:pPr eaLnBrk="1" fontAlgn="auto" hangingPunct="1">
              <a:spcAft>
                <a:spcPts val="0"/>
              </a:spcAft>
              <a:buFont typeface="Arial" pitchFamily="34" charset="0"/>
              <a:buChar char="•"/>
              <a:defRPr/>
            </a:pPr>
            <a:endParaRPr lang="en-US" sz="2400" dirty="0" smtClean="0"/>
          </a:p>
          <a:p>
            <a:pPr eaLnBrk="1" fontAlgn="auto" hangingPunct="1">
              <a:spcAft>
                <a:spcPts val="0"/>
              </a:spcAft>
              <a:buFont typeface="Arial" pitchFamily="34" charset="0"/>
              <a:buChar char="•"/>
              <a:defRPr/>
            </a:pPr>
            <a:endParaRPr lang="en-US" dirty="0" smtClean="0"/>
          </a:p>
        </p:txBody>
      </p:sp>
      <p:sp>
        <p:nvSpPr>
          <p:cNvPr id="2" name="Slide Number Placeholder 1"/>
          <p:cNvSpPr>
            <a:spLocks noGrp="1"/>
          </p:cNvSpPr>
          <p:nvPr>
            <p:ph type="sldNum" sz="quarter" idx="12"/>
          </p:nvPr>
        </p:nvSpPr>
        <p:spPr/>
        <p:txBody>
          <a:bodyPr/>
          <a:lstStyle/>
          <a:p>
            <a:pPr>
              <a:defRPr/>
            </a:pPr>
            <a:fld id="{F39E8EE1-BCC5-4FFC-9D02-CA3B48317ABE}" type="slidenum">
              <a:rPr lang="en-US" smtClean="0">
                <a:solidFill>
                  <a:prstClr val="black"/>
                </a:solidFill>
              </a:rPr>
              <a:pPr>
                <a:defRPr/>
              </a:pPr>
              <a:t>31</a:t>
            </a:fld>
            <a:endParaRPr lang="en-US" dirty="0">
              <a:solidFill>
                <a:prstClr val="black"/>
              </a:solidFill>
            </a:endParaRPr>
          </a:p>
        </p:txBody>
      </p:sp>
    </p:spTree>
    <p:extLst>
      <p:ext uri="{BB962C8B-B14F-4D97-AF65-F5344CB8AC3E}">
        <p14:creationId xmlns:p14="http://schemas.microsoft.com/office/powerpoint/2010/main" val="20708944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135" y="1"/>
            <a:ext cx="8309729" cy="1271588"/>
          </a:xfrm>
        </p:spPr>
        <p:txBody>
          <a:bodyPr>
            <a:noAutofit/>
          </a:bodyPr>
          <a:lstStyle/>
          <a:p>
            <a:pPr algn="ctr"/>
            <a:r>
              <a:rPr lang="en-US" sz="3600" b="1" cap="none" dirty="0" smtClean="0"/>
              <a:t>Reminder Grant Closeout </a:t>
            </a:r>
            <a:br>
              <a:rPr lang="en-US" sz="3600" b="1" cap="none" dirty="0" smtClean="0"/>
            </a:br>
            <a:r>
              <a:rPr lang="en-US" sz="3600" b="1" cap="none" dirty="0" smtClean="0"/>
              <a:t>(Unilateral Closeout)</a:t>
            </a:r>
            <a:endParaRPr lang="en-US" sz="3600" b="1" cap="none" dirty="0"/>
          </a:p>
        </p:txBody>
      </p:sp>
      <p:sp>
        <p:nvSpPr>
          <p:cNvPr id="3" name="Content Placeholder 2"/>
          <p:cNvSpPr>
            <a:spLocks noGrp="1"/>
          </p:cNvSpPr>
          <p:nvPr>
            <p:ph idx="1"/>
          </p:nvPr>
        </p:nvSpPr>
        <p:spPr>
          <a:xfrm>
            <a:off x="279400" y="1428750"/>
            <a:ext cx="8645524" cy="4733925"/>
          </a:xfrm>
        </p:spPr>
        <p:txBody>
          <a:bodyPr>
            <a:noAutofit/>
          </a:bodyPr>
          <a:lstStyle/>
          <a:p>
            <a:pPr>
              <a:buClrTx/>
              <a:buFont typeface="Arial" panose="020B0604020202020204" pitchFamily="34" charset="0"/>
              <a:buChar char="•"/>
            </a:pPr>
            <a:r>
              <a:rPr lang="en-US" sz="2200" b="0" dirty="0"/>
              <a:t>Unilateral Closeout </a:t>
            </a:r>
            <a:r>
              <a:rPr lang="en-US" sz="2200" b="0" dirty="0" smtClean="0"/>
              <a:t>(action of last resort)-closeout </a:t>
            </a:r>
            <a:r>
              <a:rPr lang="en-US" sz="2200" b="0" dirty="0"/>
              <a:t>of an award without the receipt of acceptable reports from the recipient</a:t>
            </a:r>
            <a:r>
              <a:rPr lang="en-US" sz="2200" b="0" dirty="0" smtClean="0"/>
              <a:t>.</a:t>
            </a:r>
          </a:p>
          <a:p>
            <a:pPr marL="457200" indent="-457200">
              <a:spcBef>
                <a:spcPts val="0"/>
              </a:spcBef>
              <a:buClrTx/>
              <a:buFont typeface="Arial" panose="020B0604020202020204" pitchFamily="34" charset="0"/>
              <a:buChar char="•"/>
            </a:pPr>
            <a:endParaRPr lang="en-US" b="0" dirty="0" smtClean="0"/>
          </a:p>
          <a:p>
            <a:pPr marL="342900" indent="-342900">
              <a:spcBef>
                <a:spcPts val="0"/>
              </a:spcBef>
              <a:buClrTx/>
              <a:buFont typeface="Arial" panose="020B0604020202020204" pitchFamily="34" charset="0"/>
              <a:buChar char="•"/>
            </a:pPr>
            <a:r>
              <a:rPr lang="en-US" sz="2200" b="0" dirty="0" smtClean="0"/>
              <a:t>HHS policy requirement - Unilateral closeout of awards if the following final reports are not timely and acceptable</a:t>
            </a:r>
            <a:r>
              <a:rPr lang="en-US" b="0" dirty="0" smtClean="0"/>
              <a:t>.</a:t>
            </a:r>
          </a:p>
          <a:p>
            <a:pPr marL="342900" indent="-342900">
              <a:spcBef>
                <a:spcPts val="0"/>
              </a:spcBef>
              <a:buClrTx/>
              <a:buFont typeface="Arial" panose="020B0604020202020204" pitchFamily="34" charset="0"/>
              <a:buChar char="•"/>
            </a:pPr>
            <a:endParaRPr lang="en-US" sz="2200" b="0" dirty="0" smtClean="0"/>
          </a:p>
          <a:p>
            <a:pPr lvl="2">
              <a:buClrTx/>
              <a:buFont typeface="Arial" panose="020B0604020202020204" pitchFamily="34" charset="0"/>
              <a:buChar char="•"/>
            </a:pPr>
            <a:r>
              <a:rPr lang="en-US" sz="2200" dirty="0" smtClean="0"/>
              <a:t>Final Progress Report (FPR)</a:t>
            </a:r>
          </a:p>
          <a:p>
            <a:pPr lvl="2">
              <a:buClrTx/>
              <a:buFont typeface="Arial" panose="020B0604020202020204" pitchFamily="34" charset="0"/>
              <a:buChar char="•"/>
            </a:pPr>
            <a:r>
              <a:rPr lang="en-US" sz="2200" dirty="0" smtClean="0"/>
              <a:t>Final </a:t>
            </a:r>
            <a:r>
              <a:rPr lang="en-US" sz="2200" dirty="0"/>
              <a:t>Invention Statement and Certification (FIS</a:t>
            </a:r>
            <a:r>
              <a:rPr lang="en-US" sz="2200" dirty="0" smtClean="0"/>
              <a:t>)</a:t>
            </a:r>
          </a:p>
          <a:p>
            <a:pPr lvl="2">
              <a:buClrTx/>
              <a:buFont typeface="Arial" panose="020B0604020202020204" pitchFamily="34" charset="0"/>
              <a:buChar char="•"/>
            </a:pPr>
            <a:r>
              <a:rPr lang="en-US" sz="2200" dirty="0"/>
              <a:t>Final Federal Financial Report (FFR</a:t>
            </a:r>
            <a:r>
              <a:rPr lang="en-US" sz="2200" dirty="0" smtClean="0"/>
              <a:t>)</a:t>
            </a:r>
            <a:endParaRPr lang="en-US" sz="2200" dirty="0"/>
          </a:p>
          <a:p>
            <a:pPr lvl="1">
              <a:buClr>
                <a:schemeClr val="accent1"/>
              </a:buClr>
            </a:pPr>
            <a:endParaRPr lang="en-US" sz="1450" dirty="0" smtClean="0"/>
          </a:p>
          <a:p>
            <a:pPr lvl="1">
              <a:buClr>
                <a:schemeClr val="accent1"/>
              </a:buClr>
            </a:pPr>
            <a:endParaRPr lang="en-US" sz="1450" dirty="0"/>
          </a:p>
          <a:p>
            <a:pPr>
              <a:lnSpc>
                <a:spcPct val="100000"/>
              </a:lnSpc>
            </a:pPr>
            <a:endParaRPr lang="en-US" sz="1450" dirty="0" smtClean="0">
              <a:latin typeface="Arial" pitchFamily="34" charset="0"/>
              <a:cs typeface="Arial" pitchFamily="34" charset="0"/>
            </a:endParaRPr>
          </a:p>
          <a:p>
            <a:pPr>
              <a:lnSpc>
                <a:spcPct val="100000"/>
              </a:lnSpc>
            </a:pPr>
            <a:endParaRPr lang="en-US" sz="1450" dirty="0" smtClean="0"/>
          </a:p>
        </p:txBody>
      </p:sp>
      <p:sp>
        <p:nvSpPr>
          <p:cNvPr id="4" name="Slide Number Placeholder 3"/>
          <p:cNvSpPr>
            <a:spLocks noGrp="1"/>
          </p:cNvSpPr>
          <p:nvPr>
            <p:ph type="sldNum" sz="quarter" idx="10"/>
          </p:nvPr>
        </p:nvSpPr>
        <p:spPr/>
        <p:txBody>
          <a:bodyPr/>
          <a:lstStyle/>
          <a:p>
            <a:pPr>
              <a:defRPr/>
            </a:pPr>
            <a:fld id="{161627A0-52BE-49C3-90CB-787EE860760A}" type="slidenum">
              <a:rPr lang="en-US" smtClean="0">
                <a:solidFill>
                  <a:prstClr val="black"/>
                </a:solidFill>
              </a:rPr>
              <a:pPr>
                <a:defRPr/>
              </a:pPr>
              <a:t>32</a:t>
            </a:fld>
            <a:endParaRPr lang="en-US" dirty="0">
              <a:solidFill>
                <a:prstClr val="black"/>
              </a:solidFill>
            </a:endParaRPr>
          </a:p>
        </p:txBody>
      </p:sp>
    </p:spTree>
    <p:extLst>
      <p:ext uri="{BB962C8B-B14F-4D97-AF65-F5344CB8AC3E}">
        <p14:creationId xmlns:p14="http://schemas.microsoft.com/office/powerpoint/2010/main" val="22337282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57200" y="352498"/>
            <a:ext cx="8229600" cy="981002"/>
          </a:xfrm>
        </p:spPr>
        <p:txBody>
          <a:bodyPr>
            <a:noAutofit/>
          </a:bodyPr>
          <a:lstStyle/>
          <a:p>
            <a:pPr algn="ctr" fontAlgn="auto">
              <a:spcAft>
                <a:spcPts val="0"/>
              </a:spcAft>
              <a:defRPr/>
            </a:pPr>
            <a:r>
              <a:rPr lang="en-US" sz="3600" b="1" cap="none" dirty="0" smtClean="0"/>
              <a:t>Reminder</a:t>
            </a:r>
            <a:r>
              <a:rPr lang="en-US" sz="3600" b="1" cap="none" dirty="0"/>
              <a:t/>
            </a:r>
            <a:br>
              <a:rPr lang="en-US" sz="3600" b="1" cap="none" dirty="0"/>
            </a:br>
            <a:r>
              <a:rPr lang="en-US" sz="3600" b="1" cap="none" dirty="0" smtClean="0"/>
              <a:t>Timely Progress </a:t>
            </a:r>
            <a:r>
              <a:rPr lang="en-US" sz="3600" b="1" cap="none" dirty="0"/>
              <a:t>Reports</a:t>
            </a:r>
          </a:p>
        </p:txBody>
      </p:sp>
      <p:sp>
        <p:nvSpPr>
          <p:cNvPr id="52227" name="Rectangle 3"/>
          <p:cNvSpPr>
            <a:spLocks noGrp="1" noChangeArrowheads="1"/>
          </p:cNvSpPr>
          <p:nvPr>
            <p:ph type="body" idx="4294967295"/>
          </p:nvPr>
        </p:nvSpPr>
        <p:spPr>
          <a:xfrm>
            <a:off x="228600" y="1592508"/>
            <a:ext cx="8686800" cy="4799665"/>
          </a:xfrm>
        </p:spPr>
        <p:txBody>
          <a:bodyPr rtlCol="0">
            <a:normAutofit/>
          </a:bodyPr>
          <a:lstStyle/>
          <a:p>
            <a:pPr eaLnBrk="1" fontAlgn="auto" hangingPunct="1">
              <a:lnSpc>
                <a:spcPct val="90000"/>
              </a:lnSpc>
              <a:spcAft>
                <a:spcPts val="0"/>
              </a:spcAft>
              <a:defRPr/>
            </a:pPr>
            <a:endParaRPr lang="en-US" sz="800" dirty="0" smtClean="0"/>
          </a:p>
          <a:p>
            <a:pPr marL="160020">
              <a:lnSpc>
                <a:spcPct val="90000"/>
              </a:lnSpc>
              <a:buClrTx/>
              <a:defRPr/>
            </a:pPr>
            <a:r>
              <a:rPr lang="en-US" sz="2200" b="0" dirty="0"/>
              <a:t>Annual progress reports </a:t>
            </a:r>
            <a:r>
              <a:rPr lang="en-US" sz="2200" b="0" dirty="0" smtClean="0"/>
              <a:t>= RPPR format </a:t>
            </a:r>
          </a:p>
          <a:p>
            <a:pPr marL="160020">
              <a:lnSpc>
                <a:spcPct val="90000"/>
              </a:lnSpc>
              <a:buClrTx/>
              <a:defRPr/>
            </a:pPr>
            <a:endParaRPr lang="en-US" sz="2400" b="0" dirty="0"/>
          </a:p>
          <a:p>
            <a:pPr marL="160020">
              <a:lnSpc>
                <a:spcPct val="90000"/>
              </a:lnSpc>
              <a:buClrTx/>
              <a:defRPr/>
            </a:pPr>
            <a:r>
              <a:rPr lang="en-US" sz="2200" b="0" u="sng" dirty="0" smtClean="0"/>
              <a:t>Due dates</a:t>
            </a:r>
          </a:p>
          <a:p>
            <a:pPr marL="160020">
              <a:lnSpc>
                <a:spcPct val="90000"/>
              </a:lnSpc>
              <a:buClrTx/>
              <a:defRPr/>
            </a:pPr>
            <a:endParaRPr lang="en-US" sz="2200" b="0" u="sng" dirty="0" smtClean="0"/>
          </a:p>
          <a:p>
            <a:pPr marL="960120" lvl="1" indent="-342900">
              <a:lnSpc>
                <a:spcPct val="90000"/>
              </a:lnSpc>
              <a:buClrTx/>
              <a:defRPr/>
            </a:pPr>
            <a:r>
              <a:rPr lang="en-US" sz="2200" dirty="0" smtClean="0"/>
              <a:t>Non-SNAP - approximately 60 days before the next budget period</a:t>
            </a:r>
          </a:p>
          <a:p>
            <a:pPr marL="960120" lvl="1" indent="-342900">
              <a:lnSpc>
                <a:spcPct val="90000"/>
              </a:lnSpc>
              <a:buClrTx/>
              <a:defRPr/>
            </a:pPr>
            <a:r>
              <a:rPr lang="en-US" sz="2200" b="0" dirty="0" smtClean="0"/>
              <a:t>SNAP - approximately 45 days before the next budget period</a:t>
            </a:r>
          </a:p>
          <a:p>
            <a:pPr marL="960120" lvl="1" indent="-342900">
              <a:lnSpc>
                <a:spcPct val="90000"/>
              </a:lnSpc>
              <a:buClrTx/>
              <a:defRPr/>
            </a:pPr>
            <a:r>
              <a:rPr lang="en-US" sz="2200" dirty="0" smtClean="0"/>
              <a:t>Multi-year funded - on or before anniversary</a:t>
            </a:r>
            <a:endParaRPr lang="en-US" sz="2200" b="0" dirty="0" smtClean="0"/>
          </a:p>
          <a:p>
            <a:pPr lvl="1">
              <a:lnSpc>
                <a:spcPct val="90000"/>
              </a:lnSpc>
              <a:buClrTx/>
              <a:defRPr/>
            </a:pPr>
            <a:endParaRPr lang="en-US" sz="2200" dirty="0" smtClean="0"/>
          </a:p>
          <a:p>
            <a:pPr marL="0" indent="0" eaLnBrk="1" fontAlgn="auto" hangingPunct="1">
              <a:lnSpc>
                <a:spcPct val="90000"/>
              </a:lnSpc>
              <a:spcAft>
                <a:spcPts val="0"/>
              </a:spcAft>
              <a:buNone/>
              <a:defRPr/>
            </a:pPr>
            <a:endParaRPr lang="en-US" sz="1600" b="0" dirty="0" smtClean="0"/>
          </a:p>
          <a:p>
            <a:pPr marL="0" indent="0" eaLnBrk="1" fontAlgn="auto" hangingPunct="1">
              <a:lnSpc>
                <a:spcPct val="90000"/>
              </a:lnSpc>
              <a:spcAft>
                <a:spcPts val="0"/>
              </a:spcAft>
              <a:buNone/>
              <a:defRPr/>
            </a:pPr>
            <a:endParaRPr lang="en-US" sz="1800" b="0" dirty="0"/>
          </a:p>
          <a:p>
            <a:pPr marL="0" indent="0" algn="ctr" eaLnBrk="1" fontAlgn="auto" hangingPunct="1">
              <a:lnSpc>
                <a:spcPct val="90000"/>
              </a:lnSpc>
              <a:spcAft>
                <a:spcPts val="0"/>
              </a:spcAft>
              <a:buNone/>
              <a:defRPr/>
            </a:pPr>
            <a:r>
              <a:rPr lang="en-US" sz="1800" b="0" dirty="0" smtClean="0"/>
              <a:t>Searchable list to determine which progress reports are due: </a:t>
            </a:r>
            <a:r>
              <a:rPr lang="en-US" sz="1800" b="0" dirty="0">
                <a:hlinkClick r:id="rId3"/>
              </a:rPr>
              <a:t>https://</a:t>
            </a:r>
            <a:r>
              <a:rPr lang="en-US" sz="1800" b="0" dirty="0" smtClean="0">
                <a:hlinkClick r:id="rId3"/>
              </a:rPr>
              <a:t>public.era.nih.gov/chl/public/search/progressReportByIpf.era</a:t>
            </a:r>
            <a:r>
              <a:rPr lang="en-US" sz="1800" b="0" dirty="0" smtClean="0"/>
              <a:t> </a:t>
            </a:r>
          </a:p>
          <a:p>
            <a:pPr eaLnBrk="1" fontAlgn="auto" hangingPunct="1">
              <a:lnSpc>
                <a:spcPct val="90000"/>
              </a:lnSpc>
              <a:spcAft>
                <a:spcPts val="0"/>
              </a:spcAft>
              <a:buFont typeface="Arial" pitchFamily="34" charset="0"/>
              <a:buChar char="•"/>
              <a:defRPr/>
            </a:pPr>
            <a:endParaRPr lang="en-US" dirty="0" smtClean="0"/>
          </a:p>
          <a:p>
            <a:pPr algn="r" eaLnBrk="1" fontAlgn="auto" hangingPunct="1">
              <a:lnSpc>
                <a:spcPct val="90000"/>
              </a:lnSpc>
              <a:spcAft>
                <a:spcPts val="0"/>
              </a:spcAft>
              <a:buFont typeface="Arial" pitchFamily="34" charset="0"/>
              <a:buChar char="•"/>
              <a:defRPr/>
            </a:pPr>
            <a:endParaRPr lang="en-US" dirty="0" smtClean="0"/>
          </a:p>
        </p:txBody>
      </p:sp>
      <p:sp>
        <p:nvSpPr>
          <p:cNvPr id="2" name="Slide Number Placeholder 1"/>
          <p:cNvSpPr>
            <a:spLocks noGrp="1"/>
          </p:cNvSpPr>
          <p:nvPr>
            <p:ph type="sldNum" sz="quarter" idx="12"/>
          </p:nvPr>
        </p:nvSpPr>
        <p:spPr/>
        <p:txBody>
          <a:bodyPr/>
          <a:lstStyle/>
          <a:p>
            <a:pPr>
              <a:defRPr/>
            </a:pPr>
            <a:fld id="{F39E8EE1-BCC5-4FFC-9D02-CA3B48317ABE}" type="slidenum">
              <a:rPr lang="en-US" smtClean="0">
                <a:solidFill>
                  <a:prstClr val="black"/>
                </a:solidFill>
              </a:rPr>
              <a:pPr>
                <a:defRPr/>
              </a:pPr>
              <a:t>33</a:t>
            </a:fld>
            <a:endParaRPr lang="en-US" dirty="0">
              <a:solidFill>
                <a:prstClr val="black"/>
              </a:solidFill>
            </a:endParaRPr>
          </a:p>
        </p:txBody>
      </p:sp>
    </p:spTree>
    <p:extLst>
      <p:ext uri="{BB962C8B-B14F-4D97-AF65-F5344CB8AC3E}">
        <p14:creationId xmlns:p14="http://schemas.microsoft.com/office/powerpoint/2010/main" val="1326026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100013"/>
            <a:ext cx="8229600" cy="1576387"/>
          </a:xfrm>
        </p:spPr>
        <p:txBody>
          <a:bodyPr>
            <a:normAutofit fontScale="90000"/>
          </a:bodyPr>
          <a:lstStyle/>
          <a:p>
            <a:pPr algn="ctr">
              <a:defRPr/>
            </a:pPr>
            <a:r>
              <a:rPr lang="en-US" b="1" cap="none" dirty="0" smtClean="0"/>
              <a:t>Reminder</a:t>
            </a:r>
            <a:br>
              <a:rPr lang="en-US" b="1" cap="none" dirty="0" smtClean="0"/>
            </a:br>
            <a:r>
              <a:rPr lang="en-US" b="1" cap="none" dirty="0" smtClean="0"/>
              <a:t>Timely Financial </a:t>
            </a:r>
            <a:r>
              <a:rPr lang="en-US" b="1" cap="none" dirty="0"/>
              <a:t>Reporting</a:t>
            </a:r>
            <a:r>
              <a:rPr lang="en-US" sz="3200" b="1" cap="none" dirty="0"/>
              <a:t/>
            </a:r>
            <a:br>
              <a:rPr lang="en-US" sz="3200" b="1" cap="none" dirty="0"/>
            </a:br>
            <a:endParaRPr lang="en-US" sz="3200" b="1" cap="none" dirty="0"/>
          </a:p>
        </p:txBody>
      </p:sp>
      <p:sp>
        <p:nvSpPr>
          <p:cNvPr id="36867" name="Rectangle 3"/>
          <p:cNvSpPr>
            <a:spLocks noGrp="1" noChangeArrowheads="1"/>
          </p:cNvSpPr>
          <p:nvPr>
            <p:ph idx="1"/>
          </p:nvPr>
        </p:nvSpPr>
        <p:spPr>
          <a:xfrm>
            <a:off x="457200" y="1524000"/>
            <a:ext cx="8305800" cy="4851400"/>
          </a:xfrm>
        </p:spPr>
        <p:txBody>
          <a:bodyPr>
            <a:normAutofit fontScale="62500" lnSpcReduction="20000"/>
          </a:bodyPr>
          <a:lstStyle/>
          <a:p>
            <a:pPr eaLnBrk="1" hangingPunct="1">
              <a:lnSpc>
                <a:spcPct val="120000"/>
              </a:lnSpc>
              <a:buFont typeface="Wingdings" pitchFamily="2" charset="2"/>
              <a:buNone/>
            </a:pPr>
            <a:r>
              <a:rPr lang="en-US" sz="3500" b="0" dirty="0" smtClean="0"/>
              <a:t>Federal Financial Report (FFR)(SF-425) Expenditure Data </a:t>
            </a:r>
          </a:p>
          <a:p>
            <a:pPr marL="411162" lvl="1" indent="0">
              <a:lnSpc>
                <a:spcPct val="120000"/>
              </a:lnSpc>
              <a:buClrTx/>
              <a:buNone/>
            </a:pPr>
            <a:endParaRPr lang="en-US" sz="3500" dirty="0" smtClean="0"/>
          </a:p>
          <a:p>
            <a:pPr lvl="1">
              <a:lnSpc>
                <a:spcPct val="120000"/>
              </a:lnSpc>
              <a:buClrTx/>
            </a:pPr>
            <a:r>
              <a:rPr lang="en-US" sz="3500" dirty="0" smtClean="0"/>
              <a:t>Annual (Non-SNAP Awards)  </a:t>
            </a:r>
          </a:p>
          <a:p>
            <a:pPr lvl="2">
              <a:lnSpc>
                <a:spcPct val="120000"/>
              </a:lnSpc>
              <a:buClrTx/>
              <a:buFont typeface="Arial" panose="020B0604020202020204" pitchFamily="34" charset="0"/>
              <a:buChar char="•"/>
            </a:pPr>
            <a:r>
              <a:rPr lang="en-US" sz="3500" dirty="0" smtClean="0"/>
              <a:t>FFR submitted no later than 90 days after the end of the calendar quarter in which the budget period ended.  </a:t>
            </a:r>
          </a:p>
          <a:p>
            <a:pPr lvl="3">
              <a:lnSpc>
                <a:spcPct val="120000"/>
              </a:lnSpc>
              <a:buClrTx/>
              <a:buFont typeface="Arial" panose="020B0604020202020204" pitchFamily="34" charset="0"/>
              <a:buChar char="•"/>
            </a:pPr>
            <a:endParaRPr lang="en-US" sz="3500" dirty="0" smtClean="0"/>
          </a:p>
          <a:p>
            <a:pPr lvl="1">
              <a:lnSpc>
                <a:spcPct val="120000"/>
              </a:lnSpc>
              <a:buClrTx/>
            </a:pPr>
            <a:r>
              <a:rPr lang="en-US" sz="3500" dirty="0" smtClean="0"/>
              <a:t>Final (SNAP and Non-SNAP Awards) </a:t>
            </a:r>
          </a:p>
          <a:p>
            <a:pPr lvl="2">
              <a:lnSpc>
                <a:spcPct val="120000"/>
              </a:lnSpc>
              <a:buClrTx/>
              <a:buFont typeface="Arial" panose="020B0604020202020204" pitchFamily="34" charset="0"/>
              <a:buChar char="•"/>
            </a:pPr>
            <a:r>
              <a:rPr lang="en-US" sz="3500" dirty="0" smtClean="0"/>
              <a:t>FFR submitted within 120 days following the end of the project period</a:t>
            </a:r>
          </a:p>
          <a:p>
            <a:pPr lvl="3" eaLnBrk="1" hangingPunct="1">
              <a:lnSpc>
                <a:spcPct val="120000"/>
              </a:lnSpc>
            </a:pPr>
            <a:endParaRPr lang="en-US" sz="3500" dirty="0" smtClean="0"/>
          </a:p>
          <a:p>
            <a:pPr lvl="1" eaLnBrk="1" hangingPunct="1">
              <a:lnSpc>
                <a:spcPct val="80000"/>
              </a:lnSpc>
              <a:buFontTx/>
              <a:buNone/>
            </a:pPr>
            <a:endParaRPr lang="en-US" sz="2400" dirty="0" smtClean="0"/>
          </a:p>
          <a:p>
            <a:pPr lvl="1" eaLnBrk="1" hangingPunct="1">
              <a:lnSpc>
                <a:spcPct val="80000"/>
              </a:lnSpc>
              <a:buFontTx/>
              <a:buNone/>
            </a:pPr>
            <a:endParaRPr lang="en-US" sz="2200" dirty="0" smtClean="0"/>
          </a:p>
          <a:p>
            <a:pPr lvl="1" eaLnBrk="1" hangingPunct="1">
              <a:lnSpc>
                <a:spcPct val="80000"/>
              </a:lnSpc>
              <a:buFontTx/>
              <a:buNone/>
            </a:pPr>
            <a:r>
              <a:rPr lang="en-US" sz="1800" dirty="0" smtClean="0"/>
              <a:t>	</a:t>
            </a:r>
            <a:endParaRPr lang="en-US" sz="1400" dirty="0" smtClean="0"/>
          </a:p>
        </p:txBody>
      </p:sp>
      <p:sp>
        <p:nvSpPr>
          <p:cNvPr id="2" name="Slide Number Placeholder 1"/>
          <p:cNvSpPr>
            <a:spLocks noGrp="1"/>
          </p:cNvSpPr>
          <p:nvPr>
            <p:ph type="sldNum" sz="quarter" idx="10"/>
          </p:nvPr>
        </p:nvSpPr>
        <p:spPr/>
        <p:txBody>
          <a:bodyPr/>
          <a:lstStyle/>
          <a:p>
            <a:pPr>
              <a:defRPr/>
            </a:pPr>
            <a:fld id="{161627A0-52BE-49C3-90CB-787EE860760A}" type="slidenum">
              <a:rPr lang="en-US" smtClean="0">
                <a:solidFill>
                  <a:prstClr val="black"/>
                </a:solidFill>
              </a:rPr>
              <a:pPr>
                <a:defRPr/>
              </a:pPr>
              <a:t>34</a:t>
            </a:fld>
            <a:endParaRPr lang="en-US" dirty="0">
              <a:solidFill>
                <a:prstClr val="black"/>
              </a:solidFill>
            </a:endParaRPr>
          </a:p>
        </p:txBody>
      </p:sp>
    </p:spTree>
    <p:extLst>
      <p:ext uri="{BB962C8B-B14F-4D97-AF65-F5344CB8AC3E}">
        <p14:creationId xmlns:p14="http://schemas.microsoft.com/office/powerpoint/2010/main" val="1291182170"/>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206763"/>
            <a:ext cx="8496300" cy="2310201"/>
          </a:xfrm>
        </p:spPr>
        <p:txBody>
          <a:bodyPr>
            <a:noAutofit/>
          </a:bodyPr>
          <a:lstStyle/>
          <a:p>
            <a:pPr algn="ctr"/>
            <a:r>
              <a:rPr lang="en-US" sz="3200" b="1" cap="none" dirty="0" smtClean="0"/>
              <a:t>Reminder</a:t>
            </a:r>
            <a:br>
              <a:rPr lang="en-US" sz="3200" b="1" cap="none" dirty="0" smtClean="0"/>
            </a:br>
            <a:r>
              <a:rPr lang="en-US" sz="3200" b="1" cap="none" dirty="0" smtClean="0"/>
              <a:t>  All Subject Inventions Must be Reported on the HHS 568 -  Final Invention Statement and Certification and in </a:t>
            </a:r>
            <a:r>
              <a:rPr lang="en-US" sz="3200" b="1" cap="none" dirty="0" err="1" smtClean="0"/>
              <a:t>iEdison</a:t>
            </a:r>
            <a:r>
              <a:rPr lang="en-US" sz="3200" b="1" cap="none" dirty="0" smtClean="0"/>
              <a:t> </a:t>
            </a:r>
            <a:endParaRPr lang="en-US" sz="3200" b="1" dirty="0"/>
          </a:p>
        </p:txBody>
      </p:sp>
      <p:sp>
        <p:nvSpPr>
          <p:cNvPr id="5" name="Content Placeholder 4"/>
          <p:cNvSpPr>
            <a:spLocks noGrp="1"/>
          </p:cNvSpPr>
          <p:nvPr>
            <p:ph idx="1"/>
          </p:nvPr>
        </p:nvSpPr>
        <p:spPr>
          <a:xfrm>
            <a:off x="279400" y="2516964"/>
            <a:ext cx="8547100" cy="4188636"/>
          </a:xfrm>
        </p:spPr>
        <p:txBody>
          <a:bodyPr>
            <a:normAutofit fontScale="70000" lnSpcReduction="20000"/>
          </a:bodyPr>
          <a:lstStyle/>
          <a:p>
            <a:pPr marL="342900" indent="-342900">
              <a:lnSpc>
                <a:spcPct val="120000"/>
              </a:lnSpc>
              <a:buFont typeface="Arial" panose="020B0604020202020204" pitchFamily="34" charset="0"/>
              <a:buChar char="•"/>
            </a:pPr>
            <a:r>
              <a:rPr lang="en-US" sz="3100" b="0" dirty="0" smtClean="0"/>
              <a:t>NIH recipients </a:t>
            </a:r>
            <a:r>
              <a:rPr lang="en-US" sz="3100" b="0" u="sng" dirty="0" smtClean="0"/>
              <a:t>must</a:t>
            </a:r>
            <a:r>
              <a:rPr lang="en-US" sz="3100" b="0" dirty="0" smtClean="0"/>
              <a:t> </a:t>
            </a:r>
            <a:r>
              <a:rPr lang="en-US" sz="3100" b="0" dirty="0"/>
              <a:t>file the HHS 568 at the conclusion of an NIH </a:t>
            </a:r>
            <a:r>
              <a:rPr lang="en-US" sz="3100" b="0" dirty="0" smtClean="0"/>
              <a:t>award</a:t>
            </a:r>
          </a:p>
          <a:p>
            <a:pPr marL="342900" indent="-342900">
              <a:lnSpc>
                <a:spcPct val="120000"/>
              </a:lnSpc>
              <a:buFont typeface="Arial" panose="020B0604020202020204" pitchFamily="34" charset="0"/>
              <a:buChar char="•"/>
            </a:pPr>
            <a:endParaRPr lang="en-US" sz="3100" b="0" dirty="0"/>
          </a:p>
          <a:p>
            <a:pPr marL="342900" indent="-342900">
              <a:lnSpc>
                <a:spcPct val="120000"/>
              </a:lnSpc>
              <a:buFont typeface="Arial" panose="020B0604020202020204" pitchFamily="34" charset="0"/>
              <a:buChar char="•"/>
            </a:pPr>
            <a:r>
              <a:rPr lang="en-US" sz="3100" b="0" dirty="0"/>
              <a:t>All subject inventions </a:t>
            </a:r>
            <a:r>
              <a:rPr lang="en-US" sz="3100" b="0" dirty="0" smtClean="0"/>
              <a:t>reported </a:t>
            </a:r>
            <a:r>
              <a:rPr lang="en-US" sz="3100" b="0" dirty="0"/>
              <a:t>on the HHS 568 must be reported in </a:t>
            </a:r>
            <a:r>
              <a:rPr lang="en-US" sz="3100" b="0" dirty="0" err="1"/>
              <a:t>iEdison</a:t>
            </a:r>
            <a:r>
              <a:rPr lang="en-US" sz="3100" b="0" dirty="0"/>
              <a:t>. </a:t>
            </a:r>
            <a:endParaRPr lang="en-US" sz="3100" b="0" dirty="0" smtClean="0"/>
          </a:p>
          <a:p>
            <a:pPr marL="342900" indent="-342900">
              <a:lnSpc>
                <a:spcPct val="120000"/>
              </a:lnSpc>
              <a:buFont typeface="Arial" panose="020B0604020202020204" pitchFamily="34" charset="0"/>
              <a:buChar char="•"/>
            </a:pPr>
            <a:endParaRPr lang="en-US" sz="3100" b="0" dirty="0"/>
          </a:p>
          <a:p>
            <a:pPr marL="342900" indent="-342900">
              <a:lnSpc>
                <a:spcPct val="120000"/>
              </a:lnSpc>
              <a:buFont typeface="Arial" panose="020B0604020202020204" pitchFamily="34" charset="0"/>
              <a:buChar char="•"/>
            </a:pPr>
            <a:r>
              <a:rPr lang="en-US" sz="3100" b="0" dirty="0"/>
              <a:t>Failure to report </a:t>
            </a:r>
            <a:r>
              <a:rPr lang="en-US" sz="3100" b="0" dirty="0" smtClean="0"/>
              <a:t>all inventions may </a:t>
            </a:r>
            <a:r>
              <a:rPr lang="en-US" sz="3100" b="0" dirty="0"/>
              <a:t>result in your organization’s loss of rights in the invention or other actions as appropriate</a:t>
            </a:r>
            <a:r>
              <a:rPr lang="en-US" sz="3100" b="0" dirty="0" smtClean="0"/>
              <a:t>.</a:t>
            </a:r>
          </a:p>
          <a:p>
            <a:pPr marL="342900" indent="-342900">
              <a:lnSpc>
                <a:spcPct val="120000"/>
              </a:lnSpc>
              <a:buFont typeface="Arial" panose="020B0604020202020204" pitchFamily="34" charset="0"/>
              <a:buChar char="•"/>
            </a:pPr>
            <a:endParaRPr lang="en-US" b="0" dirty="0"/>
          </a:p>
          <a:p>
            <a:pPr algn="r">
              <a:spcBef>
                <a:spcPts val="0"/>
              </a:spcBef>
              <a:spcAft>
                <a:spcPts val="0"/>
              </a:spcAft>
              <a:defRPr/>
            </a:pPr>
            <a:endParaRPr lang="en-US" sz="1200" b="0" dirty="0" smtClean="0"/>
          </a:p>
          <a:p>
            <a:pPr algn="r">
              <a:spcBef>
                <a:spcPts val="0"/>
              </a:spcBef>
              <a:spcAft>
                <a:spcPts val="0"/>
              </a:spcAft>
              <a:defRPr/>
            </a:pPr>
            <a:endParaRPr lang="en-US" sz="1200" b="0" dirty="0"/>
          </a:p>
          <a:p>
            <a:pPr algn="r">
              <a:spcBef>
                <a:spcPts val="0"/>
              </a:spcBef>
              <a:spcAft>
                <a:spcPts val="0"/>
              </a:spcAft>
              <a:defRPr/>
            </a:pPr>
            <a:endParaRPr lang="en-US" sz="1100" dirty="0"/>
          </a:p>
          <a:p>
            <a:pPr algn="r">
              <a:spcBef>
                <a:spcPts val="0"/>
              </a:spcBef>
              <a:spcAft>
                <a:spcPts val="0"/>
              </a:spcAft>
              <a:defRPr/>
            </a:pPr>
            <a:endParaRPr lang="en-US" sz="1400" b="0" dirty="0" smtClean="0"/>
          </a:p>
          <a:p>
            <a:pPr algn="r">
              <a:spcBef>
                <a:spcPts val="0"/>
              </a:spcBef>
              <a:spcAft>
                <a:spcPts val="0"/>
              </a:spcAft>
              <a:defRPr/>
            </a:pPr>
            <a:r>
              <a:rPr lang="en-US" sz="1400" b="0" dirty="0" smtClean="0"/>
              <a:t>See </a:t>
            </a:r>
            <a:r>
              <a:rPr lang="en-US" sz="1400" b="0" dirty="0">
                <a:hlinkClick r:id="rId3"/>
              </a:rPr>
              <a:t>NOT-OD-16-066</a:t>
            </a:r>
            <a:r>
              <a:rPr lang="en-US" sz="1400" b="0" dirty="0"/>
              <a:t> for additional information and resources</a:t>
            </a:r>
            <a:r>
              <a:rPr lang="en-US" sz="1400" dirty="0"/>
              <a:t>.</a:t>
            </a:r>
          </a:p>
          <a:p>
            <a:endParaRPr lang="en-US" dirty="0"/>
          </a:p>
        </p:txBody>
      </p:sp>
      <p:sp>
        <p:nvSpPr>
          <p:cNvPr id="3" name="Slide Number Placeholder 2"/>
          <p:cNvSpPr>
            <a:spLocks noGrp="1"/>
          </p:cNvSpPr>
          <p:nvPr>
            <p:ph type="sldNum" sz="quarter" idx="10"/>
          </p:nvPr>
        </p:nvSpPr>
        <p:spPr/>
        <p:txBody>
          <a:bodyPr/>
          <a:lstStyle/>
          <a:p>
            <a:pPr>
              <a:defRPr/>
            </a:pPr>
            <a:fld id="{161627A0-52BE-49C3-90CB-787EE860760A}" type="slidenum">
              <a:rPr lang="en-US" smtClean="0">
                <a:solidFill>
                  <a:prstClr val="black"/>
                </a:solidFill>
              </a:rPr>
              <a:pPr>
                <a:defRPr/>
              </a:pPr>
              <a:t>35</a:t>
            </a:fld>
            <a:endParaRPr lang="en-US" dirty="0">
              <a:solidFill>
                <a:prstClr val="black"/>
              </a:solidFill>
            </a:endParaRPr>
          </a:p>
        </p:txBody>
      </p:sp>
    </p:spTree>
    <p:extLst>
      <p:ext uri="{BB962C8B-B14F-4D97-AF65-F5344CB8AC3E}">
        <p14:creationId xmlns:p14="http://schemas.microsoft.com/office/powerpoint/2010/main" val="223384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883" y="100014"/>
            <a:ext cx="8815117" cy="1590554"/>
          </a:xfrm>
        </p:spPr>
        <p:txBody>
          <a:bodyPr>
            <a:noAutofit/>
          </a:bodyPr>
          <a:lstStyle/>
          <a:p>
            <a:pPr algn="ctr"/>
            <a:r>
              <a:rPr lang="en-US" sz="3200" b="1" cap="none" dirty="0" smtClean="0"/>
              <a:t>Reminder</a:t>
            </a:r>
            <a:br>
              <a:rPr lang="en-US" sz="3200" b="1" cap="none" dirty="0" smtClean="0"/>
            </a:br>
            <a:r>
              <a:rPr lang="en-US" sz="3200" b="1" cap="none" dirty="0" smtClean="0"/>
              <a:t>iEdison Reporting Requirements and Compliance Messages</a:t>
            </a:r>
            <a:endParaRPr lang="en-US" sz="3200" b="1" cap="none" dirty="0"/>
          </a:p>
        </p:txBody>
      </p:sp>
      <p:sp>
        <p:nvSpPr>
          <p:cNvPr id="3" name="Content Placeholder 2"/>
          <p:cNvSpPr>
            <a:spLocks noGrp="1"/>
          </p:cNvSpPr>
          <p:nvPr>
            <p:ph idx="1"/>
          </p:nvPr>
        </p:nvSpPr>
        <p:spPr>
          <a:xfrm>
            <a:off x="148498" y="1225737"/>
            <a:ext cx="8805002" cy="5349724"/>
          </a:xfrm>
        </p:spPr>
        <p:txBody>
          <a:bodyPr>
            <a:normAutofit fontScale="62500" lnSpcReduction="20000"/>
          </a:bodyPr>
          <a:lstStyle/>
          <a:p>
            <a:endParaRPr lang="en-US" sz="2600" dirty="0" smtClean="0"/>
          </a:p>
          <a:p>
            <a:pPr marL="0" indent="0">
              <a:buNone/>
            </a:pPr>
            <a:endParaRPr lang="en-US" sz="2600" dirty="0" smtClean="0"/>
          </a:p>
          <a:p>
            <a:pPr marL="0" indent="0">
              <a:buNone/>
            </a:pPr>
            <a:r>
              <a:rPr lang="en-US" sz="2600" dirty="0" smtClean="0"/>
              <a:t>Recipients </a:t>
            </a:r>
            <a:r>
              <a:rPr lang="en-US" sz="2600" dirty="0"/>
              <a:t>must report inventions electronically through </a:t>
            </a:r>
            <a:r>
              <a:rPr lang="en-US" sz="2600" dirty="0" smtClean="0">
                <a:hlinkClick r:id="rId3"/>
              </a:rPr>
              <a:t>iEdison</a:t>
            </a:r>
            <a:r>
              <a:rPr lang="en-US" sz="2600" dirty="0" smtClean="0"/>
              <a:t>. </a:t>
            </a:r>
            <a:endParaRPr lang="en-US" sz="2600" dirty="0"/>
          </a:p>
          <a:p>
            <a:pPr marL="0" indent="0">
              <a:lnSpc>
                <a:spcPct val="100000"/>
              </a:lnSpc>
              <a:buNone/>
            </a:pPr>
            <a:r>
              <a:rPr lang="en-US" sz="2600" dirty="0" smtClean="0"/>
              <a:t>iEdison </a:t>
            </a:r>
            <a:r>
              <a:rPr lang="en-US" sz="2600" u="sng" dirty="0" smtClean="0"/>
              <a:t>no </a:t>
            </a:r>
            <a:r>
              <a:rPr lang="en-US" sz="2600" u="sng" dirty="0"/>
              <a:t>longer</a:t>
            </a:r>
            <a:r>
              <a:rPr lang="en-US" sz="2600" dirty="0"/>
              <a:t> </a:t>
            </a:r>
            <a:r>
              <a:rPr lang="en-US" sz="2600" dirty="0" smtClean="0"/>
              <a:t>permits </a:t>
            </a:r>
            <a:r>
              <a:rPr lang="en-US" sz="2600" dirty="0"/>
              <a:t>a user to waive title to an invention or </a:t>
            </a:r>
            <a:r>
              <a:rPr lang="en-US" sz="2600" dirty="0" smtClean="0"/>
              <a:t>patent until </a:t>
            </a:r>
            <a:r>
              <a:rPr lang="en-US" sz="2600" dirty="0"/>
              <a:t>all outstanding compliance issues and notification messages are </a:t>
            </a:r>
            <a:r>
              <a:rPr lang="en-US" sz="2600" dirty="0" smtClean="0"/>
              <a:t>resolved.</a:t>
            </a:r>
          </a:p>
          <a:p>
            <a:pPr marL="0" indent="0">
              <a:lnSpc>
                <a:spcPct val="100000"/>
              </a:lnSpc>
              <a:buNone/>
            </a:pPr>
            <a:endParaRPr lang="en-US" sz="1500" dirty="0"/>
          </a:p>
          <a:p>
            <a:r>
              <a:rPr lang="en-US" sz="2600" dirty="0" smtClean="0"/>
              <a:t>Examples of Compliance </a:t>
            </a:r>
            <a:r>
              <a:rPr lang="en-US" sz="2600" dirty="0"/>
              <a:t>Notification </a:t>
            </a:r>
            <a:r>
              <a:rPr lang="en-US" sz="2600" dirty="0" smtClean="0"/>
              <a:t>Messages and actions </a:t>
            </a:r>
            <a:r>
              <a:rPr lang="en-US" sz="2600" dirty="0"/>
              <a:t>that </a:t>
            </a:r>
            <a:r>
              <a:rPr lang="en-US" sz="2600" dirty="0" smtClean="0"/>
              <a:t>grantees </a:t>
            </a:r>
            <a:r>
              <a:rPr lang="en-US" sz="2600" u="sng" dirty="0" smtClean="0">
                <a:solidFill>
                  <a:srgbClr val="FF0000"/>
                </a:solidFill>
              </a:rPr>
              <a:t>Must</a:t>
            </a:r>
            <a:r>
              <a:rPr lang="en-US" sz="2600" b="0" dirty="0" smtClean="0"/>
              <a:t> </a:t>
            </a:r>
            <a:r>
              <a:rPr lang="en-US" sz="2600" dirty="0" smtClean="0"/>
              <a:t>take to resolve these messages:</a:t>
            </a:r>
            <a:r>
              <a:rPr lang="en-US" sz="2300" dirty="0" smtClean="0"/>
              <a:t> </a:t>
            </a:r>
          </a:p>
          <a:p>
            <a:endParaRPr lang="en-US" sz="2900" dirty="0" smtClean="0"/>
          </a:p>
          <a:p>
            <a:pPr lvl="1" algn="r"/>
            <a:endParaRPr lang="en-US" sz="2300" dirty="0" smtClean="0"/>
          </a:p>
          <a:p>
            <a:pPr lvl="1" algn="r"/>
            <a:endParaRPr lang="en-US" sz="2300" dirty="0"/>
          </a:p>
          <a:p>
            <a:pPr lvl="1" algn="r"/>
            <a:endParaRPr lang="en-US" sz="2300" dirty="0" smtClean="0"/>
          </a:p>
          <a:p>
            <a:pPr lvl="1" algn="r"/>
            <a:endParaRPr lang="en-US" sz="2300" dirty="0"/>
          </a:p>
          <a:p>
            <a:pPr lvl="1" algn="r"/>
            <a:endParaRPr lang="en-US" sz="2300" dirty="0" smtClean="0"/>
          </a:p>
          <a:p>
            <a:pPr lvl="1" algn="r"/>
            <a:endParaRPr lang="en-US" sz="2300" dirty="0"/>
          </a:p>
          <a:p>
            <a:pPr lvl="1" algn="r"/>
            <a:endParaRPr lang="en-US" sz="2300" dirty="0" smtClean="0"/>
          </a:p>
          <a:p>
            <a:pPr lvl="1" algn="r"/>
            <a:endParaRPr lang="en-US" sz="2300" dirty="0"/>
          </a:p>
          <a:p>
            <a:pPr lvl="1" algn="r"/>
            <a:endParaRPr lang="en-US" sz="2300" dirty="0" smtClean="0"/>
          </a:p>
          <a:p>
            <a:pPr lvl="1" algn="r"/>
            <a:endParaRPr lang="en-US" sz="2300" dirty="0"/>
          </a:p>
          <a:p>
            <a:pPr lvl="1" algn="r"/>
            <a:endParaRPr lang="en-US" sz="2300" dirty="0" smtClean="0"/>
          </a:p>
          <a:p>
            <a:pPr marL="457200" lvl="1" indent="0" algn="r">
              <a:buNone/>
            </a:pPr>
            <a:endParaRPr lang="en-US" sz="1900" dirty="0" smtClean="0"/>
          </a:p>
          <a:p>
            <a:pPr marL="457200" lvl="1" indent="0" algn="r">
              <a:buNone/>
            </a:pPr>
            <a:endParaRPr lang="en-US" sz="1900" dirty="0" smtClean="0"/>
          </a:p>
          <a:p>
            <a:pPr marL="457200" lvl="1" indent="0" algn="r">
              <a:buNone/>
            </a:pPr>
            <a:r>
              <a:rPr lang="en-US" sz="2200" dirty="0" smtClean="0">
                <a:solidFill>
                  <a:schemeClr val="tx1"/>
                </a:solidFill>
              </a:rPr>
              <a:t>See </a:t>
            </a:r>
            <a:r>
              <a:rPr lang="en-US" sz="2200" u="sng" dirty="0">
                <a:solidFill>
                  <a:schemeClr val="accent1">
                    <a:lumMod val="60000"/>
                    <a:lumOff val="40000"/>
                  </a:schemeClr>
                </a:solidFill>
                <a:hlinkClick r:id="rId4"/>
              </a:rPr>
              <a:t>NOT-OD-15-119</a:t>
            </a:r>
            <a:r>
              <a:rPr lang="en-US" sz="2200" dirty="0"/>
              <a:t> </a:t>
            </a:r>
            <a:r>
              <a:rPr lang="en-US" sz="2200" dirty="0">
                <a:solidFill>
                  <a:schemeClr val="tx1"/>
                </a:solidFill>
              </a:rPr>
              <a:t>for more details</a:t>
            </a:r>
            <a:r>
              <a:rPr lang="en-US" sz="2200" dirty="0"/>
              <a:t>.</a:t>
            </a:r>
          </a:p>
          <a:p>
            <a:pPr marL="457200" lvl="1" indent="0" algn="r">
              <a:buNone/>
            </a:pPr>
            <a:r>
              <a:rPr lang="en-US" sz="2200" dirty="0" smtClean="0">
                <a:solidFill>
                  <a:schemeClr val="tx1"/>
                </a:solidFill>
              </a:rPr>
              <a:t>Questions?  Call 301-435-1986 or email: inventions@nih.gov</a:t>
            </a:r>
            <a:endParaRPr lang="en-US" sz="2200" dirty="0">
              <a:solidFill>
                <a:schemeClr val="tx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4274057150"/>
              </p:ext>
            </p:extLst>
          </p:nvPr>
        </p:nvGraphicFramePr>
        <p:xfrm>
          <a:off x="244470" y="3014010"/>
          <a:ext cx="8613058" cy="2656840"/>
        </p:xfrm>
        <a:graphic>
          <a:graphicData uri="http://schemas.openxmlformats.org/drawingml/2006/table">
            <a:tbl>
              <a:tblPr firstRow="1" bandRow="1">
                <a:tableStyleId>{5C22544A-7EE6-4342-B048-85BDC9FD1C3A}</a:tableStyleId>
              </a:tblPr>
              <a:tblGrid>
                <a:gridCol w="4306529"/>
                <a:gridCol w="4306529"/>
              </a:tblGrid>
              <a:tr h="370840">
                <a:tc>
                  <a:txBody>
                    <a:bodyPr/>
                    <a:lstStyle/>
                    <a:p>
                      <a:pPr algn="ctr"/>
                      <a:r>
                        <a:rPr lang="en-US" sz="1400" dirty="0" smtClean="0"/>
                        <a:t>Notification Message</a:t>
                      </a:r>
                      <a:endParaRPr lang="en-US" sz="1400" dirty="0"/>
                    </a:p>
                  </a:txBody>
                  <a:tcPr/>
                </a:tc>
                <a:tc>
                  <a:txBody>
                    <a:bodyPr/>
                    <a:lstStyle/>
                    <a:p>
                      <a:pPr algn="ctr"/>
                      <a:r>
                        <a:rPr lang="en-US" sz="1400" dirty="0" smtClean="0"/>
                        <a:t>Actions Necessary to Resolve</a:t>
                      </a:r>
                      <a:r>
                        <a:rPr lang="en-US" sz="1400" baseline="0" dirty="0" smtClean="0"/>
                        <a:t> Messages</a:t>
                      </a:r>
                      <a:endParaRPr lang="en-US" sz="1400" dirty="0"/>
                    </a:p>
                  </a:txBody>
                  <a:tcPr/>
                </a:tc>
              </a:tr>
              <a:tr h="370840">
                <a:tc>
                  <a:txBody>
                    <a:bodyPr/>
                    <a:lstStyle/>
                    <a:p>
                      <a:r>
                        <a:rPr lang="en-US" sz="1400" kern="1200" dirty="0" smtClean="0">
                          <a:solidFill>
                            <a:schemeClr val="dk1"/>
                          </a:solidFill>
                          <a:effectLst/>
                          <a:latin typeface="+mn-lt"/>
                          <a:ea typeface="+mn-ea"/>
                          <a:cs typeface="+mn-cs"/>
                        </a:rPr>
                        <a:t>No written description of this invention (Disclosure) has been uploaded into iEdison.</a:t>
                      </a:r>
                      <a:endParaRPr lang="en-US" sz="1400" dirty="0"/>
                    </a:p>
                  </a:txBody>
                  <a:tcPr/>
                </a:tc>
                <a:tc>
                  <a:txBody>
                    <a:bodyPr/>
                    <a:lstStyle/>
                    <a:p>
                      <a:r>
                        <a:rPr lang="en-US" sz="1400" dirty="0" smtClean="0"/>
                        <a:t>Upload an acceptable</a:t>
                      </a:r>
                      <a:r>
                        <a:rPr lang="en-US" sz="1400" baseline="0" dirty="0" smtClean="0"/>
                        <a:t> Invention Disclosure (see the Bayh-Dole Act).</a:t>
                      </a:r>
                      <a:endParaRPr lang="en-US" sz="1400" dirty="0"/>
                    </a:p>
                  </a:txBody>
                  <a:tcPr/>
                </a:tc>
              </a:tr>
              <a:tr h="370840">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effectLst/>
                          <a:latin typeface="+mn-lt"/>
                          <a:ea typeface="+mn-ea"/>
                          <a:cs typeface="+mn-cs"/>
                        </a:rPr>
                        <a:t>A Government Support Clause (GSC) is missing (or not accepted) for a non-provisional patent filing.</a:t>
                      </a:r>
                      <a:endParaRPr lang="en-US" sz="1400" dirty="0"/>
                    </a:p>
                  </a:txBody>
                  <a:tcPr/>
                </a:tc>
                <a:tc>
                  <a:txBody>
                    <a:bodyPr/>
                    <a:lstStyle/>
                    <a:p>
                      <a:r>
                        <a:rPr lang="en-US" sz="1400" dirty="0" smtClean="0"/>
                        <a:t>Upload a GSC</a:t>
                      </a:r>
                      <a:r>
                        <a:rPr lang="en-US" sz="1400" baseline="0" dirty="0" smtClean="0"/>
                        <a:t>.  Preferably the entire patent application as submitted to the USPTO.</a:t>
                      </a:r>
                      <a:endParaRPr lang="en-US" sz="1400" dirty="0"/>
                    </a:p>
                  </a:txBody>
                  <a:tcPr/>
                </a:tc>
              </a:tr>
              <a:tr h="370840">
                <a:tc>
                  <a:txBody>
                    <a:bodyPr/>
                    <a:lstStyle/>
                    <a:p>
                      <a:r>
                        <a:rPr lang="en-US" sz="1400" kern="1200" dirty="0" smtClean="0">
                          <a:solidFill>
                            <a:schemeClr val="dk1"/>
                          </a:solidFill>
                          <a:effectLst/>
                          <a:latin typeface="+mn-lt"/>
                          <a:ea typeface="+mn-ea"/>
                          <a:cs typeface="+mn-cs"/>
                        </a:rPr>
                        <a:t>The submitted Confirmatory License (CL) is missing (or not accepted) for a non-provisional patent filing.</a:t>
                      </a:r>
                      <a:endParaRPr lang="en-US" sz="1400" dirty="0"/>
                    </a:p>
                  </a:txBody>
                  <a:tcPr/>
                </a:tc>
                <a:tc>
                  <a:txBody>
                    <a:bodyPr/>
                    <a:lstStyle/>
                    <a:p>
                      <a:r>
                        <a:rPr lang="en-US" sz="1400" dirty="0" smtClean="0"/>
                        <a:t>Upload a CL.</a:t>
                      </a:r>
                      <a:r>
                        <a:rPr lang="en-US" sz="1400" baseline="0" dirty="0" smtClean="0"/>
                        <a:t>  iEdison will generate the CL for you.</a:t>
                      </a:r>
                      <a:endParaRPr lang="en-US" sz="1400" dirty="0"/>
                    </a:p>
                  </a:txBody>
                  <a:tcPr/>
                </a:tc>
              </a:tr>
              <a:tr h="370840">
                <a:tc>
                  <a:txBody>
                    <a:bodyPr/>
                    <a:lstStyle/>
                    <a:p>
                      <a:r>
                        <a:rPr lang="en-US" sz="1400" b="0" i="0" dirty="0" smtClean="0">
                          <a:solidFill>
                            <a:srgbClr val="000000"/>
                          </a:solidFill>
                          <a:effectLst/>
                          <a:latin typeface="Arial" panose="020B0604020202020204" pitchFamily="34" charset="0"/>
                        </a:rPr>
                        <a:t>Title to this invention has been elected. After title has been elected, a Utilization Report must be submitted annually . . .</a:t>
                      </a:r>
                      <a:endParaRPr lang="en-US" sz="1400" dirty="0"/>
                    </a:p>
                  </a:txBody>
                  <a:tcPr/>
                </a:tc>
                <a:tc>
                  <a:txBody>
                    <a:bodyPr/>
                    <a:lstStyle/>
                    <a:p>
                      <a:r>
                        <a:rPr lang="en-US" sz="1400" dirty="0" smtClean="0"/>
                        <a:t>Upload</a:t>
                      </a:r>
                      <a:r>
                        <a:rPr lang="en-US" sz="1400" baseline="0" dirty="0" smtClean="0"/>
                        <a:t> a Utilization report for each fiscal year indicated in the “Fiscal Year” column of the Notification Search Results.</a:t>
                      </a:r>
                      <a:endParaRPr lang="en-US" sz="1400" dirty="0"/>
                    </a:p>
                  </a:txBody>
                  <a:tcPr/>
                </a:tc>
              </a:tr>
            </a:tbl>
          </a:graphicData>
        </a:graphic>
      </p:graphicFrame>
      <p:sp>
        <p:nvSpPr>
          <p:cNvPr id="4" name="Slide Number Placeholder 3"/>
          <p:cNvSpPr>
            <a:spLocks noGrp="1"/>
          </p:cNvSpPr>
          <p:nvPr>
            <p:ph type="sldNum" sz="quarter" idx="10"/>
          </p:nvPr>
        </p:nvSpPr>
        <p:spPr/>
        <p:txBody>
          <a:bodyPr/>
          <a:lstStyle/>
          <a:p>
            <a:pPr>
              <a:defRPr/>
            </a:pPr>
            <a:fld id="{161627A0-52BE-49C3-90CB-787EE860760A}" type="slidenum">
              <a:rPr lang="en-US" smtClean="0">
                <a:solidFill>
                  <a:prstClr val="black"/>
                </a:solidFill>
              </a:rPr>
              <a:pPr>
                <a:defRPr/>
              </a:pPr>
              <a:t>36</a:t>
            </a:fld>
            <a:endParaRPr lang="en-US" dirty="0">
              <a:solidFill>
                <a:prstClr val="black"/>
              </a:solidFill>
            </a:endParaRPr>
          </a:p>
        </p:txBody>
      </p:sp>
    </p:spTree>
    <p:extLst>
      <p:ext uri="{BB962C8B-B14F-4D97-AF65-F5344CB8AC3E}">
        <p14:creationId xmlns:p14="http://schemas.microsoft.com/office/powerpoint/2010/main" val="17537810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erson in yellow rain coat and multicolor umbrella that is blowing because of storm"/>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28701" y="4597094"/>
            <a:ext cx="3276600" cy="1645213"/>
          </a:xfrm>
          <a:prstGeom prst="rect">
            <a:avLst/>
          </a:prstGeom>
        </p:spPr>
      </p:pic>
      <p:sp>
        <p:nvSpPr>
          <p:cNvPr id="2" name="Title 1"/>
          <p:cNvSpPr>
            <a:spLocks noGrp="1"/>
          </p:cNvSpPr>
          <p:nvPr>
            <p:ph type="title"/>
          </p:nvPr>
        </p:nvSpPr>
        <p:spPr>
          <a:xfrm>
            <a:off x="285023" y="202535"/>
            <a:ext cx="8366290" cy="1371600"/>
          </a:xfrm>
        </p:spPr>
        <p:txBody>
          <a:bodyPr>
            <a:noAutofit/>
          </a:bodyPr>
          <a:lstStyle/>
          <a:p>
            <a:pPr algn="ctr"/>
            <a:r>
              <a:rPr lang="en-US" sz="2800" b="1" cap="none" dirty="0" smtClean="0"/>
              <a:t>Reminder</a:t>
            </a:r>
            <a:br>
              <a:rPr lang="en-US" sz="2800" b="1" cap="none" dirty="0" smtClean="0"/>
            </a:br>
            <a:r>
              <a:rPr lang="en-US" sz="2800" b="1" cap="none" dirty="0" smtClean="0"/>
              <a:t>Delays in Grant Application Submission </a:t>
            </a:r>
            <a:r>
              <a:rPr lang="en-US" sz="2800" b="1" cap="none" dirty="0"/>
              <a:t>d</a:t>
            </a:r>
            <a:r>
              <a:rPr lang="en-US" sz="2800" b="1" cap="none" dirty="0" smtClean="0"/>
              <a:t>ue to Severe Weather and Natural Disasters</a:t>
            </a:r>
            <a:endParaRPr lang="en-US" sz="2800" cap="none" dirty="0"/>
          </a:p>
        </p:txBody>
      </p:sp>
      <p:sp>
        <p:nvSpPr>
          <p:cNvPr id="3" name="Content Placeholder 2"/>
          <p:cNvSpPr>
            <a:spLocks noGrp="1"/>
          </p:cNvSpPr>
          <p:nvPr>
            <p:ph idx="1"/>
          </p:nvPr>
        </p:nvSpPr>
        <p:spPr>
          <a:xfrm>
            <a:off x="418435" y="1844566"/>
            <a:ext cx="8099466" cy="4648309"/>
          </a:xfrm>
        </p:spPr>
        <p:txBody>
          <a:bodyPr>
            <a:normAutofit fontScale="92500" lnSpcReduction="10000"/>
          </a:bodyPr>
          <a:lstStyle/>
          <a:p>
            <a:pPr marL="0" indent="0">
              <a:buNone/>
            </a:pPr>
            <a:r>
              <a:rPr lang="en-US" sz="2800" b="1" dirty="0" smtClean="0"/>
              <a:t>NIH will consider accepting late applications, on a case-by-case basis, under the following circumstances:</a:t>
            </a:r>
          </a:p>
          <a:p>
            <a:pPr indent="0">
              <a:buNone/>
            </a:pPr>
            <a:endParaRPr lang="en-US" sz="2000" dirty="0" smtClean="0">
              <a:solidFill>
                <a:schemeClr val="accent1"/>
              </a:solidFill>
            </a:endParaRPr>
          </a:p>
          <a:p>
            <a:pPr lvl="1">
              <a:buClrTx/>
              <a:buFont typeface="Arial" panose="020B0604020202020204" pitchFamily="34" charset="0"/>
              <a:buChar char="•"/>
            </a:pPr>
            <a:r>
              <a:rPr lang="en-US" sz="2300" dirty="0" smtClean="0"/>
              <a:t>Detailed cover letter</a:t>
            </a:r>
          </a:p>
          <a:p>
            <a:pPr lvl="1">
              <a:buClrTx/>
              <a:buFont typeface="Arial" panose="020B0604020202020204" pitchFamily="34" charset="0"/>
              <a:buChar char="•"/>
            </a:pPr>
            <a:endParaRPr lang="en-US" sz="2300" dirty="0"/>
          </a:p>
          <a:p>
            <a:pPr lvl="1">
              <a:buClrTx/>
              <a:buFont typeface="Arial" panose="020B0604020202020204" pitchFamily="34" charset="0"/>
              <a:buChar char="•"/>
            </a:pPr>
            <a:r>
              <a:rPr lang="en-US" sz="2300" dirty="0" smtClean="0"/>
              <a:t>Application submission </a:t>
            </a:r>
            <a:r>
              <a:rPr lang="en-US" sz="2300" u="sng" dirty="0" smtClean="0"/>
              <a:t>must not </a:t>
            </a:r>
            <a:r>
              <a:rPr lang="en-US" sz="2300" u="sng" dirty="0"/>
              <a:t>to exceed the number of days the applicant organization was officially closed</a:t>
            </a:r>
            <a:r>
              <a:rPr lang="en-US" sz="2300" dirty="0"/>
              <a:t>.</a:t>
            </a:r>
            <a:r>
              <a:rPr lang="en-US" sz="2300" u="sng" dirty="0"/>
              <a:t> </a:t>
            </a:r>
            <a:endParaRPr lang="en-US" sz="2300" u="sng" dirty="0" smtClean="0"/>
          </a:p>
          <a:p>
            <a:pPr lvl="1">
              <a:buClrTx/>
              <a:buFont typeface="Arial" panose="020B0604020202020204" pitchFamily="34" charset="0"/>
              <a:buChar char="•"/>
            </a:pPr>
            <a:endParaRPr lang="en-US" sz="1600" dirty="0"/>
          </a:p>
          <a:p>
            <a:pPr>
              <a:buFont typeface="Arial" panose="020B0604020202020204" pitchFamily="34" charset="0"/>
              <a:buChar char="•"/>
            </a:pPr>
            <a:endParaRPr lang="en-US" dirty="0" smtClean="0"/>
          </a:p>
          <a:p>
            <a:pPr marL="0" indent="0" algn="r">
              <a:buNone/>
            </a:pPr>
            <a:endParaRPr lang="en-US" sz="1400" dirty="0" smtClean="0"/>
          </a:p>
          <a:p>
            <a:pPr marL="0" indent="0" algn="r">
              <a:buNone/>
            </a:pPr>
            <a:endParaRPr lang="en-US" sz="1400" dirty="0"/>
          </a:p>
          <a:p>
            <a:pPr marL="0" indent="0" algn="r">
              <a:buNone/>
            </a:pPr>
            <a:endParaRPr lang="en-US" sz="1200" b="0" dirty="0" smtClean="0"/>
          </a:p>
          <a:p>
            <a:pPr marL="0" indent="0" algn="r">
              <a:buNone/>
            </a:pPr>
            <a:endParaRPr lang="en-US" sz="1200" b="0" dirty="0" smtClean="0"/>
          </a:p>
          <a:p>
            <a:pPr marL="0" indent="0" algn="r">
              <a:buNone/>
            </a:pPr>
            <a:endParaRPr lang="en-US" sz="1200" b="0" dirty="0" smtClean="0"/>
          </a:p>
          <a:p>
            <a:pPr marL="0" indent="0" algn="r">
              <a:buNone/>
            </a:pPr>
            <a:r>
              <a:rPr lang="en-US" sz="1100" b="0" dirty="0" smtClean="0"/>
              <a:t>See </a:t>
            </a:r>
            <a:r>
              <a:rPr lang="en-US" sz="1100" b="0" dirty="0">
                <a:hlinkClick r:id="rId4"/>
              </a:rPr>
              <a:t>NOT-OD-15-108</a:t>
            </a:r>
            <a:r>
              <a:rPr lang="en-US" sz="1100" b="0" dirty="0"/>
              <a:t> </a:t>
            </a:r>
            <a:r>
              <a:rPr lang="en-US" sz="1100" b="0" dirty="0" smtClean="0">
                <a:solidFill>
                  <a:srgbClr val="00B0F0"/>
                </a:solidFill>
              </a:rPr>
              <a:t> </a:t>
            </a:r>
            <a:r>
              <a:rPr lang="en-US" sz="1100" b="0" dirty="0" smtClean="0"/>
              <a:t>and </a:t>
            </a:r>
            <a:r>
              <a:rPr lang="en-US" sz="1100" b="0" dirty="0" smtClean="0">
                <a:hlinkClick r:id="rId5"/>
              </a:rPr>
              <a:t>NOT-OD-16-135</a:t>
            </a:r>
            <a:r>
              <a:rPr lang="en-US" sz="1100" b="0" dirty="0" smtClean="0"/>
              <a:t> </a:t>
            </a:r>
            <a:r>
              <a:rPr lang="en-US" sz="1100" b="0" dirty="0"/>
              <a:t>for additional information.</a:t>
            </a:r>
          </a:p>
          <a:p>
            <a:pPr>
              <a:buNone/>
            </a:pPr>
            <a:endParaRPr lang="en-US" sz="1100" dirty="0" smtClean="0"/>
          </a:p>
        </p:txBody>
      </p:sp>
      <p:sp>
        <p:nvSpPr>
          <p:cNvPr id="4" name="Slide Number Placeholder 3"/>
          <p:cNvSpPr>
            <a:spLocks noGrp="1"/>
          </p:cNvSpPr>
          <p:nvPr>
            <p:ph type="sldNum" sz="quarter" idx="10"/>
          </p:nvPr>
        </p:nvSpPr>
        <p:spPr/>
        <p:txBody>
          <a:bodyPr/>
          <a:lstStyle/>
          <a:p>
            <a:pPr>
              <a:defRPr/>
            </a:pPr>
            <a:fld id="{161627A0-52BE-49C3-90CB-787EE860760A}" type="slidenum">
              <a:rPr lang="en-US" smtClean="0">
                <a:solidFill>
                  <a:prstClr val="black"/>
                </a:solidFill>
              </a:rPr>
              <a:pPr>
                <a:defRPr/>
              </a:pPr>
              <a:t>37</a:t>
            </a:fld>
            <a:endParaRPr lang="en-US" dirty="0">
              <a:solidFill>
                <a:prstClr val="black"/>
              </a:solidFill>
            </a:endParaRPr>
          </a:p>
        </p:txBody>
      </p:sp>
    </p:spTree>
    <p:extLst>
      <p:ext uri="{BB962C8B-B14F-4D97-AF65-F5344CB8AC3E}">
        <p14:creationId xmlns:p14="http://schemas.microsoft.com/office/powerpoint/2010/main" val="4506730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505635"/>
            <a:ext cx="9144000" cy="1938992"/>
          </a:xfrm>
          <a:prstGeom prst="rect">
            <a:avLst/>
          </a:prstGeom>
        </p:spPr>
        <p:txBody>
          <a:bodyPr wrap="square">
            <a:spAutoFit/>
          </a:bodyPr>
          <a:lstStyle/>
          <a:p>
            <a:pPr algn="ctr"/>
            <a:r>
              <a:rPr lang="en-US" sz="6000" b="1" dirty="0" smtClean="0">
                <a:solidFill>
                  <a:schemeClr val="tx2"/>
                </a:solidFill>
                <a:latin typeface="Arial Black" panose="020B0A04020102020204" pitchFamily="34" charset="0"/>
              </a:rPr>
              <a:t>Educational </a:t>
            </a:r>
            <a:r>
              <a:rPr lang="en-US" sz="6000" b="1" dirty="0">
                <a:solidFill>
                  <a:schemeClr val="tx2"/>
                </a:solidFill>
                <a:latin typeface="Arial Black" panose="020B0A04020102020204" pitchFamily="34" charset="0"/>
              </a:rPr>
              <a:t>Outreach</a:t>
            </a:r>
            <a:endParaRPr lang="en-US" sz="6000" dirty="0">
              <a:latin typeface="Arial Black" panose="020B0A04020102020204" pitchFamily="34" charset="0"/>
            </a:endParaRPr>
          </a:p>
        </p:txBody>
      </p:sp>
      <p:pic>
        <p:nvPicPr>
          <p:cNvPr id="6" name="Picture 5" descr="red figure laying on a white column reaching down to another red figure as if he were going to pull him u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599" y="3294062"/>
            <a:ext cx="4415123" cy="2928698"/>
          </a:xfrm>
          <a:prstGeom prst="rect">
            <a:avLst/>
          </a:prstGeom>
        </p:spPr>
      </p:pic>
    </p:spTree>
    <p:extLst>
      <p:ext uri="{BB962C8B-B14F-4D97-AF65-F5344CB8AC3E}">
        <p14:creationId xmlns:p14="http://schemas.microsoft.com/office/powerpoint/2010/main" val="348367225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362857" y="1523510"/>
            <a:ext cx="8573564" cy="4741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defRPr/>
            </a:pPr>
            <a:endParaRPr lang="en-US" sz="2000" dirty="0" smtClean="0">
              <a:latin typeface="Arial" charset="0"/>
              <a:ea typeface="ＭＳ Ｐゴシック" charset="0"/>
              <a:cs typeface="Arial" charset="0"/>
            </a:endParaRPr>
          </a:p>
          <a:p>
            <a:pPr>
              <a:spcBef>
                <a:spcPct val="20000"/>
              </a:spcBef>
              <a:defRPr/>
            </a:pPr>
            <a:r>
              <a:rPr lang="en-US" sz="2000" dirty="0" smtClean="0">
                <a:latin typeface="Arial" charset="0"/>
                <a:ea typeface="ＭＳ Ｐゴシック" charset="0"/>
                <a:cs typeface="Arial" charset="0"/>
              </a:rPr>
              <a:t>OLAW free </a:t>
            </a:r>
            <a:r>
              <a:rPr lang="en-US" sz="2000" dirty="0">
                <a:latin typeface="Arial" charset="0"/>
                <a:ea typeface="ＭＳ Ｐゴシック" charset="0"/>
                <a:cs typeface="Arial" charset="0"/>
              </a:rPr>
              <a:t>quarterly webinars </a:t>
            </a:r>
            <a:r>
              <a:rPr lang="en-US" sz="2000" dirty="0" smtClean="0">
                <a:latin typeface="Arial" charset="0"/>
                <a:ea typeface="ＭＳ Ｐゴシック" charset="0"/>
                <a:cs typeface="Arial" charset="0"/>
              </a:rPr>
              <a:t>series:</a:t>
            </a:r>
            <a:endParaRPr lang="en-US" sz="2000" dirty="0">
              <a:latin typeface="Arial" charset="0"/>
              <a:ea typeface="ＭＳ Ｐゴシック" charset="0"/>
              <a:cs typeface="Arial" charset="0"/>
            </a:endParaRPr>
          </a:p>
          <a:p>
            <a:pPr>
              <a:spcBef>
                <a:spcPct val="20000"/>
              </a:spcBef>
              <a:defRPr/>
            </a:pPr>
            <a:r>
              <a:rPr lang="en-US" sz="2000" dirty="0" smtClean="0">
                <a:solidFill>
                  <a:srgbClr val="17A342"/>
                </a:solidFill>
                <a:latin typeface="Arial" charset="0"/>
                <a:ea typeface="ＭＳ Ｐゴシック" charset="0"/>
                <a:cs typeface="Arial" charset="0"/>
                <a:hlinkClick r:id="rId3"/>
              </a:rPr>
              <a:t>http</a:t>
            </a:r>
            <a:r>
              <a:rPr lang="en-US" sz="2000" dirty="0">
                <a:solidFill>
                  <a:srgbClr val="17A342"/>
                </a:solidFill>
                <a:latin typeface="Arial" charset="0"/>
                <a:ea typeface="ＭＳ Ｐゴシック" charset="0"/>
                <a:cs typeface="Arial" charset="0"/>
                <a:hlinkClick r:id="rId3"/>
              </a:rPr>
              <a:t>://grants.nih.gov/grants/olaw/e-seminars.htm</a:t>
            </a:r>
            <a:endParaRPr lang="en-US" sz="2000" dirty="0">
              <a:solidFill>
                <a:srgbClr val="17A342"/>
              </a:solidFill>
              <a:latin typeface="Arial" charset="0"/>
              <a:ea typeface="ＭＳ Ｐゴシック" charset="0"/>
              <a:cs typeface="Arial" charset="0"/>
            </a:endParaRPr>
          </a:p>
          <a:p>
            <a:pPr marL="1201738" lvl="2" indent="-287338">
              <a:spcBef>
                <a:spcPct val="20000"/>
              </a:spcBef>
              <a:buFontTx/>
              <a:buChar char="•"/>
              <a:defRPr/>
            </a:pPr>
            <a:r>
              <a:rPr lang="en-US" sz="2000" dirty="0">
                <a:latin typeface="Arial" charset="0"/>
                <a:ea typeface="ＭＳ Ｐゴシック" charset="0"/>
                <a:cs typeface="Arial" charset="0"/>
              </a:rPr>
              <a:t>Recordings of past </a:t>
            </a:r>
            <a:r>
              <a:rPr lang="en-US" sz="2000" dirty="0" smtClean="0">
                <a:latin typeface="Arial" charset="0"/>
                <a:ea typeface="ＭＳ Ｐゴシック" charset="0"/>
                <a:cs typeface="Arial" charset="0"/>
              </a:rPr>
              <a:t>webinars</a:t>
            </a:r>
          </a:p>
          <a:p>
            <a:pPr marL="1255713" lvl="3">
              <a:spcBef>
                <a:spcPct val="20000"/>
              </a:spcBef>
              <a:defRPr/>
            </a:pPr>
            <a:r>
              <a:rPr lang="en-US" sz="2000" dirty="0" smtClean="0">
                <a:solidFill>
                  <a:srgbClr val="17A342"/>
                </a:solidFill>
                <a:latin typeface="Arial" charset="0"/>
                <a:ea typeface="ＭＳ Ｐゴシック" charset="0"/>
                <a:cs typeface="Arial" charset="0"/>
                <a:hlinkClick r:id="rId4"/>
              </a:rPr>
              <a:t>http</a:t>
            </a:r>
            <a:r>
              <a:rPr lang="en-US" sz="2000" dirty="0">
                <a:solidFill>
                  <a:srgbClr val="17A342"/>
                </a:solidFill>
                <a:latin typeface="Arial" charset="0"/>
                <a:ea typeface="ＭＳ Ｐゴシック" charset="0"/>
                <a:cs typeface="Arial" charset="0"/>
                <a:hlinkClick r:id="rId4"/>
              </a:rPr>
              <a:t>://</a:t>
            </a:r>
            <a:r>
              <a:rPr lang="en-US" sz="2000" dirty="0" smtClean="0">
                <a:solidFill>
                  <a:srgbClr val="17A342"/>
                </a:solidFill>
                <a:latin typeface="Arial" charset="0"/>
                <a:ea typeface="ＭＳ Ｐゴシック" charset="0"/>
                <a:cs typeface="Arial" charset="0"/>
                <a:hlinkClick r:id="rId4"/>
              </a:rPr>
              <a:t>grants.nih.gov/grants/olaw/educational_resources.htm</a:t>
            </a:r>
            <a:endParaRPr lang="en-US" sz="2000" dirty="0" smtClean="0">
              <a:solidFill>
                <a:srgbClr val="17A342"/>
              </a:solidFill>
              <a:latin typeface="Arial" charset="0"/>
              <a:ea typeface="ＭＳ Ｐゴシック" charset="0"/>
              <a:cs typeface="Arial" charset="0"/>
            </a:endParaRPr>
          </a:p>
          <a:p>
            <a:pPr marL="1255713" lvl="3">
              <a:spcBef>
                <a:spcPct val="20000"/>
              </a:spcBef>
              <a:defRPr/>
            </a:pPr>
            <a:endParaRPr lang="en-US" sz="2000" dirty="0" smtClean="0">
              <a:solidFill>
                <a:srgbClr val="17A342"/>
              </a:solidFill>
              <a:latin typeface="Arial" charset="0"/>
              <a:ea typeface="ＭＳ Ｐゴシック" charset="0"/>
              <a:cs typeface="Arial" charset="0"/>
            </a:endParaRPr>
          </a:p>
          <a:p>
            <a:pPr marL="1255713" lvl="3">
              <a:spcBef>
                <a:spcPct val="20000"/>
              </a:spcBef>
              <a:defRPr/>
            </a:pPr>
            <a:endParaRPr lang="en-US" sz="2000" dirty="0">
              <a:solidFill>
                <a:srgbClr val="000072"/>
              </a:solidFill>
              <a:latin typeface="Arial" charset="0"/>
              <a:ea typeface="ＭＳ Ｐゴシック" charset="0"/>
              <a:cs typeface="Arial" charset="0"/>
            </a:endParaRPr>
          </a:p>
          <a:p>
            <a:pPr>
              <a:spcBef>
                <a:spcPct val="20000"/>
              </a:spcBef>
              <a:defRPr/>
            </a:pPr>
            <a:r>
              <a:rPr lang="en-US" sz="2000" dirty="0">
                <a:latin typeface="Arial" charset="0"/>
                <a:ea typeface="ＭＳ Ｐゴシック" charset="0"/>
                <a:cs typeface="Arial" charset="0"/>
              </a:rPr>
              <a:t>Disaster </a:t>
            </a:r>
            <a:r>
              <a:rPr lang="en-US" sz="2000" dirty="0" smtClean="0">
                <a:latin typeface="Arial" charset="0"/>
                <a:ea typeface="ＭＳ Ｐゴシック" charset="0"/>
                <a:cs typeface="Arial" charset="0"/>
              </a:rPr>
              <a:t>planning resources: </a:t>
            </a:r>
          </a:p>
          <a:p>
            <a:pPr>
              <a:spcBef>
                <a:spcPct val="20000"/>
              </a:spcBef>
              <a:defRPr/>
            </a:pPr>
            <a:r>
              <a:rPr lang="en-US" sz="2000" dirty="0" smtClean="0">
                <a:solidFill>
                  <a:srgbClr val="17A342"/>
                </a:solidFill>
                <a:latin typeface="Arial" charset="0"/>
                <a:ea typeface="ＭＳ Ｐゴシック" charset="0"/>
                <a:cs typeface="Arial" charset="0"/>
                <a:hlinkClick r:id="rId5"/>
              </a:rPr>
              <a:t>http</a:t>
            </a:r>
            <a:r>
              <a:rPr lang="en-US" sz="2000" dirty="0">
                <a:solidFill>
                  <a:srgbClr val="17A342"/>
                </a:solidFill>
                <a:latin typeface="Arial" charset="0"/>
                <a:ea typeface="ＭＳ Ｐゴシック" charset="0"/>
                <a:cs typeface="Arial" charset="0"/>
                <a:hlinkClick r:id="rId5"/>
              </a:rPr>
              <a:t>://grants.nih.gov/grants/olaw/disaster_planning.htm</a:t>
            </a:r>
            <a:endParaRPr lang="en-US" sz="2000" dirty="0">
              <a:solidFill>
                <a:srgbClr val="17A342"/>
              </a:solidFill>
              <a:latin typeface="Arial" charset="0"/>
              <a:ea typeface="ＭＳ Ｐゴシック" charset="0"/>
              <a:cs typeface="Arial" charset="0"/>
            </a:endParaRPr>
          </a:p>
          <a:p>
            <a:pPr marL="1201738" lvl="2" indent="-287338">
              <a:spcBef>
                <a:spcPct val="20000"/>
              </a:spcBef>
              <a:buFontTx/>
              <a:buChar char="•"/>
              <a:defRPr/>
            </a:pPr>
            <a:r>
              <a:rPr lang="en-US" sz="2000" dirty="0">
                <a:latin typeface="Arial" charset="0"/>
                <a:ea typeface="ＭＳ Ｐゴシック" charset="0"/>
                <a:cs typeface="Arial" charset="0"/>
              </a:rPr>
              <a:t>Disaster </a:t>
            </a:r>
            <a:r>
              <a:rPr lang="en-US" sz="2000" dirty="0" smtClean="0">
                <a:latin typeface="Arial" charset="0"/>
                <a:ea typeface="ＭＳ Ｐゴシック" charset="0"/>
                <a:cs typeface="Arial" charset="0"/>
              </a:rPr>
              <a:t>planning </a:t>
            </a:r>
            <a:r>
              <a:rPr lang="en-US" sz="2000" dirty="0">
                <a:latin typeface="Arial" charset="0"/>
                <a:ea typeface="ＭＳ Ｐゴシック" charset="0"/>
                <a:cs typeface="Arial" charset="0"/>
              </a:rPr>
              <a:t>w</a:t>
            </a:r>
            <a:r>
              <a:rPr lang="en-US" sz="2000" dirty="0" smtClean="0">
                <a:latin typeface="Arial" charset="0"/>
                <a:ea typeface="ＭＳ Ｐゴシック" charset="0"/>
                <a:cs typeface="Arial" charset="0"/>
              </a:rPr>
              <a:t>ebinar &amp; FAQ</a:t>
            </a:r>
            <a:endParaRPr lang="en-US" sz="2000" dirty="0">
              <a:latin typeface="Arial" charset="0"/>
              <a:ea typeface="ＭＳ Ｐゴシック" charset="0"/>
              <a:cs typeface="Arial" charset="0"/>
            </a:endParaRPr>
          </a:p>
        </p:txBody>
      </p:sp>
      <p:sp>
        <p:nvSpPr>
          <p:cNvPr id="58371" name="Rectangle 3"/>
          <p:cNvSpPr>
            <a:spLocks noGrp="1" noChangeArrowheads="1"/>
          </p:cNvSpPr>
          <p:nvPr>
            <p:ph type="title"/>
          </p:nvPr>
        </p:nvSpPr>
        <p:spPr>
          <a:xfrm>
            <a:off x="152400" y="152400"/>
            <a:ext cx="8784021" cy="719138"/>
          </a:xfrm>
        </p:spPr>
        <p:txBody>
          <a:bodyPr>
            <a:normAutofit/>
          </a:bodyPr>
          <a:lstStyle/>
          <a:p>
            <a:pPr algn="ctr" eaLnBrk="1" fontAlgn="auto" hangingPunct="1">
              <a:spcAft>
                <a:spcPts val="0"/>
              </a:spcAft>
              <a:defRPr/>
            </a:pPr>
            <a:r>
              <a:rPr lang="en-US" sz="3600" b="1" cap="none" dirty="0" smtClean="0">
                <a:ea typeface="+mj-ea"/>
              </a:rPr>
              <a:t>OLAW Educational Outreach</a:t>
            </a:r>
          </a:p>
        </p:txBody>
      </p:sp>
      <p:pic>
        <p:nvPicPr>
          <p:cNvPr id="2" name="Picture 1" descr="OLAW symbol"/>
          <p:cNvPicPr>
            <a:picLocks noChangeAspect="1"/>
          </p:cNvPicPr>
          <p:nvPr/>
        </p:nvPicPr>
        <p:blipFill>
          <a:blip r:embed="rId6"/>
          <a:stretch>
            <a:fillRect/>
          </a:stretch>
        </p:blipFill>
        <p:spPr>
          <a:xfrm>
            <a:off x="3959076" y="726037"/>
            <a:ext cx="1381125" cy="942975"/>
          </a:xfrm>
          <a:prstGeom prst="rect">
            <a:avLst/>
          </a:prstGeom>
        </p:spPr>
      </p:pic>
      <p:sp>
        <p:nvSpPr>
          <p:cNvPr id="4" name="Slide Number Placeholder 3"/>
          <p:cNvSpPr>
            <a:spLocks noGrp="1"/>
          </p:cNvSpPr>
          <p:nvPr>
            <p:ph type="sldNum" sz="quarter" idx="12"/>
          </p:nvPr>
        </p:nvSpPr>
        <p:spPr/>
        <p:txBody>
          <a:bodyPr/>
          <a:lstStyle/>
          <a:p>
            <a:pPr>
              <a:defRPr/>
            </a:pPr>
            <a:fld id="{F39E8EE1-BCC5-4FFC-9D02-CA3B48317ABE}" type="slidenum">
              <a:rPr lang="en-US" smtClean="0">
                <a:solidFill>
                  <a:prstClr val="black"/>
                </a:solidFill>
              </a:rPr>
              <a:pPr>
                <a:defRPr/>
              </a:pPr>
              <a:t>39</a:t>
            </a:fld>
            <a:endParaRPr lang="en-US" dirty="0">
              <a:solidFill>
                <a:prstClr val="black"/>
              </a:solidFill>
            </a:endParaRPr>
          </a:p>
        </p:txBody>
      </p:sp>
    </p:spTree>
    <p:extLst>
      <p:ext uri="{BB962C8B-B14F-4D97-AF65-F5344CB8AC3E}">
        <p14:creationId xmlns:p14="http://schemas.microsoft.com/office/powerpoint/2010/main" val="23663788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432668" y="457200"/>
            <a:ext cx="8382000" cy="628650"/>
          </a:xfrm>
        </p:spPr>
        <p:txBody>
          <a:bodyPr>
            <a:noAutofit/>
          </a:bodyPr>
          <a:lstStyle/>
          <a:p>
            <a:pPr algn="ctr">
              <a:defRPr/>
            </a:pPr>
            <a:r>
              <a:rPr lang="en-US" sz="3600" b="1" dirty="0"/>
              <a:t>NRSA Projected Postdoctoral FY 17 Stipends</a:t>
            </a:r>
            <a:endParaRPr lang="en-US" sz="3600" dirty="0"/>
          </a:p>
        </p:txBody>
      </p:sp>
      <p:sp>
        <p:nvSpPr>
          <p:cNvPr id="2" name="TextBox 1"/>
          <p:cNvSpPr txBox="1"/>
          <p:nvPr/>
        </p:nvSpPr>
        <p:spPr>
          <a:xfrm>
            <a:off x="432667" y="1371600"/>
            <a:ext cx="8361947" cy="4616648"/>
          </a:xfrm>
          <a:prstGeom prst="rect">
            <a:avLst/>
          </a:prstGeom>
          <a:noFill/>
        </p:spPr>
        <p:txBody>
          <a:bodyPr wrap="square" rtlCol="0">
            <a:spAutoFit/>
          </a:bodyPr>
          <a:lstStyle/>
          <a:p>
            <a:r>
              <a:rPr lang="en-US" sz="2200" dirty="0"/>
              <a:t>NIH announced its projected stipend levels for postdoctoral trainees and fellows supported by </a:t>
            </a:r>
            <a:r>
              <a:rPr lang="en-US" sz="2200" dirty="0" err="1"/>
              <a:t>Kirschstein</a:t>
            </a:r>
            <a:r>
              <a:rPr lang="en-US" sz="2200" dirty="0"/>
              <a:t> NRSA awards in FY 2017.</a:t>
            </a:r>
          </a:p>
          <a:p>
            <a:endParaRPr lang="en-US" sz="2000" dirty="0"/>
          </a:p>
          <a:p>
            <a:pPr marL="600075" lvl="1" indent="-257175">
              <a:buFont typeface="Arial" panose="020B0604020202020204" pitchFamily="34" charset="0"/>
              <a:buChar char="•"/>
            </a:pPr>
            <a:r>
              <a:rPr lang="en-US" sz="2000" dirty="0"/>
              <a:t>These projected stipend levels are planned to be effective December 1, 2016.</a:t>
            </a:r>
          </a:p>
          <a:p>
            <a:pPr lvl="1"/>
            <a:endParaRPr lang="en-US" sz="2000" dirty="0"/>
          </a:p>
          <a:p>
            <a:r>
              <a:rPr lang="en-US" sz="2200" dirty="0"/>
              <a:t>The projected new stipend levels align with the spirit of the U.S Department of Labor’s (DOL) recently issued revisions to the rules on paid overtime under the Fair Labor Standards Act (FLSA).</a:t>
            </a:r>
          </a:p>
          <a:p>
            <a:endParaRPr lang="en-US" sz="2000" dirty="0"/>
          </a:p>
          <a:p>
            <a:pPr marL="600075" lvl="1" indent="-257175">
              <a:buFont typeface="Arial" panose="020B0604020202020204" pitchFamily="34" charset="0"/>
              <a:buChar char="•"/>
            </a:pPr>
            <a:r>
              <a:rPr lang="en-US" sz="2000" dirty="0"/>
              <a:t>The new FLSA paid overtime rule sets a salary level of $47,476 for professional employees to be exempt from paid overtime.</a:t>
            </a:r>
          </a:p>
        </p:txBody>
      </p:sp>
      <p:sp>
        <p:nvSpPr>
          <p:cNvPr id="3" name="Rectangle 2"/>
          <p:cNvSpPr/>
          <p:nvPr/>
        </p:nvSpPr>
        <p:spPr>
          <a:xfrm>
            <a:off x="5826366" y="5975063"/>
            <a:ext cx="2988302" cy="276999"/>
          </a:xfrm>
          <a:prstGeom prst="rect">
            <a:avLst/>
          </a:prstGeom>
        </p:spPr>
        <p:txBody>
          <a:bodyPr wrap="square">
            <a:spAutoFit/>
          </a:bodyPr>
          <a:lstStyle/>
          <a:p>
            <a:pPr lvl="1" algn="r"/>
            <a:r>
              <a:rPr lang="en-US" sz="1200" dirty="0"/>
              <a:t>See </a:t>
            </a:r>
            <a:r>
              <a:rPr lang="en-US" sz="1200" dirty="0">
                <a:hlinkClick r:id="rId3"/>
              </a:rPr>
              <a:t>NOT-OD-16-134</a:t>
            </a:r>
            <a:r>
              <a:rPr lang="en-US" sz="1200" dirty="0"/>
              <a:t> for details</a:t>
            </a:r>
            <a:r>
              <a:rPr lang="en-US" sz="825" dirty="0"/>
              <a:t>.</a:t>
            </a:r>
          </a:p>
        </p:txBody>
      </p:sp>
      <p:sp>
        <p:nvSpPr>
          <p:cNvPr id="4" name="Slide Number Placeholder 3"/>
          <p:cNvSpPr>
            <a:spLocks noGrp="1"/>
          </p:cNvSpPr>
          <p:nvPr>
            <p:ph type="sldNum" sz="quarter" idx="10"/>
          </p:nvPr>
        </p:nvSpPr>
        <p:spPr/>
        <p:txBody>
          <a:bodyPr/>
          <a:lstStyle/>
          <a:p>
            <a:fld id="{4DBA8471-E103-4996-BB54-8AE66B539D78}" type="slidenum">
              <a:rPr lang="en-US" smtClean="0"/>
              <a:pPr/>
              <a:t>4</a:t>
            </a:fld>
            <a:endParaRPr lang="en-US" dirty="0"/>
          </a:p>
        </p:txBody>
      </p:sp>
      <p:sp>
        <p:nvSpPr>
          <p:cNvPr id="7" name="Slide Number Placeholder 1"/>
          <p:cNvSpPr txBox="1">
            <a:spLocks/>
          </p:cNvSpPr>
          <p:nvPr/>
        </p:nvSpPr>
        <p:spPr>
          <a:xfrm>
            <a:off x="152400" y="6324600"/>
            <a:ext cx="762000" cy="366713"/>
          </a:xfrm>
          <a:prstGeom prst="rect">
            <a:avLst/>
          </a:prstGeom>
        </p:spPr>
        <p:txBody>
          <a:bodyPr vert="horz" anchor="b"/>
          <a:lstStyle>
            <a:defPPr>
              <a:defRPr lang="en-US"/>
            </a:defPPr>
            <a:lvl1pPr algn="r" rtl="0" eaLnBrk="1" fontAlgn="base" latinLnBrk="0" hangingPunct="1">
              <a:spcBef>
                <a:spcPct val="0"/>
              </a:spcBef>
              <a:spcAft>
                <a:spcPct val="0"/>
              </a:spcAft>
              <a:defRPr kumimoji="0" sz="1800" kern="1200">
                <a:solidFill>
                  <a:srgbClr val="FFFFFF"/>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en-US" dirty="0" smtClean="0">
                <a:solidFill>
                  <a:prstClr val="black"/>
                </a:solidFill>
              </a:rPr>
              <a:t>5</a:t>
            </a:r>
            <a:endParaRPr lang="en-US" dirty="0">
              <a:solidFill>
                <a:prstClr val="black"/>
              </a:solidFill>
            </a:endParaRPr>
          </a:p>
        </p:txBody>
      </p:sp>
    </p:spTree>
    <p:extLst>
      <p:ext uri="{BB962C8B-B14F-4D97-AF65-F5344CB8AC3E}">
        <p14:creationId xmlns:p14="http://schemas.microsoft.com/office/powerpoint/2010/main" val="274522496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04" name="Rectangle 10"/>
          <p:cNvSpPr>
            <a:spLocks noChangeArrowheads="1"/>
          </p:cNvSpPr>
          <p:nvPr/>
        </p:nvSpPr>
        <p:spPr bwMode="auto">
          <a:xfrm>
            <a:off x="694480" y="5867400"/>
            <a:ext cx="7928659" cy="400110"/>
          </a:xfrm>
          <a:prstGeom prst="rect">
            <a:avLst/>
          </a:prstGeom>
          <a:noFill/>
          <a:ln w="9525">
            <a:noFill/>
            <a:miter lim="800000"/>
            <a:headEnd/>
            <a:tailEnd/>
          </a:ln>
        </p:spPr>
        <p:txBody>
          <a:bodyPr wrap="square">
            <a:spAutoFit/>
          </a:bodyPr>
          <a:lstStyle/>
          <a:p>
            <a:pPr algn="r"/>
            <a:r>
              <a:rPr lang="en-US" sz="2000" dirty="0">
                <a:solidFill>
                  <a:srgbClr val="17A342"/>
                </a:solidFill>
                <a:cs typeface="Arial" pitchFamily="34" charset="0"/>
                <a:hlinkClick r:id="rId3"/>
              </a:rPr>
              <a:t>http://grants.nih.gov/grants/olaw/workshop.htm</a:t>
            </a:r>
            <a:endParaRPr lang="en-US" sz="2000" dirty="0">
              <a:solidFill>
                <a:srgbClr val="17A342"/>
              </a:solidFill>
              <a:cs typeface="Arial" pitchFamily="34" charset="0"/>
            </a:endParaRPr>
          </a:p>
        </p:txBody>
      </p:sp>
      <p:sp>
        <p:nvSpPr>
          <p:cNvPr id="9" name="Rectangle 3"/>
          <p:cNvSpPr>
            <a:spLocks noGrp="1" noChangeArrowheads="1"/>
          </p:cNvSpPr>
          <p:nvPr>
            <p:ph type="title"/>
          </p:nvPr>
        </p:nvSpPr>
        <p:spPr>
          <a:xfrm>
            <a:off x="228600" y="228600"/>
            <a:ext cx="8686800" cy="1623349"/>
          </a:xfrm>
        </p:spPr>
        <p:txBody>
          <a:bodyPr>
            <a:noAutofit/>
          </a:bodyPr>
          <a:lstStyle/>
          <a:p>
            <a:pPr algn="ctr" eaLnBrk="1" fontAlgn="auto" hangingPunct="1">
              <a:spcAft>
                <a:spcPts val="0"/>
              </a:spcAft>
              <a:defRPr/>
            </a:pPr>
            <a:r>
              <a:rPr lang="en-US" sz="3600" b="1" cap="none" dirty="0" smtClean="0">
                <a:cs typeface="Arial" panose="020B0604020202020204" pitchFamily="34" charset="0"/>
              </a:rPr>
              <a:t>OLAW-supported </a:t>
            </a:r>
            <a:br>
              <a:rPr lang="en-US" sz="3600" b="1" cap="none" dirty="0" smtClean="0">
                <a:cs typeface="Arial" panose="020B0604020202020204" pitchFamily="34" charset="0"/>
              </a:rPr>
            </a:br>
            <a:r>
              <a:rPr lang="en-US" sz="3600" b="1" cap="none" dirty="0" smtClean="0">
                <a:cs typeface="Arial" panose="020B0604020202020204" pitchFamily="34" charset="0"/>
              </a:rPr>
              <a:t>Workshops, Conferences and Educational Outreach</a:t>
            </a:r>
          </a:p>
        </p:txBody>
      </p:sp>
      <p:sp>
        <p:nvSpPr>
          <p:cNvPr id="3" name="Rectangle 2"/>
          <p:cNvSpPr/>
          <p:nvPr/>
        </p:nvSpPr>
        <p:spPr>
          <a:xfrm>
            <a:off x="228599" y="2984115"/>
            <a:ext cx="8686800" cy="2769989"/>
          </a:xfrm>
          <a:prstGeom prst="rect">
            <a:avLst/>
          </a:prstGeom>
        </p:spPr>
        <p:txBody>
          <a:bodyPr wrap="square">
            <a:spAutoFit/>
          </a:bodyPr>
          <a:lstStyle/>
          <a:p>
            <a:pPr marL="0" lvl="1"/>
            <a:r>
              <a:rPr lang="en-US" sz="2400" dirty="0"/>
              <a:t>SCAW Workshops &amp; Conferences </a:t>
            </a:r>
          </a:p>
          <a:p>
            <a:pPr marL="800100" lvl="2" indent="-342900">
              <a:buFont typeface="Arial" panose="020B0604020202020204" pitchFamily="34" charset="0"/>
              <a:buChar char="•"/>
            </a:pPr>
            <a:r>
              <a:rPr lang="en-US" dirty="0"/>
              <a:t>December 5-6, 2016 – San Antonio, TX</a:t>
            </a:r>
          </a:p>
          <a:p>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IACUC 101 Series Workshops</a:t>
            </a:r>
          </a:p>
          <a:p>
            <a:pPr marL="800100" lvl="1" indent="-342900">
              <a:buFont typeface="Arial" panose="020B0604020202020204" pitchFamily="34" charset="0"/>
              <a:buChar char="•"/>
            </a:pPr>
            <a:r>
              <a:rPr lang="en-US" dirty="0" smtClean="0"/>
              <a:t>March 19, 2017 – New Orleans, LA</a:t>
            </a:r>
            <a:endParaRPr lang="en-US"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endParaRPr lang="en-US" sz="2400" dirty="0" smtClean="0">
              <a:latin typeface="Arial" panose="020B0604020202020204" pitchFamily="34" charset="0"/>
              <a:cs typeface="Arial" panose="020B0604020202020204" pitchFamily="34" charset="0"/>
            </a:endParaRPr>
          </a:p>
          <a:p>
            <a:pPr marL="800100" lvl="2" indent="-342900">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a:p>
            <a:pPr marL="457200" lvl="2">
              <a:buClr>
                <a:srgbClr val="FFC000"/>
              </a:buClr>
            </a:pPr>
            <a:endParaRPr lang="en-US" sz="2400" dirty="0">
              <a:solidFill>
                <a:schemeClr val="tx2"/>
              </a:solidFill>
              <a:latin typeface="Arial" panose="020B0604020202020204" pitchFamily="34" charset="0"/>
              <a:cs typeface="Arial" panose="020B0604020202020204" pitchFamily="34" charset="0"/>
            </a:endParaRPr>
          </a:p>
        </p:txBody>
      </p:sp>
      <p:pic>
        <p:nvPicPr>
          <p:cNvPr id="2" name="Picture 1" descr="OLAW symbol"/>
          <p:cNvPicPr>
            <a:picLocks noChangeAspect="1"/>
          </p:cNvPicPr>
          <p:nvPr/>
        </p:nvPicPr>
        <p:blipFill>
          <a:blip r:embed="rId4"/>
          <a:stretch>
            <a:fillRect/>
          </a:stretch>
        </p:blipFill>
        <p:spPr>
          <a:xfrm>
            <a:off x="3881436" y="1903092"/>
            <a:ext cx="1381125" cy="942975"/>
          </a:xfrm>
          <a:prstGeom prst="rect">
            <a:avLst/>
          </a:prstGeom>
        </p:spPr>
      </p:pic>
      <p:sp>
        <p:nvSpPr>
          <p:cNvPr id="5" name="Slide Number Placeholder 4"/>
          <p:cNvSpPr>
            <a:spLocks noGrp="1"/>
          </p:cNvSpPr>
          <p:nvPr>
            <p:ph type="sldNum" sz="quarter" idx="12"/>
          </p:nvPr>
        </p:nvSpPr>
        <p:spPr/>
        <p:txBody>
          <a:bodyPr/>
          <a:lstStyle/>
          <a:p>
            <a:pPr>
              <a:defRPr/>
            </a:pPr>
            <a:fld id="{F39E8EE1-BCC5-4FFC-9D02-CA3B48317ABE}" type="slidenum">
              <a:rPr lang="en-US" smtClean="0">
                <a:solidFill>
                  <a:prstClr val="black"/>
                </a:solidFill>
              </a:rPr>
              <a:pPr>
                <a:defRPr/>
              </a:pPr>
              <a:t>40</a:t>
            </a:fld>
            <a:endParaRPr lang="en-US" dirty="0">
              <a:solidFill>
                <a:prstClr val="black"/>
              </a:solidFill>
            </a:endParaRPr>
          </a:p>
        </p:txBody>
      </p:sp>
    </p:spTree>
    <p:extLst>
      <p:ext uri="{BB962C8B-B14F-4D97-AF65-F5344CB8AC3E}">
        <p14:creationId xmlns:p14="http://schemas.microsoft.com/office/powerpoint/2010/main" val="345224316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854200"/>
            <a:ext cx="9126637" cy="2402610"/>
          </a:xfrm>
          <a:prstGeom prst="rect">
            <a:avLst/>
          </a:prstGeom>
        </p:spPr>
        <p:txBody>
          <a:bodyPr vert="horz" lIns="91440" tIns="45720" rIns="91440" bIns="45720" rtlCol="0" anchor="t">
            <a:normAutofit fontScale="92500" lnSpcReduction="10000"/>
          </a:bodyPr>
          <a:lstStyle>
            <a:lvl1pPr algn="l" defTabSz="457200" rtl="0" eaLnBrk="1" latinLnBrk="0" hangingPunct="1">
              <a:spcBef>
                <a:spcPct val="0"/>
              </a:spcBef>
              <a:buNone/>
              <a:defRPr sz="4000" b="1" kern="1200" cap="all">
                <a:solidFill>
                  <a:schemeClr val="tx1"/>
                </a:solidFill>
                <a:latin typeface="+mj-lt"/>
                <a:ea typeface="+mj-ea"/>
                <a:cs typeface="+mj-cs"/>
              </a:defRPr>
            </a:lvl1pPr>
          </a:lstStyle>
          <a:p>
            <a:pPr algn="ctr"/>
            <a:r>
              <a:rPr lang="en-US" sz="6000" dirty="0" smtClean="0">
                <a:solidFill>
                  <a:schemeClr val="tx2"/>
                </a:solidFill>
                <a:latin typeface="Arial Black" panose="020B0A04020102020204" pitchFamily="34" charset="0"/>
              </a:rPr>
              <a:t>Electronic submission &amp; Era commons</a:t>
            </a:r>
            <a:endParaRPr lang="en-US" sz="6000" dirty="0">
              <a:solidFill>
                <a:schemeClr val="tx2"/>
              </a:solidFill>
              <a:latin typeface="Arial Black" panose="020B0A04020102020204" pitchFamily="34" charset="0"/>
            </a:endParaRPr>
          </a:p>
        </p:txBody>
      </p:sp>
      <p:pic>
        <p:nvPicPr>
          <p:cNvPr id="6" name="Picture 5" descr="white figure typing on compute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3454400"/>
            <a:ext cx="2914650" cy="2914650"/>
          </a:xfrm>
          <a:prstGeom prst="rect">
            <a:avLst/>
          </a:prstGeom>
        </p:spPr>
      </p:pic>
    </p:spTree>
    <p:extLst>
      <p:ext uri="{BB962C8B-B14F-4D97-AF65-F5344CB8AC3E}">
        <p14:creationId xmlns:p14="http://schemas.microsoft.com/office/powerpoint/2010/main" val="357029338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018" y="83124"/>
            <a:ext cx="8755488" cy="1597894"/>
          </a:xfrm>
        </p:spPr>
        <p:txBody>
          <a:bodyPr>
            <a:noAutofit/>
          </a:bodyPr>
          <a:lstStyle/>
          <a:p>
            <a:pPr algn="ctr"/>
            <a:r>
              <a:rPr lang="en-US" sz="3200" b="1" cap="none" dirty="0" smtClean="0"/>
              <a:t>Application Submission System &amp; Interface for Submission Tracking (ASSIST)</a:t>
            </a:r>
            <a:endParaRPr lang="en-US" sz="3200" dirty="0"/>
          </a:p>
        </p:txBody>
      </p:sp>
      <p:sp>
        <p:nvSpPr>
          <p:cNvPr id="3" name="Content Placeholder 2"/>
          <p:cNvSpPr>
            <a:spLocks noGrp="1"/>
          </p:cNvSpPr>
          <p:nvPr>
            <p:ph idx="1"/>
          </p:nvPr>
        </p:nvSpPr>
        <p:spPr>
          <a:xfrm>
            <a:off x="417442" y="1681019"/>
            <a:ext cx="8189845" cy="4830328"/>
          </a:xfrm>
        </p:spPr>
        <p:txBody>
          <a:bodyPr>
            <a:noAutofit/>
          </a:bodyPr>
          <a:lstStyle/>
          <a:p>
            <a:pPr marL="0" indent="0">
              <a:buNone/>
            </a:pPr>
            <a:r>
              <a:rPr lang="en-US" sz="2000" b="0" dirty="0" smtClean="0"/>
              <a:t>ASSIST (optional) is now available for:</a:t>
            </a:r>
          </a:p>
          <a:p>
            <a:pPr marL="342900" indent="-342900">
              <a:buFont typeface="Arial" panose="020B0604020202020204" pitchFamily="34" charset="0"/>
              <a:buChar char="•"/>
            </a:pPr>
            <a:r>
              <a:rPr lang="en-US" sz="2000" b="0" dirty="0" smtClean="0"/>
              <a:t>all single and multi-project, competing grant applications; </a:t>
            </a:r>
          </a:p>
          <a:p>
            <a:pPr marL="342900" indent="-342900">
              <a:buFont typeface="Arial" panose="020B0604020202020204" pitchFamily="34" charset="0"/>
              <a:buChar char="•"/>
            </a:pPr>
            <a:r>
              <a:rPr lang="en-US" sz="2000" b="0" dirty="0" smtClean="0"/>
              <a:t>single-project administrative supplements; </a:t>
            </a:r>
          </a:p>
          <a:p>
            <a:pPr marL="342900" indent="-342900">
              <a:buFont typeface="Arial" panose="020B0604020202020204" pitchFamily="34" charset="0"/>
              <a:buChar char="•"/>
            </a:pPr>
            <a:r>
              <a:rPr lang="en-US" sz="2000" b="0" dirty="0" smtClean="0"/>
              <a:t>single-project, post-award successor-in-interest (type 6) requests; and </a:t>
            </a:r>
          </a:p>
          <a:p>
            <a:pPr marL="342900" indent="-342900">
              <a:buFont typeface="Arial" panose="020B0604020202020204" pitchFamily="34" charset="0"/>
              <a:buChar char="•"/>
            </a:pPr>
            <a:r>
              <a:rPr lang="en-US" sz="2000" b="0" dirty="0" smtClean="0"/>
              <a:t>single-project, post-award change of institution (type 7) requests. </a:t>
            </a:r>
          </a:p>
          <a:p>
            <a:endParaRPr lang="en-US" sz="2000" b="0" dirty="0" smtClean="0"/>
          </a:p>
          <a:p>
            <a:pPr marL="0" indent="0">
              <a:buNone/>
            </a:pPr>
            <a:r>
              <a:rPr lang="en-US" sz="2000" b="0" dirty="0" smtClean="0"/>
              <a:t>Funding opportunity announcements posted in the </a:t>
            </a:r>
            <a:r>
              <a:rPr lang="en-US" sz="2000" b="0" dirty="0" smtClean="0">
                <a:hlinkClick r:id="rId3"/>
              </a:rPr>
              <a:t>NIH Guide for Grants &amp; Contracts</a:t>
            </a:r>
            <a:r>
              <a:rPr lang="en-US" sz="2000" b="0" dirty="0" smtClean="0"/>
              <a:t> that allow ASSIST as an option contain an "Apply Online Using ASSIST" button in addition to the "Apply Using Downloadable Forms" button. </a:t>
            </a:r>
          </a:p>
          <a:p>
            <a:pPr marL="0" indent="0" algn="r">
              <a:buNone/>
            </a:pPr>
            <a:endParaRPr lang="en-US" sz="1600" dirty="0" smtClean="0"/>
          </a:p>
          <a:p>
            <a:pPr marL="0" indent="0" algn="r">
              <a:buNone/>
            </a:pPr>
            <a:endParaRPr lang="en-US" sz="1600" dirty="0"/>
          </a:p>
          <a:p>
            <a:pPr marL="0" indent="0" algn="r">
              <a:buNone/>
            </a:pPr>
            <a:endParaRPr lang="en-US" sz="1100" dirty="0"/>
          </a:p>
          <a:p>
            <a:pPr marL="0" indent="0" algn="r">
              <a:buNone/>
            </a:pPr>
            <a:r>
              <a:rPr lang="en-US" sz="1000" b="0" dirty="0" smtClean="0"/>
              <a:t>See </a:t>
            </a:r>
            <a:r>
              <a:rPr lang="en-US" sz="1000" b="0" u="sng" dirty="0" smtClean="0">
                <a:solidFill>
                  <a:schemeClr val="accent3"/>
                </a:solidFill>
                <a:hlinkClick r:id="rId4"/>
              </a:rPr>
              <a:t>NOT-OD-16-042</a:t>
            </a:r>
            <a:r>
              <a:rPr lang="en-US" sz="1000" b="0" dirty="0" smtClean="0"/>
              <a:t> for details</a:t>
            </a:r>
            <a:r>
              <a:rPr lang="en-US" sz="1000" dirty="0" smtClean="0"/>
              <a:t>.</a:t>
            </a:r>
            <a:endParaRPr lang="en-US" sz="1000" dirty="0"/>
          </a:p>
        </p:txBody>
      </p:sp>
      <p:sp>
        <p:nvSpPr>
          <p:cNvPr id="5" name="Slide Number Placeholder 4"/>
          <p:cNvSpPr>
            <a:spLocks noGrp="1"/>
          </p:cNvSpPr>
          <p:nvPr>
            <p:ph type="sldNum" sz="quarter" idx="10"/>
          </p:nvPr>
        </p:nvSpPr>
        <p:spPr/>
        <p:txBody>
          <a:bodyPr/>
          <a:lstStyle/>
          <a:p>
            <a:pPr>
              <a:defRPr/>
            </a:pPr>
            <a:fld id="{161627A0-52BE-49C3-90CB-787EE860760A}" type="slidenum">
              <a:rPr lang="en-US" smtClean="0">
                <a:solidFill>
                  <a:prstClr val="black"/>
                </a:solidFill>
              </a:rPr>
              <a:pPr>
                <a:defRPr/>
              </a:pPr>
              <a:t>42</a:t>
            </a:fld>
            <a:endParaRPr lang="en-US" dirty="0">
              <a:solidFill>
                <a:prstClr val="black"/>
              </a:solidFill>
            </a:endParaRPr>
          </a:p>
        </p:txBody>
      </p:sp>
    </p:spTree>
    <p:extLst>
      <p:ext uri="{BB962C8B-B14F-4D97-AF65-F5344CB8AC3E}">
        <p14:creationId xmlns:p14="http://schemas.microsoft.com/office/powerpoint/2010/main" val="305259720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ig clock showing 5 o'clock"/>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615813" y="1905000"/>
            <a:ext cx="3309113" cy="3309113"/>
          </a:xfrm>
          <a:prstGeom prst="rect">
            <a:avLst/>
          </a:prstGeom>
        </p:spPr>
      </p:pic>
      <p:sp>
        <p:nvSpPr>
          <p:cNvPr id="62466" name="Title 1"/>
          <p:cNvSpPr>
            <a:spLocks noGrp="1"/>
          </p:cNvSpPr>
          <p:nvPr>
            <p:ph type="title"/>
          </p:nvPr>
        </p:nvSpPr>
        <p:spPr>
          <a:xfrm>
            <a:off x="314326" y="182880"/>
            <a:ext cx="8610600" cy="688658"/>
          </a:xfrm>
        </p:spPr>
        <p:txBody>
          <a:bodyPr>
            <a:noAutofit/>
          </a:bodyPr>
          <a:lstStyle/>
          <a:p>
            <a:pPr algn="ctr" eaLnBrk="1" fontAlgn="auto" hangingPunct="1">
              <a:spcAft>
                <a:spcPts val="0"/>
              </a:spcAft>
              <a:defRPr/>
            </a:pPr>
            <a:r>
              <a:rPr lang="en-US" sz="3600" b="1" cap="none" dirty="0" smtClean="0"/>
              <a:t>Tips for </a:t>
            </a:r>
            <a:r>
              <a:rPr lang="en-US" sz="3600" b="1" cap="none" dirty="0" err="1" smtClean="0"/>
              <a:t>eSubmission</a:t>
            </a:r>
            <a:r>
              <a:rPr lang="en-US" sz="3600" b="1" cap="none" dirty="0" smtClean="0"/>
              <a:t> Success</a:t>
            </a:r>
          </a:p>
        </p:txBody>
      </p:sp>
      <p:sp>
        <p:nvSpPr>
          <p:cNvPr id="62467" name="Content Placeholder 2"/>
          <p:cNvSpPr>
            <a:spLocks noGrp="1"/>
          </p:cNvSpPr>
          <p:nvPr>
            <p:ph idx="4294967295"/>
          </p:nvPr>
        </p:nvSpPr>
        <p:spPr>
          <a:xfrm>
            <a:off x="76200" y="1309688"/>
            <a:ext cx="8991600" cy="5181600"/>
          </a:xfrm>
        </p:spPr>
        <p:txBody>
          <a:bodyPr rtlCol="0">
            <a:normAutofit/>
          </a:bodyPr>
          <a:lstStyle/>
          <a:p>
            <a:pPr marL="0" indent="0" eaLnBrk="1" fontAlgn="auto" hangingPunct="1">
              <a:spcAft>
                <a:spcPts val="0"/>
              </a:spcAft>
              <a:buNone/>
              <a:defRPr/>
            </a:pPr>
            <a:r>
              <a:rPr lang="en-US" sz="2200" b="0" u="sng" dirty="0" smtClean="0"/>
              <a:t>Register Early</a:t>
            </a:r>
            <a:r>
              <a:rPr lang="en-US" sz="2200" b="0" dirty="0" smtClean="0"/>
              <a:t>! </a:t>
            </a:r>
          </a:p>
          <a:p>
            <a:pPr lvl="1" eaLnBrk="1" fontAlgn="auto" hangingPunct="1">
              <a:spcAft>
                <a:spcPts val="0"/>
              </a:spcAft>
              <a:defRPr/>
            </a:pPr>
            <a:endParaRPr lang="en-US" sz="1000" dirty="0" smtClean="0"/>
          </a:p>
          <a:p>
            <a:pPr lvl="1" eaLnBrk="1" fontAlgn="auto" hangingPunct="1">
              <a:spcAft>
                <a:spcPts val="0"/>
              </a:spcAft>
              <a:buClrTx/>
              <a:buFont typeface="Arial" panose="020B0604020202020204" pitchFamily="34" charset="0"/>
              <a:buChar char="•"/>
              <a:defRPr/>
            </a:pPr>
            <a:r>
              <a:rPr lang="en-US" sz="2200" dirty="0" smtClean="0"/>
              <a:t>Required Registrations</a:t>
            </a:r>
          </a:p>
          <a:p>
            <a:pPr lvl="2">
              <a:buClrTx/>
              <a:defRPr/>
            </a:pPr>
            <a:r>
              <a:rPr lang="en-US" sz="2000" dirty="0"/>
              <a:t>System for Award Management (SAM) </a:t>
            </a:r>
            <a:endParaRPr lang="en-US" sz="2000" dirty="0" smtClean="0"/>
          </a:p>
          <a:p>
            <a:pPr lvl="2">
              <a:buClrTx/>
              <a:defRPr/>
            </a:pPr>
            <a:r>
              <a:rPr lang="en-US" sz="2000" dirty="0" smtClean="0"/>
              <a:t>Grants.gov and </a:t>
            </a:r>
          </a:p>
          <a:p>
            <a:pPr lvl="2">
              <a:buClrTx/>
              <a:defRPr/>
            </a:pPr>
            <a:r>
              <a:rPr lang="en-US" sz="2000" dirty="0" err="1" smtClean="0"/>
              <a:t>eRA</a:t>
            </a:r>
            <a:r>
              <a:rPr lang="en-US" sz="2000" dirty="0" smtClean="0"/>
              <a:t> Commons</a:t>
            </a:r>
          </a:p>
          <a:p>
            <a:pPr lvl="1" eaLnBrk="1" fontAlgn="auto" hangingPunct="1">
              <a:spcAft>
                <a:spcPts val="0"/>
              </a:spcAft>
              <a:buClrTx/>
              <a:buFont typeface="Arial" panose="020B0604020202020204" pitchFamily="34" charset="0"/>
              <a:buChar char="•"/>
              <a:defRPr/>
            </a:pPr>
            <a:endParaRPr lang="en-US" sz="800" dirty="0" smtClean="0"/>
          </a:p>
          <a:p>
            <a:pPr>
              <a:spcAft>
                <a:spcPts val="0"/>
              </a:spcAft>
              <a:defRPr/>
            </a:pPr>
            <a:r>
              <a:rPr lang="en-US" sz="2200" b="0" u="sng" dirty="0" smtClean="0"/>
              <a:t>Submit </a:t>
            </a:r>
            <a:r>
              <a:rPr lang="en-US" sz="2200" b="0" u="sng" dirty="0"/>
              <a:t>early</a:t>
            </a:r>
            <a:r>
              <a:rPr lang="en-US" sz="2200" b="0" dirty="0" smtClean="0"/>
              <a:t>!</a:t>
            </a:r>
          </a:p>
          <a:p>
            <a:pPr>
              <a:spcAft>
                <a:spcPts val="0"/>
              </a:spcAft>
              <a:defRPr/>
            </a:pPr>
            <a:endParaRPr lang="en-US" sz="1000" b="0" u="sng" dirty="0" smtClean="0"/>
          </a:p>
          <a:p>
            <a:pPr lvl="1">
              <a:buClrTx/>
              <a:defRPr/>
            </a:pPr>
            <a:r>
              <a:rPr lang="en-US" sz="2000" dirty="0" smtClean="0"/>
              <a:t>Correct any errors before due date</a:t>
            </a:r>
            <a:endParaRPr lang="en-US" sz="2000" b="0" dirty="0" smtClean="0"/>
          </a:p>
          <a:p>
            <a:pPr>
              <a:spcAft>
                <a:spcPts val="0"/>
              </a:spcAft>
              <a:defRPr/>
            </a:pPr>
            <a:endParaRPr lang="en-US" sz="800" b="0" dirty="0" smtClean="0"/>
          </a:p>
          <a:p>
            <a:pPr>
              <a:spcAft>
                <a:spcPts val="0"/>
              </a:spcAft>
              <a:defRPr/>
            </a:pPr>
            <a:endParaRPr lang="en-US" sz="800" b="0" dirty="0" smtClean="0"/>
          </a:p>
          <a:p>
            <a:pPr>
              <a:spcAft>
                <a:spcPts val="0"/>
              </a:spcAft>
              <a:defRPr/>
            </a:pPr>
            <a:r>
              <a:rPr lang="en-US" sz="2200" b="0" u="sng" dirty="0" smtClean="0"/>
              <a:t>View </a:t>
            </a:r>
            <a:r>
              <a:rPr lang="en-US" sz="2200" b="0" u="sng" dirty="0"/>
              <a:t>your application in Commons</a:t>
            </a:r>
          </a:p>
          <a:p>
            <a:pPr indent="-182880">
              <a:spcAft>
                <a:spcPts val="0"/>
              </a:spcAft>
              <a:defRPr/>
            </a:pPr>
            <a:endParaRPr lang="en-US" sz="1000" dirty="0" smtClean="0"/>
          </a:p>
          <a:p>
            <a:pPr lvl="1">
              <a:buClrTx/>
              <a:defRPr/>
            </a:pPr>
            <a:r>
              <a:rPr lang="en-US" sz="2400" dirty="0" smtClean="0"/>
              <a:t>If </a:t>
            </a:r>
            <a:r>
              <a:rPr lang="en-US" sz="2400" dirty="0"/>
              <a:t>you can’t VIEW it, NIH can’t REVIEW it!</a:t>
            </a:r>
          </a:p>
          <a:p>
            <a:pPr lvl="1" eaLnBrk="1" fontAlgn="auto" hangingPunct="1">
              <a:spcAft>
                <a:spcPts val="0"/>
              </a:spcAft>
              <a:buFont typeface="Arial" panose="020B0604020202020204" pitchFamily="34" charset="0"/>
              <a:buChar char="•"/>
              <a:defRPr/>
            </a:pPr>
            <a:endParaRPr lang="en-US" dirty="0" smtClean="0"/>
          </a:p>
        </p:txBody>
      </p:sp>
      <p:sp>
        <p:nvSpPr>
          <p:cNvPr id="2" name="Slide Number Placeholder 1"/>
          <p:cNvSpPr>
            <a:spLocks noGrp="1"/>
          </p:cNvSpPr>
          <p:nvPr>
            <p:ph type="sldNum" sz="quarter" idx="12"/>
          </p:nvPr>
        </p:nvSpPr>
        <p:spPr/>
        <p:txBody>
          <a:bodyPr/>
          <a:lstStyle/>
          <a:p>
            <a:pPr>
              <a:defRPr/>
            </a:pPr>
            <a:fld id="{F39E8EE1-BCC5-4FFC-9D02-CA3B48317ABE}" type="slidenum">
              <a:rPr lang="en-US" smtClean="0">
                <a:solidFill>
                  <a:prstClr val="black"/>
                </a:solidFill>
              </a:rPr>
              <a:pPr>
                <a:defRPr/>
              </a:pPr>
              <a:t>43</a:t>
            </a:fld>
            <a:endParaRPr lang="en-US" dirty="0">
              <a:solidFill>
                <a:prstClr val="black"/>
              </a:solidFill>
            </a:endParaRPr>
          </a:p>
        </p:txBody>
      </p:sp>
    </p:spTree>
    <p:extLst>
      <p:ext uri="{BB962C8B-B14F-4D97-AF65-F5344CB8AC3E}">
        <p14:creationId xmlns:p14="http://schemas.microsoft.com/office/powerpoint/2010/main" val="306673591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tack of books"/>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3530600"/>
            <a:ext cx="2679616" cy="2743200"/>
          </a:xfrm>
          <a:prstGeom prst="rect">
            <a:avLst/>
          </a:prstGeom>
        </p:spPr>
      </p:pic>
      <p:sp>
        <p:nvSpPr>
          <p:cNvPr id="5" name="Rectangle 4"/>
          <p:cNvSpPr/>
          <p:nvPr/>
        </p:nvSpPr>
        <p:spPr>
          <a:xfrm>
            <a:off x="0" y="2175808"/>
            <a:ext cx="9144000" cy="1938992"/>
          </a:xfrm>
          <a:prstGeom prst="rect">
            <a:avLst/>
          </a:prstGeom>
        </p:spPr>
        <p:txBody>
          <a:bodyPr wrap="square">
            <a:spAutoFit/>
          </a:bodyPr>
          <a:lstStyle/>
          <a:p>
            <a:pPr algn="ctr"/>
            <a:r>
              <a:rPr lang="en-US" sz="6000" b="1" dirty="0">
                <a:solidFill>
                  <a:schemeClr val="tx2"/>
                </a:solidFill>
                <a:latin typeface="Arial Black" panose="020B0A04020102020204" pitchFamily="34" charset="0"/>
              </a:rPr>
              <a:t>Helpful NIH Resources</a:t>
            </a:r>
            <a:endParaRPr lang="en-US" sz="6000" dirty="0">
              <a:latin typeface="Arial Black" panose="020B0A04020102020204" pitchFamily="34" charset="0"/>
            </a:endParaRPr>
          </a:p>
        </p:txBody>
      </p:sp>
    </p:spTree>
    <p:extLst>
      <p:ext uri="{BB962C8B-B14F-4D97-AF65-F5344CB8AC3E}">
        <p14:creationId xmlns:p14="http://schemas.microsoft.com/office/powerpoint/2010/main" val="170254535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399" y="228600"/>
            <a:ext cx="7682845" cy="563563"/>
          </a:xfrm>
        </p:spPr>
        <p:txBody>
          <a:bodyPr>
            <a:noAutofit/>
          </a:bodyPr>
          <a:lstStyle/>
          <a:p>
            <a:pPr algn="ctr"/>
            <a:r>
              <a:rPr lang="en-US" sz="3600" b="1" dirty="0" smtClean="0"/>
              <a:t>RPPR </a:t>
            </a:r>
            <a:r>
              <a:rPr lang="en-US" sz="3600" b="1" cap="none" dirty="0" smtClean="0"/>
              <a:t>Resources</a:t>
            </a:r>
            <a:endParaRPr lang="en-US" sz="3600" b="1" dirty="0"/>
          </a:p>
        </p:txBody>
      </p:sp>
      <p:sp>
        <p:nvSpPr>
          <p:cNvPr id="3" name="Content Placeholder 2"/>
          <p:cNvSpPr>
            <a:spLocks noGrp="1"/>
          </p:cNvSpPr>
          <p:nvPr>
            <p:ph idx="1"/>
          </p:nvPr>
        </p:nvSpPr>
        <p:spPr>
          <a:xfrm>
            <a:off x="362857" y="1009532"/>
            <a:ext cx="8592458" cy="5486400"/>
          </a:xfrm>
        </p:spPr>
        <p:txBody>
          <a:bodyPr>
            <a:normAutofit/>
          </a:bodyPr>
          <a:lstStyle/>
          <a:p>
            <a:pPr fontAlgn="auto">
              <a:spcAft>
                <a:spcPts val="0"/>
              </a:spcAft>
              <a:buFont typeface="Wingdings" panose="05000000000000000000" pitchFamily="2" charset="2"/>
              <a:buChar char="§"/>
              <a:defRPr/>
            </a:pPr>
            <a:endParaRPr lang="en-US" sz="2800" dirty="0" smtClean="0"/>
          </a:p>
          <a:p>
            <a:pPr marL="0" indent="0" fontAlgn="auto">
              <a:spcAft>
                <a:spcPts val="0"/>
              </a:spcAft>
              <a:buNone/>
              <a:defRPr/>
            </a:pPr>
            <a:r>
              <a:rPr lang="en-US" sz="2800" dirty="0" smtClean="0"/>
              <a:t>RPPR </a:t>
            </a:r>
            <a:r>
              <a:rPr lang="en-US" sz="2800" dirty="0"/>
              <a:t>Webpage: </a:t>
            </a:r>
            <a:r>
              <a:rPr lang="en-US" sz="2400" dirty="0">
                <a:hlinkClick r:id="rId3"/>
              </a:rPr>
              <a:t>http://grants.nih.gov/grants/rppr/ </a:t>
            </a:r>
            <a:endParaRPr lang="en-US" sz="2400" dirty="0" smtClean="0"/>
          </a:p>
          <a:p>
            <a:pPr marL="0" indent="0" fontAlgn="auto">
              <a:spcAft>
                <a:spcPts val="0"/>
              </a:spcAft>
              <a:buNone/>
              <a:defRPr/>
            </a:pPr>
            <a:endParaRPr lang="en-US" sz="2400" dirty="0"/>
          </a:p>
          <a:p>
            <a:pPr marL="0" indent="0" fontAlgn="auto">
              <a:spcAft>
                <a:spcPts val="0"/>
              </a:spcAft>
              <a:buNone/>
              <a:defRPr/>
            </a:pPr>
            <a:r>
              <a:rPr lang="en-US" sz="2400" dirty="0" smtClean="0">
                <a:solidFill>
                  <a:schemeClr val="tx1"/>
                </a:solidFill>
              </a:rPr>
              <a:t>Includes links to: </a:t>
            </a:r>
          </a:p>
          <a:p>
            <a:pPr lvl="2" fontAlgn="auto">
              <a:spcAft>
                <a:spcPts val="0"/>
              </a:spcAft>
              <a:buClrTx/>
              <a:buFont typeface="Arial" panose="020B0604020202020204" pitchFamily="34" charset="0"/>
              <a:buChar char="•"/>
              <a:defRPr/>
            </a:pPr>
            <a:r>
              <a:rPr lang="en-US" sz="2400" dirty="0" smtClean="0">
                <a:solidFill>
                  <a:schemeClr val="tx1"/>
                </a:solidFill>
              </a:rPr>
              <a:t>RPPR Application Guide</a:t>
            </a:r>
          </a:p>
          <a:p>
            <a:pPr lvl="2" fontAlgn="auto">
              <a:spcAft>
                <a:spcPts val="0"/>
              </a:spcAft>
              <a:buClrTx/>
              <a:buFont typeface="Arial" panose="020B0604020202020204" pitchFamily="34" charset="0"/>
              <a:buChar char="•"/>
              <a:defRPr/>
            </a:pPr>
            <a:r>
              <a:rPr lang="en-US" sz="2400" dirty="0" smtClean="0">
                <a:solidFill>
                  <a:schemeClr val="tx1"/>
                </a:solidFill>
              </a:rPr>
              <a:t>RPPR Guide Notices</a:t>
            </a:r>
          </a:p>
          <a:p>
            <a:pPr lvl="2" fontAlgn="auto">
              <a:spcAft>
                <a:spcPts val="0"/>
              </a:spcAft>
              <a:buClrTx/>
              <a:buFont typeface="Arial" panose="020B0604020202020204" pitchFamily="34" charset="0"/>
              <a:buChar char="•"/>
              <a:defRPr/>
            </a:pPr>
            <a:r>
              <a:rPr lang="en-US" sz="2400" dirty="0" smtClean="0">
                <a:solidFill>
                  <a:schemeClr val="tx1"/>
                </a:solidFill>
              </a:rPr>
              <a:t>Frequently Asked Questions</a:t>
            </a:r>
          </a:p>
          <a:p>
            <a:pPr lvl="2" fontAlgn="auto">
              <a:spcAft>
                <a:spcPts val="0"/>
              </a:spcAft>
              <a:buClrTx/>
              <a:buFont typeface="Arial" panose="020B0604020202020204" pitchFamily="34" charset="0"/>
              <a:buChar char="•"/>
              <a:defRPr/>
            </a:pPr>
            <a:r>
              <a:rPr lang="en-US" sz="2400" dirty="0" smtClean="0">
                <a:solidFill>
                  <a:schemeClr val="tx1"/>
                </a:solidFill>
              </a:rPr>
              <a:t>Training</a:t>
            </a:r>
          </a:p>
          <a:p>
            <a:pPr lvl="2" fontAlgn="auto">
              <a:spcAft>
                <a:spcPts val="0"/>
              </a:spcAft>
              <a:buClrTx/>
              <a:buFont typeface="Arial" panose="020B0604020202020204" pitchFamily="34" charset="0"/>
              <a:buChar char="•"/>
              <a:defRPr/>
            </a:pPr>
            <a:r>
              <a:rPr lang="en-US" sz="2400" dirty="0" smtClean="0">
                <a:solidFill>
                  <a:schemeClr val="tx1"/>
                </a:solidFill>
              </a:rPr>
              <a:t>Contacts</a:t>
            </a: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smtClean="0">
              <a:solidFill>
                <a:schemeClr val="tx1"/>
              </a:solidFill>
            </a:endParaRPr>
          </a:p>
          <a:p>
            <a:pPr lvl="2" fontAlgn="auto">
              <a:spcAft>
                <a:spcPts val="0"/>
              </a:spcAft>
              <a:buFont typeface="Wingdings" panose="05000000000000000000" pitchFamily="2" charset="2"/>
              <a:buChar char="§"/>
              <a:defRPr/>
            </a:pPr>
            <a:endParaRPr lang="en-US" sz="2200" dirty="0">
              <a:solidFill>
                <a:schemeClr val="tx1"/>
              </a:solidFill>
            </a:endParaRPr>
          </a:p>
          <a:p>
            <a:pPr fontAlgn="auto">
              <a:spcAft>
                <a:spcPts val="0"/>
              </a:spcAft>
              <a:buNone/>
              <a:defRPr/>
            </a:pPr>
            <a:endParaRPr lang="en-US" sz="7200" dirty="0" smtClean="0"/>
          </a:p>
          <a:p>
            <a:pPr>
              <a:lnSpc>
                <a:spcPct val="90000"/>
              </a:lnSpc>
              <a:buFont typeface="Wingdings" panose="05000000000000000000" pitchFamily="2" charset="2"/>
              <a:buChar char="§"/>
              <a:defRPr/>
            </a:pPr>
            <a:endParaRPr lang="en-US" dirty="0" smtClean="0"/>
          </a:p>
          <a:p>
            <a:endParaRPr lang="en-US" dirty="0" smtClean="0"/>
          </a:p>
          <a:p>
            <a:endParaRPr lang="en-US" sz="280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161627A0-52BE-49C3-90CB-787EE860760A}" type="slidenum">
              <a:rPr lang="en-US" smtClean="0">
                <a:solidFill>
                  <a:prstClr val="black"/>
                </a:solidFill>
              </a:rPr>
              <a:pPr>
                <a:defRPr/>
              </a:pPr>
              <a:t>45</a:t>
            </a:fld>
            <a:endParaRPr lang="en-US" dirty="0">
              <a:solidFill>
                <a:prstClr val="black"/>
              </a:solidFill>
            </a:endParaRPr>
          </a:p>
        </p:txBody>
      </p:sp>
    </p:spTree>
    <p:extLst>
      <p:ext uri="{BB962C8B-B14F-4D97-AF65-F5344CB8AC3E}">
        <p14:creationId xmlns:p14="http://schemas.microsoft.com/office/powerpoint/2010/main" val="409986472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457200" y="182880"/>
            <a:ext cx="8229600" cy="688658"/>
          </a:xfrm>
        </p:spPr>
        <p:txBody>
          <a:bodyPr>
            <a:normAutofit/>
          </a:bodyPr>
          <a:lstStyle/>
          <a:p>
            <a:pPr algn="ctr" eaLnBrk="1" fontAlgn="auto" hangingPunct="1">
              <a:spcAft>
                <a:spcPts val="0"/>
              </a:spcAft>
              <a:defRPr/>
            </a:pPr>
            <a:r>
              <a:rPr lang="en-US" sz="3600" b="1" cap="none" dirty="0" smtClean="0"/>
              <a:t>Frequently Asked Questions</a:t>
            </a:r>
          </a:p>
        </p:txBody>
      </p:sp>
      <p:sp>
        <p:nvSpPr>
          <p:cNvPr id="115716" name="Rectangle 4"/>
          <p:cNvSpPr>
            <a:spLocks noChangeArrowheads="1"/>
          </p:cNvSpPr>
          <p:nvPr/>
        </p:nvSpPr>
        <p:spPr bwMode="auto">
          <a:xfrm>
            <a:off x="0" y="6477000"/>
            <a:ext cx="9144000" cy="381000"/>
          </a:xfrm>
          <a:prstGeom prst="rect">
            <a:avLst/>
          </a:prstGeom>
          <a:noFill/>
          <a:ln w="9525">
            <a:noFill/>
            <a:miter lim="800000"/>
            <a:headEnd/>
            <a:tailEnd/>
          </a:ln>
        </p:spPr>
        <p:txBody>
          <a:bodyPr/>
          <a:lstStyle/>
          <a:p>
            <a:pPr marL="342900" indent="-342900" algn="r">
              <a:lnSpc>
                <a:spcPct val="80000"/>
              </a:lnSpc>
              <a:spcBef>
                <a:spcPct val="20000"/>
              </a:spcBef>
            </a:pPr>
            <a:endParaRPr lang="en-US" b="1">
              <a:latin typeface="Franklin Gothic Book" pitchFamily="34" charset="0"/>
            </a:endParaRPr>
          </a:p>
        </p:txBody>
      </p:sp>
      <p:sp>
        <p:nvSpPr>
          <p:cNvPr id="4" name="TextBox 3"/>
          <p:cNvSpPr txBox="1"/>
          <p:nvPr/>
        </p:nvSpPr>
        <p:spPr>
          <a:xfrm>
            <a:off x="203752" y="1304389"/>
            <a:ext cx="8736496" cy="4739759"/>
          </a:xfrm>
          <a:prstGeom prst="rect">
            <a:avLst/>
          </a:prstGeom>
          <a:noFill/>
        </p:spPr>
        <p:txBody>
          <a:bodyPr wrap="square" rtlCol="0">
            <a:spAutoFit/>
          </a:bodyPr>
          <a:lstStyle/>
          <a:p>
            <a:r>
              <a:rPr lang="en-US" sz="2800" b="1" dirty="0"/>
              <a:t>FAQs –searchable websites for:</a:t>
            </a:r>
          </a:p>
          <a:p>
            <a:endParaRPr lang="en-US" dirty="0" smtClean="0"/>
          </a:p>
          <a:p>
            <a:pPr lvl="2">
              <a:defRPr/>
            </a:pPr>
            <a:r>
              <a:rPr lang="en-US" sz="2800" dirty="0"/>
              <a:t>Application/progress report preparation, funding initiatives, policies, human subjects, animals, disaster response, PMS Subaccounts, Core Facilities, </a:t>
            </a:r>
            <a:r>
              <a:rPr lang="en-US" sz="2800" dirty="0" smtClean="0"/>
              <a:t>FCOI, single </a:t>
            </a:r>
            <a:r>
              <a:rPr lang="en-US" sz="2800" smtClean="0"/>
              <a:t>IRB, etc</a:t>
            </a:r>
            <a:r>
              <a:rPr lang="en-US" sz="2800" dirty="0"/>
              <a:t>…</a:t>
            </a:r>
          </a:p>
          <a:p>
            <a:pPr lvl="2">
              <a:defRPr/>
            </a:pPr>
            <a:endParaRPr lang="en-US" sz="2600" dirty="0">
              <a:solidFill>
                <a:schemeClr val="accent1">
                  <a:lumMod val="75000"/>
                </a:schemeClr>
              </a:solidFill>
              <a:hlinkClick r:id="rId3"/>
            </a:endParaRPr>
          </a:p>
          <a:p>
            <a:pPr lvl="2" algn="r">
              <a:defRPr/>
            </a:pPr>
            <a:endParaRPr lang="en-US" sz="2000" dirty="0" smtClean="0">
              <a:solidFill>
                <a:schemeClr val="accent1">
                  <a:lumMod val="75000"/>
                </a:schemeClr>
              </a:solidFill>
              <a:hlinkClick r:id="rId3"/>
            </a:endParaRPr>
          </a:p>
          <a:p>
            <a:pPr lvl="2" algn="r">
              <a:defRPr/>
            </a:pPr>
            <a:endParaRPr lang="en-US" sz="2000" dirty="0">
              <a:solidFill>
                <a:schemeClr val="accent1">
                  <a:lumMod val="75000"/>
                </a:schemeClr>
              </a:solidFill>
              <a:hlinkClick r:id="rId3"/>
            </a:endParaRPr>
          </a:p>
          <a:p>
            <a:pPr lvl="2" algn="r">
              <a:defRPr/>
            </a:pPr>
            <a:endParaRPr lang="en-US" sz="2000" dirty="0" smtClean="0">
              <a:solidFill>
                <a:schemeClr val="accent1">
                  <a:lumMod val="75000"/>
                </a:schemeClr>
              </a:solidFill>
              <a:hlinkClick r:id="rId3"/>
            </a:endParaRPr>
          </a:p>
          <a:p>
            <a:pPr lvl="2" algn="r">
              <a:defRPr/>
            </a:pPr>
            <a:endParaRPr lang="en-US" sz="2000" dirty="0">
              <a:solidFill>
                <a:schemeClr val="accent1">
                  <a:lumMod val="75000"/>
                </a:schemeClr>
              </a:solidFill>
              <a:hlinkClick r:id="rId3"/>
            </a:endParaRPr>
          </a:p>
          <a:p>
            <a:pPr lvl="2" algn="r">
              <a:defRPr/>
            </a:pPr>
            <a:r>
              <a:rPr lang="en-US" sz="1600" dirty="0" smtClean="0">
                <a:solidFill>
                  <a:schemeClr val="accent1">
                    <a:lumMod val="75000"/>
                  </a:schemeClr>
                </a:solidFill>
                <a:hlinkClick r:id="rId3"/>
              </a:rPr>
              <a:t>http</a:t>
            </a:r>
            <a:r>
              <a:rPr lang="en-US" sz="1600" dirty="0">
                <a:solidFill>
                  <a:schemeClr val="accent1">
                    <a:lumMod val="75000"/>
                  </a:schemeClr>
                </a:solidFill>
                <a:hlinkClick r:id="rId3"/>
              </a:rPr>
              <a:t>://grants.nih.gov/grants/frequent_questions.htm</a:t>
            </a:r>
            <a:r>
              <a:rPr lang="en-US" sz="1600" dirty="0">
                <a:solidFill>
                  <a:schemeClr val="accent1">
                    <a:lumMod val="75000"/>
                  </a:schemeClr>
                </a:solidFill>
              </a:rPr>
              <a:t> </a:t>
            </a:r>
          </a:p>
          <a:p>
            <a:endParaRPr lang="en-US" dirty="0"/>
          </a:p>
        </p:txBody>
      </p:sp>
      <p:sp>
        <p:nvSpPr>
          <p:cNvPr id="3" name="Slide Number Placeholder 2"/>
          <p:cNvSpPr>
            <a:spLocks noGrp="1"/>
          </p:cNvSpPr>
          <p:nvPr>
            <p:ph type="sldNum" sz="quarter" idx="12"/>
          </p:nvPr>
        </p:nvSpPr>
        <p:spPr/>
        <p:txBody>
          <a:bodyPr/>
          <a:lstStyle/>
          <a:p>
            <a:pPr>
              <a:defRPr/>
            </a:pPr>
            <a:fld id="{F39E8EE1-BCC5-4FFC-9D02-CA3B48317ABE}" type="slidenum">
              <a:rPr lang="en-US" smtClean="0">
                <a:solidFill>
                  <a:prstClr val="black"/>
                </a:solidFill>
              </a:rPr>
              <a:pPr>
                <a:defRPr/>
              </a:pPr>
              <a:t>46</a:t>
            </a:fld>
            <a:endParaRPr lang="en-US" dirty="0">
              <a:solidFill>
                <a:prstClr val="black"/>
              </a:solidFill>
            </a:endParaRPr>
          </a:p>
        </p:txBody>
      </p:sp>
    </p:spTree>
    <p:extLst>
      <p:ext uri="{BB962C8B-B14F-4D97-AF65-F5344CB8AC3E}">
        <p14:creationId xmlns:p14="http://schemas.microsoft.com/office/powerpoint/2010/main" val="155711313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457200" y="182880"/>
            <a:ext cx="8229600" cy="1095432"/>
          </a:xfrm>
        </p:spPr>
        <p:txBody>
          <a:bodyPr>
            <a:noAutofit/>
          </a:bodyPr>
          <a:lstStyle/>
          <a:p>
            <a:pPr algn="ctr" eaLnBrk="1" fontAlgn="auto" hangingPunct="1">
              <a:spcAft>
                <a:spcPts val="0"/>
              </a:spcAft>
              <a:defRPr/>
            </a:pPr>
            <a:r>
              <a:rPr lang="en-US" sz="3600" b="1" cap="none" dirty="0" smtClean="0"/>
              <a:t>Summary of </a:t>
            </a:r>
            <a:br>
              <a:rPr lang="en-US" sz="3600" b="1" cap="none" dirty="0" smtClean="0"/>
            </a:br>
            <a:r>
              <a:rPr lang="en-US" sz="3600" b="1" cap="none" dirty="0" smtClean="0"/>
              <a:t>Helpful NIH Web Pages</a:t>
            </a:r>
          </a:p>
        </p:txBody>
      </p:sp>
      <p:sp>
        <p:nvSpPr>
          <p:cNvPr id="74755" name="Rectangle 3"/>
          <p:cNvSpPr>
            <a:spLocks noGrp="1" noChangeArrowheads="1"/>
          </p:cNvSpPr>
          <p:nvPr>
            <p:ph type="body" idx="4294967295"/>
          </p:nvPr>
        </p:nvSpPr>
        <p:spPr>
          <a:xfrm>
            <a:off x="457200" y="1515456"/>
            <a:ext cx="8454572" cy="5105400"/>
          </a:xfrm>
        </p:spPr>
        <p:txBody>
          <a:bodyPr rtlCol="0">
            <a:normAutofit/>
          </a:bodyPr>
          <a:lstStyle/>
          <a:p>
            <a:pPr marL="0" indent="0" eaLnBrk="1" fontAlgn="auto" hangingPunct="1">
              <a:lnSpc>
                <a:spcPct val="80000"/>
              </a:lnSpc>
              <a:spcAft>
                <a:spcPts val="0"/>
              </a:spcAft>
              <a:buNone/>
              <a:defRPr/>
            </a:pPr>
            <a:r>
              <a:rPr lang="en-US" sz="2200" b="0" dirty="0" smtClean="0"/>
              <a:t>Office of Extramural Research (OER) Web Page:</a:t>
            </a:r>
          </a:p>
          <a:p>
            <a:pPr marL="0" indent="0" eaLnBrk="1" fontAlgn="auto" hangingPunct="1">
              <a:lnSpc>
                <a:spcPct val="80000"/>
              </a:lnSpc>
              <a:spcAft>
                <a:spcPts val="0"/>
              </a:spcAft>
              <a:buNone/>
              <a:defRPr/>
            </a:pPr>
            <a:r>
              <a:rPr lang="en-US" sz="2200" b="0" dirty="0" smtClean="0">
                <a:solidFill>
                  <a:schemeClr val="accent3">
                    <a:lumMod val="25000"/>
                  </a:schemeClr>
                </a:solidFill>
                <a:hlinkClick r:id="rId3"/>
              </a:rPr>
              <a:t>http://grants.nih.gov/grants/oer.htm</a:t>
            </a:r>
            <a:endParaRPr lang="en-US" sz="2200" b="0" dirty="0" smtClean="0">
              <a:solidFill>
                <a:schemeClr val="accent3">
                  <a:lumMod val="25000"/>
                </a:schemeClr>
              </a:solidFill>
            </a:endParaRPr>
          </a:p>
          <a:p>
            <a:pPr eaLnBrk="1" fontAlgn="auto" hangingPunct="1">
              <a:lnSpc>
                <a:spcPct val="80000"/>
              </a:lnSpc>
              <a:spcAft>
                <a:spcPts val="0"/>
              </a:spcAft>
              <a:buFontTx/>
              <a:buNone/>
              <a:defRPr/>
            </a:pPr>
            <a:endParaRPr lang="en-US" sz="2200" b="0" dirty="0" smtClean="0">
              <a:solidFill>
                <a:schemeClr val="accent3">
                  <a:lumMod val="25000"/>
                </a:schemeClr>
              </a:solidFill>
            </a:endParaRPr>
          </a:p>
          <a:p>
            <a:pPr marL="0" indent="0" eaLnBrk="1" fontAlgn="auto" hangingPunct="1">
              <a:lnSpc>
                <a:spcPct val="80000"/>
              </a:lnSpc>
              <a:spcAft>
                <a:spcPts val="0"/>
              </a:spcAft>
              <a:buNone/>
              <a:defRPr/>
            </a:pPr>
            <a:r>
              <a:rPr lang="en-US" sz="2200" b="0" dirty="0" smtClean="0"/>
              <a:t>NIH Grants Policy Statement (Rev. 11/15):</a:t>
            </a:r>
          </a:p>
          <a:p>
            <a:pPr marL="0" indent="0" eaLnBrk="1" fontAlgn="auto" hangingPunct="1">
              <a:lnSpc>
                <a:spcPct val="80000"/>
              </a:lnSpc>
              <a:spcAft>
                <a:spcPts val="0"/>
              </a:spcAft>
              <a:buNone/>
              <a:defRPr/>
            </a:pPr>
            <a:r>
              <a:rPr lang="en-US" sz="2200" b="0" dirty="0" smtClean="0">
                <a:solidFill>
                  <a:schemeClr val="accent3">
                    <a:lumMod val="25000"/>
                  </a:schemeClr>
                </a:solidFill>
                <a:hlinkClick r:id="rId4"/>
              </a:rPr>
              <a:t>http://grants.nih.gov/grants/policy/nihgps/</a:t>
            </a:r>
            <a:r>
              <a:rPr lang="en-US" sz="2200" b="0" dirty="0" smtClean="0">
                <a:solidFill>
                  <a:schemeClr val="accent3">
                    <a:lumMod val="25000"/>
                  </a:schemeClr>
                </a:solidFill>
              </a:rPr>
              <a:t> </a:t>
            </a:r>
          </a:p>
          <a:p>
            <a:pPr eaLnBrk="1" fontAlgn="auto" hangingPunct="1">
              <a:lnSpc>
                <a:spcPct val="80000"/>
              </a:lnSpc>
              <a:spcAft>
                <a:spcPts val="0"/>
              </a:spcAft>
              <a:buFont typeface="Arial" pitchFamily="34" charset="0"/>
              <a:buChar char="•"/>
              <a:defRPr/>
            </a:pPr>
            <a:endParaRPr lang="en-US" sz="2200" b="0" dirty="0" smtClean="0"/>
          </a:p>
          <a:p>
            <a:pPr marL="0" indent="0" eaLnBrk="1" fontAlgn="auto" hangingPunct="1">
              <a:lnSpc>
                <a:spcPct val="80000"/>
              </a:lnSpc>
              <a:spcAft>
                <a:spcPts val="0"/>
              </a:spcAft>
              <a:buNone/>
              <a:defRPr/>
            </a:pPr>
            <a:r>
              <a:rPr lang="en-US" sz="2200" b="0" dirty="0" smtClean="0"/>
              <a:t>NIH Extramural Nexus – newsletter for the extramural community:</a:t>
            </a:r>
          </a:p>
          <a:p>
            <a:pPr marL="0" indent="0" eaLnBrk="1" fontAlgn="auto" hangingPunct="1">
              <a:lnSpc>
                <a:spcPct val="80000"/>
              </a:lnSpc>
              <a:spcAft>
                <a:spcPts val="0"/>
              </a:spcAft>
              <a:buNone/>
              <a:defRPr/>
            </a:pPr>
            <a:r>
              <a:rPr lang="en-US" sz="2200" b="0" dirty="0" smtClean="0">
                <a:solidFill>
                  <a:schemeClr val="accent3">
                    <a:lumMod val="25000"/>
                  </a:schemeClr>
                </a:solidFill>
                <a:hlinkClick r:id="rId5"/>
              </a:rPr>
              <a:t>http://nexus.od.nih.gov/all/nexus-by-date/</a:t>
            </a:r>
            <a:r>
              <a:rPr lang="en-US" sz="2200" b="0" dirty="0" smtClean="0">
                <a:solidFill>
                  <a:schemeClr val="accent3">
                    <a:lumMod val="25000"/>
                  </a:schemeClr>
                </a:solidFill>
              </a:rPr>
              <a:t> 	</a:t>
            </a:r>
          </a:p>
          <a:p>
            <a:pPr eaLnBrk="1" fontAlgn="auto" hangingPunct="1">
              <a:spcBef>
                <a:spcPts val="0"/>
              </a:spcBef>
              <a:spcAft>
                <a:spcPts val="0"/>
              </a:spcAft>
              <a:buFontTx/>
              <a:buNone/>
              <a:defRPr/>
            </a:pPr>
            <a:endParaRPr lang="en-US" sz="2200" b="0" dirty="0" smtClean="0"/>
          </a:p>
          <a:p>
            <a:pPr marL="0" indent="0" eaLnBrk="1" fontAlgn="auto" hangingPunct="1">
              <a:spcBef>
                <a:spcPts val="0"/>
              </a:spcBef>
              <a:buNone/>
              <a:defRPr/>
            </a:pPr>
            <a:r>
              <a:rPr lang="en-US" sz="2200" b="0" dirty="0" smtClean="0"/>
              <a:t>Grant Application Basics: </a:t>
            </a:r>
          </a:p>
          <a:p>
            <a:pPr marL="0" indent="0" eaLnBrk="1" fontAlgn="auto" hangingPunct="1">
              <a:spcBef>
                <a:spcPts val="0"/>
              </a:spcBef>
              <a:buNone/>
              <a:defRPr/>
            </a:pPr>
            <a:r>
              <a:rPr lang="en-US" sz="2200" b="0" dirty="0" smtClean="0">
                <a:solidFill>
                  <a:schemeClr val="accent3">
                    <a:lumMod val="25000"/>
                  </a:schemeClr>
                </a:solidFill>
                <a:hlinkClick r:id="rId6"/>
              </a:rPr>
              <a:t>http://grants.nih.gov/grants/grant_basics.htm</a:t>
            </a:r>
            <a:endParaRPr lang="en-US" sz="2200" dirty="0">
              <a:solidFill>
                <a:schemeClr val="accent3">
                  <a:lumMod val="25000"/>
                </a:schemeClr>
              </a:solidFill>
            </a:endParaRPr>
          </a:p>
          <a:p>
            <a:pPr marL="0" indent="0" eaLnBrk="1" fontAlgn="auto" hangingPunct="1">
              <a:spcBef>
                <a:spcPts val="0"/>
              </a:spcBef>
              <a:buNone/>
              <a:defRPr/>
            </a:pPr>
            <a:endParaRPr lang="en-US" sz="2200" b="0" dirty="0" smtClean="0">
              <a:solidFill>
                <a:schemeClr val="accent3">
                  <a:lumMod val="25000"/>
                </a:schemeClr>
              </a:solidFill>
            </a:endParaRPr>
          </a:p>
          <a:p>
            <a:pPr marL="0" indent="0" eaLnBrk="1" fontAlgn="auto" hangingPunct="1">
              <a:spcBef>
                <a:spcPts val="0"/>
              </a:spcBef>
              <a:buNone/>
              <a:defRPr/>
            </a:pPr>
            <a:r>
              <a:rPr lang="en-US" sz="2200" b="0" dirty="0" err="1" smtClean="0"/>
              <a:t>eRA</a:t>
            </a:r>
            <a:r>
              <a:rPr lang="en-US" sz="2200" b="0" dirty="0" smtClean="0"/>
              <a:t> Training: Video Tutorials</a:t>
            </a:r>
          </a:p>
          <a:p>
            <a:pPr marL="0" lvl="1" indent="0">
              <a:lnSpc>
                <a:spcPct val="80000"/>
              </a:lnSpc>
              <a:buClrTx/>
              <a:buNone/>
              <a:defRPr/>
            </a:pPr>
            <a:r>
              <a:rPr lang="en-US" sz="2200" dirty="0">
                <a:hlinkClick r:id="rId7"/>
              </a:rPr>
              <a:t>http://era.nih.gov/era_training/era_videos.cfm</a:t>
            </a:r>
            <a:r>
              <a:rPr lang="en-US" sz="2200" dirty="0"/>
              <a:t> </a:t>
            </a:r>
          </a:p>
          <a:p>
            <a:pPr eaLnBrk="1" fontAlgn="auto" hangingPunct="1">
              <a:lnSpc>
                <a:spcPct val="80000"/>
              </a:lnSpc>
              <a:spcAft>
                <a:spcPts val="0"/>
              </a:spcAft>
              <a:buFontTx/>
              <a:buNone/>
              <a:defRPr/>
            </a:pPr>
            <a:endParaRPr lang="en-US" sz="1800" dirty="0" smtClean="0"/>
          </a:p>
          <a:p>
            <a:pPr eaLnBrk="1" fontAlgn="auto" hangingPunct="1">
              <a:lnSpc>
                <a:spcPct val="80000"/>
              </a:lnSpc>
              <a:spcAft>
                <a:spcPts val="0"/>
              </a:spcAft>
              <a:buFontTx/>
              <a:buNone/>
              <a:defRPr/>
            </a:pPr>
            <a:endParaRPr lang="en-US" sz="1800" dirty="0" smtClean="0"/>
          </a:p>
        </p:txBody>
      </p:sp>
      <p:sp>
        <p:nvSpPr>
          <p:cNvPr id="3" name="Slide Number Placeholder 2"/>
          <p:cNvSpPr>
            <a:spLocks noGrp="1"/>
          </p:cNvSpPr>
          <p:nvPr>
            <p:ph type="sldNum" sz="quarter" idx="12"/>
          </p:nvPr>
        </p:nvSpPr>
        <p:spPr/>
        <p:txBody>
          <a:bodyPr/>
          <a:lstStyle/>
          <a:p>
            <a:pPr>
              <a:defRPr/>
            </a:pPr>
            <a:fld id="{F39E8EE1-BCC5-4FFC-9D02-CA3B48317ABE}" type="slidenum">
              <a:rPr lang="en-US" smtClean="0">
                <a:solidFill>
                  <a:prstClr val="black"/>
                </a:solidFill>
              </a:rPr>
              <a:pPr>
                <a:defRPr/>
              </a:pPr>
              <a:t>47</a:t>
            </a:fld>
            <a:endParaRPr lang="en-US" dirty="0">
              <a:solidFill>
                <a:prstClr val="black"/>
              </a:solidFill>
            </a:endParaRPr>
          </a:p>
        </p:txBody>
      </p:sp>
    </p:spTree>
    <p:extLst>
      <p:ext uri="{BB962C8B-B14F-4D97-AF65-F5344CB8AC3E}">
        <p14:creationId xmlns:p14="http://schemas.microsoft.com/office/powerpoint/2010/main" val="33089674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457200" y="182880"/>
            <a:ext cx="8229600" cy="1111664"/>
          </a:xfrm>
        </p:spPr>
        <p:txBody>
          <a:bodyPr>
            <a:noAutofit/>
          </a:bodyPr>
          <a:lstStyle/>
          <a:p>
            <a:pPr algn="ctr" eaLnBrk="1" fontAlgn="auto" hangingPunct="1">
              <a:spcAft>
                <a:spcPts val="0"/>
              </a:spcAft>
              <a:defRPr/>
            </a:pPr>
            <a:r>
              <a:rPr lang="en-US" sz="3600" b="1" cap="none" dirty="0" smtClean="0"/>
              <a:t>Summary of </a:t>
            </a:r>
            <a:br>
              <a:rPr lang="en-US" sz="3600" b="1" cap="none" dirty="0" smtClean="0"/>
            </a:br>
            <a:r>
              <a:rPr lang="en-US" sz="3600" b="1" cap="none" dirty="0" smtClean="0"/>
              <a:t>Helpful NIH Web Pages</a:t>
            </a:r>
          </a:p>
        </p:txBody>
      </p:sp>
      <p:sp>
        <p:nvSpPr>
          <p:cNvPr id="66563" name="Rectangle 3"/>
          <p:cNvSpPr>
            <a:spLocks noGrp="1" noChangeArrowheads="1"/>
          </p:cNvSpPr>
          <p:nvPr>
            <p:ph type="body" idx="4294967295"/>
          </p:nvPr>
        </p:nvSpPr>
        <p:spPr>
          <a:xfrm>
            <a:off x="246742" y="1387475"/>
            <a:ext cx="8776487" cy="5105400"/>
          </a:xfrm>
        </p:spPr>
        <p:txBody>
          <a:bodyPr rtlCol="0">
            <a:normAutofit lnSpcReduction="10000"/>
          </a:bodyPr>
          <a:lstStyle/>
          <a:p>
            <a:pPr marL="0" indent="0" eaLnBrk="1" fontAlgn="auto" hangingPunct="1">
              <a:spcBef>
                <a:spcPts val="0"/>
              </a:spcBef>
              <a:spcAft>
                <a:spcPts val="0"/>
              </a:spcAft>
              <a:buNone/>
              <a:defRPr/>
            </a:pPr>
            <a:r>
              <a:rPr lang="en-US" sz="2200" b="0" dirty="0" smtClean="0"/>
              <a:t>Applying Electronically: </a:t>
            </a:r>
            <a:r>
              <a:rPr lang="en-US" sz="2000" b="0" dirty="0" smtClean="0">
                <a:solidFill>
                  <a:schemeClr val="accent3">
                    <a:lumMod val="25000"/>
                  </a:schemeClr>
                </a:solidFill>
                <a:hlinkClick r:id="rId3"/>
              </a:rPr>
              <a:t>http://grants.nih.gov/grants/ElectronicReceipt/index.htm</a:t>
            </a:r>
            <a:endParaRPr lang="en-US" sz="2000" b="0" dirty="0">
              <a:solidFill>
                <a:schemeClr val="accent3">
                  <a:lumMod val="25000"/>
                </a:schemeClr>
              </a:solidFill>
            </a:endParaRPr>
          </a:p>
          <a:p>
            <a:pPr eaLnBrk="1" fontAlgn="auto" hangingPunct="1">
              <a:spcBef>
                <a:spcPts val="0"/>
              </a:spcBef>
              <a:spcAft>
                <a:spcPts val="0"/>
              </a:spcAft>
              <a:buFontTx/>
              <a:buNone/>
              <a:defRPr/>
            </a:pPr>
            <a:endParaRPr lang="en-US" sz="2000" b="0" dirty="0" smtClean="0">
              <a:solidFill>
                <a:schemeClr val="accent3">
                  <a:lumMod val="25000"/>
                </a:schemeClr>
              </a:solidFill>
            </a:endParaRPr>
          </a:p>
          <a:p>
            <a:pPr marL="0" indent="0" eaLnBrk="1" fontAlgn="auto" hangingPunct="1">
              <a:spcBef>
                <a:spcPts val="0"/>
              </a:spcBef>
              <a:spcAft>
                <a:spcPts val="0"/>
              </a:spcAft>
              <a:buNone/>
              <a:defRPr/>
            </a:pPr>
            <a:r>
              <a:rPr lang="en-US" sz="2200" b="0" dirty="0" smtClean="0"/>
              <a:t>Annotated SF424 (R&amp;R) Application Forms (General and Small Business and Multi-project):</a:t>
            </a:r>
          </a:p>
          <a:p>
            <a:pPr marL="0" indent="0" eaLnBrk="1" fontAlgn="auto" hangingPunct="1">
              <a:spcBef>
                <a:spcPts val="0"/>
              </a:spcBef>
              <a:spcAft>
                <a:spcPts val="0"/>
              </a:spcAft>
              <a:buNone/>
              <a:defRPr/>
            </a:pPr>
            <a:r>
              <a:rPr lang="en-US" sz="2000" b="0" dirty="0" smtClean="0">
                <a:solidFill>
                  <a:schemeClr val="accent3">
                    <a:lumMod val="25000"/>
                  </a:schemeClr>
                </a:solidFill>
                <a:hlinkClick r:id="rId4"/>
              </a:rPr>
              <a:t>http://grants.nih.gov/grants/how-to-apply-application-guide.htm</a:t>
            </a:r>
            <a:endParaRPr lang="en-US" sz="2000" b="0" dirty="0" smtClean="0">
              <a:solidFill>
                <a:schemeClr val="accent3">
                  <a:lumMod val="25000"/>
                </a:schemeClr>
              </a:solidFill>
            </a:endParaRPr>
          </a:p>
          <a:p>
            <a:pPr lvl="1" eaLnBrk="1" fontAlgn="auto" hangingPunct="1">
              <a:spcBef>
                <a:spcPts val="0"/>
              </a:spcBef>
              <a:spcAft>
                <a:spcPts val="0"/>
              </a:spcAft>
              <a:defRPr/>
            </a:pPr>
            <a:endParaRPr lang="en-US" sz="2200" dirty="0" smtClean="0">
              <a:solidFill>
                <a:schemeClr val="tx1"/>
              </a:solidFill>
            </a:endParaRPr>
          </a:p>
          <a:p>
            <a:pPr marL="0" lvl="1" indent="0" eaLnBrk="1" fontAlgn="auto" hangingPunct="1">
              <a:spcBef>
                <a:spcPts val="0"/>
              </a:spcBef>
              <a:spcAft>
                <a:spcPts val="0"/>
              </a:spcAft>
              <a:buNone/>
              <a:defRPr/>
            </a:pPr>
            <a:r>
              <a:rPr lang="en-US" sz="2200" dirty="0" smtClean="0">
                <a:solidFill>
                  <a:schemeClr val="tx1"/>
                </a:solidFill>
              </a:rPr>
              <a:t>Ten Checks to Help Avoid Common Application Errors:</a:t>
            </a:r>
          </a:p>
          <a:p>
            <a:pPr marL="0" lvl="1" indent="0" eaLnBrk="1" fontAlgn="auto" hangingPunct="1">
              <a:spcBef>
                <a:spcPts val="0"/>
              </a:spcBef>
              <a:spcAft>
                <a:spcPts val="0"/>
              </a:spcAft>
              <a:buNone/>
              <a:defRPr/>
            </a:pPr>
            <a:r>
              <a:rPr lang="en-US" sz="2000" dirty="0" smtClean="0">
                <a:solidFill>
                  <a:schemeClr val="accent3">
                    <a:lumMod val="25000"/>
                  </a:schemeClr>
                </a:solidFill>
                <a:hlinkClick r:id="rId5"/>
              </a:rPr>
              <a:t>http://grants.nih.gov/grants/how-to-apply-application-guide/learn-how-we-check-your-application-for-completeness/avoiding-common-errors.htm</a:t>
            </a:r>
            <a:endParaRPr lang="en-US" sz="2000" dirty="0" smtClean="0">
              <a:solidFill>
                <a:schemeClr val="accent3">
                  <a:lumMod val="25000"/>
                </a:schemeClr>
              </a:solidFill>
            </a:endParaRPr>
          </a:p>
          <a:p>
            <a:pPr marL="342900" lvl="1" indent="-342900" eaLnBrk="1" fontAlgn="auto" hangingPunct="1">
              <a:spcBef>
                <a:spcPts val="0"/>
              </a:spcBef>
              <a:spcAft>
                <a:spcPts val="0"/>
              </a:spcAft>
              <a:buFontTx/>
              <a:buChar char="•"/>
              <a:defRPr/>
            </a:pPr>
            <a:endParaRPr lang="en-US" sz="2200" dirty="0" smtClean="0">
              <a:solidFill>
                <a:schemeClr val="tx1"/>
              </a:solidFill>
            </a:endParaRPr>
          </a:p>
          <a:p>
            <a:pPr marL="0" lvl="1" indent="0" eaLnBrk="1" fontAlgn="auto" hangingPunct="1">
              <a:spcBef>
                <a:spcPts val="0"/>
              </a:spcBef>
              <a:spcAft>
                <a:spcPts val="0"/>
              </a:spcAft>
              <a:buNone/>
              <a:defRPr/>
            </a:pPr>
            <a:r>
              <a:rPr lang="en-US" sz="2200" dirty="0" smtClean="0">
                <a:solidFill>
                  <a:schemeClr val="tx1"/>
                </a:solidFill>
              </a:rPr>
              <a:t>Do I have the right electronic forms for my NIH application?:</a:t>
            </a:r>
            <a:endParaRPr lang="en-US" sz="2200" dirty="0">
              <a:solidFill>
                <a:schemeClr val="tx1"/>
              </a:solidFill>
            </a:endParaRPr>
          </a:p>
          <a:p>
            <a:pPr marL="0" lvl="1" indent="0" eaLnBrk="1" fontAlgn="auto" hangingPunct="1">
              <a:spcBef>
                <a:spcPts val="0"/>
              </a:spcBef>
              <a:spcAft>
                <a:spcPts val="0"/>
              </a:spcAft>
              <a:buNone/>
              <a:defRPr/>
            </a:pPr>
            <a:r>
              <a:rPr lang="en-US" sz="2000" dirty="0" smtClean="0">
                <a:solidFill>
                  <a:schemeClr val="accent3">
                    <a:lumMod val="25000"/>
                  </a:schemeClr>
                </a:solidFill>
                <a:hlinkClick r:id="rId6"/>
              </a:rPr>
              <a:t>http://grants.nih.gov/grants/ElectronicReceipt/files/right_forms.pdf</a:t>
            </a:r>
            <a:endParaRPr lang="en-US" sz="2000" dirty="0" smtClean="0">
              <a:solidFill>
                <a:schemeClr val="accent3">
                  <a:lumMod val="25000"/>
                </a:schemeClr>
              </a:solidFill>
            </a:endParaRPr>
          </a:p>
          <a:p>
            <a:pPr marL="0" lvl="1" indent="0" eaLnBrk="1" fontAlgn="auto" hangingPunct="1">
              <a:spcBef>
                <a:spcPts val="0"/>
              </a:spcBef>
              <a:spcAft>
                <a:spcPts val="0"/>
              </a:spcAft>
              <a:buNone/>
              <a:defRPr/>
            </a:pPr>
            <a:endParaRPr lang="en-US" sz="2000" dirty="0">
              <a:solidFill>
                <a:schemeClr val="accent3">
                  <a:lumMod val="25000"/>
                </a:schemeClr>
              </a:solidFill>
            </a:endParaRPr>
          </a:p>
          <a:p>
            <a:pPr marL="0" lvl="1" indent="0" eaLnBrk="1" fontAlgn="auto" hangingPunct="1">
              <a:spcBef>
                <a:spcPts val="0"/>
              </a:spcBef>
              <a:spcAft>
                <a:spcPts val="0"/>
              </a:spcAft>
              <a:buNone/>
              <a:defRPr/>
            </a:pPr>
            <a:r>
              <a:rPr lang="en-US" sz="2200" b="0" dirty="0" smtClean="0">
                <a:solidFill>
                  <a:schemeClr val="tx1"/>
                </a:solidFill>
              </a:rPr>
              <a:t>Self </a:t>
            </a:r>
            <a:r>
              <a:rPr lang="en-US" sz="2200" b="0" dirty="0">
                <a:solidFill>
                  <a:schemeClr val="tx1"/>
                </a:solidFill>
              </a:rPr>
              <a:t>Help Resources </a:t>
            </a:r>
            <a:r>
              <a:rPr lang="en-US" sz="2200" b="0" dirty="0" smtClean="0">
                <a:solidFill>
                  <a:schemeClr val="tx1"/>
                </a:solidFill>
              </a:rPr>
              <a:t>page:</a:t>
            </a:r>
          </a:p>
          <a:p>
            <a:pPr marL="0" lvl="1" indent="0" eaLnBrk="1" fontAlgn="auto" hangingPunct="1">
              <a:spcBef>
                <a:spcPts val="0"/>
              </a:spcBef>
              <a:spcAft>
                <a:spcPts val="0"/>
              </a:spcAft>
              <a:buNone/>
              <a:defRPr/>
            </a:pPr>
            <a:r>
              <a:rPr lang="en-US" sz="2200" b="0" dirty="0" smtClean="0">
                <a:solidFill>
                  <a:schemeClr val="accent3">
                    <a:lumMod val="25000"/>
                  </a:schemeClr>
                </a:solidFill>
                <a:hlinkClick r:id="rId7"/>
              </a:rPr>
              <a:t>http</a:t>
            </a:r>
            <a:r>
              <a:rPr lang="en-US" sz="2200" b="0" dirty="0">
                <a:solidFill>
                  <a:schemeClr val="accent3">
                    <a:lumMod val="25000"/>
                  </a:schemeClr>
                </a:solidFill>
                <a:hlinkClick r:id="rId7"/>
              </a:rPr>
              <a:t>://grants.nih.gov/support/index.html</a:t>
            </a:r>
            <a:r>
              <a:rPr lang="en-US" sz="2200" b="0" dirty="0">
                <a:solidFill>
                  <a:schemeClr val="accent3">
                    <a:lumMod val="25000"/>
                  </a:schemeClr>
                </a:solidFill>
              </a:rPr>
              <a:t> </a:t>
            </a:r>
          </a:p>
          <a:p>
            <a:pPr eaLnBrk="1" fontAlgn="auto" hangingPunct="1">
              <a:lnSpc>
                <a:spcPct val="80000"/>
              </a:lnSpc>
              <a:spcAft>
                <a:spcPts val="0"/>
              </a:spcAft>
              <a:buFont typeface="Arial" pitchFamily="34" charset="0"/>
              <a:buChar char="•"/>
              <a:defRPr/>
            </a:pPr>
            <a:endParaRPr lang="en-US" sz="1800" dirty="0" smtClean="0"/>
          </a:p>
          <a:p>
            <a:pPr eaLnBrk="1" fontAlgn="auto" hangingPunct="1">
              <a:lnSpc>
                <a:spcPct val="80000"/>
              </a:lnSpc>
              <a:spcAft>
                <a:spcPts val="0"/>
              </a:spcAft>
              <a:buFontTx/>
              <a:buNone/>
              <a:defRPr/>
            </a:pPr>
            <a:endParaRPr lang="en-US" sz="1800" dirty="0" smtClean="0"/>
          </a:p>
          <a:p>
            <a:pPr eaLnBrk="1" fontAlgn="auto" hangingPunct="1">
              <a:lnSpc>
                <a:spcPct val="80000"/>
              </a:lnSpc>
              <a:spcAft>
                <a:spcPts val="0"/>
              </a:spcAft>
              <a:buFontTx/>
              <a:buNone/>
              <a:defRPr/>
            </a:pPr>
            <a:endParaRPr lang="en-US" sz="1800" dirty="0" smtClean="0"/>
          </a:p>
        </p:txBody>
      </p:sp>
      <p:sp>
        <p:nvSpPr>
          <p:cNvPr id="2" name="Slide Number Placeholder 1"/>
          <p:cNvSpPr>
            <a:spLocks noGrp="1"/>
          </p:cNvSpPr>
          <p:nvPr>
            <p:ph type="sldNum" sz="quarter" idx="12"/>
          </p:nvPr>
        </p:nvSpPr>
        <p:spPr/>
        <p:txBody>
          <a:bodyPr/>
          <a:lstStyle/>
          <a:p>
            <a:pPr>
              <a:defRPr/>
            </a:pPr>
            <a:fld id="{F39E8EE1-BCC5-4FFC-9D02-CA3B48317ABE}" type="slidenum">
              <a:rPr lang="en-US" smtClean="0">
                <a:solidFill>
                  <a:prstClr val="black"/>
                </a:solidFill>
              </a:rPr>
              <a:pPr>
                <a:defRPr/>
              </a:pPr>
              <a:t>48</a:t>
            </a:fld>
            <a:endParaRPr lang="en-US" dirty="0">
              <a:solidFill>
                <a:prstClr val="black"/>
              </a:solidFill>
            </a:endParaRPr>
          </a:p>
        </p:txBody>
      </p:sp>
    </p:spTree>
    <p:extLst>
      <p:ext uri="{BB962C8B-B14F-4D97-AF65-F5344CB8AC3E}">
        <p14:creationId xmlns:p14="http://schemas.microsoft.com/office/powerpoint/2010/main" val="216232474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457200" y="182880"/>
            <a:ext cx="8229600" cy="1111664"/>
          </a:xfrm>
        </p:spPr>
        <p:txBody>
          <a:bodyPr>
            <a:noAutofit/>
          </a:bodyPr>
          <a:lstStyle/>
          <a:p>
            <a:pPr algn="ctr" eaLnBrk="1" fontAlgn="auto" hangingPunct="1">
              <a:spcAft>
                <a:spcPts val="0"/>
              </a:spcAft>
              <a:defRPr/>
            </a:pPr>
            <a:r>
              <a:rPr lang="en-US" sz="3600" b="1" cap="none" dirty="0" smtClean="0"/>
              <a:t>Summary of </a:t>
            </a:r>
            <a:br>
              <a:rPr lang="en-US" sz="3600" b="1" cap="none" dirty="0" smtClean="0"/>
            </a:br>
            <a:r>
              <a:rPr lang="en-US" sz="3600" b="1" cap="none" dirty="0" smtClean="0"/>
              <a:t>Helpful NIH Web Pages</a:t>
            </a:r>
          </a:p>
        </p:txBody>
      </p:sp>
      <p:sp>
        <p:nvSpPr>
          <p:cNvPr id="148482" name="Rectangle 3"/>
          <p:cNvSpPr>
            <a:spLocks noGrp="1" noChangeArrowheads="1"/>
          </p:cNvSpPr>
          <p:nvPr>
            <p:ph type="body" idx="4294967295"/>
          </p:nvPr>
        </p:nvSpPr>
        <p:spPr>
          <a:xfrm>
            <a:off x="457200" y="1403420"/>
            <a:ext cx="8367486" cy="5334000"/>
          </a:xfrm>
        </p:spPr>
        <p:txBody>
          <a:bodyPr rtlCol="0">
            <a:normAutofit/>
          </a:bodyPr>
          <a:lstStyle/>
          <a:p>
            <a:pPr marL="0" indent="0" eaLnBrk="1" fontAlgn="auto" hangingPunct="1">
              <a:lnSpc>
                <a:spcPct val="80000"/>
              </a:lnSpc>
              <a:spcAft>
                <a:spcPts val="0"/>
              </a:spcAft>
              <a:buNone/>
              <a:defRPr/>
            </a:pPr>
            <a:r>
              <a:rPr lang="en-US" sz="1800" b="0" dirty="0" err="1" smtClean="0"/>
              <a:t>eRA</a:t>
            </a:r>
            <a:r>
              <a:rPr lang="en-US" sz="1800" b="0" dirty="0" smtClean="0"/>
              <a:t> Commons Web pages:</a:t>
            </a:r>
          </a:p>
          <a:p>
            <a:pPr marL="0" indent="0" eaLnBrk="1" fontAlgn="auto" hangingPunct="1">
              <a:lnSpc>
                <a:spcPct val="80000"/>
              </a:lnSpc>
              <a:spcAft>
                <a:spcPts val="0"/>
              </a:spcAft>
              <a:buNone/>
              <a:defRPr/>
            </a:pPr>
            <a:r>
              <a:rPr lang="en-US" sz="1800" b="0" dirty="0" smtClean="0">
                <a:solidFill>
                  <a:schemeClr val="accent3">
                    <a:lumMod val="25000"/>
                  </a:schemeClr>
                </a:solidFill>
                <a:hlinkClick r:id="rId3"/>
              </a:rPr>
              <a:t>http://era.nih.gov/</a:t>
            </a:r>
            <a:endParaRPr lang="en-US" sz="1800" b="0" dirty="0" smtClean="0">
              <a:solidFill>
                <a:schemeClr val="accent3">
                  <a:lumMod val="25000"/>
                </a:schemeClr>
              </a:solidFill>
            </a:endParaRPr>
          </a:p>
          <a:p>
            <a:pPr lvl="1" eaLnBrk="1" fontAlgn="auto" hangingPunct="1">
              <a:lnSpc>
                <a:spcPct val="80000"/>
              </a:lnSpc>
              <a:spcAft>
                <a:spcPts val="0"/>
              </a:spcAft>
              <a:buFontTx/>
              <a:buNone/>
              <a:defRPr/>
            </a:pPr>
            <a:endParaRPr lang="en-US" sz="1400" dirty="0" smtClean="0">
              <a:solidFill>
                <a:schemeClr val="accent3">
                  <a:lumMod val="25000"/>
                </a:schemeClr>
              </a:solidFill>
            </a:endParaRPr>
          </a:p>
          <a:p>
            <a:pPr marL="0" indent="0" eaLnBrk="1" fontAlgn="auto" hangingPunct="1">
              <a:lnSpc>
                <a:spcPct val="80000"/>
              </a:lnSpc>
              <a:spcAft>
                <a:spcPts val="0"/>
              </a:spcAft>
              <a:buNone/>
              <a:defRPr/>
            </a:pPr>
            <a:r>
              <a:rPr lang="en-US" sz="1800" b="0" dirty="0" smtClean="0"/>
              <a:t>eRA Commons User Guides:</a:t>
            </a:r>
          </a:p>
          <a:p>
            <a:pPr marL="0" indent="0" eaLnBrk="1" fontAlgn="auto" hangingPunct="1">
              <a:lnSpc>
                <a:spcPct val="80000"/>
              </a:lnSpc>
              <a:spcAft>
                <a:spcPts val="0"/>
              </a:spcAft>
              <a:buNone/>
              <a:defRPr/>
            </a:pPr>
            <a:r>
              <a:rPr lang="en-US" sz="1800" b="0" dirty="0" smtClean="0">
                <a:solidFill>
                  <a:schemeClr val="accent3">
                    <a:lumMod val="25000"/>
                  </a:schemeClr>
                </a:solidFill>
                <a:hlinkClick r:id="rId4"/>
              </a:rPr>
              <a:t>http</a:t>
            </a:r>
            <a:r>
              <a:rPr lang="en-US" sz="1800" b="0" dirty="0">
                <a:solidFill>
                  <a:schemeClr val="accent3">
                    <a:lumMod val="25000"/>
                  </a:schemeClr>
                </a:solidFill>
                <a:hlinkClick r:id="rId4"/>
              </a:rPr>
              <a:t>://</a:t>
            </a:r>
            <a:r>
              <a:rPr lang="en-US" sz="1800" b="0" dirty="0" smtClean="0">
                <a:solidFill>
                  <a:schemeClr val="accent3">
                    <a:lumMod val="25000"/>
                  </a:schemeClr>
                </a:solidFill>
                <a:hlinkClick r:id="rId4"/>
              </a:rPr>
              <a:t>era.nih.gov/commons/user_guide.cfm</a:t>
            </a:r>
            <a:r>
              <a:rPr lang="en-US" sz="1800" b="0" dirty="0" smtClean="0">
                <a:solidFill>
                  <a:schemeClr val="accent3">
                    <a:lumMod val="25000"/>
                  </a:schemeClr>
                </a:solidFill>
              </a:rPr>
              <a:t> </a:t>
            </a:r>
          </a:p>
          <a:p>
            <a:pPr lvl="1" eaLnBrk="1" fontAlgn="auto" hangingPunct="1">
              <a:lnSpc>
                <a:spcPct val="80000"/>
              </a:lnSpc>
              <a:spcAft>
                <a:spcPts val="0"/>
              </a:spcAft>
              <a:buFontTx/>
              <a:buNone/>
              <a:defRPr/>
            </a:pPr>
            <a:endParaRPr lang="en-US" sz="1400" dirty="0" smtClean="0">
              <a:solidFill>
                <a:schemeClr val="tx1"/>
              </a:solidFill>
            </a:endParaRPr>
          </a:p>
          <a:p>
            <a:pPr marL="0" indent="0" eaLnBrk="1" fontAlgn="auto" hangingPunct="1">
              <a:lnSpc>
                <a:spcPct val="80000"/>
              </a:lnSpc>
              <a:spcAft>
                <a:spcPts val="0"/>
              </a:spcAft>
              <a:buNone/>
              <a:defRPr/>
            </a:pPr>
            <a:r>
              <a:rPr lang="en-US" sz="1800" b="0" dirty="0" smtClean="0"/>
              <a:t>Intellectual Property Policy:</a:t>
            </a:r>
          </a:p>
          <a:p>
            <a:pPr marL="0" indent="0" eaLnBrk="1" fontAlgn="auto" hangingPunct="1">
              <a:lnSpc>
                <a:spcPct val="80000"/>
              </a:lnSpc>
              <a:spcAft>
                <a:spcPts val="0"/>
              </a:spcAft>
              <a:buNone/>
              <a:defRPr/>
            </a:pPr>
            <a:r>
              <a:rPr lang="en-US" sz="1800" b="0" dirty="0" smtClean="0">
                <a:solidFill>
                  <a:schemeClr val="accent3">
                    <a:lumMod val="25000"/>
                  </a:schemeClr>
                </a:solidFill>
                <a:hlinkClick r:id="rId5"/>
              </a:rPr>
              <a:t>http://grants.nih.gov/grants/intell-property.htm</a:t>
            </a:r>
            <a:r>
              <a:rPr lang="en-US" sz="1800" b="0" dirty="0" smtClean="0">
                <a:solidFill>
                  <a:schemeClr val="accent3">
                    <a:lumMod val="25000"/>
                  </a:schemeClr>
                </a:solidFill>
              </a:rPr>
              <a:t> </a:t>
            </a:r>
          </a:p>
          <a:p>
            <a:pPr eaLnBrk="1" fontAlgn="auto" hangingPunct="1">
              <a:lnSpc>
                <a:spcPct val="80000"/>
              </a:lnSpc>
              <a:spcAft>
                <a:spcPts val="0"/>
              </a:spcAft>
              <a:buFont typeface="Arial" pitchFamily="34" charset="0"/>
              <a:buChar char="•"/>
              <a:defRPr/>
            </a:pPr>
            <a:endParaRPr lang="en-US" sz="1400" dirty="0" smtClean="0">
              <a:solidFill>
                <a:schemeClr val="accent6"/>
              </a:solidFill>
            </a:endParaRPr>
          </a:p>
          <a:p>
            <a:pPr>
              <a:spcAft>
                <a:spcPts val="0"/>
              </a:spcAft>
              <a:defRPr/>
            </a:pPr>
            <a:r>
              <a:rPr lang="en-US" sz="1800" b="0" dirty="0"/>
              <a:t>Research Portfolio Online Reporting Tools (</a:t>
            </a:r>
            <a:r>
              <a:rPr lang="en-US" sz="1800" b="0" dirty="0" err="1"/>
              <a:t>RePORT</a:t>
            </a:r>
            <a:r>
              <a:rPr lang="en-US" sz="1800" b="0" dirty="0"/>
              <a:t>): </a:t>
            </a:r>
            <a:endParaRPr lang="en-US" sz="1800" b="0" dirty="0" smtClean="0"/>
          </a:p>
          <a:p>
            <a:pPr>
              <a:spcAft>
                <a:spcPts val="0"/>
              </a:spcAft>
              <a:defRPr/>
            </a:pPr>
            <a:r>
              <a:rPr lang="en-US" sz="1800" b="0" dirty="0" smtClean="0">
                <a:solidFill>
                  <a:schemeClr val="accent3">
                    <a:lumMod val="25000"/>
                  </a:schemeClr>
                </a:solidFill>
                <a:hlinkClick r:id="rId6"/>
              </a:rPr>
              <a:t>http</a:t>
            </a:r>
            <a:r>
              <a:rPr lang="en-US" sz="1800" b="0" dirty="0">
                <a:solidFill>
                  <a:schemeClr val="accent3">
                    <a:lumMod val="25000"/>
                  </a:schemeClr>
                </a:solidFill>
                <a:hlinkClick r:id="rId6"/>
              </a:rPr>
              <a:t>://report.nih.gov</a:t>
            </a:r>
            <a:r>
              <a:rPr lang="en-US" sz="1800" b="0" dirty="0">
                <a:solidFill>
                  <a:schemeClr val="accent3">
                    <a:lumMod val="25000"/>
                  </a:schemeClr>
                </a:solidFill>
              </a:rPr>
              <a:t>  </a:t>
            </a:r>
          </a:p>
          <a:p>
            <a:pPr marL="274320" lvl="1" indent="0">
              <a:lnSpc>
                <a:spcPct val="90000"/>
              </a:lnSpc>
              <a:buNone/>
              <a:defRPr/>
            </a:pPr>
            <a:endParaRPr lang="en-US" sz="1400" dirty="0" smtClean="0">
              <a:solidFill>
                <a:srgbClr val="003300"/>
              </a:solidFill>
            </a:endParaRPr>
          </a:p>
          <a:p>
            <a:pPr>
              <a:spcAft>
                <a:spcPts val="0"/>
              </a:spcAft>
              <a:defRPr/>
            </a:pPr>
            <a:r>
              <a:rPr lang="en-US" sz="1800" b="0" dirty="0" err="1"/>
              <a:t>RePORT</a:t>
            </a:r>
            <a:r>
              <a:rPr lang="en-US" sz="1800" b="0" dirty="0"/>
              <a:t> </a:t>
            </a:r>
            <a:r>
              <a:rPr lang="en-US" sz="1800" b="0" dirty="0" smtClean="0"/>
              <a:t>Expenditures &amp; Results (</a:t>
            </a:r>
            <a:r>
              <a:rPr lang="en-US" sz="1800" b="0" dirty="0" err="1" smtClean="0"/>
              <a:t>RePORTER</a:t>
            </a:r>
            <a:r>
              <a:rPr lang="en-US" sz="1800" b="0" dirty="0"/>
              <a:t>):</a:t>
            </a:r>
          </a:p>
          <a:p>
            <a:pPr>
              <a:spcAft>
                <a:spcPts val="0"/>
              </a:spcAft>
              <a:defRPr/>
            </a:pPr>
            <a:r>
              <a:rPr lang="en-US" sz="1800" b="0" dirty="0">
                <a:solidFill>
                  <a:schemeClr val="accent3">
                    <a:lumMod val="25000"/>
                  </a:schemeClr>
                </a:solidFill>
                <a:hlinkClick r:id="rId7"/>
              </a:rPr>
              <a:t>http://</a:t>
            </a:r>
            <a:r>
              <a:rPr lang="en-US" sz="1800" b="0" dirty="0" smtClean="0">
                <a:solidFill>
                  <a:schemeClr val="accent3">
                    <a:lumMod val="25000"/>
                  </a:schemeClr>
                </a:solidFill>
                <a:hlinkClick r:id="rId7"/>
              </a:rPr>
              <a:t>projectreporter.nih.gov/reporter.cfm</a:t>
            </a:r>
            <a:endParaRPr lang="en-US" sz="1800" b="0" dirty="0" smtClean="0">
              <a:solidFill>
                <a:schemeClr val="accent3">
                  <a:lumMod val="25000"/>
                </a:schemeClr>
              </a:solidFill>
            </a:endParaRPr>
          </a:p>
          <a:p>
            <a:pPr>
              <a:spcAft>
                <a:spcPts val="0"/>
              </a:spcAft>
              <a:defRPr/>
            </a:pPr>
            <a:endParaRPr lang="en-US" sz="1400" b="0" dirty="0" smtClean="0">
              <a:solidFill>
                <a:schemeClr val="accent3">
                  <a:lumMod val="25000"/>
                </a:schemeClr>
              </a:solidFill>
            </a:endParaRPr>
          </a:p>
          <a:p>
            <a:pPr>
              <a:spcAft>
                <a:spcPts val="0"/>
              </a:spcAft>
              <a:defRPr/>
            </a:pPr>
            <a:r>
              <a:rPr lang="en-US" sz="1800" b="0" dirty="0" smtClean="0"/>
              <a:t>Availability of Resources for Instruction in the Responsible Conduct of Research</a:t>
            </a:r>
          </a:p>
          <a:p>
            <a:pPr>
              <a:spcAft>
                <a:spcPts val="0"/>
              </a:spcAft>
              <a:defRPr/>
            </a:pPr>
            <a:r>
              <a:rPr lang="en-US" sz="1800" b="0" dirty="0">
                <a:solidFill>
                  <a:schemeClr val="accent3">
                    <a:lumMod val="25000"/>
                  </a:schemeClr>
                </a:solidFill>
                <a:hlinkClick r:id="rId8"/>
              </a:rPr>
              <a:t>http://</a:t>
            </a:r>
            <a:r>
              <a:rPr lang="en-US" sz="1800" b="0" dirty="0" smtClean="0">
                <a:solidFill>
                  <a:schemeClr val="accent3">
                    <a:lumMod val="25000"/>
                  </a:schemeClr>
                </a:solidFill>
                <a:hlinkClick r:id="rId8"/>
              </a:rPr>
              <a:t>grants.nih.gov/grants/guide/notice-files/NOT-OD-16-122.html</a:t>
            </a:r>
            <a:endParaRPr lang="en-US" sz="1800" b="0" dirty="0" smtClean="0">
              <a:solidFill>
                <a:schemeClr val="accent3">
                  <a:lumMod val="25000"/>
                </a:schemeClr>
              </a:solidFill>
            </a:endParaRPr>
          </a:p>
          <a:p>
            <a:pPr>
              <a:spcAft>
                <a:spcPts val="0"/>
              </a:spcAft>
              <a:defRPr/>
            </a:pPr>
            <a:endParaRPr lang="en-US" sz="1800" b="0" dirty="0">
              <a:solidFill>
                <a:schemeClr val="accent3">
                  <a:lumMod val="25000"/>
                </a:schemeClr>
              </a:solidFill>
            </a:endParaRPr>
          </a:p>
          <a:p>
            <a:pPr marL="274320" lvl="1" indent="0">
              <a:lnSpc>
                <a:spcPct val="90000"/>
              </a:lnSpc>
              <a:buNone/>
              <a:defRPr/>
            </a:pPr>
            <a:endParaRPr lang="en-US" sz="2200" dirty="0">
              <a:solidFill>
                <a:srgbClr val="003300"/>
              </a:solidFill>
            </a:endParaRPr>
          </a:p>
          <a:p>
            <a:pPr eaLnBrk="1" fontAlgn="auto" hangingPunct="1">
              <a:lnSpc>
                <a:spcPct val="80000"/>
              </a:lnSpc>
              <a:spcAft>
                <a:spcPts val="0"/>
              </a:spcAft>
              <a:buFont typeface="Arial" pitchFamily="34" charset="0"/>
              <a:buChar char="•"/>
              <a:defRPr/>
            </a:pPr>
            <a:endParaRPr lang="en-US" sz="2200" dirty="0" smtClean="0">
              <a:solidFill>
                <a:schemeClr val="accent6"/>
              </a:solidFill>
            </a:endParaRPr>
          </a:p>
        </p:txBody>
      </p:sp>
      <p:sp>
        <p:nvSpPr>
          <p:cNvPr id="2" name="Slide Number Placeholder 1"/>
          <p:cNvSpPr>
            <a:spLocks noGrp="1"/>
          </p:cNvSpPr>
          <p:nvPr>
            <p:ph type="sldNum" sz="quarter" idx="12"/>
          </p:nvPr>
        </p:nvSpPr>
        <p:spPr/>
        <p:txBody>
          <a:bodyPr/>
          <a:lstStyle/>
          <a:p>
            <a:pPr>
              <a:defRPr/>
            </a:pPr>
            <a:fld id="{F39E8EE1-BCC5-4FFC-9D02-CA3B48317ABE}" type="slidenum">
              <a:rPr lang="en-US" smtClean="0">
                <a:solidFill>
                  <a:prstClr val="black"/>
                </a:solidFill>
              </a:rPr>
              <a:pPr>
                <a:defRPr/>
              </a:pPr>
              <a:t>49</a:t>
            </a:fld>
            <a:endParaRPr lang="en-US" dirty="0">
              <a:solidFill>
                <a:prstClr val="black"/>
              </a:solidFill>
            </a:endParaRPr>
          </a:p>
        </p:txBody>
      </p:sp>
    </p:spTree>
    <p:extLst>
      <p:ext uri="{BB962C8B-B14F-4D97-AF65-F5344CB8AC3E}">
        <p14:creationId xmlns:p14="http://schemas.microsoft.com/office/powerpoint/2010/main" val="34635179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4489"/>
            <a:ext cx="8458200" cy="742712"/>
          </a:xfrm>
        </p:spPr>
        <p:txBody>
          <a:bodyPr>
            <a:noAutofit/>
          </a:bodyPr>
          <a:lstStyle/>
          <a:p>
            <a:pPr algn="ctr"/>
            <a:r>
              <a:rPr lang="en-US" sz="3600" dirty="0"/>
              <a:t>NRSA Projected Postdoctoral FY 17 Stipends (cont.)</a:t>
            </a:r>
          </a:p>
        </p:txBody>
      </p:sp>
      <p:sp>
        <p:nvSpPr>
          <p:cNvPr id="3" name="Content Placeholder 2"/>
          <p:cNvSpPr>
            <a:spLocks noGrp="1"/>
          </p:cNvSpPr>
          <p:nvPr>
            <p:ph idx="1"/>
          </p:nvPr>
        </p:nvSpPr>
        <p:spPr>
          <a:xfrm>
            <a:off x="937727" y="1714500"/>
            <a:ext cx="7505793" cy="3720929"/>
          </a:xfrm>
        </p:spPr>
        <p:txBody>
          <a:bodyPr>
            <a:normAutofit/>
          </a:bodyPr>
          <a:lstStyle/>
          <a:p>
            <a:pPr marL="0" indent="0">
              <a:buNone/>
            </a:pPr>
            <a:endParaRPr lang="en-US" dirty="0" smtClean="0">
              <a:hlinkClick r:id="rId3"/>
            </a:endParaRPr>
          </a:p>
          <a:p>
            <a:endParaRPr lang="en-US" dirty="0" smtClean="0">
              <a:hlinkClick r:id="rId3"/>
            </a:endParaRPr>
          </a:p>
          <a:p>
            <a:endParaRPr lang="en-US" dirty="0">
              <a:hlinkClick r:id="rId3"/>
            </a:endParaRPr>
          </a:p>
          <a:p>
            <a:endParaRPr lang="en-US" dirty="0">
              <a:hlinkClick r:id="rId3"/>
            </a:endParaRPr>
          </a:p>
          <a:p>
            <a:endParaRPr lang="en-US" dirty="0">
              <a:hlinkClick r:id="rId3"/>
            </a:endParaRPr>
          </a:p>
          <a:p>
            <a:endParaRPr lang="en-US" dirty="0">
              <a:hlinkClick r:id="rId3"/>
            </a:endParaRPr>
          </a:p>
          <a:p>
            <a:endParaRPr lang="en-US" dirty="0">
              <a:hlinkClick r:id=""/>
            </a:endParaRPr>
          </a:p>
          <a:p>
            <a:endParaRPr lang="en-US" dirty="0">
              <a:hlinkClick r:id=""/>
            </a:endParaRPr>
          </a:p>
          <a:p>
            <a:endParaRPr lang="en-US" dirty="0">
              <a:hlinkClick r:id=""/>
            </a:endParaRPr>
          </a:p>
          <a:p>
            <a:pPr marL="0" indent="0" algn="r">
              <a:buNone/>
            </a:pPr>
            <a:endParaRPr lang="en-US" sz="1350" dirty="0"/>
          </a:p>
        </p:txBody>
      </p:sp>
      <p:pic>
        <p:nvPicPr>
          <p:cNvPr id="7" name="Picture 6"/>
          <p:cNvPicPr>
            <a:picLocks noChangeAspect="1"/>
          </p:cNvPicPr>
          <p:nvPr/>
        </p:nvPicPr>
        <p:blipFill>
          <a:blip r:embed="rId4"/>
          <a:stretch>
            <a:fillRect/>
          </a:stretch>
        </p:blipFill>
        <p:spPr>
          <a:xfrm>
            <a:off x="1114001" y="1483028"/>
            <a:ext cx="7153244" cy="4576877"/>
          </a:xfrm>
          <a:prstGeom prst="rect">
            <a:avLst/>
          </a:prstGeom>
        </p:spPr>
      </p:pic>
      <p:sp>
        <p:nvSpPr>
          <p:cNvPr id="5" name="Rectangle 4"/>
          <p:cNvSpPr/>
          <p:nvPr/>
        </p:nvSpPr>
        <p:spPr>
          <a:xfrm>
            <a:off x="5444035" y="6063202"/>
            <a:ext cx="2823210" cy="246221"/>
          </a:xfrm>
          <a:prstGeom prst="rect">
            <a:avLst/>
          </a:prstGeom>
        </p:spPr>
        <p:txBody>
          <a:bodyPr wrap="none">
            <a:spAutoFit/>
          </a:bodyPr>
          <a:lstStyle/>
          <a:p>
            <a:pPr algn="r"/>
            <a:r>
              <a:rPr lang="en-US" sz="1000" dirty="0"/>
              <a:t>See Guide Notice: </a:t>
            </a:r>
            <a:r>
              <a:rPr lang="en-US" sz="1000" dirty="0">
                <a:hlinkClick r:id="rId3"/>
              </a:rPr>
              <a:t>NOT-OD-16-134</a:t>
            </a:r>
            <a:r>
              <a:rPr lang="en-US" sz="1000" dirty="0"/>
              <a:t> for details.</a:t>
            </a:r>
            <a:endParaRPr lang="en-US" sz="1000" dirty="0">
              <a:hlinkClick r:id="rId3"/>
            </a:endParaRPr>
          </a:p>
        </p:txBody>
      </p:sp>
      <p:sp>
        <p:nvSpPr>
          <p:cNvPr id="4" name="Slide Number Placeholder 3"/>
          <p:cNvSpPr>
            <a:spLocks noGrp="1"/>
          </p:cNvSpPr>
          <p:nvPr>
            <p:ph type="sldNum" sz="quarter" idx="10"/>
          </p:nvPr>
        </p:nvSpPr>
        <p:spPr/>
        <p:txBody>
          <a:bodyPr/>
          <a:lstStyle/>
          <a:p>
            <a:pPr>
              <a:defRPr/>
            </a:pPr>
            <a:fld id="{161627A0-52BE-49C3-90CB-787EE860760A}" type="slidenum">
              <a:rPr lang="en-US" smtClean="0">
                <a:solidFill>
                  <a:prstClr val="black"/>
                </a:solidFill>
              </a:rPr>
              <a:pPr>
                <a:defRPr/>
              </a:pPr>
              <a:t>5</a:t>
            </a:fld>
            <a:endParaRPr lang="en-US" dirty="0">
              <a:solidFill>
                <a:prstClr val="black"/>
              </a:solidFill>
            </a:endParaRPr>
          </a:p>
        </p:txBody>
      </p:sp>
    </p:spTree>
    <p:extLst>
      <p:ext uri="{BB962C8B-B14F-4D97-AF65-F5344CB8AC3E}">
        <p14:creationId xmlns:p14="http://schemas.microsoft.com/office/powerpoint/2010/main" val="38950311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422728" y="-57957"/>
            <a:ext cx="8229600" cy="1111664"/>
          </a:xfrm>
        </p:spPr>
        <p:txBody>
          <a:bodyPr>
            <a:normAutofit/>
          </a:bodyPr>
          <a:lstStyle/>
          <a:p>
            <a:pPr algn="ctr" eaLnBrk="1" fontAlgn="auto" hangingPunct="1">
              <a:spcAft>
                <a:spcPts val="0"/>
              </a:spcAft>
              <a:defRPr/>
            </a:pPr>
            <a:r>
              <a:rPr lang="en-US" sz="3600" b="1" cap="none" dirty="0"/>
              <a:t>N</a:t>
            </a:r>
            <a:r>
              <a:rPr lang="en-US" sz="3600" b="1" cap="none" dirty="0" smtClean="0"/>
              <a:t>IH OER </a:t>
            </a:r>
            <a:r>
              <a:rPr lang="en-US" sz="3600" b="1" cap="none" dirty="0" err="1" smtClean="0"/>
              <a:t>Listservs</a:t>
            </a:r>
            <a:endParaRPr lang="en-US" sz="3600" b="1" cap="none" dirty="0" smtClean="0"/>
          </a:p>
        </p:txBody>
      </p:sp>
      <p:sp>
        <p:nvSpPr>
          <p:cNvPr id="77827" name="Rectangle 3"/>
          <p:cNvSpPr>
            <a:spLocks noGrp="1" noChangeArrowheads="1"/>
          </p:cNvSpPr>
          <p:nvPr>
            <p:ph type="body" idx="4294967295"/>
          </p:nvPr>
        </p:nvSpPr>
        <p:spPr>
          <a:xfrm>
            <a:off x="388257" y="1172936"/>
            <a:ext cx="8298543" cy="5181600"/>
          </a:xfrm>
        </p:spPr>
        <p:txBody>
          <a:bodyPr rtlCol="0">
            <a:normAutofit/>
          </a:bodyPr>
          <a:lstStyle/>
          <a:p>
            <a:pPr marL="0" indent="0" eaLnBrk="1" fontAlgn="auto" hangingPunct="1">
              <a:lnSpc>
                <a:spcPct val="90000"/>
              </a:lnSpc>
              <a:spcAft>
                <a:spcPts val="0"/>
              </a:spcAft>
              <a:buNone/>
              <a:defRPr/>
            </a:pPr>
            <a:r>
              <a:rPr lang="en-US" sz="2200" b="0" dirty="0" smtClean="0"/>
              <a:t>NIH Guide for Grants and Contracts:</a:t>
            </a:r>
          </a:p>
          <a:p>
            <a:pPr marL="274320" lvl="1" indent="0" eaLnBrk="1" fontAlgn="auto" hangingPunct="1">
              <a:lnSpc>
                <a:spcPct val="90000"/>
              </a:lnSpc>
              <a:spcAft>
                <a:spcPts val="0"/>
              </a:spcAft>
              <a:buNone/>
              <a:defRPr/>
            </a:pPr>
            <a:r>
              <a:rPr lang="en-US" sz="2000" dirty="0" smtClean="0"/>
              <a:t>Official publication for NIH Grant Policies, Guidelines &amp; Funding Opportunities </a:t>
            </a:r>
            <a:endParaRPr lang="en-US" dirty="0"/>
          </a:p>
          <a:p>
            <a:pPr marL="274320" lvl="1" indent="0" eaLnBrk="1" fontAlgn="auto" hangingPunct="1">
              <a:lnSpc>
                <a:spcPct val="90000"/>
              </a:lnSpc>
              <a:spcAft>
                <a:spcPts val="0"/>
              </a:spcAft>
              <a:buNone/>
              <a:defRPr/>
            </a:pPr>
            <a:r>
              <a:rPr lang="en-US" sz="2000" dirty="0" smtClean="0">
                <a:solidFill>
                  <a:schemeClr val="accent1">
                    <a:lumMod val="75000"/>
                  </a:schemeClr>
                </a:solidFill>
                <a:hlinkClick r:id="rId3"/>
              </a:rPr>
              <a:t>http://grants.nih.gov/grants/guide/listserv.htm</a:t>
            </a:r>
            <a:endParaRPr lang="en-US" sz="2000" dirty="0" smtClean="0">
              <a:solidFill>
                <a:schemeClr val="accent1">
                  <a:lumMod val="75000"/>
                </a:schemeClr>
              </a:solidFill>
            </a:endParaRPr>
          </a:p>
          <a:p>
            <a:pPr lvl="2" eaLnBrk="1" fontAlgn="auto" hangingPunct="1">
              <a:lnSpc>
                <a:spcPct val="90000"/>
              </a:lnSpc>
              <a:spcAft>
                <a:spcPts val="0"/>
              </a:spcAft>
              <a:buClr>
                <a:schemeClr val="accent3"/>
              </a:buClr>
              <a:buFontTx/>
              <a:buNone/>
              <a:defRPr/>
            </a:pPr>
            <a:endParaRPr lang="en-US" sz="1400" dirty="0" smtClean="0"/>
          </a:p>
          <a:p>
            <a:pPr marL="0" indent="0" eaLnBrk="1" fontAlgn="auto" hangingPunct="1">
              <a:lnSpc>
                <a:spcPct val="90000"/>
              </a:lnSpc>
              <a:spcAft>
                <a:spcPts val="0"/>
              </a:spcAft>
              <a:buNone/>
              <a:defRPr/>
            </a:pPr>
            <a:r>
              <a:rPr lang="en-US" sz="2200" b="0" dirty="0" smtClean="0"/>
              <a:t>Office for Human Research Protections (OHRP):</a:t>
            </a:r>
          </a:p>
          <a:p>
            <a:pPr marL="292100" lvl="1" indent="0" eaLnBrk="1" fontAlgn="auto" hangingPunct="1">
              <a:lnSpc>
                <a:spcPct val="90000"/>
              </a:lnSpc>
              <a:spcAft>
                <a:spcPts val="0"/>
              </a:spcAft>
              <a:buNone/>
              <a:defRPr/>
            </a:pPr>
            <a:r>
              <a:rPr lang="en-US" sz="2000" dirty="0" smtClean="0">
                <a:hlinkClick r:id="rId4"/>
              </a:rPr>
              <a:t>http</a:t>
            </a:r>
            <a:r>
              <a:rPr lang="en-US" sz="2000" dirty="0">
                <a:hlinkClick r:id="rId4"/>
              </a:rPr>
              <a:t>://</a:t>
            </a:r>
            <a:r>
              <a:rPr lang="en-US" sz="2000" dirty="0" smtClean="0">
                <a:hlinkClick r:id="rId4"/>
              </a:rPr>
              <a:t>www.hhs.gov/ohrp</a:t>
            </a:r>
            <a:endParaRPr lang="en-US" sz="2000" dirty="0" smtClean="0"/>
          </a:p>
          <a:p>
            <a:pPr lvl="1" indent="0">
              <a:lnSpc>
                <a:spcPct val="90000"/>
              </a:lnSpc>
              <a:buNone/>
              <a:defRPr/>
            </a:pPr>
            <a:endParaRPr lang="en-US" sz="1000" dirty="0" smtClean="0"/>
          </a:p>
          <a:p>
            <a:pPr marL="0" indent="0" eaLnBrk="1" fontAlgn="auto" hangingPunct="1">
              <a:lnSpc>
                <a:spcPct val="90000"/>
              </a:lnSpc>
              <a:spcAft>
                <a:spcPts val="0"/>
              </a:spcAft>
              <a:buNone/>
              <a:defRPr/>
            </a:pPr>
            <a:r>
              <a:rPr lang="en-US" sz="2200" b="0" dirty="0" smtClean="0"/>
              <a:t>Office of Laboratory Animal Welfare (OLAW):</a:t>
            </a:r>
          </a:p>
          <a:p>
            <a:pPr marL="292100" lvl="1" indent="0" eaLnBrk="1" fontAlgn="auto" hangingPunct="1">
              <a:lnSpc>
                <a:spcPct val="90000"/>
              </a:lnSpc>
              <a:spcAft>
                <a:spcPts val="0"/>
              </a:spcAft>
              <a:buNone/>
              <a:defRPr/>
            </a:pPr>
            <a:r>
              <a:rPr lang="en-US" sz="1800" dirty="0" smtClean="0">
                <a:solidFill>
                  <a:schemeClr val="accent1">
                    <a:lumMod val="75000"/>
                  </a:schemeClr>
                </a:solidFill>
                <a:hlinkClick r:id="rId5"/>
              </a:rPr>
              <a:t>http://grants.nih.gov/grants/olaw/references/list.htm</a:t>
            </a:r>
            <a:endParaRPr lang="en-US" sz="1800" dirty="0" smtClean="0">
              <a:solidFill>
                <a:schemeClr val="accent1">
                  <a:lumMod val="75000"/>
                </a:schemeClr>
              </a:solidFill>
            </a:endParaRPr>
          </a:p>
          <a:p>
            <a:pPr lvl="1" eaLnBrk="1" fontAlgn="auto" hangingPunct="1">
              <a:lnSpc>
                <a:spcPct val="90000"/>
              </a:lnSpc>
              <a:spcAft>
                <a:spcPts val="0"/>
              </a:spcAft>
              <a:defRPr/>
            </a:pPr>
            <a:endParaRPr lang="en-US" sz="1000" dirty="0" smtClean="0"/>
          </a:p>
          <a:p>
            <a:pPr marL="0" indent="0" eaLnBrk="1" fontAlgn="auto" hangingPunct="1">
              <a:lnSpc>
                <a:spcPct val="90000"/>
              </a:lnSpc>
              <a:spcAft>
                <a:spcPts val="0"/>
              </a:spcAft>
              <a:buNone/>
              <a:defRPr/>
            </a:pPr>
            <a:r>
              <a:rPr lang="en-US" sz="2200" b="0" dirty="0" smtClean="0"/>
              <a:t>eSubmission:  </a:t>
            </a:r>
          </a:p>
          <a:p>
            <a:pPr marL="274320" lvl="1" indent="0" eaLnBrk="1" fontAlgn="auto" hangingPunct="1">
              <a:lnSpc>
                <a:spcPct val="90000"/>
              </a:lnSpc>
              <a:spcAft>
                <a:spcPts val="0"/>
              </a:spcAft>
              <a:buNone/>
              <a:defRPr/>
            </a:pPr>
            <a:r>
              <a:rPr lang="en-US" sz="2000" dirty="0" smtClean="0"/>
              <a:t>Separate listservs available for scientists and administrators</a:t>
            </a:r>
          </a:p>
          <a:p>
            <a:pPr marL="274320" lvl="1" indent="0" eaLnBrk="1" fontAlgn="auto" hangingPunct="1">
              <a:lnSpc>
                <a:spcPct val="90000"/>
              </a:lnSpc>
              <a:spcAft>
                <a:spcPts val="0"/>
              </a:spcAft>
              <a:buNone/>
              <a:defRPr/>
            </a:pPr>
            <a:r>
              <a:rPr lang="en-US" sz="2000" dirty="0" smtClean="0">
                <a:solidFill>
                  <a:schemeClr val="accent1">
                    <a:lumMod val="75000"/>
                  </a:schemeClr>
                </a:solidFill>
                <a:hlinkClick r:id="rId6"/>
              </a:rPr>
              <a:t>http</a:t>
            </a:r>
            <a:r>
              <a:rPr lang="en-US" sz="2000" dirty="0">
                <a:solidFill>
                  <a:schemeClr val="accent1">
                    <a:lumMod val="75000"/>
                  </a:schemeClr>
                </a:solidFill>
                <a:hlinkClick r:id="rId6"/>
              </a:rPr>
              <a:t>://</a:t>
            </a:r>
            <a:r>
              <a:rPr lang="en-US" sz="2000" dirty="0" smtClean="0">
                <a:solidFill>
                  <a:schemeClr val="accent1">
                    <a:lumMod val="75000"/>
                  </a:schemeClr>
                </a:solidFill>
                <a:hlinkClick r:id="rId6"/>
              </a:rPr>
              <a:t>grants.nih.gov/grants/ElectronicReceipt/listserv.htm</a:t>
            </a:r>
            <a:r>
              <a:rPr lang="en-US" sz="2000" dirty="0" smtClean="0">
                <a:solidFill>
                  <a:schemeClr val="accent1">
                    <a:lumMod val="75000"/>
                  </a:schemeClr>
                </a:solidFill>
              </a:rPr>
              <a:t> </a:t>
            </a:r>
          </a:p>
        </p:txBody>
      </p:sp>
      <p:sp>
        <p:nvSpPr>
          <p:cNvPr id="2" name="Slide Number Placeholder 1"/>
          <p:cNvSpPr>
            <a:spLocks noGrp="1"/>
          </p:cNvSpPr>
          <p:nvPr>
            <p:ph type="sldNum" sz="quarter" idx="12"/>
          </p:nvPr>
        </p:nvSpPr>
        <p:spPr/>
        <p:txBody>
          <a:bodyPr/>
          <a:lstStyle/>
          <a:p>
            <a:pPr>
              <a:defRPr/>
            </a:pPr>
            <a:fld id="{F39E8EE1-BCC5-4FFC-9D02-CA3B48317ABE}" type="slidenum">
              <a:rPr lang="en-US" smtClean="0">
                <a:solidFill>
                  <a:prstClr val="black"/>
                </a:solidFill>
              </a:rPr>
              <a:pPr>
                <a:defRPr/>
              </a:pPr>
              <a:t>50</a:t>
            </a:fld>
            <a:endParaRPr lang="en-US" dirty="0">
              <a:solidFill>
                <a:prstClr val="black"/>
              </a:solidFill>
            </a:endParaRPr>
          </a:p>
        </p:txBody>
      </p:sp>
    </p:spTree>
    <p:extLst>
      <p:ext uri="{BB962C8B-B14F-4D97-AF65-F5344CB8AC3E}">
        <p14:creationId xmlns:p14="http://schemas.microsoft.com/office/powerpoint/2010/main" val="117508428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457200" y="182880"/>
            <a:ext cx="8229600" cy="1111664"/>
          </a:xfrm>
        </p:spPr>
        <p:txBody>
          <a:bodyPr>
            <a:noAutofit/>
          </a:bodyPr>
          <a:lstStyle/>
          <a:p>
            <a:pPr algn="ctr" eaLnBrk="1" fontAlgn="auto" hangingPunct="1">
              <a:spcAft>
                <a:spcPts val="0"/>
              </a:spcAft>
              <a:defRPr/>
            </a:pPr>
            <a:r>
              <a:rPr lang="en-US" sz="3600" b="1" cap="none" dirty="0" smtClean="0"/>
              <a:t>Grants Information:</a:t>
            </a:r>
            <a:br>
              <a:rPr lang="en-US" sz="3600" b="1" cap="none" dirty="0" smtClean="0"/>
            </a:br>
            <a:r>
              <a:rPr lang="en-US" sz="3600" b="1" cap="none" dirty="0" smtClean="0"/>
              <a:t>Who to Contact?</a:t>
            </a:r>
          </a:p>
        </p:txBody>
      </p:sp>
      <p:sp>
        <p:nvSpPr>
          <p:cNvPr id="78851" name="Rectangle 3"/>
          <p:cNvSpPr>
            <a:spLocks noGrp="1" noChangeArrowheads="1"/>
          </p:cNvSpPr>
          <p:nvPr>
            <p:ph type="body" idx="4294967295"/>
          </p:nvPr>
        </p:nvSpPr>
        <p:spPr>
          <a:xfrm>
            <a:off x="371474" y="1420906"/>
            <a:ext cx="8186117" cy="5105400"/>
          </a:xfrm>
        </p:spPr>
        <p:txBody>
          <a:bodyPr rtlCol="0">
            <a:normAutofit/>
          </a:bodyPr>
          <a:lstStyle/>
          <a:p>
            <a:pPr marL="0" indent="0" eaLnBrk="1" fontAlgn="auto" hangingPunct="1">
              <a:lnSpc>
                <a:spcPct val="90000"/>
              </a:lnSpc>
              <a:spcAft>
                <a:spcPts val="0"/>
              </a:spcAft>
              <a:buClrTx/>
              <a:buNone/>
              <a:defRPr/>
            </a:pPr>
            <a:r>
              <a:rPr lang="en-US" sz="2200" b="0" dirty="0" smtClean="0"/>
              <a:t>General Application Questions:</a:t>
            </a:r>
          </a:p>
          <a:p>
            <a:pPr lvl="2">
              <a:lnSpc>
                <a:spcPct val="90000"/>
              </a:lnSpc>
              <a:buClrTx/>
              <a:defRPr/>
            </a:pPr>
            <a:r>
              <a:rPr lang="en-US" sz="2000" dirty="0" smtClean="0">
                <a:solidFill>
                  <a:schemeClr val="tx1"/>
                </a:solidFill>
              </a:rPr>
              <a:t>E-Mail: </a:t>
            </a:r>
            <a:r>
              <a:rPr lang="en-US" sz="2000" dirty="0" smtClean="0">
                <a:solidFill>
                  <a:schemeClr val="tx1"/>
                </a:solidFill>
                <a:hlinkClick r:id="rId3"/>
              </a:rPr>
              <a:t>GrantsInfo@nih.gov</a:t>
            </a:r>
            <a:endParaRPr lang="en-US" sz="2000" dirty="0" smtClean="0">
              <a:solidFill>
                <a:schemeClr val="tx1"/>
              </a:solidFill>
            </a:endParaRPr>
          </a:p>
          <a:p>
            <a:pPr lvl="2">
              <a:lnSpc>
                <a:spcPct val="90000"/>
              </a:lnSpc>
              <a:buClrTx/>
              <a:defRPr/>
            </a:pPr>
            <a:r>
              <a:rPr lang="en-US" sz="2000" dirty="0" smtClean="0">
                <a:solidFill>
                  <a:schemeClr val="tx1"/>
                </a:solidFill>
              </a:rPr>
              <a:t>Phone:  301-435-0714 </a:t>
            </a:r>
          </a:p>
          <a:p>
            <a:pPr lvl="1" eaLnBrk="1" fontAlgn="auto" hangingPunct="1">
              <a:lnSpc>
                <a:spcPct val="90000"/>
              </a:lnSpc>
              <a:spcAft>
                <a:spcPts val="0"/>
              </a:spcAft>
              <a:buClrTx/>
              <a:buFontTx/>
              <a:buNone/>
              <a:defRPr/>
            </a:pPr>
            <a:endParaRPr lang="en-US" sz="2000" dirty="0" smtClean="0">
              <a:solidFill>
                <a:schemeClr val="tx1"/>
              </a:solidFill>
            </a:endParaRPr>
          </a:p>
          <a:p>
            <a:pPr marL="0" indent="0" eaLnBrk="1" fontAlgn="auto" hangingPunct="1">
              <a:lnSpc>
                <a:spcPct val="90000"/>
              </a:lnSpc>
              <a:spcAft>
                <a:spcPts val="0"/>
              </a:spcAft>
              <a:buClrTx/>
              <a:buNone/>
              <a:defRPr/>
            </a:pPr>
            <a:r>
              <a:rPr lang="en-US" sz="2200" b="0" dirty="0" smtClean="0"/>
              <a:t>Grants.gov Customer Support:  </a:t>
            </a:r>
          </a:p>
          <a:p>
            <a:pPr lvl="2">
              <a:lnSpc>
                <a:spcPct val="90000"/>
              </a:lnSpc>
              <a:buClrTx/>
              <a:defRPr/>
            </a:pPr>
            <a:r>
              <a:rPr lang="en-US" sz="2000" dirty="0" smtClean="0">
                <a:solidFill>
                  <a:schemeClr val="tx1"/>
                </a:solidFill>
              </a:rPr>
              <a:t>E-Mail: </a:t>
            </a:r>
            <a:r>
              <a:rPr lang="en-US" sz="2000" dirty="0" smtClean="0">
                <a:solidFill>
                  <a:schemeClr val="tx1"/>
                </a:solidFill>
                <a:hlinkClick r:id="rId4"/>
              </a:rPr>
              <a:t>support@grants.gov</a:t>
            </a:r>
            <a:endParaRPr lang="en-US" sz="2000" dirty="0" smtClean="0">
              <a:solidFill>
                <a:schemeClr val="tx1"/>
              </a:solidFill>
            </a:endParaRPr>
          </a:p>
          <a:p>
            <a:pPr lvl="2">
              <a:lnSpc>
                <a:spcPct val="90000"/>
              </a:lnSpc>
              <a:buClrTx/>
              <a:defRPr/>
            </a:pPr>
            <a:r>
              <a:rPr lang="en-US" sz="2000" dirty="0" smtClean="0">
                <a:solidFill>
                  <a:schemeClr val="tx1"/>
                </a:solidFill>
              </a:rPr>
              <a:t>Webpage: </a:t>
            </a:r>
            <a:r>
              <a:rPr lang="en-US" sz="2000" dirty="0" smtClean="0">
                <a:solidFill>
                  <a:schemeClr val="tx1"/>
                </a:solidFill>
                <a:hlinkClick r:id="rId5"/>
              </a:rPr>
              <a:t>http://grants.gov/</a:t>
            </a:r>
            <a:r>
              <a:rPr lang="en-US" sz="2000" dirty="0" smtClean="0">
                <a:solidFill>
                  <a:schemeClr val="tx1"/>
                </a:solidFill>
              </a:rPr>
              <a:t> </a:t>
            </a:r>
          </a:p>
          <a:p>
            <a:pPr lvl="2">
              <a:lnSpc>
                <a:spcPct val="90000"/>
              </a:lnSpc>
              <a:buClrTx/>
              <a:defRPr/>
            </a:pPr>
            <a:r>
              <a:rPr lang="en-US" sz="2000" dirty="0" smtClean="0">
                <a:solidFill>
                  <a:schemeClr val="tx1"/>
                </a:solidFill>
              </a:rPr>
              <a:t>Phone:  1-800-518-4726 </a:t>
            </a:r>
          </a:p>
          <a:p>
            <a:pPr lvl="1" eaLnBrk="1" fontAlgn="auto" hangingPunct="1">
              <a:lnSpc>
                <a:spcPct val="90000"/>
              </a:lnSpc>
              <a:spcAft>
                <a:spcPts val="0"/>
              </a:spcAft>
              <a:buClrTx/>
              <a:buFontTx/>
              <a:buNone/>
              <a:defRPr/>
            </a:pPr>
            <a:endParaRPr lang="en-US" sz="2000" dirty="0" smtClean="0">
              <a:solidFill>
                <a:schemeClr val="tx1"/>
              </a:solidFill>
            </a:endParaRPr>
          </a:p>
          <a:p>
            <a:pPr marL="0" indent="0" eaLnBrk="1" fontAlgn="auto" hangingPunct="1">
              <a:lnSpc>
                <a:spcPct val="90000"/>
              </a:lnSpc>
              <a:spcAft>
                <a:spcPts val="0"/>
              </a:spcAft>
              <a:buClrTx/>
              <a:buNone/>
              <a:defRPr/>
            </a:pPr>
            <a:r>
              <a:rPr lang="en-US" sz="2200" b="0" dirty="0" err="1" smtClean="0"/>
              <a:t>eRA</a:t>
            </a:r>
            <a:r>
              <a:rPr lang="en-US" sz="2000" b="0" dirty="0" smtClean="0"/>
              <a:t> </a:t>
            </a:r>
            <a:r>
              <a:rPr lang="en-US" sz="2200" b="0" dirty="0" smtClean="0"/>
              <a:t>Service Desk (formerly </a:t>
            </a:r>
            <a:r>
              <a:rPr lang="en-US" sz="2200" b="0" dirty="0" err="1" smtClean="0"/>
              <a:t>eRA</a:t>
            </a:r>
            <a:r>
              <a:rPr lang="en-US" sz="2200" b="0" dirty="0" smtClean="0"/>
              <a:t> Commons Helpdesk):</a:t>
            </a:r>
          </a:p>
          <a:p>
            <a:pPr lvl="2">
              <a:lnSpc>
                <a:spcPct val="90000"/>
              </a:lnSpc>
              <a:buClrTx/>
              <a:defRPr/>
            </a:pPr>
            <a:r>
              <a:rPr lang="en-US" sz="2000" dirty="0">
                <a:solidFill>
                  <a:schemeClr val="tx1"/>
                </a:solidFill>
              </a:rPr>
              <a:t>Web: </a:t>
            </a:r>
            <a:r>
              <a:rPr lang="en-US" sz="2000" dirty="0">
                <a:solidFill>
                  <a:schemeClr val="tx1"/>
                </a:solidFill>
                <a:hlinkClick r:id="rId6"/>
              </a:rPr>
              <a:t>http://era.nih.gov/help</a:t>
            </a:r>
            <a:r>
              <a:rPr lang="en-US" sz="2000" dirty="0" smtClean="0">
                <a:solidFill>
                  <a:schemeClr val="tx1"/>
                </a:solidFill>
                <a:hlinkClick r:id="rId6"/>
              </a:rPr>
              <a:t>/</a:t>
            </a:r>
            <a:r>
              <a:rPr lang="en-US" sz="2000" dirty="0" smtClean="0">
                <a:solidFill>
                  <a:schemeClr val="tx1"/>
                </a:solidFill>
              </a:rPr>
              <a:t>  </a:t>
            </a:r>
            <a:endParaRPr lang="en-US" sz="2000" dirty="0">
              <a:solidFill>
                <a:schemeClr val="tx1"/>
              </a:solidFill>
            </a:endParaRPr>
          </a:p>
          <a:p>
            <a:pPr lvl="2">
              <a:lnSpc>
                <a:spcPct val="90000"/>
              </a:lnSpc>
              <a:buClrTx/>
              <a:defRPr/>
            </a:pPr>
            <a:r>
              <a:rPr lang="en-US" sz="2000" dirty="0">
                <a:solidFill>
                  <a:schemeClr val="tx1"/>
                </a:solidFill>
              </a:rPr>
              <a:t>Toll-free: </a:t>
            </a:r>
            <a:r>
              <a:rPr lang="en-US" sz="2000" dirty="0" smtClean="0">
                <a:solidFill>
                  <a:schemeClr val="tx1"/>
                </a:solidFill>
              </a:rPr>
              <a:t>1-866-504-9552 </a:t>
            </a:r>
            <a:endParaRPr lang="en-US" sz="2000" dirty="0">
              <a:solidFill>
                <a:schemeClr val="tx1"/>
              </a:solidFill>
            </a:endParaRPr>
          </a:p>
          <a:p>
            <a:pPr lvl="2">
              <a:lnSpc>
                <a:spcPct val="90000"/>
              </a:lnSpc>
              <a:buClrTx/>
              <a:defRPr/>
            </a:pPr>
            <a:r>
              <a:rPr lang="en-US" sz="2000" dirty="0">
                <a:solidFill>
                  <a:schemeClr val="tx1"/>
                </a:solidFill>
              </a:rPr>
              <a:t>Phone: 301-402-7469 </a:t>
            </a:r>
          </a:p>
          <a:p>
            <a:pPr lvl="2">
              <a:lnSpc>
                <a:spcPct val="90000"/>
              </a:lnSpc>
              <a:buClrTx/>
              <a:defRPr/>
            </a:pPr>
            <a:r>
              <a:rPr lang="en-US" sz="2000" dirty="0" smtClean="0">
                <a:solidFill>
                  <a:schemeClr val="tx1"/>
                </a:solidFill>
              </a:rPr>
              <a:t>Hours</a:t>
            </a:r>
            <a:r>
              <a:rPr lang="en-US" sz="2000" dirty="0">
                <a:solidFill>
                  <a:schemeClr val="tx1"/>
                </a:solidFill>
              </a:rPr>
              <a:t>: Mon-Fri, 7a.m. to 8 p.m. Eastern Time</a:t>
            </a:r>
            <a:endParaRPr lang="en-US" sz="2000" dirty="0" smtClean="0">
              <a:solidFill>
                <a:schemeClr val="tx1"/>
              </a:solidFill>
            </a:endParaRPr>
          </a:p>
        </p:txBody>
      </p:sp>
      <p:sp>
        <p:nvSpPr>
          <p:cNvPr id="2" name="Slide Number Placeholder 1"/>
          <p:cNvSpPr>
            <a:spLocks noGrp="1"/>
          </p:cNvSpPr>
          <p:nvPr>
            <p:ph type="sldNum" sz="quarter" idx="12"/>
          </p:nvPr>
        </p:nvSpPr>
        <p:spPr/>
        <p:txBody>
          <a:bodyPr/>
          <a:lstStyle/>
          <a:p>
            <a:pPr>
              <a:defRPr/>
            </a:pPr>
            <a:fld id="{F39E8EE1-BCC5-4FFC-9D02-CA3B48317ABE}" type="slidenum">
              <a:rPr lang="en-US" smtClean="0">
                <a:solidFill>
                  <a:prstClr val="black"/>
                </a:solidFill>
              </a:rPr>
              <a:pPr>
                <a:defRPr/>
              </a:pPr>
              <a:t>51</a:t>
            </a:fld>
            <a:endParaRPr lang="en-US" dirty="0">
              <a:solidFill>
                <a:prstClr val="black"/>
              </a:solidFill>
            </a:endParaRPr>
          </a:p>
        </p:txBody>
      </p:sp>
    </p:spTree>
    <p:extLst>
      <p:ext uri="{BB962C8B-B14F-4D97-AF65-F5344CB8AC3E}">
        <p14:creationId xmlns:p14="http://schemas.microsoft.com/office/powerpoint/2010/main" val="68462267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457200" y="182880"/>
            <a:ext cx="8473858" cy="1111664"/>
          </a:xfrm>
        </p:spPr>
        <p:txBody>
          <a:bodyPr>
            <a:noAutofit/>
          </a:bodyPr>
          <a:lstStyle/>
          <a:p>
            <a:pPr algn="ctr" eaLnBrk="1" fontAlgn="auto" hangingPunct="1">
              <a:spcAft>
                <a:spcPts val="0"/>
              </a:spcAft>
              <a:defRPr/>
            </a:pPr>
            <a:r>
              <a:rPr lang="en-US" sz="3600" b="1" cap="none" dirty="0" smtClean="0"/>
              <a:t>Grants Policy:</a:t>
            </a:r>
            <a:br>
              <a:rPr lang="en-US" sz="3600" b="1" cap="none" dirty="0" smtClean="0"/>
            </a:br>
            <a:r>
              <a:rPr lang="en-US" sz="3600" b="1" cap="none" dirty="0" smtClean="0"/>
              <a:t>Who to Contact? </a:t>
            </a:r>
          </a:p>
        </p:txBody>
      </p:sp>
      <p:sp>
        <p:nvSpPr>
          <p:cNvPr id="80899" name="Rectangle 3"/>
          <p:cNvSpPr>
            <a:spLocks noGrp="1" noChangeArrowheads="1"/>
          </p:cNvSpPr>
          <p:nvPr>
            <p:ph type="body" idx="4294967295"/>
          </p:nvPr>
        </p:nvSpPr>
        <p:spPr>
          <a:xfrm>
            <a:off x="333828" y="1371600"/>
            <a:ext cx="8597230" cy="5105400"/>
          </a:xfrm>
        </p:spPr>
        <p:txBody>
          <a:bodyPr rtlCol="0">
            <a:normAutofit/>
          </a:bodyPr>
          <a:lstStyle/>
          <a:p>
            <a:pPr marL="0" indent="0" eaLnBrk="1" fontAlgn="auto" hangingPunct="1">
              <a:lnSpc>
                <a:spcPct val="90000"/>
              </a:lnSpc>
              <a:spcAft>
                <a:spcPts val="0"/>
              </a:spcAft>
              <a:buNone/>
              <a:defRPr/>
            </a:pPr>
            <a:endParaRPr lang="en-US" sz="2200" b="0" dirty="0" smtClean="0"/>
          </a:p>
          <a:p>
            <a:pPr marL="0" indent="0" eaLnBrk="1" fontAlgn="auto" hangingPunct="1">
              <a:lnSpc>
                <a:spcPct val="90000"/>
              </a:lnSpc>
              <a:spcAft>
                <a:spcPts val="0"/>
              </a:spcAft>
              <a:buNone/>
              <a:defRPr/>
            </a:pPr>
            <a:r>
              <a:rPr lang="en-US" sz="2200" b="0" dirty="0" smtClean="0"/>
              <a:t>Division of Grants Policy:</a:t>
            </a:r>
          </a:p>
          <a:p>
            <a:pPr lvl="2">
              <a:lnSpc>
                <a:spcPct val="90000"/>
              </a:lnSpc>
              <a:buClrTx/>
              <a:defRPr/>
            </a:pPr>
            <a:r>
              <a:rPr lang="en-US" sz="2000" dirty="0" smtClean="0">
                <a:solidFill>
                  <a:schemeClr val="tx1"/>
                </a:solidFill>
              </a:rPr>
              <a:t>E-Mail: </a:t>
            </a:r>
            <a:r>
              <a:rPr lang="en-US" sz="2000" dirty="0" smtClean="0">
                <a:solidFill>
                  <a:schemeClr val="tx1"/>
                </a:solidFill>
                <a:hlinkClick r:id="rId3"/>
              </a:rPr>
              <a:t>GrantsPolicy@mail.nih.gov</a:t>
            </a:r>
            <a:endParaRPr lang="en-US" sz="2000" dirty="0" smtClean="0">
              <a:solidFill>
                <a:schemeClr val="tx1"/>
              </a:solidFill>
            </a:endParaRPr>
          </a:p>
          <a:p>
            <a:pPr lvl="2">
              <a:lnSpc>
                <a:spcPct val="90000"/>
              </a:lnSpc>
              <a:buClrTx/>
              <a:defRPr/>
            </a:pPr>
            <a:r>
              <a:rPr lang="en-US" sz="2000" dirty="0" smtClean="0">
                <a:solidFill>
                  <a:schemeClr val="tx1"/>
                </a:solidFill>
              </a:rPr>
              <a:t>Phone:  301-435-0949 </a:t>
            </a:r>
          </a:p>
          <a:p>
            <a:pPr lvl="1" eaLnBrk="1" fontAlgn="auto" hangingPunct="1">
              <a:lnSpc>
                <a:spcPct val="90000"/>
              </a:lnSpc>
              <a:spcAft>
                <a:spcPts val="0"/>
              </a:spcAft>
              <a:buClrTx/>
              <a:defRPr/>
            </a:pPr>
            <a:endParaRPr lang="en-US" sz="2400" dirty="0" smtClean="0">
              <a:solidFill>
                <a:schemeClr val="tx1"/>
              </a:solidFill>
            </a:endParaRPr>
          </a:p>
          <a:p>
            <a:pPr marL="0" indent="0" eaLnBrk="1" fontAlgn="auto" hangingPunct="1">
              <a:lnSpc>
                <a:spcPct val="90000"/>
              </a:lnSpc>
              <a:spcAft>
                <a:spcPts val="0"/>
              </a:spcAft>
              <a:buNone/>
              <a:defRPr/>
            </a:pPr>
            <a:r>
              <a:rPr lang="en-US" sz="2200" b="0" dirty="0" smtClean="0"/>
              <a:t>Division of Grants Compliance &amp; Oversight:</a:t>
            </a:r>
          </a:p>
          <a:p>
            <a:pPr lvl="2">
              <a:lnSpc>
                <a:spcPct val="90000"/>
              </a:lnSpc>
              <a:buClrTx/>
              <a:defRPr/>
            </a:pPr>
            <a:r>
              <a:rPr lang="en-US" sz="2000" dirty="0" smtClean="0">
                <a:solidFill>
                  <a:schemeClr val="tx1"/>
                </a:solidFill>
              </a:rPr>
              <a:t>E-Mail:  </a:t>
            </a:r>
            <a:r>
              <a:rPr lang="en-US" sz="2000" dirty="0" smtClean="0">
                <a:solidFill>
                  <a:schemeClr val="tx1"/>
                </a:solidFill>
                <a:hlinkClick r:id="rId4"/>
              </a:rPr>
              <a:t>GrantsCompliance@mail.nih.gov</a:t>
            </a:r>
            <a:endParaRPr lang="en-US" sz="2000" dirty="0" smtClean="0">
              <a:solidFill>
                <a:schemeClr val="tx1"/>
              </a:solidFill>
            </a:endParaRPr>
          </a:p>
          <a:p>
            <a:pPr lvl="2">
              <a:lnSpc>
                <a:spcPct val="90000"/>
              </a:lnSpc>
              <a:buClrTx/>
              <a:defRPr/>
            </a:pPr>
            <a:r>
              <a:rPr lang="en-US" sz="2000" dirty="0" smtClean="0">
                <a:solidFill>
                  <a:schemeClr val="tx1"/>
                </a:solidFill>
              </a:rPr>
              <a:t>Phone:  301-435-0949</a:t>
            </a:r>
          </a:p>
          <a:p>
            <a:pPr marL="914400" lvl="2" indent="0">
              <a:lnSpc>
                <a:spcPct val="90000"/>
              </a:lnSpc>
              <a:buClrTx/>
              <a:buNone/>
              <a:defRPr/>
            </a:pPr>
            <a:endParaRPr lang="en-US" sz="2200" dirty="0" smtClean="0">
              <a:solidFill>
                <a:schemeClr val="tx1"/>
              </a:solidFill>
            </a:endParaRPr>
          </a:p>
          <a:p>
            <a:pPr marL="0" indent="0">
              <a:lnSpc>
                <a:spcPct val="90000"/>
              </a:lnSpc>
              <a:buNone/>
              <a:defRPr/>
            </a:pPr>
            <a:r>
              <a:rPr lang="en-US" sz="2200" b="0" dirty="0"/>
              <a:t>Division of Extramural Inventions and Technology </a:t>
            </a:r>
            <a:r>
              <a:rPr lang="en-US" sz="2200" b="0" dirty="0" smtClean="0"/>
              <a:t>Resources:</a:t>
            </a:r>
            <a:r>
              <a:rPr lang="en-US" sz="2200" b="0" dirty="0"/>
              <a:t> </a:t>
            </a:r>
            <a:endParaRPr lang="en-US" sz="2200" b="0" dirty="0" smtClean="0"/>
          </a:p>
          <a:p>
            <a:pPr lvl="2">
              <a:lnSpc>
                <a:spcPct val="90000"/>
              </a:lnSpc>
              <a:buClrTx/>
              <a:defRPr/>
            </a:pPr>
            <a:r>
              <a:rPr lang="en-US" sz="2000" dirty="0" smtClean="0">
                <a:solidFill>
                  <a:schemeClr val="tx1"/>
                </a:solidFill>
              </a:rPr>
              <a:t>E-Mail</a:t>
            </a:r>
            <a:r>
              <a:rPr lang="en-US" sz="2000" dirty="0">
                <a:solidFill>
                  <a:schemeClr val="tx1"/>
                </a:solidFill>
              </a:rPr>
              <a:t>:  </a:t>
            </a:r>
            <a:r>
              <a:rPr lang="en-US" sz="2000" dirty="0" smtClean="0">
                <a:solidFill>
                  <a:schemeClr val="tx1"/>
                </a:solidFill>
                <a:hlinkClick r:id="rId5"/>
              </a:rPr>
              <a:t>Inventions@nih.gov</a:t>
            </a:r>
            <a:endParaRPr lang="en-US" sz="2000" dirty="0" smtClean="0">
              <a:solidFill>
                <a:schemeClr val="tx1"/>
              </a:solidFill>
            </a:endParaRPr>
          </a:p>
          <a:p>
            <a:pPr lvl="2">
              <a:lnSpc>
                <a:spcPct val="90000"/>
              </a:lnSpc>
              <a:buClrTx/>
              <a:defRPr/>
            </a:pPr>
            <a:r>
              <a:rPr lang="en-US" sz="2000" dirty="0" smtClean="0">
                <a:solidFill>
                  <a:schemeClr val="tx1"/>
                </a:solidFill>
              </a:rPr>
              <a:t>Phone</a:t>
            </a:r>
            <a:r>
              <a:rPr lang="en-US" sz="2000" dirty="0">
                <a:solidFill>
                  <a:schemeClr val="tx1"/>
                </a:solidFill>
              </a:rPr>
              <a:t>:  </a:t>
            </a:r>
            <a:r>
              <a:rPr lang="en-US" sz="2000" dirty="0" smtClean="0">
                <a:solidFill>
                  <a:schemeClr val="tx1"/>
                </a:solidFill>
              </a:rPr>
              <a:t>301-435-1986</a:t>
            </a:r>
            <a:endParaRPr lang="en-US" sz="2000" dirty="0">
              <a:solidFill>
                <a:schemeClr val="tx1"/>
              </a:solidFill>
            </a:endParaRPr>
          </a:p>
          <a:p>
            <a:pPr marL="342900" indent="-342900">
              <a:lnSpc>
                <a:spcPct val="90000"/>
              </a:lnSpc>
              <a:defRPr/>
            </a:pPr>
            <a:endParaRPr lang="en-US" b="1" dirty="0" smtClean="0"/>
          </a:p>
        </p:txBody>
      </p:sp>
      <p:sp>
        <p:nvSpPr>
          <p:cNvPr id="2" name="Slide Number Placeholder 1"/>
          <p:cNvSpPr>
            <a:spLocks noGrp="1"/>
          </p:cNvSpPr>
          <p:nvPr>
            <p:ph type="sldNum" sz="quarter" idx="12"/>
          </p:nvPr>
        </p:nvSpPr>
        <p:spPr/>
        <p:txBody>
          <a:bodyPr/>
          <a:lstStyle/>
          <a:p>
            <a:pPr>
              <a:defRPr/>
            </a:pPr>
            <a:fld id="{F39E8EE1-BCC5-4FFC-9D02-CA3B48317ABE}" type="slidenum">
              <a:rPr lang="en-US" smtClean="0">
                <a:solidFill>
                  <a:prstClr val="black"/>
                </a:solidFill>
              </a:rPr>
              <a:pPr>
                <a:defRPr/>
              </a:pPr>
              <a:t>52</a:t>
            </a:fld>
            <a:endParaRPr lang="en-US" dirty="0">
              <a:solidFill>
                <a:prstClr val="black"/>
              </a:solidFill>
            </a:endParaRPr>
          </a:p>
        </p:txBody>
      </p:sp>
    </p:spTree>
    <p:extLst>
      <p:ext uri="{BB962C8B-B14F-4D97-AF65-F5344CB8AC3E}">
        <p14:creationId xmlns:p14="http://schemas.microsoft.com/office/powerpoint/2010/main" val="350768940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971675"/>
            <a:ext cx="9144000" cy="2285135"/>
          </a:xfrm>
          <a:prstGeom prst="rect">
            <a:avLst/>
          </a:prstGeom>
        </p:spPr>
        <p:txBody>
          <a:bodyPr vert="horz" lIns="91440" tIns="45720" rIns="91440" bIns="45720" rtlCol="0" anchor="t">
            <a:normAutofit/>
          </a:bodyPr>
          <a:lstStyle>
            <a:lvl1pPr algn="l" defTabSz="457200" rtl="0" eaLnBrk="1" latinLnBrk="0" hangingPunct="1">
              <a:spcBef>
                <a:spcPct val="0"/>
              </a:spcBef>
              <a:buNone/>
              <a:defRPr sz="4000" b="1" kern="1200" cap="all">
                <a:solidFill>
                  <a:schemeClr val="tx1"/>
                </a:solidFill>
                <a:latin typeface="+mj-lt"/>
                <a:ea typeface="+mj-ea"/>
                <a:cs typeface="+mj-cs"/>
              </a:defRPr>
            </a:lvl1pPr>
          </a:lstStyle>
          <a:p>
            <a:pPr algn="ctr"/>
            <a:r>
              <a:rPr lang="en-US" sz="6000" smtClean="0">
                <a:solidFill>
                  <a:schemeClr val="tx2"/>
                </a:solidFill>
                <a:latin typeface="Arial Black" panose="020B0A04020102020204" pitchFamily="34" charset="0"/>
              </a:rPr>
              <a:t>Questions ?</a:t>
            </a:r>
            <a:endParaRPr lang="en-US" sz="6000" dirty="0">
              <a:solidFill>
                <a:schemeClr val="tx2"/>
              </a:solidFill>
              <a:latin typeface="Arial Black" panose="020B0A04020102020204" pitchFamily="34" charset="0"/>
            </a:endParaRPr>
          </a:p>
        </p:txBody>
      </p:sp>
      <p:pic>
        <p:nvPicPr>
          <p:cNvPr id="7" name="Picture 6" descr="white figure sitting on blue question mark"/>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2802660"/>
            <a:ext cx="2641600" cy="3302000"/>
          </a:xfrm>
          <a:prstGeom prst="rect">
            <a:avLst/>
          </a:prstGeom>
        </p:spPr>
      </p:pic>
    </p:spTree>
    <p:extLst>
      <p:ext uri="{BB962C8B-B14F-4D97-AF65-F5344CB8AC3E}">
        <p14:creationId xmlns:p14="http://schemas.microsoft.com/office/powerpoint/2010/main" val="30209965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90686"/>
            <a:ext cx="8458200" cy="542687"/>
          </a:xfrm>
        </p:spPr>
        <p:txBody>
          <a:bodyPr>
            <a:noAutofit/>
          </a:bodyPr>
          <a:lstStyle/>
          <a:p>
            <a:pPr algn="ctr"/>
            <a:r>
              <a:rPr lang="en-US" sz="3600" dirty="0"/>
              <a:t>Precision Medicine Initiative (PMI)</a:t>
            </a:r>
          </a:p>
        </p:txBody>
      </p:sp>
      <p:sp>
        <p:nvSpPr>
          <p:cNvPr id="3" name="Content Placeholder 2"/>
          <p:cNvSpPr>
            <a:spLocks noGrp="1"/>
          </p:cNvSpPr>
          <p:nvPr>
            <p:ph idx="1"/>
          </p:nvPr>
        </p:nvSpPr>
        <p:spPr>
          <a:xfrm>
            <a:off x="304800" y="1160475"/>
            <a:ext cx="8458199" cy="5011726"/>
          </a:xfrm>
        </p:spPr>
        <p:txBody>
          <a:bodyPr>
            <a:normAutofit/>
          </a:bodyPr>
          <a:lstStyle/>
          <a:p>
            <a:pPr marL="0" indent="0">
              <a:buNone/>
            </a:pPr>
            <a:r>
              <a:rPr lang="en-US" sz="2200" dirty="0"/>
              <a:t>The PMI marks a new era of medicine through research, technology and policies that empower patients, researchers, and providers to work together to develop individualized care.</a:t>
            </a:r>
          </a:p>
          <a:p>
            <a:endParaRPr lang="en-US" sz="1500" dirty="0"/>
          </a:p>
          <a:p>
            <a:pPr>
              <a:buClrTx/>
            </a:pPr>
            <a:r>
              <a:rPr lang="en-US" sz="2000" dirty="0"/>
              <a:t>$200 million was allocated to NIH for the PMI in FY16</a:t>
            </a:r>
          </a:p>
          <a:p>
            <a:pPr marL="557213" lvl="1" indent="-214313">
              <a:buClrTx/>
            </a:pPr>
            <a:r>
              <a:rPr lang="en-US" sz="1800" dirty="0"/>
              <a:t>$130 million to build a national, large-scale cohort (research participant group) of one million or more U.S. participants </a:t>
            </a:r>
          </a:p>
          <a:p>
            <a:pPr marL="557213" lvl="1" indent="-214313">
              <a:buClrTx/>
            </a:pPr>
            <a:r>
              <a:rPr lang="en-US" sz="1800" dirty="0"/>
              <a:t>$70 million to NCI to lead efforts in cancer genomics</a:t>
            </a:r>
          </a:p>
          <a:p>
            <a:pPr marL="557213" lvl="1" indent="-214313">
              <a:buClrTx/>
            </a:pPr>
            <a:endParaRPr lang="en-US" sz="1800" dirty="0"/>
          </a:p>
          <a:p>
            <a:pPr>
              <a:buClrTx/>
            </a:pPr>
            <a:r>
              <a:rPr lang="en-US" sz="2000" dirty="0"/>
              <a:t>$170 million was projected to NIH for the PMI in FY17</a:t>
            </a:r>
          </a:p>
          <a:p>
            <a:pPr marL="557213" lvl="1" indent="-214313">
              <a:buClrTx/>
            </a:pPr>
            <a:r>
              <a:rPr lang="en-US" sz="1800" dirty="0"/>
              <a:t>$100 million in additional funds to continue to build a national, large-scale cohort of one million or more U.S. participants </a:t>
            </a:r>
          </a:p>
          <a:p>
            <a:pPr marL="557213" lvl="1" indent="-214313">
              <a:buClrTx/>
            </a:pPr>
            <a:r>
              <a:rPr lang="en-US" sz="1800" dirty="0"/>
              <a:t>$70 million to continue NCI efforts in cancer genomics</a:t>
            </a:r>
          </a:p>
          <a:p>
            <a:pPr lvl="1" indent="0">
              <a:buNone/>
            </a:pPr>
            <a:endParaRPr lang="en-US" sz="1500" dirty="0"/>
          </a:p>
        </p:txBody>
      </p:sp>
      <p:pic>
        <p:nvPicPr>
          <p:cNvPr id="6" name="Picture 5" descr="medical symbol"/>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147110" y="163584"/>
            <a:ext cx="996890" cy="996890"/>
          </a:xfrm>
          <a:prstGeom prst="rect">
            <a:avLst/>
          </a:prstGeom>
        </p:spPr>
      </p:pic>
      <p:sp>
        <p:nvSpPr>
          <p:cNvPr id="5" name="Slide Number Placeholder 4"/>
          <p:cNvSpPr>
            <a:spLocks noGrp="1"/>
          </p:cNvSpPr>
          <p:nvPr>
            <p:ph type="sldNum" sz="quarter" idx="10"/>
          </p:nvPr>
        </p:nvSpPr>
        <p:spPr/>
        <p:txBody>
          <a:bodyPr/>
          <a:lstStyle/>
          <a:p>
            <a:pPr>
              <a:defRPr/>
            </a:pPr>
            <a:fld id="{161627A0-52BE-49C3-90CB-787EE860760A}" type="slidenum">
              <a:rPr lang="en-US" smtClean="0">
                <a:solidFill>
                  <a:prstClr val="black"/>
                </a:solidFill>
              </a:rPr>
              <a:pPr>
                <a:defRPr/>
              </a:pPr>
              <a:t>6</a:t>
            </a:fld>
            <a:endParaRPr lang="en-US" dirty="0">
              <a:solidFill>
                <a:prstClr val="black"/>
              </a:solidFill>
            </a:endParaRPr>
          </a:p>
        </p:txBody>
      </p:sp>
    </p:spTree>
    <p:extLst>
      <p:ext uri="{BB962C8B-B14F-4D97-AF65-F5344CB8AC3E}">
        <p14:creationId xmlns:p14="http://schemas.microsoft.com/office/powerpoint/2010/main" val="34713381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382000" cy="606980"/>
          </a:xfrm>
        </p:spPr>
        <p:txBody>
          <a:bodyPr>
            <a:noAutofit/>
          </a:bodyPr>
          <a:lstStyle/>
          <a:p>
            <a:pPr algn="ctr"/>
            <a:r>
              <a:rPr lang="en-US" sz="3600" dirty="0"/>
              <a:t>National Cancer Moonshot Initiative</a:t>
            </a:r>
          </a:p>
        </p:txBody>
      </p:sp>
      <p:sp>
        <p:nvSpPr>
          <p:cNvPr id="3" name="Content Placeholder 2"/>
          <p:cNvSpPr>
            <a:spLocks noGrp="1"/>
          </p:cNvSpPr>
          <p:nvPr>
            <p:ph idx="1"/>
          </p:nvPr>
        </p:nvSpPr>
        <p:spPr>
          <a:xfrm>
            <a:off x="457201" y="2493530"/>
            <a:ext cx="8229599" cy="3678670"/>
          </a:xfrm>
        </p:spPr>
        <p:txBody>
          <a:bodyPr>
            <a:normAutofit fontScale="92500" lnSpcReduction="20000"/>
          </a:bodyPr>
          <a:lstStyle/>
          <a:p>
            <a:pPr marL="0" indent="0">
              <a:buNone/>
            </a:pPr>
            <a:r>
              <a:rPr lang="en-US" sz="2600" b="0" dirty="0" smtClean="0"/>
              <a:t>National Cancer Moonshot Initiative was established to:</a:t>
            </a:r>
          </a:p>
          <a:p>
            <a:pPr lvl="1">
              <a:buClrTx/>
            </a:pPr>
            <a:r>
              <a:rPr lang="en-US" sz="2400" b="0" dirty="0" smtClean="0"/>
              <a:t>accelerate cancer research; </a:t>
            </a:r>
          </a:p>
          <a:p>
            <a:pPr lvl="1">
              <a:buClrTx/>
            </a:pPr>
            <a:r>
              <a:rPr lang="en-US" sz="2400" b="0" dirty="0" smtClean="0"/>
              <a:t>make more therapies available to more patients; </a:t>
            </a:r>
          </a:p>
          <a:p>
            <a:pPr lvl="1">
              <a:buClrTx/>
            </a:pPr>
            <a:r>
              <a:rPr lang="en-US" sz="2400" b="0" dirty="0" smtClean="0"/>
              <a:t>improve our ability to prevent cancer and detect it at an early stage.</a:t>
            </a:r>
          </a:p>
          <a:p>
            <a:endParaRPr lang="en-US" sz="600" dirty="0"/>
          </a:p>
          <a:p>
            <a:pPr marL="0" indent="0">
              <a:buNone/>
            </a:pPr>
            <a:r>
              <a:rPr lang="en-US" sz="2600" b="0" dirty="0" smtClean="0"/>
              <a:t>FY2016 - NCI </a:t>
            </a:r>
            <a:r>
              <a:rPr lang="en-US" sz="2600" b="0" dirty="0"/>
              <a:t>received a $260.5 </a:t>
            </a:r>
            <a:r>
              <a:rPr lang="en-US" sz="2600" b="0" dirty="0" smtClean="0"/>
              <a:t>million budget increase to support this national cancer research initiative.</a:t>
            </a:r>
          </a:p>
          <a:p>
            <a:pPr marL="0" indent="0">
              <a:buNone/>
            </a:pPr>
            <a:endParaRPr lang="en-US" sz="2600" b="0" dirty="0" smtClean="0"/>
          </a:p>
          <a:p>
            <a:pPr marL="0" indent="0">
              <a:buNone/>
            </a:pPr>
            <a:r>
              <a:rPr lang="en-US" sz="2600" b="0" dirty="0" smtClean="0"/>
              <a:t>FY2017 - President’s budget request includes $680 million of additional funding for NCI to support this national cancer research initiative.</a:t>
            </a:r>
          </a:p>
          <a:p>
            <a:endParaRPr lang="en-US" sz="600" dirty="0"/>
          </a:p>
          <a:p>
            <a:endParaRPr lang="en-US" b="0" dirty="0"/>
          </a:p>
        </p:txBody>
      </p:sp>
      <p:pic>
        <p:nvPicPr>
          <p:cNvPr id="5" name="Picture 4"/>
          <p:cNvPicPr>
            <a:picLocks noChangeAspect="1"/>
          </p:cNvPicPr>
          <p:nvPr/>
        </p:nvPicPr>
        <p:blipFill>
          <a:blip r:embed="rId3"/>
          <a:stretch>
            <a:fillRect/>
          </a:stretch>
        </p:blipFill>
        <p:spPr>
          <a:xfrm>
            <a:off x="3548837" y="1066800"/>
            <a:ext cx="1628780" cy="1090232"/>
          </a:xfrm>
          <a:prstGeom prst="rect">
            <a:avLst/>
          </a:prstGeom>
        </p:spPr>
      </p:pic>
      <p:sp>
        <p:nvSpPr>
          <p:cNvPr id="6" name="Slide Number Placeholder 5"/>
          <p:cNvSpPr>
            <a:spLocks noGrp="1"/>
          </p:cNvSpPr>
          <p:nvPr>
            <p:ph type="sldNum" sz="quarter" idx="10"/>
          </p:nvPr>
        </p:nvSpPr>
        <p:spPr/>
        <p:txBody>
          <a:bodyPr/>
          <a:lstStyle/>
          <a:p>
            <a:pPr>
              <a:defRPr/>
            </a:pPr>
            <a:fld id="{161627A0-52BE-49C3-90CB-787EE860760A}" type="slidenum">
              <a:rPr lang="en-US" smtClean="0">
                <a:solidFill>
                  <a:prstClr val="black"/>
                </a:solidFill>
              </a:rPr>
              <a:pPr>
                <a:defRPr/>
              </a:pPr>
              <a:t>7</a:t>
            </a:fld>
            <a:endParaRPr lang="en-US" dirty="0">
              <a:solidFill>
                <a:prstClr val="black"/>
              </a:solidFill>
            </a:endParaRPr>
          </a:p>
        </p:txBody>
      </p:sp>
    </p:spTree>
    <p:extLst>
      <p:ext uri="{BB962C8B-B14F-4D97-AF65-F5344CB8AC3E}">
        <p14:creationId xmlns:p14="http://schemas.microsoft.com/office/powerpoint/2010/main" val="14290773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677863"/>
            <a:ext cx="9143999" cy="1010559"/>
          </a:xfrm>
          <a:prstGeom prst="rect">
            <a:avLst/>
          </a:prstGeom>
        </p:spPr>
        <p:txBody>
          <a:bodyPr vert="horz" lIns="91440" tIns="45720" rIns="91440" bIns="45720" rtlCol="0" anchor="t">
            <a:noAutofit/>
          </a:bodyPr>
          <a:lstStyle>
            <a:lvl1pPr algn="l" defTabSz="457200" rtl="0" eaLnBrk="1" latinLnBrk="0" hangingPunct="1">
              <a:spcBef>
                <a:spcPct val="0"/>
              </a:spcBef>
              <a:buNone/>
              <a:defRPr sz="4000" b="1" kern="1200" cap="all">
                <a:solidFill>
                  <a:schemeClr val="tx1"/>
                </a:solidFill>
                <a:latin typeface="+mj-lt"/>
                <a:ea typeface="+mj-ea"/>
                <a:cs typeface="+mj-cs"/>
              </a:defRPr>
            </a:lvl1pPr>
          </a:lstStyle>
          <a:p>
            <a:pPr algn="ctr"/>
            <a:r>
              <a:rPr lang="en-US" sz="6000" dirty="0" smtClean="0">
                <a:solidFill>
                  <a:schemeClr val="tx2"/>
                </a:solidFill>
                <a:latin typeface="Arial Black" panose="020B0A04020102020204" pitchFamily="34" charset="0"/>
              </a:rPr>
              <a:t>Policy Updates</a:t>
            </a:r>
            <a:endParaRPr lang="en-US" sz="6000" dirty="0">
              <a:solidFill>
                <a:schemeClr val="tx2"/>
              </a:solidFill>
              <a:latin typeface="Arial Black" panose="020B0A04020102020204" pitchFamily="34" charset="0"/>
            </a:endParaRPr>
          </a:p>
        </p:txBody>
      </p:sp>
    </p:spTree>
    <p:extLst>
      <p:ext uri="{BB962C8B-B14F-4D97-AF65-F5344CB8AC3E}">
        <p14:creationId xmlns:p14="http://schemas.microsoft.com/office/powerpoint/2010/main" val="17391787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41368"/>
            <a:ext cx="8686799" cy="1270729"/>
          </a:xfrm>
        </p:spPr>
        <p:txBody>
          <a:bodyPr>
            <a:normAutofit fontScale="90000"/>
          </a:bodyPr>
          <a:lstStyle/>
          <a:p>
            <a:pPr algn="ctr"/>
            <a:r>
              <a:rPr lang="en-US" b="1" cap="none" dirty="0"/>
              <a:t>Enhancing Clinical Trial </a:t>
            </a:r>
            <a:r>
              <a:rPr lang="en-US" b="1" cap="none" dirty="0" smtClean="0"/>
              <a:t>Stewardship &amp; Transparency</a:t>
            </a:r>
            <a:endParaRPr lang="en-US" dirty="0"/>
          </a:p>
        </p:txBody>
      </p:sp>
      <p:sp>
        <p:nvSpPr>
          <p:cNvPr id="3" name="Content Placeholder 2"/>
          <p:cNvSpPr>
            <a:spLocks noGrp="1"/>
          </p:cNvSpPr>
          <p:nvPr>
            <p:ph idx="1"/>
          </p:nvPr>
        </p:nvSpPr>
        <p:spPr>
          <a:xfrm>
            <a:off x="353121" y="1441174"/>
            <a:ext cx="8437756" cy="4859899"/>
          </a:xfrm>
        </p:spPr>
        <p:txBody>
          <a:bodyPr>
            <a:normAutofit fontScale="32500" lnSpcReduction="20000"/>
          </a:bodyPr>
          <a:lstStyle/>
          <a:p>
            <a:pPr marL="109537" indent="0">
              <a:lnSpc>
                <a:spcPct val="110000"/>
              </a:lnSpc>
              <a:spcBef>
                <a:spcPts val="600"/>
              </a:spcBef>
              <a:buClr>
                <a:srgbClr val="002060"/>
              </a:buClr>
              <a:buNone/>
            </a:pPr>
            <a:r>
              <a:rPr lang="en-US" sz="6800" dirty="0" smtClean="0"/>
              <a:t>NIH recently announced the following policy to </a:t>
            </a:r>
            <a:r>
              <a:rPr lang="en-US" sz="6800" dirty="0"/>
              <a:t>improve its stewardship of clinical trials. </a:t>
            </a:r>
            <a:endParaRPr lang="en-US" sz="6800" dirty="0" smtClean="0"/>
          </a:p>
          <a:p>
            <a:pPr marL="109537" indent="0">
              <a:lnSpc>
                <a:spcPct val="110000"/>
              </a:lnSpc>
              <a:spcBef>
                <a:spcPts val="600"/>
              </a:spcBef>
              <a:buClr>
                <a:srgbClr val="002060"/>
              </a:buClr>
              <a:buNone/>
            </a:pPr>
            <a:endParaRPr lang="en-US" sz="3100" dirty="0" smtClean="0"/>
          </a:p>
          <a:p>
            <a:pPr marL="109537" indent="0">
              <a:lnSpc>
                <a:spcPct val="110000"/>
              </a:lnSpc>
              <a:spcBef>
                <a:spcPts val="600"/>
              </a:spcBef>
              <a:buClr>
                <a:srgbClr val="002060"/>
              </a:buClr>
              <a:buNone/>
            </a:pPr>
            <a:r>
              <a:rPr lang="en-US" sz="6800" dirty="0" smtClean="0"/>
              <a:t>NIH policy:</a:t>
            </a:r>
          </a:p>
          <a:p>
            <a:pPr marL="763587" lvl="1" indent="-342900">
              <a:lnSpc>
                <a:spcPct val="110000"/>
              </a:lnSpc>
              <a:spcBef>
                <a:spcPts val="600"/>
              </a:spcBef>
              <a:buClrTx/>
            </a:pPr>
            <a:r>
              <a:rPr lang="en-US" sz="5500" dirty="0" smtClean="0"/>
              <a:t>Requires that all applications involving one or more clinical trials be submitted in response to a clinical-trial specific FOA. – Effective for receipt dates on or after </a:t>
            </a:r>
            <a:r>
              <a:rPr lang="en-US" sz="5500" u="sng" dirty="0" smtClean="0"/>
              <a:t>September 27, 2017</a:t>
            </a:r>
            <a:r>
              <a:rPr lang="en-US" sz="5500" dirty="0" smtClean="0"/>
              <a:t>.</a:t>
            </a:r>
          </a:p>
          <a:p>
            <a:pPr marL="763587" lvl="1" indent="-342900">
              <a:lnSpc>
                <a:spcPct val="110000"/>
              </a:lnSpc>
              <a:spcBef>
                <a:spcPts val="600"/>
              </a:spcBef>
              <a:buClrTx/>
            </a:pPr>
            <a:endParaRPr lang="en-US" sz="5500" dirty="0" smtClean="0"/>
          </a:p>
          <a:p>
            <a:pPr marL="763587" lvl="1" indent="-342900">
              <a:lnSpc>
                <a:spcPct val="110000"/>
              </a:lnSpc>
              <a:spcBef>
                <a:spcPts val="600"/>
              </a:spcBef>
              <a:buClrTx/>
            </a:pPr>
            <a:r>
              <a:rPr lang="en-US" sz="5500" dirty="0" smtClean="0"/>
              <a:t>Expects all NIH-funded investigators and staff who are involved in the conduct, oversight, or management of clinical trials be trained in Good Clinical Practice (GCP). – </a:t>
            </a:r>
            <a:r>
              <a:rPr lang="en-US" sz="5500" u="sng" dirty="0" smtClean="0"/>
              <a:t>Effective January 1, 2017</a:t>
            </a:r>
          </a:p>
          <a:p>
            <a:pPr marL="685800" lvl="2" indent="0">
              <a:lnSpc>
                <a:spcPct val="110000"/>
              </a:lnSpc>
              <a:spcBef>
                <a:spcPts val="600"/>
              </a:spcBef>
              <a:buClrTx/>
              <a:buNone/>
            </a:pPr>
            <a:endParaRPr lang="en-US" sz="5500" u="sng" dirty="0" smtClean="0"/>
          </a:p>
          <a:p>
            <a:pPr marL="763587" lvl="1" indent="-342900">
              <a:lnSpc>
                <a:spcPct val="110000"/>
              </a:lnSpc>
              <a:spcBef>
                <a:spcPts val="600"/>
              </a:spcBef>
              <a:buClrTx/>
            </a:pPr>
            <a:r>
              <a:rPr lang="en-US" sz="5500" dirty="0" smtClean="0"/>
              <a:t>Expects all NIH-funded clinical trials are registered and that results are submitted to ClinicalTrials.gov whether or not subject to FDAAA. – Applies to grants, contracts, and intramural clinical trials submitted on or after </a:t>
            </a:r>
            <a:r>
              <a:rPr lang="en-US" sz="5500" u="sng" dirty="0" smtClean="0"/>
              <a:t>January 18, 2017</a:t>
            </a:r>
            <a:r>
              <a:rPr lang="en-US" sz="5500" dirty="0" smtClean="0"/>
              <a:t>.</a:t>
            </a:r>
          </a:p>
          <a:p>
            <a:pPr marL="1028700" lvl="2" indent="-342900">
              <a:lnSpc>
                <a:spcPct val="110000"/>
              </a:lnSpc>
              <a:spcBef>
                <a:spcPts val="600"/>
              </a:spcBef>
              <a:buClrTx/>
            </a:pPr>
            <a:endParaRPr lang="en-US" sz="5000" u="sng" dirty="0" smtClean="0"/>
          </a:p>
          <a:p>
            <a:pPr marL="763587" lvl="1" indent="-342900">
              <a:lnSpc>
                <a:spcPct val="110000"/>
              </a:lnSpc>
              <a:spcBef>
                <a:spcPts val="600"/>
              </a:spcBef>
              <a:buClrTx/>
            </a:pPr>
            <a:endParaRPr lang="en-US" sz="4900" dirty="0"/>
          </a:p>
          <a:p>
            <a:pPr marL="763587" lvl="1" indent="-342900">
              <a:lnSpc>
                <a:spcPct val="110000"/>
              </a:lnSpc>
              <a:spcBef>
                <a:spcPts val="600"/>
              </a:spcBef>
              <a:buClrTx/>
            </a:pPr>
            <a:endParaRPr lang="en-US" sz="4900" dirty="0" smtClean="0"/>
          </a:p>
          <a:p>
            <a:pPr marL="763587" lvl="1" indent="-342900">
              <a:lnSpc>
                <a:spcPct val="110000"/>
              </a:lnSpc>
              <a:spcBef>
                <a:spcPts val="600"/>
              </a:spcBef>
              <a:buClrTx/>
            </a:pPr>
            <a:endParaRPr lang="en-US" sz="4900" dirty="0" smtClean="0"/>
          </a:p>
          <a:p>
            <a:pPr marL="763587" lvl="1" indent="-342900">
              <a:lnSpc>
                <a:spcPct val="110000"/>
              </a:lnSpc>
              <a:spcBef>
                <a:spcPts val="600"/>
              </a:spcBef>
              <a:buClrTx/>
            </a:pPr>
            <a:endParaRPr lang="en-US" sz="4900" dirty="0"/>
          </a:p>
          <a:p>
            <a:pPr marL="763587" lvl="1" indent="-342900">
              <a:lnSpc>
                <a:spcPct val="110000"/>
              </a:lnSpc>
              <a:spcBef>
                <a:spcPts val="600"/>
              </a:spcBef>
              <a:buClrTx/>
            </a:pPr>
            <a:endParaRPr lang="en-US" sz="4900" dirty="0"/>
          </a:p>
          <a:p>
            <a:pPr algn="r"/>
            <a:endParaRPr lang="en-US" sz="4900" b="0" dirty="0" smtClean="0"/>
          </a:p>
          <a:p>
            <a:pPr algn="r"/>
            <a:endParaRPr lang="en-US" sz="1600" b="0" dirty="0"/>
          </a:p>
        </p:txBody>
      </p:sp>
      <p:sp>
        <p:nvSpPr>
          <p:cNvPr id="5" name="Rectangle 4"/>
          <p:cNvSpPr/>
          <p:nvPr/>
        </p:nvSpPr>
        <p:spPr>
          <a:xfrm>
            <a:off x="3022599" y="6083929"/>
            <a:ext cx="5892800" cy="246221"/>
          </a:xfrm>
          <a:prstGeom prst="rect">
            <a:avLst/>
          </a:prstGeom>
        </p:spPr>
        <p:txBody>
          <a:bodyPr wrap="square">
            <a:spAutoFit/>
          </a:bodyPr>
          <a:lstStyle/>
          <a:p>
            <a:pPr algn="r"/>
            <a:r>
              <a:rPr lang="en-US" sz="1000" dirty="0">
                <a:solidFill>
                  <a:prstClr val="black"/>
                </a:solidFill>
              </a:rPr>
              <a:t>See </a:t>
            </a:r>
            <a:r>
              <a:rPr lang="en-US" sz="1000" u="sng" dirty="0" smtClean="0">
                <a:solidFill>
                  <a:schemeClr val="accent5">
                    <a:lumMod val="75000"/>
                  </a:schemeClr>
                </a:solidFill>
                <a:hlinkClick r:id="rId3"/>
              </a:rPr>
              <a:t>NOT-OD-16-147</a:t>
            </a:r>
            <a:r>
              <a:rPr lang="en-US" sz="1000" dirty="0" smtClean="0">
                <a:solidFill>
                  <a:schemeClr val="accent5">
                    <a:lumMod val="75000"/>
                  </a:schemeClr>
                </a:solidFill>
              </a:rPr>
              <a:t>; </a:t>
            </a:r>
            <a:r>
              <a:rPr lang="en-US" sz="1000" u="sng" dirty="0" smtClean="0">
                <a:solidFill>
                  <a:schemeClr val="accent5">
                    <a:lumMod val="75000"/>
                  </a:schemeClr>
                </a:solidFill>
                <a:hlinkClick r:id="rId4"/>
              </a:rPr>
              <a:t>NOT-OD-16-148</a:t>
            </a:r>
            <a:r>
              <a:rPr lang="en-US" sz="1000" dirty="0" smtClean="0">
                <a:solidFill>
                  <a:schemeClr val="accent5">
                    <a:lumMod val="75000"/>
                  </a:schemeClr>
                </a:solidFill>
              </a:rPr>
              <a:t>; and </a:t>
            </a:r>
            <a:r>
              <a:rPr lang="en-US" sz="1000" u="sng" dirty="0" smtClean="0">
                <a:solidFill>
                  <a:schemeClr val="accent5">
                    <a:lumMod val="75000"/>
                  </a:schemeClr>
                </a:solidFill>
                <a:hlinkClick r:id="rId5"/>
              </a:rPr>
              <a:t>NOT-OD-16-149</a:t>
            </a:r>
            <a:r>
              <a:rPr lang="en-US" sz="1000" dirty="0" smtClean="0">
                <a:solidFill>
                  <a:schemeClr val="accent5">
                    <a:lumMod val="75000"/>
                  </a:schemeClr>
                </a:solidFill>
              </a:rPr>
              <a:t> </a:t>
            </a:r>
            <a:r>
              <a:rPr lang="en-US" sz="1000" dirty="0">
                <a:solidFill>
                  <a:prstClr val="black"/>
                </a:solidFill>
              </a:rPr>
              <a:t>for additional </a:t>
            </a:r>
            <a:r>
              <a:rPr lang="en-US" sz="1000" dirty="0" smtClean="0">
                <a:solidFill>
                  <a:prstClr val="black"/>
                </a:solidFill>
              </a:rPr>
              <a:t>information.</a:t>
            </a:r>
            <a:endParaRPr lang="en-US" sz="1000" dirty="0"/>
          </a:p>
        </p:txBody>
      </p:sp>
      <p:sp>
        <p:nvSpPr>
          <p:cNvPr id="6" name="Slide Number Placeholder 5"/>
          <p:cNvSpPr>
            <a:spLocks noGrp="1"/>
          </p:cNvSpPr>
          <p:nvPr>
            <p:ph type="sldNum" sz="quarter" idx="10"/>
          </p:nvPr>
        </p:nvSpPr>
        <p:spPr/>
        <p:txBody>
          <a:bodyPr/>
          <a:lstStyle/>
          <a:p>
            <a:pPr>
              <a:defRPr/>
            </a:pPr>
            <a:fld id="{161627A0-52BE-49C3-90CB-787EE860760A}" type="slidenum">
              <a:rPr lang="en-US" smtClean="0">
                <a:solidFill>
                  <a:prstClr val="black"/>
                </a:solidFill>
              </a:rPr>
              <a:pPr>
                <a:defRPr/>
              </a:pPr>
              <a:t>9</a:t>
            </a:fld>
            <a:endParaRPr lang="en-US" dirty="0">
              <a:solidFill>
                <a:prstClr val="black"/>
              </a:solidFill>
            </a:endParaRPr>
          </a:p>
        </p:txBody>
      </p:sp>
    </p:spTree>
    <p:extLst>
      <p:ext uri="{BB962C8B-B14F-4D97-AF65-F5344CB8AC3E}">
        <p14:creationId xmlns:p14="http://schemas.microsoft.com/office/powerpoint/2010/main" val="3299473258"/>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OER PowerPoint 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Urban">
  <a:themeElements>
    <a:clrScheme name="Custom 13">
      <a:dk1>
        <a:sysClr val="windowText" lastClr="000000"/>
      </a:dk1>
      <a:lt1>
        <a:sysClr val="window" lastClr="FFFFFF"/>
      </a:lt1>
      <a:dk2>
        <a:srgbClr val="00359E"/>
      </a:dk2>
      <a:lt2>
        <a:srgbClr val="EEECE1"/>
      </a:lt2>
      <a:accent1>
        <a:srgbClr val="00359E"/>
      </a:accent1>
      <a:accent2>
        <a:srgbClr val="007635"/>
      </a:accent2>
      <a:accent3>
        <a:srgbClr val="CBCBFF"/>
      </a:accent3>
      <a:accent4>
        <a:srgbClr val="E36C09"/>
      </a:accent4>
      <a:accent5>
        <a:srgbClr val="4BACC6"/>
      </a:accent5>
      <a:accent6>
        <a:srgbClr val="F79646"/>
      </a:accent6>
      <a:hlink>
        <a:srgbClr val="00359E"/>
      </a:hlink>
      <a:folHlink>
        <a:srgbClr val="B8D0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3.xml><?xml version="1.0" encoding="utf-8"?>
<a:theme xmlns:a="http://schemas.openxmlformats.org/drawingml/2006/main" name="Sample presentation slides">
  <a:themeElements>
    <a:clrScheme name="Sample presentation slides 3">
      <a:dk1>
        <a:srgbClr val="0000C0"/>
      </a:dk1>
      <a:lt1>
        <a:srgbClr val="FFFFFF"/>
      </a:lt1>
      <a:dk2>
        <a:srgbClr val="0066CC"/>
      </a:dk2>
      <a:lt2>
        <a:srgbClr val="9ADCF6"/>
      </a:lt2>
      <a:accent1>
        <a:srgbClr val="BE9932"/>
      </a:accent1>
      <a:accent2>
        <a:srgbClr val="2A99EC"/>
      </a:accent2>
      <a:accent3>
        <a:srgbClr val="AAB8E2"/>
      </a:accent3>
      <a:accent4>
        <a:srgbClr val="DADADA"/>
      </a:accent4>
      <a:accent5>
        <a:srgbClr val="DBCAAD"/>
      </a:accent5>
      <a:accent6>
        <a:srgbClr val="258AD6"/>
      </a:accent6>
      <a:hlink>
        <a:srgbClr val="70B040"/>
      </a:hlink>
      <a:folHlink>
        <a:srgbClr val="6B8ED3"/>
      </a:folHlink>
    </a:clrScheme>
    <a:fontScheme name="Sample presentation slides">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ample presentation slides 1">
        <a:dk1>
          <a:srgbClr val="000066"/>
        </a:dk1>
        <a:lt1>
          <a:srgbClr val="FFFFFF"/>
        </a:lt1>
        <a:dk2>
          <a:srgbClr val="006699"/>
        </a:dk2>
        <a:lt2>
          <a:srgbClr val="EEE378"/>
        </a:lt2>
        <a:accent1>
          <a:srgbClr val="69C828"/>
        </a:accent1>
        <a:accent2>
          <a:srgbClr val="E68B30"/>
        </a:accent2>
        <a:accent3>
          <a:srgbClr val="AAB8CA"/>
        </a:accent3>
        <a:accent4>
          <a:srgbClr val="DADADA"/>
        </a:accent4>
        <a:accent5>
          <a:srgbClr val="B9E0AC"/>
        </a:accent5>
        <a:accent6>
          <a:srgbClr val="D07D2A"/>
        </a:accent6>
        <a:hlink>
          <a:srgbClr val="0FAAE1"/>
        </a:hlink>
        <a:folHlink>
          <a:srgbClr val="547FEA"/>
        </a:folHlink>
      </a:clrScheme>
      <a:clrMap bg1="dk2" tx1="lt1" bg2="dk1" tx2="lt2" accent1="accent1" accent2="accent2" accent3="accent3" accent4="accent4" accent5="accent5" accent6="accent6" hlink="hlink" folHlink="folHlink"/>
    </a:extraClrScheme>
    <a:extraClrScheme>
      <a:clrScheme name="Sample presentation slides 2">
        <a:dk1>
          <a:srgbClr val="0F4334"/>
        </a:dk1>
        <a:lt1>
          <a:srgbClr val="FFFFFF"/>
        </a:lt1>
        <a:dk2>
          <a:srgbClr val="43BD4C"/>
        </a:dk2>
        <a:lt2>
          <a:srgbClr val="F0F7BD"/>
        </a:lt2>
        <a:accent1>
          <a:srgbClr val="B2B838"/>
        </a:accent1>
        <a:accent2>
          <a:srgbClr val="E68B30"/>
        </a:accent2>
        <a:accent3>
          <a:srgbClr val="B0DBB2"/>
        </a:accent3>
        <a:accent4>
          <a:srgbClr val="DADADA"/>
        </a:accent4>
        <a:accent5>
          <a:srgbClr val="D5D8AE"/>
        </a:accent5>
        <a:accent6>
          <a:srgbClr val="D07D2A"/>
        </a:accent6>
        <a:hlink>
          <a:srgbClr val="3FB180"/>
        </a:hlink>
        <a:folHlink>
          <a:srgbClr val="3BA7E3"/>
        </a:folHlink>
      </a:clrScheme>
      <a:clrMap bg1="dk2" tx1="lt1" bg2="dk1" tx2="lt2" accent1="accent1" accent2="accent2" accent3="accent3" accent4="accent4" accent5="accent5" accent6="accent6" hlink="hlink" folHlink="folHlink"/>
    </a:extraClrScheme>
    <a:extraClrScheme>
      <a:clrScheme name="Sample presentation slides 3">
        <a:dk1>
          <a:srgbClr val="0000C0"/>
        </a:dk1>
        <a:lt1>
          <a:srgbClr val="FFFFFF"/>
        </a:lt1>
        <a:dk2>
          <a:srgbClr val="0066CC"/>
        </a:dk2>
        <a:lt2>
          <a:srgbClr val="9ADCF6"/>
        </a:lt2>
        <a:accent1>
          <a:srgbClr val="BE9932"/>
        </a:accent1>
        <a:accent2>
          <a:srgbClr val="2A99EC"/>
        </a:accent2>
        <a:accent3>
          <a:srgbClr val="AAB8E2"/>
        </a:accent3>
        <a:accent4>
          <a:srgbClr val="DADADA"/>
        </a:accent4>
        <a:accent5>
          <a:srgbClr val="DBCAAD"/>
        </a:accent5>
        <a:accent6>
          <a:srgbClr val="258AD6"/>
        </a:accent6>
        <a:hlink>
          <a:srgbClr val="70B040"/>
        </a:hlink>
        <a:folHlink>
          <a:srgbClr val="6B8ED3"/>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D39E5F9EB95E243A88077BAB8871303" ma:contentTypeVersion="0" ma:contentTypeDescription="Create a new document." ma:contentTypeScope="" ma:versionID="7f757b9820e4025df6b713b05f973efc">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2FAC11F-4B09-4284-958C-081128C65D32}">
  <ds:schemaRefs>
    <ds:schemaRef ds:uri="http://schemas.microsoft.com/sharepoint/v3/contenttype/forms"/>
  </ds:schemaRefs>
</ds:datastoreItem>
</file>

<file path=customXml/itemProps2.xml><?xml version="1.0" encoding="utf-8"?>
<ds:datastoreItem xmlns:ds="http://schemas.openxmlformats.org/officeDocument/2006/customXml" ds:itemID="{03ED9886-8626-4258-9E3C-8AC46B353C98}">
  <ds:schemaRefs>
    <ds:schemaRef ds:uri="http://www.w3.org/XML/1998/namespace"/>
    <ds:schemaRef ds:uri="http://purl.org/dc/elements/1.1/"/>
    <ds:schemaRef ds:uri="http://purl.org/dc/terms/"/>
    <ds:schemaRef ds:uri="http://schemas.microsoft.com/office/infopath/2007/PartnerControls"/>
    <ds:schemaRef ds:uri="http://schemas.microsoft.com/office/2006/documentManagement/types"/>
    <ds:schemaRef ds:uri="http://schemas.openxmlformats.org/package/2006/metadata/core-propertie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91DE3CA2-3917-4E12-9990-7ECA6B8301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28532</TotalTime>
  <Words>3255</Words>
  <Application>Microsoft Office PowerPoint</Application>
  <PresentationFormat>On-screen Show (4:3)</PresentationFormat>
  <Paragraphs>1214</Paragraphs>
  <Slides>53</Slides>
  <Notes>53</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53</vt:i4>
      </vt:variant>
    </vt:vector>
  </HeadingPairs>
  <TitlesOfParts>
    <vt:vector size="67" baseType="lpstr">
      <vt:lpstr>ＭＳ Ｐゴシック</vt:lpstr>
      <vt:lpstr>Arial</vt:lpstr>
      <vt:lpstr>Arial Black</vt:lpstr>
      <vt:lpstr>Calibri</vt:lpstr>
      <vt:lpstr>Franklin Gothic Book</vt:lpstr>
      <vt:lpstr>Georgia</vt:lpstr>
      <vt:lpstr>Times New Roman</vt:lpstr>
      <vt:lpstr>Trebuchet MS</vt:lpstr>
      <vt:lpstr>Wingdings</vt:lpstr>
      <vt:lpstr>Wingdings 2</vt:lpstr>
      <vt:lpstr>OER PowerPoint template</vt:lpstr>
      <vt:lpstr>1_Urban</vt:lpstr>
      <vt:lpstr>Sample presentation slides</vt:lpstr>
      <vt:lpstr>1_Default Design</vt:lpstr>
      <vt:lpstr>Current Issues at the NIH</vt:lpstr>
      <vt:lpstr>NIH FY 2017  Budget and Fiscal News</vt:lpstr>
      <vt:lpstr>FY 2017 NIH Grants Policy Statement</vt:lpstr>
      <vt:lpstr>NRSA Projected Postdoctoral FY 17 Stipends</vt:lpstr>
      <vt:lpstr>NRSA Projected Postdoctoral FY 17 Stipends (cont.)</vt:lpstr>
      <vt:lpstr>Precision Medicine Initiative (PMI)</vt:lpstr>
      <vt:lpstr>National Cancer Moonshot Initiative</vt:lpstr>
      <vt:lpstr>PowerPoint Presentation</vt:lpstr>
      <vt:lpstr>Enhancing Clinical Trial Stewardship &amp; Transparency</vt:lpstr>
      <vt:lpstr>Appendix Policy Change</vt:lpstr>
      <vt:lpstr>Post-Submission Materials for Applications</vt:lpstr>
      <vt:lpstr>Change in Eligibility Period - NIH Continuous Submission Policy for Reviewers with Recent Substantial Service</vt:lpstr>
      <vt:lpstr>Revised NIH Parental Leave Policy for Ruth Kirschstein National Research Service Awards (NRSA)</vt:lpstr>
      <vt:lpstr>NIH Research Involving Chimpanzees  </vt:lpstr>
      <vt:lpstr>Change in Animal Welfare Assurance Numbering System</vt:lpstr>
      <vt:lpstr>Revised OMB Approval for SF424 R&amp;R Forms and Forms-D</vt:lpstr>
      <vt:lpstr>Restructured and Streamlined Application Guides and Supplemental Instructions</vt:lpstr>
      <vt:lpstr>Streamlining the eRA Commons Registration Process</vt:lpstr>
      <vt:lpstr>Requirements for the Appropriate Signatures on NIH Forms and Official Documentation</vt:lpstr>
      <vt:lpstr>Reporting Instructions for Publications   Supported by Shared Resources  in RPPR and Renewal Applications</vt:lpstr>
      <vt:lpstr>PowerPoint Presentation</vt:lpstr>
      <vt:lpstr>Final NIH Policy on the Use of a Single Institutional Review Board (sIRB) for Multi-Site Research</vt:lpstr>
      <vt:lpstr>New Salary and Research Cost Allowances for K08 and K23 Career Development Awards</vt:lpstr>
      <vt:lpstr>Individual Mentored Career Development Awards: eRA Commons Usernames Now Required for Primary Mentors</vt:lpstr>
      <vt:lpstr> OMB Federal Awardee Performance and Integrity Information System (FAPIIS) Requirement</vt:lpstr>
      <vt:lpstr>PowerPoint Presentation</vt:lpstr>
      <vt:lpstr>Research Terms and Conditions</vt:lpstr>
      <vt:lpstr>Grants Oversight and New Efficiency (GONE) Act</vt:lpstr>
      <vt:lpstr>Final Research Performance Progress Reports (FRPPR)</vt:lpstr>
      <vt:lpstr>PowerPoint Presentation</vt:lpstr>
      <vt:lpstr>Reminder  PMS Subaccounts – Timeline and Requirements </vt:lpstr>
      <vt:lpstr>Reminder Grant Closeout  (Unilateral Closeout)</vt:lpstr>
      <vt:lpstr>Reminder Timely Progress Reports</vt:lpstr>
      <vt:lpstr>Reminder Timely Financial Reporting </vt:lpstr>
      <vt:lpstr>Reminder   All Subject Inventions Must be Reported on the HHS 568 -  Final Invention Statement and Certification and in iEdison </vt:lpstr>
      <vt:lpstr>Reminder iEdison Reporting Requirements and Compliance Messages</vt:lpstr>
      <vt:lpstr>Reminder Delays in Grant Application Submission due to Severe Weather and Natural Disasters</vt:lpstr>
      <vt:lpstr>PowerPoint Presentation</vt:lpstr>
      <vt:lpstr>OLAW Educational Outreach</vt:lpstr>
      <vt:lpstr>OLAW-supported  Workshops, Conferences and Educational Outreach</vt:lpstr>
      <vt:lpstr>PowerPoint Presentation</vt:lpstr>
      <vt:lpstr>Application Submission System &amp; Interface for Submission Tracking (ASSIST)</vt:lpstr>
      <vt:lpstr>Tips for eSubmission Success</vt:lpstr>
      <vt:lpstr>PowerPoint Presentation</vt:lpstr>
      <vt:lpstr>RPPR Resources</vt:lpstr>
      <vt:lpstr>Frequently Asked Questions</vt:lpstr>
      <vt:lpstr>Summary of  Helpful NIH Web Pages</vt:lpstr>
      <vt:lpstr>Summary of  Helpful NIH Web Pages</vt:lpstr>
      <vt:lpstr>Summary of  Helpful NIH Web Pages</vt:lpstr>
      <vt:lpstr>NIH OER Listservs</vt:lpstr>
      <vt:lpstr>Grants Information: Who to Contact?</vt:lpstr>
      <vt:lpstr>Grants Policy: Who to Contact? </vt:lpstr>
      <vt:lpstr>PowerPoint Presentation</vt:lpstr>
    </vt:vector>
  </TitlesOfParts>
  <Company>NIH/OER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10k Feet View of NIH - Regionals 2013 - FINAL without video</dc:title>
  <dc:subject>OER PPT</dc:subject>
  <dc:creator>NIH/OER</dc:creator>
  <cp:lastModifiedBy>Wilburn, Shellie (NIH/OD) [E]</cp:lastModifiedBy>
  <cp:revision>934</cp:revision>
  <cp:lastPrinted>2016-05-16T17:33:35Z</cp:lastPrinted>
  <dcterms:created xsi:type="dcterms:W3CDTF">2006-12-01T15:20:27Z</dcterms:created>
  <dcterms:modified xsi:type="dcterms:W3CDTF">2016-09-28T14:31:53Z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0x010100DD39E5F9EB95E243A88077BAB8871303</vt:lpwstr>
  </property>
</Properties>
</file>