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97"/>
  </p:notesMasterIdLst>
  <p:handoutMasterIdLst>
    <p:handoutMasterId r:id="rId98"/>
  </p:handoutMasterIdLst>
  <p:sldIdLst>
    <p:sldId id="265" r:id="rId5"/>
    <p:sldId id="797" r:id="rId6"/>
    <p:sldId id="652" r:id="rId7"/>
    <p:sldId id="701" r:id="rId8"/>
    <p:sldId id="1076" r:id="rId9"/>
    <p:sldId id="1077" r:id="rId10"/>
    <p:sldId id="1078" r:id="rId11"/>
    <p:sldId id="1086" r:id="rId12"/>
    <p:sldId id="1087" r:id="rId13"/>
    <p:sldId id="1088" r:id="rId14"/>
    <p:sldId id="1085" r:id="rId15"/>
    <p:sldId id="1079" r:id="rId16"/>
    <p:sldId id="1080" r:id="rId17"/>
    <p:sldId id="1081" r:id="rId18"/>
    <p:sldId id="1082" r:id="rId19"/>
    <p:sldId id="1083" r:id="rId20"/>
    <p:sldId id="1084" r:id="rId21"/>
    <p:sldId id="672" r:id="rId22"/>
    <p:sldId id="666" r:id="rId23"/>
    <p:sldId id="669" r:id="rId24"/>
    <p:sldId id="958" r:id="rId25"/>
    <p:sldId id="959" r:id="rId26"/>
    <p:sldId id="960" r:id="rId27"/>
    <p:sldId id="961" r:id="rId28"/>
    <p:sldId id="1067" r:id="rId29"/>
    <p:sldId id="1060" r:id="rId30"/>
    <p:sldId id="964" r:id="rId31"/>
    <p:sldId id="965" r:id="rId32"/>
    <p:sldId id="966" r:id="rId33"/>
    <p:sldId id="967" r:id="rId34"/>
    <p:sldId id="969" r:id="rId35"/>
    <p:sldId id="970" r:id="rId36"/>
    <p:sldId id="971" r:id="rId37"/>
    <p:sldId id="972" r:id="rId38"/>
    <p:sldId id="973" r:id="rId39"/>
    <p:sldId id="974" r:id="rId40"/>
    <p:sldId id="1012" r:id="rId41"/>
    <p:sldId id="980" r:id="rId42"/>
    <p:sldId id="981" r:id="rId43"/>
    <p:sldId id="984" r:id="rId44"/>
    <p:sldId id="985" r:id="rId45"/>
    <p:sldId id="986" r:id="rId46"/>
    <p:sldId id="987" r:id="rId47"/>
    <p:sldId id="1023" r:id="rId48"/>
    <p:sldId id="1024" r:id="rId49"/>
    <p:sldId id="1025" r:id="rId50"/>
    <p:sldId id="1026" r:id="rId51"/>
    <p:sldId id="989" r:id="rId52"/>
    <p:sldId id="1027" r:id="rId53"/>
    <p:sldId id="1028" r:id="rId54"/>
    <p:sldId id="1029" r:id="rId55"/>
    <p:sldId id="1030" r:id="rId56"/>
    <p:sldId id="1031" r:id="rId57"/>
    <p:sldId id="1032" r:id="rId58"/>
    <p:sldId id="1037" r:id="rId59"/>
    <p:sldId id="1039" r:id="rId60"/>
    <p:sldId id="1040" r:id="rId61"/>
    <p:sldId id="1041" r:id="rId62"/>
    <p:sldId id="1044" r:id="rId63"/>
    <p:sldId id="1047" r:id="rId64"/>
    <p:sldId id="1049" r:id="rId65"/>
    <p:sldId id="1069" r:id="rId66"/>
    <p:sldId id="1070" r:id="rId67"/>
    <p:sldId id="1071" r:id="rId68"/>
    <p:sldId id="1072" r:id="rId69"/>
    <p:sldId id="1073" r:id="rId70"/>
    <p:sldId id="1074" r:id="rId71"/>
    <p:sldId id="1075" r:id="rId72"/>
    <p:sldId id="1022" r:id="rId73"/>
    <p:sldId id="990" r:id="rId74"/>
    <p:sldId id="991" r:id="rId75"/>
    <p:sldId id="993" r:id="rId76"/>
    <p:sldId id="1014" r:id="rId77"/>
    <p:sldId id="994" r:id="rId78"/>
    <p:sldId id="1053" r:id="rId79"/>
    <p:sldId id="1054" r:id="rId80"/>
    <p:sldId id="1055" r:id="rId81"/>
    <p:sldId id="1056" r:id="rId82"/>
    <p:sldId id="1057" r:id="rId83"/>
    <p:sldId id="1058" r:id="rId84"/>
    <p:sldId id="1059" r:id="rId85"/>
    <p:sldId id="995" r:id="rId86"/>
    <p:sldId id="1015" r:id="rId87"/>
    <p:sldId id="1016" r:id="rId88"/>
    <p:sldId id="996" r:id="rId89"/>
    <p:sldId id="997" r:id="rId90"/>
    <p:sldId id="998" r:id="rId91"/>
    <p:sldId id="1033" r:id="rId92"/>
    <p:sldId id="788" r:id="rId93"/>
    <p:sldId id="789" r:id="rId94"/>
    <p:sldId id="790" r:id="rId95"/>
    <p:sldId id="919" r:id="rId96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993300"/>
    <a:srgbClr val="669900"/>
    <a:srgbClr val="FFFF66"/>
    <a:srgbClr val="FF6600"/>
    <a:srgbClr val="336699"/>
    <a:srgbClr val="990000"/>
    <a:srgbClr val="CC33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1" autoAdjust="0"/>
    <p:restoredTop sz="98349" autoAdjust="0"/>
  </p:normalViewPr>
  <p:slideViewPr>
    <p:cSldViewPr>
      <p:cViewPr varScale="1">
        <p:scale>
          <a:sx n="128" d="100"/>
          <a:sy n="128" d="100"/>
        </p:scale>
        <p:origin x="192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1602" y="-108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3090ED-F84E-4702-8628-4EFC554E2090}" type="datetimeFigureOut">
              <a:rPr lang="en-US"/>
              <a:pPr>
                <a:defRPr/>
              </a:pPr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F3931D-20C8-4A83-A683-04A5575D7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2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ECC29C-75CC-46FE-8B5A-86290649DD64}" type="datetimeFigureOut">
              <a:rPr lang="en-US"/>
              <a:pPr>
                <a:defRPr/>
              </a:pPr>
              <a:t>10/5/2016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30422"/>
            <a:ext cx="7437120" cy="3154441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AD43B8-FF20-4D5F-A0AE-68337BAD2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1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D015D4-4796-4D21-BAD0-1641EFC35A7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69182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78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8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64008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5575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1E5E2-8DB1-43E7-9F30-43DCA2DED281}" type="datetime1">
              <a:rPr lang="en-US" smtClean="0"/>
              <a:pPr>
                <a:defRPr/>
              </a:pPr>
              <a:t>10/5/2016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5BECE6F-C8B3-4AFE-ABE6-7969150810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75D32-94B1-43D8-A037-FE67FB015E27}" type="datetime1">
              <a:rPr lang="en-US" smtClean="0"/>
              <a:pPr>
                <a:defRPr/>
              </a:pPr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03DC8-D049-4606-B080-DDC65A2B61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12B73-6AA9-43D6-828E-9D5759009A62}" type="datetime1">
              <a:rPr lang="en-US" smtClean="0"/>
              <a:pPr>
                <a:defRPr/>
              </a:pPr>
              <a:t>10/5/2016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780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2A70DE3-2F75-431A-9D09-64CA1AB222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72000" y="1549400"/>
            <a:ext cx="0" cy="484505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1752" y="1371600"/>
            <a:ext cx="4038600" cy="4681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800600" y="1371600"/>
            <a:ext cx="4038600" cy="4681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C86F5-7B55-4F9B-9C6C-C8D64859BA57}" type="datetime1">
              <a:rPr lang="en-US" smtClean="0"/>
              <a:pPr>
                <a:defRPr/>
              </a:pPr>
              <a:t>10/5/2016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609F-50E7-4B9A-B62F-6598EDD47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04925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4025" y="915988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83338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20788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59275" y="1009650"/>
            <a:ext cx="420688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447800"/>
            <a:ext cx="4040188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4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1329" y="1447800"/>
            <a:ext cx="4041775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1352" cy="7589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3"/>
          </p:nvPr>
        </p:nvSpPr>
        <p:spPr>
          <a:xfrm>
            <a:off x="301752" y="2286000"/>
            <a:ext cx="4041648" cy="393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14"/>
          </p:nvPr>
        </p:nvSpPr>
        <p:spPr>
          <a:xfrm>
            <a:off x="4800600" y="2286000"/>
            <a:ext cx="4038600" cy="393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D102-3436-4C70-948A-2E06042B4189}" type="datetime1">
              <a:rPr lang="en-US" smtClean="0"/>
              <a:pPr>
                <a:defRPr/>
              </a:pPr>
              <a:t>10/5/2016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4340225" y="1000125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A4FF90E-4C55-4D59-BE6A-CE57DBB6E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7B7B-168F-4CA2-B7C0-9C0234D0AAA4}" type="datetime1">
              <a:rPr lang="en-US" smtClean="0"/>
              <a:pPr>
                <a:defRPr/>
              </a:pPr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5206B-4A4A-47B0-BA21-D142872E96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ECA61-1D6E-4EF8-96C1-58BE1EB49553}" type="datetime1">
              <a:rPr lang="en-US" smtClean="0"/>
              <a:pPr>
                <a:defRPr/>
              </a:pPr>
              <a:t>10/5/2016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E5F9C02-60A3-4AB1-8821-EDEFB4936D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 hidden="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6430963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5575" y="119063"/>
            <a:ext cx="8832850" cy="66294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295400"/>
          </a:xfrm>
        </p:spPr>
        <p:txBody>
          <a:bodyPr>
            <a:noAutofit/>
          </a:bodyPr>
          <a:lstStyle>
            <a:lvl1pPr algn="l"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86000"/>
            <a:ext cx="2362200" cy="38401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C166-2605-4167-A7CB-707BA64C0BF4}" type="datetime1">
              <a:rPr lang="en-US" smtClean="0"/>
              <a:pPr>
                <a:defRPr/>
              </a:pPr>
              <a:t>10/5/2016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81000" y="64103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371600" y="30480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057A446-9BC9-43AE-8342-D14CD2C567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2400"/>
            <a:ext cx="8832850" cy="381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61925" y="527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74A6-CAF0-4AEC-8C1D-35A027BB91C9}" type="datetime1">
              <a:rPr lang="en-US" smtClean="0"/>
              <a:pPr>
                <a:defRPr/>
              </a:pPr>
              <a:t>10/5/2016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0956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19ED5-8942-4B81-BD67-FB5B28D59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CB83A63-723B-4EF9-AF25-40ABF8B3FA4E}" type="datetime1">
              <a:rPr lang="en-US" smtClean="0"/>
              <a:pPr>
                <a:defRPr/>
              </a:pPr>
              <a:t>10/5/2016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55713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271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8F9F7B-CFD3-427C-AA27-636EAEBF9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1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era.nih.gov/news_and_events/era_item_June_2015.htm#expanded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://grants.nih.gov/grants/rppr/" TargetMode="Externa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notice-files/NOT-OD-15-014.htm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lm.nih.gov/pubs/techbull/nd12/nd12_myncbi_pdf.htm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5-005.html" TargetMode="External"/><Relationship Id="rId2" Type="http://schemas.openxmlformats.org/officeDocument/2006/relationships/hyperlink" Target="http://grants.nih.gov/grants/guide/notice-files/NOT-OD-15-078.htm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commons/faq_commons.cfm#XVIII" TargetMode="External"/><Relationship Id="rId2" Type="http://schemas.openxmlformats.org/officeDocument/2006/relationships/hyperlink" Target="http://era.nih.gov/files/eRA_Commons_Admin-Supp_UG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era.nih.gov/files/ccoi_userguide.pdf" TargetMode="Externa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parent_announcements.htm#post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era.nih.gov/era_training/era_videos.cfm#xTRACT" TargetMode="External"/><Relationship Id="rId2" Type="http://schemas.openxmlformats.org/officeDocument/2006/relationships/hyperlink" Target="https://era.nih.gov/services_for_applicants/other/xTract.cf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ra.nih.gov/files/xTRACT_userguide.pdf" TargetMode="External"/><Relationship Id="rId5" Type="http://schemas.openxmlformats.org/officeDocument/2006/relationships/hyperlink" Target="https://era.nih.gov/commons/faq_commons.cfm#XX" TargetMode="External"/><Relationship Id="rId4" Type="http://schemas.openxmlformats.org/officeDocument/2006/relationships/hyperlink" Target="https://era.nih.gov/erahelp/xtract/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notice-files/NOT-OD-14-084.html" TargetMode="Externa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era.nih.gov/commonshelp" TargetMode="External"/><Relationship Id="rId2" Type="http://schemas.openxmlformats.org/officeDocument/2006/relationships/hyperlink" Target="http://grants.nih.gov/support/index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grants.gov/web/grants/support.html" TargetMode="External"/><Relationship Id="rId5" Type="http://schemas.openxmlformats.org/officeDocument/2006/relationships/hyperlink" Target="mailto:support@grants.gov" TargetMode="External"/><Relationship Id="rId4" Type="http://schemas.openxmlformats.org/officeDocument/2006/relationships/hyperlink" Target="https://www.opm.gov/policy-data-oversight/snow-dismissal-procedures/federal-holidays/#url=2015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" TargetMode="External"/><Relationship Id="rId2" Type="http://schemas.openxmlformats.org/officeDocument/2006/relationships/hyperlink" Target="https://commons.era.nih.gov/common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5" Type="http://schemas.openxmlformats.org/officeDocument/2006/relationships/hyperlink" Target="http://grants.nih.gov/grants/oer.htm" TargetMode="External"/><Relationship Id="rId4" Type="http://schemas.openxmlformats.org/officeDocument/2006/relationships/hyperlink" Target="http://grants.nih.gov/grants/how-to-apply-application-guide.htm" TargetMode="Externa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Alt=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8" y="228601"/>
            <a:ext cx="8793162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823119" y="2667000"/>
            <a:ext cx="7543800" cy="1676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1F497D"/>
                </a:solidFill>
              </a:rPr>
              <a:t>Interacting Electronically with NIH</a:t>
            </a:r>
            <a:br>
              <a:rPr lang="en-US" sz="3000" b="1" dirty="0" smtClean="0">
                <a:solidFill>
                  <a:srgbClr val="1F497D"/>
                </a:solidFill>
              </a:rPr>
            </a:br>
            <a:r>
              <a:rPr lang="en-US" sz="2800" b="1" dirty="0" smtClean="0"/>
              <a:t>Post-submission </a:t>
            </a:r>
            <a:r>
              <a:rPr lang="en-US" sz="2800" b="1" dirty="0"/>
              <a:t>Processing </a:t>
            </a:r>
            <a:r>
              <a:rPr lang="en-US" sz="3000" dirty="0" smtClean="0">
                <a:solidFill>
                  <a:srgbClr val="1F497D"/>
                </a:solidFill>
              </a:rPr>
              <a:t/>
            </a:r>
            <a:br>
              <a:rPr lang="en-US" sz="3000" dirty="0" smtClean="0">
                <a:solidFill>
                  <a:srgbClr val="1F497D"/>
                </a:solidFill>
              </a:rPr>
            </a:br>
            <a:endParaRPr lang="en-US" sz="3000" dirty="0">
              <a:solidFill>
                <a:schemeClr val="tx2"/>
              </a:solidFill>
            </a:endParaRP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7300" y="3962400"/>
            <a:ext cx="6629400" cy="1524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 smtClean="0">
                <a:ea typeface="+mj-ea"/>
                <a:cs typeface="+mj-cs"/>
              </a:rPr>
              <a:t>October 2016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800" cap="none" spc="0" dirty="0" smtClean="0"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 smtClean="0">
                <a:ea typeface="+mj-ea"/>
                <a:cs typeface="+mj-cs"/>
              </a:rPr>
              <a:t>electronic Research Administration (eRA)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 smtClean="0">
                <a:ea typeface="+mj-ea"/>
                <a:cs typeface="+mj-cs"/>
              </a:rPr>
              <a:t>OER, OD, National Institutes of Health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cap="none" spc="0" dirty="0" smtClean="0">
              <a:ea typeface="+mj-ea"/>
              <a:cs typeface="+mj-cs"/>
            </a:endParaRPr>
          </a:p>
        </p:txBody>
      </p:sp>
      <p:pic>
        <p:nvPicPr>
          <p:cNvPr id="4" name="Picture 3" descr="A logo of the Office of Extramural Research at NI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9" y="5638800"/>
            <a:ext cx="4380953" cy="812698"/>
          </a:xfrm>
          <a:prstGeom prst="rect">
            <a:avLst/>
          </a:prstGeom>
        </p:spPr>
      </p:pic>
      <p:pic>
        <p:nvPicPr>
          <p:cNvPr id="8" name="Picture 7" descr="eRA logo stating that it is a program of the NI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6" y="228601"/>
            <a:ext cx="985422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Approval – $500K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Request for Direct Cost exceeding $500K for a single budget year</a:t>
            </a:r>
          </a:p>
          <a:p>
            <a:pPr lvl="1"/>
            <a:r>
              <a:rPr lang="en-US" dirty="0" smtClean="0"/>
              <a:t>PI is invited to submit the request after discussion with Program Official (PO) of the institute/center they are working with</a:t>
            </a:r>
          </a:p>
          <a:p>
            <a:pPr lvl="1"/>
            <a:r>
              <a:rPr lang="en-US" dirty="0" smtClean="0"/>
              <a:t>PI provides justification (500 characters) and supporting documents (PDF, 1o max)</a:t>
            </a:r>
          </a:p>
          <a:p>
            <a:pPr lvl="1"/>
            <a:r>
              <a:rPr lang="en-US" dirty="0" smtClean="0"/>
              <a:t>PI can submit the request to NIH, or route to SO for review (depending on their institution’s business processes)</a:t>
            </a:r>
          </a:p>
          <a:p>
            <a:pPr lvl="1"/>
            <a:r>
              <a:rPr lang="en-US" dirty="0" smtClean="0"/>
              <a:t>SO can view, and recall a request made by a PI</a:t>
            </a:r>
          </a:p>
          <a:p>
            <a:pPr lvl="1"/>
            <a:r>
              <a:rPr lang="en-US" dirty="0" smtClean="0"/>
              <a:t>If approved, notifications go to the PI and </a:t>
            </a:r>
            <a:r>
              <a:rPr lang="en-US" dirty="0" err="1" smtClean="0"/>
              <a:t>NoA</a:t>
            </a:r>
            <a:r>
              <a:rPr lang="en-US" dirty="0" smtClean="0"/>
              <a:t>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9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PI Status view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New in </a:t>
            </a:r>
            <a:br>
              <a:rPr lang="en-US" dirty="0" smtClean="0"/>
            </a:br>
            <a:r>
              <a:rPr lang="en-US" dirty="0" smtClean="0"/>
              <a:t>eRA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 &amp; SO Status Views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625" y="1378359"/>
            <a:ext cx="4651375" cy="329064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title="SO Status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86075"/>
            <a:ext cx="5623560" cy="3514725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6" title="&quot;&quot;"/>
          <p:cNvSpPr>
            <a:spLocks noChangeShapeType="1"/>
          </p:cNvSpPr>
          <p:nvPr/>
        </p:nvSpPr>
        <p:spPr bwMode="auto">
          <a:xfrm flipH="1">
            <a:off x="3345581" y="2164080"/>
            <a:ext cx="182880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6" title="&quot;&quot;"/>
          <p:cNvSpPr>
            <a:spLocks noChangeShapeType="1"/>
          </p:cNvSpPr>
          <p:nvPr/>
        </p:nvSpPr>
        <p:spPr bwMode="auto">
          <a:xfrm flipV="1">
            <a:off x="2990248" y="4114800"/>
            <a:ext cx="355333" cy="639761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71712" y="1316415"/>
            <a:ext cx="3962400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Principal Investigators can view their 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Recent/Pending </a:t>
            </a:r>
            <a:r>
              <a:rPr lang="en-US" sz="2400" i="1" dirty="0" err="1">
                <a:solidFill>
                  <a:schemeClr val="accent2"/>
                </a:solidFill>
                <a:latin typeface="+mn-lt"/>
              </a:rPr>
              <a:t>eSubmissions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or 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List of Applications/Grants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98095" y="4754562"/>
            <a:ext cx="3429000" cy="15700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Signing Officials can 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search/view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all submissions for their institution.</a:t>
            </a:r>
          </a:p>
        </p:txBody>
      </p:sp>
    </p:spTree>
    <p:extLst>
      <p:ext uri="{BB962C8B-B14F-4D97-AF65-F5344CB8AC3E}">
        <p14:creationId xmlns:p14="http://schemas.microsoft.com/office/powerpoint/2010/main" val="66884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Result from General Search for SO</a:t>
            </a:r>
            <a:endParaRPr lang="en-US" dirty="0"/>
          </a:p>
        </p:txBody>
      </p:sp>
      <p:pic>
        <p:nvPicPr>
          <p:cNvPr id="5" name="Picture 4" title="Status Resul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556" y="1559140"/>
            <a:ext cx="8395491" cy="491786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 title="&quot;&quot;"/>
          <p:cNvSpPr>
            <a:spLocks noChangeArrowheads="1"/>
          </p:cNvSpPr>
          <p:nvPr/>
        </p:nvSpPr>
        <p:spPr bwMode="auto">
          <a:xfrm>
            <a:off x="457200" y="3810000"/>
            <a:ext cx="1170692" cy="3048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1163356" y="4114800"/>
            <a:ext cx="929072" cy="1066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30536" y="5140517"/>
            <a:ext cx="6846664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Select the </a:t>
            </a:r>
            <a:r>
              <a:rPr lang="en-US" sz="2400" i="1" dirty="0">
                <a:solidFill>
                  <a:schemeClr val="accent2"/>
                </a:solidFill>
                <a:latin typeface="+mn-lt"/>
                <a:cs typeface="Arial" charset="0"/>
              </a:rPr>
              <a:t>Application ID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 link to view detailed status information for that particular application.</a:t>
            </a:r>
          </a:p>
        </p:txBody>
      </p:sp>
    </p:spTree>
    <p:extLst>
      <p:ext uri="{BB962C8B-B14F-4D97-AF65-F5344CB8AC3E}">
        <p14:creationId xmlns:p14="http://schemas.microsoft.com/office/powerpoint/2010/main" val="163741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Result from General Search </a:t>
            </a:r>
            <a:r>
              <a:rPr lang="en-US" smtClean="0"/>
              <a:t>for PI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8861" y="1559140"/>
            <a:ext cx="6230880" cy="491786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V="1">
            <a:off x="1371600" y="3886200"/>
            <a:ext cx="533399" cy="1254317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30536" y="5140517"/>
            <a:ext cx="6846664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Click anywhere in the blue to get to more information, then select 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the </a:t>
            </a:r>
            <a:r>
              <a:rPr lang="en-US" sz="2400" i="1" dirty="0">
                <a:solidFill>
                  <a:schemeClr val="accent2"/>
                </a:solidFill>
                <a:latin typeface="+mn-lt"/>
                <a:cs typeface="Arial" charset="0"/>
              </a:rPr>
              <a:t>Application ID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 link to view detailed status information for that particular application.</a:t>
            </a:r>
          </a:p>
        </p:txBody>
      </p:sp>
    </p:spTree>
    <p:extLst>
      <p:ext uri="{BB962C8B-B14F-4D97-AF65-F5344CB8AC3E}">
        <p14:creationId xmlns:p14="http://schemas.microsoft.com/office/powerpoint/2010/main" val="31135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Features in</a:t>
            </a:r>
          </a:p>
          <a:p>
            <a:r>
              <a:rPr lang="en-US" dirty="0" smtClean="0"/>
              <a:t>Institution Profile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New in </a:t>
            </a:r>
            <a:br>
              <a:rPr lang="en-US" dirty="0" smtClean="0"/>
            </a:br>
            <a:r>
              <a:rPr lang="en-US" dirty="0" smtClean="0"/>
              <a:t>eRA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09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- Basic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447800"/>
            <a:ext cx="850392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Basic: general </a:t>
            </a:r>
            <a:r>
              <a:rPr lang="en-US" dirty="0"/>
              <a:t>information about the institution</a:t>
            </a:r>
            <a:endParaRPr lang="en-US" dirty="0" smtClean="0"/>
          </a:p>
          <a:p>
            <a:pPr lvl="1"/>
            <a:r>
              <a:rPr lang="en-US" dirty="0"/>
              <a:t>N</a:t>
            </a:r>
            <a:r>
              <a:rPr lang="en-US" dirty="0" smtClean="0"/>
              <a:t>ame</a:t>
            </a:r>
            <a:r>
              <a:rPr lang="en-US" dirty="0"/>
              <a:t>, address, Institution Contact information, list of Signing Officials, etc.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2361203"/>
            <a:ext cx="5867399" cy="4225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 descr="SO edit box"/>
          <p:cNvGrpSpPr/>
          <p:nvPr/>
        </p:nvGrpSpPr>
        <p:grpSpPr>
          <a:xfrm>
            <a:off x="6248400" y="2609850"/>
            <a:ext cx="2667000" cy="1497747"/>
            <a:chOff x="6248400" y="2609850"/>
            <a:chExt cx="2667000" cy="149774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162925" y="2609850"/>
              <a:ext cx="304800" cy="190500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7848600" y="2800349"/>
              <a:ext cx="314325" cy="536705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248400" y="3276600"/>
              <a:ext cx="2667000" cy="830997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accent2"/>
                  </a:solidFill>
                  <a:latin typeface="+mn-lt"/>
                </a:rPr>
                <a:t>Only SOs can edit Institution Profile</a:t>
              </a:r>
              <a:endParaRPr lang="en-US" sz="2400" dirty="0">
                <a:solidFill>
                  <a:schemeClr val="accent2"/>
                </a:solidFill>
                <a:latin typeface="+mn-lt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692167" y="5105400"/>
            <a:ext cx="1066800" cy="304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11412" y="4657635"/>
            <a:ext cx="2009876" cy="1200329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NEW! SAM Registration Expiration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2321288" y="5257800"/>
            <a:ext cx="370879" cy="1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– Institution Contacts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447800"/>
            <a:ext cx="2593848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New Contact Fields:</a:t>
            </a:r>
          </a:p>
          <a:p>
            <a:r>
              <a:rPr lang="en-US" sz="2000" dirty="0" smtClean="0">
                <a:solidFill>
                  <a:srgbClr val="336699"/>
                </a:solidFill>
              </a:rPr>
              <a:t>Closeout Correspondence</a:t>
            </a:r>
          </a:p>
          <a:p>
            <a:r>
              <a:rPr lang="en-US" sz="2000" dirty="0" smtClean="0">
                <a:solidFill>
                  <a:srgbClr val="336699"/>
                </a:solidFill>
              </a:rPr>
              <a:t>FCOI Correspondence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358" y="1524000"/>
            <a:ext cx="6290622" cy="4530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035424" y="4343400"/>
            <a:ext cx="2136775" cy="685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2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eRA Commons</a:t>
            </a:r>
            <a:br>
              <a:rPr lang="en-US" dirty="0" smtClean="0"/>
            </a:b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43200"/>
            <a:ext cx="7620000" cy="1673225"/>
          </a:xfrm>
        </p:spPr>
        <p:txBody>
          <a:bodyPr/>
          <a:lstStyle/>
          <a:p>
            <a:r>
              <a:rPr lang="en-US" dirty="0" smtClean="0"/>
              <a:t>Submitting Just-in-time (JIT)</a:t>
            </a:r>
          </a:p>
          <a:p>
            <a:r>
              <a:rPr lang="en-US" dirty="0" smtClean="0"/>
              <a:t> information upon </a:t>
            </a:r>
            <a:r>
              <a:rPr lang="en-US" dirty="0" err="1" smtClean="0"/>
              <a:t>nih</a:t>
            </a:r>
            <a:r>
              <a:rPr lang="en-US" dirty="0" smtClean="0"/>
              <a:t> Request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Just-In-Time (JIT)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</a:t>
            </a:r>
            <a:r>
              <a:rPr lang="en-US" dirty="0"/>
              <a:t>an applicant organization to submit additional grant application information after the completion of the peer review, and prior to funding.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Applicants should never submit JIT info until specifically requested to do so by NIH. A JIT link or request from NIH are not indications that a grant award will be made.</a:t>
            </a:r>
          </a:p>
          <a:p>
            <a:pPr lvl="1"/>
            <a:r>
              <a:rPr lang="en-US" dirty="0"/>
              <a:t>Other Support File, Budget Upload, Other Upload, Institutional Review Board (IRB) Date, Human Subject Education</a:t>
            </a:r>
          </a:p>
          <a:p>
            <a:pPr lvl="1"/>
            <a:r>
              <a:rPr lang="en-US" dirty="0"/>
              <a:t>PD/PI can save info in Commons, but only SO can submit JIT info to NIH</a:t>
            </a:r>
          </a:p>
          <a:p>
            <a:pPr lvl="1"/>
            <a:r>
              <a:rPr lang="en-US" dirty="0"/>
              <a:t>Must be PDF format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Workshop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949952"/>
          </a:xfrm>
        </p:spPr>
        <p:txBody>
          <a:bodyPr/>
          <a:lstStyle/>
          <a:p>
            <a:r>
              <a:rPr lang="en-US" sz="2400" dirty="0" smtClean="0"/>
              <a:t>Scarlett Gibb</a:t>
            </a:r>
          </a:p>
          <a:p>
            <a:pPr lvl="1"/>
            <a:r>
              <a:rPr lang="en-US" sz="1900" dirty="0"/>
              <a:t>eRA Customer Relationship Manager</a:t>
            </a:r>
            <a:r>
              <a:rPr lang="en-US" sz="1900" dirty="0" smtClean="0"/>
              <a:t>, eRA Commons</a:t>
            </a:r>
          </a:p>
          <a:p>
            <a:r>
              <a:rPr lang="en-US" sz="2400" dirty="0" smtClean="0"/>
              <a:t>Joe Schumaker</a:t>
            </a:r>
            <a:endParaRPr lang="en-US" sz="2400" dirty="0"/>
          </a:p>
          <a:p>
            <a:pPr lvl="1"/>
            <a:r>
              <a:rPr lang="en-US" sz="1900" dirty="0" smtClean="0"/>
              <a:t>eRA Communications and Outreach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5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 Link on Status Result Screen (SO View)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Picture 5" title="Status Results - Just in Time searc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8077200" cy="509853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 title="rounded rectangle"/>
          <p:cNvSpPr/>
          <p:nvPr/>
        </p:nvSpPr>
        <p:spPr>
          <a:xfrm>
            <a:off x="7162800" y="4495800"/>
            <a:ext cx="228600" cy="20574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 title="arrow"/>
          <p:cNvCxnSpPr/>
          <p:nvPr/>
        </p:nvCxnSpPr>
        <p:spPr>
          <a:xfrm>
            <a:off x="6096000" y="4195465"/>
            <a:ext cx="1066800" cy="8337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19600" y="3733800"/>
            <a:ext cx="2146742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Select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JIT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link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- 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Submitting </a:t>
            </a:r>
          </a:p>
          <a:p>
            <a:r>
              <a:rPr lang="en-US" dirty="0" smtClean="0"/>
              <a:t>a no cost extension (NCE)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a notification to exercise one-time authority to extend without funds the final budget period of a project period of a </a:t>
            </a:r>
            <a:r>
              <a:rPr lang="en-US" dirty="0" smtClean="0"/>
              <a:t>grant.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Only SOs can submit the NCE notification</a:t>
            </a:r>
          </a:p>
          <a:p>
            <a:r>
              <a:rPr lang="en-US" dirty="0"/>
              <a:t>May be submitted no earlier than 90 days before end of project and no later than project end date</a:t>
            </a:r>
          </a:p>
          <a:p>
            <a:r>
              <a:rPr lang="en-US" dirty="0"/>
              <a:t>Can request extension of 1-12 months, in one-month increments</a:t>
            </a:r>
          </a:p>
          <a:p>
            <a:r>
              <a:rPr lang="en-US" dirty="0" smtClean="0"/>
              <a:t>E-mail </a:t>
            </a:r>
            <a:r>
              <a:rPr lang="en-US" dirty="0"/>
              <a:t>notification sent to NIH Grants Management staff when SO processes the </a:t>
            </a:r>
            <a:r>
              <a:rPr lang="en-US" dirty="0" smtClean="0"/>
              <a:t>extension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7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link in Status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4" name="Picture 6" title="Extenstion Link in Statu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135" y="1143000"/>
            <a:ext cx="884573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 title="rounded rectangle"/>
          <p:cNvSpPr/>
          <p:nvPr/>
        </p:nvSpPr>
        <p:spPr>
          <a:xfrm>
            <a:off x="7239000" y="4114800"/>
            <a:ext cx="685800" cy="3048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Screen</a:t>
            </a:r>
            <a:endParaRPr lang="en-US" dirty="0"/>
          </a:p>
        </p:txBody>
      </p:sp>
      <p:pic>
        <p:nvPicPr>
          <p:cNvPr id="4" name="Picture 7" title="NCE extens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817770"/>
            <a:ext cx="8034837" cy="24568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7408" y="1981200"/>
            <a:ext cx="3657600" cy="707886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C00000"/>
                </a:solidFill>
              </a:rPr>
              <a:t>Choose </a:t>
            </a:r>
            <a:r>
              <a:rPr lang="en-US" sz="2000" kern="0" dirty="0">
                <a:solidFill>
                  <a:srgbClr val="C00000"/>
                </a:solidFill>
              </a:rPr>
              <a:t>an extension of 1 to 12 </a:t>
            </a:r>
            <a:r>
              <a:rPr lang="en-US" sz="2000" kern="0" dirty="0" smtClean="0">
                <a:solidFill>
                  <a:srgbClr val="C00000"/>
                </a:solidFill>
              </a:rPr>
              <a:t>months.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629400" y="4191000"/>
            <a:ext cx="2133600" cy="707886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C00000"/>
                </a:solidFill>
              </a:rPr>
              <a:t>New calculated project</a:t>
            </a:r>
            <a:r>
              <a:rPr lang="en-US" sz="2000" kern="0" dirty="0">
                <a:solidFill>
                  <a:srgbClr val="C00000"/>
                </a:solidFill>
              </a:rPr>
              <a:t> </a:t>
            </a:r>
            <a:r>
              <a:rPr lang="en-US" sz="2000" kern="0" dirty="0" smtClean="0">
                <a:solidFill>
                  <a:srgbClr val="C00000"/>
                </a:solidFill>
              </a:rPr>
              <a:t>end date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410200" y="4648200"/>
            <a:ext cx="1219201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57995" y="2689086"/>
            <a:ext cx="0" cy="165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343400" y="1006475"/>
            <a:ext cx="4572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58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Expanded Authority – You Get Just One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No Cost Extension (NCE) part of ‘expanded authorities’</a:t>
            </a:r>
          </a:p>
          <a:p>
            <a:r>
              <a:rPr lang="en-US" dirty="0" smtClean="0"/>
              <a:t>Can only extend once without express approval</a:t>
            </a:r>
          </a:p>
          <a:p>
            <a:r>
              <a:rPr lang="en-US" dirty="0" smtClean="0"/>
              <a:t>Increasing trend of extending in the middle of the project period (i.e. end of year 2 of 5 year grant)</a:t>
            </a:r>
          </a:p>
          <a:p>
            <a:r>
              <a:rPr lang="en-US" dirty="0" smtClean="0"/>
              <a:t>If this is done, the Extension link will NOT appear 90 days from end of project end-date</a:t>
            </a:r>
          </a:p>
          <a:p>
            <a:r>
              <a:rPr lang="en-US" dirty="0" smtClean="0"/>
              <a:t>See June’s 2015 eRA Items of Interest for more:</a:t>
            </a:r>
          </a:p>
          <a:p>
            <a:pPr lvl="1"/>
            <a:r>
              <a:rPr lang="en-US" sz="1600" dirty="0">
                <a:hlinkClick r:id="rId2" tooltip="June 2015 Items of Interest"/>
              </a:rPr>
              <a:t>https://era.nih.gov/news_and_events/era_item_June_2015.htm#expanded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35206B-4A4A-47B0-BA21-D142872E963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43200"/>
            <a:ext cx="7848600" cy="1673225"/>
          </a:xfrm>
        </p:spPr>
        <p:txBody>
          <a:bodyPr/>
          <a:lstStyle/>
          <a:p>
            <a:r>
              <a:rPr lang="en-US" dirty="0" smtClean="0"/>
              <a:t>Research Performance </a:t>
            </a:r>
          </a:p>
          <a:p>
            <a:r>
              <a:rPr lang="en-US" dirty="0" smtClean="0"/>
              <a:t>Progress Report (</a:t>
            </a:r>
            <a:r>
              <a:rPr lang="en-US" dirty="0" err="1" smtClean="0"/>
              <a:t>rppr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- RPPR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6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 progress report to </a:t>
            </a:r>
            <a:r>
              <a:rPr lang="en-US" dirty="0"/>
              <a:t>document grantee accomplishments and compliance with terms of award.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r>
              <a:rPr lang="en-US" sz="2400" dirty="0" smtClean="0"/>
              <a:t>Describes </a:t>
            </a:r>
            <a:r>
              <a:rPr lang="en-US" sz="2400" dirty="0"/>
              <a:t>scientific progress, identify significant changes, report on personnel, and describe plans for the subsequent budget period or year</a:t>
            </a:r>
            <a:r>
              <a:rPr lang="en-US" sz="2400" dirty="0" smtClean="0"/>
              <a:t>.</a:t>
            </a:r>
          </a:p>
          <a:p>
            <a:pPr lvl="1"/>
            <a:r>
              <a:rPr lang="en-US" sz="2000" dirty="0">
                <a:hlinkClick r:id="rId2" tooltip="RPPR web page"/>
              </a:rPr>
              <a:t>http://grants.nih.gov/grants/rppr</a:t>
            </a:r>
            <a:r>
              <a:rPr lang="en-US" sz="2000" dirty="0" smtClean="0">
                <a:hlinkClick r:id="rId2" tooltip="RPPR web page"/>
              </a:rPr>
              <a:t>/</a:t>
            </a:r>
            <a:endParaRPr lang="en-US" sz="2000" dirty="0" smtClean="0"/>
          </a:p>
          <a:p>
            <a:r>
              <a:rPr lang="en-US" sz="2400" dirty="0" smtClean="0"/>
              <a:t>Now available for all SNAP and non-SNAP progress reports.</a:t>
            </a:r>
          </a:p>
          <a:p>
            <a:r>
              <a:rPr lang="en-US" sz="2400" dirty="0" smtClean="0"/>
              <a:t>Progress </a:t>
            </a:r>
            <a:r>
              <a:rPr lang="en-US" sz="2400" dirty="0"/>
              <a:t>Report Additional Material (PRAM) functionality </a:t>
            </a:r>
            <a:r>
              <a:rPr lang="en-US" sz="2400" dirty="0" smtClean="0"/>
              <a:t>available </a:t>
            </a:r>
            <a:r>
              <a:rPr lang="en-US" sz="2400" dirty="0"/>
              <a:t>for publication compliancy </a:t>
            </a:r>
            <a:r>
              <a:rPr lang="en-US" sz="2400" dirty="0" smtClean="0"/>
              <a:t>explanations and additional information requested by grants management staff.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91000"/>
            <a:ext cx="20574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1784" y="5250418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Hello, RPPR!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2088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Transition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b="1" dirty="0"/>
              <a:t>Required</a:t>
            </a:r>
            <a:r>
              <a:rPr lang="en-US" sz="2800" dirty="0"/>
              <a:t> for SNAP and Fellowship Awards with budget start dates on or after July 1, 2013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b="1" dirty="0" smtClean="0"/>
              <a:t>Required </a:t>
            </a:r>
            <a:r>
              <a:rPr lang="en-US" sz="2800" dirty="0" smtClean="0"/>
              <a:t>for type 5 non-SNAP progress reports as of April 24, 2014.</a:t>
            </a:r>
          </a:p>
          <a:p>
            <a:pPr lvl="1"/>
            <a:r>
              <a:rPr lang="en-US" sz="2300" dirty="0"/>
              <a:t>Reminder: NIH Requires the Research Performance Progress Report (RPPR) for All Type 5 Progress </a:t>
            </a:r>
            <a:r>
              <a:rPr lang="en-US" sz="2300" dirty="0" smtClean="0"/>
              <a:t>Reports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NOT-OD-15-014</a:t>
            </a:r>
            <a:endParaRPr lang="en-US" sz="2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129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7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Menu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6146" name="Picture 2" title="RPPR Me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028" y="1828801"/>
            <a:ext cx="8535945" cy="40386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36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What is era Commons?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7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Data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527048"/>
            <a:ext cx="8839200" cy="4797552"/>
          </a:xfrm>
        </p:spPr>
        <p:txBody>
          <a:bodyPr/>
          <a:lstStyle/>
          <a:p>
            <a:r>
              <a:rPr lang="en-US" sz="2400" dirty="0" smtClean="0"/>
              <a:t>RPPR sections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Cover Page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Accomplishments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Products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Participants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Impact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Changes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Special Reporting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Budget (non-SNAP)</a:t>
            </a:r>
          </a:p>
          <a:p>
            <a:r>
              <a:rPr lang="en-US" sz="2500" dirty="0" smtClean="0"/>
              <a:t>Watch for character limits in data entry fields</a:t>
            </a:r>
          </a:p>
          <a:p>
            <a:r>
              <a:rPr lang="en-US" sz="2500" dirty="0" smtClean="0"/>
              <a:t>Ensure uploads are in PDF format</a:t>
            </a:r>
          </a:p>
          <a:p>
            <a:r>
              <a:rPr lang="en-US" sz="2500" dirty="0" smtClean="0"/>
              <a:t>When completing data tables remember to click ‘Add/New’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 Report Additional Materials (PRAM)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21352"/>
          </a:xfrm>
        </p:spPr>
        <p:txBody>
          <a:bodyPr/>
          <a:lstStyle/>
          <a:p>
            <a:r>
              <a:rPr lang="en-US" dirty="0" smtClean="0"/>
              <a:t>The PRAM </a:t>
            </a:r>
            <a:r>
              <a:rPr lang="en-US" dirty="0"/>
              <a:t>feature provides a </a:t>
            </a:r>
            <a:r>
              <a:rPr lang="en-US" dirty="0" smtClean="0"/>
              <a:t>means </a:t>
            </a:r>
            <a:r>
              <a:rPr lang="en-US" dirty="0"/>
              <a:t>for the grantee </a:t>
            </a:r>
            <a:r>
              <a:rPr lang="en-US" dirty="0" smtClean="0"/>
              <a:t>to </a:t>
            </a:r>
            <a:r>
              <a:rPr lang="en-US" dirty="0"/>
              <a:t>enter, </a:t>
            </a:r>
            <a:r>
              <a:rPr lang="en-US" dirty="0" smtClean="0"/>
              <a:t>review, route, and </a:t>
            </a:r>
            <a:r>
              <a:rPr lang="en-US" dirty="0"/>
              <a:t>submit </a:t>
            </a:r>
            <a:r>
              <a:rPr lang="en-US" dirty="0" smtClean="0"/>
              <a:t>information to agency following the submission of an RPPR.</a:t>
            </a:r>
          </a:p>
          <a:p>
            <a:pPr lvl="1"/>
            <a:r>
              <a:rPr lang="en-US" dirty="0" smtClean="0"/>
              <a:t>Public Access (PA) PRAM - Generated </a:t>
            </a:r>
            <a:r>
              <a:rPr lang="en-US" dirty="0"/>
              <a:t>automatically after an RPPR is submitted with publications that are not compliant with Public Access Policy</a:t>
            </a:r>
          </a:p>
          <a:p>
            <a:pPr lvl="1"/>
            <a:r>
              <a:rPr lang="en-US" dirty="0" smtClean="0"/>
              <a:t>IC (Agency) Requested PRAM – Only available if requested </a:t>
            </a:r>
            <a:r>
              <a:rPr lang="en-US" dirty="0"/>
              <a:t>by the Grants Management Specialist (GMS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sz="2000" dirty="0"/>
              <a:t>PD/PI </a:t>
            </a:r>
            <a:r>
              <a:rPr lang="en-US" sz="2000" dirty="0" smtClean="0"/>
              <a:t>can </a:t>
            </a:r>
            <a:r>
              <a:rPr lang="en-US" sz="2000" dirty="0"/>
              <a:t>enter the PRAM, but </a:t>
            </a:r>
            <a:r>
              <a:rPr lang="en-US" sz="2000" dirty="0" smtClean="0"/>
              <a:t>can </a:t>
            </a:r>
            <a:r>
              <a:rPr lang="en-US" sz="2000" dirty="0"/>
              <a:t>only submit it if </a:t>
            </a:r>
            <a:r>
              <a:rPr lang="en-US" sz="2000" dirty="0" smtClean="0"/>
              <a:t>they are delegated </a:t>
            </a:r>
            <a:r>
              <a:rPr lang="en-US" sz="2000" dirty="0"/>
              <a:t>with </a:t>
            </a:r>
            <a:r>
              <a:rPr lang="en-US" sz="2000" dirty="0" smtClean="0"/>
              <a:t>Submit </a:t>
            </a:r>
            <a:r>
              <a:rPr lang="en-US" sz="2000" dirty="0"/>
              <a:t>Progress </a:t>
            </a:r>
            <a:r>
              <a:rPr lang="en-US" sz="2000" dirty="0" smtClean="0"/>
              <a:t>Report authority</a:t>
            </a:r>
            <a:r>
              <a:rPr lang="en-US" sz="2000" dirty="0"/>
              <a:t>. </a:t>
            </a:r>
            <a:r>
              <a:rPr lang="en-US" sz="2000" dirty="0" smtClean="0"/>
              <a:t>Otherwise</a:t>
            </a:r>
            <a:r>
              <a:rPr lang="en-US" sz="2000" dirty="0"/>
              <a:t>, </a:t>
            </a:r>
            <a:r>
              <a:rPr lang="en-US" sz="2000" dirty="0" smtClean="0"/>
              <a:t>only </a:t>
            </a:r>
            <a:r>
              <a:rPr lang="en-US" sz="2000" dirty="0"/>
              <a:t>the SO can submit the PRAM to </a:t>
            </a:r>
            <a:r>
              <a:rPr lang="en-US" sz="2000" dirty="0" smtClean="0"/>
              <a:t>Agency.</a:t>
            </a:r>
            <a:endParaRPr lang="en-US" sz="2000" dirty="0"/>
          </a:p>
          <a:p>
            <a:pPr marL="274638" lvl="1" indent="0">
              <a:buNone/>
            </a:pPr>
            <a:endParaRPr lang="en-US" dirty="0" smtClean="0"/>
          </a:p>
          <a:p>
            <a:pPr marL="274638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133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Report Additional </a:t>
            </a:r>
            <a:r>
              <a:rPr lang="en-US" dirty="0" smtClean="0"/>
              <a:t>Materials - PRAM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134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26" name="Picture 2" title="PRAM upload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4197" y="3352801"/>
            <a:ext cx="7483729" cy="3429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title="PRAM 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599" y="990600"/>
            <a:ext cx="8396111" cy="228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 title="oval"/>
          <p:cNvSpPr/>
          <p:nvPr/>
        </p:nvSpPr>
        <p:spPr>
          <a:xfrm>
            <a:off x="6858000" y="2895600"/>
            <a:ext cx="12192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9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</a:t>
            </a:r>
            <a:r>
              <a:rPr lang="en-US" dirty="0" smtClean="0"/>
              <a:t>Multi-Year RPPR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 smtClean="0">
                <a:solidFill>
                  <a:prstClr val="black"/>
                </a:solidFill>
              </a:rPr>
              <a:t>MYRPPR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Multi Year Progress Reports now use RPPR format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Link available under the Action Column in Status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135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098" name="Picture 2" descr="C:\Users\hardisona\Desktop\rpprStatus_figuresFromFlare\rppr_link_multiYear.png" title="MYRPP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9" y="2969886"/>
            <a:ext cx="8282763" cy="33547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8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</a:t>
            </a:r>
            <a:r>
              <a:rPr lang="en-US" dirty="0" smtClean="0"/>
              <a:t>Budgets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with budgets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R&amp;R </a:t>
            </a:r>
            <a:r>
              <a:rPr lang="en-US" sz="2300" dirty="0">
                <a:solidFill>
                  <a:srgbClr val="1F497D"/>
                </a:solidFill>
              </a:rPr>
              <a:t>budget </a:t>
            </a:r>
            <a:r>
              <a:rPr lang="en-US" sz="2300" dirty="0" smtClean="0">
                <a:solidFill>
                  <a:srgbClr val="1F497D"/>
                </a:solidFill>
              </a:rPr>
              <a:t>and PHS </a:t>
            </a:r>
            <a:r>
              <a:rPr lang="en-US" sz="2300" dirty="0">
                <a:solidFill>
                  <a:srgbClr val="1F497D"/>
                </a:solidFill>
              </a:rPr>
              <a:t>398 </a:t>
            </a:r>
            <a:r>
              <a:rPr lang="en-US" sz="2300" dirty="0" smtClean="0">
                <a:solidFill>
                  <a:srgbClr val="1F497D"/>
                </a:solidFill>
              </a:rPr>
              <a:t>budgets are </a:t>
            </a:r>
            <a:r>
              <a:rPr lang="en-US" sz="2300" dirty="0">
                <a:solidFill>
                  <a:srgbClr val="1F497D"/>
                </a:solidFill>
              </a:rPr>
              <a:t>now available for Non-SNAP </a:t>
            </a:r>
            <a:r>
              <a:rPr lang="en-US" sz="2300" dirty="0" smtClean="0">
                <a:solidFill>
                  <a:srgbClr val="1F497D"/>
                </a:solidFill>
              </a:rPr>
              <a:t>RPPR.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If presented with an option of budget forms, the type that was submitted with the application should be used.</a:t>
            </a:r>
          </a:p>
          <a:p>
            <a:pPr lvl="2">
              <a:buClr>
                <a:srgbClr val="C0504D"/>
              </a:buClr>
            </a:pPr>
            <a:r>
              <a:rPr lang="en-US" sz="2100" dirty="0" smtClean="0">
                <a:solidFill>
                  <a:srgbClr val="1F497D"/>
                </a:solidFill>
              </a:rPr>
              <a:t>PHS 398 Budget is available only on training grants.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Help for R&amp;R Budget and </a:t>
            </a:r>
            <a:r>
              <a:rPr lang="en-US" sz="2300" dirty="0">
                <a:solidFill>
                  <a:srgbClr val="1F497D"/>
                </a:solidFill>
              </a:rPr>
              <a:t>PHS 398 Budget </a:t>
            </a:r>
            <a:r>
              <a:rPr lang="en-US" sz="2300" dirty="0" smtClean="0">
                <a:solidFill>
                  <a:srgbClr val="1F497D"/>
                </a:solidFill>
              </a:rPr>
              <a:t>forms can be found in the SF424 R&amp;R User Guides.</a:t>
            </a:r>
            <a:endParaRPr lang="en-US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136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</a:t>
            </a:r>
            <a:r>
              <a:rPr lang="en-US" dirty="0" smtClean="0"/>
              <a:t>Complex, Multi-Project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for complex, multi-project grants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After RPPR is initiated, PI will need to identify if RPPR should contain components.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RPPR </a:t>
            </a:r>
            <a:r>
              <a:rPr lang="en-US" sz="2300" dirty="0">
                <a:solidFill>
                  <a:srgbClr val="1F497D"/>
                </a:solidFill>
              </a:rPr>
              <a:t>should have the same structure as the originally submitted application</a:t>
            </a:r>
            <a:r>
              <a:rPr lang="en-US" sz="2300" dirty="0" smtClean="0">
                <a:solidFill>
                  <a:srgbClr val="1F497D"/>
                </a:solidFill>
              </a:rPr>
              <a:t>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Some sections are not available on Overall component (i.e. Budget)</a:t>
            </a:r>
          </a:p>
          <a:p>
            <a:pPr lvl="1">
              <a:buClr>
                <a:srgbClr val="C0504D"/>
              </a:buClr>
            </a:pPr>
            <a:r>
              <a:rPr lang="en-US" dirty="0" smtClean="0">
                <a:solidFill>
                  <a:srgbClr val="1F497D"/>
                </a:solidFill>
              </a:rPr>
              <a:t>Some sections are not available on component level (i.e. Participants and Publications are reported on Overall)</a:t>
            </a:r>
            <a:endParaRPr lang="en-US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137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Format for PA PRAM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138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 smtClean="0">
                <a:solidFill>
                  <a:prstClr val="black"/>
                </a:solidFill>
              </a:rPr>
              <a:t>Public Access (PA) PRAM will require an attachment.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The PA PRAM will no longer contain a free form text box.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Using My NCBI the institution will need to generate a PDF of their reported publications showing their compliance.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For instructions on generating the report please see: </a:t>
            </a:r>
            <a:r>
              <a:rPr lang="en-US" dirty="0" smtClean="0">
                <a:hlinkClick r:id="rId2" tooltip="PA PRAM instructional page"/>
              </a:rPr>
              <a:t>http</a:t>
            </a:r>
            <a:r>
              <a:rPr lang="en-US" dirty="0">
                <a:hlinkClick r:id="rId2" tooltip="PA PRAM instructional page"/>
              </a:rPr>
              <a:t>://</a:t>
            </a:r>
            <a:r>
              <a:rPr lang="en-US" dirty="0" smtClean="0">
                <a:hlinkClick r:id="rId2" tooltip="PA PRAM instructional page"/>
              </a:rPr>
              <a:t>www.nlm.nih.gov/pubs/techbull/nd12/nd12_myncbi_pdf.html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59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– What’s New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138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371600"/>
            <a:ext cx="8503920" cy="4953000"/>
          </a:xfrm>
        </p:spPr>
        <p:txBody>
          <a:bodyPr/>
          <a:lstStyle/>
          <a:p>
            <a:pPr>
              <a:buClr>
                <a:srgbClr val="4F81BD"/>
              </a:buClr>
            </a:pPr>
            <a:r>
              <a:rPr lang="en-US" dirty="0"/>
              <a:t>Use of Updated Inclusion Enrollment Format Now Required for Successful Submission of RPPR. Old formatted inclusion data results in an error.</a:t>
            </a:r>
          </a:p>
          <a:p>
            <a:pPr lvl="1">
              <a:buClr>
                <a:srgbClr val="4F81BD"/>
              </a:buClr>
            </a:pPr>
            <a:r>
              <a:rPr lang="en-US" dirty="0">
                <a:hlinkClick r:id="rId2" tooltip="Guide Notice RPPR"/>
              </a:rPr>
              <a:t>NOT-OD-15-078</a:t>
            </a:r>
            <a:endParaRPr lang="en-US" dirty="0"/>
          </a:p>
          <a:p>
            <a:r>
              <a:rPr lang="en-US" dirty="0" smtClean="0"/>
              <a:t>Use </a:t>
            </a:r>
            <a:r>
              <a:rPr lang="en-US" dirty="0"/>
              <a:t>of New Inclusion Management System Required as of October 17, </a:t>
            </a:r>
            <a:r>
              <a:rPr lang="en-US" dirty="0" smtClean="0"/>
              <a:t>2014</a:t>
            </a:r>
          </a:p>
          <a:p>
            <a:pPr lvl="1"/>
            <a:r>
              <a:rPr lang="en-US" dirty="0" smtClean="0">
                <a:hlinkClick r:id="rId3" tooltip="Guide Notice for Inclusion Management System"/>
              </a:rPr>
              <a:t>NOT-OD-15-005</a:t>
            </a:r>
            <a:endParaRPr lang="en-US" dirty="0"/>
          </a:p>
          <a:p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0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– T3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43200"/>
            <a:ext cx="8229600" cy="1673225"/>
          </a:xfrm>
        </p:spPr>
        <p:txBody>
          <a:bodyPr/>
          <a:lstStyle/>
          <a:p>
            <a:r>
              <a:rPr lang="en-US" dirty="0" smtClean="0"/>
              <a:t>Submitting an administrative supplement</a:t>
            </a:r>
          </a:p>
          <a:p>
            <a:r>
              <a:rPr lang="en-US" dirty="0" smtClean="0"/>
              <a:t>(type 3s)</a:t>
            </a:r>
            <a:endParaRPr lang="en-US" dirty="0"/>
          </a:p>
          <a:p>
            <a:r>
              <a:rPr lang="en-US" dirty="0" smtClean="0"/>
              <a:t>Using era Commons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88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sz="2400" dirty="0" smtClean="0"/>
              <a:t>Administrative Supplements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request for </a:t>
            </a:r>
            <a:r>
              <a:rPr lang="en-US" dirty="0" smtClean="0"/>
              <a:t>additional </a:t>
            </a:r>
            <a:r>
              <a:rPr lang="en-US" dirty="0"/>
              <a:t>funds during a current project period to provide for an increase in costs due to unforeseen circumstances.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Requested additional costs must be within the scope of the peer reviewed and approved project</a:t>
            </a:r>
          </a:p>
          <a:p>
            <a:r>
              <a:rPr lang="en-US" dirty="0" smtClean="0"/>
              <a:t>Multiple submission methods available:</a:t>
            </a:r>
          </a:p>
          <a:p>
            <a:pPr lvl="1"/>
            <a:r>
              <a:rPr lang="en-US" dirty="0"/>
              <a:t>SF424 (R&amp;R) application forms &amp; standard Grants.gov submission </a:t>
            </a:r>
            <a:r>
              <a:rPr lang="en-US" dirty="0" smtClean="0"/>
              <a:t>process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lvl="2"/>
            <a:r>
              <a:rPr lang="en-US" dirty="0"/>
              <a:t>Great for system-to-system users</a:t>
            </a:r>
          </a:p>
          <a:p>
            <a:pPr lvl="1"/>
            <a:r>
              <a:rPr lang="en-US" dirty="0"/>
              <a:t>Streamlined </a:t>
            </a:r>
            <a:r>
              <a:rPr lang="en-US" dirty="0" err="1"/>
              <a:t>eRA</a:t>
            </a:r>
            <a:r>
              <a:rPr lang="en-US" dirty="0"/>
              <a:t> Commons </a:t>
            </a:r>
            <a:r>
              <a:rPr lang="en-US" dirty="0" smtClean="0"/>
              <a:t>process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lvl="2"/>
            <a:r>
              <a:rPr lang="en-US" dirty="0"/>
              <a:t>Commons pre-populates much of the data needed for request from awarded grant</a:t>
            </a:r>
          </a:p>
          <a:p>
            <a:pPr lvl="1"/>
            <a:r>
              <a:rPr lang="en-US" dirty="0"/>
              <a:t>Paper process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474023"/>
            <a:ext cx="883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1</a:t>
            </a:r>
            <a:r>
              <a:rPr lang="en-US" sz="1400" dirty="0" smtClean="0"/>
              <a:t>Available </a:t>
            </a:r>
            <a:r>
              <a:rPr lang="en-US" sz="1400" dirty="0"/>
              <a:t>for single-project activity codes for which competing applications are submitted through </a:t>
            </a:r>
            <a:r>
              <a:rPr lang="en-US" sz="1400" dirty="0" smtClean="0"/>
              <a:t>Grants.gov.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07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eRA</a:t>
            </a:r>
            <a:r>
              <a:rPr lang="en-US" dirty="0" smtClean="0"/>
              <a:t> Commons?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eRA</a:t>
            </a:r>
            <a:r>
              <a:rPr lang="en-US" dirty="0"/>
              <a:t> Commons is an online interface where grant applicants, grantees and federal staff can access and share administrative information related to grant applications and awarded research grants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5" descr="MCBD06931_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4303" y="3329677"/>
            <a:ext cx="2972696" cy="280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94175" y="3155745"/>
            <a:ext cx="168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Applications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11380" y="6019800"/>
            <a:ext cx="3557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Post-award Correspondence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71979" y="4587773"/>
            <a:ext cx="2504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Review Assignment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426415" y="4945780"/>
            <a:ext cx="18501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Priority Score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03487" y="5303787"/>
            <a:ext cx="2621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Summary Statement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47424" y="5661794"/>
            <a:ext cx="2095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Notice of Award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61484" y="4229766"/>
            <a:ext cx="3467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3300"/>
                </a:solidFill>
                <a:latin typeface="Georgia" pitchFamily="18" charset="0"/>
              </a:rPr>
              <a:t>Certifications &amp; Assurances</a:t>
            </a:r>
            <a:endParaRPr lang="en-US" b="1" dirty="0">
              <a:solidFill>
                <a:srgbClr val="CC3300"/>
              </a:solidFill>
              <a:latin typeface="Georgia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577476" y="4587773"/>
            <a:ext cx="224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Progress Reports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228153" y="5303787"/>
            <a:ext cx="2305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Financial Reports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914109" y="5661794"/>
            <a:ext cx="2351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Invention Reports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053451" y="4229766"/>
            <a:ext cx="1617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Profile Data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88629" y="3871759"/>
            <a:ext cx="3714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Assembled Application Image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195805" y="3513752"/>
            <a:ext cx="3841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eSubmission Errors/Warnings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903487" y="6019800"/>
            <a:ext cx="3804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Training Appointment Actions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531850" y="4945780"/>
            <a:ext cx="24529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3300"/>
                </a:solidFill>
                <a:latin typeface="Georgia" pitchFamily="18" charset="0"/>
              </a:rPr>
              <a:t>Closeout Processes</a:t>
            </a:r>
            <a:endParaRPr lang="en-US" b="1" dirty="0">
              <a:solidFill>
                <a:srgbClr val="CC3300"/>
              </a:solidFill>
              <a:latin typeface="Georgia" pitchFamily="18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5393298" y="3155745"/>
            <a:ext cx="19720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3300"/>
                </a:solidFill>
                <a:latin typeface="Georgia" pitchFamily="18" charset="0"/>
              </a:rPr>
              <a:t>Prior Approval</a:t>
            </a:r>
            <a:endParaRPr lang="en-US" b="1" dirty="0">
              <a:solidFill>
                <a:srgbClr val="CC3300"/>
              </a:solidFill>
              <a:latin typeface="Georgia" pitchFamily="18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6136361" y="3513752"/>
            <a:ext cx="1930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3300"/>
                </a:solidFill>
                <a:latin typeface="Georgia" pitchFamily="18" charset="0"/>
              </a:rPr>
              <a:t>Inclusion Data</a:t>
            </a:r>
            <a:endParaRPr lang="en-US" b="1" dirty="0">
              <a:solidFill>
                <a:srgbClr val="CC3300"/>
              </a:solidFill>
              <a:latin typeface="Georgia" pitchFamily="18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6514694" y="3871759"/>
            <a:ext cx="20505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3300"/>
                </a:solidFill>
                <a:latin typeface="Georgia" pitchFamily="18" charset="0"/>
              </a:rPr>
              <a:t>Training Tables</a:t>
            </a:r>
            <a:endParaRPr lang="en-US" b="1" dirty="0">
              <a:solidFill>
                <a:srgbClr val="CC33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Requests - 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Starting an Administrative Supplement </a:t>
            </a:r>
            <a:r>
              <a:rPr lang="en-US" sz="2800" dirty="0" smtClean="0"/>
              <a:t>request in </a:t>
            </a:r>
            <a:r>
              <a:rPr lang="en-US" sz="2800" dirty="0"/>
              <a:t>Commons you must find </a:t>
            </a:r>
            <a:r>
              <a:rPr lang="en-US" sz="2800" dirty="0" smtClean="0"/>
              <a:t>eligible </a:t>
            </a:r>
            <a:r>
              <a:rPr lang="en-US" sz="2800" dirty="0"/>
              <a:t>grant and </a:t>
            </a:r>
            <a:r>
              <a:rPr lang="en-US" sz="2800" i="1" dirty="0"/>
              <a:t>Initiate Request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2050" name="Picture 2" title="Manage Administrative Suplemen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" y="3276600"/>
            <a:ext cx="86455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00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Complete Form – Required Fields are indicated with red </a:t>
            </a:r>
            <a:r>
              <a:rPr lang="en-US" dirty="0" smtClean="0"/>
              <a:t>asterisk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3074" name="Picture 2" title="Administrative Sulpplement data entry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431480"/>
            <a:ext cx="8305800" cy="69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0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For each Budget Period </a:t>
            </a:r>
            <a:r>
              <a:rPr lang="en-US" sz="2400" dirty="0" smtClean="0"/>
              <a:t>enter appropriate sections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smtClean="0"/>
              <a:t>Personnel</a:t>
            </a:r>
            <a:r>
              <a:rPr lang="en-US" sz="2000" dirty="0"/>
              <a:t>, Equipment, Travel, Participant/Trainee, Other </a:t>
            </a:r>
            <a:r>
              <a:rPr lang="en-US" sz="2000" dirty="0" smtClean="0"/>
              <a:t>Direct, Total </a:t>
            </a:r>
            <a:r>
              <a:rPr lang="en-US" sz="2000" dirty="0"/>
              <a:t>F&amp;A (Indirect) Costs</a:t>
            </a:r>
          </a:p>
          <a:p>
            <a:r>
              <a:rPr lang="en-US" sz="2400" dirty="0"/>
              <a:t>Total Requested will be calculated automatically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Picture 5" descr="A message across the top of the screen reads: The information has been updated successfully. &#10;&#10;The Summary of Administrative Supplement Funds Requested (in Dollars) has updated to show the total quantity of personnel in the Personnel column (Total Requested column has also updated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00401"/>
            <a:ext cx="5713931" cy="34861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0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Resources:</a:t>
            </a:r>
          </a:p>
          <a:p>
            <a:pPr lvl="1"/>
            <a:r>
              <a:rPr lang="en-US" dirty="0" err="1"/>
              <a:t>eRA</a:t>
            </a:r>
            <a:r>
              <a:rPr lang="en-US" dirty="0"/>
              <a:t> Commons Administrative Supplement Module User </a:t>
            </a:r>
            <a:r>
              <a:rPr lang="en-US" dirty="0" smtClean="0"/>
              <a:t>Guide</a:t>
            </a:r>
            <a:endParaRPr lang="en-US" dirty="0"/>
          </a:p>
          <a:p>
            <a:pPr lvl="2"/>
            <a:r>
              <a:rPr lang="en-US" dirty="0">
                <a:hlinkClick r:id="rId2" tooltip="Administrative Supplement User Guide"/>
              </a:rPr>
              <a:t>http://</a:t>
            </a:r>
            <a:r>
              <a:rPr lang="en-US" dirty="0" smtClean="0">
                <a:hlinkClick r:id="rId2" tooltip="Administrative Supplement User Guide"/>
              </a:rPr>
              <a:t>era.nih.gov/files/eRA_Commons_Admin-Supp_UG.pdf</a:t>
            </a:r>
            <a:endParaRPr lang="en-US" dirty="0"/>
          </a:p>
          <a:p>
            <a:pPr lvl="1"/>
            <a:r>
              <a:rPr lang="en-US" dirty="0"/>
              <a:t>Administrative Supplements (Type 3s) Frequently Asked </a:t>
            </a:r>
            <a:r>
              <a:rPr lang="en-US" dirty="0" smtClean="0"/>
              <a:t>Questions</a:t>
            </a:r>
            <a:endParaRPr lang="en-US" dirty="0"/>
          </a:p>
          <a:p>
            <a:pPr lvl="2"/>
            <a:r>
              <a:rPr lang="en-US" dirty="0">
                <a:hlinkClick r:id="rId3" tooltip="Admin Supplement FAQs page"/>
              </a:rPr>
              <a:t>http://</a:t>
            </a:r>
            <a:r>
              <a:rPr lang="en-US" dirty="0" smtClean="0">
                <a:hlinkClick r:id="rId3" tooltip="Admin Supplement FAQs page"/>
              </a:rPr>
              <a:t>era.nih.gov/commons/faq_commons.cfm#XVIII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43" y="4302369"/>
            <a:ext cx="152209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– Relinquishing Statement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Submitting a relinquishing statement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34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14600" cy="1295400"/>
          </a:xfrm>
        </p:spPr>
        <p:txBody>
          <a:bodyPr/>
          <a:lstStyle/>
          <a:p>
            <a:r>
              <a:rPr lang="en-US" sz="2400" dirty="0" smtClean="0"/>
              <a:t>Relinquishing Statement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PHS 3734 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15000"/>
          </a:xfrm>
        </p:spPr>
        <p:txBody>
          <a:bodyPr/>
          <a:lstStyle/>
          <a:p>
            <a:r>
              <a:rPr lang="en-US" sz="2400" dirty="0"/>
              <a:t>Processed in </a:t>
            </a:r>
            <a:r>
              <a:rPr lang="en-US" sz="2400" dirty="0" err="1"/>
              <a:t>eRA</a:t>
            </a:r>
            <a:r>
              <a:rPr lang="en-US" sz="2400" dirty="0"/>
              <a:t> Commons</a:t>
            </a:r>
          </a:p>
          <a:p>
            <a:pPr lvl="1"/>
            <a:r>
              <a:rPr lang="en-US" sz="2000" dirty="0"/>
              <a:t>To relinquish any awarded </a:t>
            </a:r>
            <a:r>
              <a:rPr lang="en-US" sz="2000" dirty="0" smtClean="0"/>
              <a:t>grant</a:t>
            </a:r>
            <a:endParaRPr lang="en-US" sz="2000" dirty="0"/>
          </a:p>
          <a:p>
            <a:r>
              <a:rPr lang="en-US" sz="2400" dirty="0"/>
              <a:t>Original institution</a:t>
            </a:r>
          </a:p>
          <a:p>
            <a:pPr lvl="1"/>
            <a:r>
              <a:rPr lang="en-US" sz="2000" dirty="0"/>
              <a:t>Submits relinquishing statement</a:t>
            </a:r>
          </a:p>
          <a:p>
            <a:pPr lvl="1"/>
            <a:r>
              <a:rPr lang="en-US" sz="2000" dirty="0"/>
              <a:t>Can select new grantee organization or enter contact information if organization is not Commons Registered</a:t>
            </a:r>
          </a:p>
          <a:p>
            <a:r>
              <a:rPr lang="en-US" sz="2400" dirty="0" smtClean="0"/>
              <a:t>New institution</a:t>
            </a:r>
          </a:p>
          <a:p>
            <a:pPr lvl="1"/>
            <a:r>
              <a:rPr lang="en-US" sz="2000" dirty="0" smtClean="0"/>
              <a:t>Receives </a:t>
            </a:r>
            <a:r>
              <a:rPr lang="en-US" sz="2000" dirty="0" err="1"/>
              <a:t>eNotification</a:t>
            </a:r>
            <a:r>
              <a:rPr lang="en-US" sz="2000" dirty="0"/>
              <a:t> from </a:t>
            </a:r>
            <a:r>
              <a:rPr lang="en-US" sz="2000" dirty="0" err="1"/>
              <a:t>eRA</a:t>
            </a:r>
            <a:r>
              <a:rPr lang="en-US" sz="2000" dirty="0"/>
              <a:t> Commons</a:t>
            </a:r>
          </a:p>
          <a:p>
            <a:pPr lvl="1"/>
            <a:r>
              <a:rPr lang="en-US" sz="2000" dirty="0"/>
              <a:t>Can view in </a:t>
            </a:r>
            <a:r>
              <a:rPr lang="en-US" sz="2000" dirty="0" err="1"/>
              <a:t>eRA</a:t>
            </a:r>
            <a:r>
              <a:rPr lang="en-US" sz="2000" dirty="0"/>
              <a:t> </a:t>
            </a:r>
            <a:r>
              <a:rPr lang="en-US" sz="2000" dirty="0" smtClean="0"/>
              <a:t>Commons</a:t>
            </a:r>
            <a:endParaRPr lang="en-US" sz="2000" dirty="0"/>
          </a:p>
          <a:p>
            <a:r>
              <a:rPr lang="en-US" sz="2400" dirty="0" smtClean="0"/>
              <a:t>NIH Awarding Institute </a:t>
            </a:r>
            <a:endParaRPr lang="en-US" sz="2400" dirty="0"/>
          </a:p>
          <a:p>
            <a:pPr lvl="1"/>
            <a:r>
              <a:rPr lang="en-US" sz="2000" dirty="0"/>
              <a:t>Reviews and accepts or returns for correction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2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Relinquishing Statement - Search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Use Change of Institution Search</a:t>
            </a:r>
          </a:p>
          <a:p>
            <a:pPr lvl="1"/>
            <a:r>
              <a:rPr lang="en-US" dirty="0" smtClean="0"/>
              <a:t>Must provide at least the Institute Code and Serial Number as search parameters</a:t>
            </a:r>
          </a:p>
        </p:txBody>
      </p:sp>
      <p:pic>
        <p:nvPicPr>
          <p:cNvPr id="4" name="Picture 3" title="Relinquishing Statement Search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2" y="2840997"/>
            <a:ext cx="7391400" cy="37976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17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Relinquishing Statement Data Entry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5798403"/>
            <a:ext cx="8077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993300"/>
                </a:solidFill>
                <a:latin typeface="Tahoma"/>
              </a:rPr>
              <a:t>Change of Institution User Guide: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Tahoma"/>
                <a:hlinkClick r:id="rId2" tooltip="Change of Institutuin User Guide"/>
              </a:rPr>
              <a:t>http://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  <a:hlinkClick r:id="rId2" tooltip="Change of Institutuin User Guide"/>
              </a:rPr>
              <a:t>era.nih.gov/files/ccoi_userguide.pdf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</a:rPr>
              <a:t> </a:t>
            </a:r>
            <a:endParaRPr lang="en-US" sz="2400" kern="0" dirty="0">
              <a:solidFill>
                <a:sysClr val="windowText" lastClr="000000"/>
              </a:solidFill>
              <a:latin typeface="Tahoma"/>
            </a:endParaRPr>
          </a:p>
        </p:txBody>
      </p:sp>
      <p:pic>
        <p:nvPicPr>
          <p:cNvPr id="7" name="Picture 6" title="Reliquishing Statement data scre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62" y="1036638"/>
            <a:ext cx="7355675" cy="45651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89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- T7 &amp; T6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Change of institution (type 7)</a:t>
            </a:r>
          </a:p>
          <a:p>
            <a:r>
              <a:rPr lang="en-US" dirty="0" smtClean="0"/>
              <a:t>Change of Organization status (type6)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828800"/>
          </a:xfrm>
        </p:spPr>
        <p:txBody>
          <a:bodyPr/>
          <a:lstStyle/>
          <a:p>
            <a:r>
              <a:rPr lang="en-US" dirty="0" smtClean="0"/>
              <a:t>Change of Grantee (Type 7) Requests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200400"/>
            <a:ext cx="2362200" cy="2925763"/>
          </a:xfrm>
        </p:spPr>
        <p:txBody>
          <a:bodyPr/>
          <a:lstStyle/>
          <a:p>
            <a:r>
              <a:rPr lang="en-US" dirty="0" smtClean="0"/>
              <a:t>Also known as Change of Institution or transfer.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Request for support of a funded project that has been transferred from one grantee or training institution to another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9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navigation options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New in</a:t>
            </a:r>
            <a:br>
              <a:rPr lang="en-US" dirty="0" smtClean="0"/>
            </a:br>
            <a:r>
              <a:rPr lang="en-US" dirty="0" smtClean="0"/>
              <a:t>eRA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7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2667000" cy="2133600"/>
          </a:xfrm>
        </p:spPr>
        <p:txBody>
          <a:bodyPr/>
          <a:lstStyle/>
          <a:p>
            <a:r>
              <a:rPr lang="en-US" dirty="0" smtClean="0"/>
              <a:t>Change of Organization Status (Type 6) Request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200400"/>
            <a:ext cx="2362200" cy="2925763"/>
          </a:xfrm>
        </p:spPr>
        <p:txBody>
          <a:bodyPr/>
          <a:lstStyle/>
          <a:p>
            <a:r>
              <a:rPr lang="en-US" dirty="0" smtClean="0"/>
              <a:t>Formerly known as Successor-In-Interest.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Request for support of a funded project at </a:t>
            </a:r>
            <a:r>
              <a:rPr lang="en-US"/>
              <a:t>an </a:t>
            </a:r>
            <a:r>
              <a:rPr lang="en-US" smtClean="0"/>
              <a:t>institution where </a:t>
            </a:r>
            <a:r>
              <a:rPr lang="en-US" dirty="0"/>
              <a:t>the legal status has been changed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7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6/7 Requests – Grants.gov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Available for post-award requests for single-project activity codes for which competing applications are submitted through Grants.gov</a:t>
            </a:r>
          </a:p>
          <a:p>
            <a:r>
              <a:rPr lang="en-US" dirty="0"/>
              <a:t>Though not yet required, applicants are encouraged to use and become familiar with the electronic option</a:t>
            </a:r>
          </a:p>
          <a:p>
            <a:r>
              <a:rPr lang="en-US" dirty="0" smtClean="0"/>
              <a:t>Talk to your awarding Institute prior to submission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20" y="4343400"/>
            <a:ext cx="17716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8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 6/7 Requests – Grants.gov Application Package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Parent Announcement page has general use FOAs</a:t>
            </a:r>
          </a:p>
          <a:p>
            <a:pPr lvl="1"/>
            <a:r>
              <a:rPr lang="en-US" dirty="0" smtClean="0">
                <a:hlinkClick r:id="rId2" tooltip="Parent Announcement for T6 and T7"/>
              </a:rPr>
              <a:t>http</a:t>
            </a:r>
            <a:r>
              <a:rPr lang="en-US" dirty="0">
                <a:hlinkClick r:id="rId2" tooltip="Parent Announcement for T6 and T7"/>
              </a:rPr>
              <a:t>://</a:t>
            </a:r>
            <a:r>
              <a:rPr lang="en-US" dirty="0" smtClean="0">
                <a:hlinkClick r:id="rId2" tooltip="Parent Announcement for T6 and T7"/>
              </a:rPr>
              <a:t>grants.nih.gov/grants/guide/parent_announcements.htm#post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completing package…</a:t>
            </a:r>
          </a:p>
          <a:p>
            <a:pPr lvl="1"/>
            <a:r>
              <a:rPr lang="en-US" dirty="0"/>
              <a:t>Follow all FOA-specific instructions</a:t>
            </a:r>
          </a:p>
          <a:p>
            <a:pPr lvl="1"/>
            <a:r>
              <a:rPr lang="en-US" dirty="0"/>
              <a:t>Carefully choose appropriate application package</a:t>
            </a:r>
          </a:p>
          <a:p>
            <a:pPr lvl="1"/>
            <a:r>
              <a:rPr lang="en-US" dirty="0"/>
              <a:t>Use Revision as the Application Type (SF424 RR, item #8)</a:t>
            </a:r>
          </a:p>
          <a:p>
            <a:pPr lvl="1"/>
            <a:r>
              <a:rPr lang="en-US" dirty="0"/>
              <a:t>Include IC and Serial number of awarded grant as the Federal Identifier (SF424 RR, item #4a)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2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6/7 </a:t>
            </a:r>
            <a:r>
              <a:rPr lang="en-US" dirty="0" smtClean="0"/>
              <a:t>Requests </a:t>
            </a:r>
            <a:r>
              <a:rPr lang="en-US" dirty="0"/>
              <a:t>&amp;</a:t>
            </a:r>
            <a:r>
              <a:rPr lang="en-US" dirty="0" smtClean="0"/>
              <a:t>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Similar to competing </a:t>
            </a:r>
            <a:r>
              <a:rPr lang="en-US" dirty="0" smtClean="0"/>
              <a:t>application process, </a:t>
            </a:r>
            <a:r>
              <a:rPr lang="en-US" dirty="0"/>
              <a:t>except:</a:t>
            </a:r>
          </a:p>
          <a:p>
            <a:pPr lvl="1"/>
            <a:r>
              <a:rPr lang="en-US" dirty="0"/>
              <a:t>Many of the </a:t>
            </a:r>
            <a:r>
              <a:rPr lang="en-US" dirty="0" smtClean="0"/>
              <a:t>NIH business </a:t>
            </a:r>
            <a:r>
              <a:rPr lang="en-US" dirty="0"/>
              <a:t>rule validations for competing applications are not enforced</a:t>
            </a:r>
          </a:p>
          <a:p>
            <a:pPr lvl="1"/>
            <a:r>
              <a:rPr lang="en-US" dirty="0"/>
              <a:t>Required forms may vary from competing applications for the same activity code</a:t>
            </a:r>
          </a:p>
          <a:p>
            <a:pPr lvl="2"/>
            <a:r>
              <a:rPr lang="en-US" dirty="0"/>
              <a:t>Modular budget forms not an option; must use R&amp;R Budget forms</a:t>
            </a:r>
          </a:p>
          <a:p>
            <a:pPr lvl="2"/>
            <a:r>
              <a:rPr lang="en-US" dirty="0" smtClean="0"/>
              <a:t>Type 6</a:t>
            </a:r>
          </a:p>
          <a:p>
            <a:pPr lvl="3"/>
            <a:r>
              <a:rPr lang="en-US" dirty="0" smtClean="0"/>
              <a:t>Only a few required forms</a:t>
            </a:r>
            <a:endParaRPr lang="en-US" dirty="0"/>
          </a:p>
          <a:p>
            <a:pPr lvl="4"/>
            <a:r>
              <a:rPr lang="en-US" dirty="0" smtClean="0"/>
              <a:t>SF424 (R&amp;R) cover, Other Project Information, SR/Key Information</a:t>
            </a:r>
          </a:p>
          <a:p>
            <a:pPr lvl="3"/>
            <a:r>
              <a:rPr lang="en-US" dirty="0" smtClean="0"/>
              <a:t>Optional forms vary by program</a:t>
            </a:r>
          </a:p>
          <a:p>
            <a:pPr lvl="2"/>
            <a:r>
              <a:rPr lang="en-US" dirty="0" smtClean="0"/>
              <a:t>Type 7</a:t>
            </a:r>
          </a:p>
          <a:p>
            <a:pPr lvl="3"/>
            <a:r>
              <a:rPr lang="en-US" dirty="0" smtClean="0"/>
              <a:t>Budget </a:t>
            </a:r>
            <a:r>
              <a:rPr lang="en-US" dirty="0"/>
              <a:t>forms added to some Type 7 form packages (e.g., DP1, DP2, DP3)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6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Type 6/7 </a:t>
            </a:r>
            <a:r>
              <a:rPr lang="en-US" dirty="0" smtClean="0"/>
              <a:t>Requests – Application Viewing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pPr lvl="1"/>
            <a:r>
              <a:rPr lang="en-US" dirty="0" smtClean="0"/>
              <a:t>After </a:t>
            </a:r>
            <a:r>
              <a:rPr lang="en-US" dirty="0"/>
              <a:t>the two-day viewing window the </a:t>
            </a:r>
            <a:r>
              <a:rPr lang="en-US" dirty="0" smtClean="0"/>
              <a:t>request bypasses </a:t>
            </a:r>
            <a:r>
              <a:rPr lang="en-US" dirty="0"/>
              <a:t>Receipt &amp; Referral and goes directly to Grants Management staff for </a:t>
            </a:r>
            <a:r>
              <a:rPr lang="en-US" dirty="0" smtClean="0"/>
              <a:t>consideration</a:t>
            </a:r>
          </a:p>
          <a:p>
            <a:pPr lvl="2"/>
            <a:r>
              <a:rPr lang="en-US" dirty="0" smtClean="0"/>
              <a:t>Requests move to List of Applications for PIs and General Search (for SOs) like competing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0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Re-assign Grants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The option to move a grant from one department to another within the same institution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72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Function on Commons Status Page </a:t>
            </a:r>
            <a:endParaRPr lang="en-US" dirty="0"/>
          </a:p>
        </p:txBody>
      </p:sp>
      <p:grpSp>
        <p:nvGrpSpPr>
          <p:cNvPr id="3" name="Group 2" title="Status Search Menu"/>
          <p:cNvGrpSpPr/>
          <p:nvPr/>
        </p:nvGrpSpPr>
        <p:grpSpPr>
          <a:xfrm>
            <a:off x="245294" y="1447800"/>
            <a:ext cx="1825690" cy="2008358"/>
            <a:chOff x="2743200" y="1665455"/>
            <a:chExt cx="3733800" cy="4430545"/>
          </a:xfrm>
        </p:grpSpPr>
        <p:pic>
          <p:nvPicPr>
            <p:cNvPr id="1027" name="Picture 3" descr="Status search menu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83" r="87551" b="54782"/>
            <a:stretch/>
          </p:blipFill>
          <p:spPr bwMode="auto">
            <a:xfrm>
              <a:off x="2743200" y="1665455"/>
              <a:ext cx="3733800" cy="44305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 descr="oval"/>
            <p:cNvSpPr/>
            <p:nvPr/>
          </p:nvSpPr>
          <p:spPr>
            <a:xfrm>
              <a:off x="3352800" y="5218239"/>
              <a:ext cx="1752600" cy="38100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26" name="Picture 2" title="ReAssign Grant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9879" y="1752600"/>
            <a:ext cx="68014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2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Search Options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3" title="Reassign Grant Search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4" y="1027113"/>
            <a:ext cx="7419892" cy="52482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52400" y="6400800"/>
            <a:ext cx="883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Step 1:  Select grant(s) to re-assign.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198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the School &amp; Department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3" title="Reassign Grant Select school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987425"/>
            <a:ext cx="4734732" cy="33489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9225" y="5510904"/>
            <a:ext cx="883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School drop down menu contains all active major components for the organization (School of Medicine, School of Public Health, etc.)</a:t>
            </a:r>
          </a:p>
          <a:p>
            <a:pPr algn="ctr"/>
            <a:r>
              <a:rPr lang="en-US" sz="1400" dirty="0"/>
              <a:t>Department drop down will list all active departments associated with the selected School.  No departments are listed if a school has not been selected.</a:t>
            </a:r>
          </a:p>
          <a:p>
            <a:pPr algn="ctr"/>
            <a:endParaRPr lang="en-US" sz="1400" dirty="0"/>
          </a:p>
        </p:txBody>
      </p:sp>
      <p:pic>
        <p:nvPicPr>
          <p:cNvPr id="6" name="Picture 5" title="Reassign Grant Department scre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57400"/>
            <a:ext cx="4876621" cy="34493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9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Results &amp; Selecting Grants to Move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587758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Number of entries to show in the results list can be configured.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Any or all grants in the results list can be selected to move to the same location.</a:t>
            </a:r>
            <a:endParaRPr lang="en-US" sz="1400" dirty="0"/>
          </a:p>
        </p:txBody>
      </p:sp>
      <p:pic>
        <p:nvPicPr>
          <p:cNvPr id="9" name="Picture 8" title="Selecting Grants to move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806" y="1027110"/>
            <a:ext cx="6768389" cy="479675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07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Navigation Options</a:t>
            </a:r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268126" y="3122612"/>
            <a:ext cx="8567899" cy="324948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Three Navigation Items Added:</a:t>
            </a:r>
          </a:p>
          <a:p>
            <a:pPr marL="560388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Assist: Allows quick access from Commons to Assist without the need to re-authenticate</a:t>
            </a:r>
          </a:p>
          <a:p>
            <a:pPr marL="560388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Prior Approval: Access to Application withdrawal requests and for processing $500K Requests</a:t>
            </a:r>
          </a:p>
          <a:p>
            <a:pPr marL="560388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Non-research: Currently for SAMHSA non-research awards only, but part of the overall support of non-NIH agencies using eRA Commons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23"/>
          <a:stretch/>
        </p:blipFill>
        <p:spPr>
          <a:xfrm>
            <a:off x="268126" y="1522412"/>
            <a:ext cx="8567899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ounded Rectangle 12"/>
          <p:cNvSpPr/>
          <p:nvPr/>
        </p:nvSpPr>
        <p:spPr>
          <a:xfrm>
            <a:off x="2570875" y="2436812"/>
            <a:ext cx="1066800" cy="304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542675" y="2436812"/>
            <a:ext cx="685800" cy="304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 the Target Assignment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3" title="Choose target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1" y="2047865"/>
            <a:ext cx="8501838" cy="27622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97025" y="5568392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Select the target School and Department and click the Next button.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49225" y="5081786"/>
            <a:ext cx="883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Drop downs for School and Department work exactly like the search page drop downs.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3238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Confirmation of Grant Assignment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575446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Grants have been re-assigned to the School of Medicine – Department of Anesthesiology.</a:t>
            </a:r>
            <a:endParaRPr lang="en-US" dirty="0"/>
          </a:p>
        </p:txBody>
      </p:sp>
      <p:pic>
        <p:nvPicPr>
          <p:cNvPr id="6" name="Picture 5" title="Reassign confirmation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73" y="1027115"/>
            <a:ext cx="6514054" cy="45977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9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xTRACT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xTRACT creates </a:t>
            </a:r>
            <a:r>
              <a:rPr lang="en-US" dirty="0"/>
              <a:t>research training tables for progress reports and institutional training grant applications.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0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xTRACT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xTRACT stands </a:t>
            </a:r>
            <a:r>
              <a:rPr lang="en-US" dirty="0" smtClean="0"/>
              <a:t>for</a:t>
            </a:r>
          </a:p>
          <a:p>
            <a:r>
              <a:rPr lang="en-US" dirty="0" smtClean="0"/>
              <a:t> </a:t>
            </a:r>
            <a:r>
              <a:rPr lang="en-US" dirty="0"/>
              <a:t>E</a:t>
            </a:r>
            <a:r>
              <a:rPr lang="en-US" b="1" dirty="0">
                <a:solidFill>
                  <a:srgbClr val="002060"/>
                </a:solidFill>
              </a:rPr>
              <a:t>x</a:t>
            </a:r>
            <a:r>
              <a:rPr lang="en-US" dirty="0"/>
              <a:t>tramural </a:t>
            </a:r>
            <a:endParaRPr lang="en-US" dirty="0" smtClean="0"/>
          </a:p>
          <a:p>
            <a:r>
              <a:rPr lang="en-US" b="1" dirty="0" smtClean="0">
                <a:solidFill>
                  <a:srgbClr val="002060"/>
                </a:solidFill>
              </a:rPr>
              <a:t>T</a:t>
            </a:r>
            <a:r>
              <a:rPr lang="en-US" dirty="0" smtClean="0"/>
              <a:t>rainee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R</a:t>
            </a:r>
            <a:r>
              <a:rPr lang="en-US" dirty="0" smtClean="0"/>
              <a:t>eporting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A</a:t>
            </a:r>
            <a:r>
              <a:rPr lang="en-US" dirty="0" smtClean="0"/>
              <a:t>nd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</a:t>
            </a:r>
            <a:r>
              <a:rPr lang="en-US" dirty="0" smtClean="0"/>
              <a:t>areer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</a:t>
            </a:r>
            <a:r>
              <a:rPr lang="en-US" dirty="0" smtClean="0"/>
              <a:t>racking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Accessible via eRA Commons</a:t>
            </a:r>
            <a:endParaRPr lang="en-US" sz="2800" dirty="0"/>
          </a:p>
          <a:p>
            <a:pPr lvl="1" eaLnBrk="1" hangingPunct="1"/>
            <a:r>
              <a:rPr lang="en-US" sz="2400" dirty="0" smtClean="0"/>
              <a:t>Used for Training Grants for</a:t>
            </a:r>
          </a:p>
          <a:p>
            <a:pPr lvl="2" eaLnBrk="1" hangingPunct="1"/>
            <a:r>
              <a:rPr lang="en-US" dirty="0" smtClean="0"/>
              <a:t>RPPR Submissions</a:t>
            </a:r>
          </a:p>
          <a:p>
            <a:pPr lvl="2" eaLnBrk="1" hangingPunct="1"/>
            <a:r>
              <a:rPr lang="en-US" dirty="0" smtClean="0"/>
              <a:t>New applications</a:t>
            </a:r>
            <a:endParaRPr lang="en-US" dirty="0"/>
          </a:p>
          <a:p>
            <a:pPr lvl="1" eaLnBrk="1" hangingPunct="1"/>
            <a:r>
              <a:rPr lang="en-US" sz="2400" dirty="0" smtClean="0"/>
              <a:t>Can access information already in eRA Commons</a:t>
            </a:r>
          </a:p>
          <a:p>
            <a:pPr lvl="1" eaLnBrk="1" hangingPunct="1"/>
            <a:r>
              <a:rPr lang="en-US" sz="2400" dirty="0"/>
              <a:t>Creates Research Training Datasets (RTDs) </a:t>
            </a:r>
            <a:r>
              <a:rPr lang="en-US" sz="2000" dirty="0"/>
              <a:t>[Training Tables</a:t>
            </a:r>
            <a:r>
              <a:rPr lang="en-US" sz="2000" dirty="0" smtClean="0"/>
              <a:t>]</a:t>
            </a:r>
          </a:p>
          <a:p>
            <a:pPr lvl="1" eaLnBrk="1" hangingPunct="1"/>
            <a:r>
              <a:rPr lang="en-US" sz="2400" dirty="0" smtClean="0"/>
              <a:t>Tables are formatted, no manual formatting needed</a:t>
            </a:r>
          </a:p>
          <a:p>
            <a:pPr lvl="1" eaLnBrk="1" hangingPunct="1"/>
            <a:r>
              <a:rPr lang="en-US" sz="2400" dirty="0" err="1" smtClean="0"/>
              <a:t>Accesible</a:t>
            </a:r>
            <a:r>
              <a:rPr lang="en-US" sz="2400" dirty="0" smtClean="0"/>
              <a:t> by:</a:t>
            </a:r>
          </a:p>
          <a:p>
            <a:pPr lvl="2" eaLnBrk="1" hangingPunct="1"/>
            <a:r>
              <a:rPr lang="en-US" dirty="0" smtClean="0"/>
              <a:t>Signing Officials (SOs)</a:t>
            </a:r>
          </a:p>
          <a:p>
            <a:pPr lvl="2" eaLnBrk="1" hangingPunct="1"/>
            <a:r>
              <a:rPr lang="en-US" dirty="0" smtClean="0"/>
              <a:t>Principal Investigators (PIs)</a:t>
            </a:r>
          </a:p>
          <a:p>
            <a:pPr lvl="2" eaLnBrk="1" hangingPunct="1"/>
            <a:r>
              <a:rPr lang="en-US" dirty="0" smtClean="0"/>
              <a:t>Assistants (ASST)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 smtClean="0"/>
              <a:t>NIH must </a:t>
            </a:r>
            <a:r>
              <a:rPr lang="en-US" sz="2800" dirty="0"/>
              <a:t>mark the grant “ready for close out” for link to appear in Commons  </a:t>
            </a:r>
          </a:p>
          <a:p>
            <a:pPr lvl="1" eaLnBrk="1" hangingPunct="1"/>
            <a:r>
              <a:rPr lang="en-US" sz="2400" dirty="0"/>
              <a:t>Contact </a:t>
            </a:r>
            <a:r>
              <a:rPr lang="en-US" sz="2400" dirty="0" smtClean="0"/>
              <a:t>the Division of Central Grants Processing (DCGP</a:t>
            </a:r>
            <a:r>
              <a:rPr lang="en-US" sz="2400" dirty="0"/>
              <a:t>) or assigned </a:t>
            </a:r>
            <a:r>
              <a:rPr lang="en-US" sz="2400" dirty="0" smtClean="0"/>
              <a:t>Grants </a:t>
            </a:r>
            <a:r>
              <a:rPr lang="en-US" sz="2400" dirty="0"/>
              <a:t>Management Specialist (GMS) if link is not appearing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96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xTRACT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Content Placeholder 5" title="Commons Home Page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68" b="50451"/>
          <a:stretch/>
        </p:blipFill>
        <p:spPr>
          <a:xfrm>
            <a:off x="304800" y="1468438"/>
            <a:ext cx="6878826" cy="3408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title="xTRACT scre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733800"/>
            <a:ext cx="7467600" cy="2477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 title="xtract oval"/>
          <p:cNvSpPr/>
          <p:nvPr/>
        </p:nvSpPr>
        <p:spPr>
          <a:xfrm>
            <a:off x="3886200" y="274320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 title="from main menu to xtract menu"/>
          <p:cNvSpPr/>
          <p:nvPr/>
        </p:nvSpPr>
        <p:spPr>
          <a:xfrm>
            <a:off x="4114800" y="3048001"/>
            <a:ext cx="304800" cy="685800"/>
          </a:xfrm>
          <a:prstGeom prst="downArrow">
            <a:avLst>
              <a:gd name="adj1" fmla="val 50000"/>
              <a:gd name="adj2" fmla="val 98485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5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Training Grants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" name="Content Placeholder 9" title="Training Grant Search Screen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37" y="986972"/>
            <a:ext cx="6510563" cy="53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109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Training Grants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Edit existing RTDs or</a:t>
            </a:r>
          </a:p>
          <a:p>
            <a:r>
              <a:rPr lang="en-US" dirty="0" smtClean="0"/>
              <a:t>Initiate New RTDs</a:t>
            </a:r>
          </a:p>
          <a:p>
            <a:r>
              <a:rPr lang="en-US" dirty="0" smtClean="0"/>
              <a:t>Easy step by step navigation</a:t>
            </a:r>
          </a:p>
          <a:p>
            <a:r>
              <a:rPr lang="en-US" dirty="0" smtClean="0"/>
              <a:t>Advanced search features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title="search screen dynamic result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5200"/>
            <a:ext cx="7162800" cy="2742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title="navigation men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71600"/>
            <a:ext cx="3352800" cy="45253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39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 PDFs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4803648" cy="4572000"/>
          </a:xfrm>
        </p:spPr>
        <p:txBody>
          <a:bodyPr/>
          <a:lstStyle/>
          <a:p>
            <a:r>
              <a:rPr lang="en-US" dirty="0" smtClean="0"/>
              <a:t>Review PDFs before using</a:t>
            </a:r>
          </a:p>
          <a:p>
            <a:pPr lvl="1"/>
            <a:r>
              <a:rPr lang="en-US" dirty="0" smtClean="0"/>
              <a:t>Check for accuracy</a:t>
            </a:r>
          </a:p>
          <a:p>
            <a:r>
              <a:rPr lang="en-US" dirty="0" smtClean="0"/>
              <a:t>Generate Final PDF for</a:t>
            </a:r>
          </a:p>
          <a:p>
            <a:pPr lvl="1"/>
            <a:r>
              <a:rPr lang="en-US" dirty="0" smtClean="0"/>
              <a:t>RPPR</a:t>
            </a:r>
          </a:p>
          <a:p>
            <a:pPr lvl="1"/>
            <a:r>
              <a:rPr lang="en-US" dirty="0" smtClean="0"/>
              <a:t>New Applications</a:t>
            </a:r>
          </a:p>
          <a:p>
            <a:pPr lvl="1"/>
            <a:r>
              <a:rPr lang="en-US" dirty="0" smtClean="0"/>
              <a:t>Attach as you would for manually generated PDFs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 title="RTD 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55"/>
          <a:stretch/>
        </p:blipFill>
        <p:spPr>
          <a:xfrm>
            <a:off x="5105400" y="1386412"/>
            <a:ext cx="3700272" cy="52429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15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xTRACT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461248" cy="4873752"/>
          </a:xfrm>
        </p:spPr>
        <p:txBody>
          <a:bodyPr/>
          <a:lstStyle/>
          <a:p>
            <a:r>
              <a:rPr lang="en-US" dirty="0"/>
              <a:t>Extramural Trainee Reporting And Career Tracking (</a:t>
            </a:r>
            <a:r>
              <a:rPr lang="en-US" dirty="0" smtClean="0"/>
              <a:t>xTRACT) Web Page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era.nih.gov/services_for_applicants/other/xTract.cfm</a:t>
            </a:r>
            <a:endParaRPr lang="en-US" dirty="0" smtClean="0"/>
          </a:p>
          <a:p>
            <a:r>
              <a:rPr lang="en-US" dirty="0" smtClean="0"/>
              <a:t>Video Tutorials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era.nih.gov/era_training/era_videos.cfm#xTRACT</a:t>
            </a:r>
            <a:r>
              <a:rPr lang="en-US" dirty="0" smtClean="0"/>
              <a:t> </a:t>
            </a:r>
          </a:p>
          <a:p>
            <a:r>
              <a:rPr lang="en-US" dirty="0" smtClean="0"/>
              <a:t>Online Help</a:t>
            </a:r>
          </a:p>
          <a:p>
            <a:pPr lvl="1"/>
            <a:r>
              <a:rPr lang="en-US" dirty="0">
                <a:hlinkClick r:id="rId4"/>
              </a:rPr>
              <a:t>https://era.nih.gov/erahelp/xtract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FAQs</a:t>
            </a:r>
          </a:p>
          <a:p>
            <a:pPr lvl="1"/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era.nih.gov/commons/faq_commons.cfm#XX</a:t>
            </a:r>
            <a:r>
              <a:rPr lang="en-US" dirty="0" smtClean="0"/>
              <a:t> </a:t>
            </a:r>
          </a:p>
          <a:p>
            <a:r>
              <a:rPr lang="en-US" dirty="0" smtClean="0"/>
              <a:t>User Guide</a:t>
            </a:r>
          </a:p>
          <a:p>
            <a:pPr lvl="1"/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era.nih.gov/files/xTRACT_userguide.pdf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3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- Closeout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Wrapping up the ‘paperwork’ with closeout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82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 Approval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New in </a:t>
            </a:r>
            <a:br>
              <a:rPr lang="en-US" dirty="0" smtClean="0"/>
            </a:br>
            <a:r>
              <a:rPr lang="en-US" dirty="0" smtClean="0"/>
              <a:t>eRA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71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required Closeout documents for grants in Closeout </a:t>
            </a:r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Closeout </a:t>
            </a:r>
            <a:r>
              <a:rPr lang="en-US" sz="2800" dirty="0"/>
              <a:t>items include:</a:t>
            </a:r>
          </a:p>
          <a:p>
            <a:pPr lvl="1" eaLnBrk="1" hangingPunct="1"/>
            <a:r>
              <a:rPr lang="en-US" sz="2400" dirty="0"/>
              <a:t>Federal Financial Report (FFR)</a:t>
            </a:r>
          </a:p>
          <a:p>
            <a:pPr lvl="1" eaLnBrk="1" hangingPunct="1"/>
            <a:r>
              <a:rPr lang="en-US" sz="2400" dirty="0"/>
              <a:t>Final Progress Report</a:t>
            </a:r>
          </a:p>
          <a:p>
            <a:pPr lvl="1" eaLnBrk="1" hangingPunct="1"/>
            <a:r>
              <a:rPr lang="en-US" sz="2400" dirty="0"/>
              <a:t>Final Invention Statement</a:t>
            </a:r>
          </a:p>
          <a:p>
            <a:pPr eaLnBrk="1" hangingPunct="1"/>
            <a:r>
              <a:rPr lang="en-US" sz="2800" dirty="0" smtClean="0"/>
              <a:t>NIH must </a:t>
            </a:r>
            <a:r>
              <a:rPr lang="en-US" sz="2800" dirty="0"/>
              <a:t>mark the grant “ready for close out” for link to appear in Commons  </a:t>
            </a:r>
          </a:p>
          <a:p>
            <a:pPr lvl="1" eaLnBrk="1" hangingPunct="1"/>
            <a:r>
              <a:rPr lang="en-US" sz="2400" dirty="0"/>
              <a:t>Contact </a:t>
            </a:r>
            <a:r>
              <a:rPr lang="en-US" sz="2400" dirty="0" smtClean="0"/>
              <a:t>the Division of Central Grants Processing (DCGP</a:t>
            </a:r>
            <a:r>
              <a:rPr lang="en-US" sz="2400" dirty="0"/>
              <a:t>) or assigned </a:t>
            </a:r>
            <a:r>
              <a:rPr lang="en-US" sz="2400" dirty="0" smtClean="0"/>
              <a:t>Grants </a:t>
            </a:r>
            <a:r>
              <a:rPr lang="en-US" sz="2400" dirty="0"/>
              <a:t>Management Specialist (GMS) if link is not appearing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828800"/>
            <a:ext cx="8503920" cy="427024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900" dirty="0" smtClean="0"/>
              <a:t>Identify </a:t>
            </a:r>
            <a:r>
              <a:rPr lang="en-US" sz="2900" dirty="0"/>
              <a:t>expiring and terminating grants</a:t>
            </a:r>
          </a:p>
          <a:p>
            <a:pPr>
              <a:spcBef>
                <a:spcPts val="1200"/>
              </a:spcBef>
            </a:pPr>
            <a:r>
              <a:rPr lang="en-US" sz="2900" dirty="0"/>
              <a:t>Request </a:t>
            </a:r>
            <a:r>
              <a:rPr lang="en-US" sz="2900" dirty="0" smtClean="0"/>
              <a:t>and track required </a:t>
            </a:r>
            <a:r>
              <a:rPr lang="en-US" sz="2900" dirty="0"/>
              <a:t>closeout </a:t>
            </a:r>
            <a:r>
              <a:rPr lang="en-US" sz="2900" dirty="0" smtClean="0"/>
              <a:t>documents</a:t>
            </a:r>
          </a:p>
          <a:p>
            <a:pPr>
              <a:spcBef>
                <a:spcPts val="1200"/>
              </a:spcBef>
            </a:pPr>
            <a:r>
              <a:rPr lang="en-US" sz="2900" dirty="0" smtClean="0"/>
              <a:t>Track </a:t>
            </a:r>
            <a:r>
              <a:rPr lang="en-US" sz="2900" dirty="0"/>
              <a:t>submission of boxed archived paper grant records </a:t>
            </a:r>
            <a:r>
              <a:rPr lang="en-US" sz="2900" dirty="0" smtClean="0"/>
              <a:t>at </a:t>
            </a:r>
            <a:r>
              <a:rPr lang="en-US" sz="2900" dirty="0"/>
              <a:t>the Federal Record Center (FRC</a:t>
            </a:r>
            <a:r>
              <a:rPr lang="en-US" sz="2900" dirty="0" smtClean="0"/>
              <a:t>)</a:t>
            </a:r>
            <a:endParaRPr lang="en-US" sz="2000" dirty="0"/>
          </a:p>
          <a:p>
            <a:pPr marL="0" indent="0">
              <a:buNone/>
            </a:pPr>
            <a:r>
              <a:rPr lang="en-US" sz="28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1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Closeout Search </a:t>
            </a:r>
            <a:r>
              <a:rPr lang="en-US" dirty="0"/>
              <a:t>screen </a:t>
            </a:r>
            <a:r>
              <a:rPr lang="en-US" dirty="0" smtClean="0"/>
              <a:t>provides </a:t>
            </a:r>
            <a:br>
              <a:rPr lang="en-US" dirty="0" smtClean="0"/>
            </a:br>
            <a:r>
              <a:rPr lang="en-US" dirty="0" smtClean="0"/>
              <a:t>additional search criteria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pic>
        <p:nvPicPr>
          <p:cNvPr id="4" name="Picture 6" title="Closeout Search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568632"/>
            <a:ext cx="8690032" cy="475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17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Search </a:t>
            </a:r>
            <a:r>
              <a:rPr lang="en-US" dirty="0"/>
              <a:t>screen shows grants that are Closed or Requires </a:t>
            </a:r>
            <a:r>
              <a:rPr lang="en-US" dirty="0" smtClean="0"/>
              <a:t>Closeout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pic>
        <p:nvPicPr>
          <p:cNvPr id="4" name="Picture 6" title="Closeout Search Result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0"/>
            <a:ext cx="8819366" cy="4800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608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- FFR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pic>
        <p:nvPicPr>
          <p:cNvPr id="4" name="Picture 4" title="FF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347" y="1568904"/>
            <a:ext cx="8561306" cy="4222296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04800" y="5638800"/>
            <a:ext cx="8534400" cy="838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You must have an account with the FSR role to create/submit the FFR/FSR.</a:t>
            </a:r>
          </a:p>
        </p:txBody>
      </p:sp>
    </p:spTree>
    <p:extLst>
      <p:ext uri="{BB962C8B-B14F-4D97-AF65-F5344CB8AC3E}">
        <p14:creationId xmlns:p14="http://schemas.microsoft.com/office/powerpoint/2010/main" val="392401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dirty="0"/>
              <a:t>Federal Financial Report (FFR)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</a:t>
            </a:r>
            <a:r>
              <a:rPr lang="en-US" dirty="0"/>
              <a:t>grantees to electronically submit a statement of expenditures associated with their grant to </a:t>
            </a:r>
            <a:r>
              <a:rPr lang="en-US" dirty="0" smtClean="0"/>
              <a:t>NIH </a:t>
            </a:r>
            <a:r>
              <a:rPr lang="en-US" dirty="0"/>
              <a:t>via </a:t>
            </a:r>
            <a:r>
              <a:rPr lang="en-US" dirty="0" err="1"/>
              <a:t>eRA</a:t>
            </a:r>
            <a:r>
              <a:rPr lang="en-US" dirty="0"/>
              <a:t> </a:t>
            </a:r>
            <a:r>
              <a:rPr lang="en-US" dirty="0" smtClean="0"/>
              <a:t>Commons.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91200"/>
          </a:xfrm>
        </p:spPr>
        <p:txBody>
          <a:bodyPr/>
          <a:lstStyle/>
          <a:p>
            <a:r>
              <a:rPr lang="en-US" dirty="0" smtClean="0"/>
              <a:t>FFRs </a:t>
            </a:r>
            <a:r>
              <a:rPr lang="en-US" dirty="0"/>
              <a:t>must be submitted in eRA Commons via the </a:t>
            </a:r>
            <a:r>
              <a:rPr lang="en-US" dirty="0" smtClean="0"/>
              <a:t>FFR/FSR module</a:t>
            </a:r>
          </a:p>
          <a:p>
            <a:pPr lvl="1"/>
            <a:r>
              <a:rPr lang="en-US" dirty="0" smtClean="0"/>
              <a:t>Cash </a:t>
            </a:r>
            <a:r>
              <a:rPr lang="en-US" dirty="0"/>
              <a:t>transaction data still submitted via Payment Management System</a:t>
            </a:r>
          </a:p>
          <a:p>
            <a:r>
              <a:rPr lang="en-US" dirty="0"/>
              <a:t>FSR role for users who have the authority to view, enter, and submit an FFR on behalf of institution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Annual </a:t>
            </a:r>
            <a:r>
              <a:rPr lang="en-US" dirty="0"/>
              <a:t>FFR due date: </a:t>
            </a:r>
            <a:r>
              <a:rPr lang="en-US" dirty="0" smtClean="0"/>
              <a:t>For non-SNAPs, FFR </a:t>
            </a:r>
            <a:r>
              <a:rPr lang="en-US" dirty="0"/>
              <a:t>must be submitted </a:t>
            </a:r>
            <a:r>
              <a:rPr lang="en-US" dirty="0" smtClean="0"/>
              <a:t>within 120 </a:t>
            </a:r>
            <a:r>
              <a:rPr lang="en-US" dirty="0"/>
              <a:t>days of the calendar quarter in which the budget period </a:t>
            </a:r>
            <a:r>
              <a:rPr lang="en-US" dirty="0" smtClean="0"/>
              <a:t>ends</a:t>
            </a:r>
            <a:endParaRPr lang="en-US" dirty="0"/>
          </a:p>
          <a:p>
            <a:r>
              <a:rPr lang="en-US" dirty="0"/>
              <a:t>Final FFR due date: based on the Project Period End Date (PPED):</a:t>
            </a:r>
          </a:p>
          <a:p>
            <a:pPr lvl="1"/>
            <a:r>
              <a:rPr lang="en-US" dirty="0"/>
              <a:t>Pending Status: If the FFR is not submitted and it is within </a:t>
            </a:r>
            <a:r>
              <a:rPr lang="en-US" dirty="0" smtClean="0"/>
              <a:t>120 </a:t>
            </a:r>
            <a:r>
              <a:rPr lang="en-US" dirty="0"/>
              <a:t>days of the PPED</a:t>
            </a:r>
          </a:p>
          <a:p>
            <a:pPr lvl="1"/>
            <a:r>
              <a:rPr lang="en-US" dirty="0"/>
              <a:t>Due Status: If the FFR is not submitted and it is between the PPED and </a:t>
            </a:r>
            <a:r>
              <a:rPr lang="en-US" dirty="0" smtClean="0"/>
              <a:t>120 </a:t>
            </a:r>
            <a:r>
              <a:rPr lang="en-US" dirty="0"/>
              <a:t>days past the PPED</a:t>
            </a:r>
          </a:p>
          <a:p>
            <a:pPr lvl="1"/>
            <a:r>
              <a:rPr lang="en-US" dirty="0"/>
              <a:t>Late: If the FFR is not submitted and it is more than </a:t>
            </a:r>
            <a:r>
              <a:rPr lang="en-US" dirty="0" smtClean="0"/>
              <a:t>120 </a:t>
            </a:r>
            <a:r>
              <a:rPr lang="en-US" dirty="0"/>
              <a:t>days past the PPED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0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title="FF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100" y="1590420"/>
            <a:ext cx="8598640" cy="4390365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FFR/FSR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0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FFR/FSR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pic>
        <p:nvPicPr>
          <p:cNvPr id="4" name="Picture 7" title="FFR Search Resu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871" y="951422"/>
            <a:ext cx="8551529" cy="5826318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Line 4" title="&quot;&quot;"/>
          <p:cNvSpPr>
            <a:spLocks noChangeShapeType="1"/>
          </p:cNvSpPr>
          <p:nvPr/>
        </p:nvSpPr>
        <p:spPr bwMode="auto">
          <a:xfrm flipH="1" flipV="1">
            <a:off x="1019175" y="4572000"/>
            <a:ext cx="381000" cy="533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2975" y="5112603"/>
            <a:ext cx="7315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The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Grant Number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is a hyperlink that will take you to the FFR/FSR form.</a:t>
            </a:r>
          </a:p>
        </p:txBody>
      </p:sp>
    </p:spTree>
    <p:extLst>
      <p:ext uri="{BB962C8B-B14F-4D97-AF65-F5344CB8AC3E}">
        <p14:creationId xmlns:p14="http://schemas.microsoft.com/office/powerpoint/2010/main" val="38678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Details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Clicking the hyperlinked grant number opens the FFR Details screen, which displays:</a:t>
            </a:r>
          </a:p>
          <a:p>
            <a:pPr lvl="1"/>
            <a:r>
              <a:rPr lang="en-US" dirty="0"/>
              <a:t>FFR Status:</a:t>
            </a:r>
          </a:p>
          <a:p>
            <a:pPr lvl="2"/>
            <a:r>
              <a:rPr lang="en-US" dirty="0"/>
              <a:t>Received, Accepted, Rejected, In Review, or Revision Pending</a:t>
            </a:r>
          </a:p>
          <a:p>
            <a:pPr lvl="1"/>
            <a:r>
              <a:rPr lang="en-US" dirty="0"/>
              <a:t>Available Actions:</a:t>
            </a:r>
          </a:p>
          <a:p>
            <a:pPr lvl="2"/>
            <a:r>
              <a:rPr lang="en-US" dirty="0"/>
              <a:t>Accepted status: View or Create New</a:t>
            </a:r>
          </a:p>
          <a:p>
            <a:pPr lvl="2"/>
            <a:r>
              <a:rPr lang="en-US" dirty="0"/>
              <a:t>Rejected status: View or Create New</a:t>
            </a:r>
          </a:p>
          <a:p>
            <a:pPr lvl="2"/>
            <a:r>
              <a:rPr lang="en-US" dirty="0"/>
              <a:t>Received status: View or Correct</a:t>
            </a:r>
          </a:p>
          <a:p>
            <a:pPr lvl="2"/>
            <a:r>
              <a:rPr lang="en-US" dirty="0"/>
              <a:t>Revision Pending status: View or Edit</a:t>
            </a:r>
          </a:p>
          <a:p>
            <a:pPr lvl="2"/>
            <a:r>
              <a:rPr lang="en-US" dirty="0"/>
              <a:t>In Review status: View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Approval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 Approval is the process in which an applicant or grantee must have written approval by an authorized official to undertake a certain activity.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eRA now supports two activities for Prior Approval Requests.</a:t>
            </a:r>
          </a:p>
          <a:p>
            <a:pPr lvl="1"/>
            <a:r>
              <a:rPr lang="en-US" dirty="0" smtClean="0"/>
              <a:t>Request for withdrawal of an application</a:t>
            </a:r>
          </a:p>
          <a:p>
            <a:pPr lvl="1"/>
            <a:r>
              <a:rPr lang="en-US" dirty="0" smtClean="0"/>
              <a:t>Request to exceed $500K in direct </a:t>
            </a:r>
            <a:r>
              <a:rPr lang="en-US" dirty="0"/>
              <a:t>c</a:t>
            </a:r>
            <a:r>
              <a:rPr lang="en-US" dirty="0" smtClean="0"/>
              <a:t>ost for any year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99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Completing the FFR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pic>
        <p:nvPicPr>
          <p:cNvPr id="4" name="Picture 7" title="FFR For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746" y="990600"/>
            <a:ext cx="8448707" cy="6065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15000" y="2819400"/>
            <a:ext cx="2971800" cy="1938338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As current year entries are completed, calculations are done automatically.</a:t>
            </a:r>
          </a:p>
        </p:txBody>
      </p:sp>
    </p:spTree>
    <p:extLst>
      <p:ext uri="{BB962C8B-B14F-4D97-AF65-F5344CB8AC3E}">
        <p14:creationId xmlns:p14="http://schemas.microsoft.com/office/powerpoint/2010/main" val="24870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of a FFR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pic>
        <p:nvPicPr>
          <p:cNvPr id="1026" name="Picture 2" title="FFR Statu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3" y="1026924"/>
            <a:ext cx="8849189" cy="454037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86200" y="2064603"/>
            <a:ext cx="497205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Once FFR/FSR is Submitted,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Latest FSR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status changes 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Received</a:t>
            </a: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 flipH="1">
            <a:off x="6324600" y="2895600"/>
            <a:ext cx="762000" cy="203012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8600" y="4572000"/>
            <a:ext cx="5374450" cy="2160591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If a mistake is made on the FFR and the status has changed to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In Review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, the institution should contact the </a:t>
            </a:r>
            <a:r>
              <a:rPr lang="en-US" sz="2400" kern="0" dirty="0" smtClean="0">
                <a:solidFill>
                  <a:srgbClr val="C00000"/>
                </a:solidFill>
              </a:rPr>
              <a:t>eRA Service Desk to determine who the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OFM staff is that is assigned by the NIH Institute/Center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lang="en-US" sz="2400" kern="0" dirty="0" smtClean="0">
                <a:solidFill>
                  <a:srgbClr val="C00000"/>
                </a:solidFill>
              </a:rPr>
              <a:t>to resolve the issue.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5833110" y="4925728"/>
            <a:ext cx="754381" cy="33528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6158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Final Progress Report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pic>
        <p:nvPicPr>
          <p:cNvPr id="4" name="Picture 3" title="FFR 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687" y="1039132"/>
            <a:ext cx="8621713" cy="1170668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6096000" cy="28384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title="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505450"/>
            <a:ext cx="5659438" cy="12763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3195" y="3200400"/>
            <a:ext cx="2682875" cy="19383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Either the PI or the SO can create/upload the Final Progress Report.</a:t>
            </a:r>
          </a:p>
        </p:txBody>
      </p:sp>
      <p:sp>
        <p:nvSpPr>
          <p:cNvPr id="8" name="Oval 8" title="&quot;&quot;"/>
          <p:cNvSpPr>
            <a:spLocks noChangeArrowheads="1"/>
          </p:cNvSpPr>
          <p:nvPr/>
        </p:nvSpPr>
        <p:spPr bwMode="auto">
          <a:xfrm>
            <a:off x="6218237" y="1615606"/>
            <a:ext cx="1981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9" title="&quot;&quot;"/>
          <p:cNvSpPr>
            <a:spLocks noChangeArrowheads="1"/>
          </p:cNvSpPr>
          <p:nvPr/>
        </p:nvSpPr>
        <p:spPr bwMode="auto">
          <a:xfrm>
            <a:off x="3581400" y="4343400"/>
            <a:ext cx="22860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10" title="&quot;&quot;"/>
          <p:cNvSpPr>
            <a:spLocks noChangeArrowheads="1"/>
          </p:cNvSpPr>
          <p:nvPr/>
        </p:nvSpPr>
        <p:spPr bwMode="auto">
          <a:xfrm>
            <a:off x="5562600" y="4724400"/>
            <a:ext cx="914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074670" y="4876800"/>
            <a:ext cx="2225675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Submit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52400" y="5791200"/>
            <a:ext cx="4114800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Read certification information and 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3" name="Oval 13" title="&quot;&quot;"/>
          <p:cNvSpPr>
            <a:spLocks noChangeArrowheads="1"/>
          </p:cNvSpPr>
          <p:nvPr/>
        </p:nvSpPr>
        <p:spPr bwMode="auto">
          <a:xfrm>
            <a:off x="4800600" y="6400800"/>
            <a:ext cx="914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Line 14" title="&quot;&quot;"/>
          <p:cNvSpPr>
            <a:spLocks noChangeShapeType="1"/>
          </p:cNvSpPr>
          <p:nvPr/>
        </p:nvSpPr>
        <p:spPr bwMode="auto">
          <a:xfrm flipH="1">
            <a:off x="5992333" y="19050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Line 15" title="&quot;&quot;"/>
          <p:cNvSpPr>
            <a:spLocks noChangeShapeType="1"/>
          </p:cNvSpPr>
          <p:nvPr/>
        </p:nvSpPr>
        <p:spPr bwMode="auto">
          <a:xfrm flipH="1">
            <a:off x="5562600" y="40386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867400" y="3657600"/>
            <a:ext cx="2682875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Browse to select file for upload.</a:t>
            </a:r>
          </a:p>
        </p:txBody>
      </p:sp>
      <p:sp>
        <p:nvSpPr>
          <p:cNvPr id="17" name="Line 17" title="&quot;&quot;"/>
          <p:cNvSpPr>
            <a:spLocks noChangeShapeType="1"/>
          </p:cNvSpPr>
          <p:nvPr/>
        </p:nvSpPr>
        <p:spPr bwMode="auto">
          <a:xfrm flipH="1">
            <a:off x="5638800" y="51054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Line 18" title="&quot;&quot;"/>
          <p:cNvSpPr>
            <a:spLocks noChangeShapeType="1"/>
          </p:cNvSpPr>
          <p:nvPr/>
        </p:nvSpPr>
        <p:spPr bwMode="auto">
          <a:xfrm flipV="1">
            <a:off x="5334000" y="4953000"/>
            <a:ext cx="2286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Line 19" title="&quot;&quot;"/>
          <p:cNvSpPr>
            <a:spLocks noChangeShapeType="1"/>
          </p:cNvSpPr>
          <p:nvPr/>
        </p:nvSpPr>
        <p:spPr bwMode="auto">
          <a:xfrm flipV="1">
            <a:off x="4267200" y="6553200"/>
            <a:ext cx="4572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629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Closeout – Final Report Additional Materials</a:t>
            </a:r>
            <a:br>
              <a:rPr lang="en-US" dirty="0" smtClean="0"/>
            </a:br>
            <a:r>
              <a:rPr lang="en-US" dirty="0" smtClean="0"/>
              <a:t>(FRAM)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pic>
        <p:nvPicPr>
          <p:cNvPr id="20" name="Picture 19" title="FRAM lin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74182"/>
            <a:ext cx="8458200" cy="2845418"/>
          </a:xfrm>
          <a:prstGeom prst="rect">
            <a:avLst/>
          </a:prstGeom>
        </p:spPr>
      </p:pic>
      <p:sp>
        <p:nvSpPr>
          <p:cNvPr id="21" name="Rounded Rectangle 20" title="rounded rectangle"/>
          <p:cNvSpPr/>
          <p:nvPr/>
        </p:nvSpPr>
        <p:spPr>
          <a:xfrm>
            <a:off x="3581400" y="3657600"/>
            <a:ext cx="685800" cy="381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 title="rounded rectangle"/>
          <p:cNvSpPr/>
          <p:nvPr/>
        </p:nvSpPr>
        <p:spPr>
          <a:xfrm>
            <a:off x="6781800" y="3648740"/>
            <a:ext cx="685800" cy="2374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57200" y="4478930"/>
            <a:ext cx="7342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Awarding IC sets status to FRAM Requested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Awarding IC triggers email for requested information to the SO &amp;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FRAM Update link appears in Action column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057400" y="1447800"/>
            <a:ext cx="6026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FRAM works in same manner as PRAM in RPPR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Closeout – Final Report Additional Materials</a:t>
            </a:r>
            <a:br>
              <a:rPr lang="en-US" dirty="0" smtClean="0"/>
            </a:br>
            <a:r>
              <a:rPr lang="en-US" dirty="0" smtClean="0"/>
              <a:t>FRAM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55516" y="1498808"/>
            <a:ext cx="8032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Specifics about the FRAM request can also be found in Relevant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Documents on the Status Information screen.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3" title="Detailed status screen showing closeout FRAM lin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35"/>
          <a:stretch/>
        </p:blipFill>
        <p:spPr>
          <a:xfrm>
            <a:off x="342900" y="2206695"/>
            <a:ext cx="8458200" cy="4041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ounded Rectangle 9" title="rounded rectangle"/>
          <p:cNvSpPr/>
          <p:nvPr/>
        </p:nvSpPr>
        <p:spPr>
          <a:xfrm>
            <a:off x="5486400" y="3581400"/>
            <a:ext cx="2362200" cy="2667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Final Invention Statement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If inventions are to be reported, the specific inventions must be </a:t>
            </a:r>
            <a:r>
              <a:rPr lang="en-US" sz="2000" dirty="0" smtClean="0"/>
              <a:t>listed.</a:t>
            </a:r>
          </a:p>
          <a:p>
            <a:r>
              <a:rPr lang="en-US" sz="2000" dirty="0" smtClean="0"/>
              <a:t>Either </a:t>
            </a:r>
            <a:r>
              <a:rPr lang="en-US" sz="2000" dirty="0"/>
              <a:t>the PI or the SO can start the process, but the SO must verify the report before submitting it to the agency.</a:t>
            </a:r>
          </a:p>
        </p:txBody>
      </p:sp>
      <p:pic>
        <p:nvPicPr>
          <p:cNvPr id="5" name="Picture 3" title="Final Invention Statement 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299" y="2743200"/>
            <a:ext cx="8759451" cy="1211574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 title="&quot;&quot;"/>
          <p:cNvSpPr>
            <a:spLocks noChangeArrowheads="1"/>
          </p:cNvSpPr>
          <p:nvPr/>
        </p:nvSpPr>
        <p:spPr bwMode="auto">
          <a:xfrm>
            <a:off x="6781800" y="3581400"/>
            <a:ext cx="22860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6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7542213" cy="200025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7" title="&quot;&quot;"/>
          <p:cNvSpPr>
            <a:spLocks noChangeArrowheads="1"/>
          </p:cNvSpPr>
          <p:nvPr/>
        </p:nvSpPr>
        <p:spPr bwMode="auto">
          <a:xfrm>
            <a:off x="3733800" y="6038850"/>
            <a:ext cx="838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52400" y="5581650"/>
            <a:ext cx="3124200" cy="120015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If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Yes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is selected,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Add Invention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screen appears.</a:t>
            </a:r>
          </a:p>
        </p:txBody>
      </p:sp>
      <p:sp>
        <p:nvSpPr>
          <p:cNvPr id="11" name="Line 12" title="&quot;&quot;"/>
          <p:cNvSpPr>
            <a:spLocks noChangeShapeType="1"/>
          </p:cNvSpPr>
          <p:nvPr/>
        </p:nvSpPr>
        <p:spPr bwMode="auto">
          <a:xfrm>
            <a:off x="3276600" y="619125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Line 8" title="&quot;&quot;"/>
          <p:cNvSpPr>
            <a:spLocks noChangeShapeType="1"/>
          </p:cNvSpPr>
          <p:nvPr/>
        </p:nvSpPr>
        <p:spPr bwMode="auto">
          <a:xfrm flipH="1">
            <a:off x="6096000" y="3954774"/>
            <a:ext cx="838200" cy="617226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8568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Add Invention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  <p:pic>
        <p:nvPicPr>
          <p:cNvPr id="4" name="Picture 3" title="Add Inven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30350"/>
            <a:ext cx="5867400" cy="342265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205413"/>
            <a:ext cx="5610225" cy="1576387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53225" y="1544003"/>
            <a:ext cx="1981200" cy="304641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Verify saved inventions.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Remove any that do not apply.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Add any that are missing.</a:t>
            </a:r>
          </a:p>
        </p:txBody>
      </p:sp>
      <p:sp>
        <p:nvSpPr>
          <p:cNvPr id="7" name="Oval 6" title="&quot;&quot;"/>
          <p:cNvSpPr>
            <a:spLocks noChangeArrowheads="1"/>
          </p:cNvSpPr>
          <p:nvPr/>
        </p:nvSpPr>
        <p:spPr bwMode="auto">
          <a:xfrm>
            <a:off x="3124200" y="4667250"/>
            <a:ext cx="533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3200400" y="6400800"/>
            <a:ext cx="838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33400" y="4724400"/>
            <a:ext cx="21336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Verify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66800" y="6324600"/>
            <a:ext cx="16764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1" name="Line 10" title="&quot;&quot;"/>
          <p:cNvSpPr>
            <a:spLocks noChangeShapeType="1"/>
          </p:cNvSpPr>
          <p:nvPr/>
        </p:nvSpPr>
        <p:spPr bwMode="auto">
          <a:xfrm>
            <a:off x="3352800" y="5029200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Line 11" title="&quot;&quot;"/>
          <p:cNvSpPr>
            <a:spLocks noChangeShapeType="1"/>
          </p:cNvSpPr>
          <p:nvPr/>
        </p:nvSpPr>
        <p:spPr bwMode="auto">
          <a:xfrm>
            <a:off x="2667000" y="48768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Line 12" title="&quot;&quot;"/>
          <p:cNvSpPr>
            <a:spLocks noChangeShapeType="1"/>
          </p:cNvSpPr>
          <p:nvPr/>
        </p:nvSpPr>
        <p:spPr bwMode="auto">
          <a:xfrm>
            <a:off x="2743200" y="65532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616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Awaiting SO Verification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  <p:pic>
        <p:nvPicPr>
          <p:cNvPr id="4" name="Picture 3" title="Closeout screen showing Awaiting SO Verification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0037"/>
            <a:ext cx="7446963" cy="4257675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 title="&quot;&quot;"/>
          <p:cNvSpPr>
            <a:spLocks noChangeArrowheads="1"/>
          </p:cNvSpPr>
          <p:nvPr/>
        </p:nvSpPr>
        <p:spPr bwMode="auto">
          <a:xfrm>
            <a:off x="3352800" y="4465637"/>
            <a:ext cx="8382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 flipH="1" flipV="1">
            <a:off x="3962400" y="4999037"/>
            <a:ext cx="762000" cy="381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24400" y="4830762"/>
            <a:ext cx="4114800" cy="15700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Status of Final Invention Statement is changed 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Awaiting SO Verification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 SO can now verify and submit.</a:t>
            </a:r>
          </a:p>
        </p:txBody>
      </p:sp>
    </p:spTree>
    <p:extLst>
      <p:ext uri="{BB962C8B-B14F-4D97-AF65-F5344CB8AC3E}">
        <p14:creationId xmlns:p14="http://schemas.microsoft.com/office/powerpoint/2010/main" val="40550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Closeout – Unilateral Closeout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206B-4A4A-47B0-BA21-D142872E963A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4294967295"/>
          </p:nvPr>
        </p:nvSpPr>
        <p:spPr>
          <a:xfrm>
            <a:off x="152400" y="1447800"/>
            <a:ext cx="8839200" cy="4724400"/>
          </a:xfrm>
        </p:spPr>
        <p:txBody>
          <a:bodyPr/>
          <a:lstStyle/>
          <a:p>
            <a:r>
              <a:rPr lang="en-US" dirty="0" smtClean="0"/>
              <a:t>To follow HHS Uniform Guidance, NIH will implement Unilateral Closeout on awards that do not complete Closeout reports in a timely manner</a:t>
            </a:r>
          </a:p>
          <a:p>
            <a:r>
              <a:rPr lang="en-US" dirty="0" smtClean="0"/>
              <a:t>New notifications and statuses will alert grantees of impending Unilateral Closeout and what actions need to be taken or who to contact</a:t>
            </a:r>
          </a:p>
          <a:p>
            <a:r>
              <a:rPr lang="en-US" dirty="0" smtClean="0"/>
              <a:t>See Guide Notice NOT-OD-14-084</a:t>
            </a:r>
          </a:p>
          <a:p>
            <a:pPr marL="0" indent="0" algn="ctr">
              <a:buNone/>
            </a:pPr>
            <a:r>
              <a:rPr lang="en-US" sz="2000" dirty="0">
                <a:hlinkClick r:id="rId2" tooltip="NIH Updating Grant Closeout Policies"/>
              </a:rPr>
              <a:t>http://</a:t>
            </a:r>
            <a:r>
              <a:rPr lang="en-US" sz="2000" dirty="0" smtClean="0">
                <a:hlinkClick r:id="rId2" tooltip="NIH Updating Grant Closeout Policies"/>
              </a:rPr>
              <a:t>grants.nih.gov/grants/guide/notice-files/NOT-OD-14-084.html</a:t>
            </a:r>
            <a:r>
              <a:rPr lang="en-US" sz="2000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6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Help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Desks</a:t>
            </a:r>
          </a:p>
          <a:p>
            <a:r>
              <a:rPr lang="en-US" dirty="0" smtClean="0"/>
              <a:t>On-line resources &amp;Web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8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Prior Approval – Withdrawal Request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65501"/>
            <a:ext cx="8229600" cy="5435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3539074" y="1504778"/>
            <a:ext cx="831273" cy="33764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6559" y="3810000"/>
            <a:ext cx="77154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New navigation tab, Prior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Initiation of a </a:t>
            </a:r>
            <a:r>
              <a:rPr lang="en-US" sz="2000" dirty="0"/>
              <a:t>W</a:t>
            </a:r>
            <a:r>
              <a:rPr lang="en-US" sz="2000" dirty="0" smtClean="0"/>
              <a:t>ithdrawal Request can be done by either the Principal Investigator (PI) or Signing Official (SO)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Screen supports justification (required) and supporting documents (max 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Only the Signing Official can submit the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Signing Officials can search for requests for their institution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Automatic notifications to the SO and PI upon approval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8" y="2998176"/>
            <a:ext cx="2336000" cy="44495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03694" y="2880315"/>
            <a:ext cx="2367754" cy="68367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eRA Service Desk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Grants.gov Contact </a:t>
            </a:r>
            <a:br>
              <a:rPr lang="en-US" dirty="0" smtClean="0"/>
            </a:br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&amp; Help Desks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z="2400" u="sng" dirty="0">
                <a:hlinkClick r:id="rId2"/>
              </a:rPr>
              <a:t>Need Help? website</a:t>
            </a:r>
            <a:endParaRPr lang="en-US" sz="2400" dirty="0"/>
          </a:p>
          <a:p>
            <a:pPr lvl="0"/>
            <a:r>
              <a:rPr lang="en-US" sz="2400" u="sng" dirty="0">
                <a:hlinkClick r:id="rId3"/>
              </a:rPr>
              <a:t>Web ticketing</a:t>
            </a:r>
            <a:r>
              <a:rPr lang="en-US" sz="2400" dirty="0"/>
              <a:t> (preferred method of contact)</a:t>
            </a:r>
          </a:p>
          <a:p>
            <a:pPr lvl="0"/>
            <a:r>
              <a:rPr lang="en-US" sz="2400" dirty="0"/>
              <a:t>Toll-free: 1-866-504-9552</a:t>
            </a:r>
          </a:p>
          <a:p>
            <a:pPr lvl="0"/>
            <a:r>
              <a:rPr lang="en-US" sz="2400" dirty="0"/>
              <a:t>Phone: 301-402-7469</a:t>
            </a:r>
          </a:p>
          <a:p>
            <a:pPr lvl="0"/>
            <a:r>
              <a:rPr lang="en-US" sz="2400" dirty="0"/>
              <a:t>Hours: Monday-Friday (excluding </a:t>
            </a:r>
            <a:r>
              <a:rPr lang="en-US" sz="2400" u="sng" dirty="0">
                <a:hlinkClick r:id="rId4"/>
              </a:rPr>
              <a:t>Federal holidays</a:t>
            </a:r>
            <a:r>
              <a:rPr lang="en-US" sz="2400" dirty="0"/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648200" y="2286000"/>
            <a:ext cx="4191000" cy="3931920"/>
          </a:xfrm>
        </p:spPr>
        <p:txBody>
          <a:bodyPr/>
          <a:lstStyle/>
          <a:p>
            <a:r>
              <a:rPr lang="en-US" sz="2500" dirty="0"/>
              <a:t>Toll-free: 1-800-518-4726</a:t>
            </a:r>
          </a:p>
          <a:p>
            <a:r>
              <a:rPr lang="en-US" sz="2500" dirty="0"/>
              <a:t>Hours : 24x7  (Except Federal Holidays)</a:t>
            </a:r>
          </a:p>
          <a:p>
            <a:r>
              <a:rPr lang="en-US" sz="2500" dirty="0"/>
              <a:t>Email : </a:t>
            </a:r>
            <a:r>
              <a:rPr lang="en-US" sz="2500" dirty="0">
                <a:hlinkClick r:id="rId5" tooltip="Grants. gov Help Page"/>
              </a:rPr>
              <a:t>support@grants.gov</a:t>
            </a:r>
            <a:endParaRPr lang="en-US" sz="2500" dirty="0"/>
          </a:p>
          <a:p>
            <a:r>
              <a:rPr lang="en-US" sz="2500" dirty="0" smtClean="0"/>
              <a:t>Help Resources</a:t>
            </a:r>
            <a:r>
              <a:rPr lang="en-US" sz="2500" dirty="0"/>
              <a:t>: </a:t>
            </a:r>
            <a:r>
              <a:rPr lang="en-US" sz="2500" dirty="0">
                <a:hlinkClick r:id="rId6" tooltip="Grants.gov help resources"/>
              </a:rPr>
              <a:t>http://</a:t>
            </a:r>
            <a:r>
              <a:rPr lang="en-US" sz="2500" dirty="0" smtClean="0">
                <a:hlinkClick r:id="rId6" tooltip="Grants.gov help resources"/>
              </a:rPr>
              <a:t>www.grants.gov/web/grants/support.html</a:t>
            </a:r>
            <a:r>
              <a:rPr lang="en-US" sz="2500" dirty="0" smtClean="0"/>
              <a:t>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35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eRA</a:t>
            </a:r>
            <a:r>
              <a:rPr lang="en-US" dirty="0"/>
              <a:t> Commons: </a:t>
            </a:r>
            <a:r>
              <a:rPr lang="en-US" dirty="0">
                <a:hlinkClick r:id="rId2" tooltip="eRA Commons Home Page"/>
              </a:rPr>
              <a:t>https://commons.era.nih.gov/commons</a:t>
            </a:r>
            <a:r>
              <a:rPr lang="en-US" dirty="0" smtClean="0">
                <a:hlinkClick r:id="rId2" tooltip="eRA Commons Home Page"/>
              </a:rPr>
              <a:t>/</a:t>
            </a:r>
            <a:r>
              <a:rPr lang="en-US" dirty="0" smtClean="0"/>
              <a:t>     </a:t>
            </a:r>
            <a:endParaRPr lang="en-US" dirty="0"/>
          </a:p>
          <a:p>
            <a:r>
              <a:rPr lang="en-US" dirty="0"/>
              <a:t>Electronic Research Administration: </a:t>
            </a:r>
            <a:r>
              <a:rPr lang="en-US" dirty="0">
                <a:hlinkClick r:id="rId3" tooltip="eRA Home Page"/>
              </a:rPr>
              <a:t>http://era.nih.gov</a:t>
            </a:r>
            <a:r>
              <a:rPr lang="en-US" dirty="0" smtClean="0">
                <a:hlinkClick r:id="rId3" tooltip="eRA Home Page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How to Apply – Application  Guide: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grants.nih.gov/grants/how-to-apply-application-guide.htm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NIH About Grants: </a:t>
            </a:r>
            <a:r>
              <a:rPr lang="en-US" dirty="0">
                <a:hlinkClick r:id="rId5" tooltip="About Grants Information page"/>
              </a:rPr>
              <a:t>http://</a:t>
            </a:r>
            <a:r>
              <a:rPr lang="en-US" dirty="0" smtClean="0">
                <a:hlinkClick r:id="rId5" tooltip="About Grants Information page"/>
              </a:rPr>
              <a:t>grants.nih.gov/grants/oer.htm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  <p:pic>
        <p:nvPicPr>
          <p:cNvPr id="5" name="Picture 5" descr="www_surfing_h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38800"/>
            <a:ext cx="4038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Picture 3" title="thank yo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0"/>
            <a:ext cx="35718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cessDiagr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698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00000"/>
              </a:schemeClr>
            </a:gs>
            <a:gs pos="45000">
              <a:schemeClr val="phClr">
                <a:tint val="93000"/>
                <a:satMod val="20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3932BB50E0F40A2A420C0FA0699AE" ma:contentTypeVersion="0" ma:contentTypeDescription="Create a new document." ma:contentTypeScope="" ma:versionID="1ba8b3d26b8bb2e7d5ab090592e7f65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7DAA70-C3F4-4123-B315-B54B2E6FBDE6}">
  <ds:schemaRefs>
    <ds:schemaRef ds:uri="http://schemas.openxmlformats.org/package/2006/metadata/core-properties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8B90930-7E51-47FE-91A3-3D2BCA40EA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2F279A0-1B72-4A0F-A7CA-0934D0E5A7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ProcessDiagram</Template>
  <TotalTime>0</TotalTime>
  <Words>3344</Words>
  <Application>Microsoft Office PowerPoint</Application>
  <PresentationFormat>On-screen Show (4:3)</PresentationFormat>
  <Paragraphs>506</Paragraphs>
  <Slides>92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9" baseType="lpstr">
      <vt:lpstr>Arial</vt:lpstr>
      <vt:lpstr>Calibri</vt:lpstr>
      <vt:lpstr>Georgia</vt:lpstr>
      <vt:lpstr>Tahoma</vt:lpstr>
      <vt:lpstr>Wingdings</vt:lpstr>
      <vt:lpstr>Wingdings 2</vt:lpstr>
      <vt:lpstr>ProcessDiagram</vt:lpstr>
      <vt:lpstr>Interacting Electronically with NIH Post-submission Processing  </vt:lpstr>
      <vt:lpstr>Your Workshop Team</vt:lpstr>
      <vt:lpstr>eRA Commons Status</vt:lpstr>
      <vt:lpstr>What is eRA Commons?</vt:lpstr>
      <vt:lpstr>What’s New in eRA Commons</vt:lpstr>
      <vt:lpstr>Navigation Options</vt:lpstr>
      <vt:lpstr>What’s New in  eRA Commons</vt:lpstr>
      <vt:lpstr>Prior Approval</vt:lpstr>
      <vt:lpstr>Prior Approval – Withdrawal Request</vt:lpstr>
      <vt:lpstr>Prior Approval – $500K Request</vt:lpstr>
      <vt:lpstr>What’s New in  eRA Commons</vt:lpstr>
      <vt:lpstr>PI &amp; SO Status Views</vt:lpstr>
      <vt:lpstr>Status Result from General Search for SO</vt:lpstr>
      <vt:lpstr>Status Result from General Search for PI</vt:lpstr>
      <vt:lpstr>What’s New in  eRA Commons</vt:lpstr>
      <vt:lpstr>IPF - Basic</vt:lpstr>
      <vt:lpstr>IPF – Institution Contacts</vt:lpstr>
      <vt:lpstr>Key eRA Commons Features</vt:lpstr>
      <vt:lpstr>Just-In-Time (JIT)</vt:lpstr>
      <vt:lpstr>JIT Link on Status Result Screen (SO View)</vt:lpstr>
      <vt:lpstr>Key eRA Commons Features - NCE</vt:lpstr>
      <vt:lpstr>NCE</vt:lpstr>
      <vt:lpstr>Extension link in Status screen</vt:lpstr>
      <vt:lpstr>Extension Screen</vt:lpstr>
      <vt:lpstr>Expanded Authority – You Get Just One</vt:lpstr>
      <vt:lpstr>Key eRA Commons Features - RPPR</vt:lpstr>
      <vt:lpstr>RPPR</vt:lpstr>
      <vt:lpstr>RPPR Transition Timeline</vt:lpstr>
      <vt:lpstr>RPPR Menu Screen</vt:lpstr>
      <vt:lpstr>RPPR Data Entry</vt:lpstr>
      <vt:lpstr>Progress Report Additional Materials (PRAM)</vt:lpstr>
      <vt:lpstr>Progress Report Additional Materials - PRAM</vt:lpstr>
      <vt:lpstr>RPPR – Multi-Year RPPR</vt:lpstr>
      <vt:lpstr>RPPR – Budgets</vt:lpstr>
      <vt:lpstr>RPPR – Complex, Multi-Project</vt:lpstr>
      <vt:lpstr>New Format for PA PRAM</vt:lpstr>
      <vt:lpstr>RPPR – What’s New</vt:lpstr>
      <vt:lpstr>Key eRA Commons Features – T3</vt:lpstr>
      <vt:lpstr>Administrative Supplements</vt:lpstr>
      <vt:lpstr>Admin. Supplement Requests - Commons</vt:lpstr>
      <vt:lpstr>Admin. Supplement Requests - Commons</vt:lpstr>
      <vt:lpstr>Admin. Supplement Requests - Commons</vt:lpstr>
      <vt:lpstr>Admin. Supplement Requests - Commons</vt:lpstr>
      <vt:lpstr>Key eRA Commons Features – Relinquishing Statement</vt:lpstr>
      <vt:lpstr>Relinquishing Statement</vt:lpstr>
      <vt:lpstr>Relinquishing Statement - Search</vt:lpstr>
      <vt:lpstr>Relinquishing Statement Data Entry Screen</vt:lpstr>
      <vt:lpstr>Key eRA Commons Features - T7 &amp; T6</vt:lpstr>
      <vt:lpstr>Change of Grantee (Type 7) Requests</vt:lpstr>
      <vt:lpstr>Change of Organization Status (Type 6) Request</vt:lpstr>
      <vt:lpstr>Type 6/7 Requests – Grants.gov</vt:lpstr>
      <vt:lpstr>Type 6/7 Requests – Grants.gov Application Package</vt:lpstr>
      <vt:lpstr>Type 6/7 Requests &amp; Grants.gov</vt:lpstr>
      <vt:lpstr>Type 6/7 Requests – Application Viewing Window</vt:lpstr>
      <vt:lpstr>Re-assign Grants</vt:lpstr>
      <vt:lpstr>New Function on Commons Status Page </vt:lpstr>
      <vt:lpstr>Multiple Search Options</vt:lpstr>
      <vt:lpstr>Selecting the School &amp; Department</vt:lpstr>
      <vt:lpstr>Search Results &amp; Selecting Grants to Move</vt:lpstr>
      <vt:lpstr>Choose the Target Assignment</vt:lpstr>
      <vt:lpstr>Confirmation of Grant Assignment</vt:lpstr>
      <vt:lpstr>xTRACT</vt:lpstr>
      <vt:lpstr>xTRACT</vt:lpstr>
      <vt:lpstr>Accessing xTRACT</vt:lpstr>
      <vt:lpstr>Searching for Training Grants</vt:lpstr>
      <vt:lpstr>Searching for Training Grants</vt:lpstr>
      <vt:lpstr>Generate PDFs</vt:lpstr>
      <vt:lpstr>xTRACT Resources</vt:lpstr>
      <vt:lpstr>Key eRA Commons Features - Closeout</vt:lpstr>
      <vt:lpstr>Closeout</vt:lpstr>
      <vt:lpstr>Closeout Capabilities</vt:lpstr>
      <vt:lpstr>New Closeout Search screen provides  additional search criteria</vt:lpstr>
      <vt:lpstr>Search screen shows grants that are Closed or Requires Closeout</vt:lpstr>
      <vt:lpstr>Closeout - FFR</vt:lpstr>
      <vt:lpstr>Federal Financial Report (FFR)</vt:lpstr>
      <vt:lpstr>FFR</vt:lpstr>
      <vt:lpstr>FFR/FSR Screen</vt:lpstr>
      <vt:lpstr>FFR/FSR Screen</vt:lpstr>
      <vt:lpstr>FFR Details Screen</vt:lpstr>
      <vt:lpstr>Completing the FFR</vt:lpstr>
      <vt:lpstr>Submission of a FFR</vt:lpstr>
      <vt:lpstr>Closeout – Final Progress Report</vt:lpstr>
      <vt:lpstr>Closeout – Final Report Additional Materials (FRAM) </vt:lpstr>
      <vt:lpstr>Closeout – Final Report Additional Materials FRAM </vt:lpstr>
      <vt:lpstr>Closeout – Final Invention Statement</vt:lpstr>
      <vt:lpstr>Closeout – Add Invention</vt:lpstr>
      <vt:lpstr>Closeout – Awaiting SO Verification</vt:lpstr>
      <vt:lpstr>Closeout – Unilateral Closeout</vt:lpstr>
      <vt:lpstr>Finding Help</vt:lpstr>
      <vt:lpstr>Service &amp; Help Desks</vt:lpstr>
      <vt:lpstr>Web Sites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 Systems and the Grants Process - 2014 NIH Regional Seminar</dc:title>
  <dc:subject>eRA Systems and the Grants Process - June 2011</dc:subject>
  <dc:creator/>
  <cp:keywords>eRA Systems and the Grants Process - June 2011</cp:keywords>
  <cp:lastModifiedBy/>
  <cp:revision>1</cp:revision>
  <dcterms:created xsi:type="dcterms:W3CDTF">2011-05-13T19:52:12Z</dcterms:created>
  <dcterms:modified xsi:type="dcterms:W3CDTF">2016-10-05T16:26:45Z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0x010100B813932BB50E0F40A2A420C0FA0699AE</vt:lpwstr>
  </property>
</Properties>
</file>