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4146" r:id="rId1"/>
    <p:sldMasterId id="2147484159" r:id="rId2"/>
  </p:sldMasterIdLst>
  <p:notesMasterIdLst>
    <p:notesMasterId r:id="rId58"/>
  </p:notesMasterIdLst>
  <p:handoutMasterIdLst>
    <p:handoutMasterId r:id="rId59"/>
  </p:handoutMasterIdLst>
  <p:sldIdLst>
    <p:sldId id="256" r:id="rId3"/>
    <p:sldId id="266" r:id="rId4"/>
    <p:sldId id="257" r:id="rId5"/>
    <p:sldId id="260" r:id="rId6"/>
    <p:sldId id="263" r:id="rId7"/>
    <p:sldId id="264" r:id="rId8"/>
    <p:sldId id="265" r:id="rId9"/>
    <p:sldId id="338" r:id="rId10"/>
    <p:sldId id="316" r:id="rId11"/>
    <p:sldId id="358" r:id="rId12"/>
    <p:sldId id="289" r:id="rId13"/>
    <p:sldId id="357" r:id="rId14"/>
    <p:sldId id="290" r:id="rId15"/>
    <p:sldId id="359" r:id="rId16"/>
    <p:sldId id="361" r:id="rId17"/>
    <p:sldId id="370" r:id="rId18"/>
    <p:sldId id="371" r:id="rId19"/>
    <p:sldId id="372" r:id="rId20"/>
    <p:sldId id="373" r:id="rId21"/>
    <p:sldId id="374" r:id="rId22"/>
    <p:sldId id="375" r:id="rId23"/>
    <p:sldId id="381" r:id="rId24"/>
    <p:sldId id="363" r:id="rId25"/>
    <p:sldId id="382" r:id="rId26"/>
    <p:sldId id="362" r:id="rId27"/>
    <p:sldId id="319" r:id="rId28"/>
    <p:sldId id="320" r:id="rId29"/>
    <p:sldId id="321" r:id="rId30"/>
    <p:sldId id="376" r:id="rId31"/>
    <p:sldId id="326" r:id="rId32"/>
    <p:sldId id="383" r:id="rId33"/>
    <p:sldId id="309" r:id="rId34"/>
    <p:sldId id="384" r:id="rId35"/>
    <p:sldId id="354" r:id="rId36"/>
    <p:sldId id="302" r:id="rId37"/>
    <p:sldId id="304" r:id="rId38"/>
    <p:sldId id="305" r:id="rId39"/>
    <p:sldId id="314" r:id="rId40"/>
    <p:sldId id="379" r:id="rId41"/>
    <p:sldId id="312" r:id="rId42"/>
    <p:sldId id="330" r:id="rId43"/>
    <p:sldId id="333" r:id="rId44"/>
    <p:sldId id="334" r:id="rId45"/>
    <p:sldId id="335" r:id="rId46"/>
    <p:sldId id="336" r:id="rId47"/>
    <p:sldId id="380" r:id="rId48"/>
    <p:sldId id="342" r:id="rId49"/>
    <p:sldId id="355" r:id="rId50"/>
    <p:sldId id="345" r:id="rId51"/>
    <p:sldId id="346" r:id="rId52"/>
    <p:sldId id="347" r:id="rId53"/>
    <p:sldId id="279" r:id="rId54"/>
    <p:sldId id="268" r:id="rId55"/>
    <p:sldId id="282" r:id="rId56"/>
    <p:sldId id="277" r:id="rId57"/>
  </p:sldIdLst>
  <p:sldSz cx="9144000" cy="6858000" type="screen4x3"/>
  <p:notesSz cx="6858000" cy="9144000"/>
  <p:defaultTextStyle>
    <a:defPPr>
      <a:defRPr lang="en-US"/>
    </a:defPPr>
    <a:lvl1pPr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1pPr>
    <a:lvl2pPr marL="4572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2pPr>
    <a:lvl3pPr marL="9144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3pPr>
    <a:lvl4pPr marL="13716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4pPr>
    <a:lvl5pPr marL="18288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5pPr>
    <a:lvl6pPr marL="2286000" algn="l" defTabSz="914400" rtl="0" eaLnBrk="1" latinLnBrk="0" hangingPunct="1">
      <a:defRPr sz="2400" kern="1200">
        <a:solidFill>
          <a:schemeClr val="tx1"/>
        </a:solidFill>
        <a:latin typeface="Arial" charset="0"/>
        <a:ea typeface="Osaka" charset="-128"/>
        <a:cs typeface="+mn-cs"/>
      </a:defRPr>
    </a:lvl6pPr>
    <a:lvl7pPr marL="2743200" algn="l" defTabSz="914400" rtl="0" eaLnBrk="1" latinLnBrk="0" hangingPunct="1">
      <a:defRPr sz="2400" kern="1200">
        <a:solidFill>
          <a:schemeClr val="tx1"/>
        </a:solidFill>
        <a:latin typeface="Arial" charset="0"/>
        <a:ea typeface="Osaka" charset="-128"/>
        <a:cs typeface="+mn-cs"/>
      </a:defRPr>
    </a:lvl7pPr>
    <a:lvl8pPr marL="3200400" algn="l" defTabSz="914400" rtl="0" eaLnBrk="1" latinLnBrk="0" hangingPunct="1">
      <a:defRPr sz="2400" kern="1200">
        <a:solidFill>
          <a:schemeClr val="tx1"/>
        </a:solidFill>
        <a:latin typeface="Arial" charset="0"/>
        <a:ea typeface="Osaka" charset="-128"/>
        <a:cs typeface="+mn-cs"/>
      </a:defRPr>
    </a:lvl8pPr>
    <a:lvl9pPr marL="3657600" algn="l" defTabSz="914400" rtl="0" eaLnBrk="1" latinLnBrk="0" hangingPunct="1">
      <a:defRPr sz="2400" kern="1200">
        <a:solidFill>
          <a:schemeClr val="tx1"/>
        </a:solidFill>
        <a:latin typeface="Arial"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30"/>
    <a:srgbClr val="FFFFFF"/>
    <a:srgbClr val="0F0F0F"/>
    <a:srgbClr val="0097AC"/>
    <a:srgbClr val="0082D1"/>
    <a:srgbClr val="FFC726"/>
    <a:srgbClr val="FF00FF"/>
    <a:srgbClr val="FF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238" autoAdjust="0"/>
  </p:normalViewPr>
  <p:slideViewPr>
    <p:cSldViewPr snapToGrid="0" showGuides="1">
      <p:cViewPr varScale="1">
        <p:scale>
          <a:sx n="64" d="100"/>
          <a:sy n="64" d="100"/>
        </p:scale>
        <p:origin x="27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16"/>
    </p:cViewPr>
  </p:sorterViewPr>
  <p:notesViewPr>
    <p:cSldViewPr snapToGrid="0" showGuides="1">
      <p:cViewPr varScale="1">
        <p:scale>
          <a:sx n="117" d="100"/>
          <a:sy n="117" d="100"/>
        </p:scale>
        <p:origin x="-38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DFF88-1A10-4932-8AEB-A9872DFECA8A}" type="doc">
      <dgm:prSet loTypeId="urn:microsoft.com/office/officeart/2005/8/layout/chevron1" loCatId="process" qsTypeId="urn:microsoft.com/office/officeart/2005/8/quickstyle/simple1" qsCatId="simple" csTypeId="urn:microsoft.com/office/officeart/2005/8/colors/accent3_3" csCatId="accent3" phldr="1"/>
      <dgm:spPr/>
    </dgm:pt>
    <dgm:pt modelId="{ADCF0E7C-ED09-4F75-9484-996A8A44C7A6}">
      <dgm:prSet phldrT="[Text]" custT="1"/>
      <dgm:spPr>
        <a:solidFill>
          <a:srgbClr val="00D05E"/>
        </a:solidFill>
      </dgm:spPr>
      <dgm:t>
        <a:bodyPr/>
        <a:lstStyle/>
        <a:p>
          <a:r>
            <a:rPr lang="en-US" sz="2900" dirty="0"/>
            <a:t>Pre-Bac</a:t>
          </a:r>
        </a:p>
      </dgm:t>
    </dgm:pt>
    <dgm:pt modelId="{6D272AE5-88C0-4098-BCA4-9DE300DA9868}" type="parTrans" cxnId="{35C7EEBD-141B-41DD-9E9B-A8C056B65811}">
      <dgm:prSet/>
      <dgm:spPr/>
      <dgm:t>
        <a:bodyPr/>
        <a:lstStyle/>
        <a:p>
          <a:endParaRPr lang="en-US"/>
        </a:p>
      </dgm:t>
    </dgm:pt>
    <dgm:pt modelId="{30B64C7B-71FB-4BEC-949D-5521EDE33D9B}" type="sibTrans" cxnId="{35C7EEBD-141B-41DD-9E9B-A8C056B65811}">
      <dgm:prSet/>
      <dgm:spPr/>
      <dgm:t>
        <a:bodyPr/>
        <a:lstStyle/>
        <a:p>
          <a:endParaRPr lang="en-US"/>
        </a:p>
      </dgm:t>
    </dgm:pt>
    <dgm:pt modelId="{4C222A16-9E7E-4B49-9D7A-DF973BFF4E35}">
      <dgm:prSet phldrT="[Text]" custT="1"/>
      <dgm:spPr>
        <a:solidFill>
          <a:srgbClr val="00A44A"/>
        </a:solidFill>
      </dgm:spPr>
      <dgm:t>
        <a:bodyPr lIns="0" rIns="0"/>
        <a:lstStyle/>
        <a:p>
          <a:r>
            <a:rPr lang="en-US" sz="1900" dirty="0"/>
            <a:t>Graduate/ Medical Student</a:t>
          </a:r>
        </a:p>
      </dgm:t>
    </dgm:pt>
    <dgm:pt modelId="{8ADF9F5D-AB70-4BE0-848D-C60D350C4BDE}" type="parTrans" cxnId="{3011F884-25F3-4647-8342-7FE08DFB60E6}">
      <dgm:prSet/>
      <dgm:spPr/>
      <dgm:t>
        <a:bodyPr/>
        <a:lstStyle/>
        <a:p>
          <a:endParaRPr lang="en-US"/>
        </a:p>
      </dgm:t>
    </dgm:pt>
    <dgm:pt modelId="{0DCB52F4-4FC8-4BDD-9585-6B11DCFC1AEF}" type="sibTrans" cxnId="{3011F884-25F3-4647-8342-7FE08DFB60E6}">
      <dgm:prSet/>
      <dgm:spPr/>
      <dgm:t>
        <a:bodyPr/>
        <a:lstStyle/>
        <a:p>
          <a:endParaRPr lang="en-US"/>
        </a:p>
      </dgm:t>
    </dgm:pt>
    <dgm:pt modelId="{B38E87FA-E718-4760-BA96-9F2B80286A82}">
      <dgm:prSet phldrT="[Text]"/>
      <dgm:spPr>
        <a:solidFill>
          <a:srgbClr val="007E2A"/>
        </a:solidFill>
      </dgm:spPr>
      <dgm:t>
        <a:bodyPr/>
        <a:lstStyle/>
        <a:p>
          <a:r>
            <a:rPr lang="en-US" dirty="0"/>
            <a:t>Postdoc</a:t>
          </a:r>
        </a:p>
      </dgm:t>
    </dgm:pt>
    <dgm:pt modelId="{31B1B06D-7AF2-4BDB-926F-0CC46B8BB0AC}" type="parTrans" cxnId="{881C7635-FC48-4199-9689-73A4940F782D}">
      <dgm:prSet/>
      <dgm:spPr/>
      <dgm:t>
        <a:bodyPr/>
        <a:lstStyle/>
        <a:p>
          <a:endParaRPr lang="en-US"/>
        </a:p>
      </dgm:t>
    </dgm:pt>
    <dgm:pt modelId="{69AC9A71-8F6B-497D-AC6D-C98E226988E6}" type="sibTrans" cxnId="{881C7635-FC48-4199-9689-73A4940F782D}">
      <dgm:prSet/>
      <dgm:spPr/>
      <dgm:t>
        <a:bodyPr/>
        <a:lstStyle/>
        <a:p>
          <a:endParaRPr lang="en-US"/>
        </a:p>
      </dgm:t>
    </dgm:pt>
    <dgm:pt modelId="{728F71F1-8528-42D4-9E7E-AA9622DEF139}">
      <dgm:prSet phldrT="[Text]"/>
      <dgm:spPr>
        <a:solidFill>
          <a:srgbClr val="00581D"/>
        </a:solidFill>
      </dgm:spPr>
      <dgm:t>
        <a:bodyPr/>
        <a:lstStyle/>
        <a:p>
          <a:r>
            <a:rPr lang="en-US" dirty="0"/>
            <a:t>Career</a:t>
          </a:r>
        </a:p>
      </dgm:t>
    </dgm:pt>
    <dgm:pt modelId="{25DC33DA-756F-46CD-BB7B-B1DC26C7D8BE}" type="parTrans" cxnId="{2379323F-8963-451E-9915-1D60F0B8EBB1}">
      <dgm:prSet/>
      <dgm:spPr/>
      <dgm:t>
        <a:bodyPr/>
        <a:lstStyle/>
        <a:p>
          <a:endParaRPr lang="en-US"/>
        </a:p>
      </dgm:t>
    </dgm:pt>
    <dgm:pt modelId="{46A9A3BB-F9CF-4B2D-84FE-8A2DAE7BE9D1}" type="sibTrans" cxnId="{2379323F-8963-451E-9915-1D60F0B8EBB1}">
      <dgm:prSet/>
      <dgm:spPr/>
      <dgm:t>
        <a:bodyPr/>
        <a:lstStyle/>
        <a:p>
          <a:endParaRPr lang="en-US"/>
        </a:p>
      </dgm:t>
    </dgm:pt>
    <dgm:pt modelId="{ACC17B60-B783-4746-9355-0E6CDFEC6464}" type="pres">
      <dgm:prSet presAssocID="{668DFF88-1A10-4932-8AEB-A9872DFECA8A}" presName="Name0" presStyleCnt="0">
        <dgm:presLayoutVars>
          <dgm:dir/>
          <dgm:animLvl val="lvl"/>
          <dgm:resizeHandles val="exact"/>
        </dgm:presLayoutVars>
      </dgm:prSet>
      <dgm:spPr/>
    </dgm:pt>
    <dgm:pt modelId="{6D6D7DCD-A713-4CC2-83E5-CEDA02EB9B92}" type="pres">
      <dgm:prSet presAssocID="{ADCF0E7C-ED09-4F75-9484-996A8A44C7A6}" presName="parTxOnly" presStyleLbl="node1" presStyleIdx="0" presStyleCnt="4">
        <dgm:presLayoutVars>
          <dgm:chMax val="0"/>
          <dgm:chPref val="0"/>
          <dgm:bulletEnabled val="1"/>
        </dgm:presLayoutVars>
      </dgm:prSet>
      <dgm:spPr/>
    </dgm:pt>
    <dgm:pt modelId="{8F4AC8F7-9A59-48B8-B263-6798657B1A0E}" type="pres">
      <dgm:prSet presAssocID="{30B64C7B-71FB-4BEC-949D-5521EDE33D9B}" presName="parTxOnlySpace" presStyleCnt="0"/>
      <dgm:spPr/>
    </dgm:pt>
    <dgm:pt modelId="{AD4B186B-AE31-4551-A794-37D0C9E21AE6}" type="pres">
      <dgm:prSet presAssocID="{4C222A16-9E7E-4B49-9D7A-DF973BFF4E35}" presName="parTxOnly" presStyleLbl="node1" presStyleIdx="1" presStyleCnt="4" custScaleX="105475">
        <dgm:presLayoutVars>
          <dgm:chMax val="0"/>
          <dgm:chPref val="0"/>
          <dgm:bulletEnabled val="1"/>
        </dgm:presLayoutVars>
      </dgm:prSet>
      <dgm:spPr/>
    </dgm:pt>
    <dgm:pt modelId="{A0EDD41D-94AE-4543-93C3-36E76CAC0A4D}" type="pres">
      <dgm:prSet presAssocID="{0DCB52F4-4FC8-4BDD-9585-6B11DCFC1AEF}" presName="parTxOnlySpace" presStyleCnt="0"/>
      <dgm:spPr/>
    </dgm:pt>
    <dgm:pt modelId="{B2846FDA-226A-4EE4-A68D-E32FC1A801B8}" type="pres">
      <dgm:prSet presAssocID="{B38E87FA-E718-4760-BA96-9F2B80286A82}" presName="parTxOnly" presStyleLbl="node1" presStyleIdx="2" presStyleCnt="4">
        <dgm:presLayoutVars>
          <dgm:chMax val="0"/>
          <dgm:chPref val="0"/>
          <dgm:bulletEnabled val="1"/>
        </dgm:presLayoutVars>
      </dgm:prSet>
      <dgm:spPr/>
    </dgm:pt>
    <dgm:pt modelId="{7ACF90D1-67DC-4C86-A53F-997ADA3FC38D}" type="pres">
      <dgm:prSet presAssocID="{69AC9A71-8F6B-497D-AC6D-C98E226988E6}" presName="parTxOnlySpace" presStyleCnt="0"/>
      <dgm:spPr/>
    </dgm:pt>
    <dgm:pt modelId="{1F940EC1-D09B-4918-9F79-33DC55AF5858}" type="pres">
      <dgm:prSet presAssocID="{728F71F1-8528-42D4-9E7E-AA9622DEF139}" presName="parTxOnly" presStyleLbl="node1" presStyleIdx="3" presStyleCnt="4">
        <dgm:presLayoutVars>
          <dgm:chMax val="0"/>
          <dgm:chPref val="0"/>
          <dgm:bulletEnabled val="1"/>
        </dgm:presLayoutVars>
      </dgm:prSet>
      <dgm:spPr/>
    </dgm:pt>
  </dgm:ptLst>
  <dgm:cxnLst>
    <dgm:cxn modelId="{2379323F-8963-451E-9915-1D60F0B8EBB1}" srcId="{668DFF88-1A10-4932-8AEB-A9872DFECA8A}" destId="{728F71F1-8528-42D4-9E7E-AA9622DEF139}" srcOrd="3" destOrd="0" parTransId="{25DC33DA-756F-46CD-BB7B-B1DC26C7D8BE}" sibTransId="{46A9A3BB-F9CF-4B2D-84FE-8A2DAE7BE9D1}"/>
    <dgm:cxn modelId="{E1D3F6D6-4D76-4DA1-9959-73C8B8C22C9F}" type="presOf" srcId="{ADCF0E7C-ED09-4F75-9484-996A8A44C7A6}" destId="{6D6D7DCD-A713-4CC2-83E5-CEDA02EB9B92}" srcOrd="0" destOrd="0" presId="urn:microsoft.com/office/officeart/2005/8/layout/chevron1"/>
    <dgm:cxn modelId="{977D73F0-8C55-42A4-8D75-A84F377FD05C}" type="presOf" srcId="{B38E87FA-E718-4760-BA96-9F2B80286A82}" destId="{B2846FDA-226A-4EE4-A68D-E32FC1A801B8}" srcOrd="0" destOrd="0" presId="urn:microsoft.com/office/officeart/2005/8/layout/chevron1"/>
    <dgm:cxn modelId="{C4F8EA32-7EA4-4BD5-8640-69807C7B5007}" type="presOf" srcId="{728F71F1-8528-42D4-9E7E-AA9622DEF139}" destId="{1F940EC1-D09B-4918-9F79-33DC55AF5858}" srcOrd="0" destOrd="0" presId="urn:microsoft.com/office/officeart/2005/8/layout/chevron1"/>
    <dgm:cxn modelId="{881C7635-FC48-4199-9689-73A4940F782D}" srcId="{668DFF88-1A10-4932-8AEB-A9872DFECA8A}" destId="{B38E87FA-E718-4760-BA96-9F2B80286A82}" srcOrd="2" destOrd="0" parTransId="{31B1B06D-7AF2-4BDB-926F-0CC46B8BB0AC}" sibTransId="{69AC9A71-8F6B-497D-AC6D-C98E226988E6}"/>
    <dgm:cxn modelId="{3011F884-25F3-4647-8342-7FE08DFB60E6}" srcId="{668DFF88-1A10-4932-8AEB-A9872DFECA8A}" destId="{4C222A16-9E7E-4B49-9D7A-DF973BFF4E35}" srcOrd="1" destOrd="0" parTransId="{8ADF9F5D-AB70-4BE0-848D-C60D350C4BDE}" sibTransId="{0DCB52F4-4FC8-4BDD-9585-6B11DCFC1AEF}"/>
    <dgm:cxn modelId="{35C7EEBD-141B-41DD-9E9B-A8C056B65811}" srcId="{668DFF88-1A10-4932-8AEB-A9872DFECA8A}" destId="{ADCF0E7C-ED09-4F75-9484-996A8A44C7A6}" srcOrd="0" destOrd="0" parTransId="{6D272AE5-88C0-4098-BCA4-9DE300DA9868}" sibTransId="{30B64C7B-71FB-4BEC-949D-5521EDE33D9B}"/>
    <dgm:cxn modelId="{6E14D440-7AE3-4437-B5A4-D9B7C1E4AB2B}" type="presOf" srcId="{4C222A16-9E7E-4B49-9D7A-DF973BFF4E35}" destId="{AD4B186B-AE31-4551-A794-37D0C9E21AE6}" srcOrd="0" destOrd="0" presId="urn:microsoft.com/office/officeart/2005/8/layout/chevron1"/>
    <dgm:cxn modelId="{AFE1AA82-52AB-4A38-9537-E44B1D6CD478}" type="presOf" srcId="{668DFF88-1A10-4932-8AEB-A9872DFECA8A}" destId="{ACC17B60-B783-4746-9355-0E6CDFEC6464}" srcOrd="0" destOrd="0" presId="urn:microsoft.com/office/officeart/2005/8/layout/chevron1"/>
    <dgm:cxn modelId="{A1B22AE3-14F6-4088-B39F-2D700065140C}" type="presParOf" srcId="{ACC17B60-B783-4746-9355-0E6CDFEC6464}" destId="{6D6D7DCD-A713-4CC2-83E5-CEDA02EB9B92}" srcOrd="0" destOrd="0" presId="urn:microsoft.com/office/officeart/2005/8/layout/chevron1"/>
    <dgm:cxn modelId="{E588CD0E-A56E-4F07-A9A3-A5BA4D7E211C}" type="presParOf" srcId="{ACC17B60-B783-4746-9355-0E6CDFEC6464}" destId="{8F4AC8F7-9A59-48B8-B263-6798657B1A0E}" srcOrd="1" destOrd="0" presId="urn:microsoft.com/office/officeart/2005/8/layout/chevron1"/>
    <dgm:cxn modelId="{62872F93-2F42-4F22-98D3-CF16D49A9105}" type="presParOf" srcId="{ACC17B60-B783-4746-9355-0E6CDFEC6464}" destId="{AD4B186B-AE31-4551-A794-37D0C9E21AE6}" srcOrd="2" destOrd="0" presId="urn:microsoft.com/office/officeart/2005/8/layout/chevron1"/>
    <dgm:cxn modelId="{65C04827-132C-481D-AC2B-A38FF0DC3289}" type="presParOf" srcId="{ACC17B60-B783-4746-9355-0E6CDFEC6464}" destId="{A0EDD41D-94AE-4543-93C3-36E76CAC0A4D}" srcOrd="3" destOrd="0" presId="urn:microsoft.com/office/officeart/2005/8/layout/chevron1"/>
    <dgm:cxn modelId="{7DBCE295-035D-4FAA-82A3-F04F40DA7E0C}" type="presParOf" srcId="{ACC17B60-B783-4746-9355-0E6CDFEC6464}" destId="{B2846FDA-226A-4EE4-A68D-E32FC1A801B8}" srcOrd="4" destOrd="0" presId="urn:microsoft.com/office/officeart/2005/8/layout/chevron1"/>
    <dgm:cxn modelId="{90C8013E-63A2-4810-A32D-24C18628984A}" type="presParOf" srcId="{ACC17B60-B783-4746-9355-0E6CDFEC6464}" destId="{7ACF90D1-67DC-4C86-A53F-997ADA3FC38D}" srcOrd="5" destOrd="0" presId="urn:microsoft.com/office/officeart/2005/8/layout/chevron1"/>
    <dgm:cxn modelId="{64E29F88-8BD9-4C9A-AFCB-3527D217C96C}" type="presParOf" srcId="{ACC17B60-B783-4746-9355-0E6CDFEC6464}" destId="{1F940EC1-D09B-4918-9F79-33DC55AF585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D7DCD-A713-4CC2-83E5-CEDA02EB9B92}">
      <dsp:nvSpPr>
        <dsp:cNvPr id="0" name=""/>
        <dsp:cNvSpPr/>
      </dsp:nvSpPr>
      <dsp:spPr>
        <a:xfrm>
          <a:off x="3610" y="41160"/>
          <a:ext cx="2369088" cy="947635"/>
        </a:xfrm>
        <a:prstGeom prst="chevron">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US" sz="2900" kern="1200" dirty="0"/>
            <a:t>Pre-Bac</a:t>
          </a:r>
        </a:p>
      </dsp:txBody>
      <dsp:txXfrm>
        <a:off x="477428" y="41160"/>
        <a:ext cx="1421453" cy="947635"/>
      </dsp:txXfrm>
    </dsp:sp>
    <dsp:sp modelId="{AD4B186B-AE31-4551-A794-37D0C9E21AE6}">
      <dsp:nvSpPr>
        <dsp:cNvPr id="0" name=""/>
        <dsp:cNvSpPr/>
      </dsp:nvSpPr>
      <dsp:spPr>
        <a:xfrm>
          <a:off x="2135790" y="41160"/>
          <a:ext cx="2498796" cy="947635"/>
        </a:xfrm>
        <a:prstGeom prst="chevron">
          <a:avLst/>
        </a:prstGeom>
        <a:solidFill>
          <a:srgbClr val="00A4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337" rIns="0" bIns="25337" numCol="1" spcCol="1270" anchor="ctr" anchorCtr="0">
          <a:noAutofit/>
        </a:bodyPr>
        <a:lstStyle/>
        <a:p>
          <a:pPr marL="0" lvl="0" indent="0" algn="ctr" defTabSz="844550">
            <a:lnSpc>
              <a:spcPct val="90000"/>
            </a:lnSpc>
            <a:spcBef>
              <a:spcPct val="0"/>
            </a:spcBef>
            <a:spcAft>
              <a:spcPct val="35000"/>
            </a:spcAft>
            <a:buNone/>
          </a:pPr>
          <a:r>
            <a:rPr lang="en-US" sz="1900" kern="1200" dirty="0"/>
            <a:t>Graduate/ Medical Student</a:t>
          </a:r>
        </a:p>
      </dsp:txBody>
      <dsp:txXfrm>
        <a:off x="2609608" y="41160"/>
        <a:ext cx="1551161" cy="947635"/>
      </dsp:txXfrm>
    </dsp:sp>
    <dsp:sp modelId="{B2846FDA-226A-4EE4-A68D-E32FC1A801B8}">
      <dsp:nvSpPr>
        <dsp:cNvPr id="0" name=""/>
        <dsp:cNvSpPr/>
      </dsp:nvSpPr>
      <dsp:spPr>
        <a:xfrm>
          <a:off x="4397677" y="41160"/>
          <a:ext cx="2369088" cy="947635"/>
        </a:xfrm>
        <a:prstGeom prst="chevron">
          <a:avLst/>
        </a:prstGeom>
        <a:solidFill>
          <a:srgbClr val="007E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Postdoc</a:t>
          </a:r>
        </a:p>
      </dsp:txBody>
      <dsp:txXfrm>
        <a:off x="4871495" y="41160"/>
        <a:ext cx="1421453" cy="947635"/>
      </dsp:txXfrm>
    </dsp:sp>
    <dsp:sp modelId="{1F940EC1-D09B-4918-9F79-33DC55AF5858}">
      <dsp:nvSpPr>
        <dsp:cNvPr id="0" name=""/>
        <dsp:cNvSpPr/>
      </dsp:nvSpPr>
      <dsp:spPr>
        <a:xfrm>
          <a:off x="6529857" y="41160"/>
          <a:ext cx="2369088" cy="947635"/>
        </a:xfrm>
        <a:prstGeom prst="chevron">
          <a:avLst/>
        </a:prstGeom>
        <a:solidFill>
          <a:srgbClr val="005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Career</a:t>
          </a:r>
        </a:p>
      </dsp:txBody>
      <dsp:txXfrm>
        <a:off x="7003675" y="41160"/>
        <a:ext cx="1421453" cy="9476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ea typeface="ＭＳ Ｐゴシック" pitchFamily="1"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ea typeface="ＭＳ Ｐゴシック" pitchFamily="1"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ea typeface="ＭＳ Ｐゴシック" pitchFamily="1"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ea typeface="ＭＳ Ｐゴシック" charset="-128"/>
              </a:defRPr>
            </a:lvl1pPr>
          </a:lstStyle>
          <a:p>
            <a:pPr>
              <a:defRPr/>
            </a:pPr>
            <a:fld id="{46B44D89-77D5-49BA-BFB9-E338EEFCBB9B}" type="slidenum">
              <a:rPr lang="en-US"/>
              <a:pPr>
                <a:defRPr/>
              </a:pPr>
              <a:t>‹#›</a:t>
            </a:fld>
            <a:endParaRPr lang="en-US"/>
          </a:p>
        </p:txBody>
      </p:sp>
    </p:spTree>
    <p:extLst>
      <p:ext uri="{BB962C8B-B14F-4D97-AF65-F5344CB8AC3E}">
        <p14:creationId xmlns:p14="http://schemas.microsoft.com/office/powerpoint/2010/main" val="401078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b="1">
                <a:ea typeface="ＭＳ Ｐゴシック" pitchFamily="1" charset="-128"/>
                <a:cs typeface="+mn-cs"/>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b="1">
                <a:ea typeface="ＭＳ Ｐゴシック" pitchFamily="1" charset="-128"/>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b="1">
                <a:ea typeface="ＭＳ Ｐゴシック" pitchFamily="1"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b="1">
                <a:ea typeface="ＭＳ Ｐゴシック" charset="-128"/>
              </a:defRPr>
            </a:lvl1pPr>
          </a:lstStyle>
          <a:p>
            <a:pPr>
              <a:defRPr/>
            </a:pPr>
            <a:fld id="{9016B725-E2C9-4F18-AF59-3E328D781DE1}" type="slidenum">
              <a:rPr lang="en-US"/>
              <a:pPr>
                <a:defRPr/>
              </a:pPr>
              <a:t>‹#›</a:t>
            </a:fld>
            <a:endParaRPr lang="en-US"/>
          </a:p>
        </p:txBody>
      </p:sp>
    </p:spTree>
    <p:extLst>
      <p:ext uri="{BB962C8B-B14F-4D97-AF65-F5344CB8AC3E}">
        <p14:creationId xmlns:p14="http://schemas.microsoft.com/office/powerpoint/2010/main" val="1258066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fld id="{BFE8843D-2B39-4DED-81BD-2D25DDECA750}" type="slidenum">
              <a:rPr lang="en-US" sz="1200" smtClean="0">
                <a:ea typeface="ＭＳ Ｐゴシック" charset="-128"/>
              </a:rPr>
              <a:pPr/>
              <a:t>1</a:t>
            </a:fld>
            <a:endParaRPr lang="en-US" sz="120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27</a:t>
            </a:fld>
            <a:endParaRPr lang="en-US"/>
          </a:p>
        </p:txBody>
      </p:sp>
    </p:spTree>
    <p:extLst>
      <p:ext uri="{BB962C8B-B14F-4D97-AF65-F5344CB8AC3E}">
        <p14:creationId xmlns:p14="http://schemas.microsoft.com/office/powerpoint/2010/main" val="54599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30</a:t>
            </a:fld>
            <a:endParaRPr lang="en-US"/>
          </a:p>
        </p:txBody>
      </p:sp>
    </p:spTree>
    <p:extLst>
      <p:ext uri="{BB962C8B-B14F-4D97-AF65-F5344CB8AC3E}">
        <p14:creationId xmlns:p14="http://schemas.microsoft.com/office/powerpoint/2010/main" val="173161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3C83C-3FDA-4999-967A-A94C858BD9AB}" type="slidenum">
              <a:rPr lang="en-US" smtClean="0"/>
              <a:t>31</a:t>
            </a:fld>
            <a:endParaRPr lang="en-US"/>
          </a:p>
        </p:txBody>
      </p:sp>
    </p:spTree>
    <p:extLst>
      <p:ext uri="{BB962C8B-B14F-4D97-AF65-F5344CB8AC3E}">
        <p14:creationId xmlns:p14="http://schemas.microsoft.com/office/powerpoint/2010/main" val="261047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32</a:t>
            </a:fld>
            <a:endParaRPr lang="en-US"/>
          </a:p>
        </p:txBody>
      </p:sp>
    </p:spTree>
    <p:extLst>
      <p:ext uri="{BB962C8B-B14F-4D97-AF65-F5344CB8AC3E}">
        <p14:creationId xmlns:p14="http://schemas.microsoft.com/office/powerpoint/2010/main" val="348344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81100" y="696913"/>
            <a:ext cx="4648200" cy="3486150"/>
          </a:xfrm>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71012" name="Slide Number Placeholder 3"/>
          <p:cNvSpPr>
            <a:spLocks noGrp="1"/>
          </p:cNvSpPr>
          <p:nvPr>
            <p:ph type="sldNum" sz="quarter" idx="5"/>
          </p:nvPr>
        </p:nvSpPr>
        <p:spPr/>
        <p:txBody>
          <a:bodyPr/>
          <a:lstStyle/>
          <a:p>
            <a:pPr>
              <a:defRPr/>
            </a:pPr>
            <a:fld id="{B58858D0-047E-4AB9-82E3-325F22F401AF}"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52344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34</a:t>
            </a:fld>
            <a:endParaRPr lang="en-US" dirty="0"/>
          </a:p>
        </p:txBody>
      </p:sp>
    </p:spTree>
    <p:extLst>
      <p:ext uri="{BB962C8B-B14F-4D97-AF65-F5344CB8AC3E}">
        <p14:creationId xmlns:p14="http://schemas.microsoft.com/office/powerpoint/2010/main" val="187794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41</a:t>
            </a:fld>
            <a:endParaRPr lang="en-US"/>
          </a:p>
        </p:txBody>
      </p:sp>
    </p:spTree>
    <p:extLst>
      <p:ext uri="{BB962C8B-B14F-4D97-AF65-F5344CB8AC3E}">
        <p14:creationId xmlns:p14="http://schemas.microsoft.com/office/powerpoint/2010/main" val="21451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42</a:t>
            </a:fld>
            <a:endParaRPr lang="en-US"/>
          </a:p>
        </p:txBody>
      </p:sp>
    </p:spTree>
    <p:extLst>
      <p:ext uri="{BB962C8B-B14F-4D97-AF65-F5344CB8AC3E}">
        <p14:creationId xmlns:p14="http://schemas.microsoft.com/office/powerpoint/2010/main" val="65381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43</a:t>
            </a:fld>
            <a:endParaRPr lang="en-US"/>
          </a:p>
        </p:txBody>
      </p:sp>
    </p:spTree>
    <p:extLst>
      <p:ext uri="{BB962C8B-B14F-4D97-AF65-F5344CB8AC3E}">
        <p14:creationId xmlns:p14="http://schemas.microsoft.com/office/powerpoint/2010/main" val="200821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44</a:t>
            </a:fld>
            <a:endParaRPr lang="en-US"/>
          </a:p>
        </p:txBody>
      </p:sp>
    </p:spTree>
    <p:extLst>
      <p:ext uri="{BB962C8B-B14F-4D97-AF65-F5344CB8AC3E}">
        <p14:creationId xmlns:p14="http://schemas.microsoft.com/office/powerpoint/2010/main" val="318435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1155700" y="681038"/>
            <a:ext cx="4546600"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14400" y="4318000"/>
            <a:ext cx="50292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b="1" dirty="0">
              <a:latin typeface="Arial" panose="020B0604020202020204" pitchFamily="34" charset="0"/>
            </a:endParaRPr>
          </a:p>
        </p:txBody>
      </p:sp>
    </p:spTree>
    <p:extLst>
      <p:ext uri="{BB962C8B-B14F-4D97-AF65-F5344CB8AC3E}">
        <p14:creationId xmlns:p14="http://schemas.microsoft.com/office/powerpoint/2010/main" val="824174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45</a:t>
            </a:fld>
            <a:endParaRPr lang="en-US"/>
          </a:p>
        </p:txBody>
      </p:sp>
    </p:spTree>
    <p:extLst>
      <p:ext uri="{BB962C8B-B14F-4D97-AF65-F5344CB8AC3E}">
        <p14:creationId xmlns:p14="http://schemas.microsoft.com/office/powerpoint/2010/main" val="66742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46</a:t>
            </a:fld>
            <a:endParaRPr lang="en-US"/>
          </a:p>
        </p:txBody>
      </p:sp>
    </p:spTree>
    <p:extLst>
      <p:ext uri="{BB962C8B-B14F-4D97-AF65-F5344CB8AC3E}">
        <p14:creationId xmlns:p14="http://schemas.microsoft.com/office/powerpoint/2010/main" val="192650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47</a:t>
            </a:fld>
            <a:endParaRPr lang="en-US"/>
          </a:p>
        </p:txBody>
      </p:sp>
    </p:spTree>
    <p:extLst>
      <p:ext uri="{BB962C8B-B14F-4D97-AF65-F5344CB8AC3E}">
        <p14:creationId xmlns:p14="http://schemas.microsoft.com/office/powerpoint/2010/main" val="101283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48</a:t>
            </a:fld>
            <a:endParaRPr lang="en-US" dirty="0"/>
          </a:p>
        </p:txBody>
      </p:sp>
    </p:spTree>
    <p:extLst>
      <p:ext uri="{BB962C8B-B14F-4D97-AF65-F5344CB8AC3E}">
        <p14:creationId xmlns:p14="http://schemas.microsoft.com/office/powerpoint/2010/main" val="1261494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52</a:t>
            </a:fld>
            <a:endParaRPr lang="en-US"/>
          </a:p>
        </p:txBody>
      </p:sp>
    </p:spTree>
    <p:extLst>
      <p:ext uri="{BB962C8B-B14F-4D97-AF65-F5344CB8AC3E}">
        <p14:creationId xmlns:p14="http://schemas.microsoft.com/office/powerpoint/2010/main" val="1287841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54</a:t>
            </a:fld>
            <a:endParaRPr lang="en-US"/>
          </a:p>
        </p:txBody>
      </p:sp>
    </p:spTree>
    <p:extLst>
      <p:ext uri="{BB962C8B-B14F-4D97-AF65-F5344CB8AC3E}">
        <p14:creationId xmlns:p14="http://schemas.microsoft.com/office/powerpoint/2010/main" val="310559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a:t>
            </a:fld>
            <a:endParaRPr lang="en-US"/>
          </a:p>
        </p:txBody>
      </p:sp>
    </p:spTree>
    <p:extLst>
      <p:ext uri="{BB962C8B-B14F-4D97-AF65-F5344CB8AC3E}">
        <p14:creationId xmlns:p14="http://schemas.microsoft.com/office/powerpoint/2010/main" val="376116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a:t>
            </a:fld>
            <a:endParaRPr lang="en-US" dirty="0"/>
          </a:p>
        </p:txBody>
      </p:sp>
    </p:spTree>
    <p:extLst>
      <p:ext uri="{BB962C8B-B14F-4D97-AF65-F5344CB8AC3E}">
        <p14:creationId xmlns:p14="http://schemas.microsoft.com/office/powerpoint/2010/main" val="194017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5</a:t>
            </a:fld>
            <a:endParaRPr lang="en-US"/>
          </a:p>
        </p:txBody>
      </p:sp>
    </p:spTree>
    <p:extLst>
      <p:ext uri="{BB962C8B-B14F-4D97-AF65-F5344CB8AC3E}">
        <p14:creationId xmlns:p14="http://schemas.microsoft.com/office/powerpoint/2010/main" val="236051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7</a:t>
            </a:fld>
            <a:endParaRPr lang="en-US"/>
          </a:p>
        </p:txBody>
      </p:sp>
    </p:spTree>
    <p:extLst>
      <p:ext uri="{BB962C8B-B14F-4D97-AF65-F5344CB8AC3E}">
        <p14:creationId xmlns:p14="http://schemas.microsoft.com/office/powerpoint/2010/main" val="377754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9</a:t>
            </a:fld>
            <a:endParaRPr lang="en-US" dirty="0"/>
          </a:p>
        </p:txBody>
      </p:sp>
    </p:spTree>
    <p:extLst>
      <p:ext uri="{BB962C8B-B14F-4D97-AF65-F5344CB8AC3E}">
        <p14:creationId xmlns:p14="http://schemas.microsoft.com/office/powerpoint/2010/main" val="144515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16</a:t>
            </a:fld>
            <a:endParaRPr lang="en-US"/>
          </a:p>
        </p:txBody>
      </p:sp>
    </p:spTree>
    <p:extLst>
      <p:ext uri="{BB962C8B-B14F-4D97-AF65-F5344CB8AC3E}">
        <p14:creationId xmlns:p14="http://schemas.microsoft.com/office/powerpoint/2010/main" val="389117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24</a:t>
            </a:fld>
            <a:endParaRPr lang="en-US"/>
          </a:p>
        </p:txBody>
      </p:sp>
    </p:spTree>
    <p:extLst>
      <p:ext uri="{BB962C8B-B14F-4D97-AF65-F5344CB8AC3E}">
        <p14:creationId xmlns:p14="http://schemas.microsoft.com/office/powerpoint/2010/main" val="2868880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9575"/>
            <a:ext cx="915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3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itle 1"/>
          <p:cNvSpPr>
            <a:spLocks noGrp="1"/>
          </p:cNvSpPr>
          <p:nvPr>
            <p:ph type="ctrTitle"/>
          </p:nvPr>
        </p:nvSpPr>
        <p:spPr>
          <a:xfrm>
            <a:off x="411163" y="434896"/>
            <a:ext cx="7772400" cy="936702"/>
          </a:xfrm>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11163" y="1522143"/>
            <a:ext cx="6400800" cy="1752600"/>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253955-695B-4052-9D8F-947D6D4F5AE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607C-8F0A-44BD-82FD-2DF04719A9E4}" type="slidenum">
              <a:rPr lang="en-US" smtClean="0"/>
              <a:t>‹#›</a:t>
            </a:fld>
            <a:endParaRPr lang="en-US"/>
          </a:p>
        </p:txBody>
      </p:sp>
      <p:sp>
        <p:nvSpPr>
          <p:cNvPr id="10" name="Rectangle 9"/>
          <p:cNvSpPr/>
          <p:nvPr userDrawn="1"/>
        </p:nvSpPr>
        <p:spPr>
          <a:xfrm>
            <a:off x="411163" y="172537"/>
            <a:ext cx="3616325" cy="368300"/>
          </a:xfrm>
          <a:prstGeom prst="rect">
            <a:avLst/>
          </a:prstGeom>
        </p:spPr>
        <p:txBody>
          <a:bodyPr wrap="none">
            <a:spAutoFit/>
          </a:bodyPr>
          <a:lstStyle/>
          <a:p>
            <a:pPr marL="342900" indent="-342900" eaLnBrk="0" hangingPunct="0">
              <a:lnSpc>
                <a:spcPct val="90000"/>
              </a:lnSpc>
              <a:spcBef>
                <a:spcPct val="0"/>
              </a:spcBef>
              <a:buClrTx/>
              <a:buSzTx/>
              <a:buFontTx/>
              <a:buNone/>
              <a:defRPr/>
            </a:pPr>
            <a:r>
              <a:rPr lang="en-US" sz="2000" b="1" dirty="0">
                <a:solidFill>
                  <a:schemeClr val="bg1"/>
                </a:solidFill>
                <a:ea typeface="ＭＳ Ｐゴシック" charset="-128"/>
              </a:rPr>
              <a:t>Fogarty International Center</a:t>
            </a:r>
            <a:endParaRPr lang="en-US" b="1" dirty="0">
              <a:solidFill>
                <a:schemeClr val="bg1"/>
              </a:solidFill>
              <a:ea typeface="ＭＳ Ｐゴシック" charset="-128"/>
            </a:endParaRPr>
          </a:p>
        </p:txBody>
      </p:sp>
    </p:spTree>
    <p:extLst>
      <p:ext uri="{BB962C8B-B14F-4D97-AF65-F5344CB8AC3E}">
        <p14:creationId xmlns:p14="http://schemas.microsoft.com/office/powerpoint/2010/main" val="306917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85800" y="1600200"/>
            <a:ext cx="7772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53955-695B-4052-9D8F-947D6D4F5AE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378074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53955-695B-4052-9D8F-947D6D4F5AE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199380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2">
    <p:spTree>
      <p:nvGrpSpPr>
        <p:cNvPr id="1" name=""/>
        <p:cNvGrpSpPr/>
        <p:nvPr/>
      </p:nvGrpSpPr>
      <p:grpSpPr>
        <a:xfrm>
          <a:off x="0" y="0"/>
          <a:ext cx="0" cy="0"/>
          <a:chOff x="0" y="0"/>
          <a:chExt cx="0" cy="0"/>
        </a:xfrm>
      </p:grpSpPr>
      <p:sp>
        <p:nvSpPr>
          <p:cNvPr id="9" name="Rectangle 42"/>
          <p:cNvSpPr>
            <a:spLocks noChangeArrowheads="1"/>
          </p:cNvSpPr>
          <p:nvPr userDrawn="1"/>
        </p:nvSpPr>
        <p:spPr bwMode="auto">
          <a:xfrm>
            <a:off x="388938" y="338138"/>
            <a:ext cx="7620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marL="342900" indent="-342900" eaLnBrk="0" hangingPunct="0">
              <a:lnSpc>
                <a:spcPct val="90000"/>
              </a:lnSpc>
              <a:spcBef>
                <a:spcPct val="0"/>
              </a:spcBef>
              <a:buClrTx/>
              <a:buSzTx/>
              <a:buFontTx/>
              <a:buNone/>
            </a:pPr>
            <a:r>
              <a:rPr lang="en-US" sz="4000" b="1" dirty="0">
                <a:solidFill>
                  <a:schemeClr val="bg1"/>
                </a:solidFill>
                <a:ea typeface="ＭＳ Ｐゴシック" charset="-128"/>
              </a:rPr>
              <a:t>Title</a:t>
            </a:r>
            <a:endParaRPr lang="en-US" sz="1800" dirty="0">
              <a:ea typeface="ＭＳ Ｐゴシック" charset="-128"/>
            </a:endParaRPr>
          </a:p>
        </p:txBody>
      </p:sp>
      <p:sp>
        <p:nvSpPr>
          <p:cNvPr id="10" name="Rectangle 9"/>
          <p:cNvSpPr/>
          <p:nvPr userDrawn="1"/>
        </p:nvSpPr>
        <p:spPr>
          <a:xfrm>
            <a:off x="258763" y="165100"/>
            <a:ext cx="3616325" cy="368300"/>
          </a:xfrm>
          <a:prstGeom prst="rect">
            <a:avLst/>
          </a:prstGeom>
        </p:spPr>
        <p:txBody>
          <a:bodyPr wrap="none">
            <a:spAutoFit/>
          </a:bodyPr>
          <a:lstStyle/>
          <a:p>
            <a:pPr marL="342900" indent="-342900" eaLnBrk="0" hangingPunct="0">
              <a:lnSpc>
                <a:spcPct val="90000"/>
              </a:lnSpc>
              <a:spcBef>
                <a:spcPct val="0"/>
              </a:spcBef>
              <a:buClrTx/>
              <a:buSzTx/>
              <a:buFontTx/>
              <a:buNone/>
              <a:defRPr/>
            </a:pPr>
            <a:r>
              <a:rPr lang="en-US" sz="2000" b="1" dirty="0">
                <a:solidFill>
                  <a:schemeClr val="bg1"/>
                </a:solidFill>
                <a:ea typeface="ＭＳ Ｐゴシック" charset="-128"/>
              </a:rPr>
              <a:t>Fogarty International Center</a:t>
            </a:r>
            <a:endParaRPr lang="en-US" b="1" dirty="0">
              <a:solidFill>
                <a:schemeClr val="bg1"/>
              </a:solidFill>
              <a:ea typeface="ＭＳ Ｐゴシック" charset="-128"/>
            </a:endParaRPr>
          </a:p>
        </p:txBody>
      </p:sp>
    </p:spTree>
    <p:extLst>
      <p:ext uri="{BB962C8B-B14F-4D97-AF65-F5344CB8AC3E}">
        <p14:creationId xmlns:p14="http://schemas.microsoft.com/office/powerpoint/2010/main" val="52092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762000"/>
          </a:xfrm>
        </p:spPr>
        <p:txBody>
          <a:bodyPr/>
          <a:lstStyle>
            <a:lvl1pPr>
              <a:defRPr b="1"/>
            </a:lvl1pPr>
          </a:lstStyle>
          <a:p>
            <a:endParaRPr lang="en-US" dirty="0"/>
          </a:p>
        </p:txBody>
      </p:sp>
    </p:spTree>
    <p:extLst>
      <p:ext uri="{BB962C8B-B14F-4D97-AF65-F5344CB8AC3E}">
        <p14:creationId xmlns:p14="http://schemas.microsoft.com/office/powerpoint/2010/main" val="363844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02AB996-4B22-4931-9823-95B0129ACBA3}"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0FA0BA-5C7F-4966-8FA9-2176B1B6F478}" type="slidenum">
              <a:rPr lang="en-US" altLang="en-US"/>
              <a:pPr/>
              <a:t>‹#›</a:t>
            </a:fld>
            <a:endParaRPr lang="en-US" altLang="en-US"/>
          </a:p>
        </p:txBody>
      </p:sp>
    </p:spTree>
    <p:extLst>
      <p:ext uri="{BB962C8B-B14F-4D97-AF65-F5344CB8AC3E}">
        <p14:creationId xmlns:p14="http://schemas.microsoft.com/office/powerpoint/2010/main" val="353279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362A36-FA07-434E-B5E1-6B3395F5FF24}"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D534CF-1397-405B-A35B-E0F6FE50D185}" type="slidenum">
              <a:rPr lang="en-US" altLang="en-US"/>
              <a:pPr/>
              <a:t>‹#›</a:t>
            </a:fld>
            <a:endParaRPr lang="en-US" altLang="en-US"/>
          </a:p>
        </p:txBody>
      </p:sp>
    </p:spTree>
    <p:extLst>
      <p:ext uri="{BB962C8B-B14F-4D97-AF65-F5344CB8AC3E}">
        <p14:creationId xmlns:p14="http://schemas.microsoft.com/office/powerpoint/2010/main" val="388454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3F1049-F574-47F9-84E1-5AB819DF157C}"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EDA466-A660-4557-A563-122AB27C80DC}" type="slidenum">
              <a:rPr lang="en-US" altLang="en-US"/>
              <a:pPr/>
              <a:t>‹#›</a:t>
            </a:fld>
            <a:endParaRPr lang="en-US" altLang="en-US"/>
          </a:p>
        </p:txBody>
      </p:sp>
    </p:spTree>
    <p:extLst>
      <p:ext uri="{BB962C8B-B14F-4D97-AF65-F5344CB8AC3E}">
        <p14:creationId xmlns:p14="http://schemas.microsoft.com/office/powerpoint/2010/main" val="385981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E71CC1-2BDB-466E-8317-92692E0D9A94}"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511C00-5F0C-4354-A6D2-00BEE195DB6F}" type="slidenum">
              <a:rPr lang="en-US" altLang="en-US"/>
              <a:pPr/>
              <a:t>‹#›</a:t>
            </a:fld>
            <a:endParaRPr lang="en-US" altLang="en-US"/>
          </a:p>
        </p:txBody>
      </p:sp>
    </p:spTree>
    <p:extLst>
      <p:ext uri="{BB962C8B-B14F-4D97-AF65-F5344CB8AC3E}">
        <p14:creationId xmlns:p14="http://schemas.microsoft.com/office/powerpoint/2010/main" val="294412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0169CA-E785-4655-82E6-0CDA72D0D036}" type="datetimeFigureOut">
              <a:rPr lang="en-US"/>
              <a:pPr>
                <a:defRPr/>
              </a:pPr>
              <a:t>10/6/2016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F60F3A2-E53F-4B66-8C02-092D0402160F}" type="slidenum">
              <a:rPr lang="en-US" altLang="en-US"/>
              <a:pPr/>
              <a:t>‹#›</a:t>
            </a:fld>
            <a:endParaRPr lang="en-US" altLang="en-US"/>
          </a:p>
        </p:txBody>
      </p:sp>
    </p:spTree>
    <p:extLst>
      <p:ext uri="{BB962C8B-B14F-4D97-AF65-F5344CB8AC3E}">
        <p14:creationId xmlns:p14="http://schemas.microsoft.com/office/powerpoint/2010/main" val="2813670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071038-89E6-43B3-BBE5-70FACF6F986E}" type="datetimeFigureOut">
              <a:rPr lang="en-US"/>
              <a:pPr>
                <a:defRPr/>
              </a:pPr>
              <a:t>10/6/2016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3447E69-44E7-4363-9B17-8EAA02A170B6}" type="slidenum">
              <a:rPr lang="en-US" altLang="en-US"/>
              <a:pPr/>
              <a:t>‹#›</a:t>
            </a:fld>
            <a:endParaRPr lang="en-US" altLang="en-US"/>
          </a:p>
        </p:txBody>
      </p:sp>
    </p:spTree>
    <p:extLst>
      <p:ext uri="{BB962C8B-B14F-4D97-AF65-F5344CB8AC3E}">
        <p14:creationId xmlns:p14="http://schemas.microsoft.com/office/powerpoint/2010/main" val="359362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85800" y="1600200"/>
            <a:ext cx="7772400" cy="4525963"/>
          </a:xfrm>
          <a:prstGeom prst="rect">
            <a:avLst/>
          </a:prstGeom>
        </p:spPr>
        <p:txBody>
          <a:bodyPr/>
          <a:lstStyle>
            <a:lvl1pPr>
              <a:buSzPct val="12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253955-695B-4052-9D8F-947D6D4F5AE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1096390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88FB9-FC21-41EB-9D7F-91EE5F8DE106}" type="datetimeFigureOut">
              <a:rPr lang="en-US"/>
              <a:pPr>
                <a:defRPr/>
              </a:pPr>
              <a:t>10/6/2016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6841F60-0DF7-49BD-8104-F40E837D6ADA}" type="slidenum">
              <a:rPr lang="en-US" altLang="en-US"/>
              <a:pPr/>
              <a:t>‹#›</a:t>
            </a:fld>
            <a:endParaRPr lang="en-US" altLang="en-US"/>
          </a:p>
        </p:txBody>
      </p:sp>
    </p:spTree>
    <p:extLst>
      <p:ext uri="{BB962C8B-B14F-4D97-AF65-F5344CB8AC3E}">
        <p14:creationId xmlns:p14="http://schemas.microsoft.com/office/powerpoint/2010/main" val="417864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B68AC2-A721-4B27-B6DA-8B34A1F3905F}"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F7BA7D-B96A-4554-BA9B-BD46C2ED37B4}" type="slidenum">
              <a:rPr lang="en-US" altLang="en-US"/>
              <a:pPr/>
              <a:t>‹#›</a:t>
            </a:fld>
            <a:endParaRPr lang="en-US" altLang="en-US"/>
          </a:p>
        </p:txBody>
      </p:sp>
    </p:spTree>
    <p:extLst>
      <p:ext uri="{BB962C8B-B14F-4D97-AF65-F5344CB8AC3E}">
        <p14:creationId xmlns:p14="http://schemas.microsoft.com/office/powerpoint/2010/main" val="367040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BE957D-48F0-4B18-800A-51D56BF76963}"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C6129B-6D1A-471E-A4FA-CCD267924DC6}" type="slidenum">
              <a:rPr lang="en-US" altLang="en-US"/>
              <a:pPr/>
              <a:t>‹#›</a:t>
            </a:fld>
            <a:endParaRPr lang="en-US" altLang="en-US"/>
          </a:p>
        </p:txBody>
      </p:sp>
    </p:spTree>
    <p:extLst>
      <p:ext uri="{BB962C8B-B14F-4D97-AF65-F5344CB8AC3E}">
        <p14:creationId xmlns:p14="http://schemas.microsoft.com/office/powerpoint/2010/main" val="180310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3B9DCA-EEA9-42F1-B3C7-FF9541071160}"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08FC1C-BEC9-4BA7-86CE-2AC6C4636147}" type="slidenum">
              <a:rPr lang="en-US" altLang="en-US"/>
              <a:pPr/>
              <a:t>‹#›</a:t>
            </a:fld>
            <a:endParaRPr lang="en-US" altLang="en-US"/>
          </a:p>
        </p:txBody>
      </p:sp>
    </p:spTree>
    <p:extLst>
      <p:ext uri="{BB962C8B-B14F-4D97-AF65-F5344CB8AC3E}">
        <p14:creationId xmlns:p14="http://schemas.microsoft.com/office/powerpoint/2010/main" val="237267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0E5BA4-58F7-4127-BD6B-1BE56978BD4F}"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99FF6D-2481-48FB-A7FB-56E6271EF333}" type="slidenum">
              <a:rPr lang="en-US" altLang="en-US"/>
              <a:pPr/>
              <a:t>‹#›</a:t>
            </a:fld>
            <a:endParaRPr lang="en-US" altLang="en-US"/>
          </a:p>
        </p:txBody>
      </p:sp>
    </p:spTree>
    <p:extLst>
      <p:ext uri="{BB962C8B-B14F-4D97-AF65-F5344CB8AC3E}">
        <p14:creationId xmlns:p14="http://schemas.microsoft.com/office/powerpoint/2010/main" val="181626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53955-695B-4052-9D8F-947D6D4F5AE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39463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53955-695B-4052-9D8F-947D6D4F5AE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209676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53955-695B-4052-9D8F-947D6D4F5AEA}"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27137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30253955-695B-4052-9D8F-947D6D4F5AEA}"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352820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53955-695B-4052-9D8F-947D6D4F5AEA}"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418929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253955-695B-4052-9D8F-947D6D4F5AE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12929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253955-695B-4052-9D8F-947D6D4F5AE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607C-8F0A-44BD-82FD-2DF04719A9E4}" type="slidenum">
              <a:rPr lang="en-US" smtClean="0"/>
              <a:t>‹#›</a:t>
            </a:fld>
            <a:endParaRPr lang="en-US"/>
          </a:p>
        </p:txBody>
      </p:sp>
    </p:spTree>
    <p:extLst>
      <p:ext uri="{BB962C8B-B14F-4D97-AF65-F5344CB8AC3E}">
        <p14:creationId xmlns:p14="http://schemas.microsoft.com/office/powerpoint/2010/main" val="101505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987552"/>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3955-695B-4052-9D8F-947D6D4F5AEA}" type="datetimeFigureOut">
              <a:rPr lang="en-US" smtClean="0"/>
              <a:t>10/6/2016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607C-8F0A-44BD-82FD-2DF04719A9E4}" type="slidenum">
              <a:rPr lang="en-US" smtClean="0"/>
              <a:t>‹#›</a:t>
            </a:fld>
            <a:endParaRPr lang="en-US"/>
          </a:p>
        </p:txBody>
      </p:sp>
      <p:sp>
        <p:nvSpPr>
          <p:cNvPr id="7" name="Rectangle 15"/>
          <p:cNvSpPr>
            <a:spLocks noChangeArrowheads="1"/>
          </p:cNvSpPr>
          <p:nvPr userDrawn="1"/>
        </p:nvSpPr>
        <p:spPr bwMode="auto">
          <a:xfrm>
            <a:off x="0" y="1268413"/>
            <a:ext cx="9144000" cy="26987"/>
          </a:xfrm>
          <a:prstGeom prst="rect">
            <a:avLst/>
          </a:prstGeom>
          <a:solidFill>
            <a:srgbClr val="333399"/>
          </a:solidFill>
          <a:ln w="25400">
            <a:solidFill>
              <a:srgbClr val="008000"/>
            </a:solidFill>
            <a:miter lim="800000"/>
            <a:headEnd/>
            <a:tailEnd/>
          </a:ln>
        </p:spPr>
        <p:txBody>
          <a:bodyPr wrap="none" anchor="ctr"/>
          <a:lstStyle/>
          <a:p>
            <a:pPr algn="ctr" eaLnBrk="0" hangingPunct="0">
              <a:spcBef>
                <a:spcPct val="0"/>
              </a:spcBef>
              <a:buClrTx/>
              <a:buSzTx/>
              <a:buFontTx/>
              <a:buNone/>
            </a:pPr>
            <a:endParaRPr lang="en-US" b="1">
              <a:ea typeface="ＭＳ Ｐゴシック" charset="-128"/>
            </a:endParaRPr>
          </a:p>
        </p:txBody>
      </p:sp>
      <p:sp>
        <p:nvSpPr>
          <p:cNvPr id="10" name="Rectangle 25"/>
          <p:cNvSpPr>
            <a:spLocks noGrp="1" noChangeArrowheads="1"/>
          </p:cNvSpPr>
          <p:nvPr>
            <p:ph type="body" idx="1"/>
          </p:nvPr>
        </p:nvSpPr>
        <p:spPr bwMode="auto">
          <a:xfrm>
            <a:off x="685800" y="1752600"/>
            <a:ext cx="77692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234060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71" r:id="rId13"/>
  </p:sldLayoutIdLst>
  <p:txStyles>
    <p:titleStyle>
      <a:lvl1pPr algn="ctr" defTabSz="914400" rtl="0" eaLnBrk="1" latinLnBrk="0" hangingPunct="1">
        <a:spcBef>
          <a:spcPct val="0"/>
        </a:spcBef>
        <a:buNone/>
        <a:defRPr lang="en-US" sz="2400" b="1" kern="1200" dirty="0">
          <a:solidFill>
            <a:srgbClr val="00943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9430"/>
        </a:buClr>
        <a:buSzPct val="125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430"/>
        </a:buClr>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E75616E-7B7B-457A-A4B0-286CF2CF71F1}" type="datetimeFigureOut">
              <a:rPr lang="en-US"/>
              <a:pPr>
                <a:defRPr/>
              </a:pPr>
              <a:t>10/6/2016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810E618-263F-414C-812F-6509CED8476F}" type="slidenum">
              <a:rPr lang="en-US" altLang="en-US"/>
              <a:pPr/>
              <a:t>‹#›</a:t>
            </a:fld>
            <a:endParaRPr lang="en-US" altLang="en-US"/>
          </a:p>
        </p:txBody>
      </p:sp>
    </p:spTree>
    <p:extLst>
      <p:ext uri="{BB962C8B-B14F-4D97-AF65-F5344CB8AC3E}">
        <p14:creationId xmlns:p14="http://schemas.microsoft.com/office/powerpoint/2010/main" val="3765280875"/>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ants.nih.gov/grants/guide/index.html" TargetMode="External"/><Relationship Id="rId2" Type="http://schemas.openxmlformats.org/officeDocument/2006/relationships/hyperlink" Target="http://www.grants.gov/applicants/find_grant_opportunities.jsp" TargetMode="External"/><Relationship Id="rId1" Type="http://schemas.openxmlformats.org/officeDocument/2006/relationships/slideLayout" Target="../slideLayouts/slideLayout2.xml"/><Relationship Id="rId4" Type="http://schemas.openxmlformats.org/officeDocument/2006/relationships/hyperlink" Target="https://grants.nih.gov/grants/Annotated_FOA.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grants.nih.gov/grants/Annotated_FOA.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Annotated_FOA.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rants.nih.gov/grants/guide/notice-files/NOT-OD-16-08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grants.nih.gov/grants/guide/notice-files/NOT-OD-11-090.html" TargetMode="External"/><Relationship Id="rId3" Type="http://schemas.openxmlformats.org/officeDocument/2006/relationships/hyperlink" Target="http://www.grants.gov/web/grants/applicants/organization-registration.html" TargetMode="External"/><Relationship Id="rId7" Type="http://schemas.openxmlformats.org/officeDocument/2006/relationships/hyperlink" Target="http://grants.nih.gov/grants/ElectronicReceipt/files/international_q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grants.nih.gov/grants/ElectronicReceipt/files/international_support.pdf" TargetMode="External"/><Relationship Id="rId5" Type="http://schemas.openxmlformats.org/officeDocument/2006/relationships/hyperlink" Target="http://grants.nih.gov/grants/ElectronicReceipt/files/Tips_for_International_Applicants.pdf" TargetMode="External"/><Relationship Id="rId10" Type="http://schemas.openxmlformats.org/officeDocument/2006/relationships/hyperlink" Target="http://grants.nih.gov/grants/electronicreceipt/faq_full.htm#special" TargetMode="External"/><Relationship Id="rId4" Type="http://schemas.openxmlformats.org/officeDocument/2006/relationships/hyperlink" Target="http://grants.nih.gov/grants/ElectronicReceipt/preparing_grantsgov_reg.htm" TargetMode="External"/><Relationship Id="rId9" Type="http://schemas.openxmlformats.org/officeDocument/2006/relationships/hyperlink" Target="http://grants.nih.gov/grants/webinar_docs/webinar_20120927.h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rants.nih.gov/grants/rppr/"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hyperlink" Target="http://grants.nih.gov/grants/guide/notice-files/NOT-OD-14-092.html" TargetMode="External"/><Relationship Id="rId4" Type="http://schemas.openxmlformats.org/officeDocument/2006/relationships/hyperlink" Target="http://www.fic.nih.gov/Grants/Pages/progress-reports.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grants.nih.gov/funding/index.htm" TargetMode="External"/><Relationship Id="rId3" Type="http://schemas.openxmlformats.org/officeDocument/2006/relationships/hyperlink" Target="https://commons.era.nih.gov/commons/" TargetMode="External"/><Relationship Id="rId7" Type="http://schemas.openxmlformats.org/officeDocument/2006/relationships/hyperlink" Target="http://grants.nih.gov/grants/oer.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grants.nih.gov/grants/electronicreceipt/faq_full.htm#special" TargetMode="External"/><Relationship Id="rId11" Type="http://schemas.openxmlformats.org/officeDocument/2006/relationships/hyperlink" Target="https://report.nih.gov/" TargetMode="External"/><Relationship Id="rId5" Type="http://schemas.openxmlformats.org/officeDocument/2006/relationships/hyperlink" Target="http://grants.nih.gov/grants/ElectronicReceipt/" TargetMode="External"/><Relationship Id="rId10" Type="http://schemas.openxmlformats.org/officeDocument/2006/relationships/hyperlink" Target="http://grants.nih.gov/policy/nihgps/index.htm" TargetMode="External"/><Relationship Id="rId4" Type="http://schemas.openxmlformats.org/officeDocument/2006/relationships/hyperlink" Target="http://era.nih.gov/" TargetMode="External"/><Relationship Id="rId9" Type="http://schemas.openxmlformats.org/officeDocument/2006/relationships/hyperlink" Target="https://grants.nih.gov/grants/how-to-apply-application-guide.ht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fic.nih.gov/Funding/Pages/default.asp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fic.nih.gov/Grants/Pages/Foreign.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3.xml.rels><?xml version="1.0" encoding="UTF-8" standalone="yes"?>
<Relationships xmlns="http://schemas.openxmlformats.org/package/2006/relationships"><Relationship Id="rId3" Type="http://schemas.openxmlformats.org/officeDocument/2006/relationships/hyperlink" Target="https://grants.nih.gov/grants/guide/pa-files/PAR-17-001.html" TargetMode="External"/><Relationship Id="rId2" Type="http://schemas.openxmlformats.org/officeDocument/2006/relationships/hyperlink" Target="https://grants.nih.gov/grants/guide/pa-files/PAR-17-002.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fic.nih.gov/Funding/Pages/Fogarty-Funding-Opp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9" name="Picture 8" descr="PER12180918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446463"/>
            <a:ext cx="3092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PER12190919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51550" y="3446463"/>
            <a:ext cx="3092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descr="uganda_mepitec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446463"/>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130800" y="1100138"/>
            <a:ext cx="31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pPr eaLnBrk="1" hangingPunct="1"/>
            <a:endParaRPr lang="en-US"/>
          </a:p>
        </p:txBody>
      </p:sp>
      <p:sp>
        <p:nvSpPr>
          <p:cNvPr id="4" name="Title 3"/>
          <p:cNvSpPr>
            <a:spLocks noGrp="1"/>
          </p:cNvSpPr>
          <p:nvPr>
            <p:ph type="ctrTitle"/>
          </p:nvPr>
        </p:nvSpPr>
        <p:spPr>
          <a:xfrm>
            <a:off x="411162" y="434896"/>
            <a:ext cx="8732837" cy="936702"/>
          </a:xfrm>
        </p:spPr>
        <p:txBody>
          <a:bodyPr>
            <a:noAutofit/>
          </a:bodyPr>
          <a:lstStyle/>
          <a:p>
            <a:r>
              <a:rPr lang="en-US" sz="3200" dirty="0"/>
              <a:t>International Researchers:  Where to Start</a:t>
            </a:r>
          </a:p>
        </p:txBody>
      </p:sp>
      <p:sp>
        <p:nvSpPr>
          <p:cNvPr id="5" name="Subtitle 4"/>
          <p:cNvSpPr>
            <a:spLocks noGrp="1"/>
          </p:cNvSpPr>
          <p:nvPr>
            <p:ph type="subTitle" idx="1"/>
          </p:nvPr>
        </p:nvSpPr>
        <p:spPr/>
        <p:txBody>
          <a:bodyPr>
            <a:normAutofit lnSpcReduction="10000"/>
          </a:bodyPr>
          <a:lstStyle/>
          <a:p>
            <a:pPr marL="342900" lvl="0" indent="-342900" eaLnBrk="0" fontAlgn="base" hangingPunct="0">
              <a:spcBef>
                <a:spcPct val="0"/>
              </a:spcBef>
              <a:spcAft>
                <a:spcPct val="0"/>
              </a:spcAft>
              <a:buClrTx/>
              <a:buSzTx/>
            </a:pPr>
            <a:r>
              <a:rPr lang="en-US" sz="1800" b="1" dirty="0">
                <a:solidFill>
                  <a:srgbClr val="000000"/>
                </a:solidFill>
                <a:latin typeface="Arial" charset="0"/>
                <a:ea typeface="ＭＳ Ｐゴシック" charset="-128"/>
                <a:cs typeface="+mn-cs"/>
              </a:rPr>
              <a:t>Christine Jessup, PhD</a:t>
            </a:r>
          </a:p>
          <a:p>
            <a:pPr marL="342900" lvl="0" indent="-342900" eaLnBrk="0" fontAlgn="base" hangingPunct="0">
              <a:spcBef>
                <a:spcPct val="0"/>
              </a:spcBef>
              <a:spcAft>
                <a:spcPct val="0"/>
              </a:spcAft>
              <a:buClrTx/>
              <a:buSzTx/>
            </a:pPr>
            <a:r>
              <a:rPr lang="en-US" sz="1800" dirty="0">
                <a:solidFill>
                  <a:srgbClr val="000000"/>
                </a:solidFill>
                <a:latin typeface="Arial" charset="0"/>
                <a:ea typeface="ＭＳ Ｐゴシック" charset="-128"/>
                <a:cs typeface="+mn-cs"/>
              </a:rPr>
              <a:t>Program Officer</a:t>
            </a:r>
          </a:p>
          <a:p>
            <a:pPr marL="342900" lvl="0" indent="-342900" eaLnBrk="0" fontAlgn="base" hangingPunct="0">
              <a:spcBef>
                <a:spcPct val="0"/>
              </a:spcBef>
              <a:spcAft>
                <a:spcPct val="0"/>
              </a:spcAft>
              <a:buClrTx/>
              <a:buSzTx/>
            </a:pPr>
            <a:r>
              <a:rPr lang="en-US" sz="1800" dirty="0">
                <a:solidFill>
                  <a:srgbClr val="000000"/>
                </a:solidFill>
                <a:latin typeface="Arial" charset="0"/>
                <a:ea typeface="ＭＳ Ｐゴシック" charset="-128"/>
                <a:cs typeface="+mn-cs"/>
              </a:rPr>
              <a:t>Division of International Training and Research</a:t>
            </a:r>
          </a:p>
          <a:p>
            <a:pPr marL="342900" lvl="0" indent="-342900" eaLnBrk="0" fontAlgn="base" hangingPunct="0">
              <a:spcBef>
                <a:spcPct val="0"/>
              </a:spcBef>
              <a:spcAft>
                <a:spcPct val="0"/>
              </a:spcAft>
              <a:buClrTx/>
              <a:buSzTx/>
            </a:pPr>
            <a:endParaRPr lang="en-US" sz="2000" dirty="0">
              <a:solidFill>
                <a:srgbClr val="000000"/>
              </a:solidFill>
              <a:latin typeface="Arial" charset="0"/>
              <a:ea typeface="ＭＳ Ｐゴシック" charset="-128"/>
              <a:cs typeface="+mn-cs"/>
            </a:endParaRPr>
          </a:p>
          <a:p>
            <a:pPr marL="342900" lvl="0" indent="-342900" eaLnBrk="0" fontAlgn="base" hangingPunct="0">
              <a:spcBef>
                <a:spcPct val="0"/>
              </a:spcBef>
              <a:spcAft>
                <a:spcPct val="0"/>
              </a:spcAft>
              <a:buClrTx/>
              <a:buSzTx/>
            </a:pPr>
            <a:r>
              <a:rPr lang="en-US" sz="1800" dirty="0">
                <a:solidFill>
                  <a:srgbClr val="000000"/>
                </a:solidFill>
                <a:latin typeface="Arial" charset="0"/>
                <a:ea typeface="ＭＳ Ｐゴシック" charset="-128"/>
                <a:cs typeface="+mn-cs"/>
              </a:rPr>
              <a:t>Presentation at 2016 NIH Regional Seminar</a:t>
            </a:r>
          </a:p>
          <a:p>
            <a:pPr marL="342900" lvl="0" indent="-342900" eaLnBrk="0" fontAlgn="base" hangingPunct="0">
              <a:spcBef>
                <a:spcPct val="0"/>
              </a:spcBef>
              <a:spcAft>
                <a:spcPct val="0"/>
              </a:spcAft>
              <a:buClrTx/>
              <a:buSzTx/>
            </a:pPr>
            <a:r>
              <a:rPr lang="en-US" sz="1800" dirty="0">
                <a:solidFill>
                  <a:srgbClr val="000000"/>
                </a:solidFill>
                <a:latin typeface="Arial" charset="0"/>
                <a:ea typeface="ＭＳ Ｐゴシック" charset="-128"/>
                <a:cs typeface="+mn-cs"/>
              </a:rPr>
              <a:t>October 27, 2016</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202422"/>
            <a:ext cx="7772400" cy="987552"/>
          </a:xfrm>
        </p:spPr>
        <p:txBody>
          <a:bodyPr/>
          <a:lstStyle/>
          <a:p>
            <a:r>
              <a:rPr lang="en-US" sz="4000" dirty="0"/>
              <a:t>NIH Application Process</a:t>
            </a:r>
          </a:p>
        </p:txBody>
      </p:sp>
      <p:sp>
        <p:nvSpPr>
          <p:cNvPr id="3" name="Content Placeholder 2"/>
          <p:cNvSpPr>
            <a:spLocks noGrp="1"/>
          </p:cNvSpPr>
          <p:nvPr>
            <p:ph idx="1"/>
          </p:nvPr>
        </p:nvSpPr>
        <p:spPr>
          <a:xfrm>
            <a:off x="457200" y="1366683"/>
            <a:ext cx="8229600" cy="4757737"/>
          </a:xfrm>
        </p:spPr>
        <p:txBody>
          <a:bodyPr/>
          <a:lstStyle/>
          <a:p>
            <a:pPr marL="0" indent="0">
              <a:spcBef>
                <a:spcPts val="0"/>
              </a:spcBef>
              <a:buNone/>
            </a:pPr>
            <a:r>
              <a:rPr lang="en-US" dirty="0"/>
              <a:t>Find funding opportunity, download the instructions and</a:t>
            </a:r>
            <a:r>
              <a:rPr lang="en-US" b="1" dirty="0"/>
              <a:t> </a:t>
            </a:r>
            <a:r>
              <a:rPr lang="en-US" i="1" u="sng" dirty="0"/>
              <a:t>READ CAREFULLY</a:t>
            </a:r>
          </a:p>
          <a:p>
            <a:pPr marL="2743200" lvl="6" indent="0">
              <a:spcBef>
                <a:spcPts val="0"/>
              </a:spcBef>
              <a:buNone/>
            </a:pPr>
            <a:endParaRPr lang="en-US" sz="2800" dirty="0"/>
          </a:p>
          <a:p>
            <a:pPr marL="2054225" lvl="6" indent="-973138">
              <a:spcBef>
                <a:spcPts val="0"/>
              </a:spcBef>
              <a:buNone/>
            </a:pPr>
            <a:r>
              <a:rPr lang="en-US" sz="2400" dirty="0">
                <a:latin typeface="Arial" panose="020B0604020202020204" pitchFamily="34" charset="0"/>
                <a:cs typeface="Arial" panose="020B0604020202020204" pitchFamily="34" charset="0"/>
              </a:rPr>
              <a:t>Prepare the application</a:t>
            </a:r>
          </a:p>
          <a:p>
            <a:pPr marL="2054225" lvl="6" indent="-973138">
              <a:spcBef>
                <a:spcPts val="0"/>
              </a:spcBef>
              <a:buNone/>
            </a:pPr>
            <a:r>
              <a:rPr lang="en-US" sz="2400" dirty="0">
                <a:latin typeface="Arial" panose="020B0604020202020204" pitchFamily="34" charset="0"/>
                <a:cs typeface="Arial" panose="020B0604020202020204" pitchFamily="34" charset="0"/>
              </a:rPr>
              <a:t>  (a lot of team work!)</a:t>
            </a:r>
          </a:p>
          <a:p>
            <a:pPr lvl="4">
              <a:buNone/>
            </a:pPr>
            <a:endParaRPr lang="en-US" dirty="0">
              <a:latin typeface="Arial" panose="020B0604020202020204" pitchFamily="34" charset="0"/>
              <a:cs typeface="Arial" panose="020B0604020202020204" pitchFamily="34" charset="0"/>
            </a:endParaRPr>
          </a:p>
          <a:p>
            <a:pPr lvl="4">
              <a:buNone/>
            </a:pPr>
            <a:endParaRPr lang="en-US" dirty="0">
              <a:latin typeface="Arial" panose="020B0604020202020204" pitchFamily="34" charset="0"/>
              <a:cs typeface="Arial" panose="020B0604020202020204" pitchFamily="34" charset="0"/>
            </a:endParaRPr>
          </a:p>
          <a:p>
            <a:pPr marL="0" indent="0">
              <a:buNone/>
            </a:pPr>
            <a:r>
              <a:rPr lang="en-US" dirty="0"/>
              <a:t>Submit to Grants.gov:</a:t>
            </a:r>
          </a:p>
          <a:p>
            <a:pPr marL="0" indent="0">
              <a:buNone/>
            </a:pPr>
            <a:r>
              <a:rPr lang="en-US" dirty="0">
                <a:solidFill>
                  <a:srgbClr val="FFC000"/>
                </a:solidFill>
              </a:rPr>
              <a:t>	     </a:t>
            </a:r>
            <a:r>
              <a:rPr lang="en-US" dirty="0">
                <a:solidFill>
                  <a:srgbClr val="009430"/>
                </a:solidFill>
              </a:rPr>
              <a:t>1. Check submission status in eRA Commons</a:t>
            </a:r>
          </a:p>
          <a:p>
            <a:pPr marL="0" indent="0">
              <a:buNone/>
            </a:pPr>
            <a:r>
              <a:rPr lang="en-US" dirty="0">
                <a:solidFill>
                  <a:srgbClr val="009430"/>
                </a:solidFill>
              </a:rPr>
              <a:t>	     2. Review the application image for </a:t>
            </a:r>
            <a:r>
              <a:rPr lang="en-US" b="1" u="sng" dirty="0">
                <a:solidFill>
                  <a:srgbClr val="009430"/>
                </a:solidFill>
              </a:rPr>
              <a:t>errors</a:t>
            </a:r>
            <a:r>
              <a:rPr lang="en-US" dirty="0">
                <a:solidFill>
                  <a:srgbClr val="009430"/>
                </a:solidFill>
              </a:rPr>
              <a:t>.</a:t>
            </a:r>
          </a:p>
          <a:p>
            <a:pPr marL="457200" indent="-457200">
              <a:buFont typeface="+mj-lt"/>
              <a:buAutoNum type="arabicPeriod"/>
            </a:pPr>
            <a:endParaRPr lang="en-US" dirty="0"/>
          </a:p>
          <a:p>
            <a:pPr marL="1714500" lvl="4" indent="0">
              <a:buNone/>
            </a:pPr>
            <a:r>
              <a:rPr lang="en-US" sz="2400" b="1" dirty="0">
                <a:latin typeface="Arial" panose="020B0604020202020204" pitchFamily="34" charset="0"/>
                <a:cs typeface="Arial" panose="020B0604020202020204" pitchFamily="34" charset="0"/>
              </a:rPr>
              <a:t>             Mission Complete!</a:t>
            </a:r>
          </a:p>
        </p:txBody>
      </p:sp>
      <p:cxnSp>
        <p:nvCxnSpPr>
          <p:cNvPr id="5" name="Straight Arrow Connector 4"/>
          <p:cNvCxnSpPr/>
          <p:nvPr/>
        </p:nvCxnSpPr>
        <p:spPr>
          <a:xfrm>
            <a:off x="4218039" y="1928529"/>
            <a:ext cx="766917" cy="46256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455780" y="3418622"/>
            <a:ext cx="995342" cy="61400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03174" y="5387535"/>
            <a:ext cx="0" cy="497072"/>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ksalisbu\AppData\Local\Microsoft\Windows\Temporary Internet Files\Content.IE5\W1BUHV9L\MC900432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348" y="5470562"/>
            <a:ext cx="1378465" cy="1307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5927" y="2587625"/>
            <a:ext cx="3589749" cy="1323439"/>
          </a:xfrm>
          <a:prstGeom prst="rect">
            <a:avLst/>
          </a:prstGeom>
          <a:noFill/>
        </p:spPr>
        <p:txBody>
          <a:bodyPr wrap="square" rtlCol="0">
            <a:spAutoFit/>
          </a:bodyPr>
          <a:lstStyle/>
          <a:p>
            <a:pPr>
              <a:buNone/>
            </a:pPr>
            <a:r>
              <a:rPr lang="en-US" dirty="0"/>
              <a:t>Make sure required registrations are in place </a:t>
            </a:r>
            <a:r>
              <a:rPr lang="en-US" sz="1600" dirty="0"/>
              <a:t>(DUNS, SAM, NCAGE, eRA Commons, Grants.gov)</a:t>
            </a:r>
          </a:p>
        </p:txBody>
      </p:sp>
      <p:sp>
        <p:nvSpPr>
          <p:cNvPr id="7" name="TextBox 6"/>
          <p:cNvSpPr txBox="1"/>
          <p:nvPr/>
        </p:nvSpPr>
        <p:spPr>
          <a:xfrm>
            <a:off x="4948337" y="2710735"/>
            <a:ext cx="582561" cy="584775"/>
          </a:xfrm>
          <a:prstGeom prst="rect">
            <a:avLst/>
          </a:prstGeom>
          <a:noFill/>
        </p:spPr>
        <p:txBody>
          <a:bodyPr wrap="square" rtlCol="0">
            <a:spAutoFit/>
          </a:bodyPr>
          <a:lstStyle/>
          <a:p>
            <a:pPr>
              <a:buNone/>
            </a:pPr>
            <a:r>
              <a:rPr lang="en-US" sz="3200" dirty="0">
                <a:solidFill>
                  <a:srgbClr val="009430"/>
                </a:solidFill>
              </a:rPr>
              <a:t>&amp;</a:t>
            </a:r>
          </a:p>
        </p:txBody>
      </p:sp>
      <p:sp>
        <p:nvSpPr>
          <p:cNvPr id="11" name="Rectangle 10"/>
          <p:cNvSpPr/>
          <p:nvPr/>
        </p:nvSpPr>
        <p:spPr>
          <a:xfrm>
            <a:off x="194872" y="2587625"/>
            <a:ext cx="8850804" cy="4270375"/>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59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6" y="159774"/>
            <a:ext cx="8496869" cy="990600"/>
          </a:xfrm>
        </p:spPr>
        <p:txBody>
          <a:bodyPr>
            <a:noAutofit/>
          </a:bodyPr>
          <a:lstStyle/>
          <a:p>
            <a:r>
              <a:rPr lang="en-US" sz="4000" dirty="0"/>
              <a:t>Funding Opportunity Announcements (FOAs)</a:t>
            </a:r>
            <a:endParaRPr lang="en-US" sz="4000" dirty="0">
              <a:solidFill>
                <a:schemeClr val="accent2">
                  <a:lumMod val="60000"/>
                  <a:lumOff val="40000"/>
                </a:schemeClr>
              </a:solidFill>
            </a:endParaRPr>
          </a:p>
        </p:txBody>
      </p:sp>
      <p:sp>
        <p:nvSpPr>
          <p:cNvPr id="3" name="Content Placeholder 2"/>
          <p:cNvSpPr>
            <a:spLocks noGrp="1"/>
          </p:cNvSpPr>
          <p:nvPr>
            <p:ph sz="quarter" idx="1"/>
          </p:nvPr>
        </p:nvSpPr>
        <p:spPr>
          <a:xfrm>
            <a:off x="434714" y="1442883"/>
            <a:ext cx="7884827" cy="5233220"/>
          </a:xfrm>
        </p:spPr>
        <p:txBody>
          <a:bodyPr>
            <a:normAutofit fontScale="70000" lnSpcReduction="20000"/>
          </a:bodyPr>
          <a:lstStyle/>
          <a:p>
            <a:pPr marL="0" indent="0">
              <a:lnSpc>
                <a:spcPct val="120000"/>
              </a:lnSpc>
              <a:spcBef>
                <a:spcPts val="600"/>
              </a:spcBef>
              <a:buNone/>
            </a:pPr>
            <a:r>
              <a:rPr lang="en-US" dirty="0"/>
              <a:t>NIH advertises availability of grant support through </a:t>
            </a:r>
            <a:r>
              <a:rPr lang="en-US" b="1" dirty="0"/>
              <a:t>Funding Opportunity Announcements (FOAs)</a:t>
            </a:r>
            <a:r>
              <a:rPr lang="en-US" dirty="0"/>
              <a:t> </a:t>
            </a:r>
          </a:p>
          <a:p>
            <a:pPr marL="793750">
              <a:lnSpc>
                <a:spcPct val="120000"/>
              </a:lnSpc>
              <a:spcBef>
                <a:spcPts val="600"/>
              </a:spcBef>
            </a:pPr>
            <a:r>
              <a:rPr lang="en-US" dirty="0"/>
              <a:t>Search for FOAs at: </a:t>
            </a:r>
            <a:r>
              <a:rPr lang="en-US" u="sng" dirty="0">
                <a:hlinkClick r:id="rId2"/>
              </a:rPr>
              <a:t>Grants.gov/</a:t>
            </a:r>
            <a:r>
              <a:rPr lang="en-US" u="sng" dirty="0">
                <a:solidFill>
                  <a:srgbClr val="FFFF00"/>
                </a:solidFill>
                <a:hlinkClick r:id="rId2"/>
              </a:rPr>
              <a:t>FIND</a:t>
            </a:r>
            <a:r>
              <a:rPr lang="en-US" dirty="0">
                <a:hlinkClick r:id="rId2"/>
              </a:rPr>
              <a:t> </a:t>
            </a:r>
            <a:r>
              <a:rPr lang="en-US" dirty="0"/>
              <a:t>and in the </a:t>
            </a:r>
            <a:r>
              <a:rPr lang="en-US" i="1" u="sng" dirty="0">
                <a:hlinkClick r:id="rId3"/>
              </a:rPr>
              <a:t>NIH Guide for Grants and Contracts</a:t>
            </a:r>
            <a:r>
              <a:rPr lang="en-US" dirty="0">
                <a:hlinkClick r:id="rId3"/>
              </a:rPr>
              <a:t>.</a:t>
            </a:r>
            <a:endParaRPr lang="en-US" dirty="0"/>
          </a:p>
          <a:p>
            <a:pPr marL="793750">
              <a:lnSpc>
                <a:spcPct val="120000"/>
              </a:lnSpc>
              <a:spcBef>
                <a:spcPts val="600"/>
              </a:spcBef>
            </a:pPr>
            <a:r>
              <a:rPr lang="en-US" dirty="0"/>
              <a:t>Submit applications in response to a specific FOA</a:t>
            </a:r>
          </a:p>
          <a:p>
            <a:pPr marL="793750">
              <a:lnSpc>
                <a:spcPct val="120000"/>
              </a:lnSpc>
              <a:spcBef>
                <a:spcPts val="600"/>
              </a:spcBef>
            </a:pPr>
            <a:r>
              <a:rPr lang="en-US" dirty="0"/>
              <a:t>Use link in FOA to access specific application forms required</a:t>
            </a:r>
          </a:p>
          <a:p>
            <a:pPr marL="0" indent="0">
              <a:lnSpc>
                <a:spcPct val="120000"/>
              </a:lnSpc>
              <a:spcBef>
                <a:spcPts val="600"/>
              </a:spcBef>
              <a:buNone/>
            </a:pPr>
            <a:endParaRPr lang="en-US" sz="1100" dirty="0"/>
          </a:p>
          <a:p>
            <a:pPr marL="0" indent="0">
              <a:lnSpc>
                <a:spcPct val="120000"/>
              </a:lnSpc>
              <a:spcBef>
                <a:spcPts val="600"/>
              </a:spcBef>
              <a:buNone/>
            </a:pPr>
            <a:r>
              <a:rPr lang="en-US" dirty="0"/>
              <a:t>Read the FOA carefully </a:t>
            </a:r>
            <a:r>
              <a:rPr lang="en-US" b="1" u="sng" dirty="0"/>
              <a:t>and</a:t>
            </a:r>
            <a:r>
              <a:rPr lang="en-US" dirty="0"/>
              <a:t> read the Form Instructions carefully (be sure to follow any Notices that have been issued in the NIH Guide)</a:t>
            </a:r>
          </a:p>
          <a:p>
            <a:pPr marL="793750">
              <a:lnSpc>
                <a:spcPct val="120000"/>
              </a:lnSpc>
              <a:spcBef>
                <a:spcPts val="600"/>
              </a:spcBef>
            </a:pPr>
            <a:r>
              <a:rPr lang="en-US" dirty="0"/>
              <a:t>Make sure relevant NIH Institute or Center is listed as participating organization</a:t>
            </a:r>
          </a:p>
          <a:p>
            <a:pPr marL="793750">
              <a:lnSpc>
                <a:spcPct val="120000"/>
              </a:lnSpc>
              <a:spcBef>
                <a:spcPts val="600"/>
              </a:spcBef>
            </a:pPr>
            <a:r>
              <a:rPr lang="en-US" dirty="0"/>
              <a:t>Check eligibility carefully! (Section III in FOA)</a:t>
            </a:r>
          </a:p>
          <a:p>
            <a:pPr marL="1651000" lvl="3" indent="-342900">
              <a:lnSpc>
                <a:spcPct val="120000"/>
              </a:lnSpc>
              <a:spcBef>
                <a:spcPts val="600"/>
              </a:spcBef>
            </a:pPr>
            <a:r>
              <a:rPr lang="en-US" sz="2400" dirty="0"/>
              <a:t>whether </a:t>
            </a:r>
            <a:r>
              <a:rPr lang="en-US" sz="2400" i="1" dirty="0"/>
              <a:t>Foreign Institutions </a:t>
            </a:r>
            <a:r>
              <a:rPr lang="en-US" sz="2400" dirty="0"/>
              <a:t>are eligible to apply</a:t>
            </a:r>
          </a:p>
          <a:p>
            <a:pPr marL="1651000" lvl="3" indent="-342900">
              <a:lnSpc>
                <a:spcPct val="120000"/>
              </a:lnSpc>
              <a:spcBef>
                <a:spcPts val="600"/>
              </a:spcBef>
            </a:pPr>
            <a:r>
              <a:rPr lang="en-US" sz="2400" dirty="0"/>
              <a:t>whether collaboration with</a:t>
            </a:r>
            <a:r>
              <a:rPr lang="en-US" sz="2400" i="1" dirty="0"/>
              <a:t> Foreign Components </a:t>
            </a:r>
            <a:r>
              <a:rPr lang="en-US" sz="2400" dirty="0"/>
              <a:t>are allowed</a:t>
            </a:r>
          </a:p>
          <a:p>
            <a:pPr marL="0" lvl="1" indent="0">
              <a:lnSpc>
                <a:spcPct val="120000"/>
              </a:lnSpc>
              <a:spcBef>
                <a:spcPts val="600"/>
              </a:spcBef>
              <a:buNone/>
            </a:pPr>
            <a:endParaRPr lang="en-US" sz="1100" dirty="0"/>
          </a:p>
          <a:p>
            <a:pPr marL="0" lvl="1" indent="0">
              <a:lnSpc>
                <a:spcPct val="120000"/>
              </a:lnSpc>
              <a:spcBef>
                <a:spcPts val="600"/>
              </a:spcBef>
              <a:buNone/>
            </a:pPr>
            <a:r>
              <a:rPr lang="en-US" sz="2400" dirty="0"/>
              <a:t>See annotated FOA at: </a:t>
            </a:r>
            <a:r>
              <a:rPr lang="en-US" sz="2400" dirty="0">
                <a:hlinkClick r:id="rId4"/>
              </a:rPr>
              <a:t>https://grants.nih.gov/grants/Annotated_FOA.pdf</a:t>
            </a:r>
            <a:endParaRPr lang="en-US" sz="2400" dirty="0"/>
          </a:p>
        </p:txBody>
      </p:sp>
    </p:spTree>
    <p:extLst>
      <p:ext uri="{BB962C8B-B14F-4D97-AF65-F5344CB8AC3E}">
        <p14:creationId xmlns:p14="http://schemas.microsoft.com/office/powerpoint/2010/main" val="370130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1064" y="1995946"/>
            <a:ext cx="7618310" cy="3966240"/>
            <a:chOff x="1313528" y="2390775"/>
            <a:chExt cx="6511259" cy="3305942"/>
          </a:xfrm>
        </p:grpSpPr>
        <p:pic>
          <p:nvPicPr>
            <p:cNvPr id="4" name="Picture 3"/>
            <p:cNvPicPr>
              <a:picLocks noChangeAspect="1"/>
            </p:cNvPicPr>
            <p:nvPr/>
          </p:nvPicPr>
          <p:blipFill>
            <a:blip r:embed="rId2"/>
            <a:stretch>
              <a:fillRect/>
            </a:stretch>
          </p:blipFill>
          <p:spPr>
            <a:xfrm>
              <a:off x="1319212" y="2390775"/>
              <a:ext cx="6505575" cy="2076450"/>
            </a:xfrm>
            <a:prstGeom prst="rect">
              <a:avLst/>
            </a:prstGeom>
          </p:spPr>
        </p:pic>
        <p:pic>
          <p:nvPicPr>
            <p:cNvPr id="5" name="Picture 4"/>
            <p:cNvPicPr>
              <a:picLocks noChangeAspect="1"/>
            </p:cNvPicPr>
            <p:nvPr/>
          </p:nvPicPr>
          <p:blipFill>
            <a:blip r:embed="rId3"/>
            <a:stretch>
              <a:fillRect/>
            </a:stretch>
          </p:blipFill>
          <p:spPr>
            <a:xfrm>
              <a:off x="1313528" y="4563242"/>
              <a:ext cx="6457950" cy="1133475"/>
            </a:xfrm>
            <a:prstGeom prst="rect">
              <a:avLst/>
            </a:prstGeom>
          </p:spPr>
        </p:pic>
      </p:grpSp>
      <p:sp>
        <p:nvSpPr>
          <p:cNvPr id="7" name="Title 1"/>
          <p:cNvSpPr>
            <a:spLocks noGrp="1"/>
          </p:cNvSpPr>
          <p:nvPr>
            <p:ph type="title"/>
          </p:nvPr>
        </p:nvSpPr>
        <p:spPr/>
        <p:txBody>
          <a:bodyPr>
            <a:noAutofit/>
          </a:bodyPr>
          <a:lstStyle/>
          <a:p>
            <a:r>
              <a:rPr lang="en-US" sz="4000" dirty="0"/>
              <a:t>FOA: Eligibility</a:t>
            </a:r>
          </a:p>
        </p:txBody>
      </p:sp>
      <p:sp>
        <p:nvSpPr>
          <p:cNvPr id="8" name="Oval 7"/>
          <p:cNvSpPr/>
          <p:nvPr/>
        </p:nvSpPr>
        <p:spPr>
          <a:xfrm>
            <a:off x="4827639" y="5050986"/>
            <a:ext cx="530942" cy="235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58581" y="5326289"/>
            <a:ext cx="530942" cy="235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89523" y="5644237"/>
            <a:ext cx="530942" cy="235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3394" y="1917290"/>
            <a:ext cx="7157883" cy="423770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14586" y="6478796"/>
            <a:ext cx="7172325" cy="634020"/>
          </a:xfrm>
          <a:prstGeom prst="rect">
            <a:avLst/>
          </a:prstGeom>
          <a:noFill/>
        </p:spPr>
        <p:txBody>
          <a:bodyPr wrap="square" rtlCol="0">
            <a:spAutoFit/>
          </a:bodyPr>
          <a:lstStyle/>
          <a:p>
            <a:pPr marL="0" lvl="1">
              <a:buNone/>
            </a:pPr>
            <a:r>
              <a:rPr lang="en-US" sz="1600" dirty="0"/>
              <a:t>See annotated FOA at: </a:t>
            </a:r>
            <a:r>
              <a:rPr lang="en-US" sz="1600" dirty="0">
                <a:hlinkClick r:id="rId4"/>
              </a:rPr>
              <a:t>https://grants.nih.gov/grants/Annotated_FOA.pdf</a:t>
            </a:r>
            <a:endParaRPr lang="en-US" sz="1600" dirty="0"/>
          </a:p>
          <a:p>
            <a:endParaRPr lang="en-US" sz="1600" dirty="0"/>
          </a:p>
        </p:txBody>
      </p:sp>
    </p:spTree>
    <p:extLst>
      <p:ext uri="{BB962C8B-B14F-4D97-AF65-F5344CB8AC3E}">
        <p14:creationId xmlns:p14="http://schemas.microsoft.com/office/powerpoint/2010/main" val="35487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FOA: Eligibility</a:t>
            </a:r>
          </a:p>
        </p:txBody>
      </p:sp>
      <p:sp>
        <p:nvSpPr>
          <p:cNvPr id="3" name="Content Placeholder 2"/>
          <p:cNvSpPr>
            <a:spLocks noGrp="1"/>
          </p:cNvSpPr>
          <p:nvPr>
            <p:ph sz="quarter" idx="1"/>
          </p:nvPr>
        </p:nvSpPr>
        <p:spPr>
          <a:xfrm>
            <a:off x="444082" y="1821712"/>
            <a:ext cx="4191000" cy="3581400"/>
          </a:xfrm>
        </p:spPr>
        <p:txBody>
          <a:bodyPr>
            <a:normAutofit/>
          </a:bodyPr>
          <a:lstStyle/>
          <a:p>
            <a:pPr marL="53975" lvl="1" indent="3175">
              <a:buNone/>
            </a:pPr>
            <a:r>
              <a:rPr lang="en-US" sz="2800" dirty="0"/>
              <a:t>Principal Investigator (PI/PD)</a:t>
            </a:r>
          </a:p>
          <a:p>
            <a:pPr marL="341313" lvl="2" indent="344488"/>
            <a:r>
              <a:rPr lang="en-US" dirty="0"/>
              <a:t>Education requirements</a:t>
            </a:r>
          </a:p>
          <a:p>
            <a:pPr marL="341313" lvl="2" indent="344488"/>
            <a:r>
              <a:rPr lang="en-US" dirty="0"/>
              <a:t>Citizenship requirements</a:t>
            </a:r>
          </a:p>
          <a:p>
            <a:pPr marL="341313" lvl="2" indent="344488"/>
            <a:r>
              <a:rPr lang="en-US" dirty="0"/>
              <a:t>Qualifications/expertise</a:t>
            </a:r>
          </a:p>
          <a:p>
            <a:pPr lvl="2"/>
            <a:endParaRPr lang="en-US" dirty="0"/>
          </a:p>
          <a:p>
            <a:endParaRPr lang="en-US" dirty="0"/>
          </a:p>
        </p:txBody>
      </p:sp>
      <p:sp>
        <p:nvSpPr>
          <p:cNvPr id="6" name="Content Placeholder 2"/>
          <p:cNvSpPr txBox="1">
            <a:spLocks/>
          </p:cNvSpPr>
          <p:nvPr/>
        </p:nvSpPr>
        <p:spPr>
          <a:xfrm>
            <a:off x="4953000" y="3962400"/>
            <a:ext cx="4191000" cy="309463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3975" lvl="1" indent="3175" fontAlgn="auto">
              <a:spcAft>
                <a:spcPts val="0"/>
              </a:spcAft>
              <a:buFont typeface="Wingdings 2"/>
              <a:buNone/>
            </a:pPr>
            <a:r>
              <a:rPr lang="en-US" sz="2800" dirty="0">
                <a:latin typeface="Arial" panose="020B0604020202020204" pitchFamily="34" charset="0"/>
                <a:cs typeface="Arial" panose="020B0604020202020204" pitchFamily="34" charset="0"/>
              </a:rPr>
              <a:t>Applicant Organization</a:t>
            </a:r>
          </a:p>
          <a:p>
            <a:pPr marL="684213" lvl="2" indent="-342900" fontAlgn="auto">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E.g., non-profit status</a:t>
            </a:r>
          </a:p>
          <a:p>
            <a:pPr marL="684213" lvl="2" indent="-342900" fontAlgn="auto">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Ability to handle federal  	dollars</a:t>
            </a:r>
          </a:p>
          <a:p>
            <a:pPr marL="684213" lvl="2" indent="-342900" fontAlgn="auto">
              <a:spcAft>
                <a:spcPts val="0"/>
              </a:spcAft>
              <a:buClrTx/>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Capacity to conduct 	research</a:t>
            </a:r>
          </a:p>
        </p:txBody>
      </p:sp>
      <p:pic>
        <p:nvPicPr>
          <p:cNvPr id="1028" name="Picture 4" descr="C:\Users\ksalisbu\AppData\Local\Microsoft\Windows\Temporary Internet Files\Content.IE5\8W5BQ2GN\MC9002166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962400"/>
            <a:ext cx="1905000" cy="22917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salisbu\AppData\Local\Microsoft\Windows\Temporary Internet Files\Content.IE5\8W5BQ2GN\MC9002972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508" y="1783612"/>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549942" y="1985210"/>
            <a:ext cx="22058" cy="4451685"/>
          </a:xfrm>
          <a:prstGeom prst="line">
            <a:avLst/>
          </a:prstGeom>
          <a:ln w="38100">
            <a:solidFill>
              <a:srgbClr val="0094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76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181" y="251266"/>
            <a:ext cx="7772400" cy="987552"/>
          </a:xfrm>
        </p:spPr>
        <p:txBody>
          <a:bodyPr>
            <a:noAutofit/>
          </a:bodyPr>
          <a:lstStyle/>
          <a:p>
            <a:r>
              <a:rPr lang="en-US" sz="4000" dirty="0"/>
              <a:t>FOA: Review Criteria</a:t>
            </a:r>
          </a:p>
        </p:txBody>
      </p:sp>
      <p:sp>
        <p:nvSpPr>
          <p:cNvPr id="5" name="Rectangle 4"/>
          <p:cNvSpPr/>
          <p:nvPr/>
        </p:nvSpPr>
        <p:spPr>
          <a:xfrm>
            <a:off x="253181" y="1393218"/>
            <a:ext cx="7956755" cy="1446550"/>
          </a:xfrm>
          <a:prstGeom prst="rect">
            <a:avLst/>
          </a:prstGeom>
        </p:spPr>
        <p:txBody>
          <a:bodyPr wrap="square">
            <a:spAutoFit/>
          </a:bodyPr>
          <a:lstStyle/>
          <a:p>
            <a:pPr>
              <a:buNone/>
            </a:pPr>
            <a:r>
              <a:rPr lang="en-US" sz="2000" dirty="0"/>
              <a:t>Each FOA specifies all of the review criteria and considerations that will be used in the evaluation of applications submitted for that FOA. </a:t>
            </a:r>
          </a:p>
          <a:p>
            <a:pPr>
              <a:buNone/>
            </a:pPr>
            <a:endParaRPr lang="en-US" sz="2000" dirty="0"/>
          </a:p>
          <a:p>
            <a:pPr>
              <a:buNone/>
            </a:pPr>
            <a:r>
              <a:rPr lang="en-US" sz="2000" dirty="0"/>
              <a:t>Read these carefully!</a:t>
            </a:r>
          </a:p>
        </p:txBody>
      </p:sp>
      <p:pic>
        <p:nvPicPr>
          <p:cNvPr id="7" name="Picture 6"/>
          <p:cNvPicPr>
            <a:picLocks noChangeAspect="1"/>
          </p:cNvPicPr>
          <p:nvPr/>
        </p:nvPicPr>
        <p:blipFill>
          <a:blip r:embed="rId2"/>
          <a:stretch>
            <a:fillRect/>
          </a:stretch>
        </p:blipFill>
        <p:spPr>
          <a:xfrm>
            <a:off x="253181" y="3205328"/>
            <a:ext cx="6343650" cy="3314700"/>
          </a:xfrm>
          <a:prstGeom prst="rect">
            <a:avLst/>
          </a:prstGeom>
          <a:ln>
            <a:solidFill>
              <a:schemeClr val="bg1">
                <a:lumMod val="50000"/>
              </a:schemeClr>
            </a:solidFill>
          </a:ln>
        </p:spPr>
      </p:pic>
      <p:sp>
        <p:nvSpPr>
          <p:cNvPr id="9" name="TextBox 8"/>
          <p:cNvSpPr txBox="1"/>
          <p:nvPr/>
        </p:nvSpPr>
        <p:spPr>
          <a:xfrm rot="21194426">
            <a:off x="5959020" y="2178047"/>
            <a:ext cx="2585884" cy="1323439"/>
          </a:xfrm>
          <a:prstGeom prst="rect">
            <a:avLst/>
          </a:prstGeom>
          <a:solidFill>
            <a:schemeClr val="tx2">
              <a:lumMod val="75000"/>
            </a:schemeClr>
          </a:solidFill>
        </p:spPr>
        <p:txBody>
          <a:bodyPr wrap="square" rtlCol="0">
            <a:spAutoFit/>
          </a:bodyPr>
          <a:lstStyle/>
          <a:p>
            <a:pPr>
              <a:buNone/>
            </a:pPr>
            <a:r>
              <a:rPr lang="en-US" sz="2000" dirty="0">
                <a:solidFill>
                  <a:schemeClr val="bg1"/>
                </a:solidFill>
              </a:rPr>
              <a:t>Your application should respond to the review criteria listed in the FOA</a:t>
            </a:r>
          </a:p>
        </p:txBody>
      </p:sp>
      <p:sp>
        <p:nvSpPr>
          <p:cNvPr id="6" name="TextBox 5"/>
          <p:cNvSpPr txBox="1"/>
          <p:nvPr/>
        </p:nvSpPr>
        <p:spPr>
          <a:xfrm>
            <a:off x="2414586" y="6521660"/>
            <a:ext cx="7172325" cy="634020"/>
          </a:xfrm>
          <a:prstGeom prst="rect">
            <a:avLst/>
          </a:prstGeom>
          <a:noFill/>
        </p:spPr>
        <p:txBody>
          <a:bodyPr wrap="square" rtlCol="0">
            <a:spAutoFit/>
          </a:bodyPr>
          <a:lstStyle/>
          <a:p>
            <a:pPr marL="0" lvl="1">
              <a:buNone/>
            </a:pPr>
            <a:r>
              <a:rPr lang="en-US" sz="1600" dirty="0"/>
              <a:t>See annotated FOA at: </a:t>
            </a:r>
            <a:r>
              <a:rPr lang="en-US" sz="1600" dirty="0">
                <a:hlinkClick r:id="rId3"/>
              </a:rPr>
              <a:t>https://grants.nih.gov/grants/Annotated_FOA.pdf</a:t>
            </a:r>
            <a:endParaRPr lang="en-US" sz="1600" dirty="0"/>
          </a:p>
          <a:p>
            <a:endParaRPr lang="en-US" sz="1600" dirty="0"/>
          </a:p>
        </p:txBody>
      </p:sp>
    </p:spTree>
    <p:extLst>
      <p:ext uri="{BB962C8B-B14F-4D97-AF65-F5344CB8AC3E}">
        <p14:creationId xmlns:p14="http://schemas.microsoft.com/office/powerpoint/2010/main" val="112949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202422"/>
            <a:ext cx="7772400" cy="987552"/>
          </a:xfrm>
        </p:spPr>
        <p:txBody>
          <a:bodyPr/>
          <a:lstStyle/>
          <a:p>
            <a:r>
              <a:rPr lang="en-US" sz="4000" dirty="0"/>
              <a:t>NIH Application Process</a:t>
            </a:r>
          </a:p>
        </p:txBody>
      </p:sp>
      <p:sp>
        <p:nvSpPr>
          <p:cNvPr id="3" name="Content Placeholder 2"/>
          <p:cNvSpPr>
            <a:spLocks noGrp="1"/>
          </p:cNvSpPr>
          <p:nvPr>
            <p:ph idx="1"/>
          </p:nvPr>
        </p:nvSpPr>
        <p:spPr>
          <a:xfrm>
            <a:off x="457200" y="1366683"/>
            <a:ext cx="8229600" cy="4757737"/>
          </a:xfrm>
        </p:spPr>
        <p:txBody>
          <a:bodyPr/>
          <a:lstStyle/>
          <a:p>
            <a:pPr marL="0" indent="0">
              <a:spcBef>
                <a:spcPts val="0"/>
              </a:spcBef>
              <a:buNone/>
            </a:pPr>
            <a:r>
              <a:rPr lang="en-US" dirty="0"/>
              <a:t>Find funding opportunity, download the instructions and</a:t>
            </a:r>
            <a:r>
              <a:rPr lang="en-US" b="1" dirty="0"/>
              <a:t> </a:t>
            </a:r>
            <a:r>
              <a:rPr lang="en-US" i="1" u="sng" dirty="0"/>
              <a:t>READ CAREFULLY</a:t>
            </a:r>
          </a:p>
          <a:p>
            <a:pPr marL="2743200" lvl="6" indent="0">
              <a:spcBef>
                <a:spcPts val="0"/>
              </a:spcBef>
              <a:buNone/>
            </a:pPr>
            <a:endParaRPr lang="en-US" sz="2800" dirty="0"/>
          </a:p>
          <a:p>
            <a:pPr marL="2054225" lvl="6" indent="-973138">
              <a:spcBef>
                <a:spcPts val="0"/>
              </a:spcBef>
              <a:buNone/>
            </a:pPr>
            <a:r>
              <a:rPr lang="en-US" sz="2400" dirty="0">
                <a:latin typeface="Arial" panose="020B0604020202020204" pitchFamily="34" charset="0"/>
                <a:cs typeface="Arial" panose="020B0604020202020204" pitchFamily="34" charset="0"/>
              </a:rPr>
              <a:t>Prepare the application</a:t>
            </a:r>
          </a:p>
          <a:p>
            <a:pPr marL="2054225" lvl="6" indent="-973138">
              <a:spcBef>
                <a:spcPts val="0"/>
              </a:spcBef>
              <a:buNone/>
            </a:pPr>
            <a:r>
              <a:rPr lang="en-US" sz="2400" dirty="0">
                <a:latin typeface="Arial" panose="020B0604020202020204" pitchFamily="34" charset="0"/>
                <a:cs typeface="Arial" panose="020B0604020202020204" pitchFamily="34" charset="0"/>
              </a:rPr>
              <a:t>  (a lot of team work!)</a:t>
            </a:r>
          </a:p>
          <a:p>
            <a:pPr lvl="4">
              <a:buNone/>
            </a:pPr>
            <a:endParaRPr lang="en-US" dirty="0">
              <a:latin typeface="Arial" panose="020B0604020202020204" pitchFamily="34" charset="0"/>
              <a:cs typeface="Arial" panose="020B0604020202020204" pitchFamily="34" charset="0"/>
            </a:endParaRPr>
          </a:p>
          <a:p>
            <a:pPr lvl="4">
              <a:buNone/>
            </a:pPr>
            <a:endParaRPr lang="en-US" dirty="0">
              <a:latin typeface="Arial" panose="020B0604020202020204" pitchFamily="34" charset="0"/>
              <a:cs typeface="Arial" panose="020B0604020202020204" pitchFamily="34" charset="0"/>
            </a:endParaRPr>
          </a:p>
          <a:p>
            <a:pPr marL="0" indent="0">
              <a:buNone/>
            </a:pPr>
            <a:r>
              <a:rPr lang="en-US" dirty="0"/>
              <a:t>Submit to Grants.gov:</a:t>
            </a:r>
          </a:p>
          <a:p>
            <a:pPr marL="0" indent="0">
              <a:buNone/>
            </a:pPr>
            <a:r>
              <a:rPr lang="en-US" dirty="0">
                <a:solidFill>
                  <a:srgbClr val="FFC000"/>
                </a:solidFill>
              </a:rPr>
              <a:t>	     </a:t>
            </a:r>
            <a:r>
              <a:rPr lang="en-US" dirty="0">
                <a:solidFill>
                  <a:srgbClr val="009430"/>
                </a:solidFill>
              </a:rPr>
              <a:t>1. Check submission status in eRA Commons</a:t>
            </a:r>
          </a:p>
          <a:p>
            <a:pPr marL="0" indent="0">
              <a:buNone/>
            </a:pPr>
            <a:r>
              <a:rPr lang="en-US" dirty="0">
                <a:solidFill>
                  <a:srgbClr val="009430"/>
                </a:solidFill>
              </a:rPr>
              <a:t>	     2. Review the application image for </a:t>
            </a:r>
            <a:r>
              <a:rPr lang="en-US" b="1" u="sng" dirty="0">
                <a:solidFill>
                  <a:srgbClr val="009430"/>
                </a:solidFill>
              </a:rPr>
              <a:t>errors</a:t>
            </a:r>
            <a:r>
              <a:rPr lang="en-US" dirty="0">
                <a:solidFill>
                  <a:srgbClr val="009430"/>
                </a:solidFill>
              </a:rPr>
              <a:t>.</a:t>
            </a:r>
          </a:p>
          <a:p>
            <a:pPr marL="457200" indent="-457200">
              <a:buFont typeface="+mj-lt"/>
              <a:buAutoNum type="arabicPeriod"/>
            </a:pPr>
            <a:endParaRPr lang="en-US" dirty="0"/>
          </a:p>
          <a:p>
            <a:pPr marL="1714500" lvl="4" indent="0">
              <a:buNone/>
            </a:pPr>
            <a:r>
              <a:rPr lang="en-US" sz="2400" b="1" dirty="0">
                <a:latin typeface="Arial" panose="020B0604020202020204" pitchFamily="34" charset="0"/>
                <a:cs typeface="Arial" panose="020B0604020202020204" pitchFamily="34" charset="0"/>
              </a:rPr>
              <a:t>             Mission Complete!</a:t>
            </a:r>
          </a:p>
        </p:txBody>
      </p:sp>
      <p:cxnSp>
        <p:nvCxnSpPr>
          <p:cNvPr id="5" name="Straight Arrow Connector 4"/>
          <p:cNvCxnSpPr/>
          <p:nvPr/>
        </p:nvCxnSpPr>
        <p:spPr>
          <a:xfrm>
            <a:off x="4218039" y="1928529"/>
            <a:ext cx="766917" cy="46256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455780" y="3418622"/>
            <a:ext cx="995342" cy="61400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03174" y="5387535"/>
            <a:ext cx="0" cy="497072"/>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ksalisbu\AppData\Local\Microsoft\Windows\Temporary Internet Files\Content.IE5\W1BUHV9L\MC900432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348" y="5470562"/>
            <a:ext cx="1378465" cy="1307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5927" y="2587625"/>
            <a:ext cx="3589749" cy="1323439"/>
          </a:xfrm>
          <a:prstGeom prst="rect">
            <a:avLst/>
          </a:prstGeom>
          <a:noFill/>
        </p:spPr>
        <p:txBody>
          <a:bodyPr wrap="square" rtlCol="0">
            <a:spAutoFit/>
          </a:bodyPr>
          <a:lstStyle/>
          <a:p>
            <a:pPr>
              <a:buNone/>
            </a:pPr>
            <a:r>
              <a:rPr lang="en-US" dirty="0"/>
              <a:t>Make sure required registrations are in place </a:t>
            </a:r>
            <a:r>
              <a:rPr lang="en-US" sz="1600" dirty="0"/>
              <a:t>(DUNS, SAM, NCAGE, eRA Commons, Grants.gov)</a:t>
            </a:r>
          </a:p>
        </p:txBody>
      </p:sp>
      <p:sp>
        <p:nvSpPr>
          <p:cNvPr id="7" name="TextBox 6"/>
          <p:cNvSpPr txBox="1"/>
          <p:nvPr/>
        </p:nvSpPr>
        <p:spPr>
          <a:xfrm>
            <a:off x="4948337" y="2710735"/>
            <a:ext cx="582561" cy="584775"/>
          </a:xfrm>
          <a:prstGeom prst="rect">
            <a:avLst/>
          </a:prstGeom>
          <a:noFill/>
        </p:spPr>
        <p:txBody>
          <a:bodyPr wrap="square" rtlCol="0">
            <a:spAutoFit/>
          </a:bodyPr>
          <a:lstStyle/>
          <a:p>
            <a:pPr>
              <a:buNone/>
            </a:pPr>
            <a:r>
              <a:rPr lang="en-US" sz="3200" dirty="0">
                <a:solidFill>
                  <a:srgbClr val="009430"/>
                </a:solidFill>
              </a:rPr>
              <a:t>&amp;</a:t>
            </a:r>
          </a:p>
        </p:txBody>
      </p:sp>
      <p:sp>
        <p:nvSpPr>
          <p:cNvPr id="10" name="Rectangle 9"/>
          <p:cNvSpPr/>
          <p:nvPr/>
        </p:nvSpPr>
        <p:spPr>
          <a:xfrm>
            <a:off x="28123" y="1432485"/>
            <a:ext cx="8850804" cy="103843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095" y="3401543"/>
            <a:ext cx="8850804" cy="3456458"/>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84956" y="2442930"/>
            <a:ext cx="3982949" cy="164484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83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03" y="164855"/>
            <a:ext cx="8153400" cy="990600"/>
          </a:xfrm>
        </p:spPr>
        <p:txBody>
          <a:bodyPr/>
          <a:lstStyle/>
          <a:p>
            <a:r>
              <a:rPr lang="en-US" sz="4000" b="1" dirty="0"/>
              <a:t>Who</a:t>
            </a:r>
            <a:r>
              <a:rPr lang="en-US" sz="4000" dirty="0"/>
              <a:t>: Grant Proposal Team</a:t>
            </a:r>
          </a:p>
        </p:txBody>
      </p:sp>
      <p:sp>
        <p:nvSpPr>
          <p:cNvPr id="3" name="Content Placeholder 2"/>
          <p:cNvSpPr>
            <a:spLocks noGrp="1"/>
          </p:cNvSpPr>
          <p:nvPr>
            <p:ph sz="quarter" idx="1"/>
          </p:nvPr>
        </p:nvSpPr>
        <p:spPr>
          <a:xfrm>
            <a:off x="317703" y="3485536"/>
            <a:ext cx="5414503" cy="4724400"/>
          </a:xfrm>
        </p:spPr>
        <p:txBody>
          <a:bodyPr>
            <a:normAutofit/>
          </a:bodyPr>
          <a:lstStyle/>
          <a:p>
            <a:pPr>
              <a:spcBef>
                <a:spcPts val="0"/>
              </a:spcBef>
            </a:pPr>
            <a:endParaRPr lang="en-US" sz="2200" dirty="0"/>
          </a:p>
          <a:p>
            <a:pPr marL="461963" indent="-461963">
              <a:spcBef>
                <a:spcPts val="0"/>
              </a:spcBef>
            </a:pPr>
            <a:r>
              <a:rPr lang="en-US" sz="2200" dirty="0"/>
              <a:t>Finance managers (responsible for mechanisms for moving project funds to the site)</a:t>
            </a:r>
          </a:p>
          <a:p>
            <a:pPr marL="461963" indent="-461963">
              <a:spcBef>
                <a:spcPts val="0"/>
              </a:spcBef>
            </a:pPr>
            <a:endParaRPr lang="en-US" sz="2200" dirty="0"/>
          </a:p>
          <a:p>
            <a:pPr marL="461963" indent="-461963">
              <a:spcBef>
                <a:spcPts val="0"/>
              </a:spcBef>
            </a:pPr>
            <a:r>
              <a:rPr lang="en-US" sz="2200" dirty="0"/>
              <a:t>Sponsored Programs Office (responsible for budget review and uploading application into Grants.gov)</a:t>
            </a:r>
          </a:p>
        </p:txBody>
      </p:sp>
      <p:pic>
        <p:nvPicPr>
          <p:cNvPr id="4" name="Picture 10" descr="uganda_mepitec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049" y="41212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7703" y="1683912"/>
            <a:ext cx="8197031" cy="1785104"/>
          </a:xfrm>
          <a:prstGeom prst="rect">
            <a:avLst/>
          </a:prstGeom>
        </p:spPr>
        <p:txBody>
          <a:bodyPr wrap="square">
            <a:spAutoFit/>
          </a:bodyPr>
          <a:lstStyle/>
          <a:p>
            <a:pPr marL="461963" indent="-461963">
              <a:spcBef>
                <a:spcPts val="0"/>
              </a:spcBef>
            </a:pPr>
            <a:r>
              <a:rPr lang="en-US" sz="2200" dirty="0"/>
              <a:t>Investigators (US and/or foreign responsible for the program plan/research)</a:t>
            </a:r>
          </a:p>
          <a:p>
            <a:pPr marL="461963" indent="-461963">
              <a:spcBef>
                <a:spcPts val="0"/>
              </a:spcBef>
              <a:buNone/>
            </a:pPr>
            <a:endParaRPr lang="en-US" sz="2200" dirty="0"/>
          </a:p>
          <a:p>
            <a:pPr marL="461963" indent="-461963">
              <a:spcBef>
                <a:spcPts val="0"/>
              </a:spcBef>
            </a:pPr>
            <a:r>
              <a:rPr lang="en-US" sz="2200" dirty="0"/>
              <a:t>Program managers (US and/or foreign responsible for logistics, supplemental proposal components)</a:t>
            </a:r>
          </a:p>
        </p:txBody>
      </p:sp>
    </p:spTree>
    <p:extLst>
      <p:ext uri="{BB962C8B-B14F-4D97-AF65-F5344CB8AC3E}">
        <p14:creationId xmlns:p14="http://schemas.microsoft.com/office/powerpoint/2010/main" val="67032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65295" y="139118"/>
            <a:ext cx="8382000" cy="990600"/>
          </a:xfrm>
        </p:spPr>
        <p:txBody>
          <a:bodyPr>
            <a:noAutofit/>
          </a:bodyPr>
          <a:lstStyle/>
          <a:p>
            <a:r>
              <a:rPr lang="en-US" sz="4000" dirty="0">
                <a:cs typeface="Times New Roman" pitchFamily="18" charset="0"/>
              </a:rPr>
              <a:t>Who: Information from Foreign Investigators</a:t>
            </a:r>
          </a:p>
        </p:txBody>
      </p:sp>
      <p:sp>
        <p:nvSpPr>
          <p:cNvPr id="284675" name="Rectangle 3"/>
          <p:cNvSpPr>
            <a:spLocks noGrp="1" noChangeArrowheads="1"/>
          </p:cNvSpPr>
          <p:nvPr>
            <p:ph sz="quarter" idx="1"/>
          </p:nvPr>
        </p:nvSpPr>
        <p:spPr>
          <a:xfrm>
            <a:off x="457200" y="1867468"/>
            <a:ext cx="8686800" cy="4685731"/>
          </a:xfrm>
        </p:spPr>
        <p:txBody>
          <a:bodyPr>
            <a:normAutofit/>
          </a:bodyPr>
          <a:lstStyle/>
          <a:p>
            <a:pPr lvl="0">
              <a:spcBef>
                <a:spcPts val="0"/>
              </a:spcBef>
            </a:pPr>
            <a:r>
              <a:rPr lang="en-US" sz="2800" dirty="0"/>
              <a:t>NIH Biosketch</a:t>
            </a:r>
          </a:p>
          <a:p>
            <a:pPr lvl="0">
              <a:spcBef>
                <a:spcPts val="0"/>
              </a:spcBef>
            </a:pPr>
            <a:endParaRPr lang="en-US" sz="2800" dirty="0"/>
          </a:p>
          <a:p>
            <a:pPr lvl="0">
              <a:spcBef>
                <a:spcPts val="0"/>
              </a:spcBef>
            </a:pPr>
            <a:r>
              <a:rPr lang="en-US" sz="2800" dirty="0"/>
              <a:t>NIH Other Support</a:t>
            </a:r>
          </a:p>
          <a:p>
            <a:pPr lvl="0">
              <a:spcBef>
                <a:spcPts val="0"/>
              </a:spcBef>
            </a:pPr>
            <a:endParaRPr lang="en-US" sz="2800" dirty="0"/>
          </a:p>
          <a:p>
            <a:pPr lvl="0">
              <a:spcBef>
                <a:spcPts val="0"/>
              </a:spcBef>
            </a:pPr>
            <a:r>
              <a:rPr lang="en-US" sz="2800" dirty="0"/>
              <a:t>Foreign site salary base </a:t>
            </a:r>
          </a:p>
          <a:p>
            <a:pPr marL="0" lvl="0" indent="0">
              <a:spcBef>
                <a:spcPts val="0"/>
              </a:spcBef>
              <a:buNone/>
            </a:pPr>
            <a:r>
              <a:rPr lang="en-US" sz="2800" dirty="0"/>
              <a:t>   &amp; FTE</a:t>
            </a:r>
          </a:p>
          <a:p>
            <a:pPr lvl="0">
              <a:spcBef>
                <a:spcPts val="0"/>
              </a:spcBef>
            </a:pPr>
            <a:endParaRPr lang="en-US" sz="2800" dirty="0"/>
          </a:p>
          <a:p>
            <a:pPr lvl="0">
              <a:spcBef>
                <a:spcPts val="0"/>
              </a:spcBef>
            </a:pPr>
            <a:endParaRPr lang="en-US" sz="2800" dirty="0"/>
          </a:p>
          <a:p>
            <a:pPr marL="0" lvl="0" indent="0" algn="ctr">
              <a:spcBef>
                <a:spcPts val="0"/>
              </a:spcBef>
              <a:buNone/>
            </a:pPr>
            <a:r>
              <a:rPr lang="en-US" sz="2800" dirty="0"/>
              <a:t>START EARLY with </a:t>
            </a:r>
          </a:p>
          <a:p>
            <a:pPr marL="0" lvl="0" indent="0" algn="ctr">
              <a:spcBef>
                <a:spcPts val="0"/>
              </a:spcBef>
              <a:buNone/>
            </a:pPr>
            <a:r>
              <a:rPr lang="en-US" sz="2800" i="1" dirty="0"/>
              <a:t>good communication, inclusion, feedback.</a:t>
            </a:r>
            <a:endParaRPr lang="en-US" sz="2800" dirty="0"/>
          </a:p>
          <a:p>
            <a:endParaRPr lang="en-US" dirty="0">
              <a:latin typeface="Times New Roman" pitchFamily="18" charset="0"/>
            </a:endParaRPr>
          </a:p>
        </p:txBody>
      </p:sp>
      <p:pic>
        <p:nvPicPr>
          <p:cNvPr id="8196" name="Picture 4" descr="V:\Training Programs\Fogarty Global Health Fellows\FGHF photos\2012-2013\Training Site Photos\zambia CIDRZ\Al Bateman Zambia pic (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884" y="1673942"/>
            <a:ext cx="3810759" cy="285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5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28600" y="146935"/>
            <a:ext cx="8455152" cy="990600"/>
          </a:xfrm>
        </p:spPr>
        <p:txBody>
          <a:bodyPr>
            <a:noAutofit/>
          </a:bodyPr>
          <a:lstStyle/>
          <a:p>
            <a:r>
              <a:rPr lang="en-US" sz="4000" b="1" dirty="0">
                <a:cs typeface="Times New Roman" pitchFamily="18" charset="0"/>
              </a:rPr>
              <a:t>What:</a:t>
            </a:r>
            <a:r>
              <a:rPr lang="en-US" sz="4000" dirty="0">
                <a:cs typeface="Times New Roman" pitchFamily="18" charset="0"/>
              </a:rPr>
              <a:t> </a:t>
            </a:r>
            <a:br>
              <a:rPr lang="en-US" sz="4000" dirty="0">
                <a:cs typeface="Times New Roman" pitchFamily="18" charset="0"/>
              </a:rPr>
            </a:br>
            <a:r>
              <a:rPr lang="en-US" sz="4000" dirty="0">
                <a:cs typeface="Times New Roman" pitchFamily="18" charset="0"/>
              </a:rPr>
              <a:t>Proposal Stage Considerations</a:t>
            </a:r>
          </a:p>
        </p:txBody>
      </p:sp>
      <p:sp>
        <p:nvSpPr>
          <p:cNvPr id="283651" name="Rectangle 3"/>
          <p:cNvSpPr>
            <a:spLocks noGrp="1" noChangeArrowheads="1"/>
          </p:cNvSpPr>
          <p:nvPr>
            <p:ph sz="quarter" idx="1"/>
          </p:nvPr>
        </p:nvSpPr>
        <p:spPr>
          <a:xfrm>
            <a:off x="228600" y="1676400"/>
            <a:ext cx="5644662" cy="4495800"/>
          </a:xfrm>
        </p:spPr>
        <p:txBody>
          <a:bodyPr>
            <a:noAutofit/>
          </a:bodyPr>
          <a:lstStyle/>
          <a:p>
            <a:pPr marL="461963" lvl="0" indent="-461963">
              <a:spcBef>
                <a:spcPts val="0"/>
              </a:spcBef>
            </a:pPr>
            <a:r>
              <a:rPr lang="en-US" sz="2800" dirty="0"/>
              <a:t>Foreign performance site information - NIH approved</a:t>
            </a:r>
          </a:p>
          <a:p>
            <a:pPr marL="461963" lvl="0" indent="-461963">
              <a:spcBef>
                <a:spcPts val="0"/>
              </a:spcBef>
              <a:buNone/>
            </a:pPr>
            <a:endParaRPr lang="en-US" sz="1800" dirty="0"/>
          </a:p>
          <a:p>
            <a:pPr marL="461963" lvl="0" indent="-461963">
              <a:spcBef>
                <a:spcPts val="0"/>
              </a:spcBef>
            </a:pPr>
            <a:r>
              <a:rPr lang="en-US" sz="2800" dirty="0"/>
              <a:t>Resources Section – description of facilities and infrastructure</a:t>
            </a:r>
          </a:p>
          <a:p>
            <a:pPr marL="461963" lvl="0" indent="-461963">
              <a:spcBef>
                <a:spcPts val="0"/>
              </a:spcBef>
            </a:pPr>
            <a:endParaRPr lang="en-US" sz="1800" dirty="0"/>
          </a:p>
          <a:p>
            <a:pPr marL="461963" indent="-461963">
              <a:spcBef>
                <a:spcPts val="0"/>
              </a:spcBef>
            </a:pPr>
            <a:r>
              <a:rPr lang="en-US" sz="2800" dirty="0"/>
              <a:t>Foreign institution’s organizational chart</a:t>
            </a:r>
          </a:p>
          <a:p>
            <a:pPr marL="461963" indent="-461963">
              <a:spcBef>
                <a:spcPts val="0"/>
              </a:spcBef>
            </a:pPr>
            <a:endParaRPr lang="en-US" sz="1800" dirty="0"/>
          </a:p>
          <a:p>
            <a:pPr marL="461963" indent="-461963"/>
            <a:r>
              <a:rPr lang="en-US" sz="2800" dirty="0"/>
              <a:t>Local FWA and OLAW/IACUC  in place</a:t>
            </a:r>
          </a:p>
        </p:txBody>
      </p:sp>
      <p:pic>
        <p:nvPicPr>
          <p:cNvPr id="2052" name="Picture 4" descr="C:\Users\ksalisbu\AppData\Local\Microsoft\Windows\Temporary Internet Files\Content.IE5\8W5BQ2GN\MC91021700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910" y="165735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Training Programs\Fogarty Global Health Fellows\Website Development\photos\Pune, India\BJMC 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584" y="3314700"/>
            <a:ext cx="3298792" cy="219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2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 y="200024"/>
            <a:ext cx="8686800" cy="990600"/>
          </a:xfrm>
        </p:spPr>
        <p:txBody>
          <a:bodyPr>
            <a:noAutofit/>
          </a:bodyPr>
          <a:lstStyle/>
          <a:p>
            <a:r>
              <a:rPr lang="en-US" sz="4000" b="1" dirty="0"/>
              <a:t>Where</a:t>
            </a:r>
            <a:r>
              <a:rPr lang="en-US" sz="4000" dirty="0"/>
              <a:t>: Support from a Foreign Institution</a:t>
            </a:r>
          </a:p>
        </p:txBody>
      </p:sp>
      <p:sp>
        <p:nvSpPr>
          <p:cNvPr id="3" name="Content Placeholder 2"/>
          <p:cNvSpPr>
            <a:spLocks noGrp="1"/>
          </p:cNvSpPr>
          <p:nvPr>
            <p:ph sz="quarter" idx="1"/>
          </p:nvPr>
        </p:nvSpPr>
        <p:spPr>
          <a:xfrm>
            <a:off x="381000" y="1630742"/>
            <a:ext cx="8153400" cy="5029200"/>
          </a:xfrm>
        </p:spPr>
        <p:txBody>
          <a:bodyPr>
            <a:normAutofit/>
          </a:bodyPr>
          <a:lstStyle/>
          <a:p>
            <a:pPr lvl="0">
              <a:spcBef>
                <a:spcPts val="0"/>
              </a:spcBef>
            </a:pPr>
            <a:r>
              <a:rPr lang="en-US" dirty="0"/>
              <a:t>Letters of support (subcontract dollar amounts)</a:t>
            </a:r>
          </a:p>
          <a:p>
            <a:pPr lvl="0">
              <a:spcBef>
                <a:spcPts val="0"/>
              </a:spcBef>
            </a:pPr>
            <a:endParaRPr lang="en-US" dirty="0"/>
          </a:p>
          <a:p>
            <a:pPr lvl="0">
              <a:spcBef>
                <a:spcPts val="0"/>
              </a:spcBef>
            </a:pPr>
            <a:r>
              <a:rPr lang="en-US" dirty="0"/>
              <a:t>MOU or collaborative agreement (commitment from Gov orgs: MOH; non-Gov orgs: NGOs; academic institutions: deans, local grants management office leaders, co-PIs)</a:t>
            </a:r>
          </a:p>
          <a:p>
            <a:pPr marL="0" lvl="0" indent="0">
              <a:spcBef>
                <a:spcPts val="0"/>
              </a:spcBef>
              <a:buNone/>
            </a:pPr>
            <a:endParaRPr lang="en-US" dirty="0"/>
          </a:p>
          <a:p>
            <a:pPr lvl="0">
              <a:spcBef>
                <a:spcPts val="0"/>
              </a:spcBef>
            </a:pPr>
            <a:r>
              <a:rPr lang="en-US" dirty="0"/>
              <a:t>Community advisory board</a:t>
            </a:r>
          </a:p>
          <a:p>
            <a:pPr marL="0" lvl="0" indent="0">
              <a:spcBef>
                <a:spcPts val="0"/>
              </a:spcBef>
              <a:buNone/>
            </a:pPr>
            <a:r>
              <a:rPr lang="en-US" sz="2800" dirty="0"/>
              <a:t> </a:t>
            </a:r>
          </a:p>
          <a:p>
            <a:pPr marL="0" lvl="0" indent="0">
              <a:spcBef>
                <a:spcPts val="0"/>
              </a:spcBef>
              <a:buNone/>
            </a:pPr>
            <a:endParaRPr lang="en-US" sz="3200" i="1" dirty="0"/>
          </a:p>
          <a:p>
            <a:pPr marL="0" lvl="0" indent="0">
              <a:spcBef>
                <a:spcPts val="0"/>
              </a:spcBef>
              <a:buNone/>
            </a:pPr>
            <a:r>
              <a:rPr lang="en-US" sz="3200" i="1" dirty="0"/>
              <a:t>     Good communication, </a:t>
            </a:r>
          </a:p>
          <a:p>
            <a:pPr marL="0" lvl="0" indent="0">
              <a:spcBef>
                <a:spcPts val="0"/>
              </a:spcBef>
              <a:buNone/>
            </a:pPr>
            <a:r>
              <a:rPr lang="en-US" sz="3200" i="1" dirty="0"/>
              <a:t>       inclusion, feedback</a:t>
            </a:r>
            <a:endParaRPr lang="en-US" sz="3600" dirty="0"/>
          </a:p>
          <a:p>
            <a:pPr lvl="0">
              <a:spcBef>
                <a:spcPts val="0"/>
              </a:spcBef>
            </a:pP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226" y="3736257"/>
            <a:ext cx="3730310" cy="244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6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64" name="Rectangle 60"/>
          <p:cNvSpPr>
            <a:spLocks noChangeArrowheads="1"/>
          </p:cNvSpPr>
          <p:nvPr/>
        </p:nvSpPr>
        <p:spPr bwMode="auto">
          <a:xfrm>
            <a:off x="3209925" y="4940300"/>
            <a:ext cx="1298575" cy="660400"/>
          </a:xfrm>
          <a:prstGeom prst="rect">
            <a:avLst/>
          </a:prstGeom>
          <a:solidFill>
            <a:schemeClr val="bg1">
              <a:lumMod val="95000"/>
            </a:schemeClr>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Fogarty</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International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Center</a:t>
            </a:r>
          </a:p>
        </p:txBody>
      </p:sp>
      <p:pic>
        <p:nvPicPr>
          <p:cNvPr id="2051" name="Picture 64" descr="NIH Master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6415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65"/>
          <p:cNvSpPr txBox="1">
            <a:spLocks noChangeArrowheads="1"/>
          </p:cNvSpPr>
          <p:nvPr/>
        </p:nvSpPr>
        <p:spPr bwMode="auto">
          <a:xfrm rot="-1373910">
            <a:off x="682625" y="6005513"/>
            <a:ext cx="164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9430"/>
                </a:solidFill>
                <a:effectLst/>
                <a:uLnTx/>
                <a:uFillTx/>
                <a:latin typeface="Tahoma" panose="020B0604030504040204" pitchFamily="34" charset="0"/>
              </a:rPr>
              <a:t>Science for Global Health</a:t>
            </a:r>
          </a:p>
        </p:txBody>
      </p:sp>
      <p:grpSp>
        <p:nvGrpSpPr>
          <p:cNvPr id="2" name="Group 2"/>
          <p:cNvGrpSpPr>
            <a:grpSpLocks/>
          </p:cNvGrpSpPr>
          <p:nvPr/>
        </p:nvGrpSpPr>
        <p:grpSpPr bwMode="auto">
          <a:xfrm>
            <a:off x="228600" y="914400"/>
            <a:ext cx="8737600" cy="5676900"/>
            <a:chOff x="104" y="632"/>
            <a:chExt cx="5504" cy="3576"/>
          </a:xfrm>
          <a:effectLst>
            <a:outerShdw dist="53882" dir="2700000" algn="ctr" rotWithShape="0">
              <a:schemeClr val="accent1">
                <a:lumMod val="75000"/>
              </a:schemeClr>
            </a:outerShdw>
          </a:effectLst>
        </p:grpSpPr>
        <p:sp>
          <p:nvSpPr>
            <p:cNvPr id="405507" name="Rectangle 3"/>
            <p:cNvSpPr>
              <a:spLocks noChangeArrowheads="1"/>
            </p:cNvSpPr>
            <p:nvPr/>
          </p:nvSpPr>
          <p:spPr bwMode="auto">
            <a:xfrm>
              <a:off x="2408" y="632"/>
              <a:ext cx="944" cy="272"/>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Office of the Director</a:t>
              </a:r>
            </a:p>
          </p:txBody>
        </p:sp>
        <p:sp>
          <p:nvSpPr>
            <p:cNvPr id="405508" name="Line 4"/>
            <p:cNvSpPr>
              <a:spLocks noChangeShapeType="1"/>
            </p:cNvSpPr>
            <p:nvPr/>
          </p:nvSpPr>
          <p:spPr bwMode="auto">
            <a:xfrm>
              <a:off x="2880" y="920"/>
              <a:ext cx="0" cy="80"/>
            </a:xfrm>
            <a:prstGeom prst="line">
              <a:avLst/>
            </a:prstGeom>
            <a:noFill/>
            <a:ln w="25400">
              <a:solidFill>
                <a:schemeClr val="bg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09" name="Line 5"/>
            <p:cNvSpPr>
              <a:spLocks noChangeShapeType="1"/>
            </p:cNvSpPr>
            <p:nvPr/>
          </p:nvSpPr>
          <p:spPr bwMode="auto">
            <a:xfrm>
              <a:off x="2880" y="1056"/>
              <a:ext cx="0" cy="2640"/>
            </a:xfrm>
            <a:prstGeom prst="line">
              <a:avLst/>
            </a:prstGeom>
            <a:noFill/>
            <a:ln w="25400">
              <a:solidFill>
                <a:schemeClr val="bg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0" name="Freeform 6"/>
            <p:cNvSpPr>
              <a:spLocks/>
            </p:cNvSpPr>
            <p:nvPr/>
          </p:nvSpPr>
          <p:spPr bwMode="auto">
            <a:xfrm>
              <a:off x="1437" y="1008"/>
              <a:ext cx="1012" cy="145"/>
            </a:xfrm>
            <a:custGeom>
              <a:avLst/>
              <a:gdLst/>
              <a:ahLst/>
              <a:cxnLst>
                <a:cxn ang="0">
                  <a:pos x="0" y="144"/>
                </a:cxn>
                <a:cxn ang="0">
                  <a:pos x="0" y="0"/>
                </a:cxn>
                <a:cxn ang="0">
                  <a:pos x="1011" y="0"/>
                </a:cxn>
              </a:cxnLst>
              <a:rect l="0" t="0" r="r" b="b"/>
              <a:pathLst>
                <a:path w="1012" h="145">
                  <a:moveTo>
                    <a:pt x="0" y="144"/>
                  </a:moveTo>
                  <a:lnTo>
                    <a:pt x="0" y="0"/>
                  </a:lnTo>
                  <a:lnTo>
                    <a:pt x="1011"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1" name="Rectangle 7"/>
            <p:cNvSpPr>
              <a:spLocks noChangeArrowheads="1"/>
            </p:cNvSpPr>
            <p:nvPr/>
          </p:nvSpPr>
          <p:spPr bwMode="auto">
            <a:xfrm>
              <a:off x="1040" y="1160"/>
              <a:ext cx="793"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on Alcohol Abuse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and Alcoholism</a:t>
              </a:r>
            </a:p>
          </p:txBody>
        </p:sp>
        <p:sp>
          <p:nvSpPr>
            <p:cNvPr id="405512" name="Freeform 8"/>
            <p:cNvSpPr>
              <a:spLocks/>
            </p:cNvSpPr>
            <p:nvPr/>
          </p:nvSpPr>
          <p:spPr bwMode="auto">
            <a:xfrm>
              <a:off x="2880" y="1008"/>
              <a:ext cx="496" cy="145"/>
            </a:xfrm>
            <a:custGeom>
              <a:avLst/>
              <a:gdLst/>
              <a:ahLst/>
              <a:cxnLst>
                <a:cxn ang="0">
                  <a:pos x="495" y="144"/>
                </a:cxn>
                <a:cxn ang="0">
                  <a:pos x="495" y="0"/>
                </a:cxn>
                <a:cxn ang="0">
                  <a:pos x="0" y="0"/>
                </a:cxn>
              </a:cxnLst>
              <a:rect l="0" t="0" r="r" b="b"/>
              <a:pathLst>
                <a:path w="496" h="145">
                  <a:moveTo>
                    <a:pt x="495" y="144"/>
                  </a:moveTo>
                  <a:lnTo>
                    <a:pt x="495"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3" name="Rectangle 9"/>
            <p:cNvSpPr>
              <a:spLocks noChangeArrowheads="1"/>
            </p:cNvSpPr>
            <p:nvPr/>
          </p:nvSpPr>
          <p:spPr bwMode="auto">
            <a:xfrm>
              <a:off x="2966" y="1160"/>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Arthritis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Musculoskeletal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and Skin Diseases</a:t>
              </a:r>
            </a:p>
          </p:txBody>
        </p:sp>
        <p:sp>
          <p:nvSpPr>
            <p:cNvPr id="405514" name="Freeform 10"/>
            <p:cNvSpPr>
              <a:spLocks/>
            </p:cNvSpPr>
            <p:nvPr/>
          </p:nvSpPr>
          <p:spPr bwMode="auto">
            <a:xfrm>
              <a:off x="3312" y="1008"/>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5" name="Rectangle 11"/>
            <p:cNvSpPr>
              <a:spLocks noChangeArrowheads="1"/>
            </p:cNvSpPr>
            <p:nvPr/>
          </p:nvSpPr>
          <p:spPr bwMode="auto">
            <a:xfrm>
              <a:off x="3902" y="1160"/>
              <a:ext cx="794"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Cancer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Institute</a:t>
              </a:r>
            </a:p>
          </p:txBody>
        </p:sp>
        <p:sp>
          <p:nvSpPr>
            <p:cNvPr id="405516" name="Freeform 12"/>
            <p:cNvSpPr>
              <a:spLocks/>
            </p:cNvSpPr>
            <p:nvPr/>
          </p:nvSpPr>
          <p:spPr bwMode="auto">
            <a:xfrm>
              <a:off x="2372" y="1680"/>
              <a:ext cx="509" cy="145"/>
            </a:xfrm>
            <a:custGeom>
              <a:avLst/>
              <a:gdLst/>
              <a:ahLst/>
              <a:cxnLst>
                <a:cxn ang="0">
                  <a:pos x="0" y="144"/>
                </a:cxn>
                <a:cxn ang="0">
                  <a:pos x="0" y="0"/>
                </a:cxn>
                <a:cxn ang="0">
                  <a:pos x="508" y="0"/>
                </a:cxn>
              </a:cxnLst>
              <a:rect l="0" t="0" r="r" b="b"/>
              <a:pathLst>
                <a:path w="509" h="145">
                  <a:moveTo>
                    <a:pt x="0" y="144"/>
                  </a:moveTo>
                  <a:lnTo>
                    <a:pt x="0" y="0"/>
                  </a:lnTo>
                  <a:lnTo>
                    <a:pt x="508"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7" name="Rectangle 13"/>
            <p:cNvSpPr>
              <a:spLocks noChangeArrowheads="1"/>
            </p:cNvSpPr>
            <p:nvPr/>
          </p:nvSpPr>
          <p:spPr bwMode="auto">
            <a:xfrm>
              <a:off x="1952" y="1832"/>
              <a:ext cx="840"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Diabetes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Digestive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Kidney Diseases</a:t>
              </a:r>
            </a:p>
          </p:txBody>
        </p:sp>
        <p:sp>
          <p:nvSpPr>
            <p:cNvPr id="405518" name="Freeform 14"/>
            <p:cNvSpPr>
              <a:spLocks/>
            </p:cNvSpPr>
            <p:nvPr/>
          </p:nvSpPr>
          <p:spPr bwMode="auto">
            <a:xfrm>
              <a:off x="1436" y="1680"/>
              <a:ext cx="1013" cy="145"/>
            </a:xfrm>
            <a:custGeom>
              <a:avLst/>
              <a:gdLst/>
              <a:ahLst/>
              <a:cxnLst>
                <a:cxn ang="0">
                  <a:pos x="0" y="144"/>
                </a:cxn>
                <a:cxn ang="0">
                  <a:pos x="0" y="0"/>
                </a:cxn>
                <a:cxn ang="0">
                  <a:pos x="1012" y="0"/>
                </a:cxn>
              </a:cxnLst>
              <a:rect l="0" t="0" r="r" b="b"/>
              <a:pathLst>
                <a:path w="1013" h="145">
                  <a:moveTo>
                    <a:pt x="0" y="144"/>
                  </a:moveTo>
                  <a:lnTo>
                    <a:pt x="0" y="0"/>
                  </a:lnTo>
                  <a:lnTo>
                    <a:pt x="1012"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19" name="Rectangle 15"/>
            <p:cNvSpPr>
              <a:spLocks noChangeArrowheads="1"/>
            </p:cNvSpPr>
            <p:nvPr/>
          </p:nvSpPr>
          <p:spPr bwMode="auto">
            <a:xfrm>
              <a:off x="1040" y="1832"/>
              <a:ext cx="793"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Dental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Craniofacial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Research</a:t>
              </a:r>
            </a:p>
          </p:txBody>
        </p:sp>
        <p:sp>
          <p:nvSpPr>
            <p:cNvPr id="405520" name="Freeform 16"/>
            <p:cNvSpPr>
              <a:spLocks/>
            </p:cNvSpPr>
            <p:nvPr/>
          </p:nvSpPr>
          <p:spPr bwMode="auto">
            <a:xfrm>
              <a:off x="2880" y="1680"/>
              <a:ext cx="496" cy="145"/>
            </a:xfrm>
            <a:custGeom>
              <a:avLst/>
              <a:gdLst/>
              <a:ahLst/>
              <a:cxnLst>
                <a:cxn ang="0">
                  <a:pos x="495" y="144"/>
                </a:cxn>
                <a:cxn ang="0">
                  <a:pos x="495" y="0"/>
                </a:cxn>
                <a:cxn ang="0">
                  <a:pos x="0" y="0"/>
                </a:cxn>
              </a:cxnLst>
              <a:rect l="0" t="0" r="r" b="b"/>
              <a:pathLst>
                <a:path w="496" h="145">
                  <a:moveTo>
                    <a:pt x="495" y="144"/>
                  </a:moveTo>
                  <a:lnTo>
                    <a:pt x="495"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21" name="Rectangle 17"/>
            <p:cNvSpPr>
              <a:spLocks noChangeArrowheads="1"/>
            </p:cNvSpPr>
            <p:nvPr/>
          </p:nvSpPr>
          <p:spPr bwMode="auto">
            <a:xfrm>
              <a:off x="2966" y="1832"/>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on Drug Abuse</a:t>
              </a:r>
            </a:p>
          </p:txBody>
        </p:sp>
        <p:sp>
          <p:nvSpPr>
            <p:cNvPr id="405522" name="Freeform 18"/>
            <p:cNvSpPr>
              <a:spLocks/>
            </p:cNvSpPr>
            <p:nvPr/>
          </p:nvSpPr>
          <p:spPr bwMode="auto">
            <a:xfrm>
              <a:off x="3312" y="1680"/>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23" name="Rectangle 19"/>
            <p:cNvSpPr>
              <a:spLocks noChangeArrowheads="1"/>
            </p:cNvSpPr>
            <p:nvPr/>
          </p:nvSpPr>
          <p:spPr bwMode="auto">
            <a:xfrm>
              <a:off x="3902" y="1832"/>
              <a:ext cx="794"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Environmental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Health Sciences</a:t>
              </a:r>
            </a:p>
          </p:txBody>
        </p:sp>
        <p:sp>
          <p:nvSpPr>
            <p:cNvPr id="405524" name="Freeform 20"/>
            <p:cNvSpPr>
              <a:spLocks/>
            </p:cNvSpPr>
            <p:nvPr/>
          </p:nvSpPr>
          <p:spPr bwMode="auto">
            <a:xfrm>
              <a:off x="501" y="1008"/>
              <a:ext cx="1012" cy="145"/>
            </a:xfrm>
            <a:custGeom>
              <a:avLst/>
              <a:gdLst/>
              <a:ahLst/>
              <a:cxnLst>
                <a:cxn ang="0">
                  <a:pos x="0" y="144"/>
                </a:cxn>
                <a:cxn ang="0">
                  <a:pos x="0" y="0"/>
                </a:cxn>
                <a:cxn ang="0">
                  <a:pos x="1011" y="0"/>
                </a:cxn>
              </a:cxnLst>
              <a:rect l="0" t="0" r="r" b="b"/>
              <a:pathLst>
                <a:path w="1012" h="145">
                  <a:moveTo>
                    <a:pt x="0" y="144"/>
                  </a:moveTo>
                  <a:lnTo>
                    <a:pt x="0" y="0"/>
                  </a:lnTo>
                  <a:lnTo>
                    <a:pt x="1011"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25" name="Rectangle 21"/>
            <p:cNvSpPr>
              <a:spLocks noChangeArrowheads="1"/>
            </p:cNvSpPr>
            <p:nvPr/>
          </p:nvSpPr>
          <p:spPr bwMode="auto">
            <a:xfrm>
              <a:off x="104" y="1160"/>
              <a:ext cx="793"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on Aging</a:t>
              </a:r>
            </a:p>
          </p:txBody>
        </p:sp>
        <p:sp>
          <p:nvSpPr>
            <p:cNvPr id="405526" name="Freeform 22"/>
            <p:cNvSpPr>
              <a:spLocks/>
            </p:cNvSpPr>
            <p:nvPr/>
          </p:nvSpPr>
          <p:spPr bwMode="auto">
            <a:xfrm>
              <a:off x="4224" y="1008"/>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27" name="Rectangle 23"/>
            <p:cNvSpPr>
              <a:spLocks noChangeArrowheads="1"/>
            </p:cNvSpPr>
            <p:nvPr/>
          </p:nvSpPr>
          <p:spPr bwMode="auto">
            <a:xfrm>
              <a:off x="4814" y="1160"/>
              <a:ext cx="794"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Child Health</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and Human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Development</a:t>
              </a:r>
            </a:p>
          </p:txBody>
        </p:sp>
        <p:sp>
          <p:nvSpPr>
            <p:cNvPr id="405528" name="Freeform 24"/>
            <p:cNvSpPr>
              <a:spLocks/>
            </p:cNvSpPr>
            <p:nvPr/>
          </p:nvSpPr>
          <p:spPr bwMode="auto">
            <a:xfrm>
              <a:off x="508" y="1680"/>
              <a:ext cx="1029" cy="145"/>
            </a:xfrm>
            <a:custGeom>
              <a:avLst/>
              <a:gdLst/>
              <a:ahLst/>
              <a:cxnLst>
                <a:cxn ang="0">
                  <a:pos x="0" y="144"/>
                </a:cxn>
                <a:cxn ang="0">
                  <a:pos x="0" y="0"/>
                </a:cxn>
                <a:cxn ang="0">
                  <a:pos x="1028" y="0"/>
                </a:cxn>
              </a:cxnLst>
              <a:rect l="0" t="0" r="r" b="b"/>
              <a:pathLst>
                <a:path w="1029" h="145">
                  <a:moveTo>
                    <a:pt x="0" y="144"/>
                  </a:moveTo>
                  <a:lnTo>
                    <a:pt x="0" y="0"/>
                  </a:lnTo>
                  <a:lnTo>
                    <a:pt x="1028"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29" name="Rectangle 25"/>
            <p:cNvSpPr>
              <a:spLocks noChangeArrowheads="1"/>
            </p:cNvSpPr>
            <p:nvPr/>
          </p:nvSpPr>
          <p:spPr bwMode="auto">
            <a:xfrm>
              <a:off x="104" y="1832"/>
              <a:ext cx="807"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 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Deafness and Other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Communication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Disorders</a:t>
              </a:r>
            </a:p>
          </p:txBody>
        </p:sp>
        <p:sp>
          <p:nvSpPr>
            <p:cNvPr id="405530" name="Freeform 26"/>
            <p:cNvSpPr>
              <a:spLocks/>
            </p:cNvSpPr>
            <p:nvPr/>
          </p:nvSpPr>
          <p:spPr bwMode="auto">
            <a:xfrm>
              <a:off x="4272" y="1680"/>
              <a:ext cx="954" cy="145"/>
            </a:xfrm>
            <a:custGeom>
              <a:avLst/>
              <a:gdLst/>
              <a:ahLst/>
              <a:cxnLst>
                <a:cxn ang="0">
                  <a:pos x="953" y="144"/>
                </a:cxn>
                <a:cxn ang="0">
                  <a:pos x="953" y="0"/>
                </a:cxn>
                <a:cxn ang="0">
                  <a:pos x="0" y="0"/>
                </a:cxn>
              </a:cxnLst>
              <a:rect l="0" t="0" r="r" b="b"/>
              <a:pathLst>
                <a:path w="954" h="145">
                  <a:moveTo>
                    <a:pt x="953" y="144"/>
                  </a:moveTo>
                  <a:lnTo>
                    <a:pt x="953"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31" name="Rectangle 27"/>
            <p:cNvSpPr>
              <a:spLocks noChangeArrowheads="1"/>
            </p:cNvSpPr>
            <p:nvPr/>
          </p:nvSpPr>
          <p:spPr bwMode="auto">
            <a:xfrm>
              <a:off x="4842" y="1832"/>
              <a:ext cx="766"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Eye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Institute</a:t>
              </a:r>
            </a:p>
          </p:txBody>
        </p:sp>
        <p:sp>
          <p:nvSpPr>
            <p:cNvPr id="405532" name="Freeform 28"/>
            <p:cNvSpPr>
              <a:spLocks/>
            </p:cNvSpPr>
            <p:nvPr/>
          </p:nvSpPr>
          <p:spPr bwMode="auto">
            <a:xfrm>
              <a:off x="2385" y="2352"/>
              <a:ext cx="496" cy="145"/>
            </a:xfrm>
            <a:custGeom>
              <a:avLst/>
              <a:gdLst/>
              <a:ahLst/>
              <a:cxnLst>
                <a:cxn ang="0">
                  <a:pos x="0" y="144"/>
                </a:cxn>
                <a:cxn ang="0">
                  <a:pos x="0" y="0"/>
                </a:cxn>
                <a:cxn ang="0">
                  <a:pos x="495" y="0"/>
                </a:cxn>
              </a:cxnLst>
              <a:rect l="0" t="0" r="r" b="b"/>
              <a:pathLst>
                <a:path w="496" h="145">
                  <a:moveTo>
                    <a:pt x="0" y="144"/>
                  </a:moveTo>
                  <a:lnTo>
                    <a:pt x="0" y="0"/>
                  </a:lnTo>
                  <a:lnTo>
                    <a:pt x="495"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33" name="Rectangle 29"/>
            <p:cNvSpPr>
              <a:spLocks noChangeArrowheads="1"/>
            </p:cNvSpPr>
            <p:nvPr/>
          </p:nvSpPr>
          <p:spPr bwMode="auto">
            <a:xfrm>
              <a:off x="1976" y="2504"/>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Human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Genome Research</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Institute</a:t>
              </a:r>
            </a:p>
          </p:txBody>
        </p:sp>
        <p:sp>
          <p:nvSpPr>
            <p:cNvPr id="405534" name="Freeform 30"/>
            <p:cNvSpPr>
              <a:spLocks/>
            </p:cNvSpPr>
            <p:nvPr/>
          </p:nvSpPr>
          <p:spPr bwMode="auto">
            <a:xfrm>
              <a:off x="1420" y="2352"/>
              <a:ext cx="1029" cy="145"/>
            </a:xfrm>
            <a:custGeom>
              <a:avLst/>
              <a:gdLst/>
              <a:ahLst/>
              <a:cxnLst>
                <a:cxn ang="0">
                  <a:pos x="0" y="144"/>
                </a:cxn>
                <a:cxn ang="0">
                  <a:pos x="0" y="0"/>
                </a:cxn>
                <a:cxn ang="0">
                  <a:pos x="1028" y="0"/>
                </a:cxn>
              </a:cxnLst>
              <a:rect l="0" t="0" r="r" b="b"/>
              <a:pathLst>
                <a:path w="1029" h="145">
                  <a:moveTo>
                    <a:pt x="0" y="144"/>
                  </a:moveTo>
                  <a:lnTo>
                    <a:pt x="0" y="0"/>
                  </a:lnTo>
                  <a:lnTo>
                    <a:pt x="1028"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35" name="Rectangle 31"/>
            <p:cNvSpPr>
              <a:spLocks noChangeArrowheads="1"/>
            </p:cNvSpPr>
            <p:nvPr/>
          </p:nvSpPr>
          <p:spPr bwMode="auto">
            <a:xfrm>
              <a:off x="1016" y="2504"/>
              <a:ext cx="806"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Heart,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Lung, and Blood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Institute</a:t>
              </a:r>
            </a:p>
          </p:txBody>
        </p:sp>
        <p:sp>
          <p:nvSpPr>
            <p:cNvPr id="405536" name="Freeform 32"/>
            <p:cNvSpPr>
              <a:spLocks/>
            </p:cNvSpPr>
            <p:nvPr/>
          </p:nvSpPr>
          <p:spPr bwMode="auto">
            <a:xfrm>
              <a:off x="2880" y="2352"/>
              <a:ext cx="496" cy="145"/>
            </a:xfrm>
            <a:custGeom>
              <a:avLst/>
              <a:gdLst/>
              <a:ahLst/>
              <a:cxnLst>
                <a:cxn ang="0">
                  <a:pos x="495" y="144"/>
                </a:cxn>
                <a:cxn ang="0">
                  <a:pos x="495" y="0"/>
                </a:cxn>
                <a:cxn ang="0">
                  <a:pos x="0" y="0"/>
                </a:cxn>
              </a:cxnLst>
              <a:rect l="0" t="0" r="r" b="b"/>
              <a:pathLst>
                <a:path w="496" h="145">
                  <a:moveTo>
                    <a:pt x="495" y="144"/>
                  </a:moveTo>
                  <a:lnTo>
                    <a:pt x="495"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37" name="Rectangle 33"/>
            <p:cNvSpPr>
              <a:spLocks noChangeArrowheads="1"/>
            </p:cNvSpPr>
            <p:nvPr/>
          </p:nvSpPr>
          <p:spPr bwMode="auto">
            <a:xfrm>
              <a:off x="2966" y="2504"/>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Mental Health</a:t>
              </a:r>
            </a:p>
          </p:txBody>
        </p:sp>
        <p:sp>
          <p:nvSpPr>
            <p:cNvPr id="405538" name="Freeform 34"/>
            <p:cNvSpPr>
              <a:spLocks/>
            </p:cNvSpPr>
            <p:nvPr/>
          </p:nvSpPr>
          <p:spPr bwMode="auto">
            <a:xfrm>
              <a:off x="3312" y="2352"/>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39" name="Rectangle 35"/>
            <p:cNvSpPr>
              <a:spLocks noChangeArrowheads="1"/>
            </p:cNvSpPr>
            <p:nvPr/>
          </p:nvSpPr>
          <p:spPr bwMode="auto">
            <a:xfrm>
              <a:off x="3902" y="2504"/>
              <a:ext cx="794"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Neurological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Disorders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Stroke</a:t>
              </a:r>
            </a:p>
          </p:txBody>
        </p:sp>
        <p:sp>
          <p:nvSpPr>
            <p:cNvPr id="405540" name="Freeform 36"/>
            <p:cNvSpPr>
              <a:spLocks/>
            </p:cNvSpPr>
            <p:nvPr/>
          </p:nvSpPr>
          <p:spPr bwMode="auto">
            <a:xfrm>
              <a:off x="508" y="2352"/>
              <a:ext cx="1029" cy="145"/>
            </a:xfrm>
            <a:custGeom>
              <a:avLst/>
              <a:gdLst/>
              <a:ahLst/>
              <a:cxnLst>
                <a:cxn ang="0">
                  <a:pos x="0" y="144"/>
                </a:cxn>
                <a:cxn ang="0">
                  <a:pos x="0" y="0"/>
                </a:cxn>
                <a:cxn ang="0">
                  <a:pos x="1028" y="0"/>
                </a:cxn>
              </a:cxnLst>
              <a:rect l="0" t="0" r="r" b="b"/>
              <a:pathLst>
                <a:path w="1029" h="145">
                  <a:moveTo>
                    <a:pt x="0" y="144"/>
                  </a:moveTo>
                  <a:lnTo>
                    <a:pt x="0" y="0"/>
                  </a:lnTo>
                  <a:lnTo>
                    <a:pt x="1028"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41" name="Rectangle 37"/>
            <p:cNvSpPr>
              <a:spLocks noChangeArrowheads="1"/>
            </p:cNvSpPr>
            <p:nvPr/>
          </p:nvSpPr>
          <p:spPr bwMode="auto">
            <a:xfrm>
              <a:off x="104" y="2504"/>
              <a:ext cx="806"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General</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Medical Sciences</a:t>
              </a:r>
            </a:p>
          </p:txBody>
        </p:sp>
        <p:sp>
          <p:nvSpPr>
            <p:cNvPr id="405542" name="Freeform 38"/>
            <p:cNvSpPr>
              <a:spLocks/>
            </p:cNvSpPr>
            <p:nvPr/>
          </p:nvSpPr>
          <p:spPr bwMode="auto">
            <a:xfrm>
              <a:off x="4224" y="2352"/>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43" name="Rectangle 39"/>
            <p:cNvSpPr>
              <a:spLocks noChangeArrowheads="1"/>
            </p:cNvSpPr>
            <p:nvPr/>
          </p:nvSpPr>
          <p:spPr bwMode="auto">
            <a:xfrm>
              <a:off x="4814" y="2504"/>
              <a:ext cx="794"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Nursing Research</a:t>
              </a:r>
            </a:p>
          </p:txBody>
        </p:sp>
        <p:sp>
          <p:nvSpPr>
            <p:cNvPr id="405544" name="Freeform 40"/>
            <p:cNvSpPr>
              <a:spLocks/>
            </p:cNvSpPr>
            <p:nvPr/>
          </p:nvSpPr>
          <p:spPr bwMode="auto">
            <a:xfrm>
              <a:off x="3360" y="3024"/>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45" name="Rectangle 41"/>
            <p:cNvSpPr>
              <a:spLocks noChangeArrowheads="1"/>
            </p:cNvSpPr>
            <p:nvPr/>
          </p:nvSpPr>
          <p:spPr bwMode="auto">
            <a:xfrm>
              <a:off x="3883" y="3168"/>
              <a:ext cx="793"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Tahoma" pitchFamily="34" charset="0"/>
                  <a:cs typeface="+mn-cs"/>
                </a:rPr>
                <a:t>National Library</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Tahoma" pitchFamily="34" charset="0"/>
                  <a:cs typeface="+mn-cs"/>
                </a:rPr>
                <a:t>of Medicine</a:t>
              </a:r>
            </a:p>
          </p:txBody>
        </p:sp>
        <p:sp>
          <p:nvSpPr>
            <p:cNvPr id="405546" name="Rectangle 42"/>
            <p:cNvSpPr>
              <a:spLocks noChangeArrowheads="1"/>
            </p:cNvSpPr>
            <p:nvPr/>
          </p:nvSpPr>
          <p:spPr bwMode="auto">
            <a:xfrm>
              <a:off x="2496" y="3792"/>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Tahoma" pitchFamily="34" charset="0"/>
                  <a:cs typeface="+mn-cs"/>
                </a:rPr>
                <a:t>Center for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Tahoma" pitchFamily="34" charset="0"/>
                  <a:cs typeface="+mn-cs"/>
                </a:rPr>
                <a:t>Information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Tahoma" pitchFamily="34" charset="0"/>
                  <a:cs typeface="+mn-cs"/>
                </a:rPr>
                <a:t>Technology</a:t>
              </a:r>
            </a:p>
          </p:txBody>
        </p:sp>
        <p:sp>
          <p:nvSpPr>
            <p:cNvPr id="405547" name="Rectangle 43"/>
            <p:cNvSpPr>
              <a:spLocks noChangeArrowheads="1"/>
            </p:cNvSpPr>
            <p:nvPr/>
          </p:nvSpPr>
          <p:spPr bwMode="auto">
            <a:xfrm>
              <a:off x="3504" y="3792"/>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Center for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Scientific Review</a:t>
              </a:r>
            </a:p>
          </p:txBody>
        </p:sp>
        <p:sp>
          <p:nvSpPr>
            <p:cNvPr id="405548" name="Freeform 44"/>
            <p:cNvSpPr>
              <a:spLocks/>
            </p:cNvSpPr>
            <p:nvPr/>
          </p:nvSpPr>
          <p:spPr bwMode="auto">
            <a:xfrm>
              <a:off x="1419" y="3024"/>
              <a:ext cx="1030" cy="145"/>
            </a:xfrm>
            <a:custGeom>
              <a:avLst/>
              <a:gdLst/>
              <a:ahLst/>
              <a:cxnLst>
                <a:cxn ang="0">
                  <a:pos x="0" y="144"/>
                </a:cxn>
                <a:cxn ang="0">
                  <a:pos x="0" y="0"/>
                </a:cxn>
                <a:cxn ang="0">
                  <a:pos x="1029" y="0"/>
                </a:cxn>
              </a:cxnLst>
              <a:rect l="0" t="0" r="r" b="b"/>
              <a:pathLst>
                <a:path w="1030" h="145">
                  <a:moveTo>
                    <a:pt x="0" y="144"/>
                  </a:moveTo>
                  <a:lnTo>
                    <a:pt x="0" y="0"/>
                  </a:lnTo>
                  <a:lnTo>
                    <a:pt x="1029"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49" name="Rectangle 45"/>
            <p:cNvSpPr>
              <a:spLocks noChangeArrowheads="1"/>
            </p:cNvSpPr>
            <p:nvPr/>
          </p:nvSpPr>
          <p:spPr bwMode="auto">
            <a:xfrm>
              <a:off x="1024" y="3168"/>
              <a:ext cx="807"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Center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for Complementary</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and Integrative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Health</a:t>
              </a:r>
            </a:p>
          </p:txBody>
        </p:sp>
        <p:sp>
          <p:nvSpPr>
            <p:cNvPr id="405550" name="Freeform 46"/>
            <p:cNvSpPr>
              <a:spLocks/>
            </p:cNvSpPr>
            <p:nvPr/>
          </p:nvSpPr>
          <p:spPr bwMode="auto">
            <a:xfrm>
              <a:off x="2372" y="1008"/>
              <a:ext cx="509" cy="145"/>
            </a:xfrm>
            <a:custGeom>
              <a:avLst/>
              <a:gdLst/>
              <a:ahLst/>
              <a:cxnLst>
                <a:cxn ang="0">
                  <a:pos x="0" y="144"/>
                </a:cxn>
                <a:cxn ang="0">
                  <a:pos x="0" y="0"/>
                </a:cxn>
                <a:cxn ang="0">
                  <a:pos x="508" y="0"/>
                </a:cxn>
              </a:cxnLst>
              <a:rect l="0" t="0" r="r" b="b"/>
              <a:pathLst>
                <a:path w="509" h="145">
                  <a:moveTo>
                    <a:pt x="0" y="144"/>
                  </a:moveTo>
                  <a:lnTo>
                    <a:pt x="0" y="0"/>
                  </a:lnTo>
                  <a:lnTo>
                    <a:pt x="508"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1" name="Rectangle 47"/>
            <p:cNvSpPr>
              <a:spLocks noChangeArrowheads="1"/>
            </p:cNvSpPr>
            <p:nvPr/>
          </p:nvSpPr>
          <p:spPr bwMode="auto">
            <a:xfrm>
              <a:off x="1968" y="1152"/>
              <a:ext cx="840"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of Allergy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Infectious Diseases</a:t>
              </a:r>
            </a:p>
          </p:txBody>
        </p:sp>
        <p:sp>
          <p:nvSpPr>
            <p:cNvPr id="405552" name="Freeform 48"/>
            <p:cNvSpPr>
              <a:spLocks/>
            </p:cNvSpPr>
            <p:nvPr/>
          </p:nvSpPr>
          <p:spPr bwMode="auto">
            <a:xfrm>
              <a:off x="2385" y="3024"/>
              <a:ext cx="496" cy="145"/>
            </a:xfrm>
            <a:custGeom>
              <a:avLst/>
              <a:gdLst/>
              <a:ahLst/>
              <a:cxnLst>
                <a:cxn ang="0">
                  <a:pos x="0" y="144"/>
                </a:cxn>
                <a:cxn ang="0">
                  <a:pos x="0" y="0"/>
                </a:cxn>
                <a:cxn ang="0">
                  <a:pos x="495" y="0"/>
                </a:cxn>
              </a:cxnLst>
              <a:rect l="0" t="0" r="r" b="b"/>
              <a:pathLst>
                <a:path w="496" h="145">
                  <a:moveTo>
                    <a:pt x="0" y="144"/>
                  </a:moveTo>
                  <a:lnTo>
                    <a:pt x="0" y="0"/>
                  </a:lnTo>
                  <a:lnTo>
                    <a:pt x="495"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3" name="Freeform 49"/>
            <p:cNvSpPr>
              <a:spLocks/>
            </p:cNvSpPr>
            <p:nvPr/>
          </p:nvSpPr>
          <p:spPr bwMode="auto">
            <a:xfrm>
              <a:off x="2880" y="3024"/>
              <a:ext cx="496" cy="145"/>
            </a:xfrm>
            <a:custGeom>
              <a:avLst/>
              <a:gdLst/>
              <a:ahLst/>
              <a:cxnLst>
                <a:cxn ang="0">
                  <a:pos x="495" y="144"/>
                </a:cxn>
                <a:cxn ang="0">
                  <a:pos x="495" y="0"/>
                </a:cxn>
                <a:cxn ang="0">
                  <a:pos x="0" y="0"/>
                </a:cxn>
              </a:cxnLst>
              <a:rect l="0" t="0" r="r" b="b"/>
              <a:pathLst>
                <a:path w="496" h="145">
                  <a:moveTo>
                    <a:pt x="495" y="144"/>
                  </a:moveTo>
                  <a:lnTo>
                    <a:pt x="495"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4" name="Rectangle 50"/>
            <p:cNvSpPr>
              <a:spLocks noChangeArrowheads="1"/>
            </p:cNvSpPr>
            <p:nvPr/>
          </p:nvSpPr>
          <p:spPr bwMode="auto">
            <a:xfrm>
              <a:off x="2966" y="3176"/>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Center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for Advancing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Translational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Science</a:t>
              </a:r>
            </a:p>
          </p:txBody>
        </p:sp>
        <p:sp>
          <p:nvSpPr>
            <p:cNvPr id="405555" name="Rectangle 51"/>
            <p:cNvSpPr>
              <a:spLocks noChangeArrowheads="1"/>
            </p:cNvSpPr>
            <p:nvPr/>
          </p:nvSpPr>
          <p:spPr bwMode="auto">
            <a:xfrm>
              <a:off x="1440" y="3792"/>
              <a:ext cx="81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Clinical Center</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Tahoma" pitchFamily="34" charset="0"/>
                <a:cs typeface="+mn-cs"/>
              </a:endParaRPr>
            </a:p>
          </p:txBody>
        </p:sp>
        <p:sp>
          <p:nvSpPr>
            <p:cNvPr id="405556" name="Line 52"/>
            <p:cNvSpPr>
              <a:spLocks noChangeShapeType="1"/>
            </p:cNvSpPr>
            <p:nvPr/>
          </p:nvSpPr>
          <p:spPr bwMode="auto">
            <a:xfrm>
              <a:off x="1872" y="3696"/>
              <a:ext cx="2112" cy="0"/>
            </a:xfrm>
            <a:prstGeom prst="line">
              <a:avLst/>
            </a:prstGeom>
            <a:noFill/>
            <a:ln w="12700">
              <a:solidFill>
                <a:schemeClr val="bg1"/>
              </a:solidFill>
              <a:round/>
              <a:headEnd/>
              <a:tailEnd/>
            </a:ln>
            <a:effectLst>
              <a:outerShdw dist="53882" dir="2700000" algn="ctr" rotWithShape="0">
                <a:schemeClr val="accent1">
                  <a:lumMod val="75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7" name="Line 53"/>
            <p:cNvSpPr>
              <a:spLocks noChangeShapeType="1"/>
            </p:cNvSpPr>
            <p:nvPr/>
          </p:nvSpPr>
          <p:spPr bwMode="auto">
            <a:xfrm>
              <a:off x="2880" y="3696"/>
              <a:ext cx="0" cy="96"/>
            </a:xfrm>
            <a:prstGeom prst="line">
              <a:avLst/>
            </a:prstGeom>
            <a:noFill/>
            <a:ln w="12700">
              <a:solidFill>
                <a:schemeClr val="bg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8" name="Line 54"/>
            <p:cNvSpPr>
              <a:spLocks noChangeShapeType="1"/>
            </p:cNvSpPr>
            <p:nvPr/>
          </p:nvSpPr>
          <p:spPr bwMode="auto">
            <a:xfrm>
              <a:off x="1872" y="3696"/>
              <a:ext cx="0" cy="96"/>
            </a:xfrm>
            <a:prstGeom prst="line">
              <a:avLst/>
            </a:prstGeom>
            <a:noFill/>
            <a:ln w="12700">
              <a:solidFill>
                <a:schemeClr val="bg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59" name="Line 55"/>
            <p:cNvSpPr>
              <a:spLocks noChangeShapeType="1"/>
            </p:cNvSpPr>
            <p:nvPr/>
          </p:nvSpPr>
          <p:spPr bwMode="auto">
            <a:xfrm>
              <a:off x="3984" y="3696"/>
              <a:ext cx="0" cy="96"/>
            </a:xfrm>
            <a:prstGeom prst="line">
              <a:avLst/>
            </a:prstGeom>
            <a:noFill/>
            <a:ln w="12700">
              <a:solidFill>
                <a:schemeClr val="bg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60" name="Rectangle 56"/>
            <p:cNvSpPr>
              <a:spLocks noChangeArrowheads="1"/>
            </p:cNvSpPr>
            <p:nvPr/>
          </p:nvSpPr>
          <p:spPr bwMode="auto">
            <a:xfrm>
              <a:off x="4779" y="3168"/>
              <a:ext cx="828"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 on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Minority Health and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Health Disparities</a:t>
              </a:r>
            </a:p>
          </p:txBody>
        </p:sp>
        <p:sp>
          <p:nvSpPr>
            <p:cNvPr id="405561" name="Freeform 57"/>
            <p:cNvSpPr>
              <a:spLocks/>
            </p:cNvSpPr>
            <p:nvPr/>
          </p:nvSpPr>
          <p:spPr bwMode="auto">
            <a:xfrm>
              <a:off x="427" y="3024"/>
              <a:ext cx="1030" cy="145"/>
            </a:xfrm>
            <a:custGeom>
              <a:avLst/>
              <a:gdLst/>
              <a:ahLst/>
              <a:cxnLst>
                <a:cxn ang="0">
                  <a:pos x="0" y="144"/>
                </a:cxn>
                <a:cxn ang="0">
                  <a:pos x="0" y="0"/>
                </a:cxn>
                <a:cxn ang="0">
                  <a:pos x="1029" y="0"/>
                </a:cxn>
              </a:cxnLst>
              <a:rect l="0" t="0" r="r" b="b"/>
              <a:pathLst>
                <a:path w="1030" h="145">
                  <a:moveTo>
                    <a:pt x="0" y="144"/>
                  </a:moveTo>
                  <a:lnTo>
                    <a:pt x="0" y="0"/>
                  </a:lnTo>
                  <a:lnTo>
                    <a:pt x="1029"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sp>
          <p:nvSpPr>
            <p:cNvPr id="405562" name="Rectangle 58"/>
            <p:cNvSpPr>
              <a:spLocks noChangeArrowheads="1"/>
            </p:cNvSpPr>
            <p:nvPr/>
          </p:nvSpPr>
          <p:spPr bwMode="auto">
            <a:xfrm>
              <a:off x="128" y="3168"/>
              <a:ext cx="807" cy="416"/>
            </a:xfrm>
            <a:prstGeom prst="rect">
              <a:avLst/>
            </a:prstGeom>
            <a:solidFill>
              <a:schemeClr val="bg2"/>
            </a:solidFill>
            <a:ln w="25400">
              <a:solidFill>
                <a:schemeClr val="bg1"/>
              </a:solidFill>
              <a:miter lim="800000"/>
              <a:headEnd/>
              <a:tailEnd/>
            </a:ln>
            <a:effectLst>
              <a:outerShdw dist="53882" dir="2700000" algn="ctr" rotWithShape="0">
                <a:schemeClr val="accent1">
                  <a:lumMod val="75000"/>
                </a:schemeClr>
              </a:outerShdw>
            </a:effectLst>
          </p:spPr>
          <p:txBody>
            <a:bodyPr wrap="none" lIns="90488" tIns="44450" rIns="90488" bIns="4445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National Institute of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Biomedical Imaging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Tahoma" pitchFamily="34" charset="0"/>
                  <a:cs typeface="+mn-cs"/>
                </a:rPr>
                <a:t>and Bioengineering</a:t>
              </a:r>
            </a:p>
          </p:txBody>
        </p:sp>
        <p:sp>
          <p:nvSpPr>
            <p:cNvPr id="405563" name="Freeform 59"/>
            <p:cNvSpPr>
              <a:spLocks/>
            </p:cNvSpPr>
            <p:nvPr/>
          </p:nvSpPr>
          <p:spPr bwMode="auto">
            <a:xfrm>
              <a:off x="4352" y="3024"/>
              <a:ext cx="988" cy="145"/>
            </a:xfrm>
            <a:custGeom>
              <a:avLst/>
              <a:gdLst/>
              <a:ahLst/>
              <a:cxnLst>
                <a:cxn ang="0">
                  <a:pos x="987" y="144"/>
                </a:cxn>
                <a:cxn ang="0">
                  <a:pos x="987" y="0"/>
                </a:cxn>
                <a:cxn ang="0">
                  <a:pos x="0" y="0"/>
                </a:cxn>
              </a:cxnLst>
              <a:rect l="0" t="0" r="r" b="b"/>
              <a:pathLst>
                <a:path w="988" h="145">
                  <a:moveTo>
                    <a:pt x="987" y="144"/>
                  </a:moveTo>
                  <a:lnTo>
                    <a:pt x="987" y="0"/>
                  </a:lnTo>
                  <a:lnTo>
                    <a:pt x="0" y="0"/>
                  </a:lnTo>
                </a:path>
              </a:pathLst>
            </a:custGeom>
            <a:noFill/>
            <a:ln w="25400" cap="rnd" cmpd="sng">
              <a:solidFill>
                <a:schemeClr val="bg1"/>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4A4743"/>
                </a:solidFill>
                <a:effectLst/>
                <a:uLnTx/>
                <a:uFillTx/>
                <a:latin typeface="Tahoma" pitchFamily="34" charset="0"/>
                <a:cs typeface="+mn-cs"/>
              </a:endParaRPr>
            </a:p>
          </p:txBody>
        </p:sp>
      </p:grpSp>
      <p:sp>
        <p:nvSpPr>
          <p:cNvPr id="2054" name="Line 64"/>
          <p:cNvSpPr>
            <a:spLocks noChangeShapeType="1"/>
          </p:cNvSpPr>
          <p:nvPr/>
        </p:nvSpPr>
        <p:spPr bwMode="auto">
          <a:xfrm flipV="1">
            <a:off x="2209800" y="5753098"/>
            <a:ext cx="760413" cy="342901"/>
          </a:xfrm>
          <a:prstGeom prst="line">
            <a:avLst/>
          </a:prstGeom>
          <a:noFill/>
          <a:ln w="57150">
            <a:solidFill>
              <a:srgbClr val="009430"/>
            </a:solidFill>
            <a:round/>
            <a:headEnd/>
            <a:tailEnd type="stealth" w="lg"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64" name="Picture 2" descr="S:\LOGOs\NIH-Fogarty-Logo-Square\NIH_Fogarty_Logo_Square_Green_Rounded.png"/>
          <p:cNvPicPr>
            <a:picLocks noChangeAspect="1" noChangeArrowheads="1"/>
          </p:cNvPicPr>
          <p:nvPr/>
        </p:nvPicPr>
        <p:blipFill>
          <a:blip r:embed="rId4" cstate="print"/>
          <a:srcRect/>
          <a:stretch>
            <a:fillRect/>
          </a:stretch>
        </p:blipFill>
        <p:spPr bwMode="auto">
          <a:xfrm rot="20306705">
            <a:off x="306209" y="5594962"/>
            <a:ext cx="764325" cy="759548"/>
          </a:xfrm>
          <a:prstGeom prst="rect">
            <a:avLst/>
          </a:prstGeom>
          <a:noFill/>
        </p:spPr>
      </p:pic>
      <p:sp>
        <p:nvSpPr>
          <p:cNvPr id="4" name="Rounded Rectangle 3"/>
          <p:cNvSpPr/>
          <p:nvPr/>
        </p:nvSpPr>
        <p:spPr>
          <a:xfrm>
            <a:off x="3147219" y="4826794"/>
            <a:ext cx="1488281" cy="882079"/>
          </a:xfrm>
          <a:prstGeom prst="roundRect">
            <a:avLst/>
          </a:prstGeom>
          <a:noFill/>
          <a:ln w="57150">
            <a:solidFill>
              <a:srgbClr val="009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71516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Budget considerations</a:t>
            </a:r>
          </a:p>
        </p:txBody>
      </p:sp>
      <p:sp>
        <p:nvSpPr>
          <p:cNvPr id="3" name="Content Placeholder 2"/>
          <p:cNvSpPr>
            <a:spLocks noGrp="1"/>
          </p:cNvSpPr>
          <p:nvPr>
            <p:ph sz="quarter" idx="1"/>
          </p:nvPr>
        </p:nvSpPr>
        <p:spPr>
          <a:xfrm>
            <a:off x="474407" y="1747683"/>
            <a:ext cx="8382000" cy="4724400"/>
          </a:xfrm>
        </p:spPr>
        <p:txBody>
          <a:bodyPr>
            <a:normAutofit fontScale="92500" lnSpcReduction="20000"/>
          </a:bodyPr>
          <a:lstStyle/>
          <a:p>
            <a:pPr lvl="0">
              <a:spcBef>
                <a:spcPts val="0"/>
              </a:spcBef>
              <a:spcAft>
                <a:spcPts val="1800"/>
              </a:spcAft>
            </a:pPr>
            <a:r>
              <a:rPr lang="en-US" dirty="0"/>
              <a:t>Foreign site salary norms</a:t>
            </a:r>
          </a:p>
          <a:p>
            <a:pPr lvl="0">
              <a:spcBef>
                <a:spcPts val="0"/>
              </a:spcBef>
              <a:spcAft>
                <a:spcPts val="1800"/>
              </a:spcAft>
            </a:pPr>
            <a:r>
              <a:rPr lang="en-US" dirty="0"/>
              <a:t>Procurement and availability of research supplies</a:t>
            </a:r>
          </a:p>
          <a:p>
            <a:pPr lvl="0">
              <a:spcBef>
                <a:spcPts val="0"/>
              </a:spcBef>
              <a:spcAft>
                <a:spcPts val="1800"/>
              </a:spcAft>
            </a:pPr>
            <a:r>
              <a:rPr lang="en-US" dirty="0"/>
              <a:t>Currency exchange rates</a:t>
            </a:r>
          </a:p>
          <a:p>
            <a:pPr lvl="0">
              <a:spcBef>
                <a:spcPts val="0"/>
              </a:spcBef>
              <a:spcAft>
                <a:spcPts val="1800"/>
              </a:spcAft>
            </a:pPr>
            <a:r>
              <a:rPr lang="en-US" dirty="0"/>
              <a:t>F&amp;A = 8% for foreign institutions (parent or subcontracts)</a:t>
            </a:r>
          </a:p>
          <a:p>
            <a:pPr>
              <a:spcBef>
                <a:spcPts val="0"/>
              </a:spcBef>
              <a:spcAft>
                <a:spcPts val="1800"/>
              </a:spcAft>
            </a:pPr>
            <a:r>
              <a:rPr lang="en-US" dirty="0"/>
              <a:t>Housing, transport, visas, immunization, travel insurance </a:t>
            </a:r>
          </a:p>
          <a:p>
            <a:pPr>
              <a:spcBef>
                <a:spcPts val="0"/>
              </a:spcBef>
              <a:spcAft>
                <a:spcPts val="1800"/>
              </a:spcAft>
            </a:pPr>
            <a:r>
              <a:rPr lang="en-US" dirty="0"/>
              <a:t>Face-to-face team meetings</a:t>
            </a:r>
          </a:p>
          <a:p>
            <a:pPr lvl="0">
              <a:spcBef>
                <a:spcPts val="0"/>
              </a:spcBef>
              <a:spcAft>
                <a:spcPts val="1800"/>
              </a:spcAft>
            </a:pPr>
            <a:r>
              <a:rPr lang="en-US" dirty="0"/>
              <a:t>Costs associated with IRB review of human research protocols, or IACUC review of animal research protocols</a:t>
            </a:r>
          </a:p>
          <a:p>
            <a:pPr>
              <a:spcBef>
                <a:spcPts val="0"/>
              </a:spcBef>
              <a:spcAft>
                <a:spcPts val="1800"/>
              </a:spcAft>
            </a:pPr>
            <a:r>
              <a:rPr lang="en-US" dirty="0"/>
              <a:t>If </a:t>
            </a:r>
            <a:r>
              <a:rPr lang="en-US" dirty="0" err="1"/>
              <a:t>subawards</a:t>
            </a:r>
            <a:r>
              <a:rPr lang="en-US" dirty="0"/>
              <a:t> are involved, prime grantee is responsible for </a:t>
            </a:r>
            <a:r>
              <a:rPr lang="en-US" dirty="0" err="1"/>
              <a:t>subawardee</a:t>
            </a:r>
            <a:r>
              <a:rPr lang="en-US" dirty="0"/>
              <a:t> compliance and for safeguarding U.S. funds</a:t>
            </a:r>
          </a:p>
          <a:p>
            <a:endParaRPr lang="en-US" dirty="0"/>
          </a:p>
        </p:txBody>
      </p:sp>
      <p:pic>
        <p:nvPicPr>
          <p:cNvPr id="1026" name="Picture 2" descr="http://images.clipartpanda.com/budget-clipart-budget-clip-art2-280x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226" y="462090"/>
            <a:ext cx="2667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5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202422"/>
            <a:ext cx="7772400" cy="987552"/>
          </a:xfrm>
        </p:spPr>
        <p:txBody>
          <a:bodyPr/>
          <a:lstStyle/>
          <a:p>
            <a:r>
              <a:rPr lang="en-US" sz="4000" dirty="0"/>
              <a:t>NIH Application Process</a:t>
            </a:r>
          </a:p>
        </p:txBody>
      </p:sp>
      <p:sp>
        <p:nvSpPr>
          <p:cNvPr id="3" name="Content Placeholder 2"/>
          <p:cNvSpPr>
            <a:spLocks noGrp="1"/>
          </p:cNvSpPr>
          <p:nvPr>
            <p:ph idx="1"/>
          </p:nvPr>
        </p:nvSpPr>
        <p:spPr>
          <a:xfrm>
            <a:off x="457200" y="1366683"/>
            <a:ext cx="8229600" cy="4757737"/>
          </a:xfrm>
        </p:spPr>
        <p:txBody>
          <a:bodyPr/>
          <a:lstStyle/>
          <a:p>
            <a:pPr marL="0" indent="0">
              <a:spcBef>
                <a:spcPts val="0"/>
              </a:spcBef>
              <a:buNone/>
            </a:pPr>
            <a:r>
              <a:rPr lang="en-US" dirty="0"/>
              <a:t>Find funding opportunity, download the instructions and</a:t>
            </a:r>
            <a:r>
              <a:rPr lang="en-US" b="1" dirty="0"/>
              <a:t> </a:t>
            </a:r>
            <a:r>
              <a:rPr lang="en-US" i="1" u="sng" dirty="0"/>
              <a:t>READ CAREFULLY</a:t>
            </a:r>
          </a:p>
          <a:p>
            <a:pPr marL="2743200" lvl="6" indent="0">
              <a:spcBef>
                <a:spcPts val="0"/>
              </a:spcBef>
              <a:buNone/>
            </a:pPr>
            <a:endParaRPr lang="en-US" sz="2800" dirty="0"/>
          </a:p>
          <a:p>
            <a:pPr marL="2054225" lvl="6" indent="-973138">
              <a:spcBef>
                <a:spcPts val="0"/>
              </a:spcBef>
              <a:buNone/>
            </a:pPr>
            <a:r>
              <a:rPr lang="en-US" sz="2400" dirty="0">
                <a:latin typeface="Arial" panose="020B0604020202020204" pitchFamily="34" charset="0"/>
                <a:cs typeface="Arial" panose="020B0604020202020204" pitchFamily="34" charset="0"/>
              </a:rPr>
              <a:t>Prepare the application</a:t>
            </a:r>
          </a:p>
          <a:p>
            <a:pPr marL="2054225" lvl="6" indent="-973138">
              <a:spcBef>
                <a:spcPts val="0"/>
              </a:spcBef>
              <a:buNone/>
            </a:pPr>
            <a:r>
              <a:rPr lang="en-US" sz="2400" dirty="0">
                <a:latin typeface="Arial" panose="020B0604020202020204" pitchFamily="34" charset="0"/>
                <a:cs typeface="Arial" panose="020B0604020202020204" pitchFamily="34" charset="0"/>
              </a:rPr>
              <a:t>  (a lot of team work!)</a:t>
            </a:r>
          </a:p>
          <a:p>
            <a:pPr lvl="4">
              <a:buNone/>
            </a:pPr>
            <a:endParaRPr lang="en-US" dirty="0">
              <a:latin typeface="Arial" panose="020B0604020202020204" pitchFamily="34" charset="0"/>
              <a:cs typeface="Arial" panose="020B0604020202020204" pitchFamily="34" charset="0"/>
            </a:endParaRPr>
          </a:p>
          <a:p>
            <a:pPr lvl="4">
              <a:buNone/>
            </a:pPr>
            <a:endParaRPr lang="en-US" dirty="0">
              <a:latin typeface="Arial" panose="020B0604020202020204" pitchFamily="34" charset="0"/>
              <a:cs typeface="Arial" panose="020B0604020202020204" pitchFamily="34" charset="0"/>
            </a:endParaRPr>
          </a:p>
          <a:p>
            <a:pPr marL="0" indent="0">
              <a:buNone/>
            </a:pPr>
            <a:r>
              <a:rPr lang="en-US" dirty="0"/>
              <a:t>Submit to Grants.gov:</a:t>
            </a:r>
          </a:p>
          <a:p>
            <a:pPr marL="0" indent="0">
              <a:buNone/>
            </a:pPr>
            <a:r>
              <a:rPr lang="en-US" dirty="0">
                <a:solidFill>
                  <a:srgbClr val="FFC000"/>
                </a:solidFill>
              </a:rPr>
              <a:t>	     </a:t>
            </a:r>
            <a:r>
              <a:rPr lang="en-US" dirty="0">
                <a:solidFill>
                  <a:srgbClr val="009430"/>
                </a:solidFill>
              </a:rPr>
              <a:t>1. Check submission status in eRA Commons</a:t>
            </a:r>
          </a:p>
          <a:p>
            <a:pPr marL="0" indent="0">
              <a:buNone/>
            </a:pPr>
            <a:r>
              <a:rPr lang="en-US" dirty="0">
                <a:solidFill>
                  <a:srgbClr val="009430"/>
                </a:solidFill>
              </a:rPr>
              <a:t>	     2. Review the application image for </a:t>
            </a:r>
            <a:r>
              <a:rPr lang="en-US" b="1" u="sng" dirty="0">
                <a:solidFill>
                  <a:srgbClr val="009430"/>
                </a:solidFill>
              </a:rPr>
              <a:t>errors</a:t>
            </a:r>
            <a:r>
              <a:rPr lang="en-US" dirty="0">
                <a:solidFill>
                  <a:srgbClr val="009430"/>
                </a:solidFill>
              </a:rPr>
              <a:t>.</a:t>
            </a:r>
          </a:p>
          <a:p>
            <a:pPr marL="457200" indent="-457200">
              <a:buFont typeface="+mj-lt"/>
              <a:buAutoNum type="arabicPeriod"/>
            </a:pPr>
            <a:endParaRPr lang="en-US" dirty="0"/>
          </a:p>
          <a:p>
            <a:pPr marL="1714500" lvl="4" indent="0">
              <a:buNone/>
            </a:pPr>
            <a:r>
              <a:rPr lang="en-US" sz="2400" b="1" dirty="0">
                <a:latin typeface="Arial" panose="020B0604020202020204" pitchFamily="34" charset="0"/>
                <a:cs typeface="Arial" panose="020B0604020202020204" pitchFamily="34" charset="0"/>
              </a:rPr>
              <a:t>             Mission Complete!</a:t>
            </a:r>
          </a:p>
        </p:txBody>
      </p:sp>
      <p:cxnSp>
        <p:nvCxnSpPr>
          <p:cNvPr id="5" name="Straight Arrow Connector 4"/>
          <p:cNvCxnSpPr/>
          <p:nvPr/>
        </p:nvCxnSpPr>
        <p:spPr>
          <a:xfrm>
            <a:off x="4218039" y="1928529"/>
            <a:ext cx="766917" cy="46256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455780" y="3418622"/>
            <a:ext cx="995342" cy="61400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03174" y="5387535"/>
            <a:ext cx="0" cy="497072"/>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ksalisbu\AppData\Local\Microsoft\Windows\Temporary Internet Files\Content.IE5\W1BUHV9L\MC900432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348" y="5470562"/>
            <a:ext cx="1378465" cy="1307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5927" y="2587625"/>
            <a:ext cx="3589749" cy="1323439"/>
          </a:xfrm>
          <a:prstGeom prst="rect">
            <a:avLst/>
          </a:prstGeom>
          <a:noFill/>
        </p:spPr>
        <p:txBody>
          <a:bodyPr wrap="square" rtlCol="0">
            <a:spAutoFit/>
          </a:bodyPr>
          <a:lstStyle/>
          <a:p>
            <a:pPr>
              <a:buNone/>
            </a:pPr>
            <a:r>
              <a:rPr lang="en-US" dirty="0"/>
              <a:t>Make sure required registrations are in place </a:t>
            </a:r>
            <a:r>
              <a:rPr lang="en-US" sz="1600" dirty="0"/>
              <a:t>(DUNS, SAM, NCAGE, eRA Commons, Grants.gov)</a:t>
            </a:r>
          </a:p>
        </p:txBody>
      </p:sp>
      <p:sp>
        <p:nvSpPr>
          <p:cNvPr id="7" name="TextBox 6"/>
          <p:cNvSpPr txBox="1"/>
          <p:nvPr/>
        </p:nvSpPr>
        <p:spPr>
          <a:xfrm>
            <a:off x="4948337" y="2710735"/>
            <a:ext cx="582561" cy="584775"/>
          </a:xfrm>
          <a:prstGeom prst="rect">
            <a:avLst/>
          </a:prstGeom>
          <a:noFill/>
        </p:spPr>
        <p:txBody>
          <a:bodyPr wrap="square" rtlCol="0">
            <a:spAutoFit/>
          </a:bodyPr>
          <a:lstStyle/>
          <a:p>
            <a:pPr>
              <a:buNone/>
            </a:pPr>
            <a:r>
              <a:rPr lang="en-US" sz="3200" dirty="0">
                <a:solidFill>
                  <a:srgbClr val="009430"/>
                </a:solidFill>
              </a:rPr>
              <a:t>&amp;</a:t>
            </a:r>
          </a:p>
        </p:txBody>
      </p:sp>
      <p:sp>
        <p:nvSpPr>
          <p:cNvPr id="10" name="Rectangle 9"/>
          <p:cNvSpPr/>
          <p:nvPr/>
        </p:nvSpPr>
        <p:spPr>
          <a:xfrm>
            <a:off x="28123" y="1432485"/>
            <a:ext cx="8850804" cy="103843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095" y="3911063"/>
            <a:ext cx="8850804" cy="294693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32425" y="2482457"/>
            <a:ext cx="3982949" cy="1428606"/>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06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8" y="264806"/>
            <a:ext cx="7772400" cy="987552"/>
          </a:xfrm>
        </p:spPr>
        <p:txBody>
          <a:bodyPr>
            <a:normAutofit/>
          </a:bodyPr>
          <a:lstStyle/>
          <a:p>
            <a:r>
              <a:rPr lang="en-US" sz="4000" dirty="0"/>
              <a:t>Registration Requirements </a:t>
            </a:r>
          </a:p>
        </p:txBody>
      </p:sp>
      <p:sp>
        <p:nvSpPr>
          <p:cNvPr id="4" name="TextBox 3"/>
          <p:cNvSpPr txBox="1"/>
          <p:nvPr/>
        </p:nvSpPr>
        <p:spPr>
          <a:xfrm>
            <a:off x="357188" y="1514474"/>
            <a:ext cx="8172450" cy="4376583"/>
          </a:xfrm>
          <a:prstGeom prst="rect">
            <a:avLst/>
          </a:prstGeom>
          <a:noFill/>
        </p:spPr>
        <p:txBody>
          <a:bodyPr wrap="square" rtlCol="0">
            <a:spAutoFit/>
          </a:bodyPr>
          <a:lstStyle/>
          <a:p>
            <a:pPr>
              <a:buNone/>
            </a:pPr>
            <a:r>
              <a:rPr lang="en-US" sz="1800" b="1" dirty="0"/>
              <a:t>GET REGISTERED!  </a:t>
            </a:r>
          </a:p>
          <a:p>
            <a:pPr>
              <a:buNone/>
            </a:pPr>
            <a:endParaRPr lang="en-US" sz="600" b="1" dirty="0"/>
          </a:p>
          <a:p>
            <a:pPr>
              <a:buNone/>
            </a:pPr>
            <a:r>
              <a:rPr lang="en-US" sz="1800" b="1" dirty="0"/>
              <a:t>Start early: </a:t>
            </a:r>
            <a:r>
              <a:rPr lang="en-US" sz="1800" dirty="0"/>
              <a:t>Registration is a multistep process that can take 8 weeks or more!</a:t>
            </a:r>
          </a:p>
          <a:p>
            <a:pPr>
              <a:buNone/>
            </a:pPr>
            <a:endParaRPr lang="en-US" sz="800" b="1" dirty="0"/>
          </a:p>
          <a:p>
            <a:pPr>
              <a:buNone/>
            </a:pPr>
            <a:r>
              <a:rPr lang="en-US" sz="1800" dirty="0"/>
              <a:t>All registrations must be complete in order to submit application</a:t>
            </a:r>
          </a:p>
          <a:p>
            <a:pPr>
              <a:buNone/>
            </a:pPr>
            <a:endParaRPr lang="en-US" sz="800" b="1" dirty="0"/>
          </a:p>
          <a:p>
            <a:pPr>
              <a:buNone/>
            </a:pPr>
            <a:r>
              <a:rPr lang="en-US" b="1" dirty="0"/>
              <a:t>Applicant Organizations </a:t>
            </a:r>
            <a:endParaRPr lang="en-US" dirty="0"/>
          </a:p>
          <a:p>
            <a:pPr marL="285750" indent="-285750"/>
            <a:r>
              <a:rPr lang="en-US" sz="1800" dirty="0"/>
              <a:t>Dun and Bradstreet Universal Numbering System (</a:t>
            </a:r>
            <a:r>
              <a:rPr lang="en-US" sz="1800" b="1" dirty="0"/>
              <a:t>DUNS</a:t>
            </a:r>
            <a:r>
              <a:rPr lang="en-US" sz="1800" dirty="0"/>
              <a:t>) number</a:t>
            </a:r>
          </a:p>
          <a:p>
            <a:pPr marL="285750" indent="-285750"/>
            <a:r>
              <a:rPr lang="en-US" sz="1800" dirty="0"/>
              <a:t>System for Award Management (</a:t>
            </a:r>
            <a:r>
              <a:rPr lang="en-US" sz="1800" b="1" dirty="0"/>
              <a:t>SAM</a:t>
            </a:r>
            <a:r>
              <a:rPr lang="en-US" sz="1800" dirty="0"/>
              <a:t>) active registration (requires annual renewal)</a:t>
            </a:r>
          </a:p>
          <a:p>
            <a:pPr marL="285750" indent="-285750"/>
            <a:r>
              <a:rPr lang="en-US" sz="1800" dirty="0"/>
              <a:t>Foreign organizations must obtain an </a:t>
            </a:r>
            <a:r>
              <a:rPr lang="en-US" sz="1800" b="1" dirty="0"/>
              <a:t>NCAGE</a:t>
            </a:r>
            <a:r>
              <a:rPr lang="en-US" sz="1800" dirty="0"/>
              <a:t> in order to register in SAM.</a:t>
            </a:r>
          </a:p>
          <a:p>
            <a:pPr marL="285750" indent="-285750"/>
            <a:r>
              <a:rPr lang="en-US" sz="1800" b="1" dirty="0"/>
              <a:t>eRA Commons </a:t>
            </a:r>
            <a:r>
              <a:rPr lang="en-US" sz="1800" dirty="0"/>
              <a:t>- Applicants must have an active DUNS number and SAM registration in order to complete the eRA Commons registration. </a:t>
            </a:r>
          </a:p>
          <a:p>
            <a:pPr marL="285750" indent="-285750"/>
            <a:r>
              <a:rPr lang="en-US" sz="1800" b="1" dirty="0"/>
              <a:t>Grants.gov</a:t>
            </a:r>
            <a:r>
              <a:rPr lang="en-US" sz="1800" dirty="0"/>
              <a:t> – Applicants must have an active DUNS number and SAM registration in order to complete the Grants.gov registration. </a:t>
            </a:r>
          </a:p>
        </p:txBody>
      </p:sp>
      <p:sp>
        <p:nvSpPr>
          <p:cNvPr id="6" name="Rectangle 5"/>
          <p:cNvSpPr/>
          <p:nvPr/>
        </p:nvSpPr>
        <p:spPr>
          <a:xfrm>
            <a:off x="3300412" y="6119690"/>
            <a:ext cx="5986463" cy="646331"/>
          </a:xfrm>
          <a:prstGeom prst="rect">
            <a:avLst/>
          </a:prstGeom>
        </p:spPr>
        <p:txBody>
          <a:bodyPr wrap="square">
            <a:spAutoFit/>
          </a:bodyPr>
          <a:lstStyle/>
          <a:p>
            <a:pPr>
              <a:buNone/>
            </a:pPr>
            <a:r>
              <a:rPr lang="en-US" sz="1800" i="1" dirty="0"/>
              <a:t>PI and Signing Official (SO) need separate accounts in eRA Commons because each has different privileges.</a:t>
            </a:r>
          </a:p>
        </p:txBody>
      </p:sp>
    </p:spTree>
    <p:extLst>
      <p:ext uri="{BB962C8B-B14F-4D97-AF65-F5344CB8AC3E}">
        <p14:creationId xmlns:p14="http://schemas.microsoft.com/office/powerpoint/2010/main" val="246087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8" y="264806"/>
            <a:ext cx="7772400" cy="987552"/>
          </a:xfrm>
        </p:spPr>
        <p:txBody>
          <a:bodyPr>
            <a:normAutofit/>
          </a:bodyPr>
          <a:lstStyle/>
          <a:p>
            <a:r>
              <a:rPr lang="en-US" sz="4000" dirty="0"/>
              <a:t>Registration Requirements </a:t>
            </a:r>
          </a:p>
        </p:txBody>
      </p:sp>
      <p:sp>
        <p:nvSpPr>
          <p:cNvPr id="4" name="TextBox 3"/>
          <p:cNvSpPr txBox="1"/>
          <p:nvPr/>
        </p:nvSpPr>
        <p:spPr>
          <a:xfrm>
            <a:off x="357188" y="1514474"/>
            <a:ext cx="8172450" cy="3065455"/>
          </a:xfrm>
          <a:prstGeom prst="rect">
            <a:avLst/>
          </a:prstGeom>
          <a:noFill/>
        </p:spPr>
        <p:txBody>
          <a:bodyPr wrap="square" rtlCol="0">
            <a:spAutoFit/>
          </a:bodyPr>
          <a:lstStyle/>
          <a:p>
            <a:pPr>
              <a:buNone/>
            </a:pPr>
            <a:r>
              <a:rPr lang="en-US" sz="1800" b="1" dirty="0"/>
              <a:t>GET REGISTERED!  </a:t>
            </a:r>
          </a:p>
          <a:p>
            <a:pPr>
              <a:buNone/>
            </a:pPr>
            <a:endParaRPr lang="en-US" sz="600" b="1" dirty="0"/>
          </a:p>
          <a:p>
            <a:pPr>
              <a:buNone/>
            </a:pPr>
            <a:r>
              <a:rPr lang="en-US" sz="1800" b="1" dirty="0"/>
              <a:t>Start early: </a:t>
            </a:r>
            <a:r>
              <a:rPr lang="en-US" sz="1800" dirty="0"/>
              <a:t>Registration is a multistep process that can take 8 weeks or more!</a:t>
            </a:r>
          </a:p>
          <a:p>
            <a:pPr>
              <a:buNone/>
            </a:pPr>
            <a:endParaRPr lang="en-US" sz="800" b="1" dirty="0"/>
          </a:p>
          <a:p>
            <a:pPr>
              <a:buNone/>
            </a:pPr>
            <a:r>
              <a:rPr lang="en-US" sz="1800" dirty="0"/>
              <a:t>All registrations must be complete in order to submit application</a:t>
            </a:r>
          </a:p>
          <a:p>
            <a:pPr>
              <a:buNone/>
            </a:pPr>
            <a:endParaRPr lang="en-US" sz="1800" b="1" dirty="0"/>
          </a:p>
          <a:p>
            <a:pPr>
              <a:buNone/>
            </a:pPr>
            <a:r>
              <a:rPr lang="en-US" b="1" dirty="0"/>
              <a:t>Program Directors/Principal Investigators (PD(s)/PI(s))</a:t>
            </a:r>
            <a:endParaRPr lang="en-US" dirty="0"/>
          </a:p>
          <a:p>
            <a:pPr marL="285750" indent="-285750"/>
            <a:r>
              <a:rPr lang="en-US" sz="1800" b="1" dirty="0"/>
              <a:t>eRA Commons </a:t>
            </a:r>
            <a:r>
              <a:rPr lang="en-US" sz="1800" dirty="0"/>
              <a:t>account (can take up to 2 weeks)</a:t>
            </a:r>
          </a:p>
          <a:p>
            <a:pPr marL="285750" indent="-285750"/>
            <a:endParaRPr lang="en-US" sz="1800" dirty="0"/>
          </a:p>
          <a:p>
            <a:pPr>
              <a:buNone/>
            </a:pPr>
            <a:endParaRPr lang="en-US" sz="1800" dirty="0"/>
          </a:p>
        </p:txBody>
      </p:sp>
      <p:sp>
        <p:nvSpPr>
          <p:cNvPr id="5" name="TextBox 4"/>
          <p:cNvSpPr txBox="1"/>
          <p:nvPr/>
        </p:nvSpPr>
        <p:spPr>
          <a:xfrm>
            <a:off x="3691913" y="4472713"/>
            <a:ext cx="5043488" cy="923330"/>
          </a:xfrm>
          <a:prstGeom prst="rect">
            <a:avLst/>
          </a:prstGeom>
          <a:noFill/>
        </p:spPr>
        <p:txBody>
          <a:bodyPr wrap="square" rtlCol="0">
            <a:spAutoFit/>
          </a:bodyPr>
          <a:lstStyle/>
          <a:p>
            <a:pPr>
              <a:buNone/>
            </a:pPr>
            <a:r>
              <a:rPr lang="en-US" sz="1800" dirty="0">
                <a:solidFill>
                  <a:srgbClr val="FF0000"/>
                </a:solidFill>
              </a:rPr>
              <a:t>NEW!</a:t>
            </a:r>
            <a:r>
              <a:rPr lang="en-US" sz="1800" dirty="0"/>
              <a:t> For Career Development Award (K) applications, primary mentors must have eRA Commons account (</a:t>
            </a:r>
            <a:r>
              <a:rPr lang="en-US" sz="1800" dirty="0">
                <a:hlinkClick r:id="rId2"/>
              </a:rPr>
              <a:t>NOT-OD-16-082</a:t>
            </a:r>
            <a:r>
              <a:rPr lang="en-US" sz="1800" dirty="0"/>
              <a:t>)</a:t>
            </a:r>
          </a:p>
        </p:txBody>
      </p:sp>
    </p:spTree>
    <p:extLst>
      <p:ext uri="{BB962C8B-B14F-4D97-AF65-F5344CB8AC3E}">
        <p14:creationId xmlns:p14="http://schemas.microsoft.com/office/powerpoint/2010/main" val="336591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8" y="264806"/>
            <a:ext cx="7772400" cy="987552"/>
          </a:xfrm>
        </p:spPr>
        <p:txBody>
          <a:bodyPr>
            <a:normAutofit/>
          </a:bodyPr>
          <a:lstStyle/>
          <a:p>
            <a:r>
              <a:rPr lang="en-US" sz="4000" dirty="0"/>
              <a:t>Registration Resources</a:t>
            </a:r>
          </a:p>
        </p:txBody>
      </p:sp>
      <p:sp>
        <p:nvSpPr>
          <p:cNvPr id="6" name="Rectangle 5"/>
          <p:cNvSpPr/>
          <p:nvPr/>
        </p:nvSpPr>
        <p:spPr>
          <a:xfrm>
            <a:off x="227194" y="1479423"/>
            <a:ext cx="8445317" cy="5336846"/>
          </a:xfrm>
          <a:prstGeom prst="rect">
            <a:avLst/>
          </a:prstGeom>
        </p:spPr>
        <p:txBody>
          <a:bodyPr wrap="square">
            <a:spAutoFit/>
          </a:bodyPr>
          <a:lstStyle/>
          <a:p>
            <a:pPr>
              <a:buNone/>
            </a:pPr>
            <a:r>
              <a:rPr lang="en-US" b="1" dirty="0"/>
              <a:t>Registering with Grants.gov</a:t>
            </a:r>
          </a:p>
          <a:p>
            <a:pPr marL="342900" indent="-342900"/>
            <a:r>
              <a:rPr lang="en-US" sz="1600" dirty="0">
                <a:hlinkClick r:id="rId3"/>
              </a:rPr>
              <a:t>http://www.grants.gov/web/grants/applicants/organization-registration.html</a:t>
            </a:r>
            <a:endParaRPr lang="en-US" sz="1600" dirty="0"/>
          </a:p>
          <a:p>
            <a:pPr marL="342900" indent="-342900"/>
            <a:r>
              <a:rPr lang="en-US" sz="1600" dirty="0">
                <a:hlinkClick r:id="rId4"/>
              </a:rPr>
              <a:t>http://grants.nih.gov/grants/ElectronicReceipt/preparing_grantsgov_reg.htm</a:t>
            </a:r>
            <a:endParaRPr lang="en-US" sz="1600" dirty="0"/>
          </a:p>
          <a:p>
            <a:pPr>
              <a:buNone/>
            </a:pPr>
            <a:endParaRPr lang="en-US" sz="1600" dirty="0"/>
          </a:p>
          <a:p>
            <a:pPr>
              <a:buNone/>
            </a:pPr>
            <a:r>
              <a:rPr lang="en-US" b="1" dirty="0"/>
              <a:t>Resources for International Applicants</a:t>
            </a:r>
          </a:p>
          <a:p>
            <a:pPr marL="342900" indent="-342900">
              <a:buNone/>
            </a:pPr>
            <a:r>
              <a:rPr lang="en-US" sz="1600" dirty="0"/>
              <a:t>Tips for International Applicants </a:t>
            </a:r>
            <a:r>
              <a:rPr lang="en-US" sz="1600" dirty="0">
                <a:hlinkClick r:id="rId5"/>
              </a:rPr>
              <a:t>http://grants.nih.gov/grants/ElectronicReceipt/files/Tips_for_International_Applicants.pdf</a:t>
            </a:r>
            <a:endParaRPr lang="en-US" sz="1600" dirty="0"/>
          </a:p>
          <a:p>
            <a:pPr marL="342900" indent="-342900">
              <a:buNone/>
            </a:pPr>
            <a:r>
              <a:rPr lang="en-US" sz="1600" dirty="0"/>
              <a:t>Support Contacts for International Applicants </a:t>
            </a:r>
            <a:r>
              <a:rPr lang="en-US" sz="1600" dirty="0">
                <a:hlinkClick r:id="rId6"/>
              </a:rPr>
              <a:t>http://grants.nih.gov/grants/ElectronicReceipt/files/international_support.pdf</a:t>
            </a:r>
            <a:r>
              <a:rPr lang="en-US" sz="1600" dirty="0"/>
              <a:t> </a:t>
            </a:r>
          </a:p>
          <a:p>
            <a:pPr marL="342900" indent="-342900">
              <a:buNone/>
            </a:pPr>
            <a:r>
              <a:rPr lang="en-US" sz="1600" dirty="0"/>
              <a:t>Questions and Answers for International Applicants </a:t>
            </a:r>
            <a:r>
              <a:rPr lang="en-US" sz="1600" dirty="0">
                <a:hlinkClick r:id="rId7"/>
              </a:rPr>
              <a:t>http://grants.nih.gov/grants/ElectronicReceipt/files/international_qa.pdf</a:t>
            </a:r>
            <a:r>
              <a:rPr lang="en-US" sz="1600" dirty="0"/>
              <a:t>  </a:t>
            </a:r>
          </a:p>
          <a:p>
            <a:pPr marL="342900" indent="-342900">
              <a:buNone/>
            </a:pPr>
            <a:r>
              <a:rPr lang="en-US" sz="1600" dirty="0"/>
              <a:t>Guidance for International Applicants Blocked from Registration Websites </a:t>
            </a:r>
            <a:r>
              <a:rPr lang="en-US" sz="1600" dirty="0">
                <a:hlinkClick r:id="rId8"/>
              </a:rPr>
              <a:t>NOT-OD-11-090</a:t>
            </a:r>
            <a:r>
              <a:rPr lang="en-US" sz="1600" dirty="0"/>
              <a:t>.  </a:t>
            </a:r>
          </a:p>
          <a:p>
            <a:pPr marL="342900" indent="-342900">
              <a:buNone/>
            </a:pPr>
            <a:r>
              <a:rPr lang="en-US" sz="1600" dirty="0"/>
              <a:t>An NIH supported webinar on Electronic Submission of Grant Applications for Foreign Institutions can be found at </a:t>
            </a:r>
            <a:r>
              <a:rPr lang="en-US" sz="1600" dirty="0">
                <a:hlinkClick r:id="rId9"/>
              </a:rPr>
              <a:t>http://grants.nih.gov/grants/webinar_docs/webinar_20120927.htm</a:t>
            </a:r>
            <a:endParaRPr lang="en-US" sz="1600" dirty="0"/>
          </a:p>
          <a:p>
            <a:pPr marL="342900" indent="-342900">
              <a:buNone/>
            </a:pPr>
            <a:r>
              <a:rPr lang="en-US" sz="1600" dirty="0"/>
              <a:t>FAQs Foreign Organizations </a:t>
            </a:r>
            <a:r>
              <a:rPr lang="en-US" sz="1600" dirty="0">
                <a:hlinkClick r:id="rId10"/>
              </a:rPr>
              <a:t>http://grants.nih.gov/grants/electronicreceipt/faq_full.htm#special</a:t>
            </a:r>
            <a:endParaRPr lang="en-US" sz="1600" dirty="0"/>
          </a:p>
          <a:p>
            <a:pPr marL="342900" indent="-342900">
              <a:buNone/>
            </a:pPr>
            <a:endParaRPr lang="en-US" sz="1600" dirty="0"/>
          </a:p>
        </p:txBody>
      </p:sp>
    </p:spTree>
    <p:extLst>
      <p:ext uri="{BB962C8B-B14F-4D97-AF65-F5344CB8AC3E}">
        <p14:creationId xmlns:p14="http://schemas.microsoft.com/office/powerpoint/2010/main" val="99750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202422"/>
            <a:ext cx="7772400" cy="987552"/>
          </a:xfrm>
        </p:spPr>
        <p:txBody>
          <a:bodyPr/>
          <a:lstStyle/>
          <a:p>
            <a:r>
              <a:rPr lang="en-US" sz="4000" dirty="0"/>
              <a:t>NIH Application Process</a:t>
            </a:r>
          </a:p>
        </p:txBody>
      </p:sp>
      <p:sp>
        <p:nvSpPr>
          <p:cNvPr id="3" name="Content Placeholder 2"/>
          <p:cNvSpPr>
            <a:spLocks noGrp="1"/>
          </p:cNvSpPr>
          <p:nvPr>
            <p:ph idx="1"/>
          </p:nvPr>
        </p:nvSpPr>
        <p:spPr>
          <a:xfrm>
            <a:off x="457200" y="1366683"/>
            <a:ext cx="8229600" cy="4757737"/>
          </a:xfrm>
        </p:spPr>
        <p:txBody>
          <a:bodyPr/>
          <a:lstStyle/>
          <a:p>
            <a:pPr marL="0" indent="0">
              <a:spcBef>
                <a:spcPts val="0"/>
              </a:spcBef>
              <a:buNone/>
            </a:pPr>
            <a:r>
              <a:rPr lang="en-US" dirty="0"/>
              <a:t>Find funding opportunity, download the instructions and</a:t>
            </a:r>
            <a:r>
              <a:rPr lang="en-US" b="1" dirty="0"/>
              <a:t> </a:t>
            </a:r>
            <a:r>
              <a:rPr lang="en-US" i="1" u="sng" dirty="0"/>
              <a:t>READ CAREFULLY</a:t>
            </a:r>
          </a:p>
          <a:p>
            <a:pPr marL="2743200" lvl="6" indent="0">
              <a:spcBef>
                <a:spcPts val="0"/>
              </a:spcBef>
              <a:buNone/>
            </a:pPr>
            <a:endParaRPr lang="en-US" sz="2800" dirty="0"/>
          </a:p>
          <a:p>
            <a:pPr marL="2054225" lvl="6" indent="-973138">
              <a:spcBef>
                <a:spcPts val="0"/>
              </a:spcBef>
              <a:buNone/>
            </a:pPr>
            <a:r>
              <a:rPr lang="en-US" sz="2400" dirty="0">
                <a:latin typeface="Arial" panose="020B0604020202020204" pitchFamily="34" charset="0"/>
                <a:cs typeface="Arial" panose="020B0604020202020204" pitchFamily="34" charset="0"/>
              </a:rPr>
              <a:t>Prepare the application</a:t>
            </a:r>
          </a:p>
          <a:p>
            <a:pPr marL="2054225" lvl="6" indent="-973138">
              <a:spcBef>
                <a:spcPts val="0"/>
              </a:spcBef>
              <a:buNone/>
            </a:pPr>
            <a:r>
              <a:rPr lang="en-US" sz="2400" dirty="0">
                <a:latin typeface="Arial" panose="020B0604020202020204" pitchFamily="34" charset="0"/>
                <a:cs typeface="Arial" panose="020B0604020202020204" pitchFamily="34" charset="0"/>
              </a:rPr>
              <a:t>  (a lot of team work!)</a:t>
            </a:r>
          </a:p>
          <a:p>
            <a:pPr lvl="4">
              <a:buNone/>
            </a:pPr>
            <a:endParaRPr lang="en-US" dirty="0">
              <a:latin typeface="Arial" panose="020B0604020202020204" pitchFamily="34" charset="0"/>
              <a:cs typeface="Arial" panose="020B0604020202020204" pitchFamily="34" charset="0"/>
            </a:endParaRPr>
          </a:p>
          <a:p>
            <a:pPr lvl="4">
              <a:buNone/>
            </a:pPr>
            <a:endParaRPr lang="en-US" dirty="0">
              <a:latin typeface="Arial" panose="020B0604020202020204" pitchFamily="34" charset="0"/>
              <a:cs typeface="Arial" panose="020B0604020202020204" pitchFamily="34" charset="0"/>
            </a:endParaRPr>
          </a:p>
          <a:p>
            <a:pPr marL="0" indent="0">
              <a:buNone/>
            </a:pPr>
            <a:r>
              <a:rPr lang="en-US" dirty="0"/>
              <a:t>Submit to Grants.gov:</a:t>
            </a:r>
          </a:p>
          <a:p>
            <a:pPr marL="0" indent="0">
              <a:buNone/>
            </a:pPr>
            <a:r>
              <a:rPr lang="en-US" dirty="0">
                <a:solidFill>
                  <a:srgbClr val="FFC000"/>
                </a:solidFill>
              </a:rPr>
              <a:t>	     </a:t>
            </a:r>
            <a:r>
              <a:rPr lang="en-US" dirty="0">
                <a:solidFill>
                  <a:srgbClr val="009430"/>
                </a:solidFill>
              </a:rPr>
              <a:t>1. Check submission status in eRA Commons</a:t>
            </a:r>
          </a:p>
          <a:p>
            <a:pPr marL="0" indent="0">
              <a:buNone/>
            </a:pPr>
            <a:r>
              <a:rPr lang="en-US" dirty="0">
                <a:solidFill>
                  <a:srgbClr val="009430"/>
                </a:solidFill>
              </a:rPr>
              <a:t>	     2. Review the application image for </a:t>
            </a:r>
            <a:r>
              <a:rPr lang="en-US" b="1" u="sng" dirty="0">
                <a:solidFill>
                  <a:srgbClr val="009430"/>
                </a:solidFill>
              </a:rPr>
              <a:t>errors</a:t>
            </a:r>
            <a:r>
              <a:rPr lang="en-US" dirty="0">
                <a:solidFill>
                  <a:srgbClr val="009430"/>
                </a:solidFill>
              </a:rPr>
              <a:t>.</a:t>
            </a:r>
          </a:p>
          <a:p>
            <a:pPr marL="457200" indent="-457200">
              <a:buFont typeface="+mj-lt"/>
              <a:buAutoNum type="arabicPeriod"/>
            </a:pPr>
            <a:endParaRPr lang="en-US" dirty="0"/>
          </a:p>
          <a:p>
            <a:pPr marL="1714500" lvl="4" indent="0">
              <a:buNone/>
            </a:pPr>
            <a:r>
              <a:rPr lang="en-US" sz="2400" b="1" dirty="0">
                <a:latin typeface="Arial" panose="020B0604020202020204" pitchFamily="34" charset="0"/>
                <a:cs typeface="Arial" panose="020B0604020202020204" pitchFamily="34" charset="0"/>
              </a:rPr>
              <a:t>             Mission Complete!</a:t>
            </a:r>
          </a:p>
        </p:txBody>
      </p:sp>
      <p:cxnSp>
        <p:nvCxnSpPr>
          <p:cNvPr id="5" name="Straight Arrow Connector 4"/>
          <p:cNvCxnSpPr/>
          <p:nvPr/>
        </p:nvCxnSpPr>
        <p:spPr>
          <a:xfrm>
            <a:off x="4218039" y="1928529"/>
            <a:ext cx="766917" cy="46256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455780" y="3418622"/>
            <a:ext cx="995342" cy="61400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03174" y="5387535"/>
            <a:ext cx="0" cy="497072"/>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ksalisbu\AppData\Local\Microsoft\Windows\Temporary Internet Files\Content.IE5\W1BUHV9L\MC900432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348" y="5470562"/>
            <a:ext cx="1378465" cy="1307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5927" y="2587625"/>
            <a:ext cx="3589749" cy="1323439"/>
          </a:xfrm>
          <a:prstGeom prst="rect">
            <a:avLst/>
          </a:prstGeom>
          <a:noFill/>
        </p:spPr>
        <p:txBody>
          <a:bodyPr wrap="square" rtlCol="0">
            <a:spAutoFit/>
          </a:bodyPr>
          <a:lstStyle/>
          <a:p>
            <a:pPr>
              <a:buNone/>
            </a:pPr>
            <a:r>
              <a:rPr lang="en-US" dirty="0"/>
              <a:t>Make sure required registrations are in place </a:t>
            </a:r>
            <a:r>
              <a:rPr lang="en-US" sz="1600" dirty="0"/>
              <a:t>(DUNS, SAM, NCAGE, eRA Commons, Grants.gov)</a:t>
            </a:r>
          </a:p>
        </p:txBody>
      </p:sp>
      <p:sp>
        <p:nvSpPr>
          <p:cNvPr id="7" name="TextBox 6"/>
          <p:cNvSpPr txBox="1"/>
          <p:nvPr/>
        </p:nvSpPr>
        <p:spPr>
          <a:xfrm>
            <a:off x="4948337" y="2710735"/>
            <a:ext cx="582561" cy="584775"/>
          </a:xfrm>
          <a:prstGeom prst="rect">
            <a:avLst/>
          </a:prstGeom>
          <a:noFill/>
        </p:spPr>
        <p:txBody>
          <a:bodyPr wrap="square" rtlCol="0">
            <a:spAutoFit/>
          </a:bodyPr>
          <a:lstStyle/>
          <a:p>
            <a:pPr>
              <a:buNone/>
            </a:pPr>
            <a:r>
              <a:rPr lang="en-US" sz="3200" dirty="0">
                <a:solidFill>
                  <a:srgbClr val="009430"/>
                </a:solidFill>
              </a:rPr>
              <a:t>&amp;</a:t>
            </a:r>
          </a:p>
        </p:txBody>
      </p:sp>
      <p:sp>
        <p:nvSpPr>
          <p:cNvPr id="10" name="Rectangle 9"/>
          <p:cNvSpPr/>
          <p:nvPr/>
        </p:nvSpPr>
        <p:spPr>
          <a:xfrm>
            <a:off x="28123" y="1432485"/>
            <a:ext cx="8850804" cy="275392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41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54" y="291258"/>
            <a:ext cx="6793302" cy="813616"/>
          </a:xfrm>
        </p:spPr>
        <p:txBody>
          <a:bodyPr>
            <a:noAutofit/>
          </a:bodyPr>
          <a:lstStyle/>
          <a:p>
            <a:r>
              <a:rPr lang="en-US" sz="4000" dirty="0"/>
              <a:t>Electronic Submission: How it Works </a:t>
            </a:r>
          </a:p>
        </p:txBody>
      </p:sp>
      <p:sp>
        <p:nvSpPr>
          <p:cNvPr id="3" name="Content Placeholder 2"/>
          <p:cNvSpPr>
            <a:spLocks noGrp="1"/>
          </p:cNvSpPr>
          <p:nvPr>
            <p:ph idx="1"/>
          </p:nvPr>
        </p:nvSpPr>
        <p:spPr>
          <a:xfrm>
            <a:off x="270082" y="1609035"/>
            <a:ext cx="8602456" cy="5220389"/>
          </a:xfrm>
        </p:spPr>
        <p:txBody>
          <a:bodyPr/>
          <a:lstStyle/>
          <a:p>
            <a:pPr>
              <a:buNone/>
            </a:pPr>
            <a:r>
              <a:rPr lang="en-US" sz="1800" b="1" dirty="0"/>
              <a:t>Applying for Grants at Grants.gov:</a:t>
            </a:r>
          </a:p>
          <a:p>
            <a:pPr>
              <a:buNone/>
            </a:pPr>
            <a:r>
              <a:rPr lang="en-US" sz="800" b="1" dirty="0"/>
              <a:t> </a:t>
            </a:r>
          </a:p>
          <a:p>
            <a:pPr marL="914400" indent="-914400">
              <a:buNone/>
            </a:pPr>
            <a:r>
              <a:rPr lang="en-US" sz="1800" dirty="0"/>
              <a:t>Step 1:	Search for and identify a grant opportunity in the NIH Guide for Grants and Contracts or on Grants.gov. </a:t>
            </a:r>
          </a:p>
          <a:p>
            <a:pPr marL="914400" indent="-914400">
              <a:buNone/>
            </a:pPr>
            <a:endParaRPr lang="en-US" sz="1800" dirty="0"/>
          </a:p>
          <a:p>
            <a:pPr marL="914400" indent="-914400">
              <a:buNone/>
            </a:pPr>
            <a:r>
              <a:rPr lang="en-US" sz="1800" dirty="0"/>
              <a:t>Step 2: 	Download the grant application package.</a:t>
            </a:r>
          </a:p>
          <a:p>
            <a:pPr marL="914400" indent="-914400">
              <a:buNone/>
            </a:pPr>
            <a:r>
              <a:rPr lang="en-US" sz="1800" dirty="0"/>
              <a:t> </a:t>
            </a:r>
          </a:p>
          <a:p>
            <a:pPr marL="914400" indent="-914400">
              <a:buNone/>
            </a:pPr>
            <a:r>
              <a:rPr lang="en-US" sz="1800" dirty="0"/>
              <a:t>Step 3: 	Complete the application. Be sure to save a copy of the application locally on your computer.</a:t>
            </a:r>
          </a:p>
          <a:p>
            <a:pPr marL="914400" indent="-914400">
              <a:buNone/>
            </a:pPr>
            <a:endParaRPr lang="en-US" sz="1800" dirty="0"/>
          </a:p>
          <a:p>
            <a:pPr marL="914400" indent="-914400">
              <a:buNone/>
            </a:pPr>
            <a:r>
              <a:rPr lang="en-US" sz="1800" dirty="0"/>
              <a:t>Step 4: 	The Authorized Organizational Representative (AOR) submits the application to Grants.gov either directly or through a Service Provider. All required registrations must be completed prior to submission. </a:t>
            </a:r>
          </a:p>
          <a:p>
            <a:pPr marL="914400" indent="-914400">
              <a:buNone/>
            </a:pPr>
            <a:endParaRPr lang="en-US" sz="1800" dirty="0"/>
          </a:p>
          <a:p>
            <a:pPr marL="914400" indent="-914400">
              <a:buNone/>
            </a:pPr>
            <a:r>
              <a:rPr lang="en-US" sz="1800" dirty="0"/>
              <a:t>Step 5: 	Grants.gov performs basic form validation and virus check on submitted application.</a:t>
            </a:r>
          </a:p>
        </p:txBody>
      </p:sp>
    </p:spTree>
    <p:extLst>
      <p:ext uri="{BB962C8B-B14F-4D97-AF65-F5344CB8AC3E}">
        <p14:creationId xmlns:p14="http://schemas.microsoft.com/office/powerpoint/2010/main" val="3410672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29" y="1700212"/>
            <a:ext cx="8573883" cy="4835106"/>
          </a:xfrm>
        </p:spPr>
        <p:txBody>
          <a:bodyPr/>
          <a:lstStyle/>
          <a:p>
            <a:pPr marL="914400" indent="-914400">
              <a:buNone/>
            </a:pPr>
            <a:r>
              <a:rPr lang="en-US" sz="1800" dirty="0"/>
              <a:t>Step 6: 	Track the status of the submitted application package at Grants.gov until you are notified via email that NIH has received it. </a:t>
            </a:r>
          </a:p>
          <a:p>
            <a:pPr marL="914400" indent="-914400">
              <a:buNone/>
            </a:pPr>
            <a:endParaRPr lang="en-US" sz="1800" dirty="0"/>
          </a:p>
          <a:p>
            <a:pPr marL="914400" indent="-914400">
              <a:buNone/>
            </a:pPr>
            <a:r>
              <a:rPr lang="en-US" sz="1800" dirty="0"/>
              <a:t>Step 7: 	eRA software performs NIH business rule validation on submitted application. </a:t>
            </a:r>
          </a:p>
          <a:p>
            <a:pPr marL="914400" indent="-914400">
              <a:buNone/>
            </a:pPr>
            <a:endParaRPr lang="en-US" sz="1800" dirty="0"/>
          </a:p>
          <a:p>
            <a:pPr marL="914400" indent="-914400">
              <a:buNone/>
            </a:pPr>
            <a:r>
              <a:rPr lang="en-US" sz="1800" dirty="0"/>
              <a:t>Step 8: 	NIH notifies Authorized Organization Representative (AOR)/Signing Official (SO) and the Principal Investigator (PI) by email to check the eRA Commons for results of NIH validations check. </a:t>
            </a:r>
          </a:p>
          <a:p>
            <a:pPr marL="914400" indent="-914400">
              <a:buNone/>
            </a:pPr>
            <a:endParaRPr lang="en-US" sz="1800" dirty="0"/>
          </a:p>
          <a:p>
            <a:pPr marL="914400" indent="-914400">
              <a:buNone/>
            </a:pPr>
            <a:r>
              <a:rPr lang="en-US" sz="1800" dirty="0"/>
              <a:t>Step 9: 	AOR/SO and PI find out if the grant application passed or failed the rule check. </a:t>
            </a:r>
            <a:r>
              <a:rPr lang="en-US" sz="1800" dirty="0">
                <a:solidFill>
                  <a:srgbClr val="FF0000"/>
                </a:solidFill>
              </a:rPr>
              <a:t>If it failed: all errors must be corrected and the entire corrected application must be submitted to Grants.gov.</a:t>
            </a:r>
            <a:endParaRPr lang="en-US" sz="1800" dirty="0"/>
          </a:p>
        </p:txBody>
      </p:sp>
      <p:sp>
        <p:nvSpPr>
          <p:cNvPr id="6" name="Title 1"/>
          <p:cNvSpPr txBox="1">
            <a:spLocks/>
          </p:cNvSpPr>
          <p:nvPr/>
        </p:nvSpPr>
        <p:spPr>
          <a:xfrm>
            <a:off x="184354" y="291258"/>
            <a:ext cx="6793302" cy="81361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a:t>Electronic Submission: How it Works </a:t>
            </a:r>
            <a:endParaRPr lang="en-US" sz="4000" dirty="0"/>
          </a:p>
        </p:txBody>
      </p:sp>
    </p:spTree>
    <p:extLst>
      <p:ext uri="{BB962C8B-B14F-4D97-AF65-F5344CB8AC3E}">
        <p14:creationId xmlns:p14="http://schemas.microsoft.com/office/powerpoint/2010/main" val="215323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54" y="1509355"/>
            <a:ext cx="8573884" cy="4659672"/>
          </a:xfrm>
        </p:spPr>
        <p:txBody>
          <a:bodyPr/>
          <a:lstStyle/>
          <a:p>
            <a:pPr marL="1031875" indent="-1031875">
              <a:spcBef>
                <a:spcPts val="0"/>
              </a:spcBef>
              <a:spcAft>
                <a:spcPts val="1200"/>
              </a:spcAft>
              <a:buNone/>
            </a:pPr>
            <a:r>
              <a:rPr lang="en-US" sz="1800" dirty="0"/>
              <a:t>Step 10: 	AOR/SO and PI will have two weekdays after application assembly to review the application in the eRA Commons. </a:t>
            </a:r>
          </a:p>
          <a:p>
            <a:pPr marL="1031875" indent="-1031875">
              <a:spcBef>
                <a:spcPts val="0"/>
              </a:spcBef>
              <a:spcAft>
                <a:spcPts val="1200"/>
              </a:spcAft>
              <a:buNone/>
            </a:pPr>
            <a:r>
              <a:rPr lang="en-US" sz="1800" dirty="0"/>
              <a:t>Step 11: 	The AOR has the authority to “Reject” the assembled application if it does not correctly reflect the submission, due to a Grants.gov or eRA Commons system issue (e.g., garbled or missing parts) or to address warnings. </a:t>
            </a:r>
          </a:p>
          <a:p>
            <a:pPr marL="1031875" indent="-1031875">
              <a:spcBef>
                <a:spcPts val="0"/>
              </a:spcBef>
              <a:spcAft>
                <a:spcPts val="1200"/>
              </a:spcAft>
              <a:buNone/>
            </a:pPr>
            <a:r>
              <a:rPr lang="en-US" sz="1800" dirty="0"/>
              <a:t>	PIs must work through the AOR/SO to “Reject” the application. </a:t>
            </a:r>
          </a:p>
          <a:p>
            <a:pPr marL="1031875" indent="-1031875">
              <a:spcBef>
                <a:spcPts val="0"/>
              </a:spcBef>
              <a:spcAft>
                <a:spcPts val="1200"/>
              </a:spcAft>
              <a:buNone/>
            </a:pPr>
            <a:r>
              <a:rPr lang="en-US" sz="1800" dirty="0"/>
              <a:t>	If no rejection occurs within 2 weekdays of application availability in eRA Commons, the submission process is complete and the application automatically moves forward to Receipt and Referral. </a:t>
            </a:r>
          </a:p>
          <a:p>
            <a:pPr marL="1031875" indent="-1031875">
              <a:spcBef>
                <a:spcPts val="0"/>
              </a:spcBef>
              <a:spcAft>
                <a:spcPts val="1200"/>
              </a:spcAft>
              <a:buNone/>
            </a:pPr>
            <a:r>
              <a:rPr lang="en-US" sz="1800" dirty="0"/>
              <a:t>Step 12: 	Applicants can track the progress of their application in eRA Commons.</a:t>
            </a:r>
          </a:p>
          <a:p>
            <a:pPr marL="0" indent="0">
              <a:spcBef>
                <a:spcPts val="0"/>
              </a:spcBef>
              <a:spcAft>
                <a:spcPts val="1200"/>
              </a:spcAft>
              <a:buNone/>
            </a:pPr>
            <a:endParaRPr lang="en-US" sz="1800" dirty="0"/>
          </a:p>
          <a:p>
            <a:pPr marL="0" indent="0">
              <a:spcBef>
                <a:spcPts val="0"/>
              </a:spcBef>
              <a:spcAft>
                <a:spcPts val="1200"/>
              </a:spcAft>
              <a:buNone/>
            </a:pPr>
            <a:r>
              <a:rPr lang="en-US" sz="1800" dirty="0"/>
              <a:t>Applications are accepted by Grants.gov by 5:00pm local time of the applicant organization on the submission date. </a:t>
            </a:r>
          </a:p>
          <a:p>
            <a:pPr marL="1031875" indent="-1031875">
              <a:spcBef>
                <a:spcPts val="0"/>
              </a:spcBef>
              <a:spcAft>
                <a:spcPts val="1200"/>
              </a:spcAft>
              <a:buNone/>
            </a:pPr>
            <a:r>
              <a:rPr lang="en-US" sz="1800" dirty="0"/>
              <a:t>Only the AOR is allowed to submit. </a:t>
            </a:r>
          </a:p>
          <a:p>
            <a:endParaRPr lang="en-US" sz="1800" dirty="0"/>
          </a:p>
        </p:txBody>
      </p:sp>
      <p:sp>
        <p:nvSpPr>
          <p:cNvPr id="6" name="Title 1"/>
          <p:cNvSpPr txBox="1">
            <a:spLocks/>
          </p:cNvSpPr>
          <p:nvPr/>
        </p:nvSpPr>
        <p:spPr>
          <a:xfrm>
            <a:off x="184354" y="291258"/>
            <a:ext cx="6793302" cy="813616"/>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a:t>Electronic Submission: How it Works </a:t>
            </a:r>
            <a:endParaRPr lang="en-US" sz="4000" dirty="0"/>
          </a:p>
        </p:txBody>
      </p:sp>
    </p:spTree>
    <p:extLst>
      <p:ext uri="{BB962C8B-B14F-4D97-AF65-F5344CB8AC3E}">
        <p14:creationId xmlns:p14="http://schemas.microsoft.com/office/powerpoint/2010/main" val="138811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202422"/>
            <a:ext cx="7772400" cy="987552"/>
          </a:xfrm>
        </p:spPr>
        <p:txBody>
          <a:bodyPr/>
          <a:lstStyle/>
          <a:p>
            <a:r>
              <a:rPr lang="en-US" sz="4000" dirty="0"/>
              <a:t>NIH Application Process</a:t>
            </a:r>
          </a:p>
        </p:txBody>
      </p:sp>
      <p:sp>
        <p:nvSpPr>
          <p:cNvPr id="3" name="Content Placeholder 2"/>
          <p:cNvSpPr>
            <a:spLocks noGrp="1"/>
          </p:cNvSpPr>
          <p:nvPr>
            <p:ph idx="1"/>
          </p:nvPr>
        </p:nvSpPr>
        <p:spPr>
          <a:xfrm>
            <a:off x="457200" y="1366683"/>
            <a:ext cx="8229600" cy="4757737"/>
          </a:xfrm>
        </p:spPr>
        <p:txBody>
          <a:bodyPr/>
          <a:lstStyle/>
          <a:p>
            <a:pPr marL="0" indent="0">
              <a:spcBef>
                <a:spcPts val="0"/>
              </a:spcBef>
              <a:buNone/>
            </a:pPr>
            <a:r>
              <a:rPr lang="en-US" dirty="0"/>
              <a:t>Find funding opportunity, download the instructions and</a:t>
            </a:r>
            <a:r>
              <a:rPr lang="en-US" b="1" dirty="0"/>
              <a:t> </a:t>
            </a:r>
            <a:r>
              <a:rPr lang="en-US" i="1" u="sng" dirty="0"/>
              <a:t>READ CAREFULLY</a:t>
            </a:r>
          </a:p>
          <a:p>
            <a:pPr marL="2743200" lvl="6" indent="0">
              <a:spcBef>
                <a:spcPts val="0"/>
              </a:spcBef>
              <a:buNone/>
            </a:pPr>
            <a:endParaRPr lang="en-US" sz="2800" dirty="0"/>
          </a:p>
          <a:p>
            <a:pPr marL="2054225" lvl="6" indent="-973138">
              <a:spcBef>
                <a:spcPts val="0"/>
              </a:spcBef>
              <a:buNone/>
            </a:pPr>
            <a:r>
              <a:rPr lang="en-US" sz="2400" dirty="0">
                <a:latin typeface="Arial" panose="020B0604020202020204" pitchFamily="34" charset="0"/>
                <a:cs typeface="Arial" panose="020B0604020202020204" pitchFamily="34" charset="0"/>
              </a:rPr>
              <a:t>Prepare the application</a:t>
            </a:r>
          </a:p>
          <a:p>
            <a:pPr marL="2054225" lvl="6" indent="-973138">
              <a:spcBef>
                <a:spcPts val="0"/>
              </a:spcBef>
              <a:buNone/>
            </a:pPr>
            <a:r>
              <a:rPr lang="en-US" sz="2400" dirty="0">
                <a:latin typeface="Arial" panose="020B0604020202020204" pitchFamily="34" charset="0"/>
                <a:cs typeface="Arial" panose="020B0604020202020204" pitchFamily="34" charset="0"/>
              </a:rPr>
              <a:t>  (a lot of team work!)</a:t>
            </a:r>
          </a:p>
          <a:p>
            <a:pPr lvl="4">
              <a:buNone/>
            </a:pPr>
            <a:endParaRPr lang="en-US" dirty="0">
              <a:latin typeface="Arial" panose="020B0604020202020204" pitchFamily="34" charset="0"/>
              <a:cs typeface="Arial" panose="020B0604020202020204" pitchFamily="34" charset="0"/>
            </a:endParaRPr>
          </a:p>
          <a:p>
            <a:pPr lvl="4">
              <a:buNone/>
            </a:pPr>
            <a:endParaRPr lang="en-US" dirty="0">
              <a:latin typeface="Arial" panose="020B0604020202020204" pitchFamily="34" charset="0"/>
              <a:cs typeface="Arial" panose="020B0604020202020204" pitchFamily="34" charset="0"/>
            </a:endParaRPr>
          </a:p>
          <a:p>
            <a:pPr marL="0" indent="0">
              <a:buNone/>
            </a:pPr>
            <a:r>
              <a:rPr lang="en-US" dirty="0"/>
              <a:t>Submit to Grants.gov:</a:t>
            </a:r>
          </a:p>
          <a:p>
            <a:pPr marL="0" indent="0">
              <a:buNone/>
            </a:pPr>
            <a:r>
              <a:rPr lang="en-US" dirty="0">
                <a:solidFill>
                  <a:srgbClr val="FFC000"/>
                </a:solidFill>
              </a:rPr>
              <a:t>	     </a:t>
            </a:r>
            <a:r>
              <a:rPr lang="en-US" dirty="0">
                <a:solidFill>
                  <a:srgbClr val="009430"/>
                </a:solidFill>
              </a:rPr>
              <a:t>1. Check submission status in eRA Commons</a:t>
            </a:r>
          </a:p>
          <a:p>
            <a:pPr marL="0" indent="0">
              <a:buNone/>
            </a:pPr>
            <a:r>
              <a:rPr lang="en-US" dirty="0">
                <a:solidFill>
                  <a:srgbClr val="009430"/>
                </a:solidFill>
              </a:rPr>
              <a:t>	     2. Review the application image for </a:t>
            </a:r>
            <a:r>
              <a:rPr lang="en-US" b="1" u="sng" dirty="0">
                <a:solidFill>
                  <a:srgbClr val="009430"/>
                </a:solidFill>
              </a:rPr>
              <a:t>errors</a:t>
            </a:r>
            <a:r>
              <a:rPr lang="en-US" dirty="0">
                <a:solidFill>
                  <a:srgbClr val="009430"/>
                </a:solidFill>
              </a:rPr>
              <a:t>.</a:t>
            </a:r>
          </a:p>
          <a:p>
            <a:pPr marL="457200" indent="-457200">
              <a:buFont typeface="+mj-lt"/>
              <a:buAutoNum type="arabicPeriod"/>
            </a:pPr>
            <a:endParaRPr lang="en-US" dirty="0"/>
          </a:p>
          <a:p>
            <a:pPr marL="1714500" lvl="4" indent="0">
              <a:buNone/>
            </a:pPr>
            <a:r>
              <a:rPr lang="en-US" sz="2400" b="1" dirty="0">
                <a:latin typeface="Arial" panose="020B0604020202020204" pitchFamily="34" charset="0"/>
                <a:cs typeface="Arial" panose="020B0604020202020204" pitchFamily="34" charset="0"/>
              </a:rPr>
              <a:t>             Mission Complete!</a:t>
            </a:r>
          </a:p>
        </p:txBody>
      </p:sp>
      <p:cxnSp>
        <p:nvCxnSpPr>
          <p:cNvPr id="5" name="Straight Arrow Connector 4"/>
          <p:cNvCxnSpPr/>
          <p:nvPr/>
        </p:nvCxnSpPr>
        <p:spPr>
          <a:xfrm>
            <a:off x="4218039" y="1928529"/>
            <a:ext cx="766917" cy="46256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455780" y="3418622"/>
            <a:ext cx="995342" cy="614008"/>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03174" y="5387535"/>
            <a:ext cx="0" cy="497072"/>
          </a:xfrm>
          <a:prstGeom prst="straightConnector1">
            <a:avLst/>
          </a:prstGeom>
          <a:ln w="38100">
            <a:solidFill>
              <a:srgbClr val="00943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ksalisbu\AppData\Local\Microsoft\Windows\Temporary Internet Files\Content.IE5\W1BUHV9L\MC900432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348" y="5470562"/>
            <a:ext cx="1378465" cy="1307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5927" y="2587625"/>
            <a:ext cx="3589749" cy="1323439"/>
          </a:xfrm>
          <a:prstGeom prst="rect">
            <a:avLst/>
          </a:prstGeom>
          <a:noFill/>
        </p:spPr>
        <p:txBody>
          <a:bodyPr wrap="square" rtlCol="0">
            <a:spAutoFit/>
          </a:bodyPr>
          <a:lstStyle/>
          <a:p>
            <a:pPr>
              <a:buNone/>
            </a:pPr>
            <a:r>
              <a:rPr lang="en-US" dirty="0"/>
              <a:t>Make sure required registrations are in place </a:t>
            </a:r>
            <a:r>
              <a:rPr lang="en-US" sz="1600" dirty="0"/>
              <a:t>(DUNS, SAM, NCAGE, eRA Commons, Grants.gov)</a:t>
            </a:r>
          </a:p>
        </p:txBody>
      </p:sp>
      <p:sp>
        <p:nvSpPr>
          <p:cNvPr id="7" name="TextBox 6"/>
          <p:cNvSpPr txBox="1"/>
          <p:nvPr/>
        </p:nvSpPr>
        <p:spPr>
          <a:xfrm>
            <a:off x="4948337" y="2710735"/>
            <a:ext cx="582561" cy="584775"/>
          </a:xfrm>
          <a:prstGeom prst="rect">
            <a:avLst/>
          </a:prstGeom>
          <a:noFill/>
        </p:spPr>
        <p:txBody>
          <a:bodyPr wrap="square" rtlCol="0">
            <a:spAutoFit/>
          </a:bodyPr>
          <a:lstStyle/>
          <a:p>
            <a:pPr>
              <a:buNone/>
            </a:pPr>
            <a:r>
              <a:rPr lang="en-US" sz="3200" dirty="0">
                <a:solidFill>
                  <a:srgbClr val="009430"/>
                </a:solidFill>
              </a:rPr>
              <a:t>&amp;</a:t>
            </a:r>
          </a:p>
        </p:txBody>
      </p:sp>
    </p:spTree>
    <p:extLst>
      <p:ext uri="{BB962C8B-B14F-4D97-AF65-F5344CB8AC3E}">
        <p14:creationId xmlns:p14="http://schemas.microsoft.com/office/powerpoint/2010/main" val="313025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16" y="206373"/>
            <a:ext cx="7772400" cy="987552"/>
          </a:xfrm>
        </p:spPr>
        <p:txBody>
          <a:bodyPr>
            <a:normAutofit/>
          </a:bodyPr>
          <a:lstStyle/>
          <a:p>
            <a:r>
              <a:rPr lang="en-US" sz="4400" dirty="0"/>
              <a:t>NIH Mission</a:t>
            </a:r>
          </a:p>
        </p:txBody>
      </p:sp>
      <p:sp>
        <p:nvSpPr>
          <p:cNvPr id="5" name="Content Placeholder 4"/>
          <p:cNvSpPr>
            <a:spLocks noGrp="1"/>
          </p:cNvSpPr>
          <p:nvPr>
            <p:ph idx="1"/>
          </p:nvPr>
        </p:nvSpPr>
        <p:spPr>
          <a:xfrm>
            <a:off x="457200" y="3271838"/>
            <a:ext cx="7772400" cy="4525963"/>
          </a:xfrm>
        </p:spPr>
        <p:txBody>
          <a:bodyPr/>
          <a:lstStyle/>
          <a:p>
            <a:pPr marL="0" indent="0">
              <a:buNone/>
            </a:pPr>
            <a:r>
              <a:rPr lang="en-US" dirty="0"/>
              <a:t>Seek fundamental knowledge about the nature and behavior of living systems and the application of that knowledge to enhance health, lengthen life, and reduce illness and disability.</a:t>
            </a:r>
          </a:p>
        </p:txBody>
      </p:sp>
      <p:pic>
        <p:nvPicPr>
          <p:cNvPr id="6" name="Picture 2" descr="A rectangle bar made up of photos that show researchers at work in their labs and cli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6" y="2530915"/>
            <a:ext cx="7772400" cy="51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142081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2800" dirty="0"/>
              <a:t>NIH . . . Turning Discovery Into Health</a:t>
            </a:r>
            <a:r>
              <a:rPr lang="en-US" sz="2800" baseline="300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90180"/>
            <a:ext cx="5102524" cy="865375"/>
          </a:xfrm>
        </p:spPr>
        <p:txBody>
          <a:bodyPr>
            <a:noAutofit/>
          </a:bodyPr>
          <a:lstStyle/>
          <a:p>
            <a:r>
              <a:rPr lang="en-US" sz="4000" dirty="0"/>
              <a:t>Peer Review</a:t>
            </a:r>
          </a:p>
        </p:txBody>
      </p:sp>
      <p:sp>
        <p:nvSpPr>
          <p:cNvPr id="3" name="Content Placeholder 2"/>
          <p:cNvSpPr>
            <a:spLocks noGrp="1"/>
          </p:cNvSpPr>
          <p:nvPr>
            <p:ph idx="1"/>
          </p:nvPr>
        </p:nvSpPr>
        <p:spPr>
          <a:xfrm>
            <a:off x="185737" y="1571625"/>
            <a:ext cx="8739058" cy="4525963"/>
          </a:xfrm>
        </p:spPr>
        <p:txBody>
          <a:bodyPr/>
          <a:lstStyle/>
          <a:p>
            <a:pPr marL="0" indent="0">
              <a:buNone/>
              <a:tabLst>
                <a:tab pos="5715000" algn="l"/>
              </a:tabLst>
            </a:pPr>
            <a:r>
              <a:rPr lang="en-US" sz="1800" b="1" dirty="0"/>
              <a:t>The peer review of applications from foreign institutions is the same as that for applications from U.S. institutions </a:t>
            </a:r>
          </a:p>
          <a:p>
            <a:pPr marL="0" indent="0">
              <a:buNone/>
              <a:tabLst>
                <a:tab pos="5715000" algn="l"/>
              </a:tabLst>
            </a:pPr>
            <a:endParaRPr lang="en-US" sz="1800" dirty="0"/>
          </a:p>
          <a:p>
            <a:pPr marL="0" indent="0">
              <a:buNone/>
              <a:tabLst>
                <a:tab pos="5715000" algn="l"/>
              </a:tabLst>
            </a:pPr>
            <a:r>
              <a:rPr lang="en-US" sz="1800" dirty="0"/>
              <a:t>In addition, the following are assessed as part of the review process and award decisions for applications from foreign institutions:</a:t>
            </a:r>
          </a:p>
          <a:p>
            <a:pPr>
              <a:buNone/>
            </a:pPr>
            <a:endParaRPr lang="en-US" sz="1800" dirty="0"/>
          </a:p>
        </p:txBody>
      </p:sp>
      <p:pic>
        <p:nvPicPr>
          <p:cNvPr id="5" name="Picture 4" descr="Photo of reviewers working around a hotel conference table.  Source: NIH/CS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487" y="3440113"/>
            <a:ext cx="3993720" cy="2657475"/>
          </a:xfrm>
          <a:prstGeom prst="rect">
            <a:avLst/>
          </a:prstGeom>
        </p:spPr>
      </p:pic>
      <p:sp>
        <p:nvSpPr>
          <p:cNvPr id="6" name="Rectangle 5"/>
          <p:cNvSpPr/>
          <p:nvPr/>
        </p:nvSpPr>
        <p:spPr>
          <a:xfrm>
            <a:off x="185737" y="3269141"/>
            <a:ext cx="4488162" cy="2899255"/>
          </a:xfrm>
          <a:prstGeom prst="rect">
            <a:avLst/>
          </a:prstGeom>
        </p:spPr>
        <p:txBody>
          <a:bodyPr wrap="square">
            <a:spAutoFit/>
          </a:bodyPr>
          <a:lstStyle/>
          <a:p>
            <a:pPr lvl="1" indent="-342900"/>
            <a:r>
              <a:rPr lang="en-US" sz="1600" dirty="0"/>
              <a:t>Application presents </a:t>
            </a:r>
            <a:r>
              <a:rPr lang="en-US" sz="1600" u="sng" dirty="0"/>
              <a:t>special opportunities </a:t>
            </a:r>
            <a:r>
              <a:rPr lang="en-US" sz="1600" dirty="0"/>
              <a:t>for furthering research programs through the use of unusual talents, resources, populations, or environmental conditions not available in the U.S. or that augment existing U.S. resources.</a:t>
            </a:r>
          </a:p>
          <a:p>
            <a:pPr lvl="1" indent="-342900">
              <a:buNone/>
            </a:pPr>
            <a:endParaRPr lang="en-US" sz="1600" dirty="0"/>
          </a:p>
          <a:p>
            <a:pPr lvl="1" indent="-342900"/>
            <a:r>
              <a:rPr lang="en-US" sz="1600" u="sng" dirty="0"/>
              <a:t>Specific relevance </a:t>
            </a:r>
            <a:r>
              <a:rPr lang="en-US" sz="1600" dirty="0"/>
              <a:t>to the mission and objectives of the awarding IC and has the potential for significantly advancing the health sciences in the U.S.</a:t>
            </a:r>
          </a:p>
        </p:txBody>
      </p:sp>
    </p:spTree>
    <p:extLst>
      <p:ext uri="{BB962C8B-B14F-4D97-AF65-F5344CB8AC3E}">
        <p14:creationId xmlns:p14="http://schemas.microsoft.com/office/powerpoint/2010/main" val="42214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descr="images of NIH peer reviewers at work. Source: NIH/CSR"/>
          <p:cNvGrpSpPr>
            <a:grpSpLocks/>
          </p:cNvGrpSpPr>
          <p:nvPr/>
        </p:nvGrpSpPr>
        <p:grpSpPr bwMode="auto">
          <a:xfrm>
            <a:off x="762002" y="4410075"/>
            <a:ext cx="7536359" cy="989707"/>
            <a:chOff x="1320800" y="1524000"/>
            <a:chExt cx="7321550" cy="990600"/>
          </a:xfrm>
        </p:grpSpPr>
        <p:pic>
          <p:nvPicPr>
            <p:cNvPr id="5" name="Picture 5" descr="DSC_0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524000"/>
              <a:ext cx="149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_0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524000"/>
              <a:ext cx="144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SC_0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1524000"/>
              <a:ext cx="149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SC_0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524000"/>
              <a:ext cx="1511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DSC_00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524000"/>
              <a:ext cx="1479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4"/>
          <p:cNvSpPr txBox="1">
            <a:spLocks noChangeArrowheads="1"/>
          </p:cNvSpPr>
          <p:nvPr/>
        </p:nvSpPr>
        <p:spPr bwMode="auto">
          <a:xfrm>
            <a:off x="4114800" y="3176289"/>
            <a:ext cx="4107656" cy="852787"/>
          </a:xfrm>
          <a:prstGeom prst="rect">
            <a:avLst/>
          </a:prstGeom>
          <a:solidFill>
            <a:schemeClr val="bg1"/>
          </a:solidFill>
          <a:ln w="41275">
            <a:solidFill>
              <a:srgbClr val="688B2D"/>
            </a:solidFill>
            <a:miter lim="800000"/>
            <a:headEnd/>
            <a:tailEnd/>
          </a:ln>
          <a:effectLst>
            <a:outerShdw dist="35921" dir="2700000" algn="ctr" rotWithShape="0">
              <a:schemeClr val="bg2"/>
            </a:outerShdw>
          </a:effectLst>
        </p:spPr>
        <p:txBody>
          <a:bodyPr lIns="84658" tIns="41584" rIns="84658" bIns="41584"/>
          <a:lstStyle/>
          <a:p>
            <a:pPr marL="107821" lvl="1" defTabSz="913316">
              <a:buNone/>
              <a:defRPr/>
            </a:pPr>
            <a:r>
              <a:rPr lang="en-US" sz="2000" kern="0" dirty="0">
                <a:solidFill>
                  <a:prstClr val="black"/>
                </a:solidFill>
                <a:cs typeface="ＭＳ Ｐゴシック"/>
              </a:rPr>
              <a:t>Second Level of Review</a:t>
            </a:r>
          </a:p>
          <a:p>
            <a:pPr marL="107821" lvl="1" defTabSz="913316">
              <a:buNone/>
              <a:defRPr/>
            </a:pPr>
            <a:r>
              <a:rPr lang="en-US" sz="2000" kern="0" dirty="0">
                <a:solidFill>
                  <a:srgbClr val="719500"/>
                </a:solidFill>
                <a:cs typeface="ＭＳ Ｐゴシック"/>
              </a:rPr>
              <a:t>   NIH Institute/Center Council</a:t>
            </a:r>
          </a:p>
        </p:txBody>
      </p:sp>
      <p:sp>
        <p:nvSpPr>
          <p:cNvPr id="18" name="Freeform 5" descr="Arrow going from boxes that show the second level of review."/>
          <p:cNvSpPr>
            <a:spLocks/>
          </p:cNvSpPr>
          <p:nvPr/>
        </p:nvSpPr>
        <p:spPr bwMode="auto">
          <a:xfrm>
            <a:off x="1254845" y="1600201"/>
            <a:ext cx="2565400" cy="2252364"/>
          </a:xfrm>
          <a:custGeom>
            <a:avLst/>
            <a:gdLst>
              <a:gd name="T0" fmla="*/ 2147483647 w 1921"/>
              <a:gd name="T1" fmla="*/ 2147483647 h 1516"/>
              <a:gd name="T2" fmla="*/ 2147483647 w 1921"/>
              <a:gd name="T3" fmla="*/ 2147483647 h 1516"/>
              <a:gd name="T4" fmla="*/ 2147483647 w 1921"/>
              <a:gd name="T5" fmla="*/ 2147483647 h 1516"/>
              <a:gd name="T6" fmla="*/ 2147483647 w 1921"/>
              <a:gd name="T7" fmla="*/ 2147483647 h 1516"/>
              <a:gd name="T8" fmla="*/ 2147483647 w 1921"/>
              <a:gd name="T9" fmla="*/ 2147483647 h 1516"/>
              <a:gd name="T10" fmla="*/ 2147483647 w 1921"/>
              <a:gd name="T11" fmla="*/ 2147483647 h 1516"/>
              <a:gd name="T12" fmla="*/ 2147483647 w 1921"/>
              <a:gd name="T13" fmla="*/ 2147483647 h 1516"/>
              <a:gd name="T14" fmla="*/ 2147483647 w 1921"/>
              <a:gd name="T15" fmla="*/ 2147483647 h 1516"/>
              <a:gd name="T16" fmla="*/ 2147483647 w 1921"/>
              <a:gd name="T17" fmla="*/ 2147483647 h 1516"/>
              <a:gd name="T18" fmla="*/ 2147483647 w 1921"/>
              <a:gd name="T19" fmla="*/ 2147483647 h 1516"/>
              <a:gd name="T20" fmla="*/ 2147483647 w 1921"/>
              <a:gd name="T21" fmla="*/ 2147483647 h 1516"/>
              <a:gd name="T22" fmla="*/ 2147483647 w 1921"/>
              <a:gd name="T23" fmla="*/ 2147483647 h 1516"/>
              <a:gd name="T24" fmla="*/ 0 w 1921"/>
              <a:gd name="T25" fmla="*/ 2147483647 h 1516"/>
              <a:gd name="T26" fmla="*/ 2147483647 w 1921"/>
              <a:gd name="T27" fmla="*/ 2147483647 h 1516"/>
              <a:gd name="T28" fmla="*/ 2147483647 w 1921"/>
              <a:gd name="T29" fmla="*/ 2147483647 h 1516"/>
              <a:gd name="T30" fmla="*/ 2147483647 w 1921"/>
              <a:gd name="T31" fmla="*/ 2147483647 h 1516"/>
              <a:gd name="T32" fmla="*/ 2147483647 w 1921"/>
              <a:gd name="T33" fmla="*/ 2147483647 h 1516"/>
              <a:gd name="T34" fmla="*/ 2147483647 w 1921"/>
              <a:gd name="T35" fmla="*/ 2147483647 h 1516"/>
              <a:gd name="T36" fmla="*/ 2147483647 w 1921"/>
              <a:gd name="T37" fmla="*/ 2147483647 h 1516"/>
              <a:gd name="T38" fmla="*/ 2147483647 w 1921"/>
              <a:gd name="T39" fmla="*/ 2147483647 h 1516"/>
              <a:gd name="T40" fmla="*/ 2147483647 w 1921"/>
              <a:gd name="T41" fmla="*/ 2147483647 h 1516"/>
              <a:gd name="T42" fmla="*/ 2147483647 w 1921"/>
              <a:gd name="T43" fmla="*/ 2147483647 h 1516"/>
              <a:gd name="T44" fmla="*/ 2147483647 w 1921"/>
              <a:gd name="T45" fmla="*/ 2147483647 h 1516"/>
              <a:gd name="T46" fmla="*/ 2147483647 w 1921"/>
              <a:gd name="T47" fmla="*/ 2147483647 h 1516"/>
              <a:gd name="T48" fmla="*/ 2147483647 w 1921"/>
              <a:gd name="T49" fmla="*/ 2147483647 h 1516"/>
              <a:gd name="T50" fmla="*/ 2147483647 w 1921"/>
              <a:gd name="T51" fmla="*/ 2147483647 h 1516"/>
              <a:gd name="T52" fmla="*/ 2147483647 w 1921"/>
              <a:gd name="T53" fmla="*/ 2147483647 h 1516"/>
              <a:gd name="T54" fmla="*/ 2147483647 w 1921"/>
              <a:gd name="T55" fmla="*/ 2147483647 h 1516"/>
              <a:gd name="T56" fmla="*/ 2147483647 w 1921"/>
              <a:gd name="T57" fmla="*/ 2147483647 h 1516"/>
              <a:gd name="T58" fmla="*/ 2147483647 w 1921"/>
              <a:gd name="T59" fmla="*/ 2147483647 h 1516"/>
              <a:gd name="T60" fmla="*/ 2147483647 w 1921"/>
              <a:gd name="T61" fmla="*/ 2147483647 h 1516"/>
              <a:gd name="T62" fmla="*/ 2147483647 w 1921"/>
              <a:gd name="T63" fmla="*/ 2147483647 h 1516"/>
              <a:gd name="T64" fmla="*/ 2147483647 w 1921"/>
              <a:gd name="T65" fmla="*/ 2147483647 h 1516"/>
              <a:gd name="T66" fmla="*/ 2147483647 w 1921"/>
              <a:gd name="T67" fmla="*/ 2147483647 h 1516"/>
              <a:gd name="T68" fmla="*/ 2147483647 w 1921"/>
              <a:gd name="T69" fmla="*/ 2147483647 h 1516"/>
              <a:gd name="T70" fmla="*/ 2147483647 w 1921"/>
              <a:gd name="T71" fmla="*/ 2147483647 h 1516"/>
              <a:gd name="T72" fmla="*/ 2147483647 w 1921"/>
              <a:gd name="T73" fmla="*/ 2147483647 h 1516"/>
              <a:gd name="T74" fmla="*/ 2147483647 w 1921"/>
              <a:gd name="T75" fmla="*/ 2147483647 h 1516"/>
              <a:gd name="T76" fmla="*/ 2147483647 w 1921"/>
              <a:gd name="T77" fmla="*/ 2147483647 h 1516"/>
              <a:gd name="T78" fmla="*/ 2147483647 w 1921"/>
              <a:gd name="T79" fmla="*/ 2147483647 h 1516"/>
              <a:gd name="T80" fmla="*/ 2147483647 w 1921"/>
              <a:gd name="T81" fmla="*/ 2147483647 h 1516"/>
              <a:gd name="T82" fmla="*/ 2147483647 w 1921"/>
              <a:gd name="T83" fmla="*/ 2147483647 h 1516"/>
              <a:gd name="T84" fmla="*/ 214748364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rotWithShape="0">
            <a:gsLst>
              <a:gs pos="0">
                <a:srgbClr val="12071E"/>
              </a:gs>
              <a:gs pos="100000">
                <a:srgbClr val="532289"/>
              </a:gs>
            </a:gsLst>
            <a:lin ang="5400000" scaled="1"/>
          </a:gradFill>
          <a:ln w="22225" cap="rnd">
            <a:solidFill>
              <a:srgbClr val="6C3A77"/>
            </a:solidFill>
            <a:round/>
            <a:headEnd/>
            <a:tailEnd/>
          </a:ln>
        </p:spPr>
        <p:txBody>
          <a:bodyPr lIns="91411" tIns="45707" rIns="91411" bIns="45707"/>
          <a:lstStyle/>
          <a:p>
            <a:pPr defTabSz="913031"/>
            <a:endParaRPr lang="en-US">
              <a:solidFill>
                <a:prstClr val="black"/>
              </a:solidFill>
            </a:endParaRPr>
          </a:p>
        </p:txBody>
      </p:sp>
      <p:sp>
        <p:nvSpPr>
          <p:cNvPr id="11" name="Rectangle 3"/>
          <p:cNvSpPr>
            <a:spLocks noChangeArrowheads="1"/>
          </p:cNvSpPr>
          <p:nvPr/>
        </p:nvSpPr>
        <p:spPr bwMode="auto">
          <a:xfrm>
            <a:off x="3926313" y="1562526"/>
            <a:ext cx="3658195" cy="1143000"/>
          </a:xfrm>
          <a:prstGeom prst="rect">
            <a:avLst/>
          </a:prstGeom>
          <a:noFill/>
          <a:ln w="41275">
            <a:solidFill>
              <a:srgbClr val="719500"/>
            </a:solidFill>
            <a:miter lim="800000"/>
            <a:headEnd/>
            <a:tailEnd/>
          </a:ln>
          <a:effectLst/>
        </p:spPr>
        <p:txBody>
          <a:bodyPr lIns="84658" tIns="41584" rIns="84658" bIns="41584"/>
          <a:lstStyle/>
          <a:p>
            <a:pPr defTabSz="913259" eaLnBrk="0" hangingPunct="0">
              <a:lnSpc>
                <a:spcPct val="90000"/>
              </a:lnSpc>
              <a:spcBef>
                <a:spcPct val="30000"/>
              </a:spcBef>
              <a:buNone/>
              <a:defRPr/>
            </a:pPr>
            <a:r>
              <a:rPr lang="en-US" sz="2000" dirty="0">
                <a:solidFill>
                  <a:prstClr val="black"/>
                </a:solidFill>
              </a:rPr>
              <a:t>First Level of Review</a:t>
            </a:r>
          </a:p>
          <a:p>
            <a:pPr defTabSz="913259" eaLnBrk="0" hangingPunct="0">
              <a:lnSpc>
                <a:spcPct val="90000"/>
              </a:lnSpc>
              <a:spcBef>
                <a:spcPct val="30000"/>
              </a:spcBef>
              <a:buNone/>
              <a:defRPr/>
            </a:pPr>
            <a:r>
              <a:rPr lang="en-US" sz="2000" dirty="0">
                <a:solidFill>
                  <a:srgbClr val="719500"/>
                </a:solidFill>
              </a:rPr>
              <a:t>Scientific Review Group </a:t>
            </a:r>
          </a:p>
          <a:p>
            <a:pPr defTabSz="913259" eaLnBrk="0" hangingPunct="0">
              <a:buNone/>
              <a:defRPr/>
            </a:pPr>
            <a:r>
              <a:rPr lang="en-US" sz="2000" dirty="0">
                <a:solidFill>
                  <a:srgbClr val="719500"/>
                </a:solidFill>
              </a:rPr>
              <a:t>    (Study Section)</a:t>
            </a:r>
          </a:p>
        </p:txBody>
      </p:sp>
      <p:sp>
        <p:nvSpPr>
          <p:cNvPr id="14" name="TextBox 5"/>
          <p:cNvSpPr txBox="1">
            <a:spLocks noChangeArrowheads="1"/>
          </p:cNvSpPr>
          <p:nvPr/>
        </p:nvSpPr>
        <p:spPr bwMode="auto">
          <a:xfrm>
            <a:off x="52056" y="5918641"/>
            <a:ext cx="4505027" cy="1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buNone/>
            </a:pPr>
            <a:r>
              <a:rPr lang="en-US" sz="2100" dirty="0">
                <a:solidFill>
                  <a:srgbClr val="66A900"/>
                </a:solidFill>
                <a:latin typeface="Arial" charset="0"/>
                <a:cs typeface="Arial" charset="0"/>
              </a:rPr>
              <a:t>NIH Center for Scientific Review</a:t>
            </a:r>
            <a:br>
              <a:rPr lang="en-US" sz="2100" dirty="0">
                <a:solidFill>
                  <a:prstClr val="black"/>
                </a:solidFill>
                <a:latin typeface="Arial" charset="0"/>
                <a:cs typeface="Arial" charset="0"/>
              </a:rPr>
            </a:br>
            <a:endParaRPr lang="en-US" sz="800" dirty="0">
              <a:solidFill>
                <a:prstClr val="black"/>
              </a:solidFill>
              <a:latin typeface="Arial" charset="0"/>
              <a:cs typeface="Arial" charset="0"/>
            </a:endParaRPr>
          </a:p>
          <a:p>
            <a:pPr eaLnBrk="1" hangingPunct="1">
              <a:spcBef>
                <a:spcPct val="0"/>
              </a:spcBef>
              <a:buNone/>
            </a:pPr>
            <a:r>
              <a:rPr lang="en-US" sz="2100" dirty="0">
                <a:solidFill>
                  <a:srgbClr val="000000"/>
                </a:solidFill>
                <a:latin typeface="Arial" charset="0"/>
                <a:cs typeface="Arial" charset="0"/>
              </a:rPr>
              <a:t>http://www.csr.nih.gov  </a:t>
            </a:r>
          </a:p>
          <a:p>
            <a:pPr eaLnBrk="1" hangingPunct="1">
              <a:spcBef>
                <a:spcPct val="0"/>
              </a:spcBef>
              <a:buNone/>
            </a:pPr>
            <a:endParaRPr lang="en-US" sz="2300" dirty="0">
              <a:solidFill>
                <a:srgbClr val="000000"/>
              </a:solidFill>
              <a:latin typeface="Arial" charset="0"/>
              <a:cs typeface="Arial" charset="0"/>
            </a:endParaRPr>
          </a:p>
        </p:txBody>
      </p:sp>
      <p:sp>
        <p:nvSpPr>
          <p:cNvPr id="15" name="Title 1"/>
          <p:cNvSpPr>
            <a:spLocks noGrp="1"/>
          </p:cNvSpPr>
          <p:nvPr>
            <p:ph type="title"/>
          </p:nvPr>
        </p:nvSpPr>
        <p:spPr>
          <a:xfrm>
            <a:off x="228601" y="290180"/>
            <a:ext cx="5102524" cy="865375"/>
          </a:xfrm>
        </p:spPr>
        <p:txBody>
          <a:bodyPr>
            <a:noAutofit/>
          </a:bodyPr>
          <a:lstStyle/>
          <a:p>
            <a:r>
              <a:rPr lang="en-US" sz="4000" dirty="0"/>
              <a:t>Peer Review</a:t>
            </a:r>
          </a:p>
        </p:txBody>
      </p:sp>
    </p:spTree>
    <p:extLst>
      <p:ext uri="{BB962C8B-B14F-4D97-AF65-F5344CB8AC3E}">
        <p14:creationId xmlns:p14="http://schemas.microsoft.com/office/powerpoint/2010/main" val="231255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307848"/>
            <a:ext cx="8743950" cy="987552"/>
          </a:xfrm>
        </p:spPr>
        <p:txBody>
          <a:bodyPr>
            <a:noAutofit/>
          </a:bodyPr>
          <a:lstStyle/>
          <a:p>
            <a:r>
              <a:rPr lang="en-US" sz="4000" dirty="0"/>
              <a:t>Just-in-Time Documentation (JIT)</a:t>
            </a:r>
            <a:endParaRPr lang="en-US" sz="4000" i="1" dirty="0"/>
          </a:p>
        </p:txBody>
      </p:sp>
      <p:sp>
        <p:nvSpPr>
          <p:cNvPr id="3" name="Content Placeholder 2"/>
          <p:cNvSpPr>
            <a:spLocks noGrp="1"/>
          </p:cNvSpPr>
          <p:nvPr>
            <p:ph sz="quarter" idx="1"/>
          </p:nvPr>
        </p:nvSpPr>
        <p:spPr>
          <a:xfrm>
            <a:off x="290512" y="1538287"/>
            <a:ext cx="8448675" cy="4800600"/>
          </a:xfrm>
        </p:spPr>
        <p:txBody>
          <a:bodyPr>
            <a:noAutofit/>
          </a:bodyPr>
          <a:lstStyle/>
          <a:p>
            <a:pPr marL="0" lvl="1" indent="0">
              <a:buNone/>
            </a:pPr>
            <a:r>
              <a:rPr lang="en-US" sz="2000" dirty="0"/>
              <a:t>Additional Clarification or documentation as needed, as each application is unique.</a:t>
            </a:r>
          </a:p>
          <a:p>
            <a:pPr lvl="1"/>
            <a:r>
              <a:rPr lang="en-US" sz="2000" dirty="0"/>
              <a:t>Updated Other Support </a:t>
            </a:r>
          </a:p>
          <a:p>
            <a:pPr lvl="1"/>
            <a:r>
              <a:rPr lang="en-US" sz="2000" dirty="0"/>
              <a:t>Federal-Wide Assurance (FWA)</a:t>
            </a:r>
          </a:p>
          <a:p>
            <a:pPr lvl="1"/>
            <a:r>
              <a:rPr lang="en-US" sz="2000" dirty="0"/>
              <a:t>Updated Human Subjects’ Institutional Review Board (IRB) Approval-it is renewed annually</a:t>
            </a:r>
          </a:p>
          <a:p>
            <a:pPr lvl="1"/>
            <a:r>
              <a:rPr lang="en-US" sz="2000" dirty="0"/>
              <a:t>Human Subjects’ Training Education Certification - completed by anyone involved in the design or conduct of NIH-funded HS research.</a:t>
            </a:r>
          </a:p>
          <a:p>
            <a:pPr lvl="1"/>
            <a:r>
              <a:rPr lang="en-US" sz="2000" dirty="0"/>
              <a:t>Animal Assurance Number</a:t>
            </a:r>
          </a:p>
          <a:p>
            <a:pPr lvl="1"/>
            <a:r>
              <a:rPr lang="en-US" sz="2000" dirty="0"/>
              <a:t>Updated Institutional Animal Care and Use Committee (IACUC) approval date–good for 3 yrs.</a:t>
            </a:r>
          </a:p>
          <a:p>
            <a:endParaRPr lang="en-US" sz="2000" dirty="0"/>
          </a:p>
        </p:txBody>
      </p:sp>
    </p:spTree>
    <p:extLst>
      <p:ext uri="{BB962C8B-B14F-4D97-AF65-F5344CB8AC3E}">
        <p14:creationId xmlns:p14="http://schemas.microsoft.com/office/powerpoint/2010/main" val="1925016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4294967295"/>
          </p:nvPr>
        </p:nvSpPr>
        <p:spPr>
          <a:xfrm>
            <a:off x="995362" y="1885950"/>
            <a:ext cx="7391400" cy="4343400"/>
          </a:xfrm>
        </p:spPr>
        <p:txBody>
          <a:bodyPr>
            <a:normAutofit fontScale="32500" lnSpcReduction="20000"/>
          </a:bodyPr>
          <a:lstStyle/>
          <a:p>
            <a:pPr>
              <a:buFontTx/>
              <a:buNone/>
            </a:pPr>
            <a:r>
              <a:rPr lang="en-US" sz="8000" b="1" dirty="0">
                <a:solidFill>
                  <a:srgbClr val="719500"/>
                </a:solidFill>
              </a:rPr>
              <a:t>Before You Submit Your Application</a:t>
            </a:r>
          </a:p>
          <a:p>
            <a:r>
              <a:rPr lang="en-US" sz="8000" dirty="0"/>
              <a:t>A Program Officer at an NIH Institute or Center</a:t>
            </a:r>
          </a:p>
          <a:p>
            <a:r>
              <a:rPr lang="en-US" sz="8000" dirty="0"/>
              <a:t>Scientific Review Officer</a:t>
            </a:r>
          </a:p>
          <a:p>
            <a:endParaRPr lang="en-US" sz="8000" dirty="0"/>
          </a:p>
          <a:p>
            <a:pPr>
              <a:buFontTx/>
              <a:buNone/>
            </a:pPr>
            <a:r>
              <a:rPr lang="en-US" sz="8000" b="1" dirty="0">
                <a:solidFill>
                  <a:srgbClr val="719500"/>
                </a:solidFill>
              </a:rPr>
              <a:t>After You Submit </a:t>
            </a:r>
          </a:p>
          <a:p>
            <a:r>
              <a:rPr lang="en-US" sz="8000" dirty="0"/>
              <a:t>Your Scientific Review Officer</a:t>
            </a:r>
          </a:p>
          <a:p>
            <a:endParaRPr lang="en-US" sz="8000" dirty="0"/>
          </a:p>
          <a:p>
            <a:pPr>
              <a:buFontTx/>
              <a:buNone/>
            </a:pPr>
            <a:r>
              <a:rPr lang="en-US" sz="8000" b="1" dirty="0">
                <a:solidFill>
                  <a:srgbClr val="719500"/>
                </a:solidFill>
              </a:rPr>
              <a:t>After Your Review </a:t>
            </a:r>
          </a:p>
          <a:p>
            <a:r>
              <a:rPr lang="en-US" sz="8000" dirty="0"/>
              <a:t>Your Assigned Program Officer</a:t>
            </a:r>
          </a:p>
          <a:p>
            <a:endParaRPr lang="en-US" sz="2100" dirty="0"/>
          </a:p>
          <a:p>
            <a:pPr>
              <a:buFontTx/>
              <a:buNone/>
            </a:pPr>
            <a:r>
              <a:rPr lang="en-US" sz="2400" dirty="0"/>
              <a:t>                   </a:t>
            </a:r>
            <a:endParaRPr lang="en-US" sz="2100" dirty="0"/>
          </a:p>
        </p:txBody>
      </p:sp>
      <p:sp>
        <p:nvSpPr>
          <p:cNvPr id="105474" name="Title 1"/>
          <p:cNvSpPr>
            <a:spLocks noGrp="1"/>
          </p:cNvSpPr>
          <p:nvPr>
            <p:ph type="title"/>
          </p:nvPr>
        </p:nvSpPr>
        <p:spPr/>
        <p:txBody>
          <a:bodyPr>
            <a:noAutofit/>
          </a:bodyPr>
          <a:lstStyle/>
          <a:p>
            <a:pPr algn="l"/>
            <a:r>
              <a:rPr lang="en-US" sz="4000" dirty="0"/>
              <a:t>Who at NIH Can Answer Your Questions?</a:t>
            </a:r>
          </a:p>
        </p:txBody>
      </p:sp>
    </p:spTree>
    <p:extLst>
      <p:ext uri="{BB962C8B-B14F-4D97-AF65-F5344CB8AC3E}">
        <p14:creationId xmlns:p14="http://schemas.microsoft.com/office/powerpoint/2010/main" val="821110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Agenda</a:t>
            </a:r>
          </a:p>
        </p:txBody>
      </p:sp>
      <p:sp>
        <p:nvSpPr>
          <p:cNvPr id="5" name="Content Placeholder 4"/>
          <p:cNvSpPr>
            <a:spLocks noGrp="1"/>
          </p:cNvSpPr>
          <p:nvPr>
            <p:ph idx="1"/>
          </p:nvPr>
        </p:nvSpPr>
        <p:spPr>
          <a:xfrm>
            <a:off x="685800" y="1600201"/>
            <a:ext cx="7630064" cy="4395158"/>
          </a:xfrm>
        </p:spPr>
        <p:txBody>
          <a:bodyPr/>
          <a:lstStyle/>
          <a:p>
            <a:pPr marL="0" indent="0">
              <a:buNone/>
            </a:pPr>
            <a:endParaRPr lang="en-US" b="1" dirty="0">
              <a:solidFill>
                <a:srgbClr val="228A22"/>
              </a:solidFill>
            </a:endParaRPr>
          </a:p>
          <a:p>
            <a:pPr marL="457200" indent="-457200">
              <a:buFont typeface="+mj-lt"/>
              <a:buAutoNum type="arabicPeriod"/>
            </a:pPr>
            <a:r>
              <a:rPr lang="en-US" b="1" dirty="0">
                <a:solidFill>
                  <a:srgbClr val="228A22"/>
                </a:solidFill>
              </a:rPr>
              <a:t>Pre-Award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Post-Award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Funding Opportunities for international investigators</a:t>
            </a:r>
          </a:p>
          <a:p>
            <a:endParaRPr lang="en-US" b="1" dirty="0">
              <a:solidFill>
                <a:srgbClr val="228A22"/>
              </a:solidFill>
            </a:endParaRPr>
          </a:p>
          <a:p>
            <a:endParaRPr lang="en-US" dirty="0"/>
          </a:p>
        </p:txBody>
      </p:sp>
    </p:spTree>
    <p:extLst>
      <p:ext uri="{BB962C8B-B14F-4D97-AF65-F5344CB8AC3E}">
        <p14:creationId xmlns:p14="http://schemas.microsoft.com/office/powerpoint/2010/main" val="30151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5" end="5"/>
                                            </p:txEl>
                                          </p:spTgt>
                                        </p:tgtEl>
                                        <p:attrNameLst>
                                          <p:attrName>style.opacity</p:attrName>
                                        </p:attrNameLst>
                                      </p:cBhvr>
                                      <p:to>
                                        <p:strVal val="0.5"/>
                                      </p:to>
                                    </p:set>
                                    <p:animEffect filter="image" prLst="opacity: 0.5">
                                      <p:cBhvr rctx="IE">
                                        <p:cTn id="10"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Getting Started</a:t>
            </a:r>
          </a:p>
        </p:txBody>
      </p:sp>
      <p:sp>
        <p:nvSpPr>
          <p:cNvPr id="3" name="Content Placeholder 2"/>
          <p:cNvSpPr>
            <a:spLocks noGrp="1"/>
          </p:cNvSpPr>
          <p:nvPr>
            <p:ph sz="quarter" idx="1"/>
          </p:nvPr>
        </p:nvSpPr>
        <p:spPr>
          <a:xfrm>
            <a:off x="457200" y="1676400"/>
            <a:ext cx="8382000" cy="4757737"/>
          </a:xfrm>
        </p:spPr>
        <p:txBody>
          <a:bodyPr>
            <a:normAutofit/>
          </a:bodyPr>
          <a:lstStyle/>
          <a:p>
            <a:r>
              <a:rPr lang="en-US" dirty="0"/>
              <a:t>Set up team communication </a:t>
            </a:r>
          </a:p>
          <a:p>
            <a:pPr lvl="1"/>
            <a:r>
              <a:rPr lang="en-US" sz="2400" dirty="0"/>
              <a:t>Regular Skype calls</a:t>
            </a:r>
          </a:p>
          <a:p>
            <a:pPr lvl="1"/>
            <a:r>
              <a:rPr lang="en-US" sz="2400" dirty="0"/>
              <a:t>Regular team face-to-face meetings</a:t>
            </a:r>
          </a:p>
          <a:p>
            <a:pPr marL="365760" lvl="1" indent="0">
              <a:buNone/>
            </a:pPr>
            <a:endParaRPr lang="en-US" sz="2400" dirty="0"/>
          </a:p>
          <a:p>
            <a:r>
              <a:rPr lang="en-US" dirty="0"/>
              <a:t>Define roles and responsibilities</a:t>
            </a:r>
          </a:p>
          <a:p>
            <a:pPr lvl="1"/>
            <a:r>
              <a:rPr lang="en-US" sz="2400" dirty="0"/>
              <a:t>Procedures for directing and monitoring activities</a:t>
            </a:r>
          </a:p>
          <a:p>
            <a:pPr lvl="1"/>
            <a:r>
              <a:rPr lang="en-US" sz="2400" dirty="0"/>
              <a:t>Procedures for payment and approval of expenditures</a:t>
            </a:r>
          </a:p>
          <a:p>
            <a:pPr lvl="1"/>
            <a:r>
              <a:rPr lang="en-US" sz="2400" dirty="0"/>
              <a:t>Policies to be followed, such as travel reimbursement and salaries and fringe benefits</a:t>
            </a:r>
          </a:p>
          <a:p>
            <a:endParaRPr lang="en-US" dirty="0"/>
          </a:p>
        </p:txBody>
      </p:sp>
      <p:pic>
        <p:nvPicPr>
          <p:cNvPr id="4098" name="Picture 2" descr="C:\Program Files (x86)\Microsoft Office\MEDIA\CAGCAT10\j03005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85800"/>
            <a:ext cx="2133600" cy="183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0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2"/>
            <a:ext cx="8915400" cy="1206500"/>
          </a:xfrm>
        </p:spPr>
        <p:txBody>
          <a:bodyPr/>
          <a:lstStyle/>
          <a:p>
            <a:r>
              <a:rPr lang="en-US" sz="4000" dirty="0"/>
              <a:t>Human subjects/Vertebrate animals</a:t>
            </a:r>
          </a:p>
        </p:txBody>
      </p:sp>
      <p:sp>
        <p:nvSpPr>
          <p:cNvPr id="3" name="Content Placeholder 2"/>
          <p:cNvSpPr>
            <a:spLocks noGrp="1"/>
          </p:cNvSpPr>
          <p:nvPr>
            <p:ph sz="quarter" idx="1"/>
          </p:nvPr>
        </p:nvSpPr>
        <p:spPr>
          <a:xfrm>
            <a:off x="152400" y="1447800"/>
            <a:ext cx="8229600" cy="4757737"/>
          </a:xfrm>
        </p:spPr>
        <p:txBody>
          <a:bodyPr>
            <a:normAutofit fontScale="92500" lnSpcReduction="20000"/>
          </a:bodyPr>
          <a:lstStyle/>
          <a:p>
            <a:pPr marL="0" indent="0">
              <a:buNone/>
            </a:pPr>
            <a:r>
              <a:rPr lang="en-US" sz="2800" dirty="0"/>
              <a:t>Prime grantees are responsible for </a:t>
            </a:r>
            <a:r>
              <a:rPr lang="en-US" sz="2800" dirty="0" err="1"/>
              <a:t>subaward</a:t>
            </a:r>
            <a:r>
              <a:rPr lang="en-US" sz="2800" dirty="0"/>
              <a:t> compliance</a:t>
            </a:r>
          </a:p>
          <a:p>
            <a:pPr marL="0" indent="0" algn="ctr">
              <a:buNone/>
            </a:pPr>
            <a:endParaRPr lang="en-US" dirty="0"/>
          </a:p>
          <a:p>
            <a:r>
              <a:rPr lang="en-US" sz="2200" dirty="0"/>
              <a:t>Human subjects</a:t>
            </a:r>
          </a:p>
          <a:p>
            <a:pPr lvl="1"/>
            <a:r>
              <a:rPr lang="en-US" dirty="0"/>
              <a:t>Foreign sites must have a Federal </a:t>
            </a:r>
          </a:p>
          <a:p>
            <a:pPr marL="457200" lvl="1" indent="0">
              <a:buNone/>
            </a:pPr>
            <a:r>
              <a:rPr lang="en-US" dirty="0"/>
              <a:t>    Wide Assurance.</a:t>
            </a:r>
          </a:p>
          <a:p>
            <a:pPr lvl="1"/>
            <a:r>
              <a:rPr lang="en-US" dirty="0"/>
              <a:t>Foreign sites must have IRB approval </a:t>
            </a:r>
          </a:p>
          <a:p>
            <a:pPr marL="457200" lvl="1" indent="0">
              <a:buNone/>
            </a:pPr>
            <a:r>
              <a:rPr lang="en-US" dirty="0"/>
              <a:t>    annually.</a:t>
            </a:r>
          </a:p>
          <a:p>
            <a:pPr lvl="1"/>
            <a:r>
              <a:rPr lang="en-US" dirty="0"/>
              <a:t>Foreign sites are subject to the education </a:t>
            </a:r>
          </a:p>
          <a:p>
            <a:pPr marL="457200" lvl="1" indent="0">
              <a:buNone/>
            </a:pPr>
            <a:r>
              <a:rPr lang="en-US" dirty="0"/>
              <a:t>    requirements.</a:t>
            </a:r>
          </a:p>
          <a:p>
            <a:endParaRPr lang="en-US" sz="2200" dirty="0"/>
          </a:p>
          <a:p>
            <a:r>
              <a:rPr lang="en-US" sz="2200" dirty="0"/>
              <a:t>Animal subjects</a:t>
            </a:r>
          </a:p>
          <a:p>
            <a:pPr lvl="1"/>
            <a:r>
              <a:rPr lang="en-US" dirty="0"/>
              <a:t>Foreign sites must have an Animal Welfare Assurance.</a:t>
            </a:r>
          </a:p>
          <a:p>
            <a:pPr lvl="1"/>
            <a:r>
              <a:rPr lang="en-US" dirty="0"/>
              <a:t>Foreign sites are not required to have IACUC approval.</a:t>
            </a:r>
          </a:p>
          <a:p>
            <a:pPr lvl="1"/>
            <a:r>
              <a:rPr lang="en-US" dirty="0"/>
              <a:t>Foreign sites are encouraged to follow same standards.</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735" y="1919747"/>
            <a:ext cx="3200400" cy="2133600"/>
          </a:xfrm>
          <a:prstGeom prst="rect">
            <a:avLst/>
          </a:prstGeom>
        </p:spPr>
      </p:pic>
    </p:spTree>
    <p:extLst>
      <p:ext uri="{BB962C8B-B14F-4D97-AF65-F5344CB8AC3E}">
        <p14:creationId xmlns:p14="http://schemas.microsoft.com/office/powerpoint/2010/main" val="82629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2"/>
            <a:ext cx="8839200" cy="1206500"/>
          </a:xfrm>
        </p:spPr>
        <p:txBody>
          <a:bodyPr/>
          <a:lstStyle/>
          <a:p>
            <a:r>
              <a:rPr lang="en-US" sz="4000" dirty="0"/>
              <a:t>Human subjects/Vertebrate animals</a:t>
            </a:r>
          </a:p>
        </p:txBody>
      </p:sp>
      <p:sp>
        <p:nvSpPr>
          <p:cNvPr id="3" name="Content Placeholder 2"/>
          <p:cNvSpPr>
            <a:spLocks noGrp="1"/>
          </p:cNvSpPr>
          <p:nvPr>
            <p:ph sz="quarter" idx="1"/>
          </p:nvPr>
        </p:nvSpPr>
        <p:spPr>
          <a:xfrm>
            <a:off x="228600" y="1497686"/>
            <a:ext cx="8531352" cy="5181600"/>
          </a:xfrm>
        </p:spPr>
        <p:txBody>
          <a:bodyPr>
            <a:normAutofit/>
          </a:bodyPr>
          <a:lstStyle/>
          <a:p>
            <a:pPr marL="0" indent="0">
              <a:buNone/>
            </a:pPr>
            <a:r>
              <a:rPr lang="en-US" sz="2800" dirty="0"/>
              <a:t>REQUIRED:</a:t>
            </a:r>
          </a:p>
          <a:p>
            <a:pPr marL="0" indent="0">
              <a:buNone/>
            </a:pPr>
            <a:r>
              <a:rPr lang="en-US" sz="2000" dirty="0"/>
              <a:t>1 local/in-country IRB: 	</a:t>
            </a:r>
            <a:r>
              <a:rPr lang="en-US" sz="2000" dirty="0">
                <a:solidFill>
                  <a:srgbClr val="009430"/>
                </a:solidFill>
              </a:rPr>
              <a:t>National Health Sciences Research 					Committee in Lilongwe, Malawi</a:t>
            </a:r>
          </a:p>
          <a:p>
            <a:pPr marL="0" indent="0">
              <a:buNone/>
            </a:pPr>
            <a:r>
              <a:rPr lang="en-US" sz="2000" dirty="0"/>
              <a:t>1 U.S. Based IRB: 	</a:t>
            </a:r>
            <a:r>
              <a:rPr lang="en-US" sz="2000" dirty="0">
                <a:solidFill>
                  <a:srgbClr val="009430"/>
                </a:solidFill>
              </a:rPr>
              <a:t>UNC-CH IRB in Chapel Hill</a:t>
            </a:r>
          </a:p>
          <a:p>
            <a:pPr marL="0" indent="0">
              <a:buNone/>
            </a:pPr>
            <a:endParaRPr lang="en-US" sz="1400" dirty="0"/>
          </a:p>
          <a:p>
            <a:pPr marL="0" indent="0">
              <a:buNone/>
            </a:pPr>
            <a:r>
              <a:rPr lang="en-US" sz="2600" dirty="0"/>
              <a:t>Simultaneous submission process:</a:t>
            </a:r>
          </a:p>
          <a:p>
            <a:r>
              <a:rPr lang="en-US" sz="2000" dirty="0"/>
              <a:t>Start with sub-award site first: learn the local IRB meeting schedule; expect months of waiting, months b/w submission, feedback and approval. Find a connection on the board in country, if possible.</a:t>
            </a:r>
          </a:p>
          <a:p>
            <a:pPr lvl="0"/>
            <a:r>
              <a:rPr lang="en-US" sz="2000" dirty="0"/>
              <a:t>Primary institution second</a:t>
            </a:r>
          </a:p>
          <a:p>
            <a:pPr lvl="0"/>
            <a:r>
              <a:rPr lang="en-US" sz="2000" dirty="0"/>
              <a:t>Funds for human subjects/</a:t>
            </a:r>
          </a:p>
          <a:p>
            <a:pPr marL="0" lvl="0" indent="0">
              <a:buNone/>
            </a:pPr>
            <a:r>
              <a:rPr lang="en-US" sz="2000" dirty="0"/>
              <a:t>     IACUC related activities are </a:t>
            </a:r>
          </a:p>
          <a:p>
            <a:pPr marL="0" lvl="0" indent="0">
              <a:buNone/>
            </a:pPr>
            <a:r>
              <a:rPr lang="en-US" sz="2000" dirty="0"/>
              <a:t>     restricted until IRB approval </a:t>
            </a:r>
          </a:p>
        </p:txBody>
      </p:sp>
      <p:pic>
        <p:nvPicPr>
          <p:cNvPr id="1026" name="Picture 2" descr="V:\Training Programs\Fogarty Global Health Fellows\FGHF photos\2013-2014\Training Sites Photos\Cape Town\Paich with Two Participant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076" y="4868100"/>
            <a:ext cx="2926098" cy="194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29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09" y="193548"/>
            <a:ext cx="7772400" cy="987552"/>
          </a:xfrm>
        </p:spPr>
        <p:txBody>
          <a:bodyPr>
            <a:normAutofit/>
          </a:bodyPr>
          <a:lstStyle/>
          <a:p>
            <a:r>
              <a:rPr lang="en-US" sz="4000" dirty="0"/>
              <a:t>Project Implementation</a:t>
            </a:r>
          </a:p>
        </p:txBody>
      </p:sp>
      <p:sp>
        <p:nvSpPr>
          <p:cNvPr id="3" name="Content Placeholder 2"/>
          <p:cNvSpPr>
            <a:spLocks noGrp="1"/>
          </p:cNvSpPr>
          <p:nvPr>
            <p:ph sz="quarter" idx="1"/>
          </p:nvPr>
        </p:nvSpPr>
        <p:spPr>
          <a:xfrm>
            <a:off x="381000" y="1600200"/>
            <a:ext cx="8534400" cy="4876800"/>
          </a:xfrm>
        </p:spPr>
        <p:txBody>
          <a:bodyPr>
            <a:normAutofit/>
          </a:bodyPr>
          <a:lstStyle/>
          <a:p>
            <a:r>
              <a:rPr lang="en-US" dirty="0"/>
              <a:t>Project tracking – expenditures</a:t>
            </a:r>
          </a:p>
          <a:p>
            <a:pPr marL="0" indent="0">
              <a:buNone/>
            </a:pPr>
            <a:endParaRPr lang="en-US" dirty="0"/>
          </a:p>
          <a:p>
            <a:r>
              <a:rPr lang="en-US" dirty="0"/>
              <a:t>Compliance issues: </a:t>
            </a:r>
          </a:p>
          <a:p>
            <a:pPr lvl="1"/>
            <a:r>
              <a:rPr lang="en-US" sz="2400" dirty="0"/>
              <a:t>ethics certifications</a:t>
            </a:r>
          </a:p>
          <a:p>
            <a:pPr lvl="1"/>
            <a:r>
              <a:rPr lang="en-US" sz="2400" dirty="0"/>
              <a:t>IRB approval letters</a:t>
            </a:r>
          </a:p>
          <a:p>
            <a:pPr lvl="1"/>
            <a:r>
              <a:rPr lang="en-US" sz="2400" dirty="0"/>
              <a:t>conflicts of interest</a:t>
            </a:r>
          </a:p>
          <a:p>
            <a:pPr marL="457200" lvl="1" indent="0">
              <a:buNone/>
            </a:pPr>
            <a:endParaRPr lang="en-US" sz="2400" dirty="0"/>
          </a:p>
          <a:p>
            <a:r>
              <a:rPr lang="en-US" dirty="0"/>
              <a:t>Sub-awardee reporting</a:t>
            </a:r>
          </a:p>
          <a:p>
            <a:pPr marL="0" indent="0">
              <a:buNone/>
            </a:pPr>
            <a:endParaRPr lang="en-US" sz="2800" dirty="0"/>
          </a:p>
          <a:p>
            <a:pPr marL="0" indent="0">
              <a:buNone/>
            </a:pPr>
            <a:r>
              <a:rPr lang="en-US" i="1" dirty="0"/>
              <a:t>     </a:t>
            </a:r>
            <a:r>
              <a:rPr lang="en-US" sz="3200" i="1" dirty="0"/>
              <a:t>Document, document, document</a:t>
            </a:r>
            <a:r>
              <a:rPr lang="en-US" sz="3600" i="1" dirty="0"/>
              <a:t>!</a:t>
            </a:r>
          </a:p>
        </p:txBody>
      </p:sp>
      <p:pic>
        <p:nvPicPr>
          <p:cNvPr id="7172" name="Picture 4" descr="C:\Users\ksalisbu\AppData\Local\Microsoft\Windows\Temporary Internet Files\Content.IE5\UYH3O190\MC9004135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029200"/>
            <a:ext cx="1632623" cy="141837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salisbu\AppData\Local\Microsoft\Windows\Temporary Internet Files\Content.IE5\J3CAU69P\MC900240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381" y="2438400"/>
            <a:ext cx="3500628" cy="198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1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52" y="215645"/>
            <a:ext cx="7772400" cy="987552"/>
          </a:xfrm>
        </p:spPr>
        <p:txBody>
          <a:bodyPr>
            <a:normAutofit/>
          </a:bodyPr>
          <a:lstStyle/>
          <a:p>
            <a:r>
              <a:rPr lang="en-US" sz="4000" dirty="0"/>
              <a:t>Notice of Award (</a:t>
            </a:r>
            <a:r>
              <a:rPr lang="en-US" sz="4000" dirty="0" err="1"/>
              <a:t>NoA</a:t>
            </a:r>
            <a:r>
              <a:rPr lang="en-US" sz="4000" dirty="0"/>
              <a:t>)</a:t>
            </a:r>
          </a:p>
        </p:txBody>
      </p:sp>
      <p:sp>
        <p:nvSpPr>
          <p:cNvPr id="3" name="Content Placeholder 2"/>
          <p:cNvSpPr>
            <a:spLocks noGrp="1"/>
          </p:cNvSpPr>
          <p:nvPr>
            <p:ph idx="1"/>
          </p:nvPr>
        </p:nvSpPr>
        <p:spPr>
          <a:xfrm>
            <a:off x="361336" y="1659193"/>
            <a:ext cx="7772400" cy="4525963"/>
          </a:xfrm>
        </p:spPr>
        <p:txBody>
          <a:bodyPr/>
          <a:lstStyle/>
          <a:p>
            <a:r>
              <a:rPr lang="en-US" dirty="0"/>
              <a:t>Projects are programmatically approved for entire </a:t>
            </a:r>
            <a:r>
              <a:rPr lang="en-US" u="sng" dirty="0"/>
              <a:t>project period</a:t>
            </a:r>
          </a:p>
          <a:p>
            <a:r>
              <a:rPr lang="en-US" dirty="0"/>
              <a:t>Projects are funded in 12-month increments (</a:t>
            </a:r>
            <a:r>
              <a:rPr lang="en-US" u="sng" dirty="0"/>
              <a:t>budget periods</a:t>
            </a:r>
            <a:r>
              <a:rPr lang="en-US" dirty="0"/>
              <a:t>)</a:t>
            </a:r>
          </a:p>
          <a:p>
            <a:endParaRPr lang="en-US" dirty="0"/>
          </a:p>
          <a:p>
            <a:r>
              <a:rPr lang="en-US" dirty="0"/>
              <a:t>Notice of Award </a:t>
            </a:r>
          </a:p>
          <a:p>
            <a:pPr lvl="1"/>
            <a:r>
              <a:rPr lang="en-US" dirty="0"/>
              <a:t>Approved project period and budget period dates</a:t>
            </a:r>
          </a:p>
          <a:p>
            <a:pPr lvl="1"/>
            <a:r>
              <a:rPr lang="en-US" dirty="0"/>
              <a:t>Amount of funds authorized</a:t>
            </a:r>
          </a:p>
          <a:p>
            <a:pPr lvl="1"/>
            <a:r>
              <a:rPr lang="en-US" dirty="0"/>
              <a:t>Anticipated future-year commitments</a:t>
            </a:r>
          </a:p>
          <a:p>
            <a:pPr lvl="1"/>
            <a:r>
              <a:rPr lang="en-US" dirty="0"/>
              <a:t>Applicable terms and conditions</a:t>
            </a:r>
          </a:p>
          <a:p>
            <a:pPr lvl="1"/>
            <a:r>
              <a:rPr lang="en-US" dirty="0"/>
              <a:t>Any restriction on the use of funds</a:t>
            </a:r>
          </a:p>
          <a:p>
            <a:endParaRPr lang="en-US" dirty="0"/>
          </a:p>
        </p:txBody>
      </p:sp>
      <p:sp>
        <p:nvSpPr>
          <p:cNvPr id="4" name="TextBox 3"/>
          <p:cNvSpPr txBox="1"/>
          <p:nvPr/>
        </p:nvSpPr>
        <p:spPr>
          <a:xfrm rot="20941649">
            <a:off x="6194324" y="4780498"/>
            <a:ext cx="2448232" cy="1569660"/>
          </a:xfrm>
          <a:prstGeom prst="rect">
            <a:avLst/>
          </a:prstGeom>
          <a:noFill/>
          <a:ln>
            <a:solidFill>
              <a:schemeClr val="bg1">
                <a:lumMod val="50000"/>
              </a:schemeClr>
            </a:solidFill>
          </a:ln>
        </p:spPr>
        <p:txBody>
          <a:bodyPr wrap="square" rtlCol="0">
            <a:spAutoFit/>
          </a:bodyPr>
          <a:lstStyle/>
          <a:p>
            <a:pPr algn="ctr">
              <a:buNone/>
            </a:pPr>
            <a:r>
              <a:rPr lang="en-US" dirty="0">
                <a:solidFill>
                  <a:srgbClr val="009430"/>
                </a:solidFill>
              </a:rPr>
              <a:t>Read your </a:t>
            </a:r>
            <a:r>
              <a:rPr lang="en-US" dirty="0" err="1">
                <a:solidFill>
                  <a:srgbClr val="009430"/>
                </a:solidFill>
              </a:rPr>
              <a:t>NoA</a:t>
            </a:r>
            <a:r>
              <a:rPr lang="en-US" dirty="0">
                <a:solidFill>
                  <a:srgbClr val="009430"/>
                </a:solidFill>
              </a:rPr>
              <a:t> carefully! Especially any restrictions</a:t>
            </a:r>
          </a:p>
        </p:txBody>
      </p:sp>
    </p:spTree>
    <p:extLst>
      <p:ext uri="{BB962C8B-B14F-4D97-AF65-F5344CB8AC3E}">
        <p14:creationId xmlns:p14="http://schemas.microsoft.com/office/powerpoint/2010/main" val="211942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587" y="379567"/>
            <a:ext cx="7772400" cy="987552"/>
          </a:xfrm>
        </p:spPr>
        <p:txBody>
          <a:bodyPr>
            <a:normAutofit/>
          </a:bodyPr>
          <a:lstStyle/>
          <a:p>
            <a:r>
              <a:rPr lang="en-US" sz="4400" dirty="0"/>
              <a:t>International Research</a:t>
            </a:r>
            <a:endParaRPr lang="en-US" dirty="0"/>
          </a:p>
        </p:txBody>
      </p:sp>
      <p:sp>
        <p:nvSpPr>
          <p:cNvPr id="5" name="Content Placeholder 4"/>
          <p:cNvSpPr>
            <a:spLocks noGrp="1"/>
          </p:cNvSpPr>
          <p:nvPr>
            <p:ph idx="1"/>
          </p:nvPr>
        </p:nvSpPr>
        <p:spPr>
          <a:xfrm>
            <a:off x="255587" y="1557339"/>
            <a:ext cx="8745537" cy="4395158"/>
          </a:xfrm>
        </p:spPr>
        <p:txBody>
          <a:bodyPr/>
          <a:lstStyle/>
          <a:p>
            <a:pPr marL="1588" indent="-1588">
              <a:spcBef>
                <a:spcPct val="0"/>
              </a:spcBef>
              <a:buFontTx/>
              <a:buNone/>
            </a:pPr>
            <a:r>
              <a:rPr lang="en-US" dirty="0">
                <a:latin typeface="Arial" charset="0"/>
              </a:rPr>
              <a:t>“Time and again it has been demonstrated that the goal of better health has the capacity to demolish geographic and political boundaries and to enter the hearts and minds of men, women, and children in the four corners of the earth. …And there is widespread belief that the nations of the world can and must share their knowledge and other resources so that people everywhere may have the blessing of better health, and through health, may move forward to new levels of peaceful productivity.” </a:t>
            </a:r>
          </a:p>
          <a:p>
            <a:pPr marL="1588" indent="-1588">
              <a:spcBef>
                <a:spcPct val="0"/>
              </a:spcBef>
              <a:buFontTx/>
              <a:buNone/>
            </a:pPr>
            <a:r>
              <a:rPr lang="en-US" dirty="0">
                <a:latin typeface="Arial" charset="0"/>
              </a:rPr>
              <a:t>				</a:t>
            </a:r>
          </a:p>
          <a:p>
            <a:pPr marL="1588" indent="-1588">
              <a:spcBef>
                <a:spcPct val="0"/>
              </a:spcBef>
              <a:buFontTx/>
              <a:buNone/>
            </a:pPr>
            <a:r>
              <a:rPr lang="en-US" dirty="0">
                <a:latin typeface="Arial" charset="0"/>
              </a:rPr>
              <a:t>			~ John E. Fogarty, 1958</a:t>
            </a:r>
          </a:p>
          <a:p>
            <a:endParaRPr lang="en-US" dirty="0"/>
          </a:p>
        </p:txBody>
      </p:sp>
      <p:pic>
        <p:nvPicPr>
          <p:cNvPr id="1026" name="Picture 2" descr="Congressman John Edward Fogarty outside the National Institutes of Health Clinical Center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4720774"/>
            <a:ext cx="2784475" cy="191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65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3810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pPr>
            <a:endParaRPr lang="en-US" dirty="0"/>
          </a:p>
        </p:txBody>
      </p:sp>
      <p:sp>
        <p:nvSpPr>
          <p:cNvPr id="4" name="Content Placeholder 3"/>
          <p:cNvSpPr>
            <a:spLocks noGrp="1"/>
          </p:cNvSpPr>
          <p:nvPr>
            <p:ph sz="quarter" idx="1"/>
          </p:nvPr>
        </p:nvSpPr>
        <p:spPr>
          <a:xfrm>
            <a:off x="192024" y="1496347"/>
            <a:ext cx="8302752" cy="4800600"/>
          </a:xfrm>
        </p:spPr>
        <p:txBody>
          <a:bodyPr>
            <a:normAutofit/>
          </a:bodyPr>
          <a:lstStyle/>
          <a:p>
            <a:r>
              <a:rPr lang="en-US" sz="2000" dirty="0"/>
              <a:t>Describe progress, study results, the significance of the findings, and any significant changes</a:t>
            </a:r>
          </a:p>
          <a:p>
            <a:r>
              <a:rPr lang="en-US" sz="2000" dirty="0"/>
              <a:t>Provide additional information to NIH upon request</a:t>
            </a:r>
          </a:p>
          <a:p>
            <a:pPr marL="0" indent="0">
              <a:buNone/>
            </a:pPr>
            <a:endParaRPr lang="en-US" dirty="0"/>
          </a:p>
          <a:p>
            <a:pPr marL="0" lvl="1" indent="0" algn="ctr">
              <a:spcBef>
                <a:spcPts val="700"/>
              </a:spcBef>
              <a:buClr>
                <a:schemeClr val="accent2"/>
              </a:buClr>
              <a:buSzPct val="60000"/>
              <a:buNone/>
            </a:pPr>
            <a:r>
              <a:rPr lang="en-US" sz="2400" i="1" dirty="0"/>
              <a:t>              </a:t>
            </a:r>
          </a:p>
          <a:p>
            <a:pPr marL="0" lvl="1" indent="0" algn="ctr">
              <a:spcBef>
                <a:spcPts val="700"/>
              </a:spcBef>
              <a:buClr>
                <a:schemeClr val="accent2"/>
              </a:buClr>
              <a:buSzPct val="60000"/>
              <a:buNone/>
            </a:pPr>
            <a:endParaRPr lang="en-US" sz="2400" i="1" dirty="0">
              <a:solidFill>
                <a:srgbClr val="009430"/>
              </a:solidFill>
            </a:endParaRPr>
          </a:p>
          <a:p>
            <a:pPr>
              <a:buFont typeface="Wingdings" panose="05000000000000000000" pitchFamily="2" charset="2"/>
              <a:buChar char="q"/>
            </a:pPr>
            <a:endParaRPr lang="en-US" i="1" dirty="0"/>
          </a:p>
          <a:p>
            <a:pPr>
              <a:buFont typeface="Wingdings" panose="05000000000000000000" pitchFamily="2" charset="2"/>
              <a:buChar char="q"/>
            </a:pPr>
            <a:endParaRPr lang="en-US" dirty="0"/>
          </a:p>
          <a:p>
            <a:endParaRPr lang="en-US" dirty="0"/>
          </a:p>
          <a:p>
            <a:endParaRPr lang="en-US" dirty="0"/>
          </a:p>
        </p:txBody>
      </p:sp>
      <p:pic>
        <p:nvPicPr>
          <p:cNvPr id="9219" name="Picture 3" descr="C:\Users\ksalisbu\AppData\Local\Microsoft\Windows\Temporary Internet Files\Content.IE5\8W5BQ2GN\MC9004417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52" y="2249991"/>
            <a:ext cx="1646656" cy="16466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580" y="6063523"/>
            <a:ext cx="7089059" cy="646331"/>
          </a:xfrm>
          <a:prstGeom prst="rect">
            <a:avLst/>
          </a:prstGeom>
          <a:ln>
            <a:solidFill>
              <a:schemeClr val="bg1">
                <a:lumMod val="65000"/>
              </a:schemeClr>
            </a:solidFill>
          </a:ln>
        </p:spPr>
        <p:txBody>
          <a:bodyPr wrap="square">
            <a:spAutoFit/>
          </a:bodyPr>
          <a:lstStyle/>
          <a:p>
            <a:pPr lvl="0">
              <a:spcBef>
                <a:spcPts val="0"/>
              </a:spcBef>
              <a:buNone/>
            </a:pPr>
            <a:r>
              <a:rPr lang="en-US" sz="1800" dirty="0"/>
              <a:t>NIH OER RPPR webpage:  </a:t>
            </a:r>
            <a:r>
              <a:rPr lang="en-US" sz="1600" dirty="0">
                <a:hlinkClick r:id="rId3"/>
              </a:rPr>
              <a:t>http://grants.nih.gov/grants/rppr/</a:t>
            </a:r>
            <a:endParaRPr lang="en-US" sz="1600" dirty="0"/>
          </a:p>
          <a:p>
            <a:pPr lvl="0">
              <a:spcBef>
                <a:spcPts val="0"/>
              </a:spcBef>
              <a:buNone/>
            </a:pPr>
            <a:r>
              <a:rPr lang="en-US" sz="1800" dirty="0"/>
              <a:t>FIC guidance:  </a:t>
            </a:r>
            <a:r>
              <a:rPr lang="en-US" sz="1600" u="sng" dirty="0">
                <a:hlinkClick r:id="rId4"/>
              </a:rPr>
              <a:t>http://www.fic.nih.gov/Grants/Pages/progress-reports.aspx</a:t>
            </a:r>
            <a:r>
              <a:rPr lang="en-US" sz="1600" u="sng" dirty="0"/>
              <a:t> </a:t>
            </a:r>
            <a:endParaRPr lang="en-US" sz="1600" dirty="0"/>
          </a:p>
        </p:txBody>
      </p:sp>
      <p:sp>
        <p:nvSpPr>
          <p:cNvPr id="9" name="Rectangle 8"/>
          <p:cNvSpPr/>
          <p:nvPr/>
        </p:nvSpPr>
        <p:spPr>
          <a:xfrm>
            <a:off x="192024" y="3640616"/>
            <a:ext cx="7995471" cy="2215991"/>
          </a:xfrm>
          <a:prstGeom prst="rect">
            <a:avLst/>
          </a:prstGeom>
        </p:spPr>
        <p:txBody>
          <a:bodyPr wrap="square">
            <a:spAutoFit/>
          </a:bodyPr>
          <a:lstStyle/>
          <a:p>
            <a:pPr marL="344488" lvl="0" indent="-344488">
              <a:spcBef>
                <a:spcPts val="0"/>
              </a:spcBef>
            </a:pPr>
            <a:r>
              <a:rPr lang="en-US" sz="2000" dirty="0"/>
              <a:t>The RPPR is REQUIRED for all non-competing progress reports submitted on or after October 17, 2014 (</a:t>
            </a:r>
            <a:r>
              <a:rPr lang="en-US" sz="2000" dirty="0">
                <a:hlinkClick r:id="rId5"/>
              </a:rPr>
              <a:t>NOT-OD-14-092</a:t>
            </a:r>
            <a:r>
              <a:rPr lang="en-US" sz="2000" dirty="0"/>
              <a:t>)</a:t>
            </a:r>
          </a:p>
          <a:p>
            <a:pPr marL="344488" lvl="0" indent="-344488">
              <a:spcBef>
                <a:spcPts val="0"/>
              </a:spcBef>
            </a:pPr>
            <a:endParaRPr lang="en-US" sz="400" dirty="0"/>
          </a:p>
          <a:p>
            <a:pPr marL="344488" lvl="1">
              <a:spcBef>
                <a:spcPts val="0"/>
              </a:spcBef>
              <a:buNone/>
            </a:pPr>
            <a:r>
              <a:rPr lang="en-US" sz="2000" dirty="0"/>
              <a:t>New information to be provided by grantees with the RPPR includes:</a:t>
            </a:r>
          </a:p>
          <a:p>
            <a:pPr marL="1139825" lvl="1" indent="-225425">
              <a:spcBef>
                <a:spcPts val="0"/>
              </a:spcBef>
            </a:pPr>
            <a:r>
              <a:rPr lang="en-US" sz="1800" dirty="0"/>
              <a:t>Foreign component information</a:t>
            </a:r>
          </a:p>
          <a:p>
            <a:pPr marL="1139825" lvl="1" indent="-225425">
              <a:spcBef>
                <a:spcPts val="0"/>
              </a:spcBef>
            </a:pPr>
            <a:r>
              <a:rPr lang="en-US" sz="1800" dirty="0"/>
              <a:t>Dollars spent in foreign country(</a:t>
            </a:r>
            <a:r>
              <a:rPr lang="en-US" sz="1800" dirty="0" err="1"/>
              <a:t>ies</a:t>
            </a:r>
            <a:r>
              <a:rPr lang="en-US" sz="1800" dirty="0"/>
              <a:t>) [via first-tier </a:t>
            </a:r>
            <a:r>
              <a:rPr lang="en-US" sz="1800" dirty="0" err="1"/>
              <a:t>subawards</a:t>
            </a:r>
            <a:r>
              <a:rPr lang="en-US" sz="1800" dirty="0"/>
              <a:t>] </a:t>
            </a:r>
          </a:p>
          <a:p>
            <a:pPr marL="1139825" lvl="1" indent="-225425">
              <a:spcBef>
                <a:spcPts val="0"/>
              </a:spcBef>
            </a:pPr>
            <a:r>
              <a:rPr lang="en-US" sz="1800" dirty="0"/>
              <a:t>Organizational affiliation of personnel at foreign sites </a:t>
            </a:r>
          </a:p>
        </p:txBody>
      </p:sp>
      <p:sp>
        <p:nvSpPr>
          <p:cNvPr id="11" name="Title 1"/>
          <p:cNvSpPr>
            <a:spLocks noGrp="1"/>
          </p:cNvSpPr>
          <p:nvPr>
            <p:ph type="title"/>
          </p:nvPr>
        </p:nvSpPr>
        <p:spPr>
          <a:xfrm>
            <a:off x="152400" y="110364"/>
            <a:ext cx="8382000" cy="1206500"/>
          </a:xfrm>
        </p:spPr>
        <p:txBody>
          <a:bodyPr>
            <a:noAutofit/>
          </a:bodyPr>
          <a:lstStyle/>
          <a:p>
            <a:r>
              <a:rPr lang="en-US" sz="4000" dirty="0"/>
              <a:t>Progress Reporting</a:t>
            </a:r>
            <a:br>
              <a:rPr lang="en-US" sz="2000" dirty="0"/>
            </a:br>
            <a:r>
              <a:rPr lang="en-US" sz="2000" dirty="0"/>
              <a:t>Research Performance Progress Report (RPPR)</a:t>
            </a:r>
          </a:p>
        </p:txBody>
      </p:sp>
      <p:sp>
        <p:nvSpPr>
          <p:cNvPr id="10" name="TextBox 9"/>
          <p:cNvSpPr txBox="1"/>
          <p:nvPr/>
        </p:nvSpPr>
        <p:spPr>
          <a:xfrm>
            <a:off x="2730908" y="2814802"/>
            <a:ext cx="4036143" cy="646331"/>
          </a:xfrm>
          <a:prstGeom prst="rect">
            <a:avLst/>
          </a:prstGeom>
          <a:noFill/>
        </p:spPr>
        <p:txBody>
          <a:bodyPr wrap="square" rtlCol="0">
            <a:spAutoFit/>
          </a:bodyPr>
          <a:lstStyle/>
          <a:p>
            <a:pPr>
              <a:buNone/>
            </a:pPr>
            <a:r>
              <a:rPr lang="en-US" sz="1800" i="1" dirty="0">
                <a:solidFill>
                  <a:srgbClr val="009430"/>
                </a:solidFill>
              </a:rPr>
              <a:t>Each report should be a self-contained document</a:t>
            </a:r>
            <a:endParaRPr lang="en-US" sz="1800" dirty="0"/>
          </a:p>
        </p:txBody>
      </p:sp>
    </p:spTree>
    <p:extLst>
      <p:ext uri="{BB962C8B-B14F-4D97-AF65-F5344CB8AC3E}">
        <p14:creationId xmlns:p14="http://schemas.microsoft.com/office/powerpoint/2010/main" val="3512689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48" y="1544592"/>
            <a:ext cx="7772400" cy="4525963"/>
          </a:xfrm>
        </p:spPr>
        <p:txBody>
          <a:bodyPr/>
          <a:lstStyle/>
          <a:p>
            <a:pPr marL="0" indent="0">
              <a:buNone/>
            </a:pPr>
            <a:r>
              <a:rPr lang="en-US" dirty="0"/>
              <a:t>What slows down the award process?</a:t>
            </a:r>
          </a:p>
          <a:p>
            <a:pPr lvl="1"/>
            <a:r>
              <a:rPr lang="en-US" sz="2100" dirty="0"/>
              <a:t>Lack of, or slow, response to inquiries</a:t>
            </a:r>
          </a:p>
          <a:p>
            <a:pPr lvl="1"/>
            <a:r>
              <a:rPr lang="en-US" sz="2100" dirty="0"/>
              <a:t>Delays sending essential information (IRB, IACUC approvals, other support, etc.)</a:t>
            </a:r>
          </a:p>
          <a:p>
            <a:pPr lvl="1"/>
            <a:r>
              <a:rPr lang="en-US" sz="2100" dirty="0"/>
              <a:t>Information sent without identification (e.g., grant number)</a:t>
            </a:r>
          </a:p>
          <a:p>
            <a:pPr lvl="1"/>
            <a:r>
              <a:rPr lang="en-US" sz="2100" dirty="0"/>
              <a:t>Lack of institutional signatures/concurrence</a:t>
            </a:r>
          </a:p>
          <a:p>
            <a:pPr lvl="1"/>
            <a:r>
              <a:rPr lang="en-US" sz="2100" dirty="0"/>
              <a:t>Budgets with inadequate justification</a:t>
            </a:r>
          </a:p>
          <a:p>
            <a:pPr lvl="1"/>
            <a:r>
              <a:rPr lang="en-US" sz="2100" dirty="0"/>
              <a:t>Other Support for an individual that adds up to more than 100% or more than 12 person months per year</a:t>
            </a:r>
          </a:p>
          <a:p>
            <a:pPr lvl="1"/>
            <a:r>
              <a:rPr lang="en-US" sz="2100" dirty="0"/>
              <a:t>Missing information for key personnel</a:t>
            </a:r>
          </a:p>
          <a:p>
            <a:pPr lvl="1"/>
            <a:r>
              <a:rPr lang="en-US" sz="2100" dirty="0"/>
              <a:t>Calculations of F&amp;A that do not make sense</a:t>
            </a:r>
          </a:p>
          <a:p>
            <a:pPr lvl="1"/>
            <a:r>
              <a:rPr lang="en-US" sz="2100" dirty="0"/>
              <a:t>Lack of population data for clinical grants</a:t>
            </a:r>
          </a:p>
          <a:p>
            <a:pPr lvl="1"/>
            <a:endParaRPr lang="en-US" sz="2100" dirty="0"/>
          </a:p>
          <a:p>
            <a:pPr>
              <a:buNone/>
            </a:pPr>
            <a:endParaRPr lang="en-US" sz="2100" dirty="0"/>
          </a:p>
        </p:txBody>
      </p:sp>
      <p:sp>
        <p:nvSpPr>
          <p:cNvPr id="6" name="Title 1"/>
          <p:cNvSpPr txBox="1">
            <a:spLocks/>
          </p:cNvSpPr>
          <p:nvPr/>
        </p:nvSpPr>
        <p:spPr>
          <a:xfrm>
            <a:off x="152400" y="110364"/>
            <a:ext cx="8382000" cy="120650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dirty="0"/>
              <a:t>Progress Reporting</a:t>
            </a:r>
            <a:br>
              <a:rPr lang="en-US" sz="2000" dirty="0"/>
            </a:br>
            <a:r>
              <a:rPr lang="en-US" sz="2000" dirty="0"/>
              <a:t>Research Performance Progress Report (RPPR)</a:t>
            </a:r>
          </a:p>
        </p:txBody>
      </p:sp>
    </p:spTree>
    <p:extLst>
      <p:ext uri="{BB962C8B-B14F-4D97-AF65-F5344CB8AC3E}">
        <p14:creationId xmlns:p14="http://schemas.microsoft.com/office/powerpoint/2010/main" val="3653227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7322"/>
            <a:ext cx="8839200" cy="1104244"/>
          </a:xfrm>
        </p:spPr>
        <p:txBody>
          <a:bodyPr>
            <a:normAutofit/>
          </a:bodyPr>
          <a:lstStyle/>
          <a:p>
            <a:r>
              <a:rPr lang="en-US" sz="4000" dirty="0"/>
              <a:t>Post-Award</a:t>
            </a:r>
            <a:br>
              <a:rPr lang="en-US" dirty="0"/>
            </a:br>
            <a:r>
              <a:rPr lang="en-US" sz="2000" dirty="0"/>
              <a:t>Administrative Requirements</a:t>
            </a:r>
          </a:p>
        </p:txBody>
      </p:sp>
      <p:sp>
        <p:nvSpPr>
          <p:cNvPr id="3" name="Content Placeholder 2"/>
          <p:cNvSpPr>
            <a:spLocks noGrp="1"/>
          </p:cNvSpPr>
          <p:nvPr>
            <p:ph idx="1"/>
          </p:nvPr>
        </p:nvSpPr>
        <p:spPr/>
        <p:txBody>
          <a:bodyPr/>
          <a:lstStyle/>
          <a:p>
            <a:pPr marL="0" indent="0">
              <a:buNone/>
            </a:pPr>
            <a:r>
              <a:rPr lang="en-US" dirty="0"/>
              <a:t>In general, the NIH grantees are allowed a certain degree of latitude to </a:t>
            </a:r>
            <a:r>
              <a:rPr lang="en-US" dirty="0" err="1"/>
              <a:t>rebudget</a:t>
            </a:r>
            <a:r>
              <a:rPr lang="en-US" dirty="0"/>
              <a:t> within and between budget categories to meet  unanticipated needs and to make other types of post-award changes.  </a:t>
            </a:r>
          </a:p>
          <a:p>
            <a:pPr lvl="1"/>
            <a:r>
              <a:rPr lang="en-US" sz="2100" dirty="0"/>
              <a:t>Some changes may be made at grantee’s discretion. </a:t>
            </a:r>
          </a:p>
          <a:p>
            <a:pPr lvl="1"/>
            <a:r>
              <a:rPr lang="en-US" sz="2100" dirty="0"/>
              <a:t>Some changes require NIH prior written approval.</a:t>
            </a:r>
          </a:p>
          <a:p>
            <a:pPr marL="0" indent="0">
              <a:buNone/>
            </a:pPr>
            <a:r>
              <a:rPr lang="en-US" dirty="0"/>
              <a:t>  </a:t>
            </a:r>
          </a:p>
          <a:p>
            <a:pPr marL="0" indent="0">
              <a:buNone/>
            </a:pPr>
            <a:r>
              <a:rPr lang="en-US" dirty="0"/>
              <a:t>Degrees of discretion permitted vary by type of grant, grantee, and coverage by special initiative. </a:t>
            </a:r>
          </a:p>
          <a:p>
            <a:pPr lvl="1"/>
            <a:endParaRPr lang="en-US" sz="2100" dirty="0"/>
          </a:p>
          <a:p>
            <a:endParaRPr lang="en-US" dirty="0"/>
          </a:p>
        </p:txBody>
      </p:sp>
    </p:spTree>
    <p:extLst>
      <p:ext uri="{BB962C8B-B14F-4D97-AF65-F5344CB8AC3E}">
        <p14:creationId xmlns:p14="http://schemas.microsoft.com/office/powerpoint/2010/main" val="1064226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525976"/>
            <a:ext cx="8411497" cy="4525963"/>
          </a:xfrm>
        </p:spPr>
        <p:txBody>
          <a:bodyPr/>
          <a:lstStyle/>
          <a:p>
            <a:pPr marL="0" indent="0">
              <a:spcBef>
                <a:spcPct val="0"/>
              </a:spcBef>
              <a:buNone/>
            </a:pPr>
            <a:r>
              <a:rPr lang="en-US" dirty="0">
                <a:latin typeface="Arial" charset="0"/>
              </a:rPr>
              <a:t>Actions likely to be considered a </a:t>
            </a:r>
            <a:r>
              <a:rPr lang="en-US" u="sng" dirty="0">
                <a:solidFill>
                  <a:srgbClr val="009430"/>
                </a:solidFill>
                <a:latin typeface="Arial" charset="0"/>
              </a:rPr>
              <a:t>change in scope </a:t>
            </a:r>
            <a:r>
              <a:rPr lang="en-US" dirty="0">
                <a:latin typeface="Arial" charset="0"/>
              </a:rPr>
              <a:t>include, but are not limited to: </a:t>
            </a:r>
          </a:p>
          <a:p>
            <a:pPr marL="339725" indent="-339725">
              <a:spcBef>
                <a:spcPct val="0"/>
              </a:spcBef>
              <a:buClr>
                <a:schemeClr val="folHlink"/>
              </a:buClr>
              <a:buFont typeface="Wingdings" pitchFamily="2" charset="2"/>
              <a:buNone/>
            </a:pPr>
            <a:endParaRPr lang="en-US" sz="1000" dirty="0">
              <a:latin typeface="Arial" charset="0"/>
            </a:endParaRPr>
          </a:p>
          <a:p>
            <a:pPr marL="739775" lvl="1" indent="-339725">
              <a:spcBef>
                <a:spcPts val="400"/>
              </a:spcBef>
            </a:pPr>
            <a:r>
              <a:rPr lang="en-US" sz="2100" dirty="0">
                <a:latin typeface="Arial" charset="0"/>
              </a:rPr>
              <a:t>Change in the specific aims</a:t>
            </a:r>
          </a:p>
          <a:p>
            <a:pPr marL="739775" lvl="1" indent="-339725">
              <a:spcBef>
                <a:spcPts val="400"/>
              </a:spcBef>
            </a:pPr>
            <a:r>
              <a:rPr lang="en-US" sz="2100" dirty="0">
                <a:latin typeface="Arial" charset="0"/>
              </a:rPr>
              <a:t>Change in research from one disease area to another</a:t>
            </a:r>
          </a:p>
          <a:p>
            <a:pPr marL="739775" lvl="1" indent="-339725">
              <a:spcBef>
                <a:spcPts val="400"/>
              </a:spcBef>
            </a:pPr>
            <a:r>
              <a:rPr lang="en-US" sz="2100" dirty="0">
                <a:latin typeface="Arial" charset="0"/>
              </a:rPr>
              <a:t>Change from the approved use of research subjects </a:t>
            </a:r>
          </a:p>
          <a:p>
            <a:pPr marL="739775" lvl="1" indent="-339725">
              <a:spcBef>
                <a:spcPts val="400"/>
              </a:spcBef>
            </a:pPr>
            <a:r>
              <a:rPr lang="en-US" sz="2100" dirty="0">
                <a:latin typeface="Arial" charset="0"/>
              </a:rPr>
              <a:t>Substitution of one animal model for another </a:t>
            </a:r>
          </a:p>
          <a:p>
            <a:pPr marL="739775" lvl="1" indent="-339725">
              <a:spcBef>
                <a:spcPts val="400"/>
              </a:spcBef>
            </a:pPr>
            <a:r>
              <a:rPr lang="en-US" sz="2100" dirty="0">
                <a:latin typeface="Arial" charset="0"/>
              </a:rPr>
              <a:t>A clinical hold by the FDA</a:t>
            </a:r>
          </a:p>
          <a:p>
            <a:pPr marL="739775" lvl="1" indent="-339725">
              <a:spcBef>
                <a:spcPts val="400"/>
              </a:spcBef>
            </a:pPr>
            <a:r>
              <a:rPr lang="en-US" sz="2100" dirty="0">
                <a:latin typeface="Arial" charset="0"/>
              </a:rPr>
              <a:t>Application of a new technology</a:t>
            </a:r>
          </a:p>
          <a:p>
            <a:pPr marL="739775" lvl="1" indent="-339725">
              <a:spcBef>
                <a:spcPts val="400"/>
              </a:spcBef>
            </a:pPr>
            <a:r>
              <a:rPr lang="en-US" sz="2100" dirty="0">
                <a:latin typeface="Arial" charset="0"/>
              </a:rPr>
              <a:t>Transferring the performance of substantive programmatic work to a new foreign component</a:t>
            </a:r>
          </a:p>
          <a:p>
            <a:pPr marL="739775" lvl="1" indent="-339725">
              <a:spcBef>
                <a:spcPts val="400"/>
              </a:spcBef>
            </a:pPr>
            <a:r>
              <a:rPr lang="en-US" sz="2100" dirty="0">
                <a:latin typeface="Arial" charset="0"/>
              </a:rPr>
              <a:t>Change in key personnel </a:t>
            </a:r>
          </a:p>
          <a:p>
            <a:pPr marL="739775" lvl="1" indent="-339725">
              <a:spcBef>
                <a:spcPts val="400"/>
              </a:spcBef>
            </a:pPr>
            <a:r>
              <a:rPr lang="en-US" sz="2100" dirty="0">
                <a:latin typeface="Arial" charset="0"/>
              </a:rPr>
              <a:t>Significant </a:t>
            </a:r>
            <a:r>
              <a:rPr lang="en-US" sz="2100" dirty="0" err="1">
                <a:latin typeface="Arial" charset="0"/>
              </a:rPr>
              <a:t>rebudgeting</a:t>
            </a:r>
            <a:r>
              <a:rPr lang="en-US" sz="2100" dirty="0">
                <a:latin typeface="Arial" charset="0"/>
              </a:rPr>
              <a:t>, whether or not the particular expenditure(s) require prior approval</a:t>
            </a:r>
          </a:p>
          <a:p>
            <a:pPr marL="854075" lvl="1">
              <a:spcBef>
                <a:spcPct val="0"/>
              </a:spcBef>
            </a:pPr>
            <a:endParaRPr lang="en-US" dirty="0">
              <a:latin typeface="Arial" charset="0"/>
              <a:cs typeface="Times New Roman" pitchFamily="18" charset="0"/>
            </a:endParaRPr>
          </a:p>
        </p:txBody>
      </p:sp>
      <p:sp>
        <p:nvSpPr>
          <p:cNvPr id="7" name="Title 1"/>
          <p:cNvSpPr txBox="1">
            <a:spLocks/>
          </p:cNvSpPr>
          <p:nvPr/>
        </p:nvSpPr>
        <p:spPr>
          <a:xfrm>
            <a:off x="152400" y="117322"/>
            <a:ext cx="8839200" cy="11042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dirty="0"/>
              <a:t>Post-Award</a:t>
            </a:r>
            <a:br>
              <a:rPr lang="en-US" dirty="0"/>
            </a:br>
            <a:r>
              <a:rPr lang="en-US" sz="2000" dirty="0"/>
              <a:t>Administrative Requirements</a:t>
            </a:r>
          </a:p>
        </p:txBody>
      </p:sp>
    </p:spTree>
    <p:extLst>
      <p:ext uri="{BB962C8B-B14F-4D97-AF65-F5344CB8AC3E}">
        <p14:creationId xmlns:p14="http://schemas.microsoft.com/office/powerpoint/2010/main" val="319076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0" hangingPunct="0">
              <a:spcBef>
                <a:spcPct val="0"/>
              </a:spcBef>
              <a:buSzTx/>
              <a:buNone/>
            </a:pPr>
            <a:r>
              <a:rPr lang="en-US" dirty="0">
                <a:latin typeface="Arial" charset="0"/>
                <a:cs typeface="Times New Roman" pitchFamily="18" charset="0"/>
              </a:rPr>
              <a:t>Process to Request Prior Approval</a:t>
            </a:r>
          </a:p>
          <a:p>
            <a:pPr marL="339725" indent="-339725">
              <a:spcBef>
                <a:spcPct val="0"/>
              </a:spcBef>
              <a:buClr>
                <a:schemeClr val="tx1"/>
              </a:buClr>
              <a:buFont typeface="Wingdings" pitchFamily="2" charset="2"/>
              <a:buChar char="§"/>
            </a:pPr>
            <a:endParaRPr lang="en-US" sz="1000" b="1" dirty="0">
              <a:latin typeface="Arial" charset="0"/>
            </a:endParaRPr>
          </a:p>
          <a:p>
            <a:pPr marL="568325" indent="-457200">
              <a:spcBef>
                <a:spcPct val="0"/>
              </a:spcBef>
              <a:buSzPct val="100000"/>
              <a:buFont typeface="+mj-lt"/>
              <a:buAutoNum type="arabicPeriod"/>
            </a:pPr>
            <a:r>
              <a:rPr lang="en-US" sz="2300" dirty="0">
                <a:latin typeface="Arial" charset="0"/>
              </a:rPr>
              <a:t>Prepare a letter from the PI and signed by the institutional business official.</a:t>
            </a:r>
          </a:p>
          <a:p>
            <a:pPr marL="568325" lvl="1" indent="0">
              <a:spcBef>
                <a:spcPct val="0"/>
              </a:spcBef>
              <a:buNone/>
            </a:pPr>
            <a:r>
              <a:rPr lang="en-US" sz="2100" dirty="0">
                <a:latin typeface="Arial" charset="0"/>
              </a:rPr>
              <a:t>	Include:</a:t>
            </a:r>
          </a:p>
          <a:p>
            <a:pPr marL="1254125" lvl="2">
              <a:spcBef>
                <a:spcPct val="0"/>
              </a:spcBef>
            </a:pPr>
            <a:r>
              <a:rPr lang="en-US" sz="2000" dirty="0">
                <a:latin typeface="Arial" charset="0"/>
              </a:rPr>
              <a:t>Reason for the change </a:t>
            </a:r>
          </a:p>
          <a:p>
            <a:pPr marL="1254125" lvl="2">
              <a:spcBef>
                <a:spcPct val="0"/>
              </a:spcBef>
            </a:pPr>
            <a:r>
              <a:rPr lang="en-US" sz="2000" dirty="0">
                <a:latin typeface="Arial" charset="0"/>
              </a:rPr>
              <a:t>Impact on the project activities</a:t>
            </a:r>
          </a:p>
          <a:p>
            <a:pPr marL="1254125" lvl="2">
              <a:spcBef>
                <a:spcPct val="0"/>
              </a:spcBef>
            </a:pPr>
            <a:r>
              <a:rPr lang="en-US" sz="2000" dirty="0">
                <a:latin typeface="Arial" charset="0"/>
              </a:rPr>
              <a:t>Impact on the project timing</a:t>
            </a:r>
          </a:p>
          <a:p>
            <a:pPr marL="1254125" lvl="2">
              <a:spcBef>
                <a:spcPct val="0"/>
              </a:spcBef>
            </a:pPr>
            <a:r>
              <a:rPr lang="en-US" sz="2000" dirty="0">
                <a:latin typeface="Arial" charset="0"/>
              </a:rPr>
              <a:t>Impact on the budget</a:t>
            </a:r>
          </a:p>
          <a:p>
            <a:pPr marL="1254125" lvl="2">
              <a:spcBef>
                <a:spcPct val="0"/>
              </a:spcBef>
            </a:pPr>
            <a:r>
              <a:rPr lang="en-US" sz="2000" dirty="0">
                <a:latin typeface="Arial" charset="0"/>
              </a:rPr>
              <a:t>Supporting documentation </a:t>
            </a:r>
          </a:p>
          <a:p>
            <a:pPr marL="1254125" lvl="2">
              <a:spcBef>
                <a:spcPct val="0"/>
              </a:spcBef>
            </a:pPr>
            <a:r>
              <a:rPr lang="en-US" sz="2000" dirty="0" err="1">
                <a:latin typeface="Arial" charset="0"/>
              </a:rPr>
              <a:t>Biosketches</a:t>
            </a:r>
            <a:r>
              <a:rPr lang="en-US" sz="2000" dirty="0">
                <a:latin typeface="Arial" charset="0"/>
              </a:rPr>
              <a:t> and other support if applicable</a:t>
            </a:r>
          </a:p>
          <a:p>
            <a:pPr marL="1254125" lvl="2">
              <a:spcBef>
                <a:spcPct val="0"/>
              </a:spcBef>
            </a:pPr>
            <a:endParaRPr lang="en-US" sz="2000" dirty="0">
              <a:latin typeface="Arial" charset="0"/>
            </a:endParaRPr>
          </a:p>
          <a:p>
            <a:pPr marL="568325" indent="-457200">
              <a:spcBef>
                <a:spcPct val="0"/>
              </a:spcBef>
              <a:buSzPct val="100000"/>
              <a:buFont typeface="+mj-lt"/>
              <a:buAutoNum type="arabicPeriod"/>
            </a:pPr>
            <a:r>
              <a:rPr lang="en-US" sz="2300" dirty="0">
                <a:latin typeface="Arial" charset="0"/>
              </a:rPr>
              <a:t>Send letter to the Grants and Program staff at NIH.</a:t>
            </a:r>
          </a:p>
          <a:p>
            <a:pPr marL="568325" lvl="1" indent="0">
              <a:spcBef>
                <a:spcPct val="0"/>
              </a:spcBef>
              <a:buNone/>
            </a:pPr>
            <a:endParaRPr lang="en-US" dirty="0">
              <a:latin typeface="Arial" charset="0"/>
              <a:cs typeface="Times New Roman" pitchFamily="18" charset="0"/>
            </a:endParaRPr>
          </a:p>
        </p:txBody>
      </p:sp>
      <p:sp>
        <p:nvSpPr>
          <p:cNvPr id="7" name="Title 1"/>
          <p:cNvSpPr txBox="1">
            <a:spLocks/>
          </p:cNvSpPr>
          <p:nvPr/>
        </p:nvSpPr>
        <p:spPr>
          <a:xfrm>
            <a:off x="152400" y="117322"/>
            <a:ext cx="8839200" cy="11042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dirty="0"/>
              <a:t>Post-Award</a:t>
            </a:r>
            <a:br>
              <a:rPr lang="en-US" dirty="0"/>
            </a:br>
            <a:r>
              <a:rPr lang="en-US" sz="2000" dirty="0"/>
              <a:t>Administrative Requirements</a:t>
            </a:r>
          </a:p>
        </p:txBody>
      </p:sp>
      <p:sp>
        <p:nvSpPr>
          <p:cNvPr id="8" name="TextBox 7"/>
          <p:cNvSpPr txBox="1"/>
          <p:nvPr/>
        </p:nvSpPr>
        <p:spPr>
          <a:xfrm>
            <a:off x="471948" y="6126163"/>
            <a:ext cx="8200103" cy="415498"/>
          </a:xfrm>
          <a:prstGeom prst="rect">
            <a:avLst/>
          </a:prstGeom>
          <a:noFill/>
        </p:spPr>
        <p:txBody>
          <a:bodyPr wrap="square" rtlCol="0">
            <a:spAutoFit/>
          </a:bodyPr>
          <a:lstStyle/>
          <a:p>
            <a:pPr marL="0" lvl="1">
              <a:buNone/>
            </a:pPr>
            <a:r>
              <a:rPr lang="en-US" sz="2100" b="1" dirty="0">
                <a:solidFill>
                  <a:srgbClr val="009430"/>
                </a:solidFill>
              </a:rPr>
              <a:t>Enact change </a:t>
            </a:r>
            <a:r>
              <a:rPr lang="en-US" sz="2100" b="1" u="sng" dirty="0">
                <a:solidFill>
                  <a:srgbClr val="009430"/>
                </a:solidFill>
              </a:rPr>
              <a:t>only</a:t>
            </a:r>
            <a:r>
              <a:rPr lang="en-US" sz="2100" b="1" dirty="0">
                <a:solidFill>
                  <a:srgbClr val="009430"/>
                </a:solidFill>
              </a:rPr>
              <a:t> if written approval is received from the NIH</a:t>
            </a:r>
          </a:p>
        </p:txBody>
      </p:sp>
    </p:spTree>
    <p:extLst>
      <p:ext uri="{BB962C8B-B14F-4D97-AF65-F5344CB8AC3E}">
        <p14:creationId xmlns:p14="http://schemas.microsoft.com/office/powerpoint/2010/main" val="318531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603" y="1967092"/>
            <a:ext cx="7772400" cy="4525963"/>
          </a:xfrm>
        </p:spPr>
        <p:txBody>
          <a:bodyPr/>
          <a:lstStyle/>
          <a:p>
            <a:pPr marL="0" indent="0">
              <a:buNone/>
            </a:pPr>
            <a:r>
              <a:rPr lang="en-US" dirty="0"/>
              <a:t>Managing </a:t>
            </a:r>
            <a:r>
              <a:rPr lang="en-US" dirty="0" err="1"/>
              <a:t>subawards</a:t>
            </a:r>
            <a:endParaRPr lang="en-US" dirty="0"/>
          </a:p>
          <a:p>
            <a:pPr lvl="1"/>
            <a:r>
              <a:rPr lang="en-US" sz="2100" dirty="0"/>
              <a:t>Agreement must be in writing and periodically updated. </a:t>
            </a:r>
          </a:p>
          <a:p>
            <a:pPr lvl="1"/>
            <a:r>
              <a:rPr lang="en-US" sz="2100" dirty="0"/>
              <a:t>Communication channels must be clear and consistent.</a:t>
            </a:r>
          </a:p>
          <a:p>
            <a:pPr lvl="1"/>
            <a:r>
              <a:rPr lang="en-US" sz="2100" b="1" dirty="0"/>
              <a:t>Prime grantee is responsible for </a:t>
            </a:r>
            <a:r>
              <a:rPr lang="en-US" sz="2100" b="1" dirty="0" err="1"/>
              <a:t>subawardee</a:t>
            </a:r>
            <a:r>
              <a:rPr lang="en-US" sz="2100" b="1" dirty="0"/>
              <a:t> compliance and for safeguarding U.S. funds</a:t>
            </a:r>
            <a:r>
              <a:rPr lang="en-US" sz="2100" dirty="0"/>
              <a:t>.</a:t>
            </a:r>
          </a:p>
          <a:p>
            <a:pPr lvl="1"/>
            <a:r>
              <a:rPr lang="en-US" sz="2100" dirty="0"/>
              <a:t>Arrangements must be consistent with your institutional policy and procedures.</a:t>
            </a:r>
          </a:p>
          <a:p>
            <a:pPr lvl="1"/>
            <a:endParaRPr lang="en-US" sz="2100" dirty="0"/>
          </a:p>
          <a:p>
            <a:endParaRPr lang="en-US" dirty="0"/>
          </a:p>
        </p:txBody>
      </p:sp>
      <p:sp>
        <p:nvSpPr>
          <p:cNvPr id="7" name="Title 1"/>
          <p:cNvSpPr txBox="1">
            <a:spLocks/>
          </p:cNvSpPr>
          <p:nvPr/>
        </p:nvSpPr>
        <p:spPr>
          <a:xfrm>
            <a:off x="152400" y="117322"/>
            <a:ext cx="8839200" cy="11042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dirty="0"/>
              <a:t>Post-Award</a:t>
            </a:r>
            <a:br>
              <a:rPr lang="en-US" dirty="0"/>
            </a:br>
            <a:r>
              <a:rPr lang="en-US" sz="2000" dirty="0"/>
              <a:t>Administrative Requirements</a:t>
            </a:r>
          </a:p>
        </p:txBody>
      </p:sp>
    </p:spTree>
    <p:extLst>
      <p:ext uri="{BB962C8B-B14F-4D97-AF65-F5344CB8AC3E}">
        <p14:creationId xmlns:p14="http://schemas.microsoft.com/office/powerpoint/2010/main" val="6629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52743"/>
            <a:ext cx="8548686" cy="4525963"/>
          </a:xfrm>
        </p:spPr>
        <p:txBody>
          <a:bodyPr/>
          <a:lstStyle/>
          <a:p>
            <a:pPr marL="0" indent="0">
              <a:buNone/>
            </a:pPr>
            <a:r>
              <a:rPr lang="en-US" sz="1800" dirty="0"/>
              <a:t>Closeout</a:t>
            </a:r>
            <a:r>
              <a:rPr lang="en-US" sz="1800" b="1" dirty="0"/>
              <a:t> </a:t>
            </a:r>
            <a:r>
              <a:rPr lang="en-US" sz="1800" dirty="0"/>
              <a:t>of an award</a:t>
            </a:r>
            <a:r>
              <a:rPr lang="en-US" sz="1800" b="1" dirty="0"/>
              <a:t> </a:t>
            </a:r>
            <a:r>
              <a:rPr lang="en-US" sz="1800" dirty="0"/>
              <a:t>is</a:t>
            </a:r>
            <a:r>
              <a:rPr lang="en-US" sz="1800" b="1" dirty="0"/>
              <a:t> </a:t>
            </a:r>
            <a:r>
              <a:rPr lang="en-US" sz="1800" dirty="0"/>
              <a:t>the process by which NIH determines that all applicable administrative actions and all required work of an award have been completed by the grantee and NIH. </a:t>
            </a:r>
          </a:p>
          <a:p>
            <a:pPr marL="0" indent="0">
              <a:buNone/>
            </a:pPr>
            <a:endParaRPr lang="en-US" sz="1800" dirty="0"/>
          </a:p>
          <a:p>
            <a:pPr marL="0" indent="0">
              <a:buNone/>
            </a:pPr>
            <a:r>
              <a:rPr lang="en-US" sz="1800" b="1" dirty="0"/>
              <a:t>Grantees must submit the following closeout reports: </a:t>
            </a:r>
          </a:p>
          <a:p>
            <a:r>
              <a:rPr lang="en-US" sz="1800" dirty="0"/>
              <a:t>Final Federal Financial Report (except for Fellowships) </a:t>
            </a:r>
          </a:p>
          <a:p>
            <a:r>
              <a:rPr lang="en-US" sz="1800" dirty="0"/>
              <a:t>Final Progress Report (except for Fellowships for which the Termination Notice will continue to serve as the Final Progress Report) </a:t>
            </a:r>
          </a:p>
          <a:p>
            <a:r>
              <a:rPr lang="en-US" sz="1800" dirty="0"/>
              <a:t>Final Invention Statement and Certification (except for Training grants, Fellowships, and certain other programs—e.g., activity codes C06, R13, R25, S10) </a:t>
            </a:r>
          </a:p>
          <a:p>
            <a:endParaRPr lang="en-US" sz="1800" dirty="0"/>
          </a:p>
          <a:p>
            <a:pPr marL="0" indent="0">
              <a:buNone/>
            </a:pPr>
            <a:r>
              <a:rPr lang="en-US" sz="1800" b="1" dirty="0"/>
              <a:t>All applicable closeout reports are due no later than 120 days after the project end date.</a:t>
            </a:r>
            <a:r>
              <a:rPr lang="en-US" sz="1800" dirty="0"/>
              <a:t> </a:t>
            </a:r>
          </a:p>
          <a:p>
            <a:pPr marL="0" indent="0">
              <a:buNone/>
            </a:pPr>
            <a:endParaRPr lang="en-US" sz="1800" dirty="0"/>
          </a:p>
          <a:p>
            <a:pPr marL="0" indent="0">
              <a:buNone/>
            </a:pPr>
            <a:r>
              <a:rPr lang="en-US" sz="1800" dirty="0">
                <a:solidFill>
                  <a:srgbClr val="FF0000"/>
                </a:solidFill>
              </a:rPr>
              <a:t>Failure to submit timely and accurate final reports may affect future funding to the organization and/or awards with the same PD/PI. </a:t>
            </a:r>
          </a:p>
        </p:txBody>
      </p:sp>
      <p:sp>
        <p:nvSpPr>
          <p:cNvPr id="7" name="Title 1"/>
          <p:cNvSpPr txBox="1">
            <a:spLocks/>
          </p:cNvSpPr>
          <p:nvPr/>
        </p:nvSpPr>
        <p:spPr>
          <a:xfrm>
            <a:off x="152400" y="117322"/>
            <a:ext cx="8839200" cy="11042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pPr>
            <a:r>
              <a:rPr lang="en-US" sz="4000" dirty="0"/>
              <a:t>Final Progress Reports</a:t>
            </a:r>
            <a:endParaRPr lang="en-US" sz="2000" dirty="0"/>
          </a:p>
        </p:txBody>
      </p:sp>
    </p:spTree>
    <p:extLst>
      <p:ext uri="{BB962C8B-B14F-4D97-AF65-F5344CB8AC3E}">
        <p14:creationId xmlns:p14="http://schemas.microsoft.com/office/powerpoint/2010/main" val="141062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6" y="260351"/>
            <a:ext cx="7772400" cy="987552"/>
          </a:xfrm>
        </p:spPr>
        <p:txBody>
          <a:bodyPr>
            <a:normAutofit/>
          </a:bodyPr>
          <a:lstStyle/>
          <a:p>
            <a:r>
              <a:rPr lang="en-US" sz="4800" dirty="0"/>
              <a:t>Resources</a:t>
            </a:r>
          </a:p>
        </p:txBody>
      </p:sp>
      <p:sp>
        <p:nvSpPr>
          <p:cNvPr id="3" name="Content Placeholder 2"/>
          <p:cNvSpPr>
            <a:spLocks noGrp="1"/>
          </p:cNvSpPr>
          <p:nvPr>
            <p:ph sz="quarter" idx="1"/>
          </p:nvPr>
        </p:nvSpPr>
        <p:spPr>
          <a:xfrm>
            <a:off x="357187" y="1357312"/>
            <a:ext cx="8429626" cy="5257800"/>
          </a:xfrm>
        </p:spPr>
        <p:txBody>
          <a:bodyPr>
            <a:noAutofit/>
          </a:bodyPr>
          <a:lstStyle/>
          <a:p>
            <a:pPr marL="0" indent="0">
              <a:buNone/>
            </a:pPr>
            <a:endParaRPr lang="en-US" sz="1800" dirty="0"/>
          </a:p>
          <a:p>
            <a:pPr>
              <a:lnSpc>
                <a:spcPct val="120000"/>
              </a:lnSpc>
              <a:spcBef>
                <a:spcPts val="0"/>
              </a:spcBef>
              <a:spcAft>
                <a:spcPts val="1200"/>
              </a:spcAft>
            </a:pPr>
            <a:r>
              <a:rPr lang="pt-PT" sz="1800" dirty="0"/>
              <a:t>eRA Commons: </a:t>
            </a:r>
            <a:r>
              <a:rPr lang="pt-PT" sz="1800" u="sng" dirty="0">
                <a:hlinkClick r:id="rId3"/>
              </a:rPr>
              <a:t>https://commons.era.nih.gov/commons/</a:t>
            </a:r>
            <a:r>
              <a:rPr lang="pt-PT" sz="1800" dirty="0"/>
              <a:t>   </a:t>
            </a:r>
            <a:endParaRPr lang="en-US" sz="1800" dirty="0"/>
          </a:p>
          <a:p>
            <a:pPr>
              <a:lnSpc>
                <a:spcPct val="120000"/>
              </a:lnSpc>
              <a:spcBef>
                <a:spcPts val="0"/>
              </a:spcBef>
              <a:spcAft>
                <a:spcPts val="1200"/>
              </a:spcAft>
            </a:pPr>
            <a:r>
              <a:rPr lang="en-US" sz="1800" dirty="0"/>
              <a:t>Electronic Research Administration: </a:t>
            </a:r>
            <a:r>
              <a:rPr lang="en-US" sz="1800" u="sng" dirty="0">
                <a:hlinkClick r:id="rId4"/>
              </a:rPr>
              <a:t>http://era.nih.gov/</a:t>
            </a:r>
            <a:endParaRPr lang="en-US" sz="1800" dirty="0"/>
          </a:p>
          <a:p>
            <a:pPr>
              <a:lnSpc>
                <a:spcPct val="120000"/>
              </a:lnSpc>
              <a:spcBef>
                <a:spcPts val="0"/>
              </a:spcBef>
              <a:spcAft>
                <a:spcPts val="1200"/>
              </a:spcAft>
            </a:pPr>
            <a:r>
              <a:rPr lang="en-US" sz="1800" dirty="0"/>
              <a:t>Applying Electronically: </a:t>
            </a:r>
            <a:r>
              <a:rPr lang="en-US" sz="1800" u="sng" dirty="0">
                <a:hlinkClick r:id="rId5"/>
              </a:rPr>
              <a:t>http://grants.nih.gov/grants/ElectronicReceipt/</a:t>
            </a:r>
            <a:r>
              <a:rPr lang="en-US" sz="1800" dirty="0"/>
              <a:t> </a:t>
            </a:r>
          </a:p>
          <a:p>
            <a:pPr>
              <a:lnSpc>
                <a:spcPct val="120000"/>
              </a:lnSpc>
              <a:spcBef>
                <a:spcPts val="0"/>
              </a:spcBef>
              <a:spcAft>
                <a:spcPts val="1200"/>
              </a:spcAft>
            </a:pPr>
            <a:r>
              <a:rPr lang="en-US" sz="1800" dirty="0"/>
              <a:t>FAQs for Foreign Organizations: </a:t>
            </a:r>
            <a:r>
              <a:rPr lang="en-US" sz="1800" dirty="0">
                <a:hlinkClick r:id="rId6"/>
              </a:rPr>
              <a:t>http://grants.nih.gov/grants/electronicreceipt/faq_full.htm#special</a:t>
            </a:r>
            <a:endParaRPr lang="en-US" sz="1800" dirty="0"/>
          </a:p>
          <a:p>
            <a:pPr>
              <a:lnSpc>
                <a:spcPct val="120000"/>
              </a:lnSpc>
              <a:spcBef>
                <a:spcPts val="0"/>
              </a:spcBef>
              <a:spcAft>
                <a:spcPts val="1200"/>
              </a:spcAft>
            </a:pPr>
            <a:r>
              <a:rPr lang="en-US" sz="1800" dirty="0"/>
              <a:t>NIH About Grants: </a:t>
            </a:r>
            <a:r>
              <a:rPr lang="en-US" sz="1800" u="sng" dirty="0">
                <a:hlinkClick r:id="rId7"/>
              </a:rPr>
              <a:t>http://grants.nih.gov/grants/oer.htm</a:t>
            </a:r>
            <a:r>
              <a:rPr lang="en-US" sz="1800" dirty="0"/>
              <a:t> </a:t>
            </a:r>
          </a:p>
          <a:p>
            <a:pPr>
              <a:lnSpc>
                <a:spcPct val="120000"/>
              </a:lnSpc>
              <a:spcBef>
                <a:spcPts val="0"/>
              </a:spcBef>
              <a:spcAft>
                <a:spcPts val="1200"/>
              </a:spcAft>
            </a:pPr>
            <a:r>
              <a:rPr lang="en-US" sz="1800" dirty="0"/>
              <a:t>NIH Guide to Grants and Contracts: </a:t>
            </a:r>
            <a:r>
              <a:rPr lang="en-US" sz="1800" dirty="0">
                <a:hlinkClick r:id="rId8"/>
              </a:rPr>
              <a:t>https://grants.nih.gov/funding/index.htm</a:t>
            </a:r>
            <a:endParaRPr lang="en-US" sz="1800" dirty="0"/>
          </a:p>
          <a:p>
            <a:pPr>
              <a:lnSpc>
                <a:spcPct val="120000"/>
              </a:lnSpc>
              <a:spcBef>
                <a:spcPts val="0"/>
              </a:spcBef>
              <a:spcAft>
                <a:spcPts val="1200"/>
              </a:spcAft>
            </a:pPr>
            <a:r>
              <a:rPr lang="en-US" sz="1800" dirty="0"/>
              <a:t>SF424 (R&amp;R) Application Instructions: </a:t>
            </a:r>
            <a:r>
              <a:rPr lang="en-US" sz="1800" dirty="0">
                <a:hlinkClick r:id="rId9"/>
              </a:rPr>
              <a:t>https://grants.nih.gov/grants/how-to-apply-application-guide.htm</a:t>
            </a:r>
            <a:endParaRPr lang="en-US" sz="1800" dirty="0"/>
          </a:p>
          <a:p>
            <a:pPr>
              <a:lnSpc>
                <a:spcPct val="120000"/>
              </a:lnSpc>
              <a:spcBef>
                <a:spcPts val="0"/>
              </a:spcBef>
              <a:spcAft>
                <a:spcPts val="1200"/>
              </a:spcAft>
            </a:pPr>
            <a:r>
              <a:rPr lang="en-US" sz="1800" dirty="0"/>
              <a:t>NIH Grants Policy Statement: </a:t>
            </a:r>
            <a:r>
              <a:rPr lang="en-US" sz="1800" dirty="0">
                <a:hlinkClick r:id="rId10"/>
              </a:rPr>
              <a:t>http://grants.nih.gov/policy/nihgps/index.htm</a:t>
            </a:r>
            <a:endParaRPr lang="en-US" sz="1800" dirty="0"/>
          </a:p>
          <a:p>
            <a:pPr>
              <a:lnSpc>
                <a:spcPct val="120000"/>
              </a:lnSpc>
              <a:spcBef>
                <a:spcPts val="0"/>
              </a:spcBef>
              <a:spcAft>
                <a:spcPts val="1200"/>
              </a:spcAft>
            </a:pPr>
            <a:r>
              <a:rPr lang="en-US" sz="1800" dirty="0"/>
              <a:t>Research Portfolio Online Reporting Tools (</a:t>
            </a:r>
            <a:r>
              <a:rPr lang="en-US" sz="1800" dirty="0" err="1"/>
              <a:t>RePORT</a:t>
            </a:r>
            <a:r>
              <a:rPr lang="en-US" sz="1800" dirty="0"/>
              <a:t>): </a:t>
            </a:r>
            <a:r>
              <a:rPr lang="en-US" sz="1800" dirty="0">
                <a:hlinkClick r:id="rId11"/>
              </a:rPr>
              <a:t>https://report.nih.gov/</a:t>
            </a:r>
            <a:endParaRPr lang="en-US" sz="1800" dirty="0"/>
          </a:p>
          <a:p>
            <a:pPr indent="0">
              <a:buNone/>
            </a:pP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625230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Agenda</a:t>
            </a:r>
          </a:p>
        </p:txBody>
      </p:sp>
      <p:sp>
        <p:nvSpPr>
          <p:cNvPr id="5" name="Content Placeholder 4"/>
          <p:cNvSpPr>
            <a:spLocks noGrp="1"/>
          </p:cNvSpPr>
          <p:nvPr>
            <p:ph idx="1"/>
          </p:nvPr>
        </p:nvSpPr>
        <p:spPr>
          <a:xfrm>
            <a:off x="685800" y="1600201"/>
            <a:ext cx="7630064" cy="4395158"/>
          </a:xfrm>
        </p:spPr>
        <p:txBody>
          <a:bodyPr/>
          <a:lstStyle/>
          <a:p>
            <a:pPr marL="0" indent="0">
              <a:buNone/>
            </a:pPr>
            <a:endParaRPr lang="en-US" b="1" dirty="0">
              <a:solidFill>
                <a:srgbClr val="228A22"/>
              </a:solidFill>
            </a:endParaRPr>
          </a:p>
          <a:p>
            <a:pPr marL="457200" indent="-457200">
              <a:buFont typeface="+mj-lt"/>
              <a:buAutoNum type="arabicPeriod"/>
            </a:pPr>
            <a:r>
              <a:rPr lang="en-US" b="1" dirty="0">
                <a:solidFill>
                  <a:srgbClr val="228A22"/>
                </a:solidFill>
              </a:rPr>
              <a:t>Pre-Award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Post-Award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Funding Opportunities for international investigators</a:t>
            </a:r>
          </a:p>
          <a:p>
            <a:endParaRPr lang="en-US" b="1" dirty="0">
              <a:solidFill>
                <a:srgbClr val="228A22"/>
              </a:solidFill>
            </a:endParaRPr>
          </a:p>
          <a:p>
            <a:endParaRPr lang="en-US" dirty="0"/>
          </a:p>
        </p:txBody>
      </p:sp>
    </p:spTree>
    <p:extLst>
      <p:ext uri="{BB962C8B-B14F-4D97-AF65-F5344CB8AC3E}">
        <p14:creationId xmlns:p14="http://schemas.microsoft.com/office/powerpoint/2010/main" val="11831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3" end="3"/>
                                            </p:txEl>
                                          </p:spTgt>
                                        </p:tgtEl>
                                        <p:attrNameLst>
                                          <p:attrName>style.opacity</p:attrName>
                                        </p:attrNameLst>
                                      </p:cBhvr>
                                      <p:to>
                                        <p:strVal val="0.5"/>
                                      </p:to>
                                    </p:set>
                                    <p:animEffect filter="image" prLst="opacity: 0.5">
                                      <p:cBhvr rctx="IE">
                                        <p:cTn id="10"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3093" y="11723"/>
            <a:ext cx="9372600" cy="8524875"/>
          </a:xfrm>
          <a:prstGeom prst="rect">
            <a:avLst/>
          </a:prstGeom>
        </p:spPr>
      </p:pic>
    </p:spTree>
    <p:extLst>
      <p:ext uri="{BB962C8B-B14F-4D97-AF65-F5344CB8AC3E}">
        <p14:creationId xmlns:p14="http://schemas.microsoft.com/office/powerpoint/2010/main" val="43978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284470"/>
            <a:ext cx="8986684" cy="987552"/>
          </a:xfrm>
        </p:spPr>
        <p:txBody>
          <a:bodyPr>
            <a:noAutofit/>
          </a:bodyPr>
          <a:lstStyle/>
          <a:p>
            <a:r>
              <a:rPr lang="en-US" sz="4000" dirty="0"/>
              <a:t>The NIH and International Research</a:t>
            </a:r>
          </a:p>
        </p:txBody>
      </p:sp>
      <p:sp>
        <p:nvSpPr>
          <p:cNvPr id="3" name="Content Placeholder 2"/>
          <p:cNvSpPr>
            <a:spLocks noGrp="1"/>
          </p:cNvSpPr>
          <p:nvPr>
            <p:ph idx="1"/>
          </p:nvPr>
        </p:nvSpPr>
        <p:spPr>
          <a:xfrm>
            <a:off x="282678" y="1462548"/>
            <a:ext cx="6196781" cy="4525963"/>
          </a:xfrm>
        </p:spPr>
        <p:txBody>
          <a:bodyPr/>
          <a:lstStyle/>
          <a:p>
            <a:pPr marL="0" indent="0">
              <a:buNone/>
            </a:pPr>
            <a:r>
              <a:rPr lang="en-US" dirty="0">
                <a:solidFill>
                  <a:srgbClr val="009430"/>
                </a:solidFill>
              </a:rPr>
              <a:t>Reasons why NIH supports international research:</a:t>
            </a:r>
          </a:p>
          <a:p>
            <a:pPr lvl="1"/>
            <a:r>
              <a:rPr lang="en-US" dirty="0"/>
              <a:t>Application presents </a:t>
            </a:r>
            <a:r>
              <a:rPr lang="en-US" u="sng" dirty="0"/>
              <a:t>special opportunities </a:t>
            </a:r>
            <a:r>
              <a:rPr lang="en-US" dirty="0"/>
              <a:t>for furthering research programs through the use of unusual talents, resources, populations, or environmental conditions not available in the U.S. or that augment existing U.S. resources.</a:t>
            </a:r>
          </a:p>
          <a:p>
            <a:pPr lvl="1">
              <a:buNone/>
            </a:pPr>
            <a:endParaRPr lang="en-US" dirty="0"/>
          </a:p>
          <a:p>
            <a:pPr lvl="1"/>
            <a:r>
              <a:rPr lang="en-US" u="sng" dirty="0"/>
              <a:t>Specific relevance </a:t>
            </a:r>
            <a:r>
              <a:rPr lang="en-US" dirty="0"/>
              <a:t>to the mission and objectives of the awarding IC and has the potential for significantly advancing the health sciences in the U.S.</a:t>
            </a:r>
          </a:p>
          <a:p>
            <a:endParaRPr lang="en-US" dirty="0">
              <a:solidFill>
                <a:srgbClr val="009430"/>
              </a:solidFill>
            </a:endParaRPr>
          </a:p>
        </p:txBody>
      </p:sp>
      <p:grpSp>
        <p:nvGrpSpPr>
          <p:cNvPr id="5" name="Group 4"/>
          <p:cNvGrpSpPr>
            <a:grpSpLocks/>
          </p:cNvGrpSpPr>
          <p:nvPr/>
        </p:nvGrpSpPr>
        <p:grpSpPr bwMode="auto">
          <a:xfrm>
            <a:off x="6625365" y="1747956"/>
            <a:ext cx="2156604" cy="4726586"/>
            <a:chOff x="4264" y="0"/>
            <a:chExt cx="1496" cy="4325"/>
          </a:xfrm>
        </p:grpSpPr>
        <p:pic>
          <p:nvPicPr>
            <p:cNvPr id="6" name="Picture 5" descr="MPj04037050000[1]"/>
            <p:cNvPicPr>
              <a:picLocks noChangeAspect="1" noChangeArrowheads="1"/>
            </p:cNvPicPr>
            <p:nvPr/>
          </p:nvPicPr>
          <p:blipFill>
            <a:blip r:embed="rId3" cstate="print"/>
            <a:srcRect/>
            <a:stretch>
              <a:fillRect/>
            </a:stretch>
          </p:blipFill>
          <p:spPr bwMode="auto">
            <a:xfrm>
              <a:off x="4264" y="2453"/>
              <a:ext cx="1496" cy="1872"/>
            </a:xfrm>
            <a:prstGeom prst="rect">
              <a:avLst/>
            </a:prstGeom>
            <a:noFill/>
          </p:spPr>
        </p:pic>
        <p:pic>
          <p:nvPicPr>
            <p:cNvPr id="7" name="Picture 6" descr="MPj04074910000[1]"/>
            <p:cNvPicPr>
              <a:picLocks noChangeAspect="1" noChangeArrowheads="1"/>
            </p:cNvPicPr>
            <p:nvPr/>
          </p:nvPicPr>
          <p:blipFill>
            <a:blip r:embed="rId4" cstate="print"/>
            <a:srcRect/>
            <a:stretch>
              <a:fillRect/>
            </a:stretch>
          </p:blipFill>
          <p:spPr bwMode="auto">
            <a:xfrm>
              <a:off x="4272" y="0"/>
              <a:ext cx="1488" cy="1471"/>
            </a:xfrm>
            <a:prstGeom prst="rect">
              <a:avLst/>
            </a:prstGeom>
            <a:noFill/>
          </p:spPr>
        </p:pic>
        <p:pic>
          <p:nvPicPr>
            <p:cNvPr id="8" name="Picture 7" descr="MPj04075490000[1]"/>
            <p:cNvPicPr>
              <a:picLocks noChangeAspect="1" noChangeArrowheads="1"/>
            </p:cNvPicPr>
            <p:nvPr/>
          </p:nvPicPr>
          <p:blipFill>
            <a:blip r:embed="rId5" cstate="print"/>
            <a:srcRect/>
            <a:stretch>
              <a:fillRect/>
            </a:stretch>
          </p:blipFill>
          <p:spPr bwMode="auto">
            <a:xfrm>
              <a:off x="4272" y="1392"/>
              <a:ext cx="1488" cy="864"/>
            </a:xfrm>
            <a:prstGeom prst="rect">
              <a:avLst/>
            </a:prstGeom>
            <a:noFill/>
          </p:spPr>
        </p:pic>
        <p:pic>
          <p:nvPicPr>
            <p:cNvPr id="9" name="Picture 8" descr="MPj04024790000[1]"/>
            <p:cNvPicPr>
              <a:picLocks noChangeAspect="1" noChangeArrowheads="1"/>
            </p:cNvPicPr>
            <p:nvPr/>
          </p:nvPicPr>
          <p:blipFill>
            <a:blip r:embed="rId6" cstate="print"/>
            <a:srcRect/>
            <a:stretch>
              <a:fillRect/>
            </a:stretch>
          </p:blipFill>
          <p:spPr bwMode="auto">
            <a:xfrm>
              <a:off x="4272" y="2880"/>
              <a:ext cx="1488" cy="768"/>
            </a:xfrm>
            <a:prstGeom prst="rect">
              <a:avLst/>
            </a:prstGeom>
            <a:noFill/>
          </p:spPr>
        </p:pic>
        <p:pic>
          <p:nvPicPr>
            <p:cNvPr id="10" name="Picture 9" descr="MPj03373480000[1]"/>
            <p:cNvPicPr>
              <a:picLocks noChangeAspect="1" noChangeArrowheads="1"/>
            </p:cNvPicPr>
            <p:nvPr/>
          </p:nvPicPr>
          <p:blipFill>
            <a:blip r:embed="rId7" cstate="print"/>
            <a:srcRect/>
            <a:stretch>
              <a:fillRect/>
            </a:stretch>
          </p:blipFill>
          <p:spPr bwMode="auto">
            <a:xfrm>
              <a:off x="4272" y="2112"/>
              <a:ext cx="1488" cy="864"/>
            </a:xfrm>
            <a:prstGeom prst="rect">
              <a:avLst/>
            </a:prstGeom>
            <a:noFill/>
          </p:spPr>
        </p:pic>
      </p:grpSp>
    </p:spTree>
    <p:extLst>
      <p:ext uri="{BB962C8B-B14F-4D97-AF65-F5344CB8AC3E}">
        <p14:creationId xmlns:p14="http://schemas.microsoft.com/office/powerpoint/2010/main" val="1410769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2" y="227746"/>
            <a:ext cx="8628184" cy="987552"/>
          </a:xfrm>
        </p:spPr>
        <p:txBody>
          <a:bodyPr>
            <a:normAutofit fontScale="90000"/>
          </a:bodyPr>
          <a:lstStyle/>
          <a:p>
            <a:r>
              <a:rPr lang="en-US" sz="4000" dirty="0"/>
              <a:t>Global Health Funding Opportunities</a:t>
            </a:r>
            <a:br>
              <a:rPr lang="en-US" dirty="0"/>
            </a:br>
            <a:r>
              <a:rPr lang="en-US" dirty="0">
                <a:hlinkClick r:id="rId2"/>
              </a:rPr>
              <a:t>https://www.fic.nih.gov/Funding/Pages/default.aspx</a:t>
            </a:r>
            <a:endParaRPr lang="en-US" dirty="0"/>
          </a:p>
        </p:txBody>
      </p:sp>
      <p:pic>
        <p:nvPicPr>
          <p:cNvPr id="4" name="Picture 3"/>
          <p:cNvPicPr>
            <a:picLocks noChangeAspect="1"/>
          </p:cNvPicPr>
          <p:nvPr/>
        </p:nvPicPr>
        <p:blipFill>
          <a:blip r:embed="rId3"/>
          <a:stretch>
            <a:fillRect/>
          </a:stretch>
        </p:blipFill>
        <p:spPr>
          <a:xfrm>
            <a:off x="234462" y="1436077"/>
            <a:ext cx="8628184" cy="6048624"/>
          </a:xfrm>
          <a:prstGeom prst="rect">
            <a:avLst/>
          </a:prstGeom>
        </p:spPr>
      </p:pic>
      <p:sp>
        <p:nvSpPr>
          <p:cNvPr id="6" name="Down Arrow 5"/>
          <p:cNvSpPr/>
          <p:nvPr/>
        </p:nvSpPr>
        <p:spPr>
          <a:xfrm rot="14755371">
            <a:off x="5533292" y="3985846"/>
            <a:ext cx="738554" cy="175846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1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Foreign Grant Information</a:t>
            </a:r>
            <a:br>
              <a:rPr lang="en-US" dirty="0"/>
            </a:br>
            <a:r>
              <a:rPr lang="en-US" dirty="0">
                <a:hlinkClick r:id="rId2"/>
              </a:rPr>
              <a:t>https://www.fic.nih.gov/Grants/Pages/Foreign.aspx</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75361" y="1449587"/>
            <a:ext cx="7955980" cy="5687506"/>
          </a:xfrm>
          <a:prstGeom prst="rect">
            <a:avLst/>
          </a:prstGeom>
        </p:spPr>
      </p:pic>
      <p:sp>
        <p:nvSpPr>
          <p:cNvPr id="5" name="Rounded Rectangle 4"/>
          <p:cNvSpPr/>
          <p:nvPr/>
        </p:nvSpPr>
        <p:spPr>
          <a:xfrm>
            <a:off x="2028092" y="3974123"/>
            <a:ext cx="4419600" cy="4103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2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3936" y="80851"/>
            <a:ext cx="8183563" cy="76200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algn="ctr" fontAlgn="auto">
              <a:spcAft>
                <a:spcPts val="0"/>
              </a:spcAft>
              <a:buClrTx/>
              <a:buSzTx/>
              <a:defRPr/>
            </a:pPr>
            <a:r>
              <a:rPr lang="en-US" sz="3600" dirty="0"/>
              <a:t>Building a robust global health workforce</a:t>
            </a:r>
          </a:p>
        </p:txBody>
      </p:sp>
      <p:sp>
        <p:nvSpPr>
          <p:cNvPr id="6" name="Content Placeholder 2"/>
          <p:cNvSpPr txBox="1">
            <a:spLocks/>
          </p:cNvSpPr>
          <p:nvPr/>
        </p:nvSpPr>
        <p:spPr bwMode="auto">
          <a:xfrm>
            <a:off x="287377" y="3552447"/>
            <a:ext cx="4705845" cy="232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Clr>
                <a:srgbClr val="009430"/>
              </a:buClr>
              <a:buSzPct val="125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430"/>
              </a:buClr>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2" pitchFamily="18" charset="2"/>
              <a:buNone/>
              <a:defRPr/>
            </a:pPr>
            <a:endParaRPr lang="en-US" sz="2000" dirty="0">
              <a:latin typeface="+mj-lt"/>
            </a:endParaRPr>
          </a:p>
          <a:p>
            <a:pPr marL="0" indent="0" fontAlgn="auto">
              <a:spcAft>
                <a:spcPts val="0"/>
              </a:spcAft>
              <a:buFont typeface="Wingdings 2" pitchFamily="18" charset="2"/>
              <a:buNone/>
              <a:defRPr/>
            </a:pPr>
            <a:r>
              <a:rPr lang="en-US" sz="2000" dirty="0">
                <a:latin typeface="+mj-lt"/>
              </a:rPr>
              <a:t>Developing leaders in the field requires: </a:t>
            </a:r>
          </a:p>
          <a:p>
            <a:pPr marL="514350" indent="-514350" fontAlgn="auto">
              <a:spcAft>
                <a:spcPts val="0"/>
              </a:spcAft>
              <a:buSzPct val="100000"/>
              <a:buFont typeface="Wingdings 2" pitchFamily="18" charset="2"/>
              <a:buAutoNum type="arabicParenR"/>
              <a:defRPr/>
            </a:pPr>
            <a:r>
              <a:rPr lang="en-US" sz="2000" dirty="0">
                <a:latin typeface="+mj-lt"/>
              </a:rPr>
              <a:t>well-trained individuals</a:t>
            </a:r>
          </a:p>
          <a:p>
            <a:pPr marL="514350" indent="-514350" fontAlgn="auto">
              <a:spcAft>
                <a:spcPts val="0"/>
              </a:spcAft>
              <a:buSzPct val="100000"/>
              <a:buFont typeface="Wingdings 2" pitchFamily="18" charset="2"/>
              <a:buAutoNum type="arabicParenR"/>
              <a:defRPr/>
            </a:pPr>
            <a:r>
              <a:rPr lang="en-US" sz="2000" dirty="0">
                <a:latin typeface="+mj-lt"/>
              </a:rPr>
              <a:t>protected time to conduct research in LMICs</a:t>
            </a:r>
          </a:p>
          <a:p>
            <a:pPr marL="514350" indent="-514350" fontAlgn="auto">
              <a:spcAft>
                <a:spcPts val="0"/>
              </a:spcAft>
              <a:buSzPct val="100000"/>
              <a:buFont typeface="Wingdings 2" pitchFamily="18" charset="2"/>
              <a:buAutoNum type="arabicParenR"/>
              <a:defRPr/>
            </a:pPr>
            <a:r>
              <a:rPr lang="en-US" sz="2000" dirty="0">
                <a:latin typeface="+mj-lt"/>
              </a:rPr>
              <a:t>strong mentorship from U.S. investigators with experience working in LMIC settings </a:t>
            </a:r>
            <a:r>
              <a:rPr lang="en-US" sz="2000" u="sng" dirty="0">
                <a:latin typeface="+mj-lt"/>
              </a:rPr>
              <a:t>AND</a:t>
            </a:r>
            <a:r>
              <a:rPr lang="en-US" sz="2000" dirty="0">
                <a:latin typeface="+mj-lt"/>
              </a:rPr>
              <a:t> from LMIC investigators</a:t>
            </a:r>
          </a:p>
        </p:txBody>
      </p:sp>
      <p:pic>
        <p:nvPicPr>
          <p:cNvPr id="12" name="Picture 11"/>
          <p:cNvPicPr>
            <a:picLocks noChangeAspect="1"/>
          </p:cNvPicPr>
          <p:nvPr/>
        </p:nvPicPr>
        <p:blipFill>
          <a:blip r:embed="rId3"/>
          <a:stretch>
            <a:fillRect/>
          </a:stretch>
        </p:blipFill>
        <p:spPr>
          <a:xfrm>
            <a:off x="5179635" y="4134599"/>
            <a:ext cx="3551601" cy="2371377"/>
          </a:xfrm>
          <a:prstGeom prst="rect">
            <a:avLst/>
          </a:prstGeom>
        </p:spPr>
      </p:pic>
      <p:graphicFrame>
        <p:nvGraphicFramePr>
          <p:cNvPr id="2" name="Diagram 1"/>
          <p:cNvGraphicFramePr/>
          <p:nvPr>
            <p:extLst/>
          </p:nvPr>
        </p:nvGraphicFramePr>
        <p:xfrm>
          <a:off x="150434" y="2116515"/>
          <a:ext cx="8902557" cy="1029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5811720" y="1078202"/>
            <a:ext cx="1648918" cy="4061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IRSDA K01</a:t>
            </a:r>
          </a:p>
        </p:txBody>
      </p:sp>
      <p:sp>
        <p:nvSpPr>
          <p:cNvPr id="10" name="Rectangle 9"/>
          <p:cNvSpPr/>
          <p:nvPr/>
        </p:nvSpPr>
        <p:spPr>
          <a:xfrm>
            <a:off x="2362109" y="1078201"/>
            <a:ext cx="3314700" cy="4370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Research Training D43</a:t>
            </a:r>
          </a:p>
        </p:txBody>
      </p:sp>
      <p:sp>
        <p:nvSpPr>
          <p:cNvPr id="11" name="Rectangle 10"/>
          <p:cNvSpPr/>
          <p:nvPr/>
        </p:nvSpPr>
        <p:spPr>
          <a:xfrm>
            <a:off x="5811720" y="1586653"/>
            <a:ext cx="1978168" cy="47277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Emerging Global Leader K43</a:t>
            </a:r>
          </a:p>
        </p:txBody>
      </p:sp>
      <p:sp>
        <p:nvSpPr>
          <p:cNvPr id="13" name="Rectangle 12"/>
          <p:cNvSpPr/>
          <p:nvPr/>
        </p:nvSpPr>
        <p:spPr>
          <a:xfrm>
            <a:off x="2362109" y="1601643"/>
            <a:ext cx="3314700" cy="47277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Global Health Fellows and Scholars</a:t>
            </a:r>
          </a:p>
        </p:txBody>
      </p:sp>
      <p:sp>
        <p:nvSpPr>
          <p:cNvPr id="14" name="Rectangle 13"/>
          <p:cNvSpPr/>
          <p:nvPr/>
        </p:nvSpPr>
        <p:spPr>
          <a:xfrm>
            <a:off x="6867994" y="3175040"/>
            <a:ext cx="581585" cy="4061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R03</a:t>
            </a:r>
          </a:p>
        </p:txBody>
      </p:sp>
      <p:sp>
        <p:nvSpPr>
          <p:cNvPr id="15" name="Rectangle 14"/>
          <p:cNvSpPr/>
          <p:nvPr/>
        </p:nvSpPr>
        <p:spPr>
          <a:xfrm>
            <a:off x="8149651" y="3175040"/>
            <a:ext cx="581585" cy="4061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R21</a:t>
            </a:r>
          </a:p>
        </p:txBody>
      </p:sp>
      <p:sp>
        <p:nvSpPr>
          <p:cNvPr id="16" name="Rectangle 15"/>
          <p:cNvSpPr/>
          <p:nvPr/>
        </p:nvSpPr>
        <p:spPr>
          <a:xfrm>
            <a:off x="7512571" y="3175040"/>
            <a:ext cx="581585" cy="4061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R01</a:t>
            </a:r>
          </a:p>
        </p:txBody>
      </p:sp>
      <p:sp>
        <p:nvSpPr>
          <p:cNvPr id="17" name="Rectangle 16"/>
          <p:cNvSpPr/>
          <p:nvPr/>
        </p:nvSpPr>
        <p:spPr>
          <a:xfrm>
            <a:off x="-69955" y="3190030"/>
            <a:ext cx="1896880" cy="40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i="1" dirty="0">
                <a:solidFill>
                  <a:srgbClr val="00581D"/>
                </a:solidFill>
              </a:rPr>
              <a:t>Research Awards</a:t>
            </a:r>
          </a:p>
        </p:txBody>
      </p:sp>
      <p:sp>
        <p:nvSpPr>
          <p:cNvPr id="18" name="Rectangle 17"/>
          <p:cNvSpPr/>
          <p:nvPr/>
        </p:nvSpPr>
        <p:spPr>
          <a:xfrm>
            <a:off x="150434" y="1411056"/>
            <a:ext cx="1896880" cy="40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i="1" dirty="0">
                <a:solidFill>
                  <a:srgbClr val="00581D"/>
                </a:solidFill>
              </a:rPr>
              <a:t>Training &amp; Career Awards</a:t>
            </a:r>
          </a:p>
        </p:txBody>
      </p:sp>
    </p:spTree>
    <p:extLst>
      <p:ext uri="{BB962C8B-B14F-4D97-AF65-F5344CB8AC3E}">
        <p14:creationId xmlns:p14="http://schemas.microsoft.com/office/powerpoint/2010/main" val="93386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13" grpId="0" animBg="1"/>
      <p:bldP spid="14" grpId="0" animBg="1"/>
      <p:bldP spid="15" grpId="0" animBg="1"/>
      <p:bldP spid="16" grpId="0" animBg="1"/>
      <p:bldP spid="17"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813562" y="2735155"/>
            <a:ext cx="6464166" cy="3790749"/>
          </a:xfrm>
        </p:spPr>
        <p:txBody>
          <a:bodyPr/>
          <a:lstStyle/>
          <a:p>
            <a:pPr marL="0" indent="0">
              <a:buFont typeface="Wingdings 2" pitchFamily="18" charset="2"/>
              <a:buNone/>
            </a:pPr>
            <a:r>
              <a:rPr lang="en-US" b="1" i="1" dirty="0"/>
              <a:t>Since 1999 – K01 for U.S. investigators</a:t>
            </a:r>
          </a:p>
          <a:p>
            <a:pPr marL="0" indent="0">
              <a:buFont typeface="Wingdings 2" pitchFamily="18" charset="2"/>
              <a:buNone/>
            </a:pPr>
            <a:r>
              <a:rPr lang="en-US" dirty="0"/>
              <a:t>International Research Scientist Development Award (IRSDA; K01; </a:t>
            </a:r>
            <a:r>
              <a:rPr lang="en-US" dirty="0">
                <a:hlinkClick r:id="rId2"/>
              </a:rPr>
              <a:t>PAR-17-002</a:t>
            </a:r>
            <a:r>
              <a:rPr lang="en-US" dirty="0"/>
              <a:t>)</a:t>
            </a:r>
          </a:p>
          <a:p>
            <a:pPr marL="0" indent="0">
              <a:buFont typeface="Wingdings 2" pitchFamily="18" charset="2"/>
              <a:buNone/>
            </a:pPr>
            <a:endParaRPr lang="en-US" dirty="0"/>
          </a:p>
          <a:p>
            <a:pPr marL="0" indent="0">
              <a:buFont typeface="Wingdings 2" pitchFamily="18" charset="2"/>
              <a:buNone/>
            </a:pPr>
            <a:r>
              <a:rPr lang="en-US" b="1" i="1" dirty="0"/>
              <a:t>New program – K43 for Low- and Middle-Income Country (LMIC) investigators</a:t>
            </a:r>
          </a:p>
          <a:p>
            <a:pPr marL="0" indent="0">
              <a:buFont typeface="Wingdings 2" pitchFamily="18" charset="2"/>
              <a:buNone/>
            </a:pPr>
            <a:r>
              <a:rPr lang="en-US" dirty="0"/>
              <a:t>Emerging Global Leader Award (K43; </a:t>
            </a:r>
            <a:r>
              <a:rPr lang="en-US" dirty="0">
                <a:hlinkClick r:id="rId3"/>
              </a:rPr>
              <a:t>PAR-17-001</a:t>
            </a:r>
            <a:r>
              <a:rPr lang="en-US" dirty="0"/>
              <a:t>)</a:t>
            </a:r>
          </a:p>
        </p:txBody>
      </p:sp>
      <p:sp>
        <p:nvSpPr>
          <p:cNvPr id="3" name="TextBox 2"/>
          <p:cNvSpPr txBox="1"/>
          <p:nvPr/>
        </p:nvSpPr>
        <p:spPr>
          <a:xfrm>
            <a:off x="462014" y="2906806"/>
            <a:ext cx="1135780" cy="646331"/>
          </a:xfrm>
          <a:prstGeom prst="rect">
            <a:avLst/>
          </a:prstGeom>
          <a:solidFill>
            <a:srgbClr val="009430"/>
          </a:solidFill>
        </p:spPr>
        <p:txBody>
          <a:bodyPr wrap="square" rtlCol="0">
            <a:spAutoFit/>
          </a:bodyPr>
          <a:lstStyle/>
          <a:p>
            <a:pPr>
              <a:buNone/>
            </a:pPr>
            <a:r>
              <a:rPr lang="en-US" sz="3600" dirty="0">
                <a:solidFill>
                  <a:schemeClr val="bg1"/>
                </a:solidFill>
              </a:rPr>
              <a:t>K01</a:t>
            </a:r>
          </a:p>
        </p:txBody>
      </p:sp>
      <p:sp>
        <p:nvSpPr>
          <p:cNvPr id="6" name="TextBox 5"/>
          <p:cNvSpPr txBox="1"/>
          <p:nvPr/>
        </p:nvSpPr>
        <p:spPr>
          <a:xfrm>
            <a:off x="462014" y="4552370"/>
            <a:ext cx="1135780" cy="646331"/>
          </a:xfrm>
          <a:prstGeom prst="rect">
            <a:avLst/>
          </a:prstGeom>
          <a:solidFill>
            <a:srgbClr val="009430"/>
          </a:solidFill>
        </p:spPr>
        <p:txBody>
          <a:bodyPr wrap="square" rtlCol="0">
            <a:spAutoFit/>
          </a:bodyPr>
          <a:lstStyle/>
          <a:p>
            <a:pPr>
              <a:buNone/>
            </a:pPr>
            <a:r>
              <a:rPr lang="en-US" sz="3600" dirty="0">
                <a:solidFill>
                  <a:schemeClr val="bg1"/>
                </a:solidFill>
              </a:rPr>
              <a:t>K43</a:t>
            </a:r>
          </a:p>
        </p:txBody>
      </p:sp>
      <p:sp>
        <p:nvSpPr>
          <p:cNvPr id="4" name="TextBox 3"/>
          <p:cNvSpPr txBox="1"/>
          <p:nvPr/>
        </p:nvSpPr>
        <p:spPr>
          <a:xfrm>
            <a:off x="386768" y="1591031"/>
            <a:ext cx="8324611" cy="830997"/>
          </a:xfrm>
          <a:prstGeom prst="rect">
            <a:avLst/>
          </a:prstGeom>
          <a:noFill/>
        </p:spPr>
        <p:txBody>
          <a:bodyPr wrap="square" rtlCol="0">
            <a:spAutoFit/>
          </a:bodyPr>
          <a:lstStyle/>
          <a:p>
            <a:pPr>
              <a:buNone/>
            </a:pPr>
            <a:r>
              <a:rPr lang="en-US" dirty="0"/>
              <a:t>Fogarty offers two </a:t>
            </a:r>
            <a:r>
              <a:rPr lang="en-US" u="sng" dirty="0"/>
              <a:t>mentored</a:t>
            </a:r>
            <a:r>
              <a:rPr lang="en-US" dirty="0"/>
              <a:t> global health research career development programs</a:t>
            </a:r>
          </a:p>
        </p:txBody>
      </p:sp>
      <p:sp>
        <p:nvSpPr>
          <p:cNvPr id="9" name="Title 1"/>
          <p:cNvSpPr txBox="1">
            <a:spLocks/>
          </p:cNvSpPr>
          <p:nvPr/>
        </p:nvSpPr>
        <p:spPr>
          <a:xfrm>
            <a:off x="457200" y="457200"/>
            <a:ext cx="8183563" cy="762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lang="en-US" sz="2400" b="1" kern="1200">
                <a:solidFill>
                  <a:srgbClr val="009430"/>
                </a:solidFill>
                <a:latin typeface="Arial" pitchFamily="34" charset="0"/>
                <a:ea typeface="+mj-ea"/>
                <a:cs typeface="Arial" pitchFamily="34" charset="0"/>
              </a:defRPr>
            </a:lvl1pPr>
          </a:lstStyle>
          <a:p>
            <a:pPr fontAlgn="auto">
              <a:spcAft>
                <a:spcPts val="0"/>
              </a:spcAft>
              <a:buClrTx/>
              <a:buSzTx/>
              <a:defRPr/>
            </a:pPr>
            <a:r>
              <a:rPr lang="en-US" sz="3600" dirty="0"/>
              <a:t>Fogarty Career Development Programs</a:t>
            </a:r>
          </a:p>
        </p:txBody>
      </p:sp>
      <p:sp>
        <p:nvSpPr>
          <p:cNvPr id="2" name="TextBox 1"/>
          <p:cNvSpPr txBox="1"/>
          <p:nvPr/>
        </p:nvSpPr>
        <p:spPr>
          <a:xfrm rot="20113811">
            <a:off x="407287" y="5100360"/>
            <a:ext cx="1656345" cy="584775"/>
          </a:xfrm>
          <a:prstGeom prst="rect">
            <a:avLst/>
          </a:prstGeom>
          <a:noFill/>
        </p:spPr>
        <p:txBody>
          <a:bodyPr wrap="square" rtlCol="0">
            <a:spAutoFit/>
          </a:bodyPr>
          <a:lstStyle/>
          <a:p>
            <a:pPr>
              <a:buNone/>
            </a:pPr>
            <a:r>
              <a:rPr lang="en-US" sz="3200" b="1" dirty="0">
                <a:solidFill>
                  <a:srgbClr val="FF0000"/>
                </a:solidFill>
              </a:rPr>
              <a:t>NEW!</a:t>
            </a:r>
          </a:p>
        </p:txBody>
      </p:sp>
    </p:spTree>
    <p:extLst>
      <p:ext uri="{BB962C8B-B14F-4D97-AF65-F5344CB8AC3E}">
        <p14:creationId xmlns:p14="http://schemas.microsoft.com/office/powerpoint/2010/main" val="1581125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4323249"/>
              </p:ext>
            </p:extLst>
          </p:nvPr>
        </p:nvGraphicFramePr>
        <p:xfrm>
          <a:off x="468923" y="773723"/>
          <a:ext cx="8124092" cy="5268428"/>
        </p:xfrm>
        <a:graphic>
          <a:graphicData uri="http://schemas.openxmlformats.org/drawingml/2006/table">
            <a:tbl>
              <a:tblPr/>
              <a:tblGrid>
                <a:gridCol w="3891085">
                  <a:extLst>
                    <a:ext uri="{9D8B030D-6E8A-4147-A177-3AD203B41FA5}">
                      <a16:colId xmlns:a16="http://schemas.microsoft.com/office/drawing/2014/main" val="20000"/>
                    </a:ext>
                  </a:extLst>
                </a:gridCol>
                <a:gridCol w="4233007">
                  <a:extLst>
                    <a:ext uri="{9D8B030D-6E8A-4147-A177-3AD203B41FA5}">
                      <a16:colId xmlns:a16="http://schemas.microsoft.com/office/drawing/2014/main" val="20001"/>
                    </a:ext>
                  </a:extLst>
                </a:gridCol>
              </a:tblGrid>
              <a:tr h="252036">
                <a:tc>
                  <a:txBody>
                    <a:bodyPr/>
                    <a:lstStyle/>
                    <a:p>
                      <a:pPr marL="0" marR="0" algn="ctr">
                        <a:lnSpc>
                          <a:spcPct val="115000"/>
                        </a:lnSpc>
                        <a:spcBef>
                          <a:spcPts val="0"/>
                        </a:spcBef>
                        <a:spcAft>
                          <a:spcPts val="1000"/>
                        </a:spcAft>
                      </a:pPr>
                      <a:r>
                        <a:rPr lang="en-US" sz="1600" b="1" dirty="0">
                          <a:solidFill>
                            <a:srgbClr val="0F243E"/>
                          </a:solidFill>
                          <a:latin typeface="Arial"/>
                          <a:ea typeface="Calibri"/>
                          <a:cs typeface="Times New Roman"/>
                        </a:rPr>
                        <a:t>Research</a:t>
                      </a:r>
                      <a:endParaRPr lang="en-US" sz="1600" dirty="0">
                        <a:latin typeface="Calibri"/>
                        <a:ea typeface="Calibri"/>
                        <a:cs typeface="Times New Roman"/>
                      </a:endParaRPr>
                    </a:p>
                  </a:txBody>
                  <a:tcPr marL="41715" marR="41715"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1000"/>
                        </a:spcAft>
                      </a:pPr>
                      <a:r>
                        <a:rPr lang="en-US" sz="1600" b="1" dirty="0">
                          <a:solidFill>
                            <a:srgbClr val="0F243E"/>
                          </a:solidFill>
                          <a:latin typeface="Arial"/>
                          <a:ea typeface="Calibri"/>
                          <a:cs typeface="Times New Roman"/>
                        </a:rPr>
                        <a:t>Research Environment</a:t>
                      </a:r>
                      <a:endParaRPr lang="en-US" sz="1600" dirty="0">
                        <a:latin typeface="Calibri"/>
                        <a:ea typeface="Calibri"/>
                        <a:cs typeface="Times New Roman"/>
                      </a:endParaRPr>
                    </a:p>
                  </a:txBody>
                  <a:tcPr marL="41715" marR="41715"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998373">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Brain Disorders in the Developing World: Research Across the Lifespan (Non-AIDS &amp; AIDS)</a:t>
                      </a:r>
                      <a:endParaRPr lang="en-US" sz="1400" dirty="0">
                        <a:solidFill>
                          <a:srgbClr val="7030A0"/>
                        </a:solidFill>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International Cooperative Biodiversity Groups (ICBG) </a:t>
                      </a:r>
                      <a:endParaRPr lang="en-US" sz="1400" dirty="0">
                        <a:solidFill>
                          <a:srgbClr val="7030A0"/>
                        </a:solidFill>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Ecology and Evolution of Infectious Diseases Initiative (EEID)</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lang="en-US" sz="1400" b="1" dirty="0">
                          <a:solidFill>
                            <a:srgbClr val="0D0D0D"/>
                          </a:solidFill>
                          <a:latin typeface="Arial"/>
                          <a:ea typeface="Calibri"/>
                          <a:cs typeface="Times New Roman"/>
                        </a:rPr>
                        <a:t>Chronic, Non-Communicable Diseases</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lang="en-US" sz="1400" b="1" dirty="0">
                          <a:solidFill>
                            <a:srgbClr val="0D0D0D"/>
                          </a:solidFill>
                          <a:latin typeface="Arial"/>
                          <a:ea typeface="Calibri"/>
                          <a:cs typeface="Times New Roman"/>
                        </a:rPr>
                        <a:t>Global Environmental and Occupational Health (</a:t>
                      </a:r>
                      <a:r>
                        <a:rPr lang="en-US" sz="1400" b="1" dirty="0" err="1">
                          <a:solidFill>
                            <a:srgbClr val="0D0D0D"/>
                          </a:solidFill>
                          <a:latin typeface="Arial"/>
                          <a:ea typeface="Calibri"/>
                          <a:cs typeface="Times New Roman"/>
                        </a:rPr>
                        <a:t>GEOHealth</a:t>
                      </a:r>
                      <a:r>
                        <a:rPr lang="en-US" sz="1400" b="1" dirty="0">
                          <a:solidFill>
                            <a:srgbClr val="0D0D0D"/>
                          </a:solidFill>
                          <a:latin typeface="Arial"/>
                          <a:ea typeface="Calibri"/>
                          <a:cs typeface="Times New Roman"/>
                        </a:rPr>
                        <a:t>)</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endParaRPr lang="en-US" sz="200" b="1" dirty="0">
                        <a:solidFill>
                          <a:srgbClr val="0D0D0D"/>
                        </a:solidFill>
                        <a:latin typeface="Arial"/>
                        <a:ea typeface="Calibri"/>
                        <a:cs typeface="Times New Roman"/>
                      </a:endParaRPr>
                    </a:p>
                  </a:txBody>
                  <a:tcPr marL="41715" marR="41715"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International Research Ethics Education and Curriculum Development (BIOETHICS)</a:t>
                      </a:r>
                      <a:endParaRPr lang="en-US" sz="1400" dirty="0">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Global Health </a:t>
                      </a:r>
                      <a:r>
                        <a:rPr lang="en-US" sz="1400" b="1" dirty="0" err="1">
                          <a:solidFill>
                            <a:srgbClr val="0D0D0D"/>
                          </a:solidFill>
                          <a:latin typeface="Arial"/>
                          <a:ea typeface="Calibri"/>
                          <a:cs typeface="Times New Roman"/>
                        </a:rPr>
                        <a:t>eCapacity</a:t>
                      </a:r>
                      <a:endParaRPr lang="en-US" sz="1400" dirty="0">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HIV Research Infrastructure for LMICs</a:t>
                      </a:r>
                      <a:endParaRPr lang="en-US" sz="1400" dirty="0">
                        <a:latin typeface="Calibri"/>
                        <a:ea typeface="Calibri"/>
                        <a:cs typeface="Times New Roman"/>
                      </a:endParaRPr>
                    </a:p>
                  </a:txBody>
                  <a:tcPr marL="41715" marR="41715"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1"/>
                  </a:ext>
                </a:extLst>
              </a:tr>
              <a:tr h="252036">
                <a:tc>
                  <a:txBody>
                    <a:bodyPr/>
                    <a:lstStyle/>
                    <a:p>
                      <a:pPr marL="0" marR="0" algn="ctr">
                        <a:lnSpc>
                          <a:spcPct val="115000"/>
                        </a:lnSpc>
                        <a:spcBef>
                          <a:spcPts val="0"/>
                        </a:spcBef>
                        <a:spcAft>
                          <a:spcPts val="1000"/>
                        </a:spcAft>
                      </a:pPr>
                      <a:r>
                        <a:rPr lang="en-US" sz="1600" b="1" dirty="0">
                          <a:solidFill>
                            <a:srgbClr val="0F243E"/>
                          </a:solidFill>
                          <a:latin typeface="Arial"/>
                          <a:ea typeface="Calibri"/>
                          <a:cs typeface="Times New Roman"/>
                        </a:rPr>
                        <a:t>Research Training</a:t>
                      </a:r>
                      <a:endParaRPr lang="en-US" sz="1600" dirty="0">
                        <a:latin typeface="Calibri"/>
                        <a:ea typeface="Calibri"/>
                        <a:cs typeface="Times New Roman"/>
                      </a:endParaRPr>
                    </a:p>
                  </a:txBody>
                  <a:tcPr marL="41715" marR="41715"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1000"/>
                        </a:spcAft>
                      </a:pPr>
                      <a:r>
                        <a:rPr lang="en-US" sz="1600" b="1">
                          <a:solidFill>
                            <a:srgbClr val="0F243E"/>
                          </a:solidFill>
                          <a:latin typeface="Arial"/>
                          <a:ea typeface="Calibri"/>
                          <a:cs typeface="Times New Roman"/>
                        </a:rPr>
                        <a:t>Fellowships</a:t>
                      </a:r>
                      <a:endParaRPr lang="en-US" sz="1600">
                        <a:latin typeface="Calibri"/>
                        <a:ea typeface="Calibri"/>
                        <a:cs typeface="Times New Roman"/>
                      </a:endParaRPr>
                    </a:p>
                  </a:txBody>
                  <a:tcPr marL="41715" marR="41715"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2"/>
                  </a:ext>
                </a:extLst>
              </a:tr>
              <a:tr h="1583904">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Global Infectious Disease Research Training (GID)</a:t>
                      </a:r>
                      <a:endParaRPr lang="en-US" sz="1400" dirty="0">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HIV Research Training</a:t>
                      </a:r>
                      <a:endParaRPr lang="en-US" sz="1400" dirty="0">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Chronic, Non-Communicable Diseases</a:t>
                      </a:r>
                    </a:p>
                  </a:txBody>
                  <a:tcPr marL="41715" marR="41715"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Global Health Program for Fellows and Scholars</a:t>
                      </a:r>
                      <a:endParaRPr lang="en-US" sz="1400" dirty="0">
                        <a:latin typeface="Calibri"/>
                        <a:ea typeface="Calibri"/>
                        <a:cs typeface="Times New Roman"/>
                      </a:endParaRP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International Research Scientist Development Award (IRSDA)</a:t>
                      </a:r>
                    </a:p>
                    <a:p>
                      <a:pPr marL="342900" marR="0" lvl="0" indent="-342900">
                        <a:lnSpc>
                          <a:spcPct val="115000"/>
                        </a:lnSpc>
                        <a:spcBef>
                          <a:spcPts val="0"/>
                        </a:spcBef>
                        <a:spcAft>
                          <a:spcPts val="1000"/>
                        </a:spcAft>
                        <a:buFont typeface="Wingdings" panose="05000000000000000000" pitchFamily="2" charset="2"/>
                        <a:buChar char="Ø"/>
                      </a:pPr>
                      <a:r>
                        <a:rPr lang="en-US" sz="1400" b="1" dirty="0">
                          <a:solidFill>
                            <a:srgbClr val="0D0D0D"/>
                          </a:solidFill>
                          <a:latin typeface="Arial"/>
                          <a:ea typeface="Calibri"/>
                          <a:cs typeface="Times New Roman"/>
                        </a:rPr>
                        <a:t>Emerging Global Leader Award</a:t>
                      </a:r>
                      <a:endParaRPr lang="en-US" sz="1400" dirty="0">
                        <a:latin typeface="Calibri"/>
                        <a:ea typeface="Calibri"/>
                        <a:cs typeface="Times New Roman"/>
                      </a:endParaRPr>
                    </a:p>
                  </a:txBody>
                  <a:tcPr marL="41715" marR="41715"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138" name="TextBox 4"/>
          <p:cNvSpPr txBox="1">
            <a:spLocks noChangeArrowheads="1"/>
          </p:cNvSpPr>
          <p:nvPr/>
        </p:nvSpPr>
        <p:spPr bwMode="auto">
          <a:xfrm>
            <a:off x="0" y="14763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latin typeface="Arial" panose="020B0604020202020204" pitchFamily="34" charset="0"/>
                <a:cs typeface="Arial" panose="020B0604020202020204" pitchFamily="34" charset="0"/>
              </a:rPr>
              <a:t>Fogarty Programs</a:t>
            </a:r>
          </a:p>
        </p:txBody>
      </p:sp>
      <p:sp>
        <p:nvSpPr>
          <p:cNvPr id="5139" name="Rectangle 4"/>
          <p:cNvSpPr>
            <a:spLocks noChangeArrowheads="1"/>
          </p:cNvSpPr>
          <p:nvPr/>
        </p:nvSpPr>
        <p:spPr bwMode="auto">
          <a:xfrm>
            <a:off x="0" y="6120962"/>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latin typeface="Arial" panose="020B0604020202020204" pitchFamily="34" charset="0"/>
              </a:rPr>
              <a:t>Fogarty Funding Opportunities - Dates and Deadlines </a:t>
            </a:r>
          </a:p>
        </p:txBody>
      </p:sp>
      <p:sp>
        <p:nvSpPr>
          <p:cNvPr id="5140" name="Rectangle 5"/>
          <p:cNvSpPr>
            <a:spLocks noChangeArrowheads="1"/>
          </p:cNvSpPr>
          <p:nvPr/>
        </p:nvSpPr>
        <p:spPr bwMode="auto">
          <a:xfrm>
            <a:off x="0" y="647113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hlinkClick r:id="rId3"/>
              </a:rPr>
              <a:t>http://www.fic.nih.gov/Funding/Pages/Fogarty-Funding-Opps.aspx</a:t>
            </a:r>
            <a:endParaRPr lang="en-US" altLang="en-US" sz="1800" dirty="0">
              <a:latin typeface="Arial" panose="020B0604020202020204" pitchFamily="34" charset="0"/>
            </a:endParaRPr>
          </a:p>
          <a:p>
            <a:pPr algn="ct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913478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057400"/>
            <a:ext cx="8052335" cy="10525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9430"/>
                </a:solidFill>
                <a:effectLst/>
                <a:uLnTx/>
                <a:uFillTx/>
                <a:latin typeface="Arial" pitchFamily="34" charset="0"/>
                <a:ea typeface="+mj-ea"/>
                <a:cs typeface="Arial" pitchFamily="34" charset="0"/>
              </a:rPr>
              <a:t>Questions?</a:t>
            </a:r>
          </a:p>
        </p:txBody>
      </p:sp>
    </p:spTree>
    <p:extLst>
      <p:ext uri="{BB962C8B-B14F-4D97-AF65-F5344CB8AC3E}">
        <p14:creationId xmlns:p14="http://schemas.microsoft.com/office/powerpoint/2010/main" val="228293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68" y="1464499"/>
            <a:ext cx="9616403" cy="5041224"/>
          </a:xfrm>
          <a:prstGeom prst="rect">
            <a:avLst/>
          </a:prstGeom>
          <a:ln>
            <a:noFill/>
          </a:ln>
        </p:spPr>
      </p:pic>
      <p:sp>
        <p:nvSpPr>
          <p:cNvPr id="5" name="Title 1"/>
          <p:cNvSpPr txBox="1">
            <a:spLocks/>
          </p:cNvSpPr>
          <p:nvPr/>
        </p:nvSpPr>
        <p:spPr>
          <a:xfrm>
            <a:off x="156088" y="359415"/>
            <a:ext cx="8300884" cy="987552"/>
          </a:xfrm>
          <a:prstGeom prst="rect">
            <a:avLst/>
          </a:prstGeom>
        </p:spPr>
        <p:txBody>
          <a:bodyPr>
            <a:noAutofit/>
          </a:bodyPr>
          <a:lstStyle>
            <a:lvl1pPr algn="ctr" defTabSz="914400" rtl="0" eaLnBrk="1" latinLnBrk="0" hangingPunct="1">
              <a:spcBef>
                <a:spcPct val="0"/>
              </a:spcBef>
              <a:buNone/>
              <a:defRPr lang="en-US" sz="2400" b="1" kern="1200" dirty="0">
                <a:solidFill>
                  <a:srgbClr val="009430"/>
                </a:solidFill>
                <a:latin typeface="Arial" pitchFamily="34" charset="0"/>
                <a:ea typeface="+mj-ea"/>
                <a:cs typeface="Arial" pitchFamily="34" charset="0"/>
              </a:defRPr>
            </a:lvl1pPr>
          </a:lstStyle>
          <a:p>
            <a:pPr fontAlgn="auto">
              <a:spcAft>
                <a:spcPts val="0"/>
              </a:spcAft>
              <a:buClrTx/>
              <a:buSzTx/>
            </a:pPr>
            <a:r>
              <a:rPr lang="en-US" sz="4000" dirty="0"/>
              <a:t>The NIH and Foreign Investments</a:t>
            </a:r>
          </a:p>
        </p:txBody>
      </p:sp>
      <p:sp>
        <p:nvSpPr>
          <p:cNvPr id="2" name="Rectangle 1"/>
          <p:cNvSpPr/>
          <p:nvPr/>
        </p:nvSpPr>
        <p:spPr>
          <a:xfrm>
            <a:off x="156088" y="1346967"/>
            <a:ext cx="9448800" cy="503008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p:cNvSpPr>
            <a:spLocks noChangeArrowheads="1"/>
          </p:cNvSpPr>
          <p:nvPr/>
        </p:nvSpPr>
        <p:spPr bwMode="auto">
          <a:xfrm>
            <a:off x="6997024" y="1506098"/>
            <a:ext cx="1910862" cy="1829100"/>
          </a:xfrm>
          <a:prstGeom prst="ellipse">
            <a:avLst/>
          </a:prstGeom>
          <a:solidFill>
            <a:schemeClr val="accent1"/>
          </a:solidFill>
          <a:ln w="9525">
            <a:noFill/>
            <a:round/>
            <a:headEnd/>
            <a:tailEnd/>
          </a:ln>
          <a:effectLst/>
        </p:spPr>
        <p:txBody>
          <a:bodyPr wrap="none" anchor="ctr"/>
          <a:lstStyle/>
          <a:p>
            <a:pPr algn="ctr">
              <a:buNone/>
            </a:pPr>
            <a:r>
              <a:rPr lang="en-US" b="1" dirty="0">
                <a:solidFill>
                  <a:schemeClr val="bg1"/>
                </a:solidFill>
              </a:rPr>
              <a:t>Over 160 </a:t>
            </a:r>
          </a:p>
          <a:p>
            <a:pPr algn="ctr">
              <a:buNone/>
            </a:pPr>
            <a:r>
              <a:rPr lang="en-US" b="1" dirty="0">
                <a:solidFill>
                  <a:schemeClr val="bg1"/>
                </a:solidFill>
              </a:rPr>
              <a:t>Countries</a:t>
            </a:r>
          </a:p>
        </p:txBody>
      </p:sp>
      <p:sp>
        <p:nvSpPr>
          <p:cNvPr id="3" name="Content Placeholder 2"/>
          <p:cNvSpPr>
            <a:spLocks noGrp="1"/>
          </p:cNvSpPr>
          <p:nvPr>
            <p:ph idx="1"/>
          </p:nvPr>
        </p:nvSpPr>
        <p:spPr>
          <a:xfrm>
            <a:off x="244120" y="1623630"/>
            <a:ext cx="8212852" cy="4622861"/>
          </a:xfrm>
        </p:spPr>
        <p:txBody>
          <a:bodyPr/>
          <a:lstStyle/>
          <a:p>
            <a:pPr marL="0" indent="0">
              <a:buNone/>
            </a:pPr>
            <a:r>
              <a:rPr lang="en-US" sz="2800" b="1" dirty="0">
                <a:solidFill>
                  <a:srgbClr val="009430"/>
                </a:solidFill>
              </a:rPr>
              <a:t>How NIH invests globally:</a:t>
            </a:r>
          </a:p>
          <a:p>
            <a:pPr lvl="1"/>
            <a:r>
              <a:rPr lang="en-US" dirty="0"/>
              <a:t>Direct foreign grants</a:t>
            </a:r>
          </a:p>
          <a:p>
            <a:pPr lvl="1"/>
            <a:r>
              <a:rPr lang="en-US" dirty="0"/>
              <a:t>Domestic grants with foreign components:</a:t>
            </a:r>
          </a:p>
          <a:p>
            <a:pPr lvl="2"/>
            <a:r>
              <a:rPr lang="en-US" dirty="0"/>
              <a:t>Formal/Direct subawards</a:t>
            </a:r>
          </a:p>
          <a:p>
            <a:pPr lvl="2"/>
            <a:r>
              <a:rPr lang="en-US" dirty="0"/>
              <a:t>**Indirect investments (Collaborations, No subawards)</a:t>
            </a:r>
          </a:p>
          <a:p>
            <a:pPr>
              <a:buNone/>
            </a:pPr>
            <a:endParaRPr lang="en-US" dirty="0"/>
          </a:p>
          <a:p>
            <a:r>
              <a:rPr lang="en-US" dirty="0"/>
              <a:t>In FY 2015, the NIH awarded 526 direct foreign grants and 6128 domestic grants with foreign components.</a:t>
            </a:r>
          </a:p>
          <a:p>
            <a:r>
              <a:rPr lang="en-US" dirty="0"/>
              <a:t>In FY 2016, the NIH awarded 549 direct foreign grants and 6303 domestic grants with foreign components.</a:t>
            </a:r>
          </a:p>
          <a:p>
            <a:endParaRPr lang="en-US" dirty="0"/>
          </a:p>
          <a:p>
            <a:endParaRPr lang="en-US" dirty="0"/>
          </a:p>
          <a:p>
            <a:endParaRPr lang="en-US" dirty="0"/>
          </a:p>
        </p:txBody>
      </p:sp>
    </p:spTree>
    <p:extLst>
      <p:ext uri="{BB962C8B-B14F-4D97-AF65-F5344CB8AC3E}">
        <p14:creationId xmlns:p14="http://schemas.microsoft.com/office/powerpoint/2010/main" val="36511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5" y="327378"/>
            <a:ext cx="8198556" cy="934812"/>
          </a:xfrm>
        </p:spPr>
        <p:txBody>
          <a:bodyPr>
            <a:normAutofit/>
          </a:bodyPr>
          <a:lstStyle/>
          <a:p>
            <a:r>
              <a:rPr lang="en-US" sz="3600" dirty="0"/>
              <a:t>Definition of Foreign Component</a:t>
            </a:r>
          </a:p>
        </p:txBody>
      </p:sp>
      <p:sp>
        <p:nvSpPr>
          <p:cNvPr id="3" name="Content Placeholder 2"/>
          <p:cNvSpPr>
            <a:spLocks noGrp="1"/>
          </p:cNvSpPr>
          <p:nvPr>
            <p:ph idx="1"/>
          </p:nvPr>
        </p:nvSpPr>
        <p:spPr>
          <a:xfrm>
            <a:off x="180622" y="1433688"/>
            <a:ext cx="8681156" cy="5232400"/>
          </a:xfrm>
        </p:spPr>
        <p:txBody>
          <a:bodyPr/>
          <a:lstStyle/>
          <a:p>
            <a:pPr marL="0" indent="0">
              <a:buNone/>
            </a:pPr>
            <a:r>
              <a:rPr lang="en-US" sz="1800" b="1" dirty="0">
                <a:solidFill>
                  <a:srgbClr val="009430"/>
                </a:solidFill>
              </a:rPr>
              <a:t>The performance of any significant scientific element or segment of a project outside of the United States, either by the grantee or by a researcher employed by a foreign organization, whether or not grant funds are expended. </a:t>
            </a:r>
          </a:p>
          <a:p>
            <a:pPr marL="0" indent="0">
              <a:buNone/>
            </a:pPr>
            <a:endParaRPr lang="en-US" sz="1800" dirty="0">
              <a:solidFill>
                <a:srgbClr val="00B050"/>
              </a:solidFill>
            </a:endParaRPr>
          </a:p>
          <a:p>
            <a:pPr marL="0" indent="0">
              <a:buNone/>
            </a:pPr>
            <a:r>
              <a:rPr lang="en-US" sz="1800" dirty="0">
                <a:solidFill>
                  <a:srgbClr val="009430"/>
                </a:solidFill>
              </a:rPr>
              <a:t>Activities that would meet this definition include, but are not limited to: </a:t>
            </a:r>
          </a:p>
          <a:p>
            <a:r>
              <a:rPr lang="en-US" sz="1600" dirty="0"/>
              <a:t>The involvement of human subjects or animals </a:t>
            </a:r>
          </a:p>
          <a:p>
            <a:r>
              <a:rPr lang="en-US" sz="1600" dirty="0"/>
              <a:t>Extensive foreign travel by grantee project staff for the purpose of data collection, surveying, sampling, and similar activities</a:t>
            </a:r>
          </a:p>
          <a:p>
            <a:r>
              <a:rPr lang="en-US" sz="1600" dirty="0"/>
              <a:t>Any activity of the grantee that may have an impact on U.S. foreign policy through involvement in the affairs or environment of a foreign country</a:t>
            </a:r>
          </a:p>
          <a:p>
            <a:endParaRPr lang="en-US" sz="1600" dirty="0">
              <a:solidFill>
                <a:srgbClr val="000099"/>
              </a:solidFill>
            </a:endParaRPr>
          </a:p>
          <a:p>
            <a:pPr marL="0" indent="0">
              <a:buNone/>
            </a:pPr>
            <a:r>
              <a:rPr lang="en-US" sz="1800" dirty="0">
                <a:solidFill>
                  <a:srgbClr val="009430"/>
                </a:solidFill>
              </a:rPr>
              <a:t>Examples of other grant-related activities that may be foreign components are:</a:t>
            </a:r>
          </a:p>
          <a:p>
            <a:r>
              <a:rPr lang="en-US" sz="1600" dirty="0"/>
              <a:t>Collaborations with investigators at a foreign site anticipated to result in co-authorship</a:t>
            </a:r>
          </a:p>
          <a:p>
            <a:r>
              <a:rPr lang="en-US" sz="1600" dirty="0"/>
              <a:t>User of facilities or instrumentation at a foreign site</a:t>
            </a:r>
          </a:p>
          <a:p>
            <a:r>
              <a:rPr lang="en-US" sz="1600" dirty="0"/>
              <a:t>Receipt of financial support or resources from a foreign entity</a:t>
            </a:r>
          </a:p>
          <a:p>
            <a:endParaRPr lang="en-US" sz="1600" dirty="0">
              <a:solidFill>
                <a:srgbClr val="000099"/>
              </a:solidFill>
            </a:endParaRPr>
          </a:p>
          <a:p>
            <a:pPr marL="0" indent="0">
              <a:buNone/>
            </a:pPr>
            <a:r>
              <a:rPr lang="en-US" sz="1600" b="1" dirty="0">
                <a:solidFill>
                  <a:srgbClr val="FF0000"/>
                </a:solidFill>
              </a:rPr>
              <a:t>Foreign travel for consultation is not considered a foreign component.</a:t>
            </a:r>
          </a:p>
        </p:txBody>
      </p:sp>
    </p:spTree>
    <p:extLst>
      <p:ext uri="{BB962C8B-B14F-4D97-AF65-F5344CB8AC3E}">
        <p14:creationId xmlns:p14="http://schemas.microsoft.com/office/powerpoint/2010/main" val="370223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Session Objectives</a:t>
            </a:r>
          </a:p>
        </p:txBody>
      </p:sp>
      <p:sp>
        <p:nvSpPr>
          <p:cNvPr id="3" name="Content Placeholder 2"/>
          <p:cNvSpPr>
            <a:spLocks noGrp="1"/>
          </p:cNvSpPr>
          <p:nvPr>
            <p:ph idx="1"/>
          </p:nvPr>
        </p:nvSpPr>
        <p:spPr>
          <a:xfrm>
            <a:off x="685799" y="1600200"/>
            <a:ext cx="8192729" cy="4525963"/>
          </a:xfrm>
        </p:spPr>
        <p:txBody>
          <a:bodyPr/>
          <a:lstStyle/>
          <a:p>
            <a:pPr marL="0" indent="0">
              <a:buNone/>
            </a:pPr>
            <a:r>
              <a:rPr lang="en-US" dirty="0"/>
              <a:t>Upon completion of this session, attendees will gain knowledge of:</a:t>
            </a:r>
          </a:p>
          <a:p>
            <a:pPr marL="0" indent="0">
              <a:buNone/>
            </a:pPr>
            <a:endParaRPr lang="en-US" dirty="0"/>
          </a:p>
          <a:p>
            <a:pPr lvl="0"/>
            <a:r>
              <a:rPr lang="en-US" dirty="0"/>
              <a:t>NIH extramural funding opportunities available to international investigators;</a:t>
            </a:r>
          </a:p>
          <a:p>
            <a:pPr lvl="0"/>
            <a:r>
              <a:rPr lang="en-US" dirty="0"/>
              <a:t>How to determine eligibility for NIH funding opportunities;</a:t>
            </a:r>
          </a:p>
          <a:p>
            <a:pPr lvl="0"/>
            <a:r>
              <a:rPr lang="en-US" dirty="0"/>
              <a:t>Policies and procedures unique to foreign awards; and</a:t>
            </a:r>
          </a:p>
          <a:p>
            <a:pPr lvl="0"/>
            <a:r>
              <a:rPr lang="en-US" dirty="0"/>
              <a:t>Resources available to international investigators.</a:t>
            </a:r>
          </a:p>
          <a:p>
            <a:endParaRPr lang="en-US" dirty="0"/>
          </a:p>
        </p:txBody>
      </p:sp>
    </p:spTree>
    <p:extLst>
      <p:ext uri="{BB962C8B-B14F-4D97-AF65-F5344CB8AC3E}">
        <p14:creationId xmlns:p14="http://schemas.microsoft.com/office/powerpoint/2010/main" val="239557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Agenda</a:t>
            </a:r>
          </a:p>
        </p:txBody>
      </p:sp>
      <p:sp>
        <p:nvSpPr>
          <p:cNvPr id="5" name="Content Placeholder 4"/>
          <p:cNvSpPr>
            <a:spLocks noGrp="1"/>
          </p:cNvSpPr>
          <p:nvPr>
            <p:ph idx="1"/>
          </p:nvPr>
        </p:nvSpPr>
        <p:spPr>
          <a:xfrm>
            <a:off x="685800" y="1600201"/>
            <a:ext cx="7630064" cy="4395158"/>
          </a:xfrm>
        </p:spPr>
        <p:txBody>
          <a:bodyPr/>
          <a:lstStyle/>
          <a:p>
            <a:pPr marL="0" indent="0">
              <a:buNone/>
            </a:pPr>
            <a:endParaRPr lang="en-US" b="1" dirty="0">
              <a:solidFill>
                <a:srgbClr val="228A22"/>
              </a:solidFill>
            </a:endParaRPr>
          </a:p>
          <a:p>
            <a:pPr marL="457200" indent="-457200">
              <a:buFont typeface="+mj-lt"/>
              <a:buAutoNum type="arabicPeriod"/>
            </a:pPr>
            <a:r>
              <a:rPr lang="en-US" b="1" dirty="0">
                <a:solidFill>
                  <a:srgbClr val="228A22"/>
                </a:solidFill>
              </a:rPr>
              <a:t>Pre-Award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Post-Award issues for international investigators</a:t>
            </a:r>
          </a:p>
          <a:p>
            <a:pPr marL="457200" indent="-457200">
              <a:buFont typeface="+mj-lt"/>
              <a:buAutoNum type="arabicPeriod"/>
            </a:pPr>
            <a:endParaRPr lang="en-US" b="1" dirty="0">
              <a:solidFill>
                <a:srgbClr val="228A22"/>
              </a:solidFill>
            </a:endParaRPr>
          </a:p>
          <a:p>
            <a:pPr marL="457200" indent="-457200">
              <a:buFont typeface="+mj-lt"/>
              <a:buAutoNum type="arabicPeriod"/>
            </a:pPr>
            <a:r>
              <a:rPr lang="en-US" b="1" dirty="0">
                <a:solidFill>
                  <a:srgbClr val="228A22"/>
                </a:solidFill>
              </a:rPr>
              <a:t>Funding opportunities for international investigators</a:t>
            </a:r>
          </a:p>
          <a:p>
            <a:endParaRPr lang="en-US" b="1" dirty="0">
              <a:solidFill>
                <a:srgbClr val="228A22"/>
              </a:solidFill>
            </a:endParaRPr>
          </a:p>
          <a:p>
            <a:endParaRPr lang="en-US" dirty="0"/>
          </a:p>
        </p:txBody>
      </p:sp>
    </p:spTree>
    <p:extLst>
      <p:ext uri="{BB962C8B-B14F-4D97-AF65-F5344CB8AC3E}">
        <p14:creationId xmlns:p14="http://schemas.microsoft.com/office/powerpoint/2010/main" val="423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3" end="3"/>
                                            </p:txEl>
                                          </p:spTgt>
                                        </p:tgtEl>
                                        <p:attrNameLst>
                                          <p:attrName>style.opacity</p:attrName>
                                        </p:attrNameLst>
                                      </p:cBhvr>
                                      <p:to>
                                        <p:strVal val="0.5"/>
                                      </p:to>
                                    </p:set>
                                    <p:animEffect filter="image" prLst="opacity: 0.5">
                                      <p:cBhvr rctx="IE">
                                        <p:cTn id="7" dur="indefinite"/>
                                        <p:tgtEl>
                                          <p:spTgt spid="5">
                                            <p:txEl>
                                              <p:pRg st="3" end="3"/>
                                            </p:txEl>
                                          </p:spTgt>
                                        </p:tgtEl>
                                      </p:cBhvr>
                                    </p:animEffect>
                                  </p:childTnLst>
                                </p:cTn>
                              </p:par>
                              <p:par>
                                <p:cTn id="8" presetID="9" presetClass="emph" presetSubtype="0" nodeType="withEffect">
                                  <p:stCondLst>
                                    <p:cond delay="0"/>
                                  </p:stCondLst>
                                  <p:childTnLst>
                                    <p:set>
                                      <p:cBhvr rctx="PPT">
                                        <p:cTn id="9" dur="indefinite"/>
                                        <p:tgtEl>
                                          <p:spTgt spid="5">
                                            <p:txEl>
                                              <p:pRg st="5" end="5"/>
                                            </p:txEl>
                                          </p:spTgt>
                                        </p:tgtEl>
                                        <p:attrNameLst>
                                          <p:attrName>style.opacity</p:attrName>
                                        </p:attrNameLst>
                                      </p:cBhvr>
                                      <p:to>
                                        <p:strVal val="0.5"/>
                                      </p:to>
                                    </p:set>
                                    <p:animEffect filter="image" prLst="opacity: 0.5">
                                      <p:cBhvr rctx="IE">
                                        <p:cTn id="10"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3082</Words>
  <Application>Microsoft Office PowerPoint</Application>
  <PresentationFormat>On-screen Show (4:3)</PresentationFormat>
  <Paragraphs>625</Paragraphs>
  <Slides>55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ＭＳ Ｐゴシック</vt:lpstr>
      <vt:lpstr>Arial</vt:lpstr>
      <vt:lpstr>Calibri</vt:lpstr>
      <vt:lpstr>Osaka</vt:lpstr>
      <vt:lpstr>Tahoma</vt:lpstr>
      <vt:lpstr>Times New Roman</vt:lpstr>
      <vt:lpstr>Wingdings</vt:lpstr>
      <vt:lpstr>Wingdings 2</vt:lpstr>
      <vt:lpstr>Custom Design</vt:lpstr>
      <vt:lpstr>1_Office Theme</vt:lpstr>
      <vt:lpstr>International Researchers:  Where to Start</vt:lpstr>
      <vt:lpstr>PowerPoint Presentation</vt:lpstr>
      <vt:lpstr>NIH Mission</vt:lpstr>
      <vt:lpstr>International Research</vt:lpstr>
      <vt:lpstr>The NIH and International Research</vt:lpstr>
      <vt:lpstr>PowerPoint Presentation</vt:lpstr>
      <vt:lpstr>Definition of Foreign Component</vt:lpstr>
      <vt:lpstr>Session Objectives</vt:lpstr>
      <vt:lpstr>Agenda</vt:lpstr>
      <vt:lpstr>NIH Application Process</vt:lpstr>
      <vt:lpstr>Funding Opportunity Announcements (FOAs)</vt:lpstr>
      <vt:lpstr>FOA: Eligibility</vt:lpstr>
      <vt:lpstr>FOA: Eligibility</vt:lpstr>
      <vt:lpstr>FOA: Review Criteria</vt:lpstr>
      <vt:lpstr>NIH Application Process</vt:lpstr>
      <vt:lpstr>Who: Grant Proposal Team</vt:lpstr>
      <vt:lpstr>Who: Information from Foreign Investigators</vt:lpstr>
      <vt:lpstr>What:  Proposal Stage Considerations</vt:lpstr>
      <vt:lpstr>Where: Support from a Foreign Institution</vt:lpstr>
      <vt:lpstr>Budget considerations</vt:lpstr>
      <vt:lpstr>NIH Application Process</vt:lpstr>
      <vt:lpstr>Registration Requirements </vt:lpstr>
      <vt:lpstr>Registration Requirements </vt:lpstr>
      <vt:lpstr>Registration Resources</vt:lpstr>
      <vt:lpstr>NIH Application Process</vt:lpstr>
      <vt:lpstr>Electronic Submission: How it Works </vt:lpstr>
      <vt:lpstr>PowerPoint Presentation</vt:lpstr>
      <vt:lpstr>PowerPoint Presentation</vt:lpstr>
      <vt:lpstr>NIH Application Process</vt:lpstr>
      <vt:lpstr>Peer Review</vt:lpstr>
      <vt:lpstr>Peer Review</vt:lpstr>
      <vt:lpstr>Just-in-Time Documentation (JIT)</vt:lpstr>
      <vt:lpstr>Who at NIH Can Answer Your Questions?</vt:lpstr>
      <vt:lpstr>Agenda</vt:lpstr>
      <vt:lpstr>Getting Started</vt:lpstr>
      <vt:lpstr>Human subjects/Vertebrate animals</vt:lpstr>
      <vt:lpstr>Human subjects/Vertebrate animals</vt:lpstr>
      <vt:lpstr>Project Implementation</vt:lpstr>
      <vt:lpstr>Notice of Award (NoA)</vt:lpstr>
      <vt:lpstr>Progress Reporting Research Performance Progress Report (RPPR)</vt:lpstr>
      <vt:lpstr>PowerPoint Presentation</vt:lpstr>
      <vt:lpstr>Post-Award Administrative Requirements</vt:lpstr>
      <vt:lpstr>PowerPoint Presentation</vt:lpstr>
      <vt:lpstr>PowerPoint Presentation</vt:lpstr>
      <vt:lpstr>PowerPoint Presentation</vt:lpstr>
      <vt:lpstr>PowerPoint Presentation</vt:lpstr>
      <vt:lpstr>Resources</vt:lpstr>
      <vt:lpstr>Agenda</vt:lpstr>
      <vt:lpstr>PowerPoint Presentation</vt:lpstr>
      <vt:lpstr>Global Health Funding Opportunities https://www.fic.nih.gov/Funding/Pages/default.aspx</vt:lpstr>
      <vt:lpstr>Foreign Grant Information https://www.fic.nih.gov/Grants/Pages/Foreign.aspx</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2016-10-06T18:32:59Z</dcterms:created>
  <dcterms:modified xsi:type="dcterms:W3CDTF">2016-10-07T01:41:26Z</dcterms:modified>
</cp:coreProperties>
</file>