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 id="2147483723" r:id="rId4"/>
    <p:sldMasterId id="2147484221" r:id="rId5"/>
  </p:sldMasterIdLst>
  <p:notesMasterIdLst>
    <p:notesMasterId r:id="rId48"/>
  </p:notesMasterIdLst>
  <p:handoutMasterIdLst>
    <p:handoutMasterId r:id="rId49"/>
  </p:handoutMasterIdLst>
  <p:sldIdLst>
    <p:sldId id="256" r:id="rId6"/>
    <p:sldId id="259" r:id="rId7"/>
    <p:sldId id="341" r:id="rId8"/>
    <p:sldId id="291" r:id="rId9"/>
    <p:sldId id="324" r:id="rId10"/>
    <p:sldId id="311" r:id="rId11"/>
    <p:sldId id="276" r:id="rId12"/>
    <p:sldId id="314" r:id="rId13"/>
    <p:sldId id="295" r:id="rId14"/>
    <p:sldId id="283" r:id="rId15"/>
    <p:sldId id="315" r:id="rId16"/>
    <p:sldId id="316" r:id="rId17"/>
    <p:sldId id="342" r:id="rId18"/>
    <p:sldId id="297" r:id="rId19"/>
    <p:sldId id="301" r:id="rId20"/>
    <p:sldId id="302" r:id="rId21"/>
    <p:sldId id="303" r:id="rId22"/>
    <p:sldId id="304" r:id="rId23"/>
    <p:sldId id="305" r:id="rId24"/>
    <p:sldId id="306" r:id="rId25"/>
    <p:sldId id="317" r:id="rId26"/>
    <p:sldId id="332" r:id="rId27"/>
    <p:sldId id="333" r:id="rId28"/>
    <p:sldId id="318" r:id="rId29"/>
    <p:sldId id="331" r:id="rId30"/>
    <p:sldId id="328" r:id="rId31"/>
    <p:sldId id="329" r:id="rId32"/>
    <p:sldId id="330" r:id="rId33"/>
    <p:sldId id="334" r:id="rId34"/>
    <p:sldId id="323" r:id="rId35"/>
    <p:sldId id="335" r:id="rId36"/>
    <p:sldId id="336" r:id="rId37"/>
    <p:sldId id="327" r:id="rId38"/>
    <p:sldId id="337" r:id="rId39"/>
    <p:sldId id="338" r:id="rId40"/>
    <p:sldId id="325" r:id="rId41"/>
    <p:sldId id="326" r:id="rId42"/>
    <p:sldId id="339" r:id="rId43"/>
    <p:sldId id="340" r:id="rId44"/>
    <p:sldId id="344" r:id="rId45"/>
    <p:sldId id="345" r:id="rId46"/>
    <p:sldId id="346" r:id="rId47"/>
  </p:sldIdLst>
  <p:sldSz cx="9144000" cy="6858000" type="screen4x3"/>
  <p:notesSz cx="6900863" cy="9291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17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73" autoAdjust="0"/>
  </p:normalViewPr>
  <p:slideViewPr>
    <p:cSldViewPr>
      <p:cViewPr varScale="1">
        <p:scale>
          <a:sx n="114" d="100"/>
          <a:sy n="114" d="100"/>
        </p:scale>
        <p:origin x="186" y="114"/>
      </p:cViewPr>
      <p:guideLst>
        <p:guide orient="horz" pos="2160"/>
        <p:guide pos="2880"/>
      </p:guideLst>
    </p:cSldViewPr>
  </p:slideViewPr>
  <p:outlineViewPr>
    <p:cViewPr>
      <p:scale>
        <a:sx n="33" d="100"/>
        <a:sy n="33" d="100"/>
      </p:scale>
      <p:origin x="0" y="-22746"/>
    </p:cViewPr>
  </p:outlineViewPr>
  <p:notesTextViewPr>
    <p:cViewPr>
      <p:scale>
        <a:sx n="100" d="100"/>
        <a:sy n="100" d="100"/>
      </p:scale>
      <p:origin x="0" y="0"/>
    </p:cViewPr>
  </p:notesTextViewPr>
  <p:sorterViewPr>
    <p:cViewPr>
      <p:scale>
        <a:sx n="100" d="100"/>
        <a:sy n="100" d="100"/>
      </p:scale>
      <p:origin x="0" y="-4698"/>
    </p:cViewPr>
  </p:sorterViewPr>
  <p:notesViewPr>
    <p:cSldViewPr>
      <p:cViewPr varScale="1">
        <p:scale>
          <a:sx n="48" d="100"/>
          <a:sy n="48" d="100"/>
        </p:scale>
        <p:origin x="-2328" y="-90"/>
      </p:cViewPr>
      <p:guideLst>
        <p:guide orient="horz" pos="2927"/>
        <p:guide pos="217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90850" cy="465138"/>
          </a:xfrm>
          <a:prstGeom prst="rect">
            <a:avLst/>
          </a:prstGeom>
        </p:spPr>
        <p:txBody>
          <a:bodyPr vert="horz" lIns="92446" tIns="46223" rIns="92446" bIns="46223" rtlCol="0"/>
          <a:lstStyle>
            <a:lvl1pPr algn="l" eaLnBrk="1" hangingPunct="1">
              <a:defRPr sz="1200">
                <a:latin typeface="Arial" charset="0"/>
                <a:cs typeface="+mn-cs"/>
              </a:defRPr>
            </a:lvl1pPr>
          </a:lstStyle>
          <a:p>
            <a:pPr>
              <a:defRPr/>
            </a:pPr>
            <a:endParaRPr lang="en-US"/>
          </a:p>
        </p:txBody>
      </p:sp>
      <p:sp>
        <p:nvSpPr>
          <p:cNvPr id="3" name="Date Placeholder 2"/>
          <p:cNvSpPr>
            <a:spLocks noGrp="1"/>
          </p:cNvSpPr>
          <p:nvPr>
            <p:ph type="dt" sz="quarter" idx="1"/>
          </p:nvPr>
        </p:nvSpPr>
        <p:spPr>
          <a:xfrm>
            <a:off x="3908425" y="0"/>
            <a:ext cx="2990850" cy="465138"/>
          </a:xfrm>
          <a:prstGeom prst="rect">
            <a:avLst/>
          </a:prstGeom>
        </p:spPr>
        <p:txBody>
          <a:bodyPr vert="horz" lIns="92446" tIns="46223" rIns="92446" bIns="46223" rtlCol="0"/>
          <a:lstStyle>
            <a:lvl1pPr algn="r" eaLnBrk="1" hangingPunct="1">
              <a:defRPr sz="1200">
                <a:latin typeface="Arial" charset="0"/>
                <a:cs typeface="+mn-cs"/>
              </a:defRPr>
            </a:lvl1pPr>
          </a:lstStyle>
          <a:p>
            <a:pPr>
              <a:defRPr/>
            </a:pPr>
            <a:fld id="{3A3A2362-4A5F-4720-83B8-9082B5AE46A7}" type="datetimeFigureOut">
              <a:rPr lang="en-US"/>
              <a:pPr>
                <a:defRPr/>
              </a:pPr>
              <a:t>10/5/2016</a:t>
            </a:fld>
            <a:endParaRPr lang="en-US"/>
          </a:p>
        </p:txBody>
      </p:sp>
      <p:sp>
        <p:nvSpPr>
          <p:cNvPr id="4" name="Footer Placeholder 3"/>
          <p:cNvSpPr>
            <a:spLocks noGrp="1"/>
          </p:cNvSpPr>
          <p:nvPr>
            <p:ph type="ftr" sz="quarter" idx="2"/>
          </p:nvPr>
        </p:nvSpPr>
        <p:spPr>
          <a:xfrm>
            <a:off x="0" y="8824913"/>
            <a:ext cx="2990850" cy="465137"/>
          </a:xfrm>
          <a:prstGeom prst="rect">
            <a:avLst/>
          </a:prstGeom>
        </p:spPr>
        <p:txBody>
          <a:bodyPr vert="horz" lIns="92446" tIns="46223" rIns="92446" bIns="46223" rtlCol="0" anchor="b"/>
          <a:lstStyle>
            <a:lvl1pPr algn="l" eaLnBrk="1" hangingPunct="1">
              <a:defRPr sz="120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3908425" y="8824913"/>
            <a:ext cx="2990850" cy="465137"/>
          </a:xfrm>
          <a:prstGeom prst="rect">
            <a:avLst/>
          </a:prstGeom>
        </p:spPr>
        <p:txBody>
          <a:bodyPr vert="horz" wrap="square" lIns="92446" tIns="46223" rIns="92446" bIns="46223" numCol="1" anchor="b" anchorCtr="0" compatLnSpc="1">
            <a:prstTxWarp prst="textNoShape">
              <a:avLst/>
            </a:prstTxWarp>
          </a:bodyPr>
          <a:lstStyle>
            <a:lvl1pPr algn="r" eaLnBrk="1" hangingPunct="1">
              <a:defRPr sz="1200"/>
            </a:lvl1pPr>
          </a:lstStyle>
          <a:p>
            <a:pPr>
              <a:defRPr/>
            </a:pPr>
            <a:fld id="{7C0ACACE-8992-43A4-8F3B-A36FBE6FB9C3}" type="slidenum">
              <a:rPr lang="en-US" altLang="en-US"/>
              <a:pPr>
                <a:defRPr/>
              </a:pPr>
              <a:t>‹#›</a:t>
            </a:fld>
            <a:endParaRPr lang="en-US" altLang="en-US"/>
          </a:p>
        </p:txBody>
      </p:sp>
    </p:spTree>
    <p:extLst>
      <p:ext uri="{BB962C8B-B14F-4D97-AF65-F5344CB8AC3E}">
        <p14:creationId xmlns:p14="http://schemas.microsoft.com/office/powerpoint/2010/main" val="38960177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90850" cy="465138"/>
          </a:xfrm>
          <a:prstGeom prst="rect">
            <a:avLst/>
          </a:prstGeom>
        </p:spPr>
        <p:txBody>
          <a:bodyPr vert="horz" lIns="92446" tIns="46223" rIns="92446" bIns="46223" rtlCol="0"/>
          <a:lstStyle>
            <a:lvl1pPr algn="l" eaLnBrk="1" hangingPunct="1">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908425" y="0"/>
            <a:ext cx="2990850" cy="465138"/>
          </a:xfrm>
          <a:prstGeom prst="rect">
            <a:avLst/>
          </a:prstGeom>
        </p:spPr>
        <p:txBody>
          <a:bodyPr vert="horz" lIns="92446" tIns="46223" rIns="92446" bIns="46223" rtlCol="0"/>
          <a:lstStyle>
            <a:lvl1pPr algn="r" eaLnBrk="1" hangingPunct="1">
              <a:defRPr sz="1200">
                <a:latin typeface="Arial" charset="0"/>
                <a:cs typeface="+mn-cs"/>
              </a:defRPr>
            </a:lvl1pPr>
          </a:lstStyle>
          <a:p>
            <a:pPr>
              <a:defRPr/>
            </a:pPr>
            <a:fld id="{413EF706-050B-4EB6-8D9C-496717AA4D02}" type="datetimeFigureOut">
              <a:rPr lang="en-US"/>
              <a:pPr>
                <a:defRPr/>
              </a:pPr>
              <a:t>10/5/2016</a:t>
            </a:fld>
            <a:endParaRPr lang="en-US"/>
          </a:p>
        </p:txBody>
      </p:sp>
      <p:sp>
        <p:nvSpPr>
          <p:cNvPr id="4" name="Slide Image Placeholder 3"/>
          <p:cNvSpPr>
            <a:spLocks noGrp="1" noRot="1" noChangeAspect="1"/>
          </p:cNvSpPr>
          <p:nvPr>
            <p:ph type="sldImg" idx="2"/>
          </p:nvPr>
        </p:nvSpPr>
        <p:spPr>
          <a:xfrm>
            <a:off x="1128713" y="696913"/>
            <a:ext cx="4645025" cy="3484562"/>
          </a:xfrm>
          <a:prstGeom prst="rect">
            <a:avLst/>
          </a:prstGeom>
          <a:noFill/>
          <a:ln w="12700">
            <a:solidFill>
              <a:prstClr val="black"/>
            </a:solidFill>
          </a:ln>
        </p:spPr>
        <p:txBody>
          <a:bodyPr vert="horz" lIns="92446" tIns="46223" rIns="92446" bIns="46223" rtlCol="0" anchor="ctr"/>
          <a:lstStyle/>
          <a:p>
            <a:pPr lvl="0"/>
            <a:endParaRPr lang="en-US" noProof="0"/>
          </a:p>
        </p:txBody>
      </p:sp>
      <p:sp>
        <p:nvSpPr>
          <p:cNvPr id="5" name="Notes Placeholder 4"/>
          <p:cNvSpPr>
            <a:spLocks noGrp="1"/>
          </p:cNvSpPr>
          <p:nvPr>
            <p:ph type="body" sz="quarter" idx="3"/>
          </p:nvPr>
        </p:nvSpPr>
        <p:spPr>
          <a:xfrm>
            <a:off x="690563" y="4414838"/>
            <a:ext cx="5521325" cy="4179887"/>
          </a:xfrm>
          <a:prstGeom prst="rect">
            <a:avLst/>
          </a:prstGeom>
        </p:spPr>
        <p:txBody>
          <a:bodyPr vert="horz" lIns="92446" tIns="46223" rIns="92446" bIns="462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4913"/>
            <a:ext cx="2990850" cy="465137"/>
          </a:xfrm>
          <a:prstGeom prst="rect">
            <a:avLst/>
          </a:prstGeom>
        </p:spPr>
        <p:txBody>
          <a:bodyPr vert="horz" lIns="92446" tIns="46223" rIns="92446" bIns="46223" rtlCol="0" anchor="b"/>
          <a:lstStyle>
            <a:lvl1pPr algn="l" eaLnBrk="1" hangingPunct="1">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908425" y="8824913"/>
            <a:ext cx="2990850" cy="465137"/>
          </a:xfrm>
          <a:prstGeom prst="rect">
            <a:avLst/>
          </a:prstGeom>
        </p:spPr>
        <p:txBody>
          <a:bodyPr vert="horz" wrap="square" lIns="92446" tIns="46223" rIns="92446" bIns="46223" numCol="1" anchor="b" anchorCtr="0" compatLnSpc="1">
            <a:prstTxWarp prst="textNoShape">
              <a:avLst/>
            </a:prstTxWarp>
          </a:bodyPr>
          <a:lstStyle>
            <a:lvl1pPr algn="r" eaLnBrk="1" hangingPunct="1">
              <a:defRPr sz="1200"/>
            </a:lvl1pPr>
          </a:lstStyle>
          <a:p>
            <a:pPr>
              <a:defRPr/>
            </a:pPr>
            <a:fld id="{22BB3A79-3593-4605-A2B8-838BC83C47FF}" type="slidenum">
              <a:rPr lang="en-US" altLang="en-US"/>
              <a:pPr>
                <a:defRPr/>
              </a:pPr>
              <a:t>‹#›</a:t>
            </a:fld>
            <a:endParaRPr lang="en-US" altLang="en-US"/>
          </a:p>
        </p:txBody>
      </p:sp>
    </p:spTree>
    <p:extLst>
      <p:ext uri="{BB962C8B-B14F-4D97-AF65-F5344CB8AC3E}">
        <p14:creationId xmlns:p14="http://schemas.microsoft.com/office/powerpoint/2010/main" val="299883779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0888" indent="-287338">
              <a:spcBef>
                <a:spcPct val="30000"/>
              </a:spcBef>
              <a:defRPr sz="1200">
                <a:solidFill>
                  <a:schemeClr val="tx1"/>
                </a:solidFill>
                <a:latin typeface="Calibri" panose="020F0502020204030204" pitchFamily="34" charset="0"/>
              </a:defRPr>
            </a:lvl2pPr>
            <a:lvl3pPr marL="1154113" indent="-230188">
              <a:spcBef>
                <a:spcPct val="30000"/>
              </a:spcBef>
              <a:defRPr sz="1200">
                <a:solidFill>
                  <a:schemeClr val="tx1"/>
                </a:solidFill>
                <a:latin typeface="Calibri" panose="020F0502020204030204" pitchFamily="34" charset="0"/>
              </a:defRPr>
            </a:lvl3pPr>
            <a:lvl4pPr marL="1617663" indent="-230188">
              <a:spcBef>
                <a:spcPct val="30000"/>
              </a:spcBef>
              <a:defRPr sz="1200">
                <a:solidFill>
                  <a:schemeClr val="tx1"/>
                </a:solidFill>
                <a:latin typeface="Calibri" panose="020F0502020204030204" pitchFamily="34" charset="0"/>
              </a:defRPr>
            </a:lvl4pPr>
            <a:lvl5pPr marL="2079625" indent="-230188">
              <a:spcBef>
                <a:spcPct val="30000"/>
              </a:spcBef>
              <a:defRPr sz="1200">
                <a:solidFill>
                  <a:schemeClr val="tx1"/>
                </a:solidFill>
                <a:latin typeface="Calibri" panose="020F0502020204030204" pitchFamily="34" charset="0"/>
              </a:defRPr>
            </a:lvl5pPr>
            <a:lvl6pPr marL="2536825" indent="-230188" eaLnBrk="0" fontAlgn="base" hangingPunct="0">
              <a:spcBef>
                <a:spcPct val="30000"/>
              </a:spcBef>
              <a:spcAft>
                <a:spcPct val="0"/>
              </a:spcAft>
              <a:defRPr sz="1200">
                <a:solidFill>
                  <a:schemeClr val="tx1"/>
                </a:solidFill>
                <a:latin typeface="Calibri" panose="020F0502020204030204" pitchFamily="34" charset="0"/>
              </a:defRPr>
            </a:lvl6pPr>
            <a:lvl7pPr marL="2994025" indent="-230188" eaLnBrk="0" fontAlgn="base" hangingPunct="0">
              <a:spcBef>
                <a:spcPct val="30000"/>
              </a:spcBef>
              <a:spcAft>
                <a:spcPct val="0"/>
              </a:spcAft>
              <a:defRPr sz="1200">
                <a:solidFill>
                  <a:schemeClr val="tx1"/>
                </a:solidFill>
                <a:latin typeface="Calibri" panose="020F0502020204030204" pitchFamily="34" charset="0"/>
              </a:defRPr>
            </a:lvl7pPr>
            <a:lvl8pPr marL="3451225" indent="-230188" eaLnBrk="0" fontAlgn="base" hangingPunct="0">
              <a:spcBef>
                <a:spcPct val="30000"/>
              </a:spcBef>
              <a:spcAft>
                <a:spcPct val="0"/>
              </a:spcAft>
              <a:defRPr sz="1200">
                <a:solidFill>
                  <a:schemeClr val="tx1"/>
                </a:solidFill>
                <a:latin typeface="Calibri" panose="020F0502020204030204" pitchFamily="34" charset="0"/>
              </a:defRPr>
            </a:lvl8pPr>
            <a:lvl9pPr marL="3908425"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158D2F-7DEF-480E-AE63-E731DF17E935}" type="slidenum">
              <a:rPr lang="en-US" altLang="en-US" smtClean="0">
                <a:latin typeface="Arial" panose="020B0604020202020204" pitchFamily="34" charset="0"/>
              </a:rPr>
              <a:pPr>
                <a:spcBef>
                  <a:spcPct val="0"/>
                </a:spcBef>
              </a:pPr>
              <a:t>1</a:t>
            </a:fld>
            <a:endParaRPr lang="en-US" altLang="en-US" smtClean="0">
              <a:latin typeface="Arial" panose="020B0604020202020204" pitchFamily="34" charset="0"/>
            </a:endParaRPr>
          </a:p>
        </p:txBody>
      </p:sp>
    </p:spTree>
    <p:extLst>
      <p:ext uri="{BB962C8B-B14F-4D97-AF65-F5344CB8AC3E}">
        <p14:creationId xmlns:p14="http://schemas.microsoft.com/office/powerpoint/2010/main" val="4128955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 addition to </a:t>
            </a:r>
            <a:r>
              <a:rPr lang="en-US" altLang="en-US" dirty="0" err="1" smtClean="0"/>
              <a:t>FEDBizOpps</a:t>
            </a:r>
            <a:r>
              <a:rPr lang="en-US" altLang="en-US" dirty="0" smtClean="0"/>
              <a:t>, the Department maintains a website that lists projected contracts for all of HHS.</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A04BF90-0B24-40D0-82DB-B78160901E57}" type="slidenum">
              <a:rPr lang="en-US" altLang="en-US" smtClean="0">
                <a:latin typeface="Arial" panose="020B0604020202020204" pitchFamily="34" charset="0"/>
              </a:rPr>
              <a:pPr>
                <a:spcBef>
                  <a:spcPct val="0"/>
                </a:spcBef>
              </a:pPr>
              <a:t>12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474567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the FBO and the Department’s procurement forecast, another source for</a:t>
            </a:r>
            <a:r>
              <a:rPr lang="en-US" baseline="0" dirty="0" smtClean="0"/>
              <a:t> information on contract opportunities is the websites of the individual institutes.  The Institutes have pages devoted to their specific funding opportunities.  In addition, Research and Development contract concepts are approved by the Advisory Boards of the Institutes as required by Law.  These concepts can provide you with the general contract plans for future RFPs and BAAs.  Lastly, another avenue to explore is the “About Pages” of the institutes.   These pages provide information on the structure and scientific focus of the Institute.</a:t>
            </a:r>
            <a:endParaRPr lang="en-US" dirty="0"/>
          </a:p>
        </p:txBody>
      </p:sp>
      <p:sp>
        <p:nvSpPr>
          <p:cNvPr id="4" name="Slide Number Placeholder 3"/>
          <p:cNvSpPr>
            <a:spLocks noGrp="1"/>
          </p:cNvSpPr>
          <p:nvPr>
            <p:ph type="sldNum" sz="quarter" idx="10"/>
          </p:nvPr>
        </p:nvSpPr>
        <p:spPr/>
        <p:txBody>
          <a:bodyPr/>
          <a:lstStyle/>
          <a:p>
            <a:pPr>
              <a:defRPr/>
            </a:pPr>
            <a:fld id="{22BB3A79-3593-4605-A2B8-838BC83C47FF}" type="slidenum">
              <a:rPr lang="en-US" altLang="en-US" smtClean="0"/>
              <a:pPr>
                <a:defRPr/>
              </a:pPr>
              <a:t>13</a:t>
            </a:fld>
            <a:endParaRPr lang="en-US" altLang="en-US"/>
          </a:p>
        </p:txBody>
      </p:sp>
    </p:spTree>
    <p:extLst>
      <p:ext uri="{BB962C8B-B14F-4D97-AF65-F5344CB8AC3E}">
        <p14:creationId xmlns:p14="http://schemas.microsoft.com/office/powerpoint/2010/main" val="3775625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major steps in the award</a:t>
            </a:r>
            <a:r>
              <a:rPr lang="en-US" altLang="en-US" baseline="0" dirty="0" smtClean="0"/>
              <a:t> of a contract are shown here.  The first two bullets concern the steps taken in order to receive proposals.  We will develop a plan for awarding a contract and examine the market to determine the viability of an acquisition concept.  A SOW and contract requirements are developed which are then used to create a solicitation.  Depending on the work, we will issue a competitive RFP (where we have defined statement of work)  or a Broad Agency Announcement that has a general outline of the objectives of the work to be performed.  Under a BAA, the offeror proposes a SOW to achieve the objectives of the BAA.  As a PI, the solicitation is your guide to preparing your proposal for a Government contract.  </a:t>
            </a:r>
          </a:p>
          <a:p>
            <a:endParaRPr lang="en-US" altLang="en-US" baseline="0" dirty="0" smtClean="0"/>
          </a:p>
          <a:p>
            <a:r>
              <a:rPr lang="en-US" altLang="en-US" baseline="0" dirty="0" smtClean="0"/>
              <a:t>The next three bullets concern the steps we take following receipt of your proposal.  The first step is the evaluation of the proposal. </a:t>
            </a:r>
            <a:endParaRPr lang="en-US"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C02C6E6-4F08-41E1-B865-D0BBCF7AAE35}" type="slidenum">
              <a:rPr lang="en-US" altLang="en-US" smtClean="0">
                <a:latin typeface="Arial" panose="020B0604020202020204" pitchFamily="34" charset="0"/>
              </a:rPr>
              <a:pPr>
                <a:spcBef>
                  <a:spcPct val="0"/>
                </a:spcBef>
              </a:pPr>
              <a:t>14</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958591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defining elements of proposal evaluations at the NIH is the use of independent peer review of the technical proposals which is mandated by Law.  Technical</a:t>
            </a:r>
            <a:r>
              <a:rPr lang="en-US" baseline="0" dirty="0" smtClean="0"/>
              <a:t> proposals are given to a peer review committee after the Contracting Office reviews the proposal to ensure that it meets the overall terms and conditions of the solicitation.  In particular, a proposal that does not address the requirements of the solicitation such as not including a the business proposal failing to propose on the requirement stated in the solicitation precludes the proposal from review.  An example would be providing an alternate proposal without proposing on the stated requirements of the solicitation – deviating from the specified number of hours in a level of effort contract is a common example.   One thing to be cognizant of is any page limitations stated in the solicitation.  Whenever a proposal exceeds the page limits, all pages following the last page of the limitation are removed from the proposal and are not reviewed.</a:t>
            </a:r>
          </a:p>
          <a:p>
            <a:endParaRPr lang="en-US" baseline="0" dirty="0" smtClean="0"/>
          </a:p>
          <a:p>
            <a:r>
              <a:rPr lang="en-US" baseline="0" dirty="0" smtClean="0"/>
              <a:t>The peer review group normally consists of technical experts from outside the Government although in some instances a Government expert such as a FDA IND specialist may be a part of the group. However, peer review groups must be comprised of at least 75% outside members.  Also, the peer reviewers only review the Technical Proposal.  They do not see the Business Proposal.</a:t>
            </a:r>
            <a:endParaRPr lang="en-US" dirty="0"/>
          </a:p>
        </p:txBody>
      </p:sp>
      <p:sp>
        <p:nvSpPr>
          <p:cNvPr id="4" name="Slide Number Placeholder 3"/>
          <p:cNvSpPr>
            <a:spLocks noGrp="1"/>
          </p:cNvSpPr>
          <p:nvPr>
            <p:ph type="sldNum" sz="quarter" idx="10"/>
          </p:nvPr>
        </p:nvSpPr>
        <p:spPr/>
        <p:txBody>
          <a:bodyPr/>
          <a:lstStyle/>
          <a:p>
            <a:pPr>
              <a:defRPr/>
            </a:pPr>
            <a:fld id="{22BB3A79-3593-4605-A2B8-838BC83C47FF}" type="slidenum">
              <a:rPr lang="en-US" altLang="en-US" smtClean="0"/>
              <a:pPr>
                <a:defRPr/>
              </a:pPr>
              <a:t>15</a:t>
            </a:fld>
            <a:endParaRPr lang="en-US" altLang="en-US"/>
          </a:p>
        </p:txBody>
      </p:sp>
    </p:spTree>
    <p:extLst>
      <p:ext uri="{BB962C8B-B14F-4D97-AF65-F5344CB8AC3E}">
        <p14:creationId xmlns:p14="http://schemas.microsoft.com/office/powerpoint/2010/main" val="3272491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R&amp;D contracts</a:t>
            </a:r>
            <a:r>
              <a:rPr lang="en-US" baseline="0" dirty="0" smtClean="0"/>
              <a:t> the technical proposal is a significant part of the overall evaluation of a proposal. The solicitation provides the specific criteria that must be followed in evaluating the proposals for that solicitation.  NIH utilizes numerical scores base on the criteria and the weights stated in the solicitation.  The peer reviewers provide their technical assessment of the technical proposal.  The assign scores based on the criteria and provide their comments on the strengths, weaknesses an deficiencies of the technical proposal.  They also determine if the proposal is technically acceptable.  If a proposal is technically unacceptable, that proposal cannot be considered for award. </a:t>
            </a:r>
            <a:endParaRPr lang="en-US" dirty="0"/>
          </a:p>
        </p:txBody>
      </p:sp>
      <p:sp>
        <p:nvSpPr>
          <p:cNvPr id="4" name="Slide Number Placeholder 3"/>
          <p:cNvSpPr>
            <a:spLocks noGrp="1"/>
          </p:cNvSpPr>
          <p:nvPr>
            <p:ph type="sldNum" sz="quarter" idx="10"/>
          </p:nvPr>
        </p:nvSpPr>
        <p:spPr/>
        <p:txBody>
          <a:bodyPr/>
          <a:lstStyle/>
          <a:p>
            <a:pPr>
              <a:defRPr/>
            </a:pPr>
            <a:fld id="{22BB3A79-3593-4605-A2B8-838BC83C47FF}" type="slidenum">
              <a:rPr lang="en-US" altLang="en-US" smtClean="0"/>
              <a:pPr>
                <a:defRPr/>
              </a:pPr>
              <a:t>16</a:t>
            </a:fld>
            <a:endParaRPr lang="en-US" altLang="en-US"/>
          </a:p>
        </p:txBody>
      </p:sp>
    </p:spTree>
    <p:extLst>
      <p:ext uri="{BB962C8B-B14F-4D97-AF65-F5344CB8AC3E}">
        <p14:creationId xmlns:p14="http://schemas.microsoft.com/office/powerpoint/2010/main" val="2479899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cost proposal is used to determine whether the proposed cost is reasonable and to establish the competitiveness of the proposal.</a:t>
            </a:r>
            <a:r>
              <a:rPr lang="en-US" baseline="0" dirty="0" smtClean="0"/>
              <a:t>  The solicitation will describe what information should be included in the cost proposal. Most often, the solicitation will also include a format for submission of the cost information.  In reviewing the cost proposal, the CS will compare the costs against the Government’s IGCE and the other proposals.  We will also compare individual elements of cost against federal laws and regulations such as salary limitations and fee limitations; catalog pricing; wage surveys; vendor quotations; and GSA travel costs.  In determining the realism of the proposal, we will also consider the effects of changes in the costs based on the technical strengths and weaknesses.  </a:t>
            </a:r>
            <a:endParaRPr lang="en-US" dirty="0"/>
          </a:p>
        </p:txBody>
      </p:sp>
      <p:sp>
        <p:nvSpPr>
          <p:cNvPr id="4" name="Slide Number Placeholder 3"/>
          <p:cNvSpPr>
            <a:spLocks noGrp="1"/>
          </p:cNvSpPr>
          <p:nvPr>
            <p:ph type="sldNum" sz="quarter" idx="10"/>
          </p:nvPr>
        </p:nvSpPr>
        <p:spPr/>
        <p:txBody>
          <a:bodyPr/>
          <a:lstStyle/>
          <a:p>
            <a:pPr>
              <a:defRPr/>
            </a:pPr>
            <a:fld id="{22BB3A79-3593-4605-A2B8-838BC83C47FF}" type="slidenum">
              <a:rPr lang="en-US" altLang="en-US" smtClean="0"/>
              <a:pPr>
                <a:defRPr/>
              </a:pPr>
              <a:t>17</a:t>
            </a:fld>
            <a:endParaRPr lang="en-US" altLang="en-US"/>
          </a:p>
        </p:txBody>
      </p:sp>
    </p:spTree>
    <p:extLst>
      <p:ext uri="{BB962C8B-B14F-4D97-AF65-F5344CB8AC3E}">
        <p14:creationId xmlns:p14="http://schemas.microsoft.com/office/powerpoint/2010/main" val="1069428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all</a:t>
            </a:r>
            <a:r>
              <a:rPr lang="en-US" baseline="0" dirty="0" smtClean="0"/>
              <a:t> of the reviews are completed the Contracting Officer determines a Competitive Range consisting of the most highly rated proposals and will then commence negotiations.  During negotiations, the Government will provide the deficiencies and significant weaknesses to allow the offeror to improve its proposal. Also, the Government will provide any adverse past performance information that was found.  In addition, the cost or price will be negotiated.  During negotiations the offer may revise its proposal and at the conclusion of negotiations, the Government will request Final proposal Revisions from all offerors in the Competitive Range.</a:t>
            </a:r>
            <a:endParaRPr lang="en-US" dirty="0"/>
          </a:p>
        </p:txBody>
      </p:sp>
      <p:sp>
        <p:nvSpPr>
          <p:cNvPr id="4" name="Slide Number Placeholder 3"/>
          <p:cNvSpPr>
            <a:spLocks noGrp="1"/>
          </p:cNvSpPr>
          <p:nvPr>
            <p:ph type="sldNum" sz="quarter" idx="10"/>
          </p:nvPr>
        </p:nvSpPr>
        <p:spPr/>
        <p:txBody>
          <a:bodyPr/>
          <a:lstStyle/>
          <a:p>
            <a:pPr>
              <a:defRPr/>
            </a:pPr>
            <a:fld id="{22BB3A79-3593-4605-A2B8-838BC83C47FF}" type="slidenum">
              <a:rPr lang="en-US" altLang="en-US" smtClean="0"/>
              <a:pPr>
                <a:defRPr/>
              </a:pPr>
              <a:t>19</a:t>
            </a:fld>
            <a:endParaRPr lang="en-US" altLang="en-US"/>
          </a:p>
        </p:txBody>
      </p:sp>
    </p:spTree>
    <p:extLst>
      <p:ext uri="{BB962C8B-B14F-4D97-AF65-F5344CB8AC3E}">
        <p14:creationId xmlns:p14="http://schemas.microsoft.com/office/powerpoint/2010/main" val="2300428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Final Proposal Revisions are received the Contracting Officer shall make award selection based on the selection</a:t>
            </a:r>
            <a:r>
              <a:rPr lang="en-US" baseline="0" dirty="0" smtClean="0"/>
              <a:t> factors stated in the solicitation.  The example shown here is commonly used in R&amp;D solicitations.  Once the decision is made, the Contracting Office drafts a contract, obtains funding, and executes the contract, thus beginning the second part of our presentation:  </a:t>
            </a:r>
            <a:endParaRPr lang="en-US" dirty="0"/>
          </a:p>
        </p:txBody>
      </p:sp>
      <p:sp>
        <p:nvSpPr>
          <p:cNvPr id="4" name="Slide Number Placeholder 3"/>
          <p:cNvSpPr>
            <a:spLocks noGrp="1"/>
          </p:cNvSpPr>
          <p:nvPr>
            <p:ph type="sldNum" sz="quarter" idx="10"/>
          </p:nvPr>
        </p:nvSpPr>
        <p:spPr/>
        <p:txBody>
          <a:bodyPr/>
          <a:lstStyle/>
          <a:p>
            <a:pPr>
              <a:defRPr/>
            </a:pPr>
            <a:fld id="{22BB3A79-3593-4605-A2B8-838BC83C47FF}" type="slidenum">
              <a:rPr lang="en-US" altLang="en-US" smtClean="0"/>
              <a:pPr>
                <a:defRPr/>
              </a:pPr>
              <a:t>20</a:t>
            </a:fld>
            <a:endParaRPr lang="en-US" altLang="en-US"/>
          </a:p>
        </p:txBody>
      </p:sp>
    </p:spTree>
    <p:extLst>
      <p:ext uri="{BB962C8B-B14F-4D97-AF65-F5344CB8AC3E}">
        <p14:creationId xmlns:p14="http://schemas.microsoft.com/office/powerpoint/2010/main" val="1700669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decision is made, the Contracting Office drafts a contract, obtains funding, and executes the contract, thus beginning the second part of our presentation</a:t>
            </a:r>
            <a:r>
              <a:rPr lang="en-US" baseline="0" dirty="0" smtClean="0"/>
              <a:t> which concerns the contract and contract administration.</a:t>
            </a:r>
            <a:endParaRPr lang="en-US" dirty="0"/>
          </a:p>
        </p:txBody>
      </p:sp>
      <p:sp>
        <p:nvSpPr>
          <p:cNvPr id="4" name="Slide Number Placeholder 3"/>
          <p:cNvSpPr>
            <a:spLocks noGrp="1"/>
          </p:cNvSpPr>
          <p:nvPr>
            <p:ph type="sldNum" sz="quarter" idx="10"/>
          </p:nvPr>
        </p:nvSpPr>
        <p:spPr/>
        <p:txBody>
          <a:bodyPr/>
          <a:lstStyle/>
          <a:p>
            <a:pPr>
              <a:defRPr/>
            </a:pPr>
            <a:fld id="{22BB3A79-3593-4605-A2B8-838BC83C47FF}" type="slidenum">
              <a:rPr lang="en-US" altLang="en-US" smtClean="0"/>
              <a:pPr>
                <a:defRPr/>
              </a:pPr>
              <a:t>21</a:t>
            </a:fld>
            <a:endParaRPr lang="en-US" altLang="en-US"/>
          </a:p>
        </p:txBody>
      </p:sp>
    </p:spTree>
    <p:extLst>
      <p:ext uri="{BB962C8B-B14F-4D97-AF65-F5344CB8AC3E}">
        <p14:creationId xmlns:p14="http://schemas.microsoft.com/office/powerpoint/2010/main" val="2587251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contracts, the obligations of the parties to the contract are written in the contract and only what</a:t>
            </a:r>
            <a:r>
              <a:rPr lang="en-US" baseline="0" dirty="0" smtClean="0"/>
              <a:t> is written in the contract is required.  If the contract needs to be revised or the contract requires approve for certain activities or costs, only the Contracting Officer has the authorization to make that change.  As a contractor, you shouldn’t perform work outside the “scope” of the contract.  If you do, the Government is not liable for costs you incur for that work.</a:t>
            </a:r>
            <a:endParaRPr lang="en-US" dirty="0"/>
          </a:p>
        </p:txBody>
      </p:sp>
      <p:sp>
        <p:nvSpPr>
          <p:cNvPr id="4" name="Slide Number Placeholder 3"/>
          <p:cNvSpPr>
            <a:spLocks noGrp="1"/>
          </p:cNvSpPr>
          <p:nvPr>
            <p:ph type="sldNum" sz="quarter" idx="10"/>
          </p:nvPr>
        </p:nvSpPr>
        <p:spPr/>
        <p:txBody>
          <a:bodyPr/>
          <a:lstStyle/>
          <a:p>
            <a:pPr>
              <a:defRPr/>
            </a:pPr>
            <a:fld id="{22BB3A79-3593-4605-A2B8-838BC83C47FF}" type="slidenum">
              <a:rPr lang="en-US" altLang="en-US" smtClean="0"/>
              <a:pPr>
                <a:defRPr/>
              </a:pPr>
              <a:t>22</a:t>
            </a:fld>
            <a:endParaRPr lang="en-US" altLang="en-US"/>
          </a:p>
        </p:txBody>
      </p:sp>
    </p:spTree>
    <p:extLst>
      <p:ext uri="{BB962C8B-B14F-4D97-AF65-F5344CB8AC3E}">
        <p14:creationId xmlns:p14="http://schemas.microsoft.com/office/powerpoint/2010/main" val="3978500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xfrm>
            <a:off x="546100" y="4418013"/>
            <a:ext cx="5521325" cy="417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151F0C-BB86-402E-90C1-2BE85A960B8C}" type="slidenum">
              <a:rPr lang="en-US" altLang="en-US" smtClean="0">
                <a:latin typeface="Arial" panose="020B0604020202020204" pitchFamily="34" charset="0"/>
              </a:rPr>
              <a:pPr>
                <a:spcBef>
                  <a:spcPct val="0"/>
                </a:spcBef>
              </a:pPr>
              <a:t>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4115379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contract consists</a:t>
            </a:r>
            <a:r>
              <a:rPr lang="en-US" baseline="0" dirty="0" smtClean="0"/>
              <a:t> of a face page and 4 parts, the Schedule, Contract Clauses, Attachments, and the Representations and Certifications.</a:t>
            </a:r>
            <a:endParaRPr lang="en-US" dirty="0"/>
          </a:p>
        </p:txBody>
      </p:sp>
      <p:sp>
        <p:nvSpPr>
          <p:cNvPr id="4" name="Slide Number Placeholder 3"/>
          <p:cNvSpPr>
            <a:spLocks noGrp="1"/>
          </p:cNvSpPr>
          <p:nvPr>
            <p:ph type="sldNum" sz="quarter" idx="10"/>
          </p:nvPr>
        </p:nvSpPr>
        <p:spPr/>
        <p:txBody>
          <a:bodyPr/>
          <a:lstStyle/>
          <a:p>
            <a:pPr>
              <a:defRPr/>
            </a:pPr>
            <a:fld id="{22BB3A79-3593-4605-A2B8-838BC83C47FF}" type="slidenum">
              <a:rPr lang="en-US" altLang="en-US" smtClean="0"/>
              <a:pPr>
                <a:defRPr/>
              </a:pPr>
              <a:t>23</a:t>
            </a:fld>
            <a:endParaRPr lang="en-US" altLang="en-US"/>
          </a:p>
        </p:txBody>
      </p:sp>
    </p:spTree>
    <p:extLst>
      <p:ext uri="{BB962C8B-B14F-4D97-AF65-F5344CB8AC3E}">
        <p14:creationId xmlns:p14="http://schemas.microsoft.com/office/powerpoint/2010/main" val="3049774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face page shows</a:t>
            </a:r>
            <a:r>
              <a:rPr lang="en-US" baseline="0" dirty="0" smtClean="0"/>
              <a:t> the contract number and the current amount of funding.  The Schedule is the “Meat” of the contract, detailing the specifics of what is required for the individual contract.  In the schedule you will find the funding for the contract, including all options, restrictions on what you can buy, the schedule for deliverables and reports, as well as regulatory requirements for the contract.  The clauses in the contract are mandated clauses specific to the type of contract. These include FAR and HHSAR Clauses, NIH Specific Clauses, and in some instances authorized Deviations to a standard clause.</a:t>
            </a:r>
          </a:p>
          <a:p>
            <a:endParaRPr lang="en-US" dirty="0"/>
          </a:p>
        </p:txBody>
      </p:sp>
      <p:sp>
        <p:nvSpPr>
          <p:cNvPr id="4" name="Slide Number Placeholder 3"/>
          <p:cNvSpPr>
            <a:spLocks noGrp="1"/>
          </p:cNvSpPr>
          <p:nvPr>
            <p:ph type="sldNum" sz="quarter" idx="10"/>
          </p:nvPr>
        </p:nvSpPr>
        <p:spPr/>
        <p:txBody>
          <a:bodyPr/>
          <a:lstStyle/>
          <a:p>
            <a:pPr>
              <a:defRPr/>
            </a:pPr>
            <a:fld id="{22BB3A79-3593-4605-A2B8-838BC83C47FF}" type="slidenum">
              <a:rPr lang="en-US" altLang="en-US" smtClean="0"/>
              <a:pPr>
                <a:defRPr/>
              </a:pPr>
              <a:t>24</a:t>
            </a:fld>
            <a:endParaRPr lang="en-US" altLang="en-US"/>
          </a:p>
        </p:txBody>
      </p:sp>
    </p:spTree>
    <p:extLst>
      <p:ext uri="{BB962C8B-B14F-4D97-AF65-F5344CB8AC3E}">
        <p14:creationId xmlns:p14="http://schemas.microsoft.com/office/powerpoint/2010/main" val="813961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BB3A79-3593-4605-A2B8-838BC83C47FF}" type="slidenum">
              <a:rPr lang="en-US" altLang="en-US" smtClean="0"/>
              <a:pPr>
                <a:defRPr/>
              </a:pPr>
              <a:t>26</a:t>
            </a:fld>
            <a:endParaRPr lang="en-US" altLang="en-US"/>
          </a:p>
        </p:txBody>
      </p:sp>
    </p:spTree>
    <p:extLst>
      <p:ext uri="{BB962C8B-B14F-4D97-AF65-F5344CB8AC3E}">
        <p14:creationId xmlns:p14="http://schemas.microsoft.com/office/powerpoint/2010/main" val="1977493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use a number of tools to monitor the progress of a contract and many of them are specified in the contract. For example, technical reports and deliverables are important items specified in the contract that give us information on how well the contractor is performing.  We conduct meeting, site visits, and teleconferences to review performance. Audits are also conducted. These will include audits of data, incurred costs and other regulatory audits.  Finally, the Government prepares a past performance report for each contract.  These reports are submitted to a central database for use in evaluating future proposals.</a:t>
            </a:r>
            <a:endParaRPr lang="en-US" dirty="0"/>
          </a:p>
        </p:txBody>
      </p:sp>
      <p:sp>
        <p:nvSpPr>
          <p:cNvPr id="4" name="Slide Number Placeholder 3"/>
          <p:cNvSpPr>
            <a:spLocks noGrp="1"/>
          </p:cNvSpPr>
          <p:nvPr>
            <p:ph type="sldNum" sz="quarter" idx="10"/>
          </p:nvPr>
        </p:nvSpPr>
        <p:spPr/>
        <p:txBody>
          <a:bodyPr/>
          <a:lstStyle/>
          <a:p>
            <a:pPr>
              <a:defRPr/>
            </a:pPr>
            <a:fld id="{22BB3A79-3593-4605-A2B8-838BC83C47FF}" type="slidenum">
              <a:rPr lang="en-US" altLang="en-US" smtClean="0"/>
              <a:pPr>
                <a:defRPr/>
              </a:pPr>
              <a:t>29</a:t>
            </a:fld>
            <a:endParaRPr lang="en-US" altLang="en-US"/>
          </a:p>
        </p:txBody>
      </p:sp>
    </p:spTree>
    <p:extLst>
      <p:ext uri="{BB962C8B-B14F-4D97-AF65-F5344CB8AC3E}">
        <p14:creationId xmlns:p14="http://schemas.microsoft.com/office/powerpoint/2010/main" val="3399588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UNIFORM ADMINISTRATIVE REQUIREMENTS, COST PRINCIPLES, AND AUDIT REQUIREMENTS FOR FEDERAL AWARDS</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17D8B3-3270-4DD5-A141-2CBA740CF7F9}" type="slidenum">
              <a:rPr lang="en-US" altLang="en-US" smtClean="0"/>
              <a:pPr/>
              <a:t>32</a:t>
            </a:fld>
            <a:endParaRPr lang="en-US" altLang="en-US" smtClean="0"/>
          </a:p>
        </p:txBody>
      </p:sp>
    </p:spTree>
    <p:extLst>
      <p:ext uri="{BB962C8B-B14F-4D97-AF65-F5344CB8AC3E}">
        <p14:creationId xmlns:p14="http://schemas.microsoft.com/office/powerpoint/2010/main" val="260200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
            </a:r>
            <a:r>
              <a:rPr lang="en-US" baseline="0" dirty="0" smtClean="0"/>
              <a:t> improper invoice is usually the result of an administrative error.  The invoice shows the wrong contract number, or doesn’t conform with the format for a what is known as a “proper invoice,” which is spelled out in Article G. of the contract.  The vast majority of issues involving payment occur because the Government has cause to question the costs billed on the invoice.  When this occurs, the Contracting Officer will “suspend” all or part of the invoice. </a:t>
            </a:r>
            <a:endParaRPr lang="en-US" dirty="0"/>
          </a:p>
        </p:txBody>
      </p:sp>
      <p:sp>
        <p:nvSpPr>
          <p:cNvPr id="4" name="Slide Number Placeholder 3"/>
          <p:cNvSpPr>
            <a:spLocks noGrp="1"/>
          </p:cNvSpPr>
          <p:nvPr>
            <p:ph type="sldNum" sz="quarter" idx="10"/>
          </p:nvPr>
        </p:nvSpPr>
        <p:spPr/>
        <p:txBody>
          <a:bodyPr/>
          <a:lstStyle/>
          <a:p>
            <a:pPr>
              <a:defRPr/>
            </a:pPr>
            <a:fld id="{22BB3A79-3593-4605-A2B8-838BC83C47FF}" type="slidenum">
              <a:rPr lang="en-US" altLang="en-US" smtClean="0"/>
              <a:pPr>
                <a:defRPr/>
              </a:pPr>
              <a:t>36</a:t>
            </a:fld>
            <a:endParaRPr lang="en-US" altLang="en-US"/>
          </a:p>
        </p:txBody>
      </p:sp>
    </p:spTree>
    <p:extLst>
      <p:ext uri="{BB962C8B-B14F-4D97-AF65-F5344CB8AC3E}">
        <p14:creationId xmlns:p14="http://schemas.microsoft.com/office/powerpoint/2010/main" val="3157291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quick note on allocable costs under contracts that create issues for grantees.  Computers, file cabinets,</a:t>
            </a:r>
            <a:r>
              <a:rPr lang="en-US" baseline="0" dirty="0" smtClean="0"/>
              <a:t> office supplies are not considered specific to research and are excluded from contract costs.  Travel costs have been a high visibility cost for the past few years.</a:t>
            </a:r>
            <a:endParaRPr lang="en-US" dirty="0"/>
          </a:p>
        </p:txBody>
      </p:sp>
      <p:sp>
        <p:nvSpPr>
          <p:cNvPr id="4" name="Slide Number Placeholder 3"/>
          <p:cNvSpPr>
            <a:spLocks noGrp="1"/>
          </p:cNvSpPr>
          <p:nvPr>
            <p:ph type="sldNum" sz="quarter" idx="10"/>
          </p:nvPr>
        </p:nvSpPr>
        <p:spPr/>
        <p:txBody>
          <a:bodyPr/>
          <a:lstStyle/>
          <a:p>
            <a:pPr>
              <a:defRPr/>
            </a:pPr>
            <a:fld id="{22BB3A79-3593-4605-A2B8-838BC83C47FF}" type="slidenum">
              <a:rPr lang="en-US" altLang="en-US" smtClean="0"/>
              <a:pPr>
                <a:defRPr/>
              </a:pPr>
              <a:t>37</a:t>
            </a:fld>
            <a:endParaRPr lang="en-US" altLang="en-US"/>
          </a:p>
        </p:txBody>
      </p:sp>
    </p:spTree>
    <p:extLst>
      <p:ext uri="{BB962C8B-B14F-4D97-AF65-F5344CB8AC3E}">
        <p14:creationId xmlns:p14="http://schemas.microsoft.com/office/powerpoint/2010/main" val="393557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hallmark of every successful</a:t>
            </a:r>
            <a:r>
              <a:rPr lang="en-US" baseline="0" dirty="0" smtClean="0"/>
              <a:t> project is communication.  The better each of us knows the other, the more we can work together to achieve a successful outcome.  In my 30 years of experience, the majority of the problems that occur in a contract are the result of poor or missing communication.  If you are familiar with negotiating, then you may know the most important element in negotiations is trust.  Honest, proactive communication builds that trust and creates an atmosphere that encourages collaboration and assistance.  As Government officials we want you as a contractor to succeed because your accomplishments are also ours.</a:t>
            </a:r>
            <a:endParaRPr lang="en-US" dirty="0"/>
          </a:p>
        </p:txBody>
      </p:sp>
      <p:sp>
        <p:nvSpPr>
          <p:cNvPr id="4" name="Slide Number Placeholder 3"/>
          <p:cNvSpPr>
            <a:spLocks noGrp="1"/>
          </p:cNvSpPr>
          <p:nvPr>
            <p:ph type="sldNum" sz="quarter" idx="10"/>
          </p:nvPr>
        </p:nvSpPr>
        <p:spPr/>
        <p:txBody>
          <a:bodyPr/>
          <a:lstStyle/>
          <a:p>
            <a:pPr>
              <a:defRPr/>
            </a:pPr>
            <a:fld id="{22BB3A79-3593-4605-A2B8-838BC83C47FF}" type="slidenum">
              <a:rPr lang="en-US" altLang="en-US" smtClean="0"/>
              <a:pPr>
                <a:defRPr/>
              </a:pPr>
              <a:t>39</a:t>
            </a:fld>
            <a:endParaRPr lang="en-US" altLang="en-US"/>
          </a:p>
        </p:txBody>
      </p:sp>
    </p:spTree>
    <p:extLst>
      <p:ext uri="{BB962C8B-B14F-4D97-AF65-F5344CB8AC3E}">
        <p14:creationId xmlns:p14="http://schemas.microsoft.com/office/powerpoint/2010/main" val="3097365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links to sites that provide information on contract opportunities at the NIH.  In addition to the FBA and the procurement forecast we spoke of earlier, the NIH has a site listing contract opportunities.  Finally, don’t forget to look at the individual institutes websites for funding </a:t>
            </a:r>
            <a:r>
              <a:rPr lang="en-US" baseline="0" dirty="0" err="1" smtClean="0"/>
              <a:t>announcments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22BB3A79-3593-4605-A2B8-838BC83C47FF}" type="slidenum">
              <a:rPr lang="en-US" altLang="en-US" smtClean="0"/>
              <a:pPr>
                <a:defRPr/>
              </a:pPr>
              <a:t>40</a:t>
            </a:fld>
            <a:endParaRPr lang="en-US" altLang="en-US"/>
          </a:p>
        </p:txBody>
      </p:sp>
    </p:spTree>
    <p:extLst>
      <p:ext uri="{BB962C8B-B14F-4D97-AF65-F5344CB8AC3E}">
        <p14:creationId xmlns:p14="http://schemas.microsoft.com/office/powerpoint/2010/main" val="21407615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a:t>
            </a:r>
            <a:r>
              <a:rPr lang="en-US" baseline="0" dirty="0" smtClean="0"/>
              <a:t> any Federal agency, the NIH is subject to many laws and regulations.  Contracts, in particular, have their own regulations, the FAR.  In addition our parent Department, HHS, has specific acquisition regulations and with respect to R&amp;D contracting there are Federal regulations governing peer review.</a:t>
            </a:r>
            <a:endParaRPr lang="en-US" dirty="0"/>
          </a:p>
        </p:txBody>
      </p:sp>
      <p:sp>
        <p:nvSpPr>
          <p:cNvPr id="4" name="Slide Number Placeholder 3"/>
          <p:cNvSpPr>
            <a:spLocks noGrp="1"/>
          </p:cNvSpPr>
          <p:nvPr>
            <p:ph type="sldNum" sz="quarter" idx="10"/>
          </p:nvPr>
        </p:nvSpPr>
        <p:spPr/>
        <p:txBody>
          <a:bodyPr/>
          <a:lstStyle/>
          <a:p>
            <a:pPr>
              <a:defRPr/>
            </a:pPr>
            <a:fld id="{22BB3A79-3593-4605-A2B8-838BC83C47FF}" type="slidenum">
              <a:rPr lang="en-US" altLang="en-US" smtClean="0"/>
              <a:pPr>
                <a:defRPr/>
              </a:pPr>
              <a:t>41</a:t>
            </a:fld>
            <a:endParaRPr lang="en-US" altLang="en-US"/>
          </a:p>
        </p:txBody>
      </p:sp>
    </p:spTree>
    <p:extLst>
      <p:ext uri="{BB962C8B-B14F-4D97-AF65-F5344CB8AC3E}">
        <p14:creationId xmlns:p14="http://schemas.microsoft.com/office/powerpoint/2010/main" val="3230668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developing treatment for glaucoma,</a:t>
            </a:r>
            <a:r>
              <a:rPr lang="en-US" baseline="0" dirty="0" smtClean="0"/>
              <a:t> reducing peanut allergies, genomics and proteomics, incorporating precision medicine, drug development, and clinical trails NIH contracts examine and support leading medical research throughout the world.</a:t>
            </a:r>
            <a:endParaRPr lang="en-US" dirty="0"/>
          </a:p>
        </p:txBody>
      </p:sp>
      <p:sp>
        <p:nvSpPr>
          <p:cNvPr id="4" name="Slide Number Placeholder 3"/>
          <p:cNvSpPr>
            <a:spLocks noGrp="1"/>
          </p:cNvSpPr>
          <p:nvPr>
            <p:ph type="sldNum" sz="quarter" idx="10"/>
          </p:nvPr>
        </p:nvSpPr>
        <p:spPr/>
        <p:txBody>
          <a:bodyPr/>
          <a:lstStyle/>
          <a:p>
            <a:pPr>
              <a:defRPr/>
            </a:pPr>
            <a:fld id="{22BB3A79-3593-4605-A2B8-838BC83C47FF}" type="slidenum">
              <a:rPr lang="en-US" altLang="en-US" smtClean="0"/>
              <a:pPr>
                <a:defRPr/>
              </a:pPr>
              <a:t>3</a:t>
            </a:fld>
            <a:endParaRPr lang="en-US" altLang="en-US"/>
          </a:p>
        </p:txBody>
      </p:sp>
    </p:spTree>
    <p:extLst>
      <p:ext uri="{BB962C8B-B14F-4D97-AF65-F5344CB8AC3E}">
        <p14:creationId xmlns:p14="http://schemas.microsoft.com/office/powerpoint/2010/main" val="12372292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NIH Manual</a:t>
            </a:r>
            <a:r>
              <a:rPr lang="en-US" baseline="0" dirty="0" smtClean="0"/>
              <a:t> Chapters are the policies of the NIH.  Contract specific policies are those Chapters in the 6 and 7000 numbered chapters.  </a:t>
            </a:r>
          </a:p>
          <a:p>
            <a:endParaRPr lang="en-US" baseline="0" dirty="0" smtClean="0"/>
          </a:p>
          <a:p>
            <a:r>
              <a:rPr lang="en-US" baseline="0" dirty="0" smtClean="0"/>
              <a:t>The NIH Office of Acquisitions and Logistics is the Office providing Acquisition Leadership and Guidance to the NIH.  OAMP, one office in the OALM, is responsible for NIH acquisition policy and oversight.  From the OALM and OAMP web pages provide guidance and links to other sources of acquisition information.  </a:t>
            </a:r>
            <a:endParaRPr lang="en-US" dirty="0"/>
          </a:p>
        </p:txBody>
      </p:sp>
      <p:sp>
        <p:nvSpPr>
          <p:cNvPr id="4" name="Slide Number Placeholder 3"/>
          <p:cNvSpPr>
            <a:spLocks noGrp="1"/>
          </p:cNvSpPr>
          <p:nvPr>
            <p:ph type="sldNum" sz="quarter" idx="10"/>
          </p:nvPr>
        </p:nvSpPr>
        <p:spPr/>
        <p:txBody>
          <a:bodyPr/>
          <a:lstStyle/>
          <a:p>
            <a:pPr>
              <a:defRPr/>
            </a:pPr>
            <a:fld id="{22BB3A79-3593-4605-A2B8-838BC83C47FF}" type="slidenum">
              <a:rPr lang="en-US" altLang="en-US" smtClean="0"/>
              <a:pPr>
                <a:defRPr/>
              </a:pPr>
              <a:t>42</a:t>
            </a:fld>
            <a:endParaRPr lang="en-US" altLang="en-US"/>
          </a:p>
        </p:txBody>
      </p:sp>
    </p:spTree>
    <p:extLst>
      <p:ext uri="{BB962C8B-B14F-4D97-AF65-F5344CB8AC3E}">
        <p14:creationId xmlns:p14="http://schemas.microsoft.com/office/powerpoint/2010/main" val="95229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xfrm>
            <a:off x="546100" y="4418013"/>
            <a:ext cx="5521325" cy="417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Eleven Contracting offices, know as COACs, at NIH are organized to serve one or</a:t>
            </a:r>
            <a:r>
              <a:rPr lang="en-US" altLang="en-US" baseline="0" dirty="0" smtClean="0"/>
              <a:t> more of the 27 Institutes which comprise the NIH.   </a:t>
            </a:r>
            <a:endParaRPr lang="en-US" alt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9C582-F477-45E3-BF47-928D17964154}" type="slidenum">
              <a:rPr lang="en-US" altLang="en-US" smtClean="0">
                <a:latin typeface="Arial" panose="020B0604020202020204" pitchFamily="34" charset="0"/>
              </a:rPr>
              <a:pPr>
                <a:spcBef>
                  <a:spcPct val="0"/>
                </a:spcBef>
              </a:pPr>
              <a:t>4</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099008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For fiscal year 2015,</a:t>
            </a:r>
            <a:r>
              <a:rPr lang="en-US" altLang="en-US" baseline="0" dirty="0" smtClean="0"/>
              <a:t> the NIH spent 4.77 Billion dollars through contracting.  This includes stand alone contracts, task order contracts, small purchases and simplified acquisitions. While 1.4 Billion is shown for R&amp;D contracts, a significant number of the money spent under tasks orders and Non-R&amp;D contracts (the purple and white portions of this slide) are directly related to R&amp;D activities and are opportunities that the research community should also consider.  </a:t>
            </a:r>
            <a:endParaRPr lang="en-US"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D2626C7-CC72-4E8C-A7C0-E24CB83718C0}" type="slidenum">
              <a:rPr lang="en-US" altLang="en-US" smtClean="0">
                <a:solidFill>
                  <a:srgbClr val="000000"/>
                </a:solidFill>
              </a:rPr>
              <a:pPr/>
              <a:t>5</a:t>
            </a:fld>
            <a:endParaRPr lang="en-US" altLang="en-US" smtClean="0">
              <a:solidFill>
                <a:srgbClr val="000000"/>
              </a:solidFill>
            </a:endParaRPr>
          </a:p>
        </p:txBody>
      </p:sp>
    </p:spTree>
    <p:extLst>
      <p:ext uri="{BB962C8B-B14F-4D97-AF65-F5344CB8AC3E}">
        <p14:creationId xmlns:p14="http://schemas.microsoft.com/office/powerpoint/2010/main" val="1211101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a:t>
            </a:r>
            <a:r>
              <a:rPr lang="en-US" altLang="en-US" baseline="0" dirty="0" smtClean="0"/>
              <a:t> NIH community spent $1.14 Billion on extramural R&amp;D in fy2015.  The breakdown in many respects reflects the budgets of the respective institutes with NCI and NIAID having the largest expenditures.  </a:t>
            </a:r>
            <a:endParaRPr lang="en-US" altLang="en-US"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94DBC7-D34D-443D-9AAB-FF8EEDD3DE5F}" type="slidenum">
              <a:rPr lang="en-US" altLang="en-US" smtClean="0"/>
              <a:pPr/>
              <a:t>6</a:t>
            </a:fld>
            <a:endParaRPr lang="en-US" altLang="en-US" smtClean="0"/>
          </a:p>
        </p:txBody>
      </p:sp>
    </p:spTree>
    <p:extLst>
      <p:ext uri="{BB962C8B-B14F-4D97-AF65-F5344CB8AC3E}">
        <p14:creationId xmlns:p14="http://schemas.microsoft.com/office/powerpoint/2010/main" val="2363637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9B9BF3D-C7C1-4EEC-BEB4-AF6B676BB598}" type="slidenum">
              <a:rPr lang="en-US" altLang="en-US" smtClean="0">
                <a:latin typeface="Arial" panose="020B0604020202020204" pitchFamily="34" charset="0"/>
              </a:rPr>
              <a:pPr>
                <a:spcBef>
                  <a:spcPct val="0"/>
                </a:spcBef>
              </a:pPr>
              <a:t>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555660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 </a:t>
            </a:r>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0B13DD-C6D4-41E9-AF23-407E23DAE4BD}" type="slidenum">
              <a:rPr lang="en-US" altLang="en-US" smtClean="0">
                <a:latin typeface="Arial" panose="020B0604020202020204" pitchFamily="34" charset="0"/>
              </a:rPr>
              <a:pPr>
                <a:spcBef>
                  <a:spcPct val="0"/>
                </a:spcBef>
              </a:pPr>
              <a:t>10</a:t>
            </a:fld>
            <a:endParaRPr lang="en-US" altLang="en-US" smtClean="0">
              <a:latin typeface="Arial" panose="020B0604020202020204" pitchFamily="34" charset="0"/>
            </a:endParaRPr>
          </a:p>
        </p:txBody>
      </p:sp>
    </p:spTree>
    <p:extLst>
      <p:ext uri="{BB962C8B-B14F-4D97-AF65-F5344CB8AC3E}">
        <p14:creationId xmlns:p14="http://schemas.microsoft.com/office/powerpoint/2010/main" val="973465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All contract actions are published in </a:t>
            </a:r>
            <a:r>
              <a:rPr lang="en-US" altLang="en-US" dirty="0" err="1" smtClean="0"/>
              <a:t>FedBizOpps</a:t>
            </a:r>
            <a:r>
              <a:rPr lang="en-US" altLang="en-US" dirty="0" smtClean="0"/>
              <a:t>, the Government-wide</a:t>
            </a:r>
            <a:r>
              <a:rPr lang="en-US" altLang="en-US" baseline="0" dirty="0" smtClean="0"/>
              <a:t> portal for contract opportunities.  From this site you can view potential opportunities and advance plans in Sources Sought and Request for information; awards that have been made; and, most importantly, solicitations.  We’re now going to bring up the FBO and show you how to navigate the system.</a:t>
            </a:r>
            <a:endParaRPr lang="en-US" altLang="en-US"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0CD707-CA3F-48BC-A3F6-5C0B0F59F77B}" type="slidenum">
              <a:rPr lang="en-US" altLang="en-US" smtClean="0">
                <a:latin typeface="Arial" panose="020B0604020202020204" pitchFamily="34" charset="0"/>
              </a:rPr>
              <a:pPr>
                <a:spcBef>
                  <a:spcPct val="0"/>
                </a:spcBef>
              </a:pPr>
              <a:t>11</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408520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23222"/>
            <a:ext cx="7772400" cy="646331"/>
          </a:xfrm>
          <a:prstGeom prst="rect">
            <a:avLst/>
          </a:prstGeom>
        </p:spPr>
        <p:txBody>
          <a:bodyPr>
            <a:spAutoFit/>
          </a:bodyPr>
          <a:lstStyle/>
          <a:p>
            <a:endParaRPr lang="en-US" dirty="0"/>
          </a:p>
        </p:txBody>
      </p:sp>
      <p:sp>
        <p:nvSpPr>
          <p:cNvPr id="3" name="Subtitle 2"/>
          <p:cNvSpPr>
            <a:spLocks noGrp="1"/>
          </p:cNvSpPr>
          <p:nvPr>
            <p:ph type="subTitle" idx="1"/>
          </p:nvPr>
        </p:nvSpPr>
        <p:spPr>
          <a:xfrm>
            <a:off x="990600" y="3962400"/>
            <a:ext cx="7315200" cy="533400"/>
          </a:xfrm>
          <a:prstGeom prst="rect">
            <a:avLst/>
          </a:prstGeom>
        </p:spPr>
        <p:txBody>
          <a:bodyPr anchor="ctr">
            <a:sp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Text Placeholder 10"/>
          <p:cNvSpPr>
            <a:spLocks noGrp="1"/>
          </p:cNvSpPr>
          <p:nvPr>
            <p:ph type="body" sz="quarter" idx="13"/>
          </p:nvPr>
        </p:nvSpPr>
        <p:spPr>
          <a:xfrm>
            <a:off x="990600" y="4572000"/>
            <a:ext cx="7315200" cy="609600"/>
          </a:xfrm>
        </p:spPr>
        <p:txBody>
          <a:bodyPr>
            <a:normAutofit/>
          </a:bodyPr>
          <a:lstStyle>
            <a:lvl1pPr marL="0" indent="0" algn="ctr">
              <a:buFontTx/>
              <a:buNone/>
              <a:defRPr sz="2400" i="1">
                <a:solidFill>
                  <a:schemeClr val="bg1">
                    <a:lumMod val="50000"/>
                  </a:schemeClr>
                </a:solidFill>
              </a:defRPr>
            </a:lvl1pPr>
            <a:lvl2pPr marL="280987" indent="0" algn="ctr">
              <a:buFontTx/>
              <a:buNone/>
              <a:defRPr/>
            </a:lvl2pPr>
            <a:lvl3pPr marL="574675" indent="0" algn="ctr">
              <a:buFontTx/>
              <a:buNone/>
              <a:defRPr/>
            </a:lvl3pPr>
            <a:lvl4pPr marL="855662" indent="0" algn="ctr">
              <a:buFontTx/>
              <a:buNone/>
              <a:defRPr/>
            </a:lvl4pPr>
            <a:lvl5pPr marL="1149350" indent="0" algn="ctr">
              <a:buFontTx/>
              <a:buNone/>
              <a:defRPr/>
            </a:lvl5pPr>
          </a:lstStyle>
          <a:p>
            <a:pPr lvl="0"/>
            <a:r>
              <a:rPr lang="en-US" dirty="0" smtClean="0"/>
              <a:t>Click to edit Master text styles</a:t>
            </a:r>
          </a:p>
        </p:txBody>
      </p:sp>
      <p:sp>
        <p:nvSpPr>
          <p:cNvPr id="12" name="Text Placeholder 10"/>
          <p:cNvSpPr>
            <a:spLocks noGrp="1"/>
          </p:cNvSpPr>
          <p:nvPr>
            <p:ph type="body" sz="quarter" idx="14"/>
          </p:nvPr>
        </p:nvSpPr>
        <p:spPr>
          <a:xfrm>
            <a:off x="990600" y="5257800"/>
            <a:ext cx="7315200" cy="609600"/>
          </a:xfrm>
        </p:spPr>
        <p:txBody>
          <a:bodyPr anchor="ctr">
            <a:normAutofit/>
          </a:bodyPr>
          <a:lstStyle>
            <a:lvl1pPr marL="0" indent="0" algn="ctr">
              <a:buFontTx/>
              <a:buNone/>
              <a:defRPr sz="2000" i="0">
                <a:solidFill>
                  <a:schemeClr val="bg1">
                    <a:lumMod val="50000"/>
                  </a:schemeClr>
                </a:solidFill>
              </a:defRPr>
            </a:lvl1pPr>
            <a:lvl2pPr marL="280987" indent="0" algn="ctr">
              <a:buFontTx/>
              <a:buNone/>
              <a:defRPr/>
            </a:lvl2pPr>
            <a:lvl3pPr marL="574675" indent="0" algn="ctr">
              <a:buFontTx/>
              <a:buNone/>
              <a:defRPr/>
            </a:lvl3pPr>
            <a:lvl4pPr marL="855662" indent="0" algn="ctr">
              <a:buFontTx/>
              <a:buNone/>
              <a:defRPr/>
            </a:lvl4pPr>
            <a:lvl5pPr marL="1149350" indent="0" algn="ctr">
              <a:buFontTx/>
              <a:buNone/>
              <a:defRPr/>
            </a:lvl5pPr>
          </a:lstStyle>
          <a:p>
            <a:pPr lvl="0"/>
            <a:r>
              <a:rPr lang="en-US" dirty="0" smtClean="0"/>
              <a:t>Click to edit Master text styles</a:t>
            </a:r>
          </a:p>
        </p:txBody>
      </p:sp>
      <p:sp>
        <p:nvSpPr>
          <p:cNvPr id="6" name="Date Placeholder 3"/>
          <p:cNvSpPr>
            <a:spLocks noGrp="1"/>
          </p:cNvSpPr>
          <p:nvPr>
            <p:ph type="dt" sz="half" idx="15"/>
          </p:nvPr>
        </p:nvSpPr>
        <p:spPr/>
        <p:txBody>
          <a:bodyPr/>
          <a:lstStyle>
            <a:lvl1pPr>
              <a:defRPr/>
            </a:lvl1pPr>
          </a:lstStyle>
          <a:p>
            <a:pPr>
              <a:defRPr/>
            </a:pPr>
            <a:fld id="{FE2EF539-49C2-4CE9-B9D5-681B39EDE503}" type="datetime1">
              <a:rPr lang="en-US"/>
              <a:pPr>
                <a:defRPr/>
              </a:pPr>
              <a:t>10/5/2016</a:t>
            </a:fld>
            <a:endParaRPr 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8" name="Slide Number Placeholder 5"/>
          <p:cNvSpPr>
            <a:spLocks noGrp="1"/>
          </p:cNvSpPr>
          <p:nvPr>
            <p:ph type="sldNum" sz="quarter" idx="17"/>
          </p:nvPr>
        </p:nvSpPr>
        <p:spPr/>
        <p:txBody>
          <a:bodyPr/>
          <a:lstStyle>
            <a:lvl1pPr>
              <a:defRPr/>
            </a:lvl1pPr>
          </a:lstStyle>
          <a:p>
            <a:pPr>
              <a:defRPr/>
            </a:pPr>
            <a:fld id="{D61CE996-652B-4AE0-B9B4-55CE2316D7AA}" type="slidenum">
              <a:rPr lang="en-US" altLang="en-US"/>
              <a:pPr>
                <a:defRPr/>
              </a:pPr>
              <a:t>‹#›</a:t>
            </a:fld>
            <a:endParaRPr lang="en-US" altLang="en-US"/>
          </a:p>
        </p:txBody>
      </p:sp>
    </p:spTree>
    <p:extLst>
      <p:ext uri="{BB962C8B-B14F-4D97-AF65-F5344CB8AC3E}">
        <p14:creationId xmlns:p14="http://schemas.microsoft.com/office/powerpoint/2010/main" val="3483401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7"/>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laceholder 1"/>
          <p:cNvSpPr>
            <a:spLocks noGrp="1"/>
          </p:cNvSpPr>
          <p:nvPr>
            <p:ph type="title"/>
          </p:nvPr>
        </p:nvSpPr>
        <p:spPr>
          <a:xfrm>
            <a:off x="457200" y="838200"/>
            <a:ext cx="8229600" cy="762000"/>
          </a:xfrm>
          <a:prstGeom prst="rect">
            <a:avLst/>
          </a:prstGeom>
        </p:spPr>
        <p:txBody>
          <a:bodyPr rtlCol="0">
            <a:normAutofit/>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eaLnBrk="0" fontAlgn="auto" hangingPunct="0">
              <a:spcBef>
                <a:spcPts val="0"/>
              </a:spcBef>
              <a:spcAft>
                <a:spcPts val="0"/>
              </a:spcAft>
              <a:defRPr>
                <a:latin typeface="+mn-lt"/>
              </a:defRPr>
            </a:lvl1pPr>
          </a:lstStyle>
          <a:p>
            <a:pPr>
              <a:defRPr/>
            </a:pPr>
            <a:fld id="{4EC09879-65B6-49E9-A2FC-E492AF1E24B8}" type="datetime1">
              <a:rPr lang="en-US"/>
              <a:pPr>
                <a:defRPr/>
              </a:pPr>
              <a:t>10/5/2016</a:t>
            </a:fld>
            <a:endParaRPr lang="en-US" dirty="0"/>
          </a:p>
        </p:txBody>
      </p:sp>
      <p:sp>
        <p:nvSpPr>
          <p:cNvPr id="5" name="Footer Placeholder 4"/>
          <p:cNvSpPr>
            <a:spLocks noGrp="1"/>
          </p:cNvSpPr>
          <p:nvPr>
            <p:ph type="ftr" sz="quarter" idx="11"/>
          </p:nvPr>
        </p:nvSpPr>
        <p:spPr/>
        <p:txBody>
          <a:bodyPr/>
          <a:lstStyle>
            <a:lvl1pPr eaLnBrk="0" fontAlgn="auto" hangingPunct="0">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auto" hangingPunct="0">
              <a:spcBef>
                <a:spcPts val="0"/>
              </a:spcBef>
              <a:spcAft>
                <a:spcPts val="0"/>
              </a:spcAft>
              <a:defRPr>
                <a:latin typeface="+mn-lt"/>
              </a:defRPr>
            </a:lvl1pPr>
          </a:lstStyle>
          <a:p>
            <a:pPr>
              <a:defRPr/>
            </a:pPr>
            <a:fld id="{11C2AD7D-EA23-450B-A64F-590D64F9EB79}" type="slidenum">
              <a:rPr lang="en-US"/>
              <a:pPr>
                <a:defRPr/>
              </a:pPr>
              <a:t>‹#›</a:t>
            </a:fld>
            <a:endParaRPr lang="en-US" dirty="0"/>
          </a:p>
        </p:txBody>
      </p:sp>
    </p:spTree>
    <p:extLst>
      <p:ext uri="{BB962C8B-B14F-4D97-AF65-F5344CB8AC3E}">
        <p14:creationId xmlns:p14="http://schemas.microsoft.com/office/powerpoint/2010/main" val="3051836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marL="234950" indent="-234950">
              <a:defRPr sz="2800"/>
            </a:lvl1pPr>
            <a:lvl2pPr marL="457200" indent="-222250">
              <a:defRPr sz="2400"/>
            </a:lvl2pPr>
            <a:lvl3pPr marL="692150" indent="-234950">
              <a:defRPr sz="2000"/>
            </a:lvl3pPr>
            <a:lvl4pPr marL="914400" indent="-222250">
              <a:defRPr sz="1800"/>
            </a:lvl4pPr>
            <a:lvl5pPr marL="1149350" indent="-23495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laceholder 1"/>
          <p:cNvSpPr>
            <a:spLocks noGrp="1"/>
          </p:cNvSpPr>
          <p:nvPr>
            <p:ph type="title"/>
          </p:nvPr>
        </p:nvSpPr>
        <p:spPr>
          <a:xfrm>
            <a:off x="457200" y="838200"/>
            <a:ext cx="8229600" cy="762000"/>
          </a:xfrm>
          <a:prstGeom prst="rect">
            <a:avLst/>
          </a:prstGeom>
        </p:spPr>
        <p:txBody>
          <a:bodyPr rtlCol="0">
            <a:normAutofit/>
          </a:bodyPr>
          <a:lstStyle/>
          <a:p>
            <a:r>
              <a:rPr lang="en-US" dirty="0" smtClean="0"/>
              <a:t>Click to edit Master title style</a:t>
            </a:r>
            <a:endParaRPr lang="en-US" dirty="0"/>
          </a:p>
        </p:txBody>
      </p:sp>
      <p:sp>
        <p:nvSpPr>
          <p:cNvPr id="9" name="Content Placeholder 2"/>
          <p:cNvSpPr>
            <a:spLocks noGrp="1"/>
          </p:cNvSpPr>
          <p:nvPr>
            <p:ph sz="half" idx="13"/>
          </p:nvPr>
        </p:nvSpPr>
        <p:spPr>
          <a:xfrm>
            <a:off x="4648200" y="1600200"/>
            <a:ext cx="4038600" cy="4525963"/>
          </a:xfrm>
          <a:prstGeom prst="rect">
            <a:avLst/>
          </a:prstGeom>
        </p:spPr>
        <p:txBody>
          <a:bodyPr/>
          <a:lstStyle>
            <a:lvl1pPr marL="234950" indent="-234950">
              <a:defRPr sz="2800"/>
            </a:lvl1pPr>
            <a:lvl2pPr marL="457200" indent="-222250">
              <a:defRPr sz="2400"/>
            </a:lvl2pPr>
            <a:lvl3pPr marL="692150" indent="-234950">
              <a:defRPr sz="2000"/>
            </a:lvl3pPr>
            <a:lvl4pPr marL="914400" indent="-222250">
              <a:defRPr sz="1800"/>
            </a:lvl4pPr>
            <a:lvl5pPr marL="1149350" indent="-23495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4"/>
          </p:nvPr>
        </p:nvSpPr>
        <p:spPr/>
        <p:txBody>
          <a:bodyPr/>
          <a:lstStyle>
            <a:lvl1pPr eaLnBrk="0" fontAlgn="auto" hangingPunct="0">
              <a:spcBef>
                <a:spcPts val="0"/>
              </a:spcBef>
              <a:spcAft>
                <a:spcPts val="0"/>
              </a:spcAft>
              <a:defRPr>
                <a:latin typeface="+mn-lt"/>
              </a:defRPr>
            </a:lvl1pPr>
          </a:lstStyle>
          <a:p>
            <a:pPr>
              <a:defRPr/>
            </a:pPr>
            <a:fld id="{23890417-A821-489A-A759-199591BF708E}" type="datetime1">
              <a:rPr lang="en-US"/>
              <a:pPr>
                <a:defRPr/>
              </a:pPr>
              <a:t>10/5/2016</a:t>
            </a:fld>
            <a:endParaRPr lang="en-US" dirty="0"/>
          </a:p>
        </p:txBody>
      </p:sp>
      <p:sp>
        <p:nvSpPr>
          <p:cNvPr id="6" name="Footer Placeholder 5"/>
          <p:cNvSpPr>
            <a:spLocks noGrp="1"/>
          </p:cNvSpPr>
          <p:nvPr>
            <p:ph type="ftr" sz="quarter" idx="15"/>
          </p:nvPr>
        </p:nvSpPr>
        <p:spPr/>
        <p:txBody>
          <a:bodyPr/>
          <a:lstStyle>
            <a:lvl1pPr eaLnBrk="0" fontAlgn="auto" hangingPunct="0">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6"/>
          </p:nvPr>
        </p:nvSpPr>
        <p:spPr/>
        <p:txBody>
          <a:bodyPr/>
          <a:lstStyle>
            <a:lvl1pPr eaLnBrk="0" fontAlgn="auto" hangingPunct="0">
              <a:spcBef>
                <a:spcPts val="0"/>
              </a:spcBef>
              <a:spcAft>
                <a:spcPts val="0"/>
              </a:spcAft>
              <a:defRPr>
                <a:latin typeface="+mn-lt"/>
              </a:defRPr>
            </a:lvl1pPr>
          </a:lstStyle>
          <a:p>
            <a:pPr>
              <a:defRPr/>
            </a:pPr>
            <a:fld id="{24AA12C4-6E2C-4E72-929B-1AFF4A58EC36}" type="slidenum">
              <a:rPr lang="en-US"/>
              <a:pPr>
                <a:defRPr/>
              </a:pPr>
              <a:t>‹#›</a:t>
            </a:fld>
            <a:endParaRPr lang="en-US" dirty="0"/>
          </a:p>
        </p:txBody>
      </p:sp>
    </p:spTree>
    <p:extLst>
      <p:ext uri="{BB962C8B-B14F-4D97-AF65-F5344CB8AC3E}">
        <p14:creationId xmlns:p14="http://schemas.microsoft.com/office/powerpoint/2010/main" val="1269943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23646"/>
            <a:ext cx="4040188" cy="54864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623646"/>
            <a:ext cx="4041775" cy="54864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itle Placeholder 1"/>
          <p:cNvSpPr>
            <a:spLocks noGrp="1"/>
          </p:cNvSpPr>
          <p:nvPr>
            <p:ph type="title"/>
          </p:nvPr>
        </p:nvSpPr>
        <p:spPr>
          <a:xfrm>
            <a:off x="457200" y="838200"/>
            <a:ext cx="8229600" cy="762000"/>
          </a:xfrm>
          <a:prstGeom prst="rect">
            <a:avLst/>
          </a:prstGeom>
        </p:spPr>
        <p:txBody>
          <a:bodyPr rtlCol="0">
            <a:normAutofit/>
          </a:bodyPr>
          <a:lstStyle/>
          <a:p>
            <a:r>
              <a:rPr lang="en-US" dirty="0" smtClean="0"/>
              <a:t>Click to edit Master title style</a:t>
            </a:r>
            <a:endParaRPr lang="en-US" dirty="0"/>
          </a:p>
        </p:txBody>
      </p:sp>
      <p:sp>
        <p:nvSpPr>
          <p:cNvPr id="11" name="Content Placeholder 2"/>
          <p:cNvSpPr>
            <a:spLocks noGrp="1"/>
          </p:cNvSpPr>
          <p:nvPr>
            <p:ph sz="half" idx="13"/>
          </p:nvPr>
        </p:nvSpPr>
        <p:spPr>
          <a:xfrm>
            <a:off x="457200" y="2179637"/>
            <a:ext cx="4038600" cy="4144963"/>
          </a:xfrm>
          <a:prstGeom prst="rect">
            <a:avLst/>
          </a:prstGeom>
        </p:spPr>
        <p:txBody>
          <a:bodyPr/>
          <a:lstStyle>
            <a:lvl1pPr marL="234950" indent="-234950">
              <a:defRPr sz="2800"/>
            </a:lvl1pPr>
            <a:lvl2pPr marL="457200" indent="-222250">
              <a:defRPr sz="2400"/>
            </a:lvl2pPr>
            <a:lvl3pPr marL="692150" indent="-234950">
              <a:defRPr sz="2000"/>
            </a:lvl3pPr>
            <a:lvl4pPr marL="914400" indent="-222250">
              <a:defRPr sz="1800"/>
            </a:lvl4pPr>
            <a:lvl5pPr marL="1149350" indent="-23495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half" idx="14"/>
          </p:nvPr>
        </p:nvSpPr>
        <p:spPr>
          <a:xfrm>
            <a:off x="4648200" y="2179637"/>
            <a:ext cx="4038600" cy="4144963"/>
          </a:xfrm>
          <a:prstGeom prst="rect">
            <a:avLst/>
          </a:prstGeom>
        </p:spPr>
        <p:txBody>
          <a:bodyPr/>
          <a:lstStyle>
            <a:lvl1pPr marL="234950" indent="-234950">
              <a:defRPr sz="2800"/>
            </a:lvl1pPr>
            <a:lvl2pPr marL="457200" indent="-222250">
              <a:defRPr sz="2400"/>
            </a:lvl2pPr>
            <a:lvl3pPr marL="692150" indent="-234950">
              <a:defRPr sz="2000"/>
            </a:lvl3pPr>
            <a:lvl4pPr marL="914400" indent="-222250">
              <a:defRPr sz="1800"/>
            </a:lvl4pPr>
            <a:lvl5pPr marL="1149350" indent="-23495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5"/>
          </p:nvPr>
        </p:nvSpPr>
        <p:spPr/>
        <p:txBody>
          <a:bodyPr/>
          <a:lstStyle>
            <a:lvl1pPr eaLnBrk="0" fontAlgn="auto" hangingPunct="0">
              <a:spcBef>
                <a:spcPts val="0"/>
              </a:spcBef>
              <a:spcAft>
                <a:spcPts val="0"/>
              </a:spcAft>
              <a:defRPr>
                <a:latin typeface="+mn-lt"/>
              </a:defRPr>
            </a:lvl1pPr>
          </a:lstStyle>
          <a:p>
            <a:pPr>
              <a:defRPr/>
            </a:pPr>
            <a:fld id="{77D0E6F2-A800-4401-8F88-9A30D467F603}" type="datetime1">
              <a:rPr lang="en-US"/>
              <a:pPr>
                <a:defRPr/>
              </a:pPr>
              <a:t>10/5/2016</a:t>
            </a:fld>
            <a:endParaRPr lang="en-US" dirty="0"/>
          </a:p>
        </p:txBody>
      </p:sp>
      <p:sp>
        <p:nvSpPr>
          <p:cNvPr id="8" name="Footer Placeholder 7"/>
          <p:cNvSpPr>
            <a:spLocks noGrp="1"/>
          </p:cNvSpPr>
          <p:nvPr>
            <p:ph type="ftr" sz="quarter" idx="16"/>
          </p:nvPr>
        </p:nvSpPr>
        <p:spPr/>
        <p:txBody>
          <a:bodyPr/>
          <a:lstStyle>
            <a:lvl1pPr eaLnBrk="0" fontAlgn="auto" hangingPunct="0">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7"/>
          </p:nvPr>
        </p:nvSpPr>
        <p:spPr/>
        <p:txBody>
          <a:bodyPr/>
          <a:lstStyle>
            <a:lvl1pPr eaLnBrk="0" fontAlgn="auto" hangingPunct="0">
              <a:spcBef>
                <a:spcPts val="0"/>
              </a:spcBef>
              <a:spcAft>
                <a:spcPts val="0"/>
              </a:spcAft>
              <a:defRPr>
                <a:latin typeface="+mn-lt"/>
              </a:defRPr>
            </a:lvl1pPr>
          </a:lstStyle>
          <a:p>
            <a:pPr>
              <a:defRPr/>
            </a:pPr>
            <a:fld id="{D2F72899-4288-4BB0-8833-702815315E65}" type="slidenum">
              <a:rPr lang="en-US"/>
              <a:pPr>
                <a:defRPr/>
              </a:pPr>
              <a:t>‹#›</a:t>
            </a:fld>
            <a:endParaRPr lang="en-US" dirty="0"/>
          </a:p>
        </p:txBody>
      </p:sp>
    </p:spTree>
    <p:extLst>
      <p:ext uri="{BB962C8B-B14F-4D97-AF65-F5344CB8AC3E}">
        <p14:creationId xmlns:p14="http://schemas.microsoft.com/office/powerpoint/2010/main" val="2468572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ransi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auto" hangingPunct="0">
              <a:spcBef>
                <a:spcPts val="0"/>
              </a:spcBef>
              <a:spcAft>
                <a:spcPts val="0"/>
              </a:spcAft>
              <a:defRPr>
                <a:latin typeface="+mn-lt"/>
              </a:defRPr>
            </a:lvl1pPr>
          </a:lstStyle>
          <a:p>
            <a:pPr>
              <a:defRPr/>
            </a:pPr>
            <a:fld id="{0E20F0BF-34AE-4130-9DFB-78C70D42B9B2}" type="datetime1">
              <a:rPr lang="en-US"/>
              <a:pPr>
                <a:defRPr/>
              </a:pPr>
              <a:t>10/5/2016</a:t>
            </a:fld>
            <a:endParaRPr lang="en-US" dirty="0"/>
          </a:p>
        </p:txBody>
      </p:sp>
      <p:sp>
        <p:nvSpPr>
          <p:cNvPr id="4" name="Footer Placeholder 3"/>
          <p:cNvSpPr>
            <a:spLocks noGrp="1"/>
          </p:cNvSpPr>
          <p:nvPr>
            <p:ph type="ftr" sz="quarter" idx="11"/>
          </p:nvPr>
        </p:nvSpPr>
        <p:spPr/>
        <p:txBody>
          <a:bodyPr/>
          <a:lstStyle>
            <a:lvl1pPr eaLnBrk="0" fontAlgn="auto" hangingPunct="0">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auto" hangingPunct="0">
              <a:spcBef>
                <a:spcPts val="0"/>
              </a:spcBef>
              <a:spcAft>
                <a:spcPts val="0"/>
              </a:spcAft>
              <a:defRPr>
                <a:latin typeface="+mn-lt"/>
              </a:defRPr>
            </a:lvl1pPr>
          </a:lstStyle>
          <a:p>
            <a:pPr>
              <a:defRPr/>
            </a:pPr>
            <a:fld id="{523F74B4-7910-417B-8140-C5514DD43AB2}" type="slidenum">
              <a:rPr lang="en-US"/>
              <a:pPr>
                <a:defRPr/>
              </a:pPr>
              <a:t>‹#›</a:t>
            </a:fld>
            <a:endParaRPr lang="en-US" dirty="0"/>
          </a:p>
        </p:txBody>
      </p:sp>
    </p:spTree>
    <p:extLst>
      <p:ext uri="{BB962C8B-B14F-4D97-AF65-F5344CB8AC3E}">
        <p14:creationId xmlns:p14="http://schemas.microsoft.com/office/powerpoint/2010/main" val="1161389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auto" hangingPunct="0">
              <a:spcBef>
                <a:spcPts val="0"/>
              </a:spcBef>
              <a:spcAft>
                <a:spcPts val="0"/>
              </a:spcAft>
              <a:defRPr>
                <a:latin typeface="+mn-lt"/>
              </a:defRPr>
            </a:lvl1pPr>
          </a:lstStyle>
          <a:p>
            <a:pPr>
              <a:defRPr/>
            </a:pPr>
            <a:fld id="{1B85386C-BBFA-4ECB-A3C7-7D55F6B0C5C6}" type="datetime1">
              <a:rPr lang="en-US"/>
              <a:pPr>
                <a:defRPr/>
              </a:pPr>
              <a:t>10/5/2016</a:t>
            </a:fld>
            <a:endParaRPr lang="en-US" dirty="0"/>
          </a:p>
        </p:txBody>
      </p:sp>
      <p:sp>
        <p:nvSpPr>
          <p:cNvPr id="3" name="Footer Placeholder 2"/>
          <p:cNvSpPr>
            <a:spLocks noGrp="1"/>
          </p:cNvSpPr>
          <p:nvPr>
            <p:ph type="ftr" sz="quarter" idx="11"/>
          </p:nvPr>
        </p:nvSpPr>
        <p:spPr/>
        <p:txBody>
          <a:bodyPr/>
          <a:lstStyle>
            <a:lvl1pPr eaLnBrk="0" fontAlgn="auto" hangingPunct="0">
              <a:spcBef>
                <a:spcPts val="0"/>
              </a:spcBef>
              <a:spcAft>
                <a:spcPts val="0"/>
              </a:spcAft>
              <a:defRPr>
                <a:latin typeface="+mn-lt"/>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auto" hangingPunct="0">
              <a:spcBef>
                <a:spcPts val="0"/>
              </a:spcBef>
              <a:spcAft>
                <a:spcPts val="0"/>
              </a:spcAft>
              <a:defRPr>
                <a:latin typeface="+mn-lt"/>
              </a:defRPr>
            </a:lvl1pPr>
          </a:lstStyle>
          <a:p>
            <a:pPr>
              <a:defRPr/>
            </a:pPr>
            <a:fld id="{08DA361A-96BA-4808-ABF3-8D1EAC522CC9}" type="slidenum">
              <a:rPr lang="en-US"/>
              <a:pPr>
                <a:defRPr/>
              </a:pPr>
              <a:t>‹#›</a:t>
            </a:fld>
            <a:endParaRPr lang="en-US" dirty="0"/>
          </a:p>
        </p:txBody>
      </p:sp>
    </p:spTree>
    <p:extLst>
      <p:ext uri="{BB962C8B-B14F-4D97-AF65-F5344CB8AC3E}">
        <p14:creationId xmlns:p14="http://schemas.microsoft.com/office/powerpoint/2010/main" val="2214661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Content Placeholder 2"/>
          <p:cNvSpPr>
            <a:spLocks noGrp="1"/>
          </p:cNvSpPr>
          <p:nvPr>
            <p:ph sz="half" idx="14"/>
          </p:nvPr>
        </p:nvSpPr>
        <p:spPr>
          <a:xfrm>
            <a:off x="3810000" y="1143000"/>
            <a:ext cx="4876800" cy="4953001"/>
          </a:xfrm>
          <a:prstGeom prst="rect">
            <a:avLst/>
          </a:prstGeom>
        </p:spPr>
        <p:txBody>
          <a:bodyPr/>
          <a:lstStyle>
            <a:lvl1pPr marL="234950" indent="-234950">
              <a:defRPr sz="2800"/>
            </a:lvl1pPr>
            <a:lvl2pPr marL="457200" indent="-222250">
              <a:defRPr sz="2400"/>
            </a:lvl2pPr>
            <a:lvl3pPr marL="692150" indent="-234950">
              <a:defRPr sz="2000"/>
            </a:lvl3pPr>
            <a:lvl4pPr marL="914400" indent="-222250">
              <a:defRPr sz="1800"/>
            </a:lvl4pPr>
            <a:lvl5pPr marL="1149350" indent="-23495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5"/>
          </p:nvPr>
        </p:nvSpPr>
        <p:spPr>
          <a:xfrm>
            <a:off x="457200" y="1143000"/>
            <a:ext cx="3200400" cy="4953001"/>
          </a:xfrm>
          <a:prstGeom prst="rect">
            <a:avLst/>
          </a:prstGeom>
        </p:spPr>
        <p:txBody>
          <a:bodyPr/>
          <a:lstStyle>
            <a:lvl1pPr marL="234950" indent="-234950">
              <a:defRPr sz="2800"/>
            </a:lvl1pPr>
            <a:lvl2pPr marL="457200" indent="-222250">
              <a:defRPr sz="2400"/>
            </a:lvl2pPr>
            <a:lvl3pPr marL="692150" indent="-234950">
              <a:defRPr sz="2000"/>
            </a:lvl3pPr>
            <a:lvl4pPr marL="914400" indent="-222250">
              <a:defRPr sz="1800"/>
            </a:lvl4pPr>
            <a:lvl5pPr marL="1149350" indent="-23495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4"/>
          <p:cNvSpPr>
            <a:spLocks noGrp="1"/>
          </p:cNvSpPr>
          <p:nvPr>
            <p:ph type="dt" sz="half" idx="16"/>
          </p:nvPr>
        </p:nvSpPr>
        <p:spPr/>
        <p:txBody>
          <a:bodyPr/>
          <a:lstStyle>
            <a:lvl1pPr eaLnBrk="0" fontAlgn="auto" hangingPunct="0">
              <a:spcBef>
                <a:spcPts val="0"/>
              </a:spcBef>
              <a:spcAft>
                <a:spcPts val="0"/>
              </a:spcAft>
              <a:defRPr>
                <a:latin typeface="+mn-lt"/>
              </a:defRPr>
            </a:lvl1pPr>
          </a:lstStyle>
          <a:p>
            <a:pPr>
              <a:defRPr/>
            </a:pPr>
            <a:fld id="{7FCE5FDB-2C22-4E44-A0EC-84AD26407EA9}" type="datetime1">
              <a:rPr lang="en-US"/>
              <a:pPr>
                <a:defRPr/>
              </a:pPr>
              <a:t>10/5/2016</a:t>
            </a:fld>
            <a:endParaRPr lang="en-US" dirty="0"/>
          </a:p>
        </p:txBody>
      </p:sp>
      <p:sp>
        <p:nvSpPr>
          <p:cNvPr id="5" name="Footer Placeholder 5"/>
          <p:cNvSpPr>
            <a:spLocks noGrp="1"/>
          </p:cNvSpPr>
          <p:nvPr>
            <p:ph type="ftr" sz="quarter" idx="17"/>
          </p:nvPr>
        </p:nvSpPr>
        <p:spPr/>
        <p:txBody>
          <a:bodyPr/>
          <a:lstStyle>
            <a:lvl1pPr eaLnBrk="0" fontAlgn="auto" hangingPunct="0">
              <a:spcBef>
                <a:spcPts val="0"/>
              </a:spcBef>
              <a:spcAft>
                <a:spcPts val="0"/>
              </a:spcAft>
              <a:defRPr>
                <a:latin typeface="+mn-lt"/>
              </a:defRPr>
            </a:lvl1pPr>
          </a:lstStyle>
          <a:p>
            <a:pPr>
              <a:defRPr/>
            </a:pPr>
            <a:endParaRPr lang="en-US"/>
          </a:p>
        </p:txBody>
      </p:sp>
      <p:sp>
        <p:nvSpPr>
          <p:cNvPr id="6" name="Slide Number Placeholder 6"/>
          <p:cNvSpPr>
            <a:spLocks noGrp="1"/>
          </p:cNvSpPr>
          <p:nvPr>
            <p:ph type="sldNum" sz="quarter" idx="18"/>
          </p:nvPr>
        </p:nvSpPr>
        <p:spPr/>
        <p:txBody>
          <a:bodyPr/>
          <a:lstStyle>
            <a:lvl1pPr eaLnBrk="0" fontAlgn="auto" hangingPunct="0">
              <a:spcBef>
                <a:spcPts val="0"/>
              </a:spcBef>
              <a:spcAft>
                <a:spcPts val="0"/>
              </a:spcAft>
              <a:defRPr>
                <a:latin typeface="+mn-lt"/>
              </a:defRPr>
            </a:lvl1pPr>
          </a:lstStyle>
          <a:p>
            <a:pPr>
              <a:defRPr/>
            </a:pPr>
            <a:fld id="{8C38D4CE-4B50-40BB-AA80-67658504C329}" type="slidenum">
              <a:rPr lang="en-US"/>
              <a:pPr>
                <a:defRPr/>
              </a:pPr>
              <a:t>‹#›</a:t>
            </a:fld>
            <a:endParaRPr lang="en-US" dirty="0"/>
          </a:p>
        </p:txBody>
      </p:sp>
    </p:spTree>
    <p:extLst>
      <p:ext uri="{BB962C8B-B14F-4D97-AF65-F5344CB8AC3E}">
        <p14:creationId xmlns:p14="http://schemas.microsoft.com/office/powerpoint/2010/main" val="578699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7"/>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laceholder 1"/>
          <p:cNvSpPr>
            <a:spLocks noGrp="1"/>
          </p:cNvSpPr>
          <p:nvPr>
            <p:ph type="title"/>
          </p:nvPr>
        </p:nvSpPr>
        <p:spPr>
          <a:xfrm>
            <a:off x="457200" y="838200"/>
            <a:ext cx="8229600" cy="762000"/>
          </a:xfrm>
          <a:prstGeom prst="rect">
            <a:avLst/>
          </a:prstGeom>
        </p:spPr>
        <p:txBody>
          <a:bodyPr rtlCol="0">
            <a:normAutofit/>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fld id="{8F270016-E351-49FC-B670-9B2B3A426DA0}" type="datetime1">
              <a:rPr lang="en-US"/>
              <a:pPr>
                <a:defRPr/>
              </a:pPr>
              <a:t>10/5/2016</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CD1C63-2F10-4D87-8449-178DC214D652}" type="slidenum">
              <a:rPr lang="en-US" altLang="en-US"/>
              <a:pPr>
                <a:defRPr/>
              </a:pPr>
              <a:t>‹#›</a:t>
            </a:fld>
            <a:endParaRPr lang="en-US" altLang="en-US"/>
          </a:p>
        </p:txBody>
      </p:sp>
    </p:spTree>
    <p:extLst>
      <p:ext uri="{BB962C8B-B14F-4D97-AF65-F5344CB8AC3E}">
        <p14:creationId xmlns:p14="http://schemas.microsoft.com/office/powerpoint/2010/main" val="128406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marL="234950" indent="-234950">
              <a:defRPr sz="2800"/>
            </a:lvl1pPr>
            <a:lvl2pPr marL="457200" indent="-222250">
              <a:defRPr sz="2400"/>
            </a:lvl2pPr>
            <a:lvl3pPr marL="692150" indent="-234950">
              <a:defRPr sz="2000"/>
            </a:lvl3pPr>
            <a:lvl4pPr marL="914400" indent="-222250">
              <a:defRPr sz="1800"/>
            </a:lvl4pPr>
            <a:lvl5pPr marL="1149350" indent="-23495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laceholder 1"/>
          <p:cNvSpPr>
            <a:spLocks noGrp="1"/>
          </p:cNvSpPr>
          <p:nvPr>
            <p:ph type="title"/>
          </p:nvPr>
        </p:nvSpPr>
        <p:spPr>
          <a:xfrm>
            <a:off x="457200" y="838200"/>
            <a:ext cx="8229600" cy="762000"/>
          </a:xfrm>
          <a:prstGeom prst="rect">
            <a:avLst/>
          </a:prstGeom>
        </p:spPr>
        <p:txBody>
          <a:bodyPr rtlCol="0">
            <a:normAutofit/>
          </a:bodyPr>
          <a:lstStyle/>
          <a:p>
            <a:r>
              <a:rPr lang="en-US" dirty="0" smtClean="0"/>
              <a:t>Click to edit Master title style</a:t>
            </a:r>
            <a:endParaRPr lang="en-US" dirty="0"/>
          </a:p>
        </p:txBody>
      </p:sp>
      <p:sp>
        <p:nvSpPr>
          <p:cNvPr id="9" name="Content Placeholder 2"/>
          <p:cNvSpPr>
            <a:spLocks noGrp="1"/>
          </p:cNvSpPr>
          <p:nvPr>
            <p:ph sz="half" idx="13"/>
          </p:nvPr>
        </p:nvSpPr>
        <p:spPr>
          <a:xfrm>
            <a:off x="4648200" y="1600200"/>
            <a:ext cx="4038600" cy="4525963"/>
          </a:xfrm>
          <a:prstGeom prst="rect">
            <a:avLst/>
          </a:prstGeom>
        </p:spPr>
        <p:txBody>
          <a:bodyPr/>
          <a:lstStyle>
            <a:lvl1pPr marL="234950" indent="-234950">
              <a:defRPr sz="2800"/>
            </a:lvl1pPr>
            <a:lvl2pPr marL="457200" indent="-222250">
              <a:defRPr sz="2400"/>
            </a:lvl2pPr>
            <a:lvl3pPr marL="692150" indent="-234950">
              <a:defRPr sz="2000"/>
            </a:lvl3pPr>
            <a:lvl4pPr marL="914400" indent="-222250">
              <a:defRPr sz="1800"/>
            </a:lvl4pPr>
            <a:lvl5pPr marL="1149350" indent="-23495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4"/>
          </p:nvPr>
        </p:nvSpPr>
        <p:spPr/>
        <p:txBody>
          <a:bodyPr/>
          <a:lstStyle>
            <a:lvl1pPr fontAlgn="auto">
              <a:spcBef>
                <a:spcPts val="0"/>
              </a:spcBef>
              <a:spcAft>
                <a:spcPts val="0"/>
              </a:spcAft>
              <a:defRPr>
                <a:latin typeface="+mn-lt"/>
              </a:defRPr>
            </a:lvl1pPr>
          </a:lstStyle>
          <a:p>
            <a:pPr>
              <a:defRPr/>
            </a:pPr>
            <a:fld id="{0C5DBA18-1A19-4A3A-83C2-B96E513B1A08}" type="datetime1">
              <a:rPr lang="en-US"/>
              <a:pPr>
                <a:defRPr/>
              </a:pPr>
              <a:t>10/5/2016</a:t>
            </a:fld>
            <a:endParaRPr lang="en-US"/>
          </a:p>
        </p:txBody>
      </p:sp>
      <p:sp>
        <p:nvSpPr>
          <p:cNvPr id="6" name="Footer Placeholder 5"/>
          <p:cNvSpPr>
            <a:spLocks noGrp="1"/>
          </p:cNvSpPr>
          <p:nvPr>
            <p:ph type="ftr" sz="quarter" idx="15"/>
          </p:nvPr>
        </p:nvSpPr>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6"/>
          </p:nvPr>
        </p:nvSpPr>
        <p:spPr/>
        <p:txBody>
          <a:bodyPr/>
          <a:lstStyle>
            <a:lvl1pPr>
              <a:defRPr/>
            </a:lvl1pPr>
          </a:lstStyle>
          <a:p>
            <a:pPr>
              <a:defRPr/>
            </a:pPr>
            <a:fld id="{A5938D18-5C54-4DA5-8D9A-F2465745F4D2}" type="slidenum">
              <a:rPr lang="en-US" altLang="en-US"/>
              <a:pPr>
                <a:defRPr/>
              </a:pPr>
              <a:t>‹#›</a:t>
            </a:fld>
            <a:endParaRPr lang="en-US" altLang="en-US"/>
          </a:p>
        </p:txBody>
      </p:sp>
    </p:spTree>
    <p:extLst>
      <p:ext uri="{BB962C8B-B14F-4D97-AF65-F5344CB8AC3E}">
        <p14:creationId xmlns:p14="http://schemas.microsoft.com/office/powerpoint/2010/main" val="1702832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23646"/>
            <a:ext cx="4040188" cy="54864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623646"/>
            <a:ext cx="4041775" cy="54864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itle Placeholder 1"/>
          <p:cNvSpPr>
            <a:spLocks noGrp="1"/>
          </p:cNvSpPr>
          <p:nvPr>
            <p:ph type="title"/>
          </p:nvPr>
        </p:nvSpPr>
        <p:spPr>
          <a:xfrm>
            <a:off x="457200" y="838200"/>
            <a:ext cx="8229600" cy="762000"/>
          </a:xfrm>
          <a:prstGeom prst="rect">
            <a:avLst/>
          </a:prstGeom>
        </p:spPr>
        <p:txBody>
          <a:bodyPr rtlCol="0">
            <a:normAutofit/>
          </a:bodyPr>
          <a:lstStyle/>
          <a:p>
            <a:r>
              <a:rPr lang="en-US" dirty="0" smtClean="0"/>
              <a:t>Click to edit Master title style</a:t>
            </a:r>
            <a:endParaRPr lang="en-US" dirty="0"/>
          </a:p>
        </p:txBody>
      </p:sp>
      <p:sp>
        <p:nvSpPr>
          <p:cNvPr id="11" name="Content Placeholder 2"/>
          <p:cNvSpPr>
            <a:spLocks noGrp="1"/>
          </p:cNvSpPr>
          <p:nvPr>
            <p:ph sz="half" idx="13"/>
          </p:nvPr>
        </p:nvSpPr>
        <p:spPr>
          <a:xfrm>
            <a:off x="457200" y="2179637"/>
            <a:ext cx="4038600" cy="4144963"/>
          </a:xfrm>
          <a:prstGeom prst="rect">
            <a:avLst/>
          </a:prstGeom>
        </p:spPr>
        <p:txBody>
          <a:bodyPr/>
          <a:lstStyle>
            <a:lvl1pPr marL="234950" indent="-234950">
              <a:defRPr sz="2800"/>
            </a:lvl1pPr>
            <a:lvl2pPr marL="457200" indent="-222250">
              <a:defRPr sz="2400"/>
            </a:lvl2pPr>
            <a:lvl3pPr marL="692150" indent="-234950">
              <a:defRPr sz="2000"/>
            </a:lvl3pPr>
            <a:lvl4pPr marL="914400" indent="-222250">
              <a:defRPr sz="1800"/>
            </a:lvl4pPr>
            <a:lvl5pPr marL="1149350" indent="-23495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half" idx="14"/>
          </p:nvPr>
        </p:nvSpPr>
        <p:spPr>
          <a:xfrm>
            <a:off x="4648200" y="2179637"/>
            <a:ext cx="4038600" cy="4144963"/>
          </a:xfrm>
          <a:prstGeom prst="rect">
            <a:avLst/>
          </a:prstGeom>
        </p:spPr>
        <p:txBody>
          <a:bodyPr/>
          <a:lstStyle>
            <a:lvl1pPr marL="234950" indent="-234950">
              <a:defRPr sz="2800"/>
            </a:lvl1pPr>
            <a:lvl2pPr marL="457200" indent="-222250">
              <a:defRPr sz="2400"/>
            </a:lvl2pPr>
            <a:lvl3pPr marL="692150" indent="-234950">
              <a:defRPr sz="2000"/>
            </a:lvl3pPr>
            <a:lvl4pPr marL="914400" indent="-222250">
              <a:defRPr sz="1800"/>
            </a:lvl4pPr>
            <a:lvl5pPr marL="1149350" indent="-23495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5"/>
          </p:nvPr>
        </p:nvSpPr>
        <p:spPr/>
        <p:txBody>
          <a:bodyPr/>
          <a:lstStyle>
            <a:lvl1pPr fontAlgn="auto">
              <a:spcBef>
                <a:spcPts val="0"/>
              </a:spcBef>
              <a:spcAft>
                <a:spcPts val="0"/>
              </a:spcAft>
              <a:defRPr>
                <a:latin typeface="+mn-lt"/>
              </a:defRPr>
            </a:lvl1pPr>
          </a:lstStyle>
          <a:p>
            <a:pPr>
              <a:defRPr/>
            </a:pPr>
            <a:fld id="{478FE097-D953-4401-966B-42830730EBCB}" type="datetime1">
              <a:rPr lang="en-US"/>
              <a:pPr>
                <a:defRPr/>
              </a:pPr>
              <a:t>10/5/2016</a:t>
            </a:fld>
            <a:endParaRPr lang="en-US"/>
          </a:p>
        </p:txBody>
      </p:sp>
      <p:sp>
        <p:nvSpPr>
          <p:cNvPr id="8" name="Footer Placeholder 7"/>
          <p:cNvSpPr>
            <a:spLocks noGrp="1"/>
          </p:cNvSpPr>
          <p:nvPr>
            <p:ph type="ftr" sz="quarter" idx="16"/>
          </p:nvPr>
        </p:nvSpPr>
        <p:spPr/>
        <p:txBody>
          <a:bodyPr/>
          <a:lstStyle>
            <a:lvl1pPr fontAlgn="auto">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7"/>
          </p:nvPr>
        </p:nvSpPr>
        <p:spPr/>
        <p:txBody>
          <a:bodyPr/>
          <a:lstStyle>
            <a:lvl1pPr>
              <a:defRPr/>
            </a:lvl1pPr>
          </a:lstStyle>
          <a:p>
            <a:pPr>
              <a:defRPr/>
            </a:pPr>
            <a:fld id="{B8C0CF42-5126-4844-83DF-78DBD4F81345}" type="slidenum">
              <a:rPr lang="en-US" altLang="en-US"/>
              <a:pPr>
                <a:defRPr/>
              </a:pPr>
              <a:t>‹#›</a:t>
            </a:fld>
            <a:endParaRPr lang="en-US" altLang="en-US"/>
          </a:p>
        </p:txBody>
      </p:sp>
    </p:spTree>
    <p:extLst>
      <p:ext uri="{BB962C8B-B14F-4D97-AF65-F5344CB8AC3E}">
        <p14:creationId xmlns:p14="http://schemas.microsoft.com/office/powerpoint/2010/main" val="2255567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ransi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atin typeface="+mn-lt"/>
              </a:defRPr>
            </a:lvl1pPr>
          </a:lstStyle>
          <a:p>
            <a:pPr>
              <a:defRPr/>
            </a:pPr>
            <a:fld id="{D712EBCF-1475-4635-8FBB-0EA7703D076E}" type="datetime1">
              <a:rPr lang="en-US"/>
              <a:pPr>
                <a:defRPr/>
              </a:pPr>
              <a:t>10/5/2016</a:t>
            </a:fld>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903AFB34-F2FA-4BE1-9365-7CC9328A9714}" type="slidenum">
              <a:rPr lang="en-US" altLang="en-US"/>
              <a:pPr>
                <a:defRPr/>
              </a:pPr>
              <a:t>‹#›</a:t>
            </a:fld>
            <a:endParaRPr lang="en-US" altLang="en-US"/>
          </a:p>
        </p:txBody>
      </p:sp>
    </p:spTree>
    <p:extLst>
      <p:ext uri="{BB962C8B-B14F-4D97-AF65-F5344CB8AC3E}">
        <p14:creationId xmlns:p14="http://schemas.microsoft.com/office/powerpoint/2010/main" val="3586756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atin typeface="+mn-lt"/>
              </a:defRPr>
            </a:lvl1pPr>
          </a:lstStyle>
          <a:p>
            <a:pPr>
              <a:defRPr/>
            </a:pPr>
            <a:fld id="{4B535A69-6679-4027-9944-693ED1E1CE51}" type="datetime1">
              <a:rPr lang="en-US"/>
              <a:pPr>
                <a:defRPr/>
              </a:pPr>
              <a:t>10/5/2016</a:t>
            </a:fld>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8F95F786-2645-40DC-BAB0-6CA6C679DD34}" type="slidenum">
              <a:rPr lang="en-US" altLang="en-US"/>
              <a:pPr>
                <a:defRPr/>
              </a:pPr>
              <a:t>‹#›</a:t>
            </a:fld>
            <a:endParaRPr lang="en-US" altLang="en-US"/>
          </a:p>
        </p:txBody>
      </p:sp>
    </p:spTree>
    <p:extLst>
      <p:ext uri="{BB962C8B-B14F-4D97-AF65-F5344CB8AC3E}">
        <p14:creationId xmlns:p14="http://schemas.microsoft.com/office/powerpoint/2010/main" val="1197851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Content Placeholder 2"/>
          <p:cNvSpPr>
            <a:spLocks noGrp="1"/>
          </p:cNvSpPr>
          <p:nvPr>
            <p:ph sz="half" idx="14"/>
          </p:nvPr>
        </p:nvSpPr>
        <p:spPr>
          <a:xfrm>
            <a:off x="3810000" y="1143000"/>
            <a:ext cx="4876800" cy="4953001"/>
          </a:xfrm>
          <a:prstGeom prst="rect">
            <a:avLst/>
          </a:prstGeom>
        </p:spPr>
        <p:txBody>
          <a:bodyPr/>
          <a:lstStyle>
            <a:lvl1pPr marL="234950" indent="-234950">
              <a:defRPr sz="2800"/>
            </a:lvl1pPr>
            <a:lvl2pPr marL="457200" indent="-222250">
              <a:defRPr sz="2400"/>
            </a:lvl2pPr>
            <a:lvl3pPr marL="692150" indent="-234950">
              <a:defRPr sz="2000"/>
            </a:lvl3pPr>
            <a:lvl4pPr marL="914400" indent="-222250">
              <a:defRPr sz="1800"/>
            </a:lvl4pPr>
            <a:lvl5pPr marL="1149350" indent="-23495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5"/>
          </p:nvPr>
        </p:nvSpPr>
        <p:spPr>
          <a:xfrm>
            <a:off x="457200" y="1143000"/>
            <a:ext cx="3200400" cy="4953001"/>
          </a:xfrm>
          <a:prstGeom prst="rect">
            <a:avLst/>
          </a:prstGeom>
        </p:spPr>
        <p:txBody>
          <a:bodyPr/>
          <a:lstStyle>
            <a:lvl1pPr marL="234950" indent="-234950">
              <a:defRPr sz="2800"/>
            </a:lvl1pPr>
            <a:lvl2pPr marL="457200" indent="-222250">
              <a:defRPr sz="2400"/>
            </a:lvl2pPr>
            <a:lvl3pPr marL="692150" indent="-234950">
              <a:defRPr sz="2000"/>
            </a:lvl3pPr>
            <a:lvl4pPr marL="914400" indent="-222250">
              <a:defRPr sz="1800"/>
            </a:lvl4pPr>
            <a:lvl5pPr marL="1149350" indent="-23495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4"/>
          <p:cNvSpPr>
            <a:spLocks noGrp="1"/>
          </p:cNvSpPr>
          <p:nvPr>
            <p:ph type="dt" sz="half" idx="16"/>
          </p:nvPr>
        </p:nvSpPr>
        <p:spPr/>
        <p:txBody>
          <a:bodyPr/>
          <a:lstStyle>
            <a:lvl1pPr fontAlgn="auto">
              <a:spcBef>
                <a:spcPts val="0"/>
              </a:spcBef>
              <a:spcAft>
                <a:spcPts val="0"/>
              </a:spcAft>
              <a:defRPr>
                <a:latin typeface="+mn-lt"/>
              </a:defRPr>
            </a:lvl1pPr>
          </a:lstStyle>
          <a:p>
            <a:pPr>
              <a:defRPr/>
            </a:pPr>
            <a:fld id="{ED284FB6-E940-4E28-B454-D4E459DEC225}" type="datetime1">
              <a:rPr lang="en-US"/>
              <a:pPr>
                <a:defRPr/>
              </a:pPr>
              <a:t>10/5/2016</a:t>
            </a:fld>
            <a:endParaRPr lang="en-US" dirty="0"/>
          </a:p>
        </p:txBody>
      </p:sp>
      <p:sp>
        <p:nvSpPr>
          <p:cNvPr id="5" name="Footer Placeholder 5"/>
          <p:cNvSpPr>
            <a:spLocks noGrp="1"/>
          </p:cNvSpPr>
          <p:nvPr>
            <p:ph type="ftr" sz="quarter" idx="17"/>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6"/>
          <p:cNvSpPr>
            <a:spLocks noGrp="1"/>
          </p:cNvSpPr>
          <p:nvPr>
            <p:ph type="sldNum" sz="quarter" idx="18"/>
          </p:nvPr>
        </p:nvSpPr>
        <p:spPr/>
        <p:txBody>
          <a:bodyPr/>
          <a:lstStyle>
            <a:lvl1pPr>
              <a:defRPr/>
            </a:lvl1pPr>
          </a:lstStyle>
          <a:p>
            <a:pPr>
              <a:defRPr/>
            </a:pPr>
            <a:fld id="{6DCE356A-04EF-4F84-9DEE-4E7974BF24C6}" type="slidenum">
              <a:rPr lang="en-US" altLang="en-US"/>
              <a:pPr>
                <a:defRPr/>
              </a:pPr>
              <a:t>‹#›</a:t>
            </a:fld>
            <a:endParaRPr lang="en-US" altLang="en-US"/>
          </a:p>
        </p:txBody>
      </p:sp>
    </p:spTree>
    <p:extLst>
      <p:ext uri="{BB962C8B-B14F-4D97-AF65-F5344CB8AC3E}">
        <p14:creationId xmlns:p14="http://schemas.microsoft.com/office/powerpoint/2010/main" val="1304594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C37EB1-5594-4E41-A47A-45A0EEB8933D}" type="datetime1">
              <a:rPr lang="en-US"/>
              <a:pPr>
                <a:defRPr/>
              </a:pPr>
              <a:t>10/5/2016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99794B6-962D-4C5E-9C5E-98449C0E813D}" type="slidenum">
              <a:rPr lang="en-US" altLang="en-US"/>
              <a:pPr>
                <a:defRPr/>
              </a:pPr>
              <a:t>‹#›</a:t>
            </a:fld>
            <a:endParaRPr lang="en-US" altLang="en-US"/>
          </a:p>
        </p:txBody>
      </p:sp>
    </p:spTree>
    <p:extLst>
      <p:ext uri="{BB962C8B-B14F-4D97-AF65-F5344CB8AC3E}">
        <p14:creationId xmlns:p14="http://schemas.microsoft.com/office/powerpoint/2010/main" val="3020667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23222"/>
            <a:ext cx="7772400" cy="646331"/>
          </a:xfrm>
          <a:prstGeom prst="rect">
            <a:avLst/>
          </a:prstGeom>
        </p:spPr>
        <p:txBody>
          <a:bodyPr>
            <a:spAutoFit/>
          </a:bodyPr>
          <a:lstStyle/>
          <a:p>
            <a:endParaRPr lang="en-US" dirty="0"/>
          </a:p>
        </p:txBody>
      </p:sp>
      <p:sp>
        <p:nvSpPr>
          <p:cNvPr id="3" name="Subtitle 2"/>
          <p:cNvSpPr>
            <a:spLocks noGrp="1"/>
          </p:cNvSpPr>
          <p:nvPr>
            <p:ph type="subTitle" idx="1"/>
          </p:nvPr>
        </p:nvSpPr>
        <p:spPr>
          <a:xfrm>
            <a:off x="990600" y="3962400"/>
            <a:ext cx="7315200" cy="533400"/>
          </a:xfrm>
          <a:prstGeom prst="rect">
            <a:avLst/>
          </a:prstGeom>
        </p:spPr>
        <p:txBody>
          <a:bodyPr anchor="ctr">
            <a:sp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Text Placeholder 10"/>
          <p:cNvSpPr>
            <a:spLocks noGrp="1"/>
          </p:cNvSpPr>
          <p:nvPr>
            <p:ph type="body" sz="quarter" idx="13"/>
          </p:nvPr>
        </p:nvSpPr>
        <p:spPr>
          <a:xfrm>
            <a:off x="990600" y="4572000"/>
            <a:ext cx="7315200" cy="609600"/>
          </a:xfrm>
        </p:spPr>
        <p:txBody>
          <a:bodyPr>
            <a:normAutofit/>
          </a:bodyPr>
          <a:lstStyle>
            <a:lvl1pPr marL="0" indent="0" algn="ctr">
              <a:buFontTx/>
              <a:buNone/>
              <a:defRPr sz="2400" i="1">
                <a:solidFill>
                  <a:schemeClr val="bg1">
                    <a:lumMod val="50000"/>
                  </a:schemeClr>
                </a:solidFill>
              </a:defRPr>
            </a:lvl1pPr>
            <a:lvl2pPr marL="280987" indent="0" algn="ctr">
              <a:buFontTx/>
              <a:buNone/>
              <a:defRPr/>
            </a:lvl2pPr>
            <a:lvl3pPr marL="574675" indent="0" algn="ctr">
              <a:buFontTx/>
              <a:buNone/>
              <a:defRPr/>
            </a:lvl3pPr>
            <a:lvl4pPr marL="855662" indent="0" algn="ctr">
              <a:buFontTx/>
              <a:buNone/>
              <a:defRPr/>
            </a:lvl4pPr>
            <a:lvl5pPr marL="1149350" indent="0" algn="ctr">
              <a:buFontTx/>
              <a:buNone/>
              <a:defRPr/>
            </a:lvl5pPr>
          </a:lstStyle>
          <a:p>
            <a:pPr lvl="0"/>
            <a:r>
              <a:rPr lang="en-US" dirty="0" smtClean="0"/>
              <a:t>Click to edit Master text styles</a:t>
            </a:r>
          </a:p>
        </p:txBody>
      </p:sp>
      <p:sp>
        <p:nvSpPr>
          <p:cNvPr id="12" name="Text Placeholder 10"/>
          <p:cNvSpPr>
            <a:spLocks noGrp="1"/>
          </p:cNvSpPr>
          <p:nvPr>
            <p:ph type="body" sz="quarter" idx="14"/>
          </p:nvPr>
        </p:nvSpPr>
        <p:spPr>
          <a:xfrm>
            <a:off x="990600" y="5257800"/>
            <a:ext cx="7315200" cy="609600"/>
          </a:xfrm>
        </p:spPr>
        <p:txBody>
          <a:bodyPr anchor="ctr">
            <a:normAutofit/>
          </a:bodyPr>
          <a:lstStyle>
            <a:lvl1pPr marL="0" indent="0" algn="ctr">
              <a:buFontTx/>
              <a:buNone/>
              <a:defRPr sz="2000" i="0">
                <a:solidFill>
                  <a:schemeClr val="bg1">
                    <a:lumMod val="50000"/>
                  </a:schemeClr>
                </a:solidFill>
              </a:defRPr>
            </a:lvl1pPr>
            <a:lvl2pPr marL="280987" indent="0" algn="ctr">
              <a:buFontTx/>
              <a:buNone/>
              <a:defRPr/>
            </a:lvl2pPr>
            <a:lvl3pPr marL="574675" indent="0" algn="ctr">
              <a:buFontTx/>
              <a:buNone/>
              <a:defRPr/>
            </a:lvl3pPr>
            <a:lvl4pPr marL="855662" indent="0" algn="ctr">
              <a:buFontTx/>
              <a:buNone/>
              <a:defRPr/>
            </a:lvl4pPr>
            <a:lvl5pPr marL="1149350" indent="0" algn="ctr">
              <a:buFontTx/>
              <a:buNone/>
              <a:defRPr/>
            </a:lvl5pPr>
          </a:lstStyle>
          <a:p>
            <a:pPr lvl="0"/>
            <a:r>
              <a:rPr lang="en-US" dirty="0" smtClean="0"/>
              <a:t>Click to edit Master text styles</a:t>
            </a:r>
          </a:p>
        </p:txBody>
      </p:sp>
      <p:sp>
        <p:nvSpPr>
          <p:cNvPr id="6" name="Date Placeholder 3"/>
          <p:cNvSpPr>
            <a:spLocks noGrp="1"/>
          </p:cNvSpPr>
          <p:nvPr>
            <p:ph type="dt" sz="half" idx="15"/>
          </p:nvPr>
        </p:nvSpPr>
        <p:spPr/>
        <p:txBody>
          <a:bodyPr/>
          <a:lstStyle>
            <a:lvl1pPr eaLnBrk="0" hangingPunct="0">
              <a:defRPr/>
            </a:lvl1pPr>
          </a:lstStyle>
          <a:p>
            <a:pPr>
              <a:defRPr/>
            </a:pPr>
            <a:fld id="{CF77B328-42C8-4D89-8247-8D9DA4839436}" type="datetime1">
              <a:rPr lang="en-US"/>
              <a:pPr>
                <a:defRPr/>
              </a:pPr>
              <a:t>10/5/2016</a:t>
            </a:fld>
            <a:endParaRPr lang="en-US" dirty="0"/>
          </a:p>
        </p:txBody>
      </p:sp>
      <p:sp>
        <p:nvSpPr>
          <p:cNvPr id="7" name="Footer Placeholder 4"/>
          <p:cNvSpPr>
            <a:spLocks noGrp="1"/>
          </p:cNvSpPr>
          <p:nvPr>
            <p:ph type="ftr" sz="quarter" idx="16"/>
          </p:nvPr>
        </p:nvSpPr>
        <p:spPr/>
        <p:txBody>
          <a:bodyPr/>
          <a:lstStyle>
            <a:lvl1pPr eaLnBrk="0" hangingPunct="0">
              <a:defRPr/>
            </a:lvl1pPr>
          </a:lstStyle>
          <a:p>
            <a:pPr>
              <a:defRPr/>
            </a:pPr>
            <a:endParaRPr lang="en-US"/>
          </a:p>
        </p:txBody>
      </p:sp>
      <p:sp>
        <p:nvSpPr>
          <p:cNvPr id="8" name="Slide Number Placeholder 5"/>
          <p:cNvSpPr>
            <a:spLocks noGrp="1"/>
          </p:cNvSpPr>
          <p:nvPr>
            <p:ph type="sldNum" sz="quarter" idx="17"/>
          </p:nvPr>
        </p:nvSpPr>
        <p:spPr/>
        <p:txBody>
          <a:bodyPr/>
          <a:lstStyle>
            <a:lvl1pPr eaLnBrk="0" hangingPunct="0">
              <a:defRPr/>
            </a:lvl1pPr>
          </a:lstStyle>
          <a:p>
            <a:pPr>
              <a:defRPr/>
            </a:pPr>
            <a:fld id="{B65789B2-460A-457A-A6C3-913342C6CC54}" type="slidenum">
              <a:rPr lang="en-US"/>
              <a:pPr>
                <a:defRPr/>
              </a:pPr>
              <a:t>‹#›</a:t>
            </a:fld>
            <a:endParaRPr lang="en-US" dirty="0"/>
          </a:p>
        </p:txBody>
      </p:sp>
    </p:spTree>
    <p:extLst>
      <p:ext uri="{BB962C8B-B14F-4D97-AF65-F5344CB8AC3E}">
        <p14:creationId xmlns:p14="http://schemas.microsoft.com/office/powerpoint/2010/main" val="4141242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503238"/>
            <a:ext cx="9144000" cy="92075"/>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latin typeface="Calibri" pitchFamily="34" charset="0"/>
              <a:cs typeface="Arial" charset="0"/>
            </a:endParaRPr>
          </a:p>
        </p:txBody>
      </p:sp>
      <p:sp>
        <p:nvSpPr>
          <p:cNvPr id="1027" name="Rectangle 8"/>
          <p:cNvSpPr>
            <a:spLocks noChangeArrowheads="1"/>
          </p:cNvSpPr>
          <p:nvPr userDrawn="1"/>
        </p:nvSpPr>
        <p:spPr bwMode="auto">
          <a:xfrm>
            <a:off x="0" y="6634163"/>
            <a:ext cx="9144000" cy="71437"/>
          </a:xfrm>
          <a:prstGeom prst="rect">
            <a:avLst/>
          </a:prstGeom>
          <a:solidFill>
            <a:srgbClr val="8DB6C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latin typeface="Calibri" pitchFamily="34" charset="0"/>
              <a:cs typeface="Arial" charset="0"/>
            </a:endParaRPr>
          </a:p>
        </p:txBody>
      </p:sp>
      <p:pic>
        <p:nvPicPr>
          <p:cNvPr id="1028" name="Picture 6" descr="C:\Users\gendrongl\Desktop\NIH_OM_Logo_2Color.jp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28600" y="84138"/>
            <a:ext cx="3733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itle Placeholder 1"/>
          <p:cNvSpPr>
            <a:spLocks noGrp="1"/>
          </p:cNvSpPr>
          <p:nvPr>
            <p:ph type="title"/>
          </p:nvPr>
        </p:nvSpPr>
        <p:spPr bwMode="auto">
          <a:xfrm>
            <a:off x="457200" y="8382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Text Placeholder 2"/>
          <p:cNvSpPr>
            <a:spLocks noGrp="1"/>
          </p:cNvSpPr>
          <p:nvPr>
            <p:ph type="body" idx="1"/>
          </p:nvPr>
        </p:nvSpPr>
        <p:spPr bwMode="auto">
          <a:xfrm>
            <a:off x="457200" y="16764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100">
                <a:solidFill>
                  <a:schemeClr val="bg1">
                    <a:lumMod val="50000"/>
                  </a:schemeClr>
                </a:solidFill>
                <a:latin typeface="+mn-lt"/>
                <a:cs typeface="+mn-cs"/>
              </a:defRPr>
            </a:lvl1pPr>
          </a:lstStyle>
          <a:p>
            <a:pPr>
              <a:defRPr/>
            </a:pPr>
            <a:fld id="{7795B413-16C7-4D3A-B10F-B04255D85D6C}" type="datetime1">
              <a:rPr lang="en-US"/>
              <a:pPr>
                <a:defRPr/>
              </a:pPr>
              <a:t>10/5/2016</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100">
                <a:solidFill>
                  <a:schemeClr val="bg1">
                    <a:lumMod val="50000"/>
                  </a:schemeClr>
                </a:solidFill>
                <a:latin typeface="+mn-lt"/>
                <a:cs typeface="+mn-cs"/>
              </a:defRPr>
            </a:lvl1pPr>
          </a:lstStyle>
          <a:p>
            <a:pPr>
              <a:defRPr/>
            </a:pPr>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7F7F7F"/>
                </a:solidFill>
                <a:latin typeface="Calibri" panose="020F0502020204030204" pitchFamily="34" charset="0"/>
              </a:defRPr>
            </a:lvl1pPr>
          </a:lstStyle>
          <a:p>
            <a:pPr>
              <a:defRPr/>
            </a:pPr>
            <a:fld id="{D8D3C576-D24D-41AD-B039-BDFC33E6B99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70" r:id="rId1"/>
    <p:sldLayoutId id="2147484272" r:id="rId2"/>
    <p:sldLayoutId id="2147484273" r:id="rId3"/>
    <p:sldLayoutId id="2147484274" r:id="rId4"/>
    <p:sldLayoutId id="2147484275" r:id="rId5"/>
    <p:sldLayoutId id="2147484276" r:id="rId6"/>
    <p:sldLayoutId id="2147484277" r:id="rId7"/>
  </p:sldLayoutIdLst>
  <p:timing>
    <p:tnLst>
      <p:par>
        <p:cTn id="1" dur="indefinite" restart="never" nodeType="tmRoot"/>
      </p:par>
    </p:tnLst>
  </p:timing>
  <p:hf hdr="0" ftr="0" dt="0"/>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80988" indent="-2809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574675" indent="-293688"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855663" indent="-280988"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149350" indent="-293688"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1430338" indent="-280988"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mn-cs"/>
              </a:defRPr>
            </a:lvl1pPr>
          </a:lstStyle>
          <a:p>
            <a:pPr>
              <a:defRPr/>
            </a:pPr>
            <a:fld id="{885739D5-52D1-4146-9B96-F30B6C7E23A6}" type="datetime1">
              <a:rPr lang="en-US"/>
              <a:pPr>
                <a:defRPr/>
              </a:pPr>
              <a:t>10/5/2016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7B6E138-06D3-4CF5-8ED8-8444F5457F67}" type="slidenum">
              <a:rPr lang="en-US" altLang="en-US"/>
              <a:pPr>
                <a:defRPr/>
              </a:pPr>
              <a:t>‹#›</a:t>
            </a:fld>
            <a:endParaRPr lang="en-US" altLang="en-US"/>
          </a:p>
        </p:txBody>
      </p:sp>
      <p:sp>
        <p:nvSpPr>
          <p:cNvPr id="2053" name="Title Placeholder 1"/>
          <p:cNvSpPr>
            <a:spLocks noGrp="1"/>
          </p:cNvSpPr>
          <p:nvPr>
            <p:ph type="title"/>
          </p:nvPr>
        </p:nvSpPr>
        <p:spPr bwMode="auto">
          <a:xfrm>
            <a:off x="457200" y="3048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4" name="Text Placeholder 2"/>
          <p:cNvSpPr>
            <a:spLocks noGrp="1"/>
          </p:cNvSpPr>
          <p:nvPr>
            <p:ph type="body" idx="1"/>
          </p:nvPr>
        </p:nvSpPr>
        <p:spPr bwMode="auto">
          <a:xfrm>
            <a:off x="457200" y="1143000"/>
            <a:ext cx="8229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271" r:id="rId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503238"/>
            <a:ext cx="9144000" cy="92075"/>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2F2B20"/>
              </a:solidFill>
              <a:latin typeface="Calibri" pitchFamily="34" charset="0"/>
              <a:cs typeface="Arial" charset="0"/>
            </a:endParaRPr>
          </a:p>
        </p:txBody>
      </p:sp>
      <p:sp>
        <p:nvSpPr>
          <p:cNvPr id="1027" name="Rectangle 8"/>
          <p:cNvSpPr>
            <a:spLocks noChangeArrowheads="1"/>
          </p:cNvSpPr>
          <p:nvPr userDrawn="1"/>
        </p:nvSpPr>
        <p:spPr bwMode="auto">
          <a:xfrm>
            <a:off x="0" y="6634163"/>
            <a:ext cx="9144000" cy="71437"/>
          </a:xfrm>
          <a:prstGeom prst="rect">
            <a:avLst/>
          </a:prstGeom>
          <a:solidFill>
            <a:srgbClr val="8DB6C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2F2B20"/>
              </a:solidFill>
              <a:latin typeface="Calibri" pitchFamily="34" charset="0"/>
              <a:cs typeface="Arial" charset="0"/>
            </a:endParaRPr>
          </a:p>
        </p:txBody>
      </p:sp>
      <p:pic>
        <p:nvPicPr>
          <p:cNvPr id="3076" name="Picture 6" descr="C:\Users\gendrongl\Desktop\NIH_OM_Logo_2Color.jp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28600" y="84138"/>
            <a:ext cx="3733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itle Placeholder 1"/>
          <p:cNvSpPr>
            <a:spLocks noGrp="1"/>
          </p:cNvSpPr>
          <p:nvPr>
            <p:ph type="title"/>
          </p:nvPr>
        </p:nvSpPr>
        <p:spPr bwMode="auto">
          <a:xfrm>
            <a:off x="457200" y="8382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8" name="Text Placeholder 2"/>
          <p:cNvSpPr>
            <a:spLocks noGrp="1"/>
          </p:cNvSpPr>
          <p:nvPr>
            <p:ph type="body" idx="1"/>
          </p:nvPr>
        </p:nvSpPr>
        <p:spPr bwMode="auto">
          <a:xfrm>
            <a:off x="457200" y="16764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100">
                <a:solidFill>
                  <a:srgbClr val="FFFFFF">
                    <a:lumMod val="50000"/>
                  </a:srgbClr>
                </a:solidFill>
                <a:latin typeface="+mn-lt"/>
                <a:cs typeface="+mn-cs"/>
              </a:defRPr>
            </a:lvl1pPr>
          </a:lstStyle>
          <a:p>
            <a:pPr>
              <a:defRPr/>
            </a:pPr>
            <a:fld id="{369B0BCB-4FA3-40B9-8DA2-87E4F6AA6C89}" type="datetime1">
              <a:rPr lang="en-US"/>
              <a:pPr>
                <a:defRPr/>
              </a:pPr>
              <a:t>10/5/2016</a:t>
            </a:fld>
            <a:endParaRPr lang="en-US" dirty="0"/>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100">
                <a:solidFill>
                  <a:srgbClr val="FFFFFF">
                    <a:lumMod val="50000"/>
                  </a:srgbClr>
                </a:solidFill>
                <a:latin typeface="+mn-lt"/>
                <a:cs typeface="+mn-cs"/>
              </a:defRPr>
            </a:lvl1pPr>
          </a:lstStyle>
          <a:p>
            <a:pPr>
              <a:defRPr/>
            </a:pPr>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hangingPunct="1">
              <a:defRPr sz="1100">
                <a:solidFill>
                  <a:srgbClr val="FFFFFF">
                    <a:lumMod val="50000"/>
                  </a:srgbClr>
                </a:solidFill>
                <a:latin typeface="+mn-lt"/>
                <a:cs typeface="+mn-cs"/>
              </a:defRPr>
            </a:lvl1pPr>
          </a:lstStyle>
          <a:p>
            <a:pPr>
              <a:defRPr/>
            </a:pPr>
            <a:fld id="{D750BC41-972F-4D31-9A73-3E5D59515D4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Lst>
  <p:timing>
    <p:tnLst>
      <p:par>
        <p:cTn id="1" dur="indefinite" restart="never" nodeType="tmRoot"/>
      </p:par>
    </p:tnLst>
  </p:timing>
  <p:hf hdr="0" ftr="0" dt="0"/>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80988" indent="-2809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574675" indent="-293688"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855663" indent="-280988"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149350" indent="-293688"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1430338" indent="-280988"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 Id="rId9"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fbo.gov/"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oamp.od.nih.gov/Contract-Opportunity#ProposalInstructionsForOfferors" TargetMode="External"/><Relationship Id="rId4" Type="http://schemas.openxmlformats.org/officeDocument/2006/relationships/hyperlink" Target="https://procurementforecast.hhs.gov/"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acquisition.gov/?q=browsefar"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www.ecfr.gov/" TargetMode="External"/><Relationship Id="rId4" Type="http://schemas.openxmlformats.org/officeDocument/2006/relationships/hyperlink" Target="http://www.hhs.gov/grants/contracts/contract-policies-regulations/hhsar/index.html"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oma1.od.nih.gov/manualchapters/scripts/mcs/browse.asp"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oalm.od.nih.gov/"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85800" y="1676400"/>
            <a:ext cx="7772400" cy="1077913"/>
          </a:xfrm>
        </p:spPr>
        <p:txBody>
          <a:bodyPr/>
          <a:lstStyle/>
          <a:p>
            <a:pPr>
              <a:defRPr/>
            </a:pPr>
            <a:r>
              <a:rPr lang="en-US" altLang="en-US" sz="2800" dirty="0" smtClean="0"/>
              <a:t> </a:t>
            </a:r>
            <a:r>
              <a:rPr lang="en-US" altLang="en-US" dirty="0" smtClean="0">
                <a:solidFill>
                  <a:schemeClr val="accent1">
                    <a:lumMod val="75000"/>
                  </a:schemeClr>
                </a:solidFill>
                <a:latin typeface="FrankRuehl" panose="020E0503060101010101" pitchFamily="34" charset="-79"/>
                <a:cs typeface="FrankRuehl" panose="020E0503060101010101" pitchFamily="34" charset="-79"/>
              </a:rPr>
              <a:t>Research and Development Contracts</a:t>
            </a:r>
            <a:r>
              <a:rPr lang="en-US" altLang="en-US" sz="2800" dirty="0" smtClean="0"/>
              <a:t/>
            </a:r>
            <a:br>
              <a:rPr lang="en-US" altLang="en-US" sz="2800" dirty="0" smtClean="0"/>
            </a:br>
            <a:endParaRPr lang="en-US" altLang="en-US" sz="2800" dirty="0" smtClean="0">
              <a:latin typeface="+mn-lt"/>
            </a:endParaRPr>
          </a:p>
        </p:txBody>
      </p:sp>
      <p:sp>
        <p:nvSpPr>
          <p:cNvPr id="8" name="Text Placeholder 7"/>
          <p:cNvSpPr>
            <a:spLocks noGrp="1"/>
          </p:cNvSpPr>
          <p:nvPr>
            <p:ph type="body" sz="quarter" idx="13"/>
          </p:nvPr>
        </p:nvSpPr>
        <p:spPr>
          <a:xfrm>
            <a:off x="990600" y="3429000"/>
            <a:ext cx="7315200" cy="2133600"/>
          </a:xfrm>
        </p:spPr>
        <p:txBody>
          <a:bodyPr rtlCol="0">
            <a:normAutofit fontScale="77500" lnSpcReduction="20000"/>
          </a:bodyPr>
          <a:lstStyle/>
          <a:p>
            <a:pPr>
              <a:defRPr/>
            </a:pPr>
            <a:r>
              <a:rPr lang="en-US" dirty="0" smtClean="0"/>
              <a:t>Richard Hartmann</a:t>
            </a:r>
            <a:endParaRPr lang="en-US" dirty="0"/>
          </a:p>
          <a:p>
            <a:pPr>
              <a:defRPr/>
            </a:pPr>
            <a:r>
              <a:rPr lang="en-US" dirty="0"/>
              <a:t>Chief, DMID Research Contracts Branch A</a:t>
            </a:r>
          </a:p>
          <a:p>
            <a:pPr>
              <a:defRPr/>
            </a:pPr>
            <a:r>
              <a:rPr lang="en-US" dirty="0"/>
              <a:t>National Institute of Allergy and Infectious Diseases</a:t>
            </a:r>
          </a:p>
          <a:p>
            <a:pPr>
              <a:defRPr/>
            </a:pPr>
            <a:endParaRPr lang="en-US" dirty="0" smtClean="0"/>
          </a:p>
          <a:p>
            <a:pPr>
              <a:defRPr/>
            </a:pPr>
            <a:r>
              <a:rPr lang="en-US" dirty="0" smtClean="0"/>
              <a:t>George Kennedy</a:t>
            </a:r>
          </a:p>
          <a:p>
            <a:pPr>
              <a:defRPr/>
            </a:pPr>
            <a:r>
              <a:rPr lang="en-US" dirty="0" smtClean="0"/>
              <a:t>Lead Contracting Officer, DMID Research Contracts Branch A</a:t>
            </a:r>
          </a:p>
          <a:p>
            <a:pPr>
              <a:defRPr/>
            </a:pPr>
            <a:r>
              <a:rPr lang="en-US" dirty="0" smtClean="0"/>
              <a:t>National Institute of Allergy and Infectious Diseases</a:t>
            </a:r>
          </a:p>
          <a:p>
            <a:pPr>
              <a:defRPr/>
            </a:pPr>
            <a:endParaRPr lang="en-US" dirty="0" smtClean="0"/>
          </a:p>
          <a:p>
            <a:pPr>
              <a:defRPr/>
            </a:pPr>
            <a:endParaRPr lang="en-US" dirty="0"/>
          </a:p>
        </p:txBody>
      </p:sp>
      <p:sp>
        <p:nvSpPr>
          <p:cNvPr id="9" name="Text Placeholder 8"/>
          <p:cNvSpPr>
            <a:spLocks noGrp="1"/>
          </p:cNvSpPr>
          <p:nvPr>
            <p:ph type="body" sz="quarter" idx="14"/>
          </p:nvPr>
        </p:nvSpPr>
        <p:spPr>
          <a:xfrm>
            <a:off x="990600" y="5913438"/>
            <a:ext cx="46038" cy="46037"/>
          </a:xfrm>
        </p:spPr>
        <p:txBody>
          <a:bodyPr rtlCol="0">
            <a:normAutofit fontScale="25000" lnSpcReduction="20000"/>
          </a:bodyPr>
          <a:lstStyle/>
          <a:p>
            <a:pPr>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457200" y="1828800"/>
            <a:ext cx="8229600" cy="3657600"/>
          </a:xfrm>
        </p:spPr>
        <p:txBody>
          <a:bodyPr/>
          <a:lstStyle/>
          <a:p>
            <a:pPr>
              <a:defRPr/>
            </a:pPr>
            <a:r>
              <a:rPr lang="en-US" altLang="en-US" sz="2600" dirty="0" smtClean="0"/>
              <a:t>Therapeutics against pathogens</a:t>
            </a:r>
          </a:p>
          <a:p>
            <a:pPr>
              <a:defRPr/>
            </a:pPr>
            <a:r>
              <a:rPr lang="en-US" altLang="en-US" sz="2600" dirty="0" smtClean="0"/>
              <a:t>Vaccine development (e.g. </a:t>
            </a:r>
            <a:r>
              <a:rPr lang="en-US" altLang="en-US" sz="2600" dirty="0" err="1" smtClean="0"/>
              <a:t>ebola</a:t>
            </a:r>
            <a:r>
              <a:rPr lang="en-US" altLang="en-US" sz="2600" dirty="0" smtClean="0"/>
              <a:t> vaccine)</a:t>
            </a:r>
          </a:p>
          <a:p>
            <a:pPr>
              <a:defRPr/>
            </a:pPr>
            <a:r>
              <a:rPr lang="en-US" altLang="en-US" sz="2600" dirty="0" smtClean="0"/>
              <a:t>Animal research support (e.g. animal model development)</a:t>
            </a:r>
          </a:p>
          <a:p>
            <a:pPr>
              <a:defRPr/>
            </a:pPr>
            <a:r>
              <a:rPr lang="en-US" altLang="en-US" sz="2600" dirty="0" smtClean="0"/>
              <a:t>Protocol development</a:t>
            </a:r>
          </a:p>
          <a:p>
            <a:pPr>
              <a:defRPr/>
            </a:pPr>
            <a:r>
              <a:rPr lang="en-US" altLang="en-US" sz="2600" dirty="0" smtClean="0"/>
              <a:t>Clinical research studies</a:t>
            </a:r>
          </a:p>
          <a:p>
            <a:pPr>
              <a:defRPr/>
            </a:pPr>
            <a:r>
              <a:rPr lang="en-US" altLang="en-US" sz="2600" dirty="0" smtClean="0"/>
              <a:t>Reagent development</a:t>
            </a:r>
          </a:p>
          <a:p>
            <a:pPr>
              <a:defRPr/>
            </a:pPr>
            <a:r>
              <a:rPr lang="en-US" altLang="en-US" sz="2600" dirty="0" smtClean="0"/>
              <a:t>Clinical data coordination</a:t>
            </a:r>
          </a:p>
          <a:p>
            <a:pPr>
              <a:defRPr/>
            </a:pPr>
            <a:r>
              <a:rPr lang="en-US" altLang="en-US" sz="2600" dirty="0" smtClean="0"/>
              <a:t>Biologic specimen repository</a:t>
            </a:r>
          </a:p>
          <a:p>
            <a:pPr marL="0" indent="0">
              <a:buFont typeface="Arial" charset="0"/>
              <a:buNone/>
              <a:defRPr/>
            </a:pPr>
            <a:endParaRPr lang="en-US" altLang="en-US" dirty="0" smtClean="0"/>
          </a:p>
        </p:txBody>
      </p:sp>
      <p:sp>
        <p:nvSpPr>
          <p:cNvPr id="10243" name="Title 1"/>
          <p:cNvSpPr>
            <a:spLocks noGrp="1"/>
          </p:cNvSpPr>
          <p:nvPr>
            <p:ph type="title"/>
          </p:nvPr>
        </p:nvSpPr>
        <p:spPr/>
        <p:txBody>
          <a:bodyPr>
            <a:noAutofit/>
          </a:bodyPr>
          <a:lstStyle/>
          <a:p>
            <a:pPr>
              <a:defRPr/>
            </a:pPr>
            <a:r>
              <a:rPr lang="en-US" sz="2800" u="sng" dirty="0" smtClean="0">
                <a:latin typeface="+mn-lt"/>
                <a:cs typeface="Times New Roman" panose="02020603050405020304" pitchFamily="18" charset="0"/>
              </a:rPr>
              <a:t>Examples of NIH R&amp;D Contracts</a:t>
            </a:r>
            <a:endParaRPr lang="en-US" altLang="en-US" sz="2800" u="sng" dirty="0" smtClean="0">
              <a:latin typeface="+mn-lt"/>
            </a:endParaRPr>
          </a:p>
        </p:txBody>
      </p:sp>
      <p:sp>
        <p:nvSpPr>
          <p:cNvPr id="35844"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1BBF75F6-094C-4A30-9772-CD6084E7B7D1}" type="slidenum">
              <a:rPr lang="en-US" altLang="en-US" sz="1100" smtClean="0">
                <a:solidFill>
                  <a:srgbClr val="7F7F7F"/>
                </a:solidFill>
              </a:rPr>
              <a:pPr>
                <a:spcBef>
                  <a:spcPct val="0"/>
                </a:spcBef>
                <a:buFontTx/>
                <a:buNone/>
              </a:pPr>
              <a:t>10</a:t>
            </a:fld>
            <a:endParaRPr lang="en-US" altLang="en-US" sz="1100" smtClean="0">
              <a:solidFill>
                <a:srgbClr val="7F7F7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p:txBody>
          <a:bodyPr>
            <a:noAutofit/>
          </a:bodyPr>
          <a:lstStyle/>
          <a:p>
            <a:pPr>
              <a:defRPr/>
            </a:pPr>
            <a:r>
              <a:rPr lang="en-US" sz="2800" dirty="0" smtClean="0">
                <a:latin typeface="+mn-lt"/>
                <a:cs typeface="Times New Roman" panose="02020603050405020304" pitchFamily="18" charset="0"/>
              </a:rPr>
              <a:t>Where to look: </a:t>
            </a:r>
            <a:r>
              <a:rPr lang="en-US" sz="2800" dirty="0" err="1" smtClean="0">
                <a:latin typeface="+mn-lt"/>
                <a:cs typeface="Times New Roman" panose="02020603050405020304" pitchFamily="18" charset="0"/>
              </a:rPr>
              <a:t>FedBizOpps</a:t>
            </a:r>
            <a:endParaRPr lang="en-US" altLang="en-US" sz="2800" dirty="0" smtClean="0">
              <a:latin typeface="+mn-lt"/>
            </a:endParaRPr>
          </a:p>
        </p:txBody>
      </p:sp>
      <p:sp>
        <p:nvSpPr>
          <p:cNvPr id="47107"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8D47469E-FC6D-4594-88D7-635123614D74}" type="slidenum">
              <a:rPr lang="en-US" altLang="en-US" sz="1100" smtClean="0">
                <a:solidFill>
                  <a:srgbClr val="7F7F7F"/>
                </a:solidFill>
              </a:rPr>
              <a:pPr>
                <a:spcBef>
                  <a:spcPct val="0"/>
                </a:spcBef>
                <a:buFontTx/>
                <a:buNone/>
              </a:pPr>
              <a:t>11</a:t>
            </a:fld>
            <a:endParaRPr lang="en-US" altLang="en-US" sz="1100" smtClean="0">
              <a:solidFill>
                <a:srgbClr val="7F7F7F"/>
              </a:solidFill>
            </a:endParaRPr>
          </a:p>
        </p:txBody>
      </p:sp>
      <p:sp>
        <p:nvSpPr>
          <p:cNvPr id="47108" name="Content Placeholder 1"/>
          <p:cNvSpPr>
            <a:spLocks noGrp="1"/>
          </p:cNvSpPr>
          <p:nvPr>
            <p:ph idx="1"/>
          </p:nvPr>
        </p:nvSpPr>
        <p:spPr>
          <a:xfrm>
            <a:off x="457200" y="1798638"/>
            <a:ext cx="8229600" cy="4525962"/>
          </a:xfrm>
        </p:spPr>
        <p:txBody>
          <a:bodyPr/>
          <a:lstStyle/>
          <a:p>
            <a:endParaRPr lang="en-US" altLang="en-US" smtClean="0"/>
          </a:p>
        </p:txBody>
      </p:sp>
      <p:pic>
        <p:nvPicPr>
          <p:cNvPr id="471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63" y="1600200"/>
            <a:ext cx="8134350"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p:txBody>
          <a:bodyPr>
            <a:noAutofit/>
          </a:bodyPr>
          <a:lstStyle/>
          <a:p>
            <a:pPr>
              <a:defRPr/>
            </a:pPr>
            <a:r>
              <a:rPr lang="en-US" sz="2800" dirty="0" smtClean="0">
                <a:latin typeface="+mn-lt"/>
                <a:cs typeface="Times New Roman" panose="02020603050405020304" pitchFamily="18" charset="0"/>
              </a:rPr>
              <a:t>Where to look: HHS Procurement Forecast</a:t>
            </a:r>
            <a:endParaRPr lang="en-US" altLang="en-US" sz="2800" dirty="0" smtClean="0">
              <a:latin typeface="+mn-lt"/>
            </a:endParaRPr>
          </a:p>
        </p:txBody>
      </p:sp>
      <p:sp>
        <p:nvSpPr>
          <p:cNvPr id="49155"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04C6C285-2939-4E8C-A31E-CEC5294DAE95}" type="slidenum">
              <a:rPr lang="en-US" altLang="en-US" sz="1100" smtClean="0">
                <a:solidFill>
                  <a:srgbClr val="7F7F7F"/>
                </a:solidFill>
              </a:rPr>
              <a:pPr>
                <a:spcBef>
                  <a:spcPct val="0"/>
                </a:spcBef>
                <a:buFontTx/>
                <a:buNone/>
              </a:pPr>
              <a:t>12</a:t>
            </a:fld>
            <a:endParaRPr lang="en-US" altLang="en-US" sz="1100" smtClean="0">
              <a:solidFill>
                <a:srgbClr val="7F7F7F"/>
              </a:solidFill>
            </a:endParaRPr>
          </a:p>
        </p:txBody>
      </p:sp>
      <p:pic>
        <p:nvPicPr>
          <p:cNvPr id="491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8" y="1676400"/>
            <a:ext cx="8805862" cy="447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NIH Contract Opportunities</a:t>
            </a:r>
          </a:p>
          <a:p>
            <a:r>
              <a:rPr lang="en-US" dirty="0" smtClean="0"/>
              <a:t>Individual Institute Websites</a:t>
            </a:r>
          </a:p>
          <a:p>
            <a:pPr lvl="1"/>
            <a:r>
              <a:rPr lang="en-US" dirty="0" smtClean="0"/>
              <a:t>Funding Opportunities Pages</a:t>
            </a:r>
          </a:p>
          <a:p>
            <a:pPr lvl="1"/>
            <a:r>
              <a:rPr lang="en-US" dirty="0" smtClean="0"/>
              <a:t>Advisory Boards</a:t>
            </a:r>
          </a:p>
          <a:p>
            <a:pPr lvl="2"/>
            <a:r>
              <a:rPr lang="en-US" dirty="0" smtClean="0"/>
              <a:t>Councils</a:t>
            </a:r>
          </a:p>
          <a:p>
            <a:pPr lvl="2"/>
            <a:r>
              <a:rPr lang="en-US" dirty="0" smtClean="0"/>
              <a:t>Board of Scientific Advisors</a:t>
            </a:r>
          </a:p>
          <a:p>
            <a:pPr lvl="2"/>
            <a:r>
              <a:rPr lang="en-US" dirty="0" smtClean="0"/>
              <a:t>Provide Approvals of “Concepts”</a:t>
            </a:r>
          </a:p>
          <a:p>
            <a:pPr lvl="2"/>
            <a:r>
              <a:rPr lang="en-US" dirty="0" smtClean="0"/>
              <a:t>Good for Advance Planning</a:t>
            </a:r>
          </a:p>
          <a:p>
            <a:pPr lvl="1"/>
            <a:r>
              <a:rPr lang="en-US" dirty="0" smtClean="0"/>
              <a:t>The “About Pages” </a:t>
            </a:r>
            <a:endParaRPr lang="en-US" dirty="0"/>
          </a:p>
        </p:txBody>
      </p:sp>
      <p:sp>
        <p:nvSpPr>
          <p:cNvPr id="3" name="Title 2"/>
          <p:cNvSpPr>
            <a:spLocks noGrp="1"/>
          </p:cNvSpPr>
          <p:nvPr>
            <p:ph type="title"/>
          </p:nvPr>
        </p:nvSpPr>
        <p:spPr/>
        <p:txBody>
          <a:bodyPr/>
          <a:lstStyle/>
          <a:p>
            <a:r>
              <a:rPr lang="en-US" dirty="0" smtClean="0"/>
              <a:t>Where to Look: NIH Institutes</a:t>
            </a:r>
            <a:endParaRPr lang="en-US" dirty="0"/>
          </a:p>
        </p:txBody>
      </p:sp>
      <p:sp>
        <p:nvSpPr>
          <p:cNvPr id="4" name="Slide Number Placeholder 3"/>
          <p:cNvSpPr>
            <a:spLocks noGrp="1"/>
          </p:cNvSpPr>
          <p:nvPr>
            <p:ph type="sldNum" sz="quarter" idx="12"/>
          </p:nvPr>
        </p:nvSpPr>
        <p:spPr/>
        <p:txBody>
          <a:bodyPr/>
          <a:lstStyle/>
          <a:p>
            <a:pPr>
              <a:defRPr/>
            </a:pPr>
            <a:fld id="{FDCD1C63-2F10-4D87-8449-178DC214D652}" type="slidenum">
              <a:rPr lang="en-US" altLang="en-US" smtClean="0"/>
              <a:pPr>
                <a:defRPr/>
              </a:pPr>
              <a:t>13</a:t>
            </a:fld>
            <a:endParaRPr lang="en-US" altLang="en-US"/>
          </a:p>
        </p:txBody>
      </p:sp>
    </p:spTree>
    <p:extLst>
      <p:ext uri="{BB962C8B-B14F-4D97-AF65-F5344CB8AC3E}">
        <p14:creationId xmlns:p14="http://schemas.microsoft.com/office/powerpoint/2010/main" val="3379839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457200" y="1524000"/>
            <a:ext cx="8229600" cy="5029200"/>
          </a:xfrm>
        </p:spPr>
        <p:txBody>
          <a:bodyPr/>
          <a:lstStyle/>
          <a:p>
            <a:pPr>
              <a:defRPr/>
            </a:pPr>
            <a:r>
              <a:rPr lang="en-US" altLang="en-US" sz="2600" dirty="0" smtClean="0"/>
              <a:t>Acquisition Planning &amp; Market Research</a:t>
            </a:r>
          </a:p>
          <a:p>
            <a:pPr>
              <a:defRPr/>
            </a:pPr>
            <a:r>
              <a:rPr lang="en-US" altLang="en-US" sz="2600" dirty="0" smtClean="0"/>
              <a:t>Solicitation (RFP and BAA)</a:t>
            </a:r>
          </a:p>
          <a:p>
            <a:pPr>
              <a:defRPr/>
            </a:pPr>
            <a:r>
              <a:rPr lang="en-US" altLang="en-US" sz="2600" dirty="0" smtClean="0"/>
              <a:t>Proposal Evaluation</a:t>
            </a:r>
          </a:p>
          <a:p>
            <a:pPr lvl="1">
              <a:buFont typeface="Arial" panose="020B0604020202020204" pitchFamily="34" charset="0"/>
              <a:buChar char="•"/>
              <a:defRPr/>
            </a:pPr>
            <a:r>
              <a:rPr lang="en-US" altLang="en-US" sz="2600" dirty="0" smtClean="0"/>
              <a:t>Technical/Peer Review</a:t>
            </a:r>
          </a:p>
          <a:p>
            <a:pPr lvl="1">
              <a:buFont typeface="Arial" panose="020B0604020202020204" pitchFamily="34" charset="0"/>
              <a:buChar char="•"/>
              <a:defRPr/>
            </a:pPr>
            <a:r>
              <a:rPr lang="en-US" altLang="en-US" sz="2600" dirty="0" smtClean="0"/>
              <a:t>Cost</a:t>
            </a:r>
          </a:p>
          <a:p>
            <a:pPr lvl="1">
              <a:buFont typeface="Arial" panose="020B0604020202020204" pitchFamily="34" charset="0"/>
              <a:buChar char="•"/>
              <a:defRPr/>
            </a:pPr>
            <a:r>
              <a:rPr lang="en-US" altLang="en-US" sz="2600" dirty="0" smtClean="0"/>
              <a:t>Past Performance</a:t>
            </a:r>
          </a:p>
          <a:p>
            <a:pPr>
              <a:defRPr/>
            </a:pPr>
            <a:r>
              <a:rPr lang="en-US" altLang="en-US" sz="2600" dirty="0" smtClean="0"/>
              <a:t>Negotiation</a:t>
            </a:r>
          </a:p>
          <a:p>
            <a:pPr>
              <a:defRPr/>
            </a:pPr>
            <a:r>
              <a:rPr lang="en-US" altLang="en-US" sz="2600" dirty="0" smtClean="0"/>
              <a:t>Source Selection</a:t>
            </a:r>
          </a:p>
          <a:p>
            <a:pPr marL="0" indent="0">
              <a:buFont typeface="Arial" charset="0"/>
              <a:buNone/>
              <a:defRPr/>
            </a:pPr>
            <a:endParaRPr lang="en-US" altLang="en-US" sz="2400" dirty="0" smtClean="0"/>
          </a:p>
          <a:p>
            <a:pPr marL="0" indent="0">
              <a:buFont typeface="Arial" charset="0"/>
              <a:buNone/>
              <a:defRPr/>
            </a:pPr>
            <a:endParaRPr lang="en-US" altLang="en-US" sz="2400" dirty="0"/>
          </a:p>
          <a:p>
            <a:pPr marL="0" indent="0">
              <a:buFont typeface="Arial" charset="0"/>
              <a:buNone/>
              <a:defRPr/>
            </a:pPr>
            <a:endParaRPr lang="en-US" altLang="en-US" dirty="0" smtClean="0"/>
          </a:p>
        </p:txBody>
      </p:sp>
      <p:sp>
        <p:nvSpPr>
          <p:cNvPr id="10243" name="Title 1"/>
          <p:cNvSpPr>
            <a:spLocks noGrp="1"/>
          </p:cNvSpPr>
          <p:nvPr>
            <p:ph type="title"/>
          </p:nvPr>
        </p:nvSpPr>
        <p:spPr/>
        <p:txBody>
          <a:bodyPr>
            <a:noAutofit/>
          </a:bodyPr>
          <a:lstStyle/>
          <a:p>
            <a:pPr>
              <a:defRPr/>
            </a:pPr>
            <a:r>
              <a:rPr lang="en-US" altLang="en-US" sz="2800" u="sng" dirty="0" smtClean="0">
                <a:latin typeface="+mn-lt"/>
                <a:cs typeface="Times New Roman" panose="02020603050405020304" pitchFamily="18" charset="0"/>
              </a:rPr>
              <a:t>R&amp;D Contracts – Award Process</a:t>
            </a:r>
            <a:endParaRPr lang="en-US" altLang="en-US" sz="2800" u="sng" dirty="0" smtClean="0">
              <a:latin typeface="+mn-lt"/>
            </a:endParaRPr>
          </a:p>
        </p:txBody>
      </p:sp>
      <p:sp>
        <p:nvSpPr>
          <p:cNvPr id="37892"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15806351-07AE-4BFD-ACBE-F9FD83061CB2}" type="slidenum">
              <a:rPr lang="en-US" altLang="en-US" sz="1100" smtClean="0">
                <a:solidFill>
                  <a:srgbClr val="7F7F7F"/>
                </a:solidFill>
              </a:rPr>
              <a:pPr>
                <a:spcBef>
                  <a:spcPct val="0"/>
                </a:spcBef>
                <a:buFontTx/>
                <a:buNone/>
              </a:pPr>
              <a:t>14</a:t>
            </a:fld>
            <a:endParaRPr lang="en-US" altLang="en-US" sz="1100" smtClean="0">
              <a:solidFill>
                <a:srgbClr val="7F7F7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idx="1"/>
          </p:nvPr>
        </p:nvSpPr>
        <p:spPr>
          <a:xfrm>
            <a:off x="457200" y="1524000"/>
            <a:ext cx="8229600" cy="4525963"/>
          </a:xfrm>
        </p:spPr>
        <p:txBody>
          <a:bodyPr/>
          <a:lstStyle/>
          <a:p>
            <a:r>
              <a:rPr lang="en-US" altLang="en-US" sz="2600" dirty="0" smtClean="0"/>
              <a:t>Technical proposals reviewed by NIH staff prior to release to peer review committee</a:t>
            </a:r>
            <a:r>
              <a:rPr lang="en-US" altLang="en-US" sz="2600" dirty="0"/>
              <a:t>. </a:t>
            </a:r>
            <a:endParaRPr lang="en-US" altLang="en-US" sz="2600" dirty="0" smtClean="0"/>
          </a:p>
          <a:p>
            <a:r>
              <a:rPr lang="en-US" altLang="en-US" sz="2600" dirty="0" smtClean="0"/>
              <a:t>Effect </a:t>
            </a:r>
            <a:r>
              <a:rPr lang="en-US" altLang="en-US" sz="2600" dirty="0"/>
              <a:t>of page limitations (check the solicitation)</a:t>
            </a:r>
          </a:p>
          <a:p>
            <a:endParaRPr lang="en-US" altLang="en-US" sz="2600" dirty="0" smtClean="0"/>
          </a:p>
          <a:p>
            <a:r>
              <a:rPr lang="en-US" altLang="en-US" sz="2600" dirty="0" smtClean="0"/>
              <a:t>75% of peer review group members must not be government employees.</a:t>
            </a:r>
          </a:p>
          <a:p>
            <a:r>
              <a:rPr lang="en-US" altLang="en-US" sz="2600" dirty="0" smtClean="0"/>
              <a:t>Peer review group does not see business proposal.</a:t>
            </a:r>
          </a:p>
        </p:txBody>
      </p:sp>
      <p:sp>
        <p:nvSpPr>
          <p:cNvPr id="39939" name="Title 2"/>
          <p:cNvSpPr>
            <a:spLocks noGrp="1"/>
          </p:cNvSpPr>
          <p:nvPr>
            <p:ph type="title"/>
          </p:nvPr>
        </p:nvSpPr>
        <p:spPr/>
        <p:txBody>
          <a:bodyPr/>
          <a:lstStyle/>
          <a:p>
            <a:r>
              <a:rPr lang="en-US" altLang="en-US" sz="2800" u="sng" dirty="0" smtClean="0"/>
              <a:t>Proposal Evaluation - Technical</a:t>
            </a:r>
          </a:p>
        </p:txBody>
      </p:sp>
      <p:sp>
        <p:nvSpPr>
          <p:cNvPr id="399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FBC60880-34F7-4429-A9FD-FBC7BE2DDA1B}" type="slidenum">
              <a:rPr lang="en-US" altLang="en-US" sz="1100" smtClean="0">
                <a:solidFill>
                  <a:srgbClr val="7F7F7F"/>
                </a:solidFill>
              </a:rPr>
              <a:pPr>
                <a:spcBef>
                  <a:spcPct val="0"/>
                </a:spcBef>
                <a:buFontTx/>
                <a:buNone/>
              </a:pPr>
              <a:t>15</a:t>
            </a:fld>
            <a:endParaRPr lang="en-US" altLang="en-US" sz="1100" smtClean="0">
              <a:solidFill>
                <a:srgbClr val="7F7F7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a:xfrm>
            <a:off x="152400" y="1524000"/>
            <a:ext cx="8839200" cy="4525963"/>
          </a:xfrm>
        </p:spPr>
        <p:txBody>
          <a:bodyPr/>
          <a:lstStyle/>
          <a:p>
            <a:r>
              <a:rPr lang="en-US" altLang="en-US" dirty="0" smtClean="0"/>
              <a:t>Proposal evaluated based on the technical criteria stated in solicitation.</a:t>
            </a:r>
          </a:p>
          <a:p>
            <a:pPr lvl="1"/>
            <a:r>
              <a:rPr lang="en-US" altLang="en-US" dirty="0" smtClean="0"/>
              <a:t>Examples: Understanding of the Project; Technical Approach; Management Plan; Personnel Qualifications; Facilities</a:t>
            </a:r>
          </a:p>
          <a:p>
            <a:pPr lvl="1"/>
            <a:r>
              <a:rPr lang="en-US" altLang="en-US" dirty="0" smtClean="0"/>
              <a:t>Numerical scores</a:t>
            </a:r>
          </a:p>
          <a:p>
            <a:pPr lvl="1"/>
            <a:r>
              <a:rPr lang="en-US" altLang="en-US" dirty="0" smtClean="0"/>
              <a:t>Peer Review committee</a:t>
            </a:r>
          </a:p>
          <a:p>
            <a:pPr lvl="2"/>
            <a:r>
              <a:rPr lang="en-US" altLang="en-US" dirty="0" smtClean="0"/>
              <a:t>The members of the peer </a:t>
            </a:r>
            <a:r>
              <a:rPr lang="en-US" altLang="en-US" dirty="0"/>
              <a:t>review </a:t>
            </a:r>
            <a:r>
              <a:rPr lang="en-US" altLang="en-US" dirty="0" smtClean="0"/>
              <a:t>provide </a:t>
            </a:r>
            <a:r>
              <a:rPr lang="en-US" altLang="en-US" dirty="0"/>
              <a:t>scores/ratings and comments on strengths, weaknesses, deficiencies and technical acceptability.</a:t>
            </a:r>
          </a:p>
          <a:p>
            <a:pPr lvl="2"/>
            <a:r>
              <a:rPr lang="en-US" altLang="en-US" dirty="0" smtClean="0"/>
              <a:t>The written minutes of the review provide the information needed to assess technical capability and points of negotiation.</a:t>
            </a:r>
          </a:p>
        </p:txBody>
      </p:sp>
      <p:sp>
        <p:nvSpPr>
          <p:cNvPr id="40963" name="Title 2"/>
          <p:cNvSpPr>
            <a:spLocks noGrp="1"/>
          </p:cNvSpPr>
          <p:nvPr>
            <p:ph type="title"/>
          </p:nvPr>
        </p:nvSpPr>
        <p:spPr/>
        <p:txBody>
          <a:bodyPr/>
          <a:lstStyle/>
          <a:p>
            <a:r>
              <a:rPr lang="en-US" altLang="en-US" sz="2800" u="sng" smtClean="0"/>
              <a:t>Proposal Evaluation - Technical</a:t>
            </a:r>
          </a:p>
        </p:txBody>
      </p:sp>
      <p:sp>
        <p:nvSpPr>
          <p:cNvPr id="409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114D47E1-EBD5-41C5-B8D2-E3CA31023A87}" type="slidenum">
              <a:rPr lang="en-US" altLang="en-US" sz="1100" smtClean="0">
                <a:solidFill>
                  <a:srgbClr val="7F7F7F"/>
                </a:solidFill>
              </a:rPr>
              <a:pPr>
                <a:spcBef>
                  <a:spcPct val="0"/>
                </a:spcBef>
                <a:buFontTx/>
                <a:buNone/>
              </a:pPr>
              <a:t>16</a:t>
            </a:fld>
            <a:endParaRPr lang="en-US" altLang="en-US" sz="1100" smtClean="0">
              <a:solidFill>
                <a:srgbClr val="7F7F7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1"/>
          </p:nvPr>
        </p:nvSpPr>
        <p:spPr>
          <a:xfrm>
            <a:off x="228600" y="1798638"/>
            <a:ext cx="8610600" cy="4525962"/>
          </a:xfrm>
        </p:spPr>
        <p:txBody>
          <a:bodyPr/>
          <a:lstStyle/>
          <a:p>
            <a:r>
              <a:rPr lang="en-US" altLang="en-US" sz="2600" dirty="0" smtClean="0"/>
              <a:t>For R&amp;D contracts, offerors usually need to provide details on: labor; subcontracts; consultants; travel and other direct costs; fringe benefits; overhead or other indirect costs and profit (where applicable).</a:t>
            </a:r>
          </a:p>
          <a:p>
            <a:r>
              <a:rPr lang="en-US" altLang="en-US" sz="2600" dirty="0" smtClean="0"/>
              <a:t>COR &amp; CO review the proposed costs and compare it with the IGCE and with other proposals.</a:t>
            </a:r>
          </a:p>
          <a:p>
            <a:r>
              <a:rPr lang="en-US" altLang="en-US" sz="2600" dirty="0" smtClean="0"/>
              <a:t>Costs must be realistic and reasonable.</a:t>
            </a:r>
          </a:p>
          <a:p>
            <a:r>
              <a:rPr lang="en-US" altLang="en-US" sz="2600" dirty="0" smtClean="0"/>
              <a:t>Common mistakes: salary rates exceed limitations; profit margins exceed limitations; options not priced; travel costs exceed rate limitations; unallowable costs</a:t>
            </a:r>
          </a:p>
        </p:txBody>
      </p:sp>
      <p:sp>
        <p:nvSpPr>
          <p:cNvPr id="41987" name="Title 2"/>
          <p:cNvSpPr>
            <a:spLocks noGrp="1"/>
          </p:cNvSpPr>
          <p:nvPr>
            <p:ph type="title"/>
          </p:nvPr>
        </p:nvSpPr>
        <p:spPr/>
        <p:txBody>
          <a:bodyPr/>
          <a:lstStyle/>
          <a:p>
            <a:r>
              <a:rPr lang="en-US" altLang="en-US" sz="3200" u="sng" smtClean="0"/>
              <a:t>Proposal Evaluation - Cost</a:t>
            </a:r>
          </a:p>
        </p:txBody>
      </p:sp>
      <p:sp>
        <p:nvSpPr>
          <p:cNvPr id="419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0ACB3C0D-A5D2-4AE3-8298-3A4FFB8C8CCB}" type="slidenum">
              <a:rPr lang="en-US" altLang="en-US" sz="1100" smtClean="0">
                <a:solidFill>
                  <a:srgbClr val="7F7F7F"/>
                </a:solidFill>
              </a:rPr>
              <a:pPr>
                <a:spcBef>
                  <a:spcPct val="0"/>
                </a:spcBef>
                <a:buFontTx/>
                <a:buNone/>
              </a:pPr>
              <a:t>17</a:t>
            </a:fld>
            <a:endParaRPr lang="en-US" altLang="en-US" sz="1100" smtClean="0">
              <a:solidFill>
                <a:srgbClr val="7F7F7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p:cNvSpPr>
            <a:spLocks noGrp="1"/>
          </p:cNvSpPr>
          <p:nvPr>
            <p:ph idx="1"/>
          </p:nvPr>
        </p:nvSpPr>
        <p:spPr>
          <a:xfrm>
            <a:off x="152400" y="1798638"/>
            <a:ext cx="8915400" cy="4525962"/>
          </a:xfrm>
        </p:spPr>
        <p:txBody>
          <a:bodyPr/>
          <a:lstStyle/>
          <a:p>
            <a:r>
              <a:rPr lang="en-US" altLang="en-US" sz="2600" dirty="0" smtClean="0"/>
              <a:t>Offerors provide references for similar work.</a:t>
            </a:r>
          </a:p>
          <a:p>
            <a:r>
              <a:rPr lang="en-US" altLang="en-US" sz="2600" dirty="0" smtClean="0"/>
              <a:t>Government may obtain information from any source (PPIRS; past performance questionnaires).</a:t>
            </a:r>
          </a:p>
          <a:p>
            <a:r>
              <a:rPr lang="en-US" altLang="en-US" sz="2600" dirty="0" smtClean="0"/>
              <a:t>If there is no relevant past performance available, the offeror may not be evaluated favorably or unfavorably.</a:t>
            </a:r>
          </a:p>
        </p:txBody>
      </p:sp>
      <p:sp>
        <p:nvSpPr>
          <p:cNvPr id="43011" name="Title 2"/>
          <p:cNvSpPr>
            <a:spLocks noGrp="1"/>
          </p:cNvSpPr>
          <p:nvPr>
            <p:ph type="title"/>
          </p:nvPr>
        </p:nvSpPr>
        <p:spPr/>
        <p:txBody>
          <a:bodyPr/>
          <a:lstStyle/>
          <a:p>
            <a:r>
              <a:rPr lang="en-US" altLang="en-US" sz="3200" u="sng" smtClean="0"/>
              <a:t>Past Performance Evaluation</a:t>
            </a:r>
          </a:p>
        </p:txBody>
      </p:sp>
      <p:sp>
        <p:nvSpPr>
          <p:cNvPr id="430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B4D9B7A8-9ABE-45BC-AEED-D123B35F812A}" type="slidenum">
              <a:rPr lang="en-US" altLang="en-US" sz="1100" smtClean="0">
                <a:solidFill>
                  <a:srgbClr val="7F7F7F"/>
                </a:solidFill>
              </a:rPr>
              <a:pPr>
                <a:spcBef>
                  <a:spcPct val="0"/>
                </a:spcBef>
                <a:buFontTx/>
                <a:buNone/>
              </a:pPr>
              <a:t>18</a:t>
            </a:fld>
            <a:endParaRPr lang="en-US" altLang="en-US" sz="1100" smtClean="0">
              <a:solidFill>
                <a:srgbClr val="7F7F7F"/>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a:xfrm>
            <a:off x="457200" y="1798638"/>
            <a:ext cx="8229600" cy="4525962"/>
          </a:xfrm>
        </p:spPr>
        <p:txBody>
          <a:bodyPr/>
          <a:lstStyle/>
          <a:p>
            <a:r>
              <a:rPr lang="en-US" altLang="en-US" sz="2600" dirty="0" smtClean="0"/>
              <a:t>Competitive Range Determination</a:t>
            </a:r>
          </a:p>
          <a:p>
            <a:r>
              <a:rPr lang="en-US" altLang="en-US" sz="2600" dirty="0" smtClean="0"/>
              <a:t>Negotiations</a:t>
            </a:r>
          </a:p>
          <a:p>
            <a:pPr lvl="1"/>
            <a:r>
              <a:rPr lang="en-US" altLang="en-US" dirty="0" smtClean="0"/>
              <a:t>Government must tell offerors all deficiencies and significant weaknesses in the proposal and adverse past performance information. </a:t>
            </a:r>
          </a:p>
          <a:p>
            <a:pPr lvl="1"/>
            <a:r>
              <a:rPr lang="en-US" altLang="en-US" dirty="0" smtClean="0"/>
              <a:t>Government can also negotiate price.</a:t>
            </a:r>
          </a:p>
          <a:p>
            <a:pPr lvl="1"/>
            <a:r>
              <a:rPr lang="en-US" altLang="en-US" dirty="0" smtClean="0"/>
              <a:t>Offeror has opportunity to revise its proposal.</a:t>
            </a:r>
          </a:p>
        </p:txBody>
      </p:sp>
      <p:sp>
        <p:nvSpPr>
          <p:cNvPr id="44035" name="Title 2"/>
          <p:cNvSpPr>
            <a:spLocks noGrp="1"/>
          </p:cNvSpPr>
          <p:nvPr>
            <p:ph type="title"/>
          </p:nvPr>
        </p:nvSpPr>
        <p:spPr/>
        <p:txBody>
          <a:bodyPr/>
          <a:lstStyle/>
          <a:p>
            <a:r>
              <a:rPr lang="en-US" altLang="en-US" sz="3200" u="sng" dirty="0" smtClean="0"/>
              <a:t>Competitive Range and Negotiations</a:t>
            </a:r>
          </a:p>
        </p:txBody>
      </p:sp>
      <p:sp>
        <p:nvSpPr>
          <p:cNvPr id="440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D95E042D-1C2D-436B-8391-845E3F224886}" type="slidenum">
              <a:rPr lang="en-US" altLang="en-US" sz="1100" smtClean="0">
                <a:solidFill>
                  <a:srgbClr val="7F7F7F"/>
                </a:solidFill>
              </a:rPr>
              <a:pPr>
                <a:spcBef>
                  <a:spcPct val="0"/>
                </a:spcBef>
                <a:buFontTx/>
                <a:buNone/>
              </a:pPr>
              <a:t>19</a:t>
            </a:fld>
            <a:endParaRPr lang="en-US" altLang="en-US" sz="1100" smtClean="0">
              <a:solidFill>
                <a:srgbClr val="7F7F7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57200" y="1798638"/>
            <a:ext cx="8229600" cy="4525962"/>
          </a:xfrm>
        </p:spPr>
        <p:txBody>
          <a:bodyPr/>
          <a:lstStyle/>
          <a:p>
            <a:pPr>
              <a:buFont typeface="Arial" charset="0"/>
              <a:buChar char="•"/>
              <a:defRPr/>
            </a:pPr>
            <a:r>
              <a:rPr lang="en-US" dirty="0" smtClean="0"/>
              <a:t>Contracts at NIH</a:t>
            </a:r>
          </a:p>
          <a:p>
            <a:pPr>
              <a:buFont typeface="Arial" charset="0"/>
              <a:buChar char="•"/>
              <a:defRPr/>
            </a:pPr>
            <a:r>
              <a:rPr lang="en-US" dirty="0" smtClean="0"/>
              <a:t>The Basics of R&amp;D Contracts</a:t>
            </a:r>
          </a:p>
          <a:p>
            <a:pPr>
              <a:buFont typeface="Arial" charset="0"/>
              <a:buChar char="•"/>
              <a:defRPr/>
            </a:pPr>
            <a:r>
              <a:rPr lang="en-US" dirty="0" smtClean="0"/>
              <a:t>The Award Process for Contracts</a:t>
            </a:r>
          </a:p>
          <a:p>
            <a:pPr>
              <a:buFont typeface="Arial" charset="0"/>
              <a:buChar char="•"/>
              <a:defRPr/>
            </a:pPr>
            <a:r>
              <a:rPr lang="en-US" dirty="0" smtClean="0"/>
              <a:t>Where to look for Opportunities</a:t>
            </a:r>
          </a:p>
          <a:p>
            <a:pPr>
              <a:buFont typeface="Arial" charset="0"/>
              <a:buChar char="•"/>
              <a:defRPr/>
            </a:pPr>
            <a:r>
              <a:rPr lang="en-US" dirty="0" smtClean="0"/>
              <a:t>What does the Contract Mean to You?</a:t>
            </a:r>
          </a:p>
          <a:p>
            <a:pPr>
              <a:buFont typeface="Arial" charset="0"/>
              <a:buChar char="•"/>
              <a:defRPr/>
            </a:pPr>
            <a:endParaRPr lang="en-US" dirty="0" smtClean="0"/>
          </a:p>
          <a:p>
            <a:pPr>
              <a:buFont typeface="Arial" charset="0"/>
              <a:buChar char="•"/>
              <a:defRPr/>
            </a:pPr>
            <a:endParaRPr lang="en-US" dirty="0" smtClean="0"/>
          </a:p>
          <a:p>
            <a:pPr>
              <a:buFont typeface="Arial" charset="0"/>
              <a:buChar char="•"/>
              <a:defRPr/>
            </a:pPr>
            <a:endParaRPr lang="en-US" dirty="0"/>
          </a:p>
          <a:p>
            <a:pPr marL="0" indent="0">
              <a:buFont typeface="Arial" charset="0"/>
              <a:buNone/>
              <a:defRPr/>
            </a:pPr>
            <a:endParaRPr lang="en-US" dirty="0"/>
          </a:p>
        </p:txBody>
      </p:sp>
      <p:sp>
        <p:nvSpPr>
          <p:cNvPr id="10243" name="Title 1"/>
          <p:cNvSpPr>
            <a:spLocks noGrp="1"/>
          </p:cNvSpPr>
          <p:nvPr>
            <p:ph type="title"/>
          </p:nvPr>
        </p:nvSpPr>
        <p:spPr/>
        <p:txBody>
          <a:bodyPr>
            <a:noAutofit/>
          </a:bodyPr>
          <a:lstStyle/>
          <a:p>
            <a:pPr>
              <a:defRPr/>
            </a:pPr>
            <a:r>
              <a:rPr lang="en-US" sz="2800" u="sng" dirty="0" smtClean="0">
                <a:latin typeface="+mn-lt"/>
                <a:cs typeface="Times New Roman" panose="02020603050405020304" pitchFamily="18" charset="0"/>
              </a:rPr>
              <a:t>Contents</a:t>
            </a:r>
            <a:endParaRPr lang="en-US" altLang="en-US" sz="2800" u="sng" dirty="0" smtClean="0">
              <a:latin typeface="+mn-lt"/>
            </a:endParaRPr>
          </a:p>
        </p:txBody>
      </p:sp>
      <p:sp>
        <p:nvSpPr>
          <p:cNvPr id="21508"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07066782-EAA3-4458-8708-6326BE62DF2C}" type="slidenum">
              <a:rPr lang="en-US" altLang="en-US" sz="1100" smtClean="0">
                <a:solidFill>
                  <a:srgbClr val="7F7F7F"/>
                </a:solidFill>
              </a:rPr>
              <a:pPr>
                <a:spcBef>
                  <a:spcPct val="0"/>
                </a:spcBef>
                <a:buFontTx/>
                <a:buNone/>
              </a:pPr>
              <a:t>2</a:t>
            </a:fld>
            <a:endParaRPr lang="en-US" altLang="en-US" sz="1100" smtClean="0">
              <a:solidFill>
                <a:srgbClr val="7F7F7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idx="1"/>
          </p:nvPr>
        </p:nvSpPr>
        <p:spPr>
          <a:xfrm>
            <a:off x="152400" y="1570038"/>
            <a:ext cx="8763000" cy="4525962"/>
          </a:xfrm>
        </p:spPr>
        <p:txBody>
          <a:bodyPr/>
          <a:lstStyle/>
          <a:p>
            <a:pPr lvl="1"/>
            <a:r>
              <a:rPr lang="en-US" altLang="en-US" dirty="0" smtClean="0"/>
              <a:t>The Contracting Officer selects awardees based on the Evaluation Factors for Award</a:t>
            </a:r>
          </a:p>
          <a:p>
            <a:pPr lvl="1"/>
            <a:r>
              <a:rPr lang="en-US" altLang="en-US" dirty="0" smtClean="0"/>
              <a:t>Example:</a:t>
            </a:r>
          </a:p>
          <a:p>
            <a:pPr marL="574675" lvl="2" indent="0">
              <a:buNone/>
            </a:pPr>
            <a:endParaRPr lang="en-US" altLang="en-US" dirty="0" smtClean="0"/>
          </a:p>
          <a:p>
            <a:pPr marL="574675" lvl="2" indent="0">
              <a:buNone/>
            </a:pPr>
            <a:r>
              <a:rPr lang="en-US" altLang="en-US" dirty="0" smtClean="0"/>
              <a:t>Selection of an offeror for contract award will be based on an evaluation of proposals against three factors. The factors in order of importance are: technical, cost, and past performance. Although technical factors are of paramount consideration in the award of the contract, past performance and cost/price are also important to the overall contract award decision. All evaluation factors other than cost or price, when combined, are significantly more important than cost/price. The Government intends to make an award(s) to that offeror whose proposal provides the best overall value to the Government.</a:t>
            </a:r>
          </a:p>
        </p:txBody>
      </p:sp>
      <p:sp>
        <p:nvSpPr>
          <p:cNvPr id="45059" name="Title 2"/>
          <p:cNvSpPr>
            <a:spLocks noGrp="1"/>
          </p:cNvSpPr>
          <p:nvPr>
            <p:ph type="title"/>
          </p:nvPr>
        </p:nvSpPr>
        <p:spPr/>
        <p:txBody>
          <a:bodyPr/>
          <a:lstStyle/>
          <a:p>
            <a:r>
              <a:rPr lang="en-US" altLang="en-US" sz="3400" u="sng" smtClean="0"/>
              <a:t>Source Selection</a:t>
            </a:r>
          </a:p>
        </p:txBody>
      </p:sp>
      <p:sp>
        <p:nvSpPr>
          <p:cNvPr id="450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E2106D49-1358-4EA7-9ACE-2CDAA927641E}" type="slidenum">
              <a:rPr lang="en-US" altLang="en-US" sz="1100" smtClean="0">
                <a:solidFill>
                  <a:srgbClr val="7F7F7F"/>
                </a:solidFill>
              </a:rPr>
              <a:pPr>
                <a:spcBef>
                  <a:spcPct val="0"/>
                </a:spcBef>
                <a:buFontTx/>
                <a:buNone/>
              </a:pPr>
              <a:t>20</a:t>
            </a:fld>
            <a:endParaRPr lang="en-US" altLang="en-US" sz="1100" smtClean="0">
              <a:solidFill>
                <a:srgbClr val="7F7F7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1"/>
          <p:cNvSpPr>
            <a:spLocks noGrp="1"/>
          </p:cNvSpPr>
          <p:nvPr>
            <p:ph idx="1"/>
          </p:nvPr>
        </p:nvSpPr>
        <p:spPr>
          <a:xfrm>
            <a:off x="457200" y="1798638"/>
            <a:ext cx="8229600" cy="4525962"/>
          </a:xfrm>
        </p:spPr>
        <p:txBody>
          <a:bodyPr/>
          <a:lstStyle/>
          <a:p>
            <a:r>
              <a:rPr lang="en-US" altLang="en-US" dirty="0" smtClean="0"/>
              <a:t>READ THE CONTRACT!</a:t>
            </a:r>
          </a:p>
        </p:txBody>
      </p:sp>
      <p:sp>
        <p:nvSpPr>
          <p:cNvPr id="51203" name="Title 2"/>
          <p:cNvSpPr>
            <a:spLocks noGrp="1"/>
          </p:cNvSpPr>
          <p:nvPr>
            <p:ph type="title"/>
          </p:nvPr>
        </p:nvSpPr>
        <p:spPr/>
        <p:txBody>
          <a:bodyPr/>
          <a:lstStyle/>
          <a:p>
            <a:r>
              <a:rPr lang="en-US" altLang="en-US" smtClean="0"/>
              <a:t>You Got the Contract – Now What?</a:t>
            </a:r>
          </a:p>
        </p:txBody>
      </p:sp>
      <p:sp>
        <p:nvSpPr>
          <p:cNvPr id="512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5DD769B-9B90-4671-AD65-2C3D9DBA213B}" type="slidenum">
              <a:rPr lang="en-US" altLang="en-US" smtClean="0">
                <a:solidFill>
                  <a:srgbClr val="7F7F7F"/>
                </a:solidFill>
                <a:latin typeface="Calibri" panose="020F0502020204030204" pitchFamily="34" charset="0"/>
              </a:rPr>
              <a:pPr/>
              <a:t>21</a:t>
            </a:fld>
            <a:endParaRPr lang="en-US" altLang="en-US" smtClean="0">
              <a:solidFill>
                <a:srgbClr val="7F7F7F"/>
              </a:solidFill>
              <a:latin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2536825"/>
            <a:ext cx="3517195" cy="374967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
          <p:cNvSpPr>
            <a:spLocks noGrp="1"/>
          </p:cNvSpPr>
          <p:nvPr>
            <p:ph idx="1"/>
          </p:nvPr>
        </p:nvSpPr>
        <p:spPr>
          <a:xfrm>
            <a:off x="457200" y="1798638"/>
            <a:ext cx="8229600" cy="4525962"/>
          </a:xfrm>
        </p:spPr>
        <p:txBody>
          <a:bodyPr/>
          <a:lstStyle/>
          <a:p>
            <a:r>
              <a:rPr lang="en-US" altLang="en-US" smtClean="0"/>
              <a:t>The mutual obligations of the Government and the Contractor are established by, and limited to, the written stipulations in the contract document.</a:t>
            </a:r>
          </a:p>
          <a:p>
            <a:r>
              <a:rPr lang="en-US" altLang="en-US" smtClean="0"/>
              <a:t>Unless specifically authorized by the Contracting Officer, the Contractor shall not assume any obligations or take any action not specifically required or authorized by the contract.</a:t>
            </a:r>
          </a:p>
        </p:txBody>
      </p:sp>
      <p:sp>
        <p:nvSpPr>
          <p:cNvPr id="52227" name="Title 2"/>
          <p:cNvSpPr>
            <a:spLocks noGrp="1"/>
          </p:cNvSpPr>
          <p:nvPr>
            <p:ph type="title"/>
          </p:nvPr>
        </p:nvSpPr>
        <p:spPr/>
        <p:txBody>
          <a:bodyPr/>
          <a:lstStyle/>
          <a:p>
            <a:r>
              <a:rPr lang="en-US" altLang="en-US" smtClean="0"/>
              <a:t>Obligations and Limitations</a:t>
            </a:r>
          </a:p>
        </p:txBody>
      </p:sp>
      <p:sp>
        <p:nvSpPr>
          <p:cNvPr id="522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0C58D9-9D09-4DCD-8CE3-D7F434896236}" type="slidenum">
              <a:rPr lang="en-US" altLang="en-US" smtClean="0">
                <a:solidFill>
                  <a:srgbClr val="7F7F7F"/>
                </a:solidFill>
                <a:latin typeface="Calibri" panose="020F0502020204030204" pitchFamily="34" charset="0"/>
              </a:rPr>
              <a:pPr/>
              <a:t>22</a:t>
            </a:fld>
            <a:endParaRPr lang="en-US" altLang="en-US" smtClean="0">
              <a:solidFill>
                <a:srgbClr val="7F7F7F"/>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1"/>
          <p:cNvSpPr>
            <a:spLocks noGrp="1"/>
          </p:cNvSpPr>
          <p:nvPr>
            <p:ph idx="1"/>
          </p:nvPr>
        </p:nvSpPr>
        <p:spPr>
          <a:xfrm>
            <a:off x="457200" y="1798638"/>
            <a:ext cx="8229600" cy="4525962"/>
          </a:xfrm>
        </p:spPr>
        <p:txBody>
          <a:bodyPr/>
          <a:lstStyle/>
          <a:p>
            <a:r>
              <a:rPr lang="en-US" altLang="en-US" dirty="0" smtClean="0"/>
              <a:t>Face Page and 4 Parts</a:t>
            </a:r>
          </a:p>
          <a:p>
            <a:r>
              <a:rPr lang="en-US" altLang="en-US" dirty="0" smtClean="0"/>
              <a:t>Part I The Schedule</a:t>
            </a:r>
          </a:p>
          <a:p>
            <a:r>
              <a:rPr lang="en-US" altLang="en-US" dirty="0" smtClean="0"/>
              <a:t>Part II Contract Clauses</a:t>
            </a:r>
          </a:p>
          <a:p>
            <a:r>
              <a:rPr lang="en-US" altLang="en-US" dirty="0" smtClean="0"/>
              <a:t>Part III Attachments</a:t>
            </a:r>
          </a:p>
          <a:p>
            <a:r>
              <a:rPr lang="en-US" altLang="en-US" dirty="0" smtClean="0"/>
              <a:t>Part IV Representations and Certifications</a:t>
            </a:r>
          </a:p>
          <a:p>
            <a:endParaRPr lang="en-US" altLang="en-US" dirty="0" smtClean="0"/>
          </a:p>
        </p:txBody>
      </p:sp>
      <p:sp>
        <p:nvSpPr>
          <p:cNvPr id="53251" name="Title 2"/>
          <p:cNvSpPr>
            <a:spLocks noGrp="1"/>
          </p:cNvSpPr>
          <p:nvPr>
            <p:ph type="title"/>
          </p:nvPr>
        </p:nvSpPr>
        <p:spPr/>
        <p:txBody>
          <a:bodyPr/>
          <a:lstStyle/>
          <a:p>
            <a:r>
              <a:rPr lang="en-US" altLang="en-US" smtClean="0"/>
              <a:t>The Contract</a:t>
            </a:r>
          </a:p>
        </p:txBody>
      </p:sp>
      <p:sp>
        <p:nvSpPr>
          <p:cNvPr id="532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DE588F3-EC0B-4046-82D7-D0D61E202149}" type="slidenum">
              <a:rPr lang="en-US" altLang="en-US" smtClean="0">
                <a:solidFill>
                  <a:srgbClr val="7F7F7F"/>
                </a:solidFill>
                <a:latin typeface="Calibri" panose="020F0502020204030204" pitchFamily="34" charset="0"/>
              </a:rPr>
              <a:pPr/>
              <a:t>23</a:t>
            </a:fld>
            <a:endParaRPr lang="en-US" altLang="en-US" smtClean="0">
              <a:solidFill>
                <a:srgbClr val="7F7F7F"/>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1"/>
          <p:cNvSpPr>
            <a:spLocks noGrp="1"/>
          </p:cNvSpPr>
          <p:nvPr>
            <p:ph idx="1"/>
          </p:nvPr>
        </p:nvSpPr>
        <p:spPr>
          <a:xfrm>
            <a:off x="457200" y="1798638"/>
            <a:ext cx="8229600" cy="4525962"/>
          </a:xfrm>
        </p:spPr>
        <p:txBody>
          <a:bodyPr/>
          <a:lstStyle/>
          <a:p>
            <a:pPr lvl="1"/>
            <a:r>
              <a:rPr lang="en-US" altLang="en-US" dirty="0" smtClean="0"/>
              <a:t>Face Page</a:t>
            </a:r>
          </a:p>
          <a:p>
            <a:pPr lvl="2"/>
            <a:r>
              <a:rPr lang="en-US" altLang="en-US" dirty="0" smtClean="0"/>
              <a:t>Contract Number</a:t>
            </a:r>
          </a:p>
          <a:p>
            <a:pPr lvl="2"/>
            <a:r>
              <a:rPr lang="en-US" altLang="en-US" dirty="0" smtClean="0"/>
              <a:t>Funding</a:t>
            </a:r>
          </a:p>
          <a:p>
            <a:pPr lvl="1"/>
            <a:r>
              <a:rPr lang="en-US" altLang="en-US" dirty="0" smtClean="0"/>
              <a:t>The Schedule</a:t>
            </a:r>
          </a:p>
          <a:p>
            <a:pPr lvl="2"/>
            <a:r>
              <a:rPr lang="en-US" altLang="en-US" dirty="0" smtClean="0"/>
              <a:t>Cost/Price</a:t>
            </a:r>
          </a:p>
          <a:p>
            <a:pPr lvl="2"/>
            <a:r>
              <a:rPr lang="en-US" altLang="en-US" dirty="0" smtClean="0"/>
              <a:t>Advance Understandings</a:t>
            </a:r>
          </a:p>
          <a:p>
            <a:pPr lvl="2"/>
            <a:r>
              <a:rPr lang="en-US" altLang="en-US" dirty="0" smtClean="0"/>
              <a:t>The STATEMENT OF WORK</a:t>
            </a:r>
          </a:p>
          <a:p>
            <a:pPr lvl="2"/>
            <a:r>
              <a:rPr lang="en-US" altLang="en-US" dirty="0" smtClean="0"/>
              <a:t>Deliverables</a:t>
            </a:r>
          </a:p>
          <a:p>
            <a:pPr lvl="2"/>
            <a:r>
              <a:rPr lang="en-US" altLang="en-US" dirty="0" smtClean="0"/>
              <a:t>Reports</a:t>
            </a:r>
          </a:p>
          <a:p>
            <a:pPr lvl="1"/>
            <a:r>
              <a:rPr lang="en-US" altLang="en-US" dirty="0" smtClean="0"/>
              <a:t>Clauses</a:t>
            </a:r>
          </a:p>
        </p:txBody>
      </p:sp>
      <p:sp>
        <p:nvSpPr>
          <p:cNvPr id="54275" name="Title 2"/>
          <p:cNvSpPr>
            <a:spLocks noGrp="1"/>
          </p:cNvSpPr>
          <p:nvPr>
            <p:ph type="title"/>
          </p:nvPr>
        </p:nvSpPr>
        <p:spPr/>
        <p:txBody>
          <a:bodyPr/>
          <a:lstStyle/>
          <a:p>
            <a:r>
              <a:rPr lang="en-US" altLang="en-US" dirty="0" smtClean="0"/>
              <a:t> As the PI - What is Important to You</a:t>
            </a:r>
          </a:p>
        </p:txBody>
      </p:sp>
      <p:sp>
        <p:nvSpPr>
          <p:cNvPr id="542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1695E27-91EB-4054-B116-2D92814941F5}" type="slidenum">
              <a:rPr lang="en-US" altLang="en-US" smtClean="0">
                <a:solidFill>
                  <a:srgbClr val="7F7F7F"/>
                </a:solidFill>
                <a:latin typeface="Calibri" panose="020F0502020204030204" pitchFamily="34" charset="0"/>
              </a:rPr>
              <a:pPr/>
              <a:t>24</a:t>
            </a:fld>
            <a:endParaRPr lang="en-US" altLang="en-US" smtClean="0">
              <a:solidFill>
                <a:srgbClr val="7F7F7F"/>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1"/>
          <p:cNvSpPr>
            <a:spLocks noGrp="1"/>
          </p:cNvSpPr>
          <p:nvPr>
            <p:ph idx="1"/>
          </p:nvPr>
        </p:nvSpPr>
        <p:spPr>
          <a:xfrm>
            <a:off x="457200" y="1798638"/>
            <a:ext cx="8229600" cy="4525962"/>
          </a:xfrm>
        </p:spPr>
        <p:txBody>
          <a:bodyPr/>
          <a:lstStyle/>
          <a:p>
            <a:r>
              <a:rPr lang="en-US" altLang="en-US" dirty="0" smtClean="0"/>
              <a:t>The Statement of Work defines the work to be performed under the contract and acts as a framework for what costs are covered under the contract.</a:t>
            </a:r>
          </a:p>
          <a:p>
            <a:r>
              <a:rPr lang="en-US" altLang="en-US" dirty="0" smtClean="0"/>
              <a:t>The Contractor should be intimately familiar with all details of the Statement of Work</a:t>
            </a:r>
          </a:p>
          <a:p>
            <a:r>
              <a:rPr lang="en-US" altLang="en-US" dirty="0" smtClean="0"/>
              <a:t>Any changes to the Statement of Work must be approved in writing by the Contracting Officer</a:t>
            </a:r>
          </a:p>
        </p:txBody>
      </p:sp>
      <p:sp>
        <p:nvSpPr>
          <p:cNvPr id="59395" name="Title 2"/>
          <p:cNvSpPr>
            <a:spLocks noGrp="1"/>
          </p:cNvSpPr>
          <p:nvPr>
            <p:ph type="title"/>
          </p:nvPr>
        </p:nvSpPr>
        <p:spPr/>
        <p:txBody>
          <a:bodyPr/>
          <a:lstStyle/>
          <a:p>
            <a:r>
              <a:rPr lang="en-US" altLang="en-US" dirty="0" smtClean="0"/>
              <a:t>The Heart of the Contract </a:t>
            </a:r>
          </a:p>
        </p:txBody>
      </p:sp>
      <p:sp>
        <p:nvSpPr>
          <p:cNvPr id="593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DEFA3C4-1D34-4F61-AA81-8CD8C9962A1A}" type="slidenum">
              <a:rPr lang="en-US" altLang="en-US" smtClean="0">
                <a:solidFill>
                  <a:srgbClr val="7F7F7F"/>
                </a:solidFill>
                <a:latin typeface="Calibri" panose="020F0502020204030204" pitchFamily="34" charset="0"/>
              </a:rPr>
              <a:pPr/>
              <a:t>25</a:t>
            </a:fld>
            <a:endParaRPr lang="en-US" altLang="en-US" smtClean="0">
              <a:solidFill>
                <a:srgbClr val="7F7F7F"/>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1"/>
          <p:cNvSpPr>
            <a:spLocks noGrp="1"/>
          </p:cNvSpPr>
          <p:nvPr>
            <p:ph idx="1"/>
          </p:nvPr>
        </p:nvSpPr>
        <p:spPr>
          <a:xfrm>
            <a:off x="457200" y="1798638"/>
            <a:ext cx="8229600" cy="4525962"/>
          </a:xfrm>
        </p:spPr>
        <p:txBody>
          <a:bodyPr/>
          <a:lstStyle/>
          <a:p>
            <a:r>
              <a:rPr lang="en-US" altLang="en-US" dirty="0" smtClean="0"/>
              <a:t>For the Government</a:t>
            </a:r>
          </a:p>
          <a:p>
            <a:pPr lvl="1"/>
            <a:r>
              <a:rPr lang="en-US" altLang="en-US" dirty="0" smtClean="0"/>
              <a:t>Contracting Officer</a:t>
            </a:r>
          </a:p>
          <a:p>
            <a:pPr lvl="1"/>
            <a:r>
              <a:rPr lang="en-US" altLang="en-US" dirty="0" smtClean="0"/>
              <a:t>Contract Specialist</a:t>
            </a:r>
          </a:p>
          <a:p>
            <a:pPr lvl="1"/>
            <a:r>
              <a:rPr lang="en-US" altLang="en-US" dirty="0" smtClean="0"/>
              <a:t>Contracting Officer’s Representative</a:t>
            </a:r>
          </a:p>
          <a:p>
            <a:r>
              <a:rPr lang="en-US" altLang="en-US" dirty="0" smtClean="0"/>
              <a:t>For the Contractor</a:t>
            </a:r>
          </a:p>
          <a:p>
            <a:pPr lvl="1"/>
            <a:r>
              <a:rPr lang="en-US" altLang="en-US" dirty="0" smtClean="0"/>
              <a:t>Official Binding the Organization</a:t>
            </a:r>
          </a:p>
          <a:p>
            <a:pPr lvl="1"/>
            <a:r>
              <a:rPr lang="en-US" altLang="en-US" dirty="0" smtClean="0"/>
              <a:t>Administrator</a:t>
            </a:r>
          </a:p>
          <a:p>
            <a:pPr lvl="1"/>
            <a:r>
              <a:rPr lang="en-US" altLang="en-US" dirty="0" smtClean="0"/>
              <a:t>Principal Investigator</a:t>
            </a:r>
          </a:p>
          <a:p>
            <a:pPr lvl="1"/>
            <a:endParaRPr lang="en-US" altLang="en-US" dirty="0" smtClean="0"/>
          </a:p>
        </p:txBody>
      </p:sp>
      <p:sp>
        <p:nvSpPr>
          <p:cNvPr id="60419" name="Title 2"/>
          <p:cNvSpPr>
            <a:spLocks noGrp="1"/>
          </p:cNvSpPr>
          <p:nvPr>
            <p:ph type="title"/>
          </p:nvPr>
        </p:nvSpPr>
        <p:spPr/>
        <p:txBody>
          <a:bodyPr/>
          <a:lstStyle/>
          <a:p>
            <a:r>
              <a:rPr lang="en-US" altLang="en-US" smtClean="0"/>
              <a:t>The Players</a:t>
            </a:r>
          </a:p>
        </p:txBody>
      </p:sp>
      <p:sp>
        <p:nvSpPr>
          <p:cNvPr id="604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B93140-A1BC-427E-8BFC-5681503894CA}" type="slidenum">
              <a:rPr lang="en-US" altLang="en-US" smtClean="0">
                <a:solidFill>
                  <a:srgbClr val="7F7F7F"/>
                </a:solidFill>
                <a:latin typeface="Calibri" panose="020F0502020204030204" pitchFamily="34" charset="0"/>
              </a:rPr>
              <a:pPr/>
              <a:t>26</a:t>
            </a:fld>
            <a:endParaRPr lang="en-US" altLang="en-US" smtClean="0">
              <a:solidFill>
                <a:srgbClr val="7F7F7F"/>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1"/>
          <p:cNvSpPr>
            <a:spLocks noGrp="1"/>
          </p:cNvSpPr>
          <p:nvPr>
            <p:ph idx="1"/>
          </p:nvPr>
        </p:nvSpPr>
        <p:spPr>
          <a:xfrm>
            <a:off x="457200" y="1798638"/>
            <a:ext cx="8229600" cy="4525962"/>
          </a:xfrm>
        </p:spPr>
        <p:txBody>
          <a:bodyPr/>
          <a:lstStyle/>
          <a:p>
            <a:r>
              <a:rPr lang="en-US" altLang="en-US" dirty="0" smtClean="0"/>
              <a:t>Contracting Officer</a:t>
            </a:r>
          </a:p>
          <a:p>
            <a:pPr lvl="1"/>
            <a:r>
              <a:rPr lang="en-US" altLang="en-US" dirty="0" smtClean="0"/>
              <a:t>The Final Authority</a:t>
            </a:r>
          </a:p>
          <a:p>
            <a:r>
              <a:rPr lang="en-US" altLang="en-US" dirty="0" smtClean="0"/>
              <a:t>Contract Specialist</a:t>
            </a:r>
          </a:p>
          <a:p>
            <a:pPr lvl="1"/>
            <a:r>
              <a:rPr lang="en-US" altLang="en-US" dirty="0" smtClean="0"/>
              <a:t>The Administrator</a:t>
            </a:r>
          </a:p>
          <a:p>
            <a:r>
              <a:rPr lang="en-US" altLang="en-US" dirty="0" smtClean="0"/>
              <a:t>The COR</a:t>
            </a:r>
          </a:p>
          <a:p>
            <a:pPr lvl="1"/>
            <a:r>
              <a:rPr lang="en-US" altLang="en-US" dirty="0" smtClean="0"/>
              <a:t>The Technical Expert</a:t>
            </a:r>
          </a:p>
        </p:txBody>
      </p:sp>
      <p:sp>
        <p:nvSpPr>
          <p:cNvPr id="61443" name="Title 2"/>
          <p:cNvSpPr>
            <a:spLocks noGrp="1"/>
          </p:cNvSpPr>
          <p:nvPr>
            <p:ph type="title"/>
          </p:nvPr>
        </p:nvSpPr>
        <p:spPr/>
        <p:txBody>
          <a:bodyPr/>
          <a:lstStyle/>
          <a:p>
            <a:r>
              <a:rPr lang="en-US" altLang="en-US" smtClean="0"/>
              <a:t>For the Government</a:t>
            </a:r>
          </a:p>
        </p:txBody>
      </p:sp>
      <p:sp>
        <p:nvSpPr>
          <p:cNvPr id="614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D4C9DCF-85FF-4803-B9DE-0E0635013D73}" type="slidenum">
              <a:rPr lang="en-US" altLang="en-US" smtClean="0">
                <a:solidFill>
                  <a:srgbClr val="7F7F7F"/>
                </a:solidFill>
                <a:latin typeface="Calibri" panose="020F0502020204030204" pitchFamily="34" charset="0"/>
              </a:rPr>
              <a:pPr/>
              <a:t>27</a:t>
            </a:fld>
            <a:endParaRPr lang="en-US" altLang="en-US" smtClean="0">
              <a:solidFill>
                <a:srgbClr val="7F7F7F"/>
              </a:solidFill>
              <a:latin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1"/>
          <p:cNvSpPr>
            <a:spLocks noGrp="1"/>
          </p:cNvSpPr>
          <p:nvPr>
            <p:ph idx="1"/>
          </p:nvPr>
        </p:nvSpPr>
        <p:spPr>
          <a:xfrm>
            <a:off x="457200" y="1798638"/>
            <a:ext cx="8229600" cy="4525962"/>
          </a:xfrm>
        </p:spPr>
        <p:txBody>
          <a:bodyPr/>
          <a:lstStyle/>
          <a:p>
            <a:r>
              <a:rPr lang="en-US" altLang="en-US" smtClean="0"/>
              <a:t>The Binding Official</a:t>
            </a:r>
          </a:p>
          <a:p>
            <a:pPr lvl="1"/>
            <a:r>
              <a:rPr lang="en-US" altLang="en-US" smtClean="0"/>
              <a:t>CEO, Dean, Head of Business Relations</a:t>
            </a:r>
          </a:p>
          <a:p>
            <a:r>
              <a:rPr lang="en-US" altLang="en-US" smtClean="0"/>
              <a:t>The Administrator</a:t>
            </a:r>
          </a:p>
          <a:p>
            <a:pPr lvl="1"/>
            <a:r>
              <a:rPr lang="en-US" altLang="en-US" smtClean="0"/>
              <a:t>The Day to Day </a:t>
            </a:r>
          </a:p>
          <a:p>
            <a:r>
              <a:rPr lang="en-US" altLang="en-US" smtClean="0"/>
              <a:t>The PI</a:t>
            </a:r>
          </a:p>
          <a:p>
            <a:pPr lvl="1"/>
            <a:r>
              <a:rPr lang="en-US" altLang="en-US" smtClean="0"/>
              <a:t>The Guru</a:t>
            </a:r>
          </a:p>
        </p:txBody>
      </p:sp>
      <p:sp>
        <p:nvSpPr>
          <p:cNvPr id="62467" name="Title 2"/>
          <p:cNvSpPr>
            <a:spLocks noGrp="1"/>
          </p:cNvSpPr>
          <p:nvPr>
            <p:ph type="title"/>
          </p:nvPr>
        </p:nvSpPr>
        <p:spPr/>
        <p:txBody>
          <a:bodyPr/>
          <a:lstStyle/>
          <a:p>
            <a:r>
              <a:rPr lang="en-US" altLang="en-US" smtClean="0"/>
              <a:t>For the Contractor</a:t>
            </a:r>
          </a:p>
        </p:txBody>
      </p:sp>
      <p:sp>
        <p:nvSpPr>
          <p:cNvPr id="624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13525D-B274-4C81-9200-93DCE7F94F50}" type="slidenum">
              <a:rPr lang="en-US" altLang="en-US" smtClean="0">
                <a:solidFill>
                  <a:srgbClr val="7F7F7F"/>
                </a:solidFill>
                <a:latin typeface="Calibri" panose="020F0502020204030204" pitchFamily="34" charset="0"/>
              </a:rPr>
              <a:pPr/>
              <a:t>28</a:t>
            </a:fld>
            <a:endParaRPr lang="en-US" altLang="en-US" smtClean="0">
              <a:solidFill>
                <a:srgbClr val="7F7F7F"/>
              </a:solidFill>
              <a:latin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1"/>
          <p:cNvSpPr>
            <a:spLocks noGrp="1"/>
          </p:cNvSpPr>
          <p:nvPr>
            <p:ph idx="1"/>
          </p:nvPr>
        </p:nvSpPr>
        <p:spPr>
          <a:xfrm>
            <a:off x="457200" y="1798638"/>
            <a:ext cx="8229600" cy="4525962"/>
          </a:xfrm>
        </p:spPr>
        <p:txBody>
          <a:bodyPr/>
          <a:lstStyle/>
          <a:p>
            <a:r>
              <a:rPr lang="en-US" altLang="en-US" dirty="0" smtClean="0"/>
              <a:t>Technical Reports</a:t>
            </a:r>
          </a:p>
          <a:p>
            <a:r>
              <a:rPr lang="en-US" altLang="en-US" dirty="0" smtClean="0"/>
              <a:t>Deliverables (Other than Reports)</a:t>
            </a:r>
          </a:p>
          <a:p>
            <a:pPr lvl="1"/>
            <a:r>
              <a:rPr lang="en-US" altLang="en-US" dirty="0" smtClean="0"/>
              <a:t>Program Development Plan</a:t>
            </a:r>
          </a:p>
          <a:p>
            <a:pPr lvl="1"/>
            <a:r>
              <a:rPr lang="en-US" altLang="en-US" dirty="0" smtClean="0"/>
              <a:t>Assay Results</a:t>
            </a:r>
          </a:p>
          <a:p>
            <a:pPr lvl="1"/>
            <a:r>
              <a:rPr lang="en-US" altLang="en-US" dirty="0" smtClean="0"/>
              <a:t>Chemical Products, Drugs, etc.</a:t>
            </a:r>
          </a:p>
          <a:p>
            <a:r>
              <a:rPr lang="en-US" altLang="en-US" dirty="0" smtClean="0"/>
              <a:t>Meetings and Site Visits</a:t>
            </a:r>
          </a:p>
          <a:p>
            <a:r>
              <a:rPr lang="en-US" altLang="en-US" dirty="0" smtClean="0"/>
              <a:t>Teleconferences</a:t>
            </a:r>
          </a:p>
          <a:p>
            <a:r>
              <a:rPr lang="en-US" altLang="en-US" dirty="0" smtClean="0"/>
              <a:t>Audits (Technical and Cost)</a:t>
            </a:r>
          </a:p>
          <a:p>
            <a:r>
              <a:rPr lang="en-US" altLang="en-US" dirty="0" smtClean="0"/>
              <a:t>Past Performance (CPARS)</a:t>
            </a:r>
          </a:p>
        </p:txBody>
      </p:sp>
      <p:sp>
        <p:nvSpPr>
          <p:cNvPr id="64515" name="Title 2"/>
          <p:cNvSpPr>
            <a:spLocks noGrp="1"/>
          </p:cNvSpPr>
          <p:nvPr>
            <p:ph type="title"/>
          </p:nvPr>
        </p:nvSpPr>
        <p:spPr/>
        <p:txBody>
          <a:bodyPr/>
          <a:lstStyle/>
          <a:p>
            <a:r>
              <a:rPr lang="en-US" altLang="en-US" dirty="0" smtClean="0"/>
              <a:t>Contract Performance</a:t>
            </a:r>
          </a:p>
        </p:txBody>
      </p:sp>
      <p:sp>
        <p:nvSpPr>
          <p:cNvPr id="645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DA9536A-AF2D-468E-B358-1C4407C80022}" type="slidenum">
              <a:rPr lang="en-US" altLang="en-US" smtClean="0">
                <a:solidFill>
                  <a:srgbClr val="7F7F7F"/>
                </a:solidFill>
                <a:latin typeface="Calibri" panose="020F0502020204030204" pitchFamily="34" charset="0"/>
              </a:rPr>
              <a:pPr/>
              <a:t>29</a:t>
            </a:fld>
            <a:endParaRPr lang="en-US" altLang="en-US" smtClean="0">
              <a:solidFill>
                <a:srgbClr val="7F7F7F"/>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On the Forefront of Science</a:t>
            </a:r>
            <a:endParaRPr lang="en-US" dirty="0"/>
          </a:p>
        </p:txBody>
      </p:sp>
      <p:sp>
        <p:nvSpPr>
          <p:cNvPr id="4" name="Slide Number Placeholder 3"/>
          <p:cNvSpPr>
            <a:spLocks noGrp="1"/>
          </p:cNvSpPr>
          <p:nvPr>
            <p:ph type="sldNum" sz="quarter" idx="12"/>
          </p:nvPr>
        </p:nvSpPr>
        <p:spPr/>
        <p:txBody>
          <a:bodyPr/>
          <a:lstStyle/>
          <a:p>
            <a:pPr>
              <a:defRPr/>
            </a:pPr>
            <a:fld id="{FDCD1C63-2F10-4D87-8449-178DC214D652}" type="slidenum">
              <a:rPr lang="en-US" altLang="en-US" smtClean="0"/>
              <a:pPr>
                <a:defRPr/>
              </a:pPr>
              <a:t>3</a:t>
            </a:fld>
            <a:endParaRPr lang="en-US" alt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882324"/>
            <a:ext cx="2946916" cy="165658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37" y="2236106"/>
            <a:ext cx="2628900" cy="26289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3803" y="4829461"/>
            <a:ext cx="2649797" cy="176884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5925" y="2146789"/>
            <a:ext cx="3638550" cy="2428875"/>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7467" y="1734870"/>
            <a:ext cx="5643694" cy="2704270"/>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24000" y="3361227"/>
            <a:ext cx="7620000" cy="2933700"/>
          </a:xfrm>
          <a:prstGeom prst="rect">
            <a:avLst/>
          </a:prstGeom>
        </p:spPr>
      </p:pic>
      <p:pic>
        <p:nvPicPr>
          <p:cNvPr id="5" name="Content Placeholder 4"/>
          <p:cNvPicPr>
            <a:picLocks noGrp="1" noChangeAspect="1"/>
          </p:cNvPicPr>
          <p:nvPr>
            <p:ph idx="1"/>
          </p:nvPr>
        </p:nvPicPr>
        <p:blipFill>
          <a:blip r:embed="rId9">
            <a:extLst>
              <a:ext uri="{28A0092B-C50C-407E-A947-70E740481C1C}">
                <a14:useLocalDpi xmlns:a14="http://schemas.microsoft.com/office/drawing/2010/main" val="0"/>
              </a:ext>
            </a:extLst>
          </a:blip>
          <a:stretch>
            <a:fillRect/>
          </a:stretch>
        </p:blipFill>
        <p:spPr>
          <a:xfrm>
            <a:off x="1066800" y="1937361"/>
            <a:ext cx="6430080" cy="4325998"/>
          </a:xfrm>
        </p:spPr>
      </p:pic>
    </p:spTree>
    <p:extLst>
      <p:ext uri="{BB962C8B-B14F-4D97-AF65-F5344CB8AC3E}">
        <p14:creationId xmlns:p14="http://schemas.microsoft.com/office/powerpoint/2010/main" val="427618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100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100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100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100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125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6000" r="-6000"/>
          </a:stretch>
        </a:blipFill>
        <a:effectLst/>
      </p:bgPr>
    </p:bg>
    <p:spTree>
      <p:nvGrpSpPr>
        <p:cNvPr id="1" name=""/>
        <p:cNvGrpSpPr/>
        <p:nvPr/>
      </p:nvGrpSpPr>
      <p:grpSpPr>
        <a:xfrm>
          <a:off x="0" y="0"/>
          <a:ext cx="0" cy="0"/>
          <a:chOff x="0" y="0"/>
          <a:chExt cx="0" cy="0"/>
        </a:xfrm>
      </p:grpSpPr>
      <p:sp>
        <p:nvSpPr>
          <p:cNvPr id="63490" name="Content Placeholder 1"/>
          <p:cNvSpPr>
            <a:spLocks noGrp="1"/>
          </p:cNvSpPr>
          <p:nvPr>
            <p:ph idx="1"/>
          </p:nvPr>
        </p:nvSpPr>
        <p:spPr>
          <a:xfrm>
            <a:off x="457200" y="1830388"/>
            <a:ext cx="8229600" cy="4525962"/>
          </a:xfrm>
        </p:spPr>
        <p:txBody>
          <a:bodyPr/>
          <a:lstStyle/>
          <a:p>
            <a:r>
              <a:rPr lang="en-US" altLang="en-US" dirty="0" smtClean="0">
                <a:solidFill>
                  <a:srgbClr val="002060"/>
                </a:solidFill>
              </a:rPr>
              <a:t>Contracts are paid from Invoices</a:t>
            </a:r>
          </a:p>
          <a:p>
            <a:r>
              <a:rPr lang="en-US" altLang="en-US" dirty="0" smtClean="0">
                <a:solidFill>
                  <a:srgbClr val="002060"/>
                </a:solidFill>
              </a:rPr>
              <a:t>Billing </a:t>
            </a:r>
          </a:p>
          <a:p>
            <a:pPr lvl="1"/>
            <a:r>
              <a:rPr lang="en-US" altLang="en-US" dirty="0" smtClean="0">
                <a:solidFill>
                  <a:srgbClr val="002060"/>
                </a:solidFill>
              </a:rPr>
              <a:t>Fixed Price  - Payment upon Completion</a:t>
            </a:r>
          </a:p>
          <a:p>
            <a:pPr lvl="1"/>
            <a:r>
              <a:rPr lang="en-US" altLang="en-US" dirty="0" smtClean="0">
                <a:solidFill>
                  <a:srgbClr val="002060"/>
                </a:solidFill>
              </a:rPr>
              <a:t>Fixed Price – Payments for Deliverables</a:t>
            </a:r>
          </a:p>
          <a:p>
            <a:pPr lvl="1"/>
            <a:r>
              <a:rPr lang="en-US" altLang="en-US" dirty="0" smtClean="0">
                <a:solidFill>
                  <a:srgbClr val="002060"/>
                </a:solidFill>
              </a:rPr>
              <a:t>Fixed Price Progress Payments</a:t>
            </a:r>
          </a:p>
          <a:p>
            <a:pPr lvl="1"/>
            <a:r>
              <a:rPr lang="en-US" altLang="en-US" dirty="0" smtClean="0">
                <a:solidFill>
                  <a:srgbClr val="002060"/>
                </a:solidFill>
              </a:rPr>
              <a:t>Cost Reimbursement – Monthly Invoices</a:t>
            </a:r>
          </a:p>
          <a:p>
            <a:r>
              <a:rPr lang="en-US" altLang="en-US" dirty="0" smtClean="0">
                <a:solidFill>
                  <a:srgbClr val="002060"/>
                </a:solidFill>
              </a:rPr>
              <a:t>Only Contracting Officer Approves Payment</a:t>
            </a:r>
          </a:p>
        </p:txBody>
      </p:sp>
      <p:sp>
        <p:nvSpPr>
          <p:cNvPr id="63491" name="Title 2"/>
          <p:cNvSpPr>
            <a:spLocks noGrp="1"/>
          </p:cNvSpPr>
          <p:nvPr>
            <p:ph type="title"/>
          </p:nvPr>
        </p:nvSpPr>
        <p:spPr/>
        <p:txBody>
          <a:bodyPr/>
          <a:lstStyle/>
          <a:p>
            <a:r>
              <a:rPr lang="en-US" altLang="en-US" smtClean="0"/>
              <a:t>Getting Your Money</a:t>
            </a:r>
          </a:p>
        </p:txBody>
      </p:sp>
      <p:sp>
        <p:nvSpPr>
          <p:cNvPr id="634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38FA699-3999-4A88-A35B-D726C7285017}" type="slidenum">
              <a:rPr lang="en-US" altLang="en-US" smtClean="0">
                <a:solidFill>
                  <a:srgbClr val="7F7F7F"/>
                </a:solidFill>
                <a:latin typeface="Calibri" panose="020F0502020204030204" pitchFamily="34" charset="0"/>
              </a:rPr>
              <a:pPr/>
              <a:t>30</a:t>
            </a:fld>
            <a:endParaRPr lang="en-US" altLang="en-US" smtClean="0">
              <a:solidFill>
                <a:srgbClr val="7F7F7F"/>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1"/>
          <p:cNvSpPr>
            <a:spLocks noGrp="1"/>
          </p:cNvSpPr>
          <p:nvPr>
            <p:ph idx="1"/>
          </p:nvPr>
        </p:nvSpPr>
        <p:spPr>
          <a:xfrm>
            <a:off x="457200" y="1798638"/>
            <a:ext cx="8229600" cy="4525962"/>
          </a:xfrm>
        </p:spPr>
        <p:txBody>
          <a:bodyPr/>
          <a:lstStyle/>
          <a:p>
            <a:r>
              <a:rPr lang="en-US" altLang="en-US" dirty="0" smtClean="0"/>
              <a:t>All costs that are directly attributed to the performance of work may be billed to the contract. All costs are subject to review by the Government to determine:</a:t>
            </a:r>
          </a:p>
          <a:p>
            <a:pPr lvl="1"/>
            <a:r>
              <a:rPr lang="en-US" altLang="en-US" dirty="0" err="1" smtClean="0"/>
              <a:t>Allowability</a:t>
            </a:r>
            <a:endParaRPr lang="en-US" altLang="en-US" dirty="0" smtClean="0"/>
          </a:p>
          <a:p>
            <a:pPr lvl="1"/>
            <a:r>
              <a:rPr lang="en-US" altLang="en-US" dirty="0" err="1" smtClean="0"/>
              <a:t>Allocability</a:t>
            </a:r>
            <a:endParaRPr lang="en-US" altLang="en-US" dirty="0" smtClean="0"/>
          </a:p>
          <a:p>
            <a:pPr lvl="1"/>
            <a:r>
              <a:rPr lang="en-US" altLang="en-US" dirty="0" smtClean="0"/>
              <a:t>Reasonableness</a:t>
            </a:r>
          </a:p>
        </p:txBody>
      </p:sp>
      <p:sp>
        <p:nvSpPr>
          <p:cNvPr id="65539" name="Title 2"/>
          <p:cNvSpPr>
            <a:spLocks noGrp="1"/>
          </p:cNvSpPr>
          <p:nvPr>
            <p:ph type="title"/>
          </p:nvPr>
        </p:nvSpPr>
        <p:spPr/>
        <p:txBody>
          <a:bodyPr/>
          <a:lstStyle/>
          <a:p>
            <a:r>
              <a:rPr lang="en-US" altLang="en-US" dirty="0" smtClean="0"/>
              <a:t>Invoice Review by the Government</a:t>
            </a:r>
          </a:p>
        </p:txBody>
      </p:sp>
      <p:sp>
        <p:nvSpPr>
          <p:cNvPr id="655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91EE1E-4380-47A0-B371-09174FC5A0CC}" type="slidenum">
              <a:rPr lang="en-US" altLang="en-US" smtClean="0">
                <a:solidFill>
                  <a:srgbClr val="7F7F7F"/>
                </a:solidFill>
                <a:latin typeface="Calibri" panose="020F0502020204030204" pitchFamily="34" charset="0"/>
              </a:rPr>
              <a:pPr/>
              <a:t>31</a:t>
            </a:fld>
            <a:endParaRPr lang="en-US" altLang="en-US" smtClean="0">
              <a:solidFill>
                <a:srgbClr val="7F7F7F"/>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1"/>
          <p:cNvSpPr>
            <a:spLocks noGrp="1"/>
          </p:cNvSpPr>
          <p:nvPr>
            <p:ph idx="1"/>
          </p:nvPr>
        </p:nvSpPr>
        <p:spPr>
          <a:xfrm>
            <a:off x="457200" y="1798638"/>
            <a:ext cx="8229600" cy="4525962"/>
          </a:xfrm>
        </p:spPr>
        <p:txBody>
          <a:bodyPr/>
          <a:lstStyle/>
          <a:p>
            <a:r>
              <a:rPr lang="en-US" altLang="en-US" sz="2000" dirty="0" smtClean="0"/>
              <a:t>The costs must be given consistent treatment through application of those generally accepted accounting principles appropriate to the circumstances.</a:t>
            </a:r>
          </a:p>
          <a:p>
            <a:r>
              <a:rPr lang="en-US" altLang="en-US" sz="2000" dirty="0" smtClean="0"/>
              <a:t>FAR Part 30 Cost Accounting Standards</a:t>
            </a:r>
          </a:p>
          <a:p>
            <a:r>
              <a:rPr lang="en-US" altLang="en-US" sz="2000" dirty="0" smtClean="0"/>
              <a:t>FAR Part 31 Cost Principles</a:t>
            </a:r>
          </a:p>
          <a:p>
            <a:pPr lvl="1"/>
            <a:r>
              <a:rPr lang="en-US" altLang="en-US" sz="1600" dirty="0" smtClean="0"/>
              <a:t>Commercial Organizations</a:t>
            </a:r>
          </a:p>
          <a:p>
            <a:pPr lvl="1"/>
            <a:r>
              <a:rPr lang="en-US" altLang="en-US" sz="1600" dirty="0" smtClean="0"/>
              <a:t>Educational, Governments, and Nonprofits - 2 CFR 200 Uniform Guidance</a:t>
            </a:r>
          </a:p>
          <a:p>
            <a:r>
              <a:rPr lang="en-US" altLang="en-US" sz="2000" dirty="0" smtClean="0"/>
              <a:t>The costs must conform to any limitations or exclusions set forth in the contract.</a:t>
            </a:r>
          </a:p>
          <a:p>
            <a:pPr lvl="1"/>
            <a:r>
              <a:rPr lang="en-US" altLang="en-US" sz="1600" dirty="0" smtClean="0"/>
              <a:t>Advance Understanding</a:t>
            </a:r>
          </a:p>
          <a:p>
            <a:pPr lvl="1"/>
            <a:r>
              <a:rPr lang="en-US" altLang="en-US" sz="1600" dirty="0" smtClean="0"/>
              <a:t>Provisions Applicable to Direct Costs</a:t>
            </a:r>
          </a:p>
        </p:txBody>
      </p:sp>
      <p:sp>
        <p:nvSpPr>
          <p:cNvPr id="66563" name="Title 2"/>
          <p:cNvSpPr>
            <a:spLocks noGrp="1"/>
          </p:cNvSpPr>
          <p:nvPr>
            <p:ph type="title"/>
          </p:nvPr>
        </p:nvSpPr>
        <p:spPr/>
        <p:txBody>
          <a:bodyPr/>
          <a:lstStyle/>
          <a:p>
            <a:r>
              <a:rPr lang="en-US" altLang="en-US" smtClean="0"/>
              <a:t>Allowability</a:t>
            </a:r>
          </a:p>
        </p:txBody>
      </p:sp>
      <p:sp>
        <p:nvSpPr>
          <p:cNvPr id="665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1EE1D4A-31CF-4F40-A567-88CC53CE2E2E}" type="slidenum">
              <a:rPr lang="en-US" altLang="en-US" smtClean="0">
                <a:solidFill>
                  <a:srgbClr val="7F7F7F"/>
                </a:solidFill>
                <a:latin typeface="Calibri" panose="020F0502020204030204" pitchFamily="34" charset="0"/>
              </a:rPr>
              <a:pPr/>
              <a:t>32</a:t>
            </a:fld>
            <a:endParaRPr lang="en-US" altLang="en-US" smtClean="0">
              <a:solidFill>
                <a:srgbClr val="7F7F7F"/>
              </a:solidFill>
              <a:latin typeface="Calibri" panose="020F050202020403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1"/>
          <p:cNvSpPr>
            <a:spLocks noGrp="1"/>
          </p:cNvSpPr>
          <p:nvPr>
            <p:ph idx="1"/>
          </p:nvPr>
        </p:nvSpPr>
        <p:spPr>
          <a:xfrm>
            <a:off x="457200" y="1798638"/>
            <a:ext cx="8229600" cy="4525962"/>
          </a:xfrm>
        </p:spPr>
        <p:txBody>
          <a:bodyPr/>
          <a:lstStyle/>
          <a:p>
            <a:pPr marL="0" indent="0">
              <a:buFont typeface="Arial" panose="020B0604020202020204" pitchFamily="34" charset="0"/>
              <a:buNone/>
            </a:pPr>
            <a:r>
              <a:rPr lang="en-US" altLang="en-US" dirty="0" smtClean="0"/>
              <a:t> The Uniform Guidance provides the uniform cost principles for all Federal grants and cooperative agreements.</a:t>
            </a:r>
          </a:p>
          <a:p>
            <a:pPr marL="0" indent="0">
              <a:buFont typeface="Arial" panose="020B0604020202020204" pitchFamily="34" charset="0"/>
              <a:buNone/>
            </a:pPr>
            <a:r>
              <a:rPr lang="en-US" altLang="en-US" dirty="0" smtClean="0"/>
              <a:t>Federal Acquisition Regulations (FAR) refer to the uniform guidance to establish appropriate cost principles.</a:t>
            </a:r>
          </a:p>
          <a:p>
            <a:pPr marL="0" indent="0">
              <a:buFont typeface="Arial" panose="020B0604020202020204" pitchFamily="34" charset="0"/>
              <a:buNone/>
            </a:pPr>
            <a:r>
              <a:rPr lang="en-US" altLang="en-US" dirty="0" smtClean="0"/>
              <a:t>FAR and Appropriations Law restrict certain aspects of the uniform guidance under contracts.</a:t>
            </a:r>
          </a:p>
        </p:txBody>
      </p:sp>
      <p:sp>
        <p:nvSpPr>
          <p:cNvPr id="68611" name="Title 2"/>
          <p:cNvSpPr>
            <a:spLocks noGrp="1"/>
          </p:cNvSpPr>
          <p:nvPr>
            <p:ph type="title"/>
          </p:nvPr>
        </p:nvSpPr>
        <p:spPr/>
        <p:txBody>
          <a:bodyPr/>
          <a:lstStyle/>
          <a:p>
            <a:r>
              <a:rPr lang="en-US" altLang="en-US" smtClean="0"/>
              <a:t>Uniform Guidance and Contracts</a:t>
            </a:r>
          </a:p>
        </p:txBody>
      </p:sp>
      <p:sp>
        <p:nvSpPr>
          <p:cNvPr id="686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309B532-5A17-4829-99AB-B7AF800FFED4}" type="slidenum">
              <a:rPr lang="en-US" altLang="en-US" smtClean="0">
                <a:solidFill>
                  <a:srgbClr val="7F7F7F"/>
                </a:solidFill>
                <a:latin typeface="Calibri" panose="020F0502020204030204" pitchFamily="34" charset="0"/>
              </a:rPr>
              <a:pPr/>
              <a:t>33</a:t>
            </a:fld>
            <a:endParaRPr lang="en-US" altLang="en-US" smtClean="0">
              <a:solidFill>
                <a:srgbClr val="7F7F7F"/>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1"/>
          <p:cNvSpPr>
            <a:spLocks noGrp="1"/>
          </p:cNvSpPr>
          <p:nvPr>
            <p:ph idx="1"/>
          </p:nvPr>
        </p:nvSpPr>
        <p:spPr>
          <a:xfrm>
            <a:off x="457200" y="1798638"/>
            <a:ext cx="8229600" cy="4525962"/>
          </a:xfrm>
        </p:spPr>
        <p:txBody>
          <a:bodyPr/>
          <a:lstStyle/>
          <a:p>
            <a:r>
              <a:rPr lang="en-US" altLang="en-US" smtClean="0"/>
              <a:t>Costs resulting from performance of the work.</a:t>
            </a:r>
          </a:p>
          <a:p>
            <a:r>
              <a:rPr lang="en-US" altLang="en-US" smtClean="0"/>
              <a:t>Direct Costs incurred solely in performance of the contract.</a:t>
            </a:r>
          </a:p>
          <a:p>
            <a:r>
              <a:rPr lang="en-US" altLang="en-US" smtClean="0"/>
              <a:t>Indirect costs that are properly allocated to the contract according to a negotiated agreement.</a:t>
            </a:r>
          </a:p>
        </p:txBody>
      </p:sp>
      <p:sp>
        <p:nvSpPr>
          <p:cNvPr id="69635" name="Title 2"/>
          <p:cNvSpPr>
            <a:spLocks noGrp="1"/>
          </p:cNvSpPr>
          <p:nvPr>
            <p:ph type="title"/>
          </p:nvPr>
        </p:nvSpPr>
        <p:spPr/>
        <p:txBody>
          <a:bodyPr/>
          <a:lstStyle/>
          <a:p>
            <a:r>
              <a:rPr lang="en-US" altLang="en-US" smtClean="0"/>
              <a:t>Allocable Costs</a:t>
            </a:r>
          </a:p>
        </p:txBody>
      </p:sp>
      <p:sp>
        <p:nvSpPr>
          <p:cNvPr id="696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83C0DDB-5316-4735-A52F-6F922F946E55}" type="slidenum">
              <a:rPr lang="en-US" altLang="en-US" smtClean="0">
                <a:solidFill>
                  <a:srgbClr val="7F7F7F"/>
                </a:solidFill>
                <a:latin typeface="Calibri" panose="020F0502020204030204" pitchFamily="34" charset="0"/>
              </a:rPr>
              <a:pPr/>
              <a:t>34</a:t>
            </a:fld>
            <a:endParaRPr lang="en-US" altLang="en-US" smtClean="0">
              <a:solidFill>
                <a:srgbClr val="7F7F7F"/>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1"/>
          <p:cNvSpPr>
            <a:spLocks noGrp="1"/>
          </p:cNvSpPr>
          <p:nvPr>
            <p:ph idx="1"/>
          </p:nvPr>
        </p:nvSpPr>
        <p:spPr>
          <a:xfrm>
            <a:off x="457200" y="1798638"/>
            <a:ext cx="8229600" cy="4525962"/>
          </a:xfrm>
        </p:spPr>
        <p:txBody>
          <a:bodyPr/>
          <a:lstStyle/>
          <a:p>
            <a:r>
              <a:rPr lang="en-US" altLang="en-US" smtClean="0"/>
              <a:t>A cost that, in its amount and nature, is consistent with what a reasonable person would incur in the conduct of the same business in the same or similar circumstances.</a:t>
            </a:r>
          </a:p>
          <a:p>
            <a:r>
              <a:rPr lang="en-US" altLang="en-US" smtClean="0"/>
              <a:t>A contractor's actual costs are presumed to be reasonable. Bruce Constr. Corp. v. United States, 163 Ct. C1. 97, 401 (1963); South Georgia Cleaning Svcs., Inc., ASBCA No. 38546, 93-2 BCA 525,800 (1992).</a:t>
            </a:r>
          </a:p>
        </p:txBody>
      </p:sp>
      <p:sp>
        <p:nvSpPr>
          <p:cNvPr id="70659" name="Title 2"/>
          <p:cNvSpPr>
            <a:spLocks noGrp="1"/>
          </p:cNvSpPr>
          <p:nvPr>
            <p:ph type="title"/>
          </p:nvPr>
        </p:nvSpPr>
        <p:spPr/>
        <p:txBody>
          <a:bodyPr/>
          <a:lstStyle/>
          <a:p>
            <a:r>
              <a:rPr lang="en-US" altLang="en-US" smtClean="0"/>
              <a:t>Reasonableness of Costs</a:t>
            </a:r>
          </a:p>
        </p:txBody>
      </p:sp>
      <p:sp>
        <p:nvSpPr>
          <p:cNvPr id="706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EA5B44E-2FE0-4754-8FA6-B9EC44027ACA}" type="slidenum">
              <a:rPr lang="en-US" altLang="en-US" smtClean="0">
                <a:solidFill>
                  <a:srgbClr val="7F7F7F"/>
                </a:solidFill>
                <a:latin typeface="Calibri" panose="020F0502020204030204" pitchFamily="34" charset="0"/>
              </a:rPr>
              <a:pPr/>
              <a:t>35</a:t>
            </a:fld>
            <a:endParaRPr lang="en-US" altLang="en-US" smtClean="0">
              <a:solidFill>
                <a:srgbClr val="7F7F7F"/>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1"/>
          <p:cNvSpPr>
            <a:spLocks noGrp="1"/>
          </p:cNvSpPr>
          <p:nvPr>
            <p:ph idx="1"/>
          </p:nvPr>
        </p:nvSpPr>
        <p:spPr>
          <a:xfrm>
            <a:off x="457200" y="1830388"/>
            <a:ext cx="8229600" cy="4525962"/>
          </a:xfrm>
        </p:spPr>
        <p:txBody>
          <a:bodyPr/>
          <a:lstStyle/>
          <a:p>
            <a:pPr marL="0" indent="0">
              <a:buNone/>
            </a:pPr>
            <a:r>
              <a:rPr lang="en-US" altLang="en-US" dirty="0" smtClean="0"/>
              <a:t>There are three common reasons why the Government doesn’t pay (or partially pays) an invoice.  They are:</a:t>
            </a:r>
          </a:p>
          <a:p>
            <a:endParaRPr lang="en-US" altLang="en-US" dirty="0"/>
          </a:p>
          <a:p>
            <a:r>
              <a:rPr lang="en-US" altLang="en-US" dirty="0" smtClean="0"/>
              <a:t>Deliverable not Received</a:t>
            </a:r>
          </a:p>
          <a:p>
            <a:r>
              <a:rPr lang="en-US" altLang="en-US" dirty="0" smtClean="0"/>
              <a:t>Improper Invoice</a:t>
            </a:r>
          </a:p>
          <a:p>
            <a:r>
              <a:rPr lang="en-US" altLang="en-US" dirty="0" smtClean="0"/>
              <a:t>Questioned costs</a:t>
            </a:r>
          </a:p>
          <a:p>
            <a:endParaRPr lang="en-US" altLang="en-US" dirty="0"/>
          </a:p>
          <a:p>
            <a:pPr marL="0" indent="0">
              <a:buNone/>
            </a:pPr>
            <a:r>
              <a:rPr lang="en-US" altLang="en-US" dirty="0" smtClean="0"/>
              <a:t>When an invoice is only partially paid, the amount not paid is considered “Suspended.”</a:t>
            </a:r>
          </a:p>
          <a:p>
            <a:endParaRPr lang="en-US" altLang="en-US" dirty="0" smtClean="0"/>
          </a:p>
        </p:txBody>
      </p:sp>
      <p:sp>
        <p:nvSpPr>
          <p:cNvPr id="71683" name="Title 2"/>
          <p:cNvSpPr>
            <a:spLocks noGrp="1"/>
          </p:cNvSpPr>
          <p:nvPr>
            <p:ph type="title"/>
          </p:nvPr>
        </p:nvSpPr>
        <p:spPr/>
        <p:txBody>
          <a:bodyPr/>
          <a:lstStyle/>
          <a:p>
            <a:r>
              <a:rPr lang="en-US" altLang="en-US" smtClean="0"/>
              <a:t>You Didn’t Pay My Invoice</a:t>
            </a:r>
          </a:p>
        </p:txBody>
      </p:sp>
      <p:sp>
        <p:nvSpPr>
          <p:cNvPr id="716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A6D850-7587-407A-A3C2-4781A8F6769A}" type="slidenum">
              <a:rPr lang="en-US" altLang="en-US" smtClean="0">
                <a:solidFill>
                  <a:srgbClr val="7F7F7F"/>
                </a:solidFill>
                <a:latin typeface="Calibri" panose="020F0502020204030204" pitchFamily="34" charset="0"/>
              </a:rPr>
              <a:pPr/>
              <a:t>36</a:t>
            </a:fld>
            <a:endParaRPr lang="en-US" altLang="en-US" smtClean="0">
              <a:solidFill>
                <a:srgbClr val="7F7F7F"/>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1"/>
          <p:cNvSpPr>
            <a:spLocks noGrp="1"/>
          </p:cNvSpPr>
          <p:nvPr>
            <p:ph idx="1"/>
          </p:nvPr>
        </p:nvSpPr>
        <p:spPr>
          <a:xfrm>
            <a:off x="457200" y="1798638"/>
            <a:ext cx="8229600" cy="4525962"/>
          </a:xfrm>
        </p:spPr>
        <p:txBody>
          <a:bodyPr/>
          <a:lstStyle/>
          <a:p>
            <a:r>
              <a:rPr lang="en-US" altLang="en-US" dirty="0" smtClean="0"/>
              <a:t>Math Errors</a:t>
            </a:r>
          </a:p>
          <a:p>
            <a:r>
              <a:rPr lang="en-US" altLang="en-US" dirty="0" smtClean="0"/>
              <a:t>Hours Billed </a:t>
            </a:r>
          </a:p>
          <a:p>
            <a:r>
              <a:rPr lang="en-US" altLang="en-US" dirty="0" smtClean="0"/>
              <a:t>Billing of Unallowable Costs</a:t>
            </a:r>
          </a:p>
          <a:p>
            <a:r>
              <a:rPr lang="en-US" altLang="en-US" dirty="0" smtClean="0"/>
              <a:t>Billing of Costs not Allocable</a:t>
            </a:r>
          </a:p>
          <a:p>
            <a:pPr lvl="1"/>
            <a:r>
              <a:rPr lang="en-US" altLang="en-US" dirty="0" smtClean="0"/>
              <a:t>Equipment, particularly Computers and File Cabinets</a:t>
            </a:r>
          </a:p>
          <a:p>
            <a:pPr lvl="1"/>
            <a:r>
              <a:rPr lang="en-US" altLang="en-US" dirty="0" smtClean="0"/>
              <a:t>General Office Supplies</a:t>
            </a:r>
          </a:p>
          <a:p>
            <a:pPr lvl="1"/>
            <a:r>
              <a:rPr lang="en-US" altLang="en-US" dirty="0" smtClean="0"/>
              <a:t>Travel and Conference Costs</a:t>
            </a:r>
          </a:p>
          <a:p>
            <a:pPr lvl="1"/>
            <a:r>
              <a:rPr lang="en-US" altLang="en-US" dirty="0" smtClean="0"/>
              <a:t>Publications</a:t>
            </a:r>
          </a:p>
        </p:txBody>
      </p:sp>
      <p:sp>
        <p:nvSpPr>
          <p:cNvPr id="72707" name="Title 2"/>
          <p:cNvSpPr>
            <a:spLocks noGrp="1"/>
          </p:cNvSpPr>
          <p:nvPr>
            <p:ph type="title"/>
          </p:nvPr>
        </p:nvSpPr>
        <p:spPr/>
        <p:txBody>
          <a:bodyPr/>
          <a:lstStyle/>
          <a:p>
            <a:r>
              <a:rPr lang="en-US" altLang="en-US" dirty="0" smtClean="0"/>
              <a:t>Most Common Suspensions</a:t>
            </a:r>
          </a:p>
        </p:txBody>
      </p:sp>
      <p:sp>
        <p:nvSpPr>
          <p:cNvPr id="727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DD81984-BD75-4FF9-820D-C354CF62414E}" type="slidenum">
              <a:rPr lang="en-US" altLang="en-US" smtClean="0">
                <a:solidFill>
                  <a:srgbClr val="7F7F7F"/>
                </a:solidFill>
                <a:latin typeface="Calibri" panose="020F0502020204030204" pitchFamily="34" charset="0"/>
              </a:rPr>
              <a:pPr/>
              <a:t>37</a:t>
            </a:fld>
            <a:endParaRPr lang="en-US" altLang="en-US" smtClean="0">
              <a:solidFill>
                <a:srgbClr val="7F7F7F"/>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1"/>
          <p:cNvSpPr>
            <a:spLocks noGrp="1"/>
          </p:cNvSpPr>
          <p:nvPr>
            <p:ph idx="1"/>
          </p:nvPr>
        </p:nvSpPr>
        <p:spPr>
          <a:xfrm>
            <a:off x="457200" y="1798638"/>
            <a:ext cx="8229600" cy="4525962"/>
          </a:xfrm>
        </p:spPr>
        <p:txBody>
          <a:bodyPr/>
          <a:lstStyle/>
          <a:p>
            <a:r>
              <a:rPr lang="en-US" altLang="en-US" dirty="0" smtClean="0"/>
              <a:t>Travel costs under a contract are only allowable when the travel is in direct performance of the contract. 31 USC 1345 states that “except as specifically provided by law, an appropriation may not be used for [non-Federal employee] travel, transportation, and subsistence expenses for a meeting.” What this means is that unless a Contract has to travel in order to accomplish the contract, we cannot pay for that travel.</a:t>
            </a:r>
          </a:p>
        </p:txBody>
      </p:sp>
      <p:sp>
        <p:nvSpPr>
          <p:cNvPr id="73731" name="Title 2"/>
          <p:cNvSpPr>
            <a:spLocks noGrp="1"/>
          </p:cNvSpPr>
          <p:nvPr>
            <p:ph type="title"/>
          </p:nvPr>
        </p:nvSpPr>
        <p:spPr/>
        <p:txBody>
          <a:bodyPr/>
          <a:lstStyle/>
          <a:p>
            <a:r>
              <a:rPr lang="en-US" altLang="en-US" dirty="0" smtClean="0"/>
              <a:t>Travel Costs</a:t>
            </a:r>
          </a:p>
        </p:txBody>
      </p:sp>
      <p:sp>
        <p:nvSpPr>
          <p:cNvPr id="737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D42285D-0596-43B4-ABB5-1D5E9387EFA2}" type="slidenum">
              <a:rPr lang="en-US" altLang="en-US" smtClean="0">
                <a:solidFill>
                  <a:srgbClr val="7F7F7F"/>
                </a:solidFill>
                <a:latin typeface="Calibri" panose="020F0502020204030204" pitchFamily="34" charset="0"/>
              </a:rPr>
              <a:pPr/>
              <a:t>38</a:t>
            </a:fld>
            <a:endParaRPr lang="en-US" altLang="en-US" smtClean="0">
              <a:solidFill>
                <a:srgbClr val="7F7F7F"/>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Communicate, Communicate, Communicate</a:t>
            </a:r>
          </a:p>
          <a:p>
            <a:r>
              <a:rPr lang="en-US" dirty="0" smtClean="0"/>
              <a:t>Keep the Contracting Office in the loop</a:t>
            </a:r>
          </a:p>
          <a:p>
            <a:r>
              <a:rPr lang="en-US" dirty="0" smtClean="0"/>
              <a:t>Plan Ahead</a:t>
            </a:r>
          </a:p>
          <a:p>
            <a:r>
              <a:rPr lang="en-US" dirty="0" smtClean="0"/>
              <a:t>Do Good Work and Succeed</a:t>
            </a:r>
          </a:p>
          <a:p>
            <a:pPr marL="0" indent="0">
              <a:buNone/>
            </a:pPr>
            <a:endParaRPr lang="en-US" dirty="0"/>
          </a:p>
        </p:txBody>
      </p:sp>
      <p:sp>
        <p:nvSpPr>
          <p:cNvPr id="3" name="Title 2"/>
          <p:cNvSpPr>
            <a:spLocks noGrp="1"/>
          </p:cNvSpPr>
          <p:nvPr>
            <p:ph type="title"/>
          </p:nvPr>
        </p:nvSpPr>
        <p:spPr/>
        <p:txBody>
          <a:bodyPr/>
          <a:lstStyle/>
          <a:p>
            <a:r>
              <a:rPr lang="en-US" dirty="0" smtClean="0"/>
              <a:t>Final Thoughts</a:t>
            </a:r>
            <a:endParaRPr lang="en-US" dirty="0"/>
          </a:p>
        </p:txBody>
      </p:sp>
      <p:sp>
        <p:nvSpPr>
          <p:cNvPr id="4" name="Slide Number Placeholder 3"/>
          <p:cNvSpPr>
            <a:spLocks noGrp="1"/>
          </p:cNvSpPr>
          <p:nvPr>
            <p:ph type="sldNum" sz="quarter" idx="12"/>
          </p:nvPr>
        </p:nvSpPr>
        <p:spPr/>
        <p:txBody>
          <a:bodyPr/>
          <a:lstStyle/>
          <a:p>
            <a:pPr>
              <a:defRPr/>
            </a:pPr>
            <a:fld id="{FDCD1C63-2F10-4D87-8449-178DC214D652}" type="slidenum">
              <a:rPr lang="en-US" altLang="en-US" smtClean="0"/>
              <a:pPr>
                <a:defRPr/>
              </a:pPr>
              <a:t>39</a:t>
            </a:fld>
            <a:endParaRPr lang="en-US" altLang="en-US"/>
          </a:p>
        </p:txBody>
      </p:sp>
    </p:spTree>
    <p:extLst>
      <p:ext uri="{BB962C8B-B14F-4D97-AF65-F5344CB8AC3E}">
        <p14:creationId xmlns:p14="http://schemas.microsoft.com/office/powerpoint/2010/main" val="516478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57200" y="1447800"/>
            <a:ext cx="8229600" cy="487363"/>
          </a:xfrm>
        </p:spPr>
        <p:txBody>
          <a:bodyPr/>
          <a:lstStyle/>
          <a:p>
            <a:pPr>
              <a:buFont typeface="Arial" charset="0"/>
              <a:buChar char="•"/>
              <a:defRPr/>
            </a:pPr>
            <a:r>
              <a:rPr lang="en-US" sz="2400" dirty="0" smtClean="0"/>
              <a:t>Contracting offices are organized to service one or more Institutes</a:t>
            </a:r>
          </a:p>
          <a:p>
            <a:pPr>
              <a:buFont typeface="Arial" charset="0"/>
              <a:buChar char="•"/>
              <a:defRPr/>
            </a:pPr>
            <a:endParaRPr lang="en-US" sz="2400" dirty="0" smtClean="0"/>
          </a:p>
          <a:p>
            <a:pPr>
              <a:buFont typeface="Arial" charset="0"/>
              <a:buChar char="•"/>
              <a:defRPr/>
            </a:pPr>
            <a:endParaRPr lang="en-US" sz="2400" dirty="0" smtClean="0"/>
          </a:p>
          <a:p>
            <a:pPr>
              <a:buFont typeface="Arial" charset="0"/>
              <a:buChar char="•"/>
              <a:defRPr/>
            </a:pPr>
            <a:endParaRPr lang="en-US" dirty="0" smtClean="0"/>
          </a:p>
          <a:p>
            <a:pPr>
              <a:buFont typeface="Arial" charset="0"/>
              <a:buChar char="•"/>
              <a:defRPr/>
            </a:pPr>
            <a:endParaRPr lang="en-US" dirty="0"/>
          </a:p>
          <a:p>
            <a:pPr marL="0" indent="0">
              <a:buFont typeface="Arial" charset="0"/>
              <a:buNone/>
              <a:defRPr/>
            </a:pPr>
            <a:endParaRPr lang="en-US" dirty="0"/>
          </a:p>
        </p:txBody>
      </p:sp>
      <p:sp>
        <p:nvSpPr>
          <p:cNvPr id="23555"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6AF42AD5-EA55-4962-94DB-F0FED78FB0B5}" type="slidenum">
              <a:rPr lang="en-US" altLang="en-US" sz="1100" smtClean="0">
                <a:solidFill>
                  <a:srgbClr val="7F7F7F"/>
                </a:solidFill>
              </a:rPr>
              <a:pPr>
                <a:spcBef>
                  <a:spcPct val="0"/>
                </a:spcBef>
                <a:buFontTx/>
                <a:buNone/>
              </a:pPr>
              <a:t>4</a:t>
            </a:fld>
            <a:endParaRPr lang="en-US" altLang="en-US" sz="1100" smtClean="0">
              <a:solidFill>
                <a:srgbClr val="7F7F7F"/>
              </a:solidFill>
            </a:endParaRPr>
          </a:p>
        </p:txBody>
      </p:sp>
      <p:graphicFrame>
        <p:nvGraphicFramePr>
          <p:cNvPr id="2" name="Table 1"/>
          <p:cNvGraphicFramePr>
            <a:graphicFrameLocks noGrp="1"/>
          </p:cNvGraphicFramePr>
          <p:nvPr/>
        </p:nvGraphicFramePr>
        <p:xfrm>
          <a:off x="304800" y="2209800"/>
          <a:ext cx="8534400" cy="3817951"/>
        </p:xfrm>
        <a:graphic>
          <a:graphicData uri="http://schemas.openxmlformats.org/drawingml/2006/table">
            <a:tbl>
              <a:tblPr firstRow="1" bandRow="1">
                <a:tableStyleId>{5C22544A-7EE6-4342-B048-85BDC9FD1C3A}</a:tableStyleId>
              </a:tblPr>
              <a:tblGrid>
                <a:gridCol w="4267200"/>
                <a:gridCol w="4267200"/>
              </a:tblGrid>
              <a:tr h="465393">
                <a:tc>
                  <a:txBody>
                    <a:bodyPr/>
                    <a:lstStyle/>
                    <a:p>
                      <a:pPr algn="ctr"/>
                      <a:r>
                        <a:rPr lang="en-US" sz="1400" dirty="0" smtClean="0"/>
                        <a:t>Consolidated Operations Acquisition Centers (COAC)</a:t>
                      </a:r>
                      <a:endParaRPr lang="en-US" sz="1400" dirty="0"/>
                    </a:p>
                  </a:txBody>
                  <a:tcPr marT="45709" marB="45709"/>
                </a:tc>
                <a:tc>
                  <a:txBody>
                    <a:bodyPr/>
                    <a:lstStyle/>
                    <a:p>
                      <a:pPr algn="ctr"/>
                      <a:r>
                        <a:rPr lang="en-US" sz="1400" dirty="0" smtClean="0"/>
                        <a:t>Institutes / Centers  Included</a:t>
                      </a:r>
                      <a:endParaRPr lang="en-US" sz="1400" dirty="0"/>
                    </a:p>
                  </a:txBody>
                  <a:tcPr marT="45709" marB="45709"/>
                </a:tc>
              </a:tr>
              <a:tr h="304777">
                <a:tc>
                  <a:txBody>
                    <a:bodyPr/>
                    <a:lstStyle/>
                    <a:p>
                      <a:r>
                        <a:rPr lang="en-US" sz="1400" dirty="0" smtClean="0"/>
                        <a:t>CC</a:t>
                      </a:r>
                      <a:endParaRPr lang="en-US" sz="1400" dirty="0"/>
                    </a:p>
                  </a:txBody>
                  <a:tcPr marT="45709" marB="45709"/>
                </a:tc>
                <a:tc>
                  <a:txBody>
                    <a:bodyPr/>
                    <a:lstStyle/>
                    <a:p>
                      <a:r>
                        <a:rPr lang="en-US" sz="1400" dirty="0" smtClean="0"/>
                        <a:t>CC</a:t>
                      </a:r>
                      <a:endParaRPr lang="en-US" sz="1400" dirty="0"/>
                    </a:p>
                  </a:txBody>
                  <a:tcPr marT="45709" marB="45709"/>
                </a:tc>
              </a:tr>
              <a:tr h="304777">
                <a:tc>
                  <a:txBody>
                    <a:bodyPr/>
                    <a:lstStyle/>
                    <a:p>
                      <a:r>
                        <a:rPr lang="en-US" sz="1400" dirty="0" smtClean="0"/>
                        <a:t>NCI</a:t>
                      </a:r>
                      <a:endParaRPr lang="en-US" sz="1400" dirty="0"/>
                    </a:p>
                  </a:txBody>
                  <a:tcPr marT="45709" marB="45709"/>
                </a:tc>
                <a:tc>
                  <a:txBody>
                    <a:bodyPr/>
                    <a:lstStyle/>
                    <a:p>
                      <a:r>
                        <a:rPr lang="en-US" sz="1400" dirty="0" smtClean="0"/>
                        <a:t>NCI, NCCIH</a:t>
                      </a:r>
                      <a:endParaRPr lang="en-US" sz="1400" dirty="0"/>
                    </a:p>
                  </a:txBody>
                  <a:tcPr marT="45709" marB="45709"/>
                </a:tc>
              </a:tr>
              <a:tr h="304777">
                <a:tc>
                  <a:txBody>
                    <a:bodyPr/>
                    <a:lstStyle/>
                    <a:p>
                      <a:r>
                        <a:rPr lang="en-US" sz="1400" dirty="0" smtClean="0"/>
                        <a:t>NHLBI</a:t>
                      </a:r>
                      <a:endParaRPr lang="en-US" sz="1400" dirty="0"/>
                    </a:p>
                  </a:txBody>
                  <a:tcPr marT="45709" marB="45709"/>
                </a:tc>
                <a:tc>
                  <a:txBody>
                    <a:bodyPr/>
                    <a:lstStyle/>
                    <a:p>
                      <a:r>
                        <a:rPr lang="en-US" sz="1400" dirty="0" smtClean="0"/>
                        <a:t>NHLBI, CSR, NIAMS, NIDCR, NIBIB, NHGRI</a:t>
                      </a:r>
                      <a:endParaRPr lang="en-US" sz="1400" dirty="0"/>
                    </a:p>
                  </a:txBody>
                  <a:tcPr marT="45709" marB="45709"/>
                </a:tc>
              </a:tr>
              <a:tr h="304777">
                <a:tc>
                  <a:txBody>
                    <a:bodyPr/>
                    <a:lstStyle/>
                    <a:p>
                      <a:r>
                        <a:rPr lang="en-US" sz="1400" dirty="0" smtClean="0"/>
                        <a:t>NIAID</a:t>
                      </a:r>
                      <a:endParaRPr lang="en-US" sz="1400" dirty="0"/>
                    </a:p>
                  </a:txBody>
                  <a:tcPr marT="45709" marB="45709"/>
                </a:tc>
                <a:tc>
                  <a:txBody>
                    <a:bodyPr/>
                    <a:lstStyle/>
                    <a:p>
                      <a:r>
                        <a:rPr lang="en-US" sz="1400" dirty="0" smtClean="0"/>
                        <a:t>NIAID</a:t>
                      </a:r>
                      <a:endParaRPr lang="en-US" sz="1400" dirty="0"/>
                    </a:p>
                  </a:txBody>
                  <a:tcPr marT="45709" marB="45709"/>
                </a:tc>
              </a:tr>
              <a:tr h="304777">
                <a:tc>
                  <a:txBody>
                    <a:bodyPr/>
                    <a:lstStyle/>
                    <a:p>
                      <a:r>
                        <a:rPr lang="en-US" sz="1400" dirty="0" smtClean="0"/>
                        <a:t>NICHD</a:t>
                      </a:r>
                      <a:endParaRPr lang="en-US" sz="1400" dirty="0"/>
                    </a:p>
                  </a:txBody>
                  <a:tcPr marT="45709" marB="45709"/>
                </a:tc>
                <a:tc>
                  <a:txBody>
                    <a:bodyPr/>
                    <a:lstStyle/>
                    <a:p>
                      <a:r>
                        <a:rPr lang="en-US" sz="1400" dirty="0" smtClean="0"/>
                        <a:t>NICHD, NIAAA, FIC</a:t>
                      </a:r>
                      <a:endParaRPr lang="en-US" sz="1400" dirty="0"/>
                    </a:p>
                  </a:txBody>
                  <a:tcPr marT="45709" marB="45709"/>
                </a:tc>
              </a:tr>
              <a:tr h="304777">
                <a:tc>
                  <a:txBody>
                    <a:bodyPr/>
                    <a:lstStyle/>
                    <a:p>
                      <a:r>
                        <a:rPr lang="en-US" sz="1400" dirty="0" smtClean="0"/>
                        <a:t>NIDA</a:t>
                      </a:r>
                      <a:endParaRPr lang="en-US" sz="1400" dirty="0"/>
                    </a:p>
                  </a:txBody>
                  <a:tcPr marT="45709" marB="45709"/>
                </a:tc>
                <a:tc>
                  <a:txBody>
                    <a:bodyPr/>
                    <a:lstStyle/>
                    <a:p>
                      <a:r>
                        <a:rPr lang="en-US" sz="1400" dirty="0" smtClean="0"/>
                        <a:t>NIDA, NINDS, NIMH, NIA, NCATS</a:t>
                      </a:r>
                      <a:endParaRPr lang="en-US" sz="1400" dirty="0"/>
                    </a:p>
                  </a:txBody>
                  <a:tcPr marT="45709" marB="45709"/>
                </a:tc>
              </a:tr>
              <a:tr h="304777">
                <a:tc>
                  <a:txBody>
                    <a:bodyPr/>
                    <a:lstStyle/>
                    <a:p>
                      <a:r>
                        <a:rPr lang="en-US" sz="1400" dirty="0" smtClean="0"/>
                        <a:t>NIEHS</a:t>
                      </a:r>
                      <a:endParaRPr lang="en-US" sz="1400" dirty="0"/>
                    </a:p>
                  </a:txBody>
                  <a:tcPr marT="45709" marB="45709"/>
                </a:tc>
                <a:tc>
                  <a:txBody>
                    <a:bodyPr/>
                    <a:lstStyle/>
                    <a:p>
                      <a:r>
                        <a:rPr lang="en-US" sz="1400" dirty="0" smtClean="0"/>
                        <a:t>NIEHS</a:t>
                      </a:r>
                      <a:endParaRPr lang="en-US" sz="1400" dirty="0"/>
                    </a:p>
                  </a:txBody>
                  <a:tcPr marT="45709" marB="45709"/>
                </a:tc>
              </a:tr>
              <a:tr h="304777">
                <a:tc>
                  <a:txBody>
                    <a:bodyPr/>
                    <a:lstStyle/>
                    <a:p>
                      <a:r>
                        <a:rPr lang="en-US" sz="1400" dirty="0" smtClean="0"/>
                        <a:t>NITAAC</a:t>
                      </a:r>
                      <a:endParaRPr lang="en-US" sz="1400" dirty="0"/>
                    </a:p>
                  </a:txBody>
                  <a:tcPr marT="45709" marB="45709"/>
                </a:tc>
                <a:tc>
                  <a:txBody>
                    <a:bodyPr/>
                    <a:lstStyle/>
                    <a:p>
                      <a:r>
                        <a:rPr lang="en-US" sz="1400" dirty="0" smtClean="0"/>
                        <a:t>NITAAC</a:t>
                      </a:r>
                      <a:endParaRPr lang="en-US" sz="1400" dirty="0"/>
                    </a:p>
                  </a:txBody>
                  <a:tcPr marT="45709" marB="45709"/>
                </a:tc>
              </a:tr>
              <a:tr h="304777">
                <a:tc>
                  <a:txBody>
                    <a:bodyPr/>
                    <a:lstStyle/>
                    <a:p>
                      <a:r>
                        <a:rPr lang="en-US" sz="1400" dirty="0" smtClean="0"/>
                        <a:t>NLM</a:t>
                      </a:r>
                      <a:endParaRPr lang="en-US" sz="1400" dirty="0"/>
                    </a:p>
                  </a:txBody>
                  <a:tcPr marT="45709" marB="45709"/>
                </a:tc>
                <a:tc>
                  <a:txBody>
                    <a:bodyPr/>
                    <a:lstStyle/>
                    <a:p>
                      <a:r>
                        <a:rPr lang="en-US" sz="1400" dirty="0" smtClean="0"/>
                        <a:t>NLM, CIT, NIDDK</a:t>
                      </a:r>
                      <a:endParaRPr lang="en-US" sz="1400" dirty="0"/>
                    </a:p>
                  </a:txBody>
                  <a:tcPr marT="45709" marB="45709"/>
                </a:tc>
              </a:tr>
              <a:tr h="304777">
                <a:tc>
                  <a:txBody>
                    <a:bodyPr/>
                    <a:lstStyle/>
                    <a:p>
                      <a:r>
                        <a:rPr lang="en-US" sz="1400" dirty="0" smtClean="0"/>
                        <a:t>OLAO</a:t>
                      </a:r>
                      <a:endParaRPr lang="en-US" sz="1400" dirty="0"/>
                    </a:p>
                  </a:txBody>
                  <a:tcPr marT="45709" marB="45709"/>
                </a:tc>
                <a:tc>
                  <a:txBody>
                    <a:bodyPr/>
                    <a:lstStyle/>
                    <a:p>
                      <a:r>
                        <a:rPr lang="en-US" sz="1400" dirty="0" smtClean="0"/>
                        <a:t>NEI, NIDCD, NIGMS, ORS, OD, NINR, NIMHD</a:t>
                      </a:r>
                      <a:endParaRPr lang="en-US" sz="1400" dirty="0"/>
                    </a:p>
                  </a:txBody>
                  <a:tcPr marT="45709" marB="45709"/>
                </a:tc>
              </a:tr>
              <a:tr h="304777">
                <a:tc>
                  <a:txBody>
                    <a:bodyPr/>
                    <a:lstStyle/>
                    <a:p>
                      <a:r>
                        <a:rPr lang="en-US" sz="1400" dirty="0" smtClean="0"/>
                        <a:t>ORF</a:t>
                      </a:r>
                      <a:endParaRPr lang="en-US" sz="1400" dirty="0"/>
                    </a:p>
                  </a:txBody>
                  <a:tcPr marT="45709" marB="45709"/>
                </a:tc>
                <a:tc>
                  <a:txBody>
                    <a:bodyPr/>
                    <a:lstStyle/>
                    <a:p>
                      <a:r>
                        <a:rPr lang="en-US" sz="1400" dirty="0" smtClean="0"/>
                        <a:t>NIH Facilities</a:t>
                      </a:r>
                      <a:endParaRPr lang="en-US" sz="1400" dirty="0"/>
                    </a:p>
                  </a:txBody>
                  <a:tcPr marT="45709" marB="45709"/>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FedBizOpps</a:t>
            </a:r>
            <a:r>
              <a:rPr lang="en-US" dirty="0" smtClean="0"/>
              <a:t>:</a:t>
            </a:r>
            <a:r>
              <a:rPr lang="en-US" baseline="0" dirty="0" smtClean="0"/>
              <a:t> </a:t>
            </a:r>
            <a:r>
              <a:rPr lang="en-US" baseline="0" dirty="0" smtClean="0">
                <a:hlinkClick r:id="rId3"/>
              </a:rPr>
              <a:t>www.fbo.gov</a:t>
            </a:r>
            <a:endParaRPr lang="en-US" baseline="0" dirty="0" smtClean="0"/>
          </a:p>
          <a:p>
            <a:r>
              <a:rPr lang="en-US" baseline="0" dirty="0" smtClean="0"/>
              <a:t>HHS Procurement Forecast: </a:t>
            </a:r>
            <a:r>
              <a:rPr lang="en-US" baseline="0" dirty="0" smtClean="0">
                <a:hlinkClick r:id="rId4"/>
              </a:rPr>
              <a:t>procurementforecast.hhs.gov</a:t>
            </a:r>
            <a:endParaRPr lang="en-US" baseline="0" dirty="0" smtClean="0"/>
          </a:p>
          <a:p>
            <a:r>
              <a:rPr lang="en-US" dirty="0" smtClean="0"/>
              <a:t>NIH Contract Opportunities</a:t>
            </a:r>
          </a:p>
          <a:p>
            <a:pPr marL="293687" lvl="1" indent="0">
              <a:buNone/>
            </a:pPr>
            <a:r>
              <a:rPr lang="en-US" dirty="0">
                <a:hlinkClick r:id="rId5"/>
              </a:rPr>
              <a:t>https://</a:t>
            </a:r>
            <a:r>
              <a:rPr lang="en-US" dirty="0" smtClean="0">
                <a:hlinkClick r:id="rId5"/>
              </a:rPr>
              <a:t>oamp.od.nih.gov/Contract-Opportunity#ProposalInstructionsForOfferors</a:t>
            </a:r>
            <a:endParaRPr lang="en-US" dirty="0" smtClean="0"/>
          </a:p>
          <a:p>
            <a:pPr marL="342900" indent="-342900"/>
            <a:r>
              <a:rPr lang="en-US" baseline="0" dirty="0" smtClean="0"/>
              <a:t>Also look at Funding</a:t>
            </a:r>
            <a:r>
              <a:rPr lang="en-US" dirty="0" smtClean="0"/>
              <a:t> pages for Individual  Institutes</a:t>
            </a:r>
            <a:endParaRPr lang="en-US" baseline="0" dirty="0" smtClean="0"/>
          </a:p>
        </p:txBody>
      </p:sp>
      <p:sp>
        <p:nvSpPr>
          <p:cNvPr id="3" name="Title 2"/>
          <p:cNvSpPr>
            <a:spLocks noGrp="1"/>
          </p:cNvSpPr>
          <p:nvPr>
            <p:ph type="title"/>
          </p:nvPr>
        </p:nvSpPr>
        <p:spPr/>
        <p:txBody>
          <a:bodyPr/>
          <a:lstStyle/>
          <a:p>
            <a:r>
              <a:rPr lang="en-US" dirty="0" smtClean="0"/>
              <a:t>Opportunities</a:t>
            </a:r>
            <a:endParaRPr lang="en-US" dirty="0"/>
          </a:p>
        </p:txBody>
      </p:sp>
      <p:sp>
        <p:nvSpPr>
          <p:cNvPr id="4" name="Slide Number Placeholder 3"/>
          <p:cNvSpPr>
            <a:spLocks noGrp="1"/>
          </p:cNvSpPr>
          <p:nvPr>
            <p:ph type="sldNum" sz="quarter" idx="12"/>
          </p:nvPr>
        </p:nvSpPr>
        <p:spPr/>
        <p:txBody>
          <a:bodyPr/>
          <a:lstStyle/>
          <a:p>
            <a:pPr>
              <a:defRPr/>
            </a:pPr>
            <a:fld id="{FDCD1C63-2F10-4D87-8449-178DC214D652}" type="slidenum">
              <a:rPr lang="en-US" altLang="en-US" smtClean="0"/>
              <a:pPr>
                <a:defRPr/>
              </a:pPr>
              <a:t>40</a:t>
            </a:fld>
            <a:endParaRPr lang="en-US" altLang="en-US"/>
          </a:p>
        </p:txBody>
      </p:sp>
    </p:spTree>
    <p:extLst>
      <p:ext uri="{BB962C8B-B14F-4D97-AF65-F5344CB8AC3E}">
        <p14:creationId xmlns:p14="http://schemas.microsoft.com/office/powerpoint/2010/main" val="20840413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aseline="0" dirty="0" smtClean="0"/>
              <a:t>Federal Acquisition Regulations (FAR): </a:t>
            </a:r>
          </a:p>
          <a:p>
            <a:pPr marL="280987" lvl="1" indent="0">
              <a:buNone/>
            </a:pPr>
            <a:r>
              <a:rPr lang="en-US" dirty="0" smtClean="0">
                <a:hlinkClick r:id="rId3"/>
              </a:rPr>
              <a:t>https://www.acquisition.gov/?q=browsefar</a:t>
            </a:r>
            <a:endParaRPr lang="en-US" dirty="0" smtClean="0"/>
          </a:p>
          <a:p>
            <a:pPr lvl="0"/>
            <a:r>
              <a:rPr lang="en-US" dirty="0" smtClean="0"/>
              <a:t>DHHS</a:t>
            </a:r>
            <a:r>
              <a:rPr lang="en-US" baseline="0" dirty="0" smtClean="0"/>
              <a:t> Acquisition Regulations:</a:t>
            </a:r>
          </a:p>
          <a:p>
            <a:pPr marL="280987" lvl="1" indent="0">
              <a:buNone/>
            </a:pPr>
            <a:r>
              <a:rPr lang="en-US" dirty="0" smtClean="0">
                <a:hlinkClick r:id="rId4"/>
              </a:rPr>
              <a:t>http://www.hhs.gov/grants/contracts/contract-policies-regulations/hhsar/index.html</a:t>
            </a:r>
            <a:endParaRPr lang="en-US" dirty="0" smtClean="0"/>
          </a:p>
          <a:p>
            <a:r>
              <a:rPr lang="en-US" dirty="0" smtClean="0"/>
              <a:t>Peer</a:t>
            </a:r>
            <a:r>
              <a:rPr lang="en-US" baseline="0" dirty="0" smtClean="0"/>
              <a:t> Review Regulations: </a:t>
            </a:r>
            <a:r>
              <a:rPr lang="en-US" baseline="0" dirty="0" smtClean="0">
                <a:hlinkClick r:id="rId5"/>
              </a:rPr>
              <a:t>42 CFR 52h</a:t>
            </a:r>
            <a:endParaRPr lang="en-US" baseline="0" dirty="0" smtClean="0"/>
          </a:p>
          <a:p>
            <a:pPr marL="280987" lvl="1" indent="0">
              <a:buNone/>
            </a:pPr>
            <a:r>
              <a:rPr lang="en-US" dirty="0" smtClean="0"/>
              <a:t>Select Title 42 from Drop</a:t>
            </a:r>
            <a:r>
              <a:rPr lang="en-US" baseline="0" dirty="0" smtClean="0"/>
              <a:t> Down Box</a:t>
            </a:r>
          </a:p>
          <a:p>
            <a:pPr marL="0" lvl="0" indent="-12700">
              <a:buNone/>
            </a:pPr>
            <a:endParaRPr lang="en-US" dirty="0" smtClean="0"/>
          </a:p>
        </p:txBody>
      </p:sp>
      <p:sp>
        <p:nvSpPr>
          <p:cNvPr id="3" name="Title 2"/>
          <p:cNvSpPr>
            <a:spLocks noGrp="1"/>
          </p:cNvSpPr>
          <p:nvPr>
            <p:ph type="title"/>
          </p:nvPr>
        </p:nvSpPr>
        <p:spPr/>
        <p:txBody>
          <a:bodyPr/>
          <a:lstStyle/>
          <a:p>
            <a:r>
              <a:rPr lang="en-US" dirty="0" smtClean="0"/>
              <a:t>Regulations</a:t>
            </a:r>
            <a:r>
              <a:rPr lang="en-US" baseline="0" dirty="0" smtClean="0"/>
              <a:t> and Policy</a:t>
            </a:r>
            <a:endParaRPr lang="en-US" dirty="0"/>
          </a:p>
        </p:txBody>
      </p:sp>
      <p:sp>
        <p:nvSpPr>
          <p:cNvPr id="4" name="Slide Number Placeholder 3"/>
          <p:cNvSpPr>
            <a:spLocks noGrp="1"/>
          </p:cNvSpPr>
          <p:nvPr>
            <p:ph type="sldNum" sz="quarter" idx="12"/>
          </p:nvPr>
        </p:nvSpPr>
        <p:spPr/>
        <p:txBody>
          <a:bodyPr/>
          <a:lstStyle/>
          <a:p>
            <a:pPr>
              <a:defRPr/>
            </a:pPr>
            <a:fld id="{FDCD1C63-2F10-4D87-8449-178DC214D652}" type="slidenum">
              <a:rPr lang="en-US" altLang="en-US" smtClean="0"/>
              <a:pPr>
                <a:defRPr/>
              </a:pPr>
              <a:t>41</a:t>
            </a:fld>
            <a:endParaRPr lang="en-US" altLang="en-US"/>
          </a:p>
        </p:txBody>
      </p:sp>
    </p:spTree>
    <p:extLst>
      <p:ext uri="{BB962C8B-B14F-4D97-AF65-F5344CB8AC3E}">
        <p14:creationId xmlns:p14="http://schemas.microsoft.com/office/powerpoint/2010/main" val="24087819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NIH Manual Chapters: </a:t>
            </a:r>
          </a:p>
          <a:p>
            <a:pPr marL="280987" lvl="1" indent="0">
              <a:buNone/>
            </a:pPr>
            <a:r>
              <a:rPr lang="en-US" dirty="0" smtClean="0">
                <a:solidFill>
                  <a:srgbClr val="FF0000"/>
                </a:solidFill>
                <a:hlinkClick r:id="rId3"/>
              </a:rPr>
              <a:t>https://oma1.od.nih.gov/manualchapters/scripts/mcs/browse.asp</a:t>
            </a:r>
            <a:r>
              <a:rPr lang="en-US" dirty="0" smtClean="0">
                <a:solidFill>
                  <a:srgbClr val="FF0000"/>
                </a:solidFill>
              </a:rPr>
              <a:t>  See the  6000 and 7000 Series Chapters</a:t>
            </a:r>
          </a:p>
          <a:p>
            <a:endParaRPr lang="en-US" dirty="0"/>
          </a:p>
          <a:p>
            <a:r>
              <a:rPr lang="en-US" dirty="0" smtClean="0"/>
              <a:t>NIH Office of Acquisitions and  Logistics Management</a:t>
            </a:r>
          </a:p>
          <a:p>
            <a:pPr marL="280987" lvl="1" indent="0">
              <a:buNone/>
            </a:pPr>
            <a:r>
              <a:rPr lang="en-US" dirty="0" smtClean="0"/>
              <a:t>OALM</a:t>
            </a:r>
            <a:r>
              <a:rPr lang="en-US" dirty="0"/>
              <a:t>: </a:t>
            </a:r>
            <a:r>
              <a:rPr lang="en-US" dirty="0">
                <a:hlinkClick r:id="rId4"/>
              </a:rPr>
              <a:t>https://oalm.od.nih.gov</a:t>
            </a:r>
            <a:r>
              <a:rPr lang="en-US" dirty="0" smtClean="0">
                <a:hlinkClick r:id="rId4"/>
              </a:rPr>
              <a:t>/</a:t>
            </a:r>
            <a:endParaRPr lang="en-US" dirty="0" smtClean="0"/>
          </a:p>
          <a:p>
            <a:pPr marL="280987" lvl="1" indent="0">
              <a:buNone/>
            </a:pPr>
            <a:endParaRPr lang="en-US" dirty="0"/>
          </a:p>
        </p:txBody>
      </p:sp>
      <p:sp>
        <p:nvSpPr>
          <p:cNvPr id="3" name="Title 2"/>
          <p:cNvSpPr>
            <a:spLocks noGrp="1"/>
          </p:cNvSpPr>
          <p:nvPr>
            <p:ph type="title"/>
          </p:nvPr>
        </p:nvSpPr>
        <p:spPr/>
        <p:txBody>
          <a:bodyPr/>
          <a:lstStyle/>
          <a:p>
            <a:pPr lvl="0"/>
            <a:r>
              <a:rPr lang="en-US" dirty="0" smtClean="0"/>
              <a:t>NIH Information</a:t>
            </a:r>
            <a:endParaRPr lang="en-US" dirty="0"/>
          </a:p>
        </p:txBody>
      </p:sp>
      <p:sp>
        <p:nvSpPr>
          <p:cNvPr id="4" name="Slide Number Placeholder 3"/>
          <p:cNvSpPr>
            <a:spLocks noGrp="1"/>
          </p:cNvSpPr>
          <p:nvPr>
            <p:ph type="sldNum" sz="quarter" idx="12"/>
          </p:nvPr>
        </p:nvSpPr>
        <p:spPr/>
        <p:txBody>
          <a:bodyPr/>
          <a:lstStyle/>
          <a:p>
            <a:pPr>
              <a:defRPr/>
            </a:pPr>
            <a:fld id="{FDCD1C63-2F10-4D87-8449-178DC214D652}" type="slidenum">
              <a:rPr lang="en-US" altLang="en-US" smtClean="0"/>
              <a:pPr>
                <a:defRPr/>
              </a:pPr>
              <a:t>42</a:t>
            </a:fld>
            <a:endParaRPr lang="en-US" altLang="en-US"/>
          </a:p>
        </p:txBody>
      </p:sp>
    </p:spTree>
    <p:extLst>
      <p:ext uri="{BB962C8B-B14F-4D97-AF65-F5344CB8AC3E}">
        <p14:creationId xmlns:p14="http://schemas.microsoft.com/office/powerpoint/2010/main" val="1089891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descr="NIH FY 2015 COAC and Delegated Obligations by Procurement Mechanism $4.77B" title="text box"/>
          <p:cNvSpPr>
            <a:spLocks noGrp="1"/>
          </p:cNvSpPr>
          <p:nvPr>
            <p:ph type="title"/>
          </p:nvPr>
        </p:nvSpPr>
        <p:spPr>
          <a:xfrm>
            <a:off x="417513" y="914400"/>
            <a:ext cx="8229600" cy="762000"/>
          </a:xfrm>
        </p:spPr>
        <p:txBody>
          <a:bodyPr>
            <a:noAutofit/>
          </a:bodyPr>
          <a:lstStyle/>
          <a:p>
            <a:pPr>
              <a:defRPr/>
            </a:pPr>
            <a:r>
              <a:rPr lang="en-US" sz="1800" b="1" dirty="0" smtClean="0">
                <a:solidFill>
                  <a:srgbClr val="002060"/>
                </a:solidFill>
                <a:cs typeface="Arial" panose="020B0604020202020204" pitchFamily="34" charset="0"/>
              </a:rPr>
              <a:t>NIH FY 2015 COAC and Delegated Obligations by Procurement Mechanism</a:t>
            </a:r>
            <a:br>
              <a:rPr lang="en-US" sz="1800" b="1" dirty="0" smtClean="0">
                <a:solidFill>
                  <a:srgbClr val="002060"/>
                </a:solidFill>
                <a:cs typeface="Arial" panose="020B0604020202020204" pitchFamily="34" charset="0"/>
              </a:rPr>
            </a:br>
            <a:r>
              <a:rPr lang="en-US" sz="1800" b="1" dirty="0" smtClean="0">
                <a:solidFill>
                  <a:srgbClr val="002060"/>
                </a:solidFill>
                <a:cs typeface="Arial" panose="020B0604020202020204" pitchFamily="34" charset="0"/>
              </a:rPr>
              <a:t>$4.77B </a:t>
            </a:r>
            <a:endParaRPr lang="en-US" sz="1800" dirty="0">
              <a:solidFill>
                <a:srgbClr val="002060"/>
              </a:solidFill>
              <a:cs typeface="Arial" panose="020B0604020202020204" pitchFamily="34" charset="0"/>
            </a:endParaRPr>
          </a:p>
        </p:txBody>
      </p:sp>
      <p:graphicFrame>
        <p:nvGraphicFramePr>
          <p:cNvPr id="29699" name="Content Placeholder 7" descr="PIE CHART: P-Card- $250million 5%; NITAAC $0 0%; NIH BPA Agreements $0 0%delegated DO/TOs $124 miillion 2%; delegated purchase orders $7 million 0.14%; non R&amp;D contracts $611 million 12%; R&amp;D contracts $1,143 billion 23%; COAC/OA DO/TOs $2,193 billion 44%; COAC/OA purchase orders $199 million 4%; NIH wide bpa calls $487 million 10 "/>
          <p:cNvGraphicFramePr>
            <a:graphicFrameLocks noGrp="1"/>
          </p:cNvGraphicFramePr>
          <p:nvPr>
            <p:ph idx="1"/>
          </p:nvPr>
        </p:nvGraphicFramePr>
        <p:xfrm>
          <a:off x="-90488" y="1528763"/>
          <a:ext cx="9245601" cy="4718050"/>
        </p:xfrm>
        <a:graphic>
          <a:graphicData uri="http://schemas.openxmlformats.org/presentationml/2006/ole">
            <mc:AlternateContent xmlns:mc="http://schemas.openxmlformats.org/markup-compatibility/2006">
              <mc:Choice xmlns:v="urn:schemas-microsoft-com:vml" Requires="v">
                <p:oleObj spid="_x0000_s29744" name="Chart" r:id="rId5" imgW="9248434" imgH="4724809" progId="Excel.Chart.8">
                  <p:embed/>
                </p:oleObj>
              </mc:Choice>
              <mc:Fallback>
                <p:oleObj name="Chart" r:id="rId5" imgW="9248434" imgH="4724809" progId="Excel.Chart.8">
                  <p:embed/>
                  <p:pic>
                    <p:nvPicPr>
                      <p:cNvPr id="0" name="Content Placeholder 7" descr="PIE CHART: P-Card- $250million 5%; NITAAC $0 0%; NIH BPA Agreements $0 0%delegated DO/TOs $124 miillion 2%; delegated purchase orders $7 million 0.14%; non R&amp;D contracts $611 million 12%; R&amp;D contracts $1,143 billion 23%; COAC/OA DO/TOs $2,193 billion 44%; COAC/OA purchase orders $199 million 4%; NIH wide bpa calls $487 million 10 "/>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488" y="1528763"/>
                        <a:ext cx="9245601"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Footer Placeholder 3" descr="&#10;Shows COAC and Delegated obligations by procurement mechanism in total dollars and in percentage of total dollars. BPA Calls include micro-purchases as does P-Card and Simplified Acquisitions (BPA calls, Purchase Orders, and DO/TOs). Data also includes modifications. Dollars are in Millions.&#10;" title="TEXT BOX"/>
          <p:cNvSpPr>
            <a:spLocks noGrp="1"/>
          </p:cNvSpPr>
          <p:nvPr/>
        </p:nvSpPr>
        <p:spPr bwMode="auto">
          <a:xfrm>
            <a:off x="417513" y="6037263"/>
            <a:ext cx="8229600" cy="574675"/>
          </a:xfrm>
          <a:prstGeom prst="rect">
            <a:avLst/>
          </a:prstGeom>
          <a:noFill/>
          <a:ln w="9525">
            <a:noFill/>
            <a:miter lim="800000"/>
            <a:headEnd/>
            <a:tailEn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defRPr/>
            </a:pPr>
            <a:r>
              <a:rPr lang="en-US" sz="1200" dirty="0" smtClean="0">
                <a:solidFill>
                  <a:srgbClr val="2F2B20"/>
                </a:solidFill>
                <a:cs typeface="Arial" panose="020B0604020202020204" pitchFamily="34" charset="0"/>
              </a:rPr>
              <a:t>Shows COAC and Delegated obligations by procurement mechanism in total dollars and in percentage of total dollars. BPA Calls include micro-purchases as does P-Card and </a:t>
            </a:r>
            <a:r>
              <a:rPr lang="en-US" sz="1200" dirty="0">
                <a:solidFill>
                  <a:srgbClr val="2F2B20"/>
                </a:solidFill>
                <a:cs typeface="Arial" panose="020B0604020202020204" pitchFamily="34" charset="0"/>
              </a:rPr>
              <a:t>S</a:t>
            </a:r>
            <a:r>
              <a:rPr lang="en-US" sz="1200" dirty="0" smtClean="0">
                <a:solidFill>
                  <a:srgbClr val="2F2B20"/>
                </a:solidFill>
                <a:cs typeface="Arial" panose="020B0604020202020204" pitchFamily="34" charset="0"/>
              </a:rPr>
              <a:t>implified Acquisitions (BPA calls, Purchase Orders, and DO/TOs). Data also includes modifications. Dollars are in Millions.</a:t>
            </a:r>
            <a:endParaRPr lang="en-US" sz="1200" dirty="0">
              <a:solidFill>
                <a:srgbClr val="2F2B20"/>
              </a:solidFill>
              <a:cs typeface="Arial" panose="020B0604020202020204" pitchFamily="34" charset="0"/>
            </a:endParaRPr>
          </a:p>
        </p:txBody>
      </p:sp>
      <p:sp>
        <p:nvSpPr>
          <p:cNvPr id="2" name="Slide Number Placeholder 1" descr="slide 10" title="text box"/>
          <p:cNvSpPr>
            <a:spLocks noGrp="1"/>
          </p:cNvSpPr>
          <p:nvPr>
            <p:ph type="sldNum" sz="quarter" idx="12"/>
          </p:nvPr>
        </p:nvSpPr>
        <p:spPr/>
        <p:txBody>
          <a:bodyPr/>
          <a:lstStyle/>
          <a:p>
            <a:pPr>
              <a:defRPr/>
            </a:pPr>
            <a:fld id="{3EAC3211-A39C-43AA-9905-F6384EB84E24}" type="slidenum">
              <a:rPr lang="en-US" smtClean="0"/>
              <a:pPr>
                <a:defRPr/>
              </a:pPr>
              <a:t>5</a:t>
            </a:fld>
            <a:endParaRPr lang="en-US" dirty="0"/>
          </a:p>
        </p:txBody>
      </p:sp>
      <p:sp>
        <p:nvSpPr>
          <p:cNvPr id="7" name="TextBox 6" descr="chart 1" title="text box"/>
          <p:cNvSpPr txBox="1"/>
          <p:nvPr/>
        </p:nvSpPr>
        <p:spPr>
          <a:xfrm>
            <a:off x="8382000" y="6642100"/>
            <a:ext cx="1295400" cy="276225"/>
          </a:xfrm>
          <a:prstGeom prst="rect">
            <a:avLst/>
          </a:prstGeom>
          <a:noFill/>
        </p:spPr>
        <p:txBody>
          <a:bodyPr>
            <a:spAutoFit/>
          </a:bodyPr>
          <a:lstStyle/>
          <a:p>
            <a:pPr eaLnBrk="1" hangingPunct="1">
              <a:defRPr/>
            </a:pPr>
            <a:r>
              <a:rPr lang="en-US" sz="1200" dirty="0">
                <a:solidFill>
                  <a:srgbClr val="2F2B20"/>
                </a:solidFill>
                <a:latin typeface="Calibri"/>
                <a:cs typeface="Arial" charset="0"/>
              </a:rPr>
              <a:t>  Chart 1</a:t>
            </a:r>
          </a:p>
        </p:txBody>
      </p:sp>
      <p:cxnSp>
        <p:nvCxnSpPr>
          <p:cNvPr id="4" name="Straight Connector 3" descr="Leader Line to Non-R&amp;D Contracts" title="Leader LIne"/>
          <p:cNvCxnSpPr/>
          <p:nvPr/>
        </p:nvCxnSpPr>
        <p:spPr>
          <a:xfrm>
            <a:off x="5181600" y="2895600"/>
            <a:ext cx="6096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descr="NIH FY 2015 R&amp;D Contract Obligations by COAC 1.14 billion" title="text box"/>
          <p:cNvSpPr>
            <a:spLocks noGrp="1" noChangeArrowheads="1"/>
          </p:cNvSpPr>
          <p:nvPr>
            <p:ph type="title"/>
          </p:nvPr>
        </p:nvSpPr>
        <p:spPr>
          <a:xfrm>
            <a:off x="523875" y="976313"/>
            <a:ext cx="8229600" cy="762000"/>
          </a:xfrm>
        </p:spPr>
        <p:txBody>
          <a:bodyPr>
            <a:normAutofit fontScale="90000"/>
          </a:bodyPr>
          <a:lstStyle/>
          <a:p>
            <a:pPr>
              <a:defRPr/>
            </a:pPr>
            <a:r>
              <a:rPr lang="en-US" sz="2400" b="1" dirty="0" smtClean="0">
                <a:solidFill>
                  <a:srgbClr val="FF0000"/>
                </a:solidFill>
              </a:rPr>
              <a:t/>
            </a:r>
            <a:br>
              <a:rPr lang="en-US" sz="2400" b="1" dirty="0" smtClean="0">
                <a:solidFill>
                  <a:srgbClr val="FF0000"/>
                </a:solidFill>
              </a:rPr>
            </a:br>
            <a:r>
              <a:rPr lang="en-US" sz="2000" b="1" dirty="0">
                <a:solidFill>
                  <a:srgbClr val="002060"/>
                </a:solidFill>
              </a:rPr>
              <a:t>NIH FY </a:t>
            </a:r>
            <a:r>
              <a:rPr lang="en-US" sz="2000" b="1" dirty="0" smtClean="0">
                <a:solidFill>
                  <a:srgbClr val="002060"/>
                </a:solidFill>
              </a:rPr>
              <a:t>2015 R&amp;D Contract Obligations by COAC</a:t>
            </a:r>
            <a:r>
              <a:rPr lang="en-US" sz="2000" b="1" dirty="0">
                <a:solidFill>
                  <a:srgbClr val="002060"/>
                </a:solidFill>
              </a:rPr>
              <a:t/>
            </a:r>
            <a:br>
              <a:rPr lang="en-US" sz="2000" b="1" dirty="0">
                <a:solidFill>
                  <a:srgbClr val="002060"/>
                </a:solidFill>
              </a:rPr>
            </a:br>
            <a:r>
              <a:rPr lang="en-US" sz="2000" b="1" dirty="0">
                <a:solidFill>
                  <a:srgbClr val="002060"/>
                </a:solidFill>
              </a:rPr>
              <a:t>$</a:t>
            </a:r>
            <a:r>
              <a:rPr lang="en-US" sz="2000" b="1" dirty="0" smtClean="0">
                <a:solidFill>
                  <a:srgbClr val="002060"/>
                </a:solidFill>
              </a:rPr>
              <a:t>1.14 </a:t>
            </a:r>
            <a:r>
              <a:rPr lang="en-US" sz="2000" b="1" dirty="0">
                <a:solidFill>
                  <a:srgbClr val="002060"/>
                </a:solidFill>
              </a:rPr>
              <a:t>B</a:t>
            </a:r>
            <a:r>
              <a:rPr lang="en-US" sz="2200" b="1" dirty="0">
                <a:solidFill>
                  <a:srgbClr val="002060"/>
                </a:solidFill>
              </a:rPr>
              <a:t/>
            </a:r>
            <a:br>
              <a:rPr lang="en-US" sz="2200" b="1" dirty="0">
                <a:solidFill>
                  <a:srgbClr val="002060"/>
                </a:solidFill>
              </a:rPr>
            </a:br>
            <a:endParaRPr lang="en-US" sz="2200" b="1" dirty="0" smtClean="0">
              <a:solidFill>
                <a:srgbClr val="002060"/>
              </a:solidFill>
            </a:endParaRPr>
          </a:p>
        </p:txBody>
      </p:sp>
      <p:graphicFrame>
        <p:nvGraphicFramePr>
          <p:cNvPr id="27651" name="Chart Placeholder 6" descr="NCI $413&#10;OLAO $6&#10;NLM $2&#10;NHLBI $106&#10;NICHD $41&#10;NIDA $118&#10;NIEHS $82&#10;CC $0.08&#10;NIAID $375&#10;&#10;"/>
          <p:cNvGraphicFramePr>
            <a:graphicFrameLocks noGrp="1"/>
          </p:cNvGraphicFramePr>
          <p:nvPr>
            <p:ph idx="1"/>
          </p:nvPr>
        </p:nvGraphicFramePr>
        <p:xfrm>
          <a:off x="711200" y="1687513"/>
          <a:ext cx="7797800" cy="4411662"/>
        </p:xfrm>
        <a:graphic>
          <a:graphicData uri="http://schemas.openxmlformats.org/presentationml/2006/ole">
            <mc:AlternateContent xmlns:mc="http://schemas.openxmlformats.org/markup-compatibility/2006">
              <mc:Choice xmlns:v="urn:schemas-microsoft-com:vml" Requires="v">
                <p:oleObj spid="_x0000_s27695" name="Chart" r:id="rId5" imgW="7803556" imgH="4419983" progId="Excel.Chart.8">
                  <p:embed/>
                </p:oleObj>
              </mc:Choice>
              <mc:Fallback>
                <p:oleObj name="Chart" r:id="rId5" imgW="7803556" imgH="4419983" progId="Excel.Chart.8">
                  <p:embed/>
                  <p:pic>
                    <p:nvPicPr>
                      <p:cNvPr id="0" name="Chart Placeholder 6" descr="NCI $413&#10;OLAO $6&#10;NLM $2&#10;NHLBI $106&#10;NICHD $41&#10;NIDA $118&#10;NIEHS $82&#10;CC $0.08&#10;NIAID $375&#10;&#10;"/>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200" y="1687513"/>
                        <a:ext cx="77978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6" descr="Shows R&amp;D Contracts in total dollars and percentage of total dollars for each COAC. Data also includes modifications. ORF and NITAAC = $0. Dollars are in Millions.&#10;" title="Text Box"/>
          <p:cNvSpPr/>
          <p:nvPr/>
        </p:nvSpPr>
        <p:spPr>
          <a:xfrm>
            <a:off x="523875" y="6202363"/>
            <a:ext cx="8215313" cy="461962"/>
          </a:xfrm>
          <a:prstGeom prst="rect">
            <a:avLst/>
          </a:prstGeom>
        </p:spPr>
        <p:txBody>
          <a:bodyPr>
            <a:spAutoFit/>
          </a:bodyPr>
          <a:lstStyle/>
          <a:p>
            <a:pPr eaLnBrk="1" hangingPunct="1">
              <a:defRPr/>
            </a:pPr>
            <a:r>
              <a:rPr lang="en-US" sz="1200" dirty="0">
                <a:latin typeface="+mj-lt"/>
              </a:rPr>
              <a:t>Shows R&amp;D Contracts in total dollars and percentage of total dollars for each COAC. Data also includes modifications. ORF and NITAAC = $0. Dollars are in Millions.</a:t>
            </a:r>
          </a:p>
        </p:txBody>
      </p:sp>
      <p:sp>
        <p:nvSpPr>
          <p:cNvPr id="3" name="Slide Number Placeholder 2" descr="slide 10" title="text box"/>
          <p:cNvSpPr>
            <a:spLocks noGrp="1"/>
          </p:cNvSpPr>
          <p:nvPr>
            <p:ph type="sldNum" sz="quarter" idx="12"/>
          </p:nvPr>
        </p:nvSpPr>
        <p:spPr/>
        <p:txBody>
          <a:bodyPr/>
          <a:lstStyle/>
          <a:p>
            <a:pPr>
              <a:defRPr/>
            </a:pPr>
            <a:fld id="{0065A045-0524-4D0F-BBC5-51DCED38807F}" type="slidenum">
              <a:rPr lang="en-US"/>
              <a:pPr>
                <a:defRPr/>
              </a:pPr>
              <a:t>6</a:t>
            </a:fld>
            <a:endParaRPr lang="en-US" dirty="0"/>
          </a:p>
        </p:txBody>
      </p:sp>
      <p:sp>
        <p:nvSpPr>
          <p:cNvPr id="8" name="TextBox 7" descr="chart 2.1" title="text box"/>
          <p:cNvSpPr txBox="1"/>
          <p:nvPr/>
        </p:nvSpPr>
        <p:spPr>
          <a:xfrm>
            <a:off x="8458200" y="6635750"/>
            <a:ext cx="881063" cy="276225"/>
          </a:xfrm>
          <a:prstGeom prst="rect">
            <a:avLst/>
          </a:prstGeom>
          <a:noFill/>
        </p:spPr>
        <p:txBody>
          <a:bodyPr>
            <a:spAutoFit/>
          </a:bodyPr>
          <a:lstStyle/>
          <a:p>
            <a:pPr eaLnBrk="1" hangingPunct="1">
              <a:defRPr/>
            </a:pPr>
            <a:r>
              <a:rPr lang="en-US" sz="1200" dirty="0">
                <a:latin typeface="+mj-lt"/>
              </a:rPr>
              <a:t>Chart 2.1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p:txBody>
          <a:bodyPr>
            <a:noAutofit/>
          </a:bodyPr>
          <a:lstStyle/>
          <a:p>
            <a:pPr>
              <a:defRPr/>
            </a:pPr>
            <a:r>
              <a:rPr lang="en-US" sz="2800" u="sng" dirty="0" smtClean="0">
                <a:latin typeface="+mn-lt"/>
                <a:cs typeface="Times New Roman" panose="02020603050405020304" pitchFamily="18" charset="0"/>
              </a:rPr>
              <a:t>Contracts vs. Grants</a:t>
            </a:r>
            <a:endParaRPr lang="en-US" altLang="en-US" sz="2800" u="sng" dirty="0" smtClean="0">
              <a:latin typeface="+mn-lt"/>
            </a:endParaRPr>
          </a:p>
        </p:txBody>
      </p:sp>
      <p:sp>
        <p:nvSpPr>
          <p:cNvPr id="31747"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D9A30D4B-2FDA-4E45-A0E7-2995AFF3640B}" type="slidenum">
              <a:rPr lang="en-US" altLang="en-US" sz="1100" smtClean="0">
                <a:solidFill>
                  <a:srgbClr val="7F7F7F"/>
                </a:solidFill>
              </a:rPr>
              <a:pPr>
                <a:spcBef>
                  <a:spcPct val="0"/>
                </a:spcBef>
                <a:buFontTx/>
                <a:buNone/>
              </a:pPr>
              <a:t>7</a:t>
            </a:fld>
            <a:endParaRPr lang="en-US" altLang="en-US" sz="1100" smtClean="0">
              <a:solidFill>
                <a:srgbClr val="7F7F7F"/>
              </a:solidFill>
            </a:endParaRPr>
          </a:p>
        </p:txBody>
      </p:sp>
      <p:sp>
        <p:nvSpPr>
          <p:cNvPr id="2" name="TextBox 1"/>
          <p:cNvSpPr txBox="1"/>
          <p:nvPr/>
        </p:nvSpPr>
        <p:spPr>
          <a:xfrm>
            <a:off x="914400" y="1600200"/>
            <a:ext cx="3962400" cy="3970338"/>
          </a:xfrm>
          <a:prstGeom prst="rect">
            <a:avLst/>
          </a:prstGeom>
          <a:noFill/>
        </p:spPr>
        <p:txBody>
          <a:bodyPr>
            <a:spAutoFit/>
          </a:bodyPr>
          <a:lstStyle/>
          <a:p>
            <a:pPr eaLnBrk="1" hangingPunct="1">
              <a:defRPr/>
            </a:pPr>
            <a:r>
              <a:rPr lang="en-US" u="sng" dirty="0">
                <a:latin typeface="Arial" charset="0"/>
                <a:cs typeface="Arial" charset="0"/>
              </a:rPr>
              <a:t>CONTRACTS</a:t>
            </a:r>
          </a:p>
          <a:p>
            <a:pPr marL="285750" indent="-285750" eaLnBrk="1" hangingPunct="1">
              <a:buFont typeface="Arial" panose="020B0604020202020204" pitchFamily="34" charset="0"/>
              <a:buChar char="•"/>
              <a:defRPr/>
            </a:pPr>
            <a:r>
              <a:rPr lang="en-US" dirty="0">
                <a:latin typeface="Arial" charset="0"/>
                <a:cs typeface="Arial" charset="0"/>
              </a:rPr>
              <a:t>To acquire goods or services for the direct use or benefit of the government.</a:t>
            </a:r>
          </a:p>
          <a:p>
            <a:pPr marL="285750" indent="-285750" eaLnBrk="1" hangingPunct="1">
              <a:buFont typeface="Arial" panose="020B0604020202020204" pitchFamily="34" charset="0"/>
              <a:buChar char="•"/>
              <a:defRPr/>
            </a:pPr>
            <a:r>
              <a:rPr lang="en-US" dirty="0">
                <a:latin typeface="Arial" charset="0"/>
                <a:cs typeface="Arial" charset="0"/>
              </a:rPr>
              <a:t>Government has a greater degree of control and monitoring.</a:t>
            </a:r>
          </a:p>
          <a:p>
            <a:pPr marL="285750" indent="-285750" eaLnBrk="1" hangingPunct="1">
              <a:buFont typeface="Arial" panose="020B0604020202020204" pitchFamily="34" charset="0"/>
              <a:buChar char="•"/>
              <a:defRPr/>
            </a:pPr>
            <a:r>
              <a:rPr lang="en-US" dirty="0">
                <a:latin typeface="Arial" charset="0"/>
                <a:cs typeface="Arial" charset="0"/>
              </a:rPr>
              <a:t>Governed by large body of statutes, regulations and policies:</a:t>
            </a:r>
          </a:p>
          <a:p>
            <a:pPr marL="742950" lvl="1" indent="-285750" eaLnBrk="1" hangingPunct="1">
              <a:buFont typeface="Arial" panose="020B0604020202020204" pitchFamily="34" charset="0"/>
              <a:buChar char="•"/>
              <a:defRPr/>
            </a:pPr>
            <a:r>
              <a:rPr lang="en-US" dirty="0">
                <a:latin typeface="Arial" charset="0"/>
                <a:cs typeface="Arial" charset="0"/>
              </a:rPr>
              <a:t>Competition in Contracting Act (CICA)</a:t>
            </a:r>
          </a:p>
          <a:p>
            <a:pPr marL="742950" lvl="1" indent="-285750" eaLnBrk="1" hangingPunct="1">
              <a:buFont typeface="Arial" panose="020B0604020202020204" pitchFamily="34" charset="0"/>
              <a:buChar char="•"/>
              <a:defRPr/>
            </a:pPr>
            <a:r>
              <a:rPr lang="en-US" dirty="0">
                <a:latin typeface="Arial" charset="0"/>
                <a:cs typeface="Arial" charset="0"/>
              </a:rPr>
              <a:t>Federal Acquisition Regulations (FAR)</a:t>
            </a:r>
          </a:p>
          <a:p>
            <a:pPr marL="742950" lvl="1" indent="-285750" eaLnBrk="1" hangingPunct="1">
              <a:buFont typeface="Arial" panose="020B0604020202020204" pitchFamily="34" charset="0"/>
              <a:buChar char="•"/>
              <a:defRPr/>
            </a:pPr>
            <a:r>
              <a:rPr lang="en-US" dirty="0">
                <a:latin typeface="Arial" charset="0"/>
                <a:cs typeface="Arial" charset="0"/>
              </a:rPr>
              <a:t>HHS Acquisition Regulations (HHSAR) </a:t>
            </a:r>
          </a:p>
        </p:txBody>
      </p:sp>
      <p:sp>
        <p:nvSpPr>
          <p:cNvPr id="3" name="TextBox 2"/>
          <p:cNvSpPr txBox="1"/>
          <p:nvPr/>
        </p:nvSpPr>
        <p:spPr>
          <a:xfrm>
            <a:off x="5486400" y="1600200"/>
            <a:ext cx="3124200" cy="2308225"/>
          </a:xfrm>
          <a:prstGeom prst="rect">
            <a:avLst/>
          </a:prstGeom>
          <a:noFill/>
        </p:spPr>
        <p:txBody>
          <a:bodyPr>
            <a:spAutoFit/>
          </a:bodyPr>
          <a:lstStyle/>
          <a:p>
            <a:pPr eaLnBrk="1" hangingPunct="1">
              <a:defRPr/>
            </a:pPr>
            <a:r>
              <a:rPr lang="en-US" u="sng" dirty="0">
                <a:latin typeface="Arial" charset="0"/>
                <a:cs typeface="Arial" charset="0"/>
              </a:rPr>
              <a:t>GRANTS</a:t>
            </a:r>
          </a:p>
          <a:p>
            <a:pPr marL="285750" indent="-285750" eaLnBrk="1" hangingPunct="1">
              <a:buFont typeface="Arial" panose="020B0604020202020204" pitchFamily="34" charset="0"/>
              <a:buChar char="•"/>
              <a:defRPr/>
            </a:pPr>
            <a:r>
              <a:rPr lang="en-US" dirty="0">
                <a:latin typeface="Arial" charset="0"/>
                <a:cs typeface="Arial" charset="0"/>
              </a:rPr>
              <a:t>To provide assistance to accomplish a public purpose.</a:t>
            </a:r>
          </a:p>
          <a:p>
            <a:pPr marL="285750" indent="-285750" eaLnBrk="1" hangingPunct="1">
              <a:buFont typeface="Arial" panose="020B0604020202020204" pitchFamily="34" charset="0"/>
              <a:buChar char="•"/>
              <a:defRPr/>
            </a:pPr>
            <a:r>
              <a:rPr lang="en-US" dirty="0">
                <a:latin typeface="Arial" charset="0"/>
                <a:cs typeface="Arial" charset="0"/>
              </a:rPr>
              <a:t>Less government control than a contract.</a:t>
            </a:r>
          </a:p>
          <a:p>
            <a:pPr marL="285750" indent="-285750" eaLnBrk="1" hangingPunct="1">
              <a:buFont typeface="Arial" panose="020B0604020202020204" pitchFamily="34" charset="0"/>
              <a:buChar char="•"/>
              <a:defRPr/>
            </a:pPr>
            <a:r>
              <a:rPr lang="en-US" dirty="0">
                <a:latin typeface="Arial" charset="0"/>
                <a:cs typeface="Arial" charset="0"/>
              </a:rPr>
              <a:t>Governed by a separate body of law. </a:t>
            </a:r>
          </a:p>
        </p:txBody>
      </p:sp>
      <p:sp>
        <p:nvSpPr>
          <p:cNvPr id="31750" name="TextBox 3"/>
          <p:cNvSpPr txBox="1">
            <a:spLocks noChangeArrowheads="1"/>
          </p:cNvSpPr>
          <p:nvPr/>
        </p:nvSpPr>
        <p:spPr bwMode="auto">
          <a:xfrm>
            <a:off x="762000" y="5983288"/>
            <a:ext cx="7848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Overlap: human subjects and animal research; financial conflicts of interest; salary rate limitations; cost principles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a:xfrm>
            <a:off x="457200" y="1798638"/>
            <a:ext cx="8229600" cy="4525962"/>
          </a:xfrm>
        </p:spPr>
        <p:txBody>
          <a:bodyPr/>
          <a:lstStyle/>
          <a:p>
            <a:r>
              <a:rPr lang="en-US" altLang="en-US" sz="2400" u="sng" dirty="0" smtClean="0"/>
              <a:t>Fixed Price</a:t>
            </a:r>
          </a:p>
          <a:p>
            <a:pPr lvl="2"/>
            <a:r>
              <a:rPr lang="en-US" altLang="en-US" sz="1600" dirty="0" smtClean="0"/>
              <a:t>Used when risk is minimal, or can be predicted with an acceptable degree of certainty.</a:t>
            </a:r>
          </a:p>
          <a:p>
            <a:pPr lvl="2"/>
            <a:r>
              <a:rPr lang="en-US" altLang="en-US" sz="1600" dirty="0" smtClean="0"/>
              <a:t>Examples: Firm-Fixed-Price; Fixed-Price w/ Economic Price 			  Adjustment; Fixed-Price, Incentive</a:t>
            </a:r>
          </a:p>
          <a:p>
            <a:pPr lvl="2"/>
            <a:r>
              <a:rPr lang="en-US" altLang="en-US" sz="1600" dirty="0" smtClean="0"/>
              <a:t>Preferred type; required for Commercial Items, Sealed Bidding</a:t>
            </a:r>
          </a:p>
          <a:p>
            <a:r>
              <a:rPr lang="en-US" altLang="en-US" sz="2400" u="sng" dirty="0" smtClean="0"/>
              <a:t>Cost Reimbursement</a:t>
            </a:r>
          </a:p>
          <a:p>
            <a:pPr lvl="2"/>
            <a:r>
              <a:rPr lang="en-US" altLang="en-US" sz="1600" dirty="0" smtClean="0"/>
              <a:t>Used only when requirements cannot be defined sufficiently, or uncertainties do not permit costs to be estimated with sufficient accuracy.</a:t>
            </a:r>
          </a:p>
          <a:p>
            <a:pPr lvl="2"/>
            <a:r>
              <a:rPr lang="en-US" altLang="en-US" sz="1600" dirty="0" smtClean="0"/>
              <a:t>Examples: Cost; Cost-Plus-Fee (Fixed, Incentive, Award); CPFF-			Completion; CPFF-Term</a:t>
            </a:r>
          </a:p>
          <a:p>
            <a:r>
              <a:rPr lang="en-US" altLang="en-US" sz="2400" u="sng" dirty="0" smtClean="0"/>
              <a:t>Indefinite-Delivery</a:t>
            </a:r>
          </a:p>
          <a:p>
            <a:pPr lvl="2"/>
            <a:r>
              <a:rPr lang="en-US" altLang="en-US" sz="1600" dirty="0" smtClean="0"/>
              <a:t>Used when exact time/exact quantities are not known at time of contract award.</a:t>
            </a:r>
          </a:p>
          <a:p>
            <a:pPr lvl="2"/>
            <a:r>
              <a:rPr lang="en-US" altLang="en-US" sz="1600" dirty="0" smtClean="0"/>
              <a:t>Work is awarded through Delivery/Task Orders</a:t>
            </a:r>
          </a:p>
          <a:p>
            <a:pPr lvl="2"/>
            <a:r>
              <a:rPr lang="en-US" altLang="en-US" sz="1600" dirty="0" smtClean="0"/>
              <a:t>Examples: Definite-Quantity; Indefinite-Quantity; Requirements</a:t>
            </a:r>
          </a:p>
        </p:txBody>
      </p:sp>
      <p:sp>
        <p:nvSpPr>
          <p:cNvPr id="33795" name="Title 2"/>
          <p:cNvSpPr>
            <a:spLocks noGrp="1"/>
          </p:cNvSpPr>
          <p:nvPr>
            <p:ph type="title"/>
          </p:nvPr>
        </p:nvSpPr>
        <p:spPr/>
        <p:txBody>
          <a:bodyPr/>
          <a:lstStyle/>
          <a:p>
            <a:r>
              <a:rPr lang="en-US" altLang="en-US" sz="2800" u="sng" dirty="0" smtClean="0"/>
              <a:t>Types of Contracts (FAR Part 16)</a:t>
            </a:r>
          </a:p>
        </p:txBody>
      </p:sp>
      <p:sp>
        <p:nvSpPr>
          <p:cNvPr id="337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BFC2091-3601-4279-A58F-0D74140601BD}" type="slidenum">
              <a:rPr lang="en-US" altLang="en-US" smtClean="0">
                <a:solidFill>
                  <a:srgbClr val="7F7F7F"/>
                </a:solidFill>
                <a:latin typeface="Calibri" panose="020F0502020204030204" pitchFamily="34" charset="0"/>
              </a:rPr>
              <a:pPr/>
              <a:t>8</a:t>
            </a:fld>
            <a:endParaRPr lang="en-US" altLang="en-US" smtClean="0">
              <a:solidFill>
                <a:srgbClr val="7F7F7F"/>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a:xfrm>
            <a:off x="457200" y="1798638"/>
            <a:ext cx="8229600" cy="4525962"/>
          </a:xfrm>
        </p:spPr>
        <p:txBody>
          <a:bodyPr/>
          <a:lstStyle/>
          <a:p>
            <a:r>
              <a:rPr lang="en-US" altLang="en-US" sz="2600" smtClean="0"/>
              <a:t>Usually cost type</a:t>
            </a:r>
          </a:p>
          <a:p>
            <a:r>
              <a:rPr lang="en-US" altLang="en-US" sz="2600" smtClean="0"/>
              <a:t>Payment typically made on a monthly basis</a:t>
            </a:r>
          </a:p>
          <a:p>
            <a:r>
              <a:rPr lang="en-US" altLang="en-US" sz="2600" smtClean="0"/>
              <a:t>Government may fully fund the contract at award or funding may be divided based upon the government’s requirement.</a:t>
            </a:r>
          </a:p>
          <a:p>
            <a:r>
              <a:rPr lang="en-US" altLang="en-US" sz="2600" smtClean="0"/>
              <a:t>Deliverables (e.g. monthly &amp; annual reports; small business subcontracting reports; information security).</a:t>
            </a:r>
          </a:p>
          <a:p>
            <a:r>
              <a:rPr lang="en-US" altLang="en-US" sz="2600" smtClean="0"/>
              <a:t>Contracting Officer &amp; Contracting Officer’s Representative</a:t>
            </a:r>
          </a:p>
        </p:txBody>
      </p:sp>
      <p:sp>
        <p:nvSpPr>
          <p:cNvPr id="34819" name="Title 2"/>
          <p:cNvSpPr>
            <a:spLocks noGrp="1"/>
          </p:cNvSpPr>
          <p:nvPr>
            <p:ph type="title"/>
          </p:nvPr>
        </p:nvSpPr>
        <p:spPr/>
        <p:txBody>
          <a:bodyPr/>
          <a:lstStyle/>
          <a:p>
            <a:r>
              <a:rPr lang="en-US" altLang="en-US" sz="2800" u="sng" dirty="0" smtClean="0"/>
              <a:t>R&amp;D Contracts</a:t>
            </a:r>
          </a:p>
        </p:txBody>
      </p:sp>
      <p:sp>
        <p:nvSpPr>
          <p:cNvPr id="348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C57DDE88-2277-4F5A-AECD-CB423B14CEC9}" type="slidenum">
              <a:rPr lang="en-US" altLang="en-US" sz="1100" smtClean="0">
                <a:solidFill>
                  <a:srgbClr val="7F7F7F"/>
                </a:solidFill>
              </a:rPr>
              <a:pPr>
                <a:spcBef>
                  <a:spcPct val="0"/>
                </a:spcBef>
                <a:buFontTx/>
                <a:buNone/>
              </a:pPr>
              <a:t>9</a:t>
            </a:fld>
            <a:endParaRPr lang="en-US" altLang="en-US" sz="1100" smtClean="0">
              <a:solidFill>
                <a:srgbClr val="7F7F7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IH OALM">
      <a:dk1>
        <a:srgbClr val="2F2B20"/>
      </a:dk1>
      <a:lt1>
        <a:srgbClr val="FFFFFF"/>
      </a:lt1>
      <a:dk2>
        <a:srgbClr val="5F5F5F"/>
      </a:dk2>
      <a:lt2>
        <a:srgbClr val="8DB6CD"/>
      </a:lt2>
      <a:accent1>
        <a:srgbClr val="6699CC"/>
      </a:accent1>
      <a:accent2>
        <a:srgbClr val="009ACD"/>
      </a:accent2>
      <a:accent3>
        <a:srgbClr val="9CBEBD"/>
      </a:accent3>
      <a:accent4>
        <a:srgbClr val="95A39D"/>
      </a:accent4>
      <a:accent5>
        <a:srgbClr val="CC3399"/>
      </a:accent5>
      <a:accent6>
        <a:srgbClr val="800080"/>
      </a:accent6>
      <a:hlink>
        <a:srgbClr val="009ACD"/>
      </a:hlink>
      <a:folHlink>
        <a:srgbClr val="CC33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NIH OALM">
      <a:dk1>
        <a:srgbClr val="2F2B20"/>
      </a:dk1>
      <a:lt1>
        <a:srgbClr val="FFFFFF"/>
      </a:lt1>
      <a:dk2>
        <a:srgbClr val="5F5F5F"/>
      </a:dk2>
      <a:lt2>
        <a:srgbClr val="8DB6CD"/>
      </a:lt2>
      <a:accent1>
        <a:srgbClr val="6699CC"/>
      </a:accent1>
      <a:accent2>
        <a:srgbClr val="009ACD"/>
      </a:accent2>
      <a:accent3>
        <a:srgbClr val="9CBEBD"/>
      </a:accent3>
      <a:accent4>
        <a:srgbClr val="95A39D"/>
      </a:accent4>
      <a:accent5>
        <a:srgbClr val="CC3399"/>
      </a:accent5>
      <a:accent6>
        <a:srgbClr val="800080"/>
      </a:accent6>
      <a:hlink>
        <a:srgbClr val="009ACD"/>
      </a:hlink>
      <a:folHlink>
        <a:srgbClr val="CC33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13932BB50E0F40A2A420C0FA0699AE" ma:contentTypeVersion="0" ma:contentTypeDescription="Create a new document." ma:contentTypeScope="" ma:versionID="1ba8b3d26b8bb2e7d5ab090592e7f65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C6128CB-EA62-4548-92CB-4259B6AB67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3C82986-4383-4FE5-8E78-5EE8DA3C4381}">
  <ds:schemaRefs>
    <ds:schemaRef ds:uri="http://schemas.openxmlformats.org/package/2006/metadata/core-properties"/>
    <ds:schemaRef ds:uri="http://purl.org/dc/elements/1.1/"/>
    <ds:schemaRef ds:uri="http://schemas.microsoft.com/office/2006/metadata/properties"/>
    <ds:schemaRef ds:uri="http://purl.org/dc/terms/"/>
    <ds:schemaRef ds:uri="http://purl.org/dc/dcmitype/"/>
    <ds:schemaRef ds:uri="http://schemas.microsoft.com/office/infopath/2007/PartnerControl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6304</TotalTime>
  <Words>3872</Words>
  <Application>Microsoft Office PowerPoint</Application>
  <PresentationFormat>On-screen Show (4:3)</PresentationFormat>
  <Paragraphs>384</Paragraphs>
  <Slides>42</Slides>
  <Notes>30</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42</vt:i4>
      </vt:variant>
    </vt:vector>
  </HeadingPairs>
  <TitlesOfParts>
    <vt:vector size="50" baseType="lpstr">
      <vt:lpstr>Arial</vt:lpstr>
      <vt:lpstr>Calibri</vt:lpstr>
      <vt:lpstr>FrankRuehl</vt:lpstr>
      <vt:lpstr>Times New Roman</vt:lpstr>
      <vt:lpstr>Office Theme</vt:lpstr>
      <vt:lpstr>Custom Design</vt:lpstr>
      <vt:lpstr>1_Office Theme</vt:lpstr>
      <vt:lpstr>Chart</vt:lpstr>
      <vt:lpstr> Research and Development Contracts </vt:lpstr>
      <vt:lpstr>Contents</vt:lpstr>
      <vt:lpstr>On the Forefront of Science</vt:lpstr>
      <vt:lpstr>PowerPoint Presentation</vt:lpstr>
      <vt:lpstr>NIH FY 2015 COAC and Delegated Obligations by Procurement Mechanism $4.77B </vt:lpstr>
      <vt:lpstr> NIH FY 2015 R&amp;D Contract Obligations by COAC $1.14 B </vt:lpstr>
      <vt:lpstr>Contracts vs. Grants</vt:lpstr>
      <vt:lpstr>Types of Contracts (FAR Part 16)</vt:lpstr>
      <vt:lpstr>R&amp;D Contracts</vt:lpstr>
      <vt:lpstr>Examples of NIH R&amp;D Contracts</vt:lpstr>
      <vt:lpstr>Where to look: FedBizOpps</vt:lpstr>
      <vt:lpstr>Where to look: HHS Procurement Forecast</vt:lpstr>
      <vt:lpstr>Where to Look: NIH Institutes</vt:lpstr>
      <vt:lpstr>R&amp;D Contracts – Award Process</vt:lpstr>
      <vt:lpstr>Proposal Evaluation - Technical</vt:lpstr>
      <vt:lpstr>Proposal Evaluation - Technical</vt:lpstr>
      <vt:lpstr>Proposal Evaluation - Cost</vt:lpstr>
      <vt:lpstr>Past Performance Evaluation</vt:lpstr>
      <vt:lpstr>Competitive Range and Negotiations</vt:lpstr>
      <vt:lpstr>Source Selection</vt:lpstr>
      <vt:lpstr>You Got the Contract – Now What?</vt:lpstr>
      <vt:lpstr>Obligations and Limitations</vt:lpstr>
      <vt:lpstr>The Contract</vt:lpstr>
      <vt:lpstr> As the PI - What is Important to You</vt:lpstr>
      <vt:lpstr>The Heart of the Contract </vt:lpstr>
      <vt:lpstr>The Players</vt:lpstr>
      <vt:lpstr>For the Government</vt:lpstr>
      <vt:lpstr>For the Contractor</vt:lpstr>
      <vt:lpstr>Contract Performance</vt:lpstr>
      <vt:lpstr>Getting Your Money</vt:lpstr>
      <vt:lpstr>Invoice Review by the Government</vt:lpstr>
      <vt:lpstr>Allowability</vt:lpstr>
      <vt:lpstr>Uniform Guidance and Contracts</vt:lpstr>
      <vt:lpstr>Allocable Costs</vt:lpstr>
      <vt:lpstr>Reasonableness of Costs</vt:lpstr>
      <vt:lpstr>You Didn’t Pay My Invoice</vt:lpstr>
      <vt:lpstr>Most Common Suspensions</vt:lpstr>
      <vt:lpstr>Travel Costs</vt:lpstr>
      <vt:lpstr>Final Thoughts</vt:lpstr>
      <vt:lpstr>Opportunities</vt:lpstr>
      <vt:lpstr>Regulations and Policy</vt:lpstr>
      <vt:lpstr>NIH Information</vt:lpstr>
    </vt:vector>
  </TitlesOfParts>
  <Company>NIH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 OALM 2013 PPT Template - choice 1</dc:title>
  <dc:subject>Draft - OALM 2013 PPT Template - 1st choice</dc:subject>
  <dc:creator>NIH/OD/OALM</dc:creator>
  <cp:keywords>template, draft</cp:keywords>
  <dc:description>508 compliant 8/12/13</dc:description>
  <cp:lastModifiedBy>Dwyer, Cynthia (NIH/OD) [E]</cp:lastModifiedBy>
  <cp:revision>259</cp:revision>
  <cp:lastPrinted>2015-09-14T10:25:20Z</cp:lastPrinted>
  <dcterms:created xsi:type="dcterms:W3CDTF">2013-05-13T17:33:41Z</dcterms:created>
  <dcterms:modified xsi:type="dcterms:W3CDTF">2016-10-05T16:23:51Z</dcterms:modified>
  <cp:category>senior staff</cp:category>
</cp:coreProperties>
</file>