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24" r:id="rId5"/>
  </p:sldMasterIdLst>
  <p:notesMasterIdLst>
    <p:notesMasterId r:id="rId34"/>
  </p:notesMasterIdLst>
  <p:handoutMasterIdLst>
    <p:handoutMasterId r:id="rId35"/>
  </p:handoutMasterIdLst>
  <p:sldIdLst>
    <p:sldId id="261" r:id="rId6"/>
    <p:sldId id="368" r:id="rId7"/>
    <p:sldId id="335" r:id="rId8"/>
    <p:sldId id="310" r:id="rId9"/>
    <p:sldId id="369" r:id="rId10"/>
    <p:sldId id="346" r:id="rId11"/>
    <p:sldId id="347" r:id="rId12"/>
    <p:sldId id="348" r:id="rId13"/>
    <p:sldId id="349" r:id="rId14"/>
    <p:sldId id="350" r:id="rId15"/>
    <p:sldId id="370" r:id="rId16"/>
    <p:sldId id="276" r:id="rId17"/>
    <p:sldId id="284" r:id="rId18"/>
    <p:sldId id="353" r:id="rId19"/>
    <p:sldId id="354" r:id="rId20"/>
    <p:sldId id="351" r:id="rId21"/>
    <p:sldId id="371" r:id="rId22"/>
    <p:sldId id="337" r:id="rId23"/>
    <p:sldId id="374" r:id="rId24"/>
    <p:sldId id="340" r:id="rId25"/>
    <p:sldId id="341" r:id="rId26"/>
    <p:sldId id="372" r:id="rId27"/>
    <p:sldId id="363" r:id="rId28"/>
    <p:sldId id="364" r:id="rId29"/>
    <p:sldId id="365" r:id="rId30"/>
    <p:sldId id="362" r:id="rId31"/>
    <p:sldId id="359" r:id="rId32"/>
    <p:sldId id="366" r:id="rId33"/>
  </p:sldIdLst>
  <p:sldSz cx="9144000" cy="6858000" type="screen4x3"/>
  <p:notesSz cx="6950075" cy="9236075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5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80494" autoAdjust="0"/>
  </p:normalViewPr>
  <p:slideViewPr>
    <p:cSldViewPr snapToGrid="0" snapToObjects="1">
      <p:cViewPr varScale="1">
        <p:scale>
          <a:sx n="60" d="100"/>
          <a:sy n="60" d="100"/>
        </p:scale>
        <p:origin x="16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8A0A283-F346-4359-B6D5-33A6AB596C8C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EB7C740-C8B8-4930-A1AA-C3F1E397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557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A4033CD-8F20-4D43-A32E-0ACA2E878AFF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D456BDA-8E23-4A27-A373-8E5F3F60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667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Burden</a:t>
            </a:r>
            <a:r>
              <a:rPr lang="en-US" baseline="0" dirty="0" smtClean="0"/>
              <a:t> of proof</a:t>
            </a:r>
          </a:p>
          <a:p>
            <a:r>
              <a:rPr lang="en-US" dirty="0" smtClean="0"/>
              <a:t>Preponderance</a:t>
            </a:r>
            <a:r>
              <a:rPr lang="en-US" baseline="0" dirty="0" smtClean="0"/>
              <a:t> of evidence – not beyond a reasonable doubt (criminal)</a:t>
            </a:r>
            <a:endParaRPr lang="en-US" dirty="0" smtClean="0"/>
          </a:p>
          <a:p>
            <a:r>
              <a:rPr lang="en-US" dirty="0" smtClean="0"/>
              <a:t>Must be able</a:t>
            </a:r>
            <a:r>
              <a:rPr lang="en-US" baseline="0" dirty="0" smtClean="0"/>
              <a:t> to identify individual responsible.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88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88A7-C295-4927-9178-10671C583E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1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84531-532E-4955-9D8E-510EA9476B6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54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Findings of Research Misconduct published in the Federal Register and in the NIH Guide</a:t>
            </a:r>
          </a:p>
          <a:p>
            <a:endParaRPr lang="en-US" dirty="0"/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Respondent may enter into a Voluntary Exclusion or Settlement Agreement that could involve:</a:t>
            </a:r>
          </a:p>
          <a:p>
            <a:pPr marL="175416" indent="-17541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 for direct supervision</a:t>
            </a:r>
          </a:p>
          <a:p>
            <a:pPr marL="175416" indent="-17541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 for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employer to certify the integrity of respondent’s data for future submissions</a:t>
            </a:r>
          </a:p>
          <a:p>
            <a:pPr marL="175416" indent="-17541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Exclusion from serving in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advisory capacity to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(includes review committees)</a:t>
            </a:r>
          </a:p>
          <a:p>
            <a:pPr marL="175416" indent="-17541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Debarment (ineligible to received government funding)</a:t>
            </a:r>
          </a:p>
          <a:p>
            <a:pPr marL="175416" indent="-175416" defTabSz="935553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 retraction of publications – Announce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PubMed</a:t>
            </a:r>
          </a:p>
          <a:p>
            <a:pPr>
              <a:lnSpc>
                <a:spcPct val="115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84531-532E-4955-9D8E-510EA9476B6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11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84531-532E-4955-9D8E-510EA9476B6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96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Notice and note is never removed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84531-532E-4955-9D8E-510EA9476B6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0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88A7-C295-4927-9178-10671C583E2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17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4916">
              <a:defRPr/>
            </a:pPr>
            <a:r>
              <a:rPr lang="en-US" sz="2800" dirty="0">
                <a:solidFill>
                  <a:srgbClr val="002060"/>
                </a:solidFill>
              </a:rPr>
              <a:t>Requires institution must report to the ORI all allegations of research misconduct involving PHS support IMMEDIATELY upon learning of such allegations or evidence of possible misconduct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Office of Research Integrity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Small Organization Statement 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 for Handling Allegations of Research Misconduct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Involving Public Health Services Research and Related Activities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b="1" u="sng" dirty="0">
                <a:latin typeface="Arial" pitchFamily="34" charset="0"/>
                <a:cs typeface="Arial" pitchFamily="34" charset="0"/>
              </a:rPr>
              <a:t>[institution]</a:t>
            </a:r>
            <a:r>
              <a:rPr lang="en-US" dirty="0">
                <a:latin typeface="Arial" pitchFamily="34" charset="0"/>
                <a:cs typeface="Arial" pitchFamily="34" charset="0"/>
              </a:rPr>
              <a:t> has incorporated into its policies and procedures the following approach for handling and reporting possible research misconduct and agrees to comply with other provisions of 42 C.F.R. Part 93: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1.  Upon becoming aware of an allegation or other evidence of possible research misconduct, the designated misconduct policy and procedures official of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[institution]</a:t>
            </a:r>
            <a:r>
              <a:rPr lang="en-US" dirty="0">
                <a:latin typeface="Arial" pitchFamily="34" charset="0"/>
                <a:cs typeface="Arial" pitchFamily="34" charset="0"/>
              </a:rPr>
              <a:t> will immediately contact the Office of Research Integrity (ORI) at (240) 453-8400, and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[institution]</a:t>
            </a:r>
            <a:r>
              <a:rPr lang="en-US" dirty="0">
                <a:latin typeface="Arial" pitchFamily="34" charset="0"/>
                <a:cs typeface="Arial" pitchFamily="34" charset="0"/>
              </a:rPr>
              <a:t> will submit an annual report to ORI.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2. 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[institution]</a:t>
            </a:r>
            <a:r>
              <a:rPr lang="en-US" dirty="0">
                <a:latin typeface="Arial" pitchFamily="34" charset="0"/>
                <a:cs typeface="Arial" pitchFamily="34" charset="0"/>
              </a:rPr>
              <a:t> will work with ORI or other appropriate offices of the Department of Health and Human Services (HHS) to develop and implement a process consistent with the regulation at 42 C.F.R. Part 93 to fully explore the allegation or evidence of misconduct involving PHS support research or research activities.  This may entail ORI/HHS taking primary responsibility for conducting the inquiry and/or investigation.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3. 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[institution]</a:t>
            </a:r>
            <a:r>
              <a:rPr lang="en-US" dirty="0">
                <a:latin typeface="Arial" pitchFamily="34" charset="0"/>
                <a:cs typeface="Arial" pitchFamily="34" charset="0"/>
              </a:rPr>
              <a:t> will cooperate fully with the ORI/HHS in conducting its oversight and review of possible research misconduct involving PHS supported research or research activities.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4. 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[institution]</a:t>
            </a:r>
            <a:r>
              <a:rPr lang="en-US" dirty="0">
                <a:latin typeface="Arial" pitchFamily="34" charset="0"/>
                <a:cs typeface="Arial" pitchFamily="34" charset="0"/>
              </a:rPr>
              <a:t> will inform its employees of their option to report any allegation or evidence of research misconduct directly to ORI rather than to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[institution’s]</a:t>
            </a:r>
            <a:r>
              <a:rPr lang="en-US" dirty="0">
                <a:latin typeface="Arial" pitchFamily="34" charset="0"/>
                <a:cs typeface="Arial" pitchFamily="34" charset="0"/>
              </a:rPr>
              <a:t> designated misconduct policies and procedures official.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5. 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[institution]</a:t>
            </a:r>
            <a:r>
              <a:rPr lang="en-US" dirty="0">
                <a:latin typeface="Arial" pitchFamily="34" charset="0"/>
                <a:cs typeface="Arial" pitchFamily="34" charset="0"/>
              </a:rPr>
              <a:t> has _____ employees, ____ of whom are involved in PHS research or research activities as defined in 42 C.F.R. Part 93.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Name of Institution:		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E-mail Address:				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Mailing Address:				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Phone:	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Fax:				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Institutional Official’s Name:		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Institutional Official’s Title:		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Institutional Official’s Signature:	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Date Signed: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84531-532E-4955-9D8E-510EA9476B6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53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consists</a:t>
            </a:r>
            <a:r>
              <a:rPr lang="en-US" baseline="0" dirty="0" smtClean="0"/>
              <a:t> of an image of the ORI website. </a:t>
            </a:r>
          </a:p>
          <a:p>
            <a:r>
              <a:rPr lang="en-US" baseline="0" dirty="0" smtClean="0"/>
              <a:t>The magnified image to the right is an image of the pull down box under Assurance Program and shows numerous selections. A top arrow points to “Assurance Program” and a bottom arrow points to “Annual Report System”.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84531-532E-4955-9D8E-510EA9476B6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39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captures the image of the Annual Report System</a:t>
            </a:r>
            <a:r>
              <a:rPr lang="en-US" baseline="0" dirty="0" smtClean="0"/>
              <a:t> selected from the ORI website.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institution’s Assurance record is maintained with the following:1) Accurate contact information of the signing official; 2) The current year’s Annual Report on Possible Research Misconduct (Form PHS-6349). The electronic submission date starts each year on January 1 and the deadline is March 1; 3) Policy and Procedures for Responding to Allegations of Research Misconduct.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84531-532E-4955-9D8E-510EA9476B6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1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88A7-C295-4927-9178-10671C583E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20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Health Service (PHS) Policies on Research Misconduct 42 CFR 93 apply to all NIH grantees!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84531-532E-4955-9D8E-510EA9476B6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12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NIH requires that all </a:t>
            </a:r>
            <a:r>
              <a:rPr lang="en-US" dirty="0">
                <a:solidFill>
                  <a:schemeClr val="tx2"/>
                </a:solidFill>
              </a:rPr>
              <a:t>trainees, fellows, participants, and scholars receiving support through any NIH training, career development award (individual or institutional), research education grant, and dissertation research grant </a:t>
            </a:r>
            <a:r>
              <a:rPr lang="en-US" dirty="0"/>
              <a:t>must receive instruction in responsible conduct of research. </a:t>
            </a:r>
          </a:p>
          <a:p>
            <a:pPr defTabSz="924916">
              <a:defRPr/>
            </a:pPr>
            <a:endParaRPr lang="en-US" dirty="0"/>
          </a:p>
          <a:p>
            <a:pPr defTabSz="924916">
              <a:defRPr/>
            </a:pPr>
            <a:r>
              <a:rPr lang="en-US" baseline="0" dirty="0" smtClean="0"/>
              <a:t>Image courtesy of NIH NIAD</a:t>
            </a:r>
          </a:p>
          <a:p>
            <a:pPr defTabSz="924916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5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88A7-C295-4927-9178-10671C583E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4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FDA1-B426-4A43-A2E0-7AFA9997F3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2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88A7-C295-4927-9178-10671C583E2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00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IC RIO sends</a:t>
            </a:r>
            <a:r>
              <a:rPr lang="en-US" baseline="0" dirty="0" smtClean="0"/>
              <a:t> allegation to OER-RI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NIH </a:t>
            </a:r>
            <a:r>
              <a:rPr lang="en-US" dirty="0"/>
              <a:t>OER-Research Integrity does an initial review of allegation</a:t>
            </a:r>
          </a:p>
          <a:p>
            <a:pPr>
              <a:spcBef>
                <a:spcPts val="2400"/>
              </a:spcBef>
            </a:pPr>
            <a:r>
              <a:rPr lang="en-US" dirty="0"/>
              <a:t>Refers all allegations of RM to ORI</a:t>
            </a:r>
          </a:p>
          <a:p>
            <a:pPr>
              <a:spcBef>
                <a:spcPts val="2400"/>
              </a:spcBef>
            </a:pPr>
            <a:r>
              <a:rPr lang="en-US" dirty="0"/>
              <a:t>NIH Office of Policy for Extramural Research Administration (OPERA) – grants management policy and compliance</a:t>
            </a:r>
          </a:p>
          <a:p>
            <a:pPr>
              <a:spcBef>
                <a:spcPts val="2400"/>
              </a:spcBef>
            </a:pPr>
            <a:r>
              <a:rPr lang="en-US" dirty="0"/>
              <a:t>NIH Office of Management Assessment (OMA) – fraud, waste &amp; abuse investigations</a:t>
            </a:r>
          </a:p>
          <a:p>
            <a:pPr>
              <a:spcBef>
                <a:spcPts val="2400"/>
              </a:spcBef>
            </a:pPr>
            <a:r>
              <a:rPr lang="en-US" dirty="0"/>
              <a:t>NIH Office of Laboratory Animal Welfare (OLAW)</a:t>
            </a:r>
          </a:p>
          <a:p>
            <a:pPr>
              <a:spcBef>
                <a:spcPts val="2400"/>
              </a:spcBef>
            </a:pPr>
            <a:r>
              <a:rPr lang="en-US" dirty="0"/>
              <a:t>Other Federal Agencies: OHRP, FDA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FDA1-B426-4A43-A2E0-7AFA9997F3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02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Assessment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Carried out by the institution or HHS ORI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Occurs immediately after an allegation is received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Institute RIO or HHS ORI determines whether an inquiry is warranted</a:t>
            </a:r>
          </a:p>
          <a:p>
            <a:endParaRPr lang="en-US" dirty="0" smtClean="0"/>
          </a:p>
          <a:p>
            <a:r>
              <a:rPr lang="en-US" u="sng" dirty="0" smtClean="0"/>
              <a:t>Inquiry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Carried out by the institution’s RIO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Inquiry Committee formed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Involves sequestration or research records (most crucial step; confidentiality</a:t>
            </a:r>
            <a:r>
              <a:rPr lang="en-US" baseline="0" dirty="0" smtClean="0"/>
              <a:t> important</a:t>
            </a:r>
            <a:r>
              <a:rPr lang="en-US" dirty="0" smtClean="0"/>
              <a:t>)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Institution must report to HHS ORI on the decision to investigate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	(must initiate investigation in 30 days)</a:t>
            </a:r>
          </a:p>
          <a:p>
            <a:endParaRPr lang="en-US" dirty="0" smtClean="0"/>
          </a:p>
          <a:p>
            <a:r>
              <a:rPr lang="en-US" u="sng" dirty="0" smtClean="0"/>
              <a:t>Investigation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Carried out by the institution 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Must begin no more than 30 days after inquiry decision to investigate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Investigation Committee is formed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Respondent can comment on report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Institution reports findings and actions to HHS ORI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HHS ORI may or may not concur with an institutional finding of misconduct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r>
              <a:rPr lang="en-US" dirty="0" smtClean="0"/>
              <a:t>Institutions may have different definitions of research misconduct</a:t>
            </a:r>
          </a:p>
          <a:p>
            <a:pPr marL="175416" indent="-175416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FDA1-B426-4A43-A2E0-7AFA9997F3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jpg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56"/>
          <a:stretch/>
        </p:blipFill>
        <p:spPr>
          <a:xfrm>
            <a:off x="-132517" y="0"/>
            <a:ext cx="105906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7304" y="474529"/>
            <a:ext cx="5994215" cy="378228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4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>
            <a:noAutofit/>
          </a:bodyPr>
          <a:lstStyle>
            <a:lvl1pPr marL="0" indent="0" algn="l">
              <a:buNone/>
              <a:defRPr sz="2800" b="0" cap="all" spc="12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608" y="6121402"/>
            <a:ext cx="3925448" cy="6045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7304" y="6039431"/>
            <a:ext cx="686948" cy="68649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13601" y="6580615"/>
            <a:ext cx="2547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Office of Extramural Programs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9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10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3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51794" cy="4373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952" y="363984"/>
            <a:ext cx="7772400" cy="4321175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US" sz="4400" b="1" spc="-80" dirty="0">
                <a:solidFill>
                  <a:srgbClr val="65666A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952" y="4702175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99636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>
                <a:solidFill>
                  <a:srgbClr val="65666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99636" y="2259366"/>
            <a:ext cx="3291840" cy="384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0" kern="1200" cap="all" spc="100" baseline="0" dirty="0" smtClean="0">
                <a:solidFill>
                  <a:srgbClr val="65666A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lang="en-US" sz="2800" b="0" kern="1200" dirty="0" smtClean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1pPr>
            <a:lvl2pPr marL="457200" indent="-182880">
              <a:defRPr lang="en-US" sz="2400" kern="1200" dirty="0" smtClean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2pPr>
            <a:lvl3pPr marL="685800" indent="-182880">
              <a:defRPr lang="en-US" sz="2000" kern="1200" dirty="0" smtClean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marL="457200" lvl="1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685800" lvl="2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ddedlightblue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89650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5843" y="6345026"/>
            <a:ext cx="1231757" cy="3206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rgbClr val="0070C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7352" y="6453012"/>
            <a:ext cx="86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329849"/>
            <a:ext cx="448365" cy="446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6346" y="6380728"/>
            <a:ext cx="2582550" cy="39599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827161" y="6449810"/>
            <a:ext cx="2547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kern="1200" dirty="0" smtClean="0">
                <a:solidFill>
                  <a:srgbClr val="274C8B"/>
                </a:solidFill>
                <a:latin typeface="+mn-lt"/>
                <a:ea typeface="+mn-ea"/>
                <a:cs typeface="+mn-cs"/>
              </a:rPr>
              <a:t>Office of Extramural Programs</a:t>
            </a:r>
            <a:endParaRPr lang="en-US" sz="1100" i="1" dirty="0">
              <a:solidFill>
                <a:srgbClr val="274C8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3600" b="0" kern="1200">
          <a:solidFill>
            <a:srgbClr val="65666A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>
          <a:solidFill>
            <a:srgbClr val="65666A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rgbClr val="65666A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rgbClr val="65666A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rgbClr val="6566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3843163" y="6172201"/>
            <a:ext cx="3942523" cy="3206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200" y="6329849"/>
            <a:ext cx="448365" cy="4468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6346" y="6380728"/>
            <a:ext cx="2582550" cy="3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7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7304" y="474529"/>
            <a:ext cx="6459054" cy="3782281"/>
          </a:xfrm>
        </p:spPr>
        <p:txBody>
          <a:bodyPr/>
          <a:lstStyle/>
          <a:p>
            <a:r>
              <a:rPr lang="en-US" dirty="0" smtClean="0"/>
              <a:t>Research integrity at the </a:t>
            </a:r>
            <a:r>
              <a:rPr lang="en-US" dirty="0" err="1" smtClean="0"/>
              <a:t>nih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253226"/>
            <a:ext cx="6153150" cy="914400"/>
          </a:xfrm>
        </p:spPr>
        <p:txBody>
          <a:bodyPr/>
          <a:lstStyle/>
          <a:p>
            <a:r>
              <a:rPr lang="en-US" sz="2400" dirty="0" err="1" smtClean="0"/>
              <a:t>october</a:t>
            </a:r>
            <a:r>
              <a:rPr lang="en-US" sz="2400" dirty="0" smtClean="0"/>
              <a:t> 27, </a:t>
            </a:r>
            <a:r>
              <a:rPr lang="en-US" sz="2400" dirty="0" smtClean="0"/>
              <a:t>2016</a:t>
            </a:r>
          </a:p>
          <a:p>
            <a:r>
              <a:rPr lang="en-US" sz="2400" dirty="0" smtClean="0"/>
              <a:t>NIH Regional Seminar - Chicago</a:t>
            </a:r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8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</a:t>
            </a:r>
            <a:r>
              <a:rPr lang="en-US" dirty="0" smtClean="0"/>
              <a:t> policy on plagiarism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056" y="1524318"/>
            <a:ext cx="8251794" cy="4373563"/>
          </a:xfrm>
        </p:spPr>
        <p:txBody>
          <a:bodyPr>
            <a:normAutofit fontScale="85000" lnSpcReduction="20000"/>
          </a:bodyPr>
          <a:lstStyle/>
          <a:p>
            <a:pPr marL="365125" indent="-255588">
              <a:buNone/>
            </a:pPr>
            <a:r>
              <a:rPr lang="en-US" b="1" dirty="0">
                <a:solidFill>
                  <a:schemeClr val="tx1"/>
                </a:solidFill>
              </a:rPr>
              <a:t>Excludes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681037" indent="-571500"/>
            <a:r>
              <a:rPr lang="en-US" dirty="0">
                <a:solidFill>
                  <a:srgbClr val="003399"/>
                </a:solidFill>
              </a:rPr>
              <a:t>T</a:t>
            </a:r>
            <a:r>
              <a:rPr lang="en-US" dirty="0" smtClean="0">
                <a:solidFill>
                  <a:srgbClr val="003399"/>
                </a:solidFill>
              </a:rPr>
              <a:t>he </a:t>
            </a:r>
            <a:r>
              <a:rPr lang="en-US" dirty="0">
                <a:solidFill>
                  <a:srgbClr val="003399"/>
                </a:solidFill>
              </a:rPr>
              <a:t>limited use of identical or nearly-identical (general) phrases </a:t>
            </a:r>
          </a:p>
          <a:p>
            <a:pPr marL="966787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99"/>
                </a:solidFill>
              </a:rPr>
              <a:t>not substantially misleading or of great significance.</a:t>
            </a:r>
          </a:p>
          <a:p>
            <a:pPr marL="681037" indent="-571500"/>
            <a:r>
              <a:rPr lang="en-US" dirty="0">
                <a:solidFill>
                  <a:srgbClr val="003399"/>
                </a:solidFill>
              </a:rPr>
              <a:t>D</a:t>
            </a:r>
            <a:r>
              <a:rPr lang="en-US" dirty="0" smtClean="0">
                <a:solidFill>
                  <a:srgbClr val="003399"/>
                </a:solidFill>
              </a:rPr>
              <a:t>isputes </a:t>
            </a:r>
            <a:r>
              <a:rPr lang="en-US" dirty="0">
                <a:solidFill>
                  <a:srgbClr val="003399"/>
                </a:solidFill>
              </a:rPr>
              <a:t>among collaborators (present or former) </a:t>
            </a:r>
          </a:p>
          <a:p>
            <a:pPr marL="966787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99"/>
                </a:solidFill>
              </a:rPr>
              <a:t>issues of IP rights – ‘authorship disputes’</a:t>
            </a:r>
          </a:p>
          <a:p>
            <a:pPr marL="765175" lvl="1" indent="-255588">
              <a:buFont typeface="Arial" charset="0"/>
              <a:buChar char="•"/>
            </a:pPr>
            <a:endParaRPr lang="en-US" dirty="0">
              <a:solidFill>
                <a:srgbClr val="003399"/>
              </a:solidFill>
            </a:endParaRPr>
          </a:p>
          <a:p>
            <a:pPr marL="765175" lvl="1" indent="-255588">
              <a:buNone/>
            </a:pPr>
            <a:r>
              <a:rPr lang="en-US" sz="2000" dirty="0">
                <a:solidFill>
                  <a:srgbClr val="003399"/>
                </a:solidFill>
              </a:rPr>
              <a:t>http://ori.hhs.gov/ori-policy-plagiarism</a:t>
            </a:r>
            <a:endParaRPr lang="en-US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3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718"/>
            <a:ext cx="8494450" cy="1371600"/>
          </a:xfrm>
        </p:spPr>
        <p:txBody>
          <a:bodyPr/>
          <a:lstStyle/>
          <a:p>
            <a:r>
              <a:rPr lang="en-US" sz="4400" dirty="0" smtClean="0"/>
              <a:t>Overview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832574" cy="43243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What is research misconduct?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Steps after an allegation is received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Steps after a finding of research misconduct</a:t>
            </a:r>
          </a:p>
          <a:p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Grantee responsibilities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109537" indent="0">
              <a:buNone/>
            </a:pPr>
            <a:endParaRPr lang="en-US" sz="32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52400" y="6324600"/>
            <a:ext cx="762000" cy="3667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63246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8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Research misconduct Allegations (OER-RI)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3" y="1326860"/>
            <a:ext cx="8151767" cy="489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36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50800"/>
            <a:ext cx="8839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sz="3600" b="1" dirty="0" smtClean="0"/>
              <a:t>Handling Allegations – NIH Extramural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30819" y="972356"/>
            <a:ext cx="2164375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Allegation</a:t>
            </a:r>
            <a:endParaRPr lang="en-US" sz="32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3423827" y="1557131"/>
            <a:ext cx="1877437" cy="1033669"/>
            <a:chOff x="3423827" y="1557131"/>
            <a:chExt cx="1877437" cy="1033669"/>
          </a:xfrm>
        </p:grpSpPr>
        <p:grpSp>
          <p:nvGrpSpPr>
            <p:cNvPr id="44" name="Group 43"/>
            <p:cNvGrpSpPr/>
            <p:nvPr/>
          </p:nvGrpSpPr>
          <p:grpSpPr>
            <a:xfrm>
              <a:off x="3423827" y="1985896"/>
              <a:ext cx="1877437" cy="604904"/>
              <a:chOff x="3423827" y="1985896"/>
              <a:chExt cx="1877437" cy="60490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436527" y="1985896"/>
                <a:ext cx="1850309" cy="60490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423827" y="2038290"/>
                <a:ext cx="1877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NIH OER-RI</a:t>
                </a:r>
                <a:endParaRPr lang="en-US" sz="2400" b="1" dirty="0"/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 rot="5400000">
              <a:off x="4161080" y="1665793"/>
              <a:ext cx="400205" cy="182881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7200" y="1949743"/>
            <a:ext cx="8066209" cy="3106421"/>
            <a:chOff x="648584" y="3016640"/>
            <a:chExt cx="7510999" cy="3106421"/>
          </a:xfrm>
        </p:grpSpPr>
        <p:sp>
          <p:nvSpPr>
            <p:cNvPr id="38" name="Circular Arrow 22"/>
            <p:cNvSpPr>
              <a:spLocks/>
            </p:cNvSpPr>
            <p:nvPr/>
          </p:nvSpPr>
          <p:spPr>
            <a:xfrm rot="17024611">
              <a:off x="979619" y="4031958"/>
              <a:ext cx="3077890" cy="1104315"/>
            </a:xfrm>
            <a:custGeom>
              <a:avLst/>
              <a:gdLst>
                <a:gd name="connsiteX0" fmla="*/ 222885 w 3744468"/>
                <a:gd name="connsiteY0" fmla="*/ 1783080 h 3566160"/>
                <a:gd name="connsiteX1" fmla="*/ 1650244 w 3744468"/>
                <a:gd name="connsiteY1" fmla="*/ 237081 h 3566160"/>
                <a:gd name="connsiteX2" fmla="*/ 3447630 w 3744468"/>
                <a:gd name="connsiteY2" fmla="*/ 1321133 h 3566160"/>
                <a:gd name="connsiteX3" fmla="*/ 3656661 w 3744468"/>
                <a:gd name="connsiteY3" fmla="*/ 1321133 h 3566160"/>
                <a:gd name="connsiteX4" fmla="*/ 3298698 w 3744468"/>
                <a:gd name="connsiteY4" fmla="*/ 1783080 h 3566160"/>
                <a:gd name="connsiteX5" fmla="*/ 2765121 w 3744468"/>
                <a:gd name="connsiteY5" fmla="*/ 1321133 h 3566160"/>
                <a:gd name="connsiteX6" fmla="*/ 2967541 w 3744468"/>
                <a:gd name="connsiteY6" fmla="*/ 1321133 h 3566160"/>
                <a:gd name="connsiteX7" fmla="*/ 1650693 w 3744468"/>
                <a:gd name="connsiteY7" fmla="*/ 687697 h 3566160"/>
                <a:gd name="connsiteX8" fmla="*/ 668655 w 3744468"/>
                <a:gd name="connsiteY8" fmla="*/ 1783080 h 3566160"/>
                <a:gd name="connsiteX9" fmla="*/ 222885 w 3744468"/>
                <a:gd name="connsiteY9" fmla="*/ 1783080 h 3566160"/>
                <a:gd name="connsiteX0" fmla="*/ 0 w 3433776"/>
                <a:gd name="connsiteY0" fmla="*/ 1560307 h 2003315"/>
                <a:gd name="connsiteX1" fmla="*/ 1427359 w 3433776"/>
                <a:gd name="connsiteY1" fmla="*/ 14308 h 2003315"/>
                <a:gd name="connsiteX2" fmla="*/ 3224745 w 3433776"/>
                <a:gd name="connsiteY2" fmla="*/ 1098360 h 2003315"/>
                <a:gd name="connsiteX3" fmla="*/ 3433776 w 3433776"/>
                <a:gd name="connsiteY3" fmla="*/ 1098360 h 2003315"/>
                <a:gd name="connsiteX4" fmla="*/ 3160882 w 3433776"/>
                <a:gd name="connsiteY4" fmla="*/ 2003315 h 2003315"/>
                <a:gd name="connsiteX5" fmla="*/ 2542236 w 3433776"/>
                <a:gd name="connsiteY5" fmla="*/ 1098360 h 2003315"/>
                <a:gd name="connsiteX6" fmla="*/ 2744656 w 3433776"/>
                <a:gd name="connsiteY6" fmla="*/ 1098360 h 2003315"/>
                <a:gd name="connsiteX7" fmla="*/ 1427808 w 3433776"/>
                <a:gd name="connsiteY7" fmla="*/ 464924 h 2003315"/>
                <a:gd name="connsiteX8" fmla="*/ 445770 w 3433776"/>
                <a:gd name="connsiteY8" fmla="*/ 1560307 h 2003315"/>
                <a:gd name="connsiteX9" fmla="*/ 0 w 3433776"/>
                <a:gd name="connsiteY9" fmla="*/ 1560307 h 2003315"/>
                <a:gd name="connsiteX0" fmla="*/ 0 w 3433776"/>
                <a:gd name="connsiteY0" fmla="*/ 1560307 h 1744242"/>
                <a:gd name="connsiteX1" fmla="*/ 1427359 w 3433776"/>
                <a:gd name="connsiteY1" fmla="*/ 14308 h 1744242"/>
                <a:gd name="connsiteX2" fmla="*/ 3224745 w 3433776"/>
                <a:gd name="connsiteY2" fmla="*/ 1098360 h 1744242"/>
                <a:gd name="connsiteX3" fmla="*/ 3433776 w 3433776"/>
                <a:gd name="connsiteY3" fmla="*/ 1098360 h 1744242"/>
                <a:gd name="connsiteX4" fmla="*/ 3239650 w 3433776"/>
                <a:gd name="connsiteY4" fmla="*/ 1744242 h 1744242"/>
                <a:gd name="connsiteX5" fmla="*/ 2542236 w 3433776"/>
                <a:gd name="connsiteY5" fmla="*/ 1098360 h 1744242"/>
                <a:gd name="connsiteX6" fmla="*/ 2744656 w 3433776"/>
                <a:gd name="connsiteY6" fmla="*/ 1098360 h 1744242"/>
                <a:gd name="connsiteX7" fmla="*/ 1427808 w 3433776"/>
                <a:gd name="connsiteY7" fmla="*/ 464924 h 1744242"/>
                <a:gd name="connsiteX8" fmla="*/ 445770 w 3433776"/>
                <a:gd name="connsiteY8" fmla="*/ 1560307 h 1744242"/>
                <a:gd name="connsiteX9" fmla="*/ 0 w 3433776"/>
                <a:gd name="connsiteY9" fmla="*/ 1560307 h 1744242"/>
                <a:gd name="connsiteX0" fmla="*/ 0 w 3433776"/>
                <a:gd name="connsiteY0" fmla="*/ 1336748 h 1520683"/>
                <a:gd name="connsiteX1" fmla="*/ 1482286 w 3433776"/>
                <a:gd name="connsiteY1" fmla="*/ 23426 h 1520683"/>
                <a:gd name="connsiteX2" fmla="*/ 3224745 w 3433776"/>
                <a:gd name="connsiteY2" fmla="*/ 874801 h 1520683"/>
                <a:gd name="connsiteX3" fmla="*/ 3433776 w 3433776"/>
                <a:gd name="connsiteY3" fmla="*/ 874801 h 1520683"/>
                <a:gd name="connsiteX4" fmla="*/ 3239650 w 3433776"/>
                <a:gd name="connsiteY4" fmla="*/ 1520683 h 1520683"/>
                <a:gd name="connsiteX5" fmla="*/ 2542236 w 3433776"/>
                <a:gd name="connsiteY5" fmla="*/ 874801 h 1520683"/>
                <a:gd name="connsiteX6" fmla="*/ 2744656 w 3433776"/>
                <a:gd name="connsiteY6" fmla="*/ 874801 h 1520683"/>
                <a:gd name="connsiteX7" fmla="*/ 1427808 w 3433776"/>
                <a:gd name="connsiteY7" fmla="*/ 241365 h 1520683"/>
                <a:gd name="connsiteX8" fmla="*/ 445770 w 3433776"/>
                <a:gd name="connsiteY8" fmla="*/ 1336748 h 1520683"/>
                <a:gd name="connsiteX9" fmla="*/ 0 w 3433776"/>
                <a:gd name="connsiteY9" fmla="*/ 1336748 h 1520683"/>
                <a:gd name="connsiteX0" fmla="*/ 0 w 3433776"/>
                <a:gd name="connsiteY0" fmla="*/ 1303055 h 1486990"/>
                <a:gd name="connsiteX1" fmla="*/ 1492523 w 3433776"/>
                <a:gd name="connsiteY1" fmla="*/ 25818 h 1486990"/>
                <a:gd name="connsiteX2" fmla="*/ 3224745 w 3433776"/>
                <a:gd name="connsiteY2" fmla="*/ 841108 h 1486990"/>
                <a:gd name="connsiteX3" fmla="*/ 3433776 w 3433776"/>
                <a:gd name="connsiteY3" fmla="*/ 841108 h 1486990"/>
                <a:gd name="connsiteX4" fmla="*/ 3239650 w 3433776"/>
                <a:gd name="connsiteY4" fmla="*/ 1486990 h 1486990"/>
                <a:gd name="connsiteX5" fmla="*/ 2542236 w 3433776"/>
                <a:gd name="connsiteY5" fmla="*/ 841108 h 1486990"/>
                <a:gd name="connsiteX6" fmla="*/ 2744656 w 3433776"/>
                <a:gd name="connsiteY6" fmla="*/ 841108 h 1486990"/>
                <a:gd name="connsiteX7" fmla="*/ 1427808 w 3433776"/>
                <a:gd name="connsiteY7" fmla="*/ 207672 h 1486990"/>
                <a:gd name="connsiteX8" fmla="*/ 445770 w 3433776"/>
                <a:gd name="connsiteY8" fmla="*/ 1303055 h 1486990"/>
                <a:gd name="connsiteX9" fmla="*/ 0 w 3433776"/>
                <a:gd name="connsiteY9" fmla="*/ 1303055 h 1486990"/>
                <a:gd name="connsiteX0" fmla="*/ 0 w 3433776"/>
                <a:gd name="connsiteY0" fmla="*/ 1295157 h 1479092"/>
                <a:gd name="connsiteX1" fmla="*/ 1492523 w 3433776"/>
                <a:gd name="connsiteY1" fmla="*/ 17920 h 1479092"/>
                <a:gd name="connsiteX2" fmla="*/ 3012557 w 3433776"/>
                <a:gd name="connsiteY2" fmla="*/ 827703 h 1479092"/>
                <a:gd name="connsiteX3" fmla="*/ 3433776 w 3433776"/>
                <a:gd name="connsiteY3" fmla="*/ 833210 h 1479092"/>
                <a:gd name="connsiteX4" fmla="*/ 3239650 w 3433776"/>
                <a:gd name="connsiteY4" fmla="*/ 1479092 h 1479092"/>
                <a:gd name="connsiteX5" fmla="*/ 2542236 w 3433776"/>
                <a:gd name="connsiteY5" fmla="*/ 833210 h 1479092"/>
                <a:gd name="connsiteX6" fmla="*/ 2744656 w 3433776"/>
                <a:gd name="connsiteY6" fmla="*/ 833210 h 1479092"/>
                <a:gd name="connsiteX7" fmla="*/ 1427808 w 3433776"/>
                <a:gd name="connsiteY7" fmla="*/ 199774 h 1479092"/>
                <a:gd name="connsiteX8" fmla="*/ 445770 w 3433776"/>
                <a:gd name="connsiteY8" fmla="*/ 1295157 h 1479092"/>
                <a:gd name="connsiteX9" fmla="*/ 0 w 3433776"/>
                <a:gd name="connsiteY9" fmla="*/ 1295157 h 1479092"/>
                <a:gd name="connsiteX0" fmla="*/ 0 w 3139218"/>
                <a:gd name="connsiteY0" fmla="*/ 1236377 h 1476138"/>
                <a:gd name="connsiteX1" fmla="*/ 1197965 w 3139218"/>
                <a:gd name="connsiteY1" fmla="*/ 14966 h 1476138"/>
                <a:gd name="connsiteX2" fmla="*/ 2717999 w 3139218"/>
                <a:gd name="connsiteY2" fmla="*/ 824749 h 1476138"/>
                <a:gd name="connsiteX3" fmla="*/ 3139218 w 3139218"/>
                <a:gd name="connsiteY3" fmla="*/ 830256 h 1476138"/>
                <a:gd name="connsiteX4" fmla="*/ 2945092 w 3139218"/>
                <a:gd name="connsiteY4" fmla="*/ 1476138 h 1476138"/>
                <a:gd name="connsiteX5" fmla="*/ 2247678 w 3139218"/>
                <a:gd name="connsiteY5" fmla="*/ 830256 h 1476138"/>
                <a:gd name="connsiteX6" fmla="*/ 2450098 w 3139218"/>
                <a:gd name="connsiteY6" fmla="*/ 830256 h 1476138"/>
                <a:gd name="connsiteX7" fmla="*/ 1133250 w 3139218"/>
                <a:gd name="connsiteY7" fmla="*/ 196820 h 1476138"/>
                <a:gd name="connsiteX8" fmla="*/ 151212 w 3139218"/>
                <a:gd name="connsiteY8" fmla="*/ 1292203 h 1476138"/>
                <a:gd name="connsiteX9" fmla="*/ 0 w 3139218"/>
                <a:gd name="connsiteY9" fmla="*/ 1236377 h 1476138"/>
                <a:gd name="connsiteX0" fmla="*/ 0 w 2945092"/>
                <a:gd name="connsiteY0" fmla="*/ 1236377 h 1476138"/>
                <a:gd name="connsiteX1" fmla="*/ 1197965 w 2945092"/>
                <a:gd name="connsiteY1" fmla="*/ 14966 h 1476138"/>
                <a:gd name="connsiteX2" fmla="*/ 2717999 w 2945092"/>
                <a:gd name="connsiteY2" fmla="*/ 824749 h 1476138"/>
                <a:gd name="connsiteX3" fmla="*/ 2927030 w 2945092"/>
                <a:gd name="connsiteY3" fmla="*/ 824749 h 1476138"/>
                <a:gd name="connsiteX4" fmla="*/ 2945092 w 2945092"/>
                <a:gd name="connsiteY4" fmla="*/ 1476138 h 1476138"/>
                <a:gd name="connsiteX5" fmla="*/ 2247678 w 2945092"/>
                <a:gd name="connsiteY5" fmla="*/ 830256 h 1476138"/>
                <a:gd name="connsiteX6" fmla="*/ 2450098 w 2945092"/>
                <a:gd name="connsiteY6" fmla="*/ 830256 h 1476138"/>
                <a:gd name="connsiteX7" fmla="*/ 1133250 w 2945092"/>
                <a:gd name="connsiteY7" fmla="*/ 196820 h 1476138"/>
                <a:gd name="connsiteX8" fmla="*/ 151212 w 2945092"/>
                <a:gd name="connsiteY8" fmla="*/ 1292203 h 1476138"/>
                <a:gd name="connsiteX9" fmla="*/ 0 w 2945092"/>
                <a:gd name="connsiteY9" fmla="*/ 1236377 h 1476138"/>
                <a:gd name="connsiteX0" fmla="*/ 0 w 2927030"/>
                <a:gd name="connsiteY0" fmla="*/ 1236377 h 1398065"/>
                <a:gd name="connsiteX1" fmla="*/ 1197965 w 2927030"/>
                <a:gd name="connsiteY1" fmla="*/ 14966 h 1398065"/>
                <a:gd name="connsiteX2" fmla="*/ 2717999 w 2927030"/>
                <a:gd name="connsiteY2" fmla="*/ 824749 h 1398065"/>
                <a:gd name="connsiteX3" fmla="*/ 2927030 w 2927030"/>
                <a:gd name="connsiteY3" fmla="*/ 824749 h 1398065"/>
                <a:gd name="connsiteX4" fmla="*/ 2745574 w 2927030"/>
                <a:gd name="connsiteY4" fmla="*/ 1398065 h 1398065"/>
                <a:gd name="connsiteX5" fmla="*/ 2247678 w 2927030"/>
                <a:gd name="connsiteY5" fmla="*/ 830256 h 1398065"/>
                <a:gd name="connsiteX6" fmla="*/ 2450098 w 2927030"/>
                <a:gd name="connsiteY6" fmla="*/ 830256 h 1398065"/>
                <a:gd name="connsiteX7" fmla="*/ 1133250 w 2927030"/>
                <a:gd name="connsiteY7" fmla="*/ 196820 h 1398065"/>
                <a:gd name="connsiteX8" fmla="*/ 151212 w 2927030"/>
                <a:gd name="connsiteY8" fmla="*/ 1292203 h 1398065"/>
                <a:gd name="connsiteX9" fmla="*/ 0 w 2927030"/>
                <a:gd name="connsiteY9" fmla="*/ 1236377 h 1398065"/>
                <a:gd name="connsiteX0" fmla="*/ 0 w 2927030"/>
                <a:gd name="connsiteY0" fmla="*/ 1235482 h 1397170"/>
                <a:gd name="connsiteX1" fmla="*/ 1197965 w 2927030"/>
                <a:gd name="connsiteY1" fmla="*/ 14071 h 1397170"/>
                <a:gd name="connsiteX2" fmla="*/ 2667417 w 2927030"/>
                <a:gd name="connsiteY2" fmla="*/ 832534 h 1397170"/>
                <a:gd name="connsiteX3" fmla="*/ 2927030 w 2927030"/>
                <a:gd name="connsiteY3" fmla="*/ 823854 h 1397170"/>
                <a:gd name="connsiteX4" fmla="*/ 2745574 w 2927030"/>
                <a:gd name="connsiteY4" fmla="*/ 1397170 h 1397170"/>
                <a:gd name="connsiteX5" fmla="*/ 2247678 w 2927030"/>
                <a:gd name="connsiteY5" fmla="*/ 829361 h 1397170"/>
                <a:gd name="connsiteX6" fmla="*/ 2450098 w 2927030"/>
                <a:gd name="connsiteY6" fmla="*/ 829361 h 1397170"/>
                <a:gd name="connsiteX7" fmla="*/ 1133250 w 2927030"/>
                <a:gd name="connsiteY7" fmla="*/ 195925 h 1397170"/>
                <a:gd name="connsiteX8" fmla="*/ 151212 w 2927030"/>
                <a:gd name="connsiteY8" fmla="*/ 1291308 h 1397170"/>
                <a:gd name="connsiteX9" fmla="*/ 0 w 2927030"/>
                <a:gd name="connsiteY9" fmla="*/ 1235482 h 1397170"/>
                <a:gd name="connsiteX0" fmla="*/ 0 w 2863723"/>
                <a:gd name="connsiteY0" fmla="*/ 1235482 h 1397170"/>
                <a:gd name="connsiteX1" fmla="*/ 1197965 w 2863723"/>
                <a:gd name="connsiteY1" fmla="*/ 14071 h 1397170"/>
                <a:gd name="connsiteX2" fmla="*/ 2667417 w 2863723"/>
                <a:gd name="connsiteY2" fmla="*/ 832534 h 1397170"/>
                <a:gd name="connsiteX3" fmla="*/ 2863723 w 2863723"/>
                <a:gd name="connsiteY3" fmla="*/ 824647 h 1397170"/>
                <a:gd name="connsiteX4" fmla="*/ 2745574 w 2863723"/>
                <a:gd name="connsiteY4" fmla="*/ 1397170 h 1397170"/>
                <a:gd name="connsiteX5" fmla="*/ 2247678 w 2863723"/>
                <a:gd name="connsiteY5" fmla="*/ 829361 h 1397170"/>
                <a:gd name="connsiteX6" fmla="*/ 2450098 w 2863723"/>
                <a:gd name="connsiteY6" fmla="*/ 829361 h 1397170"/>
                <a:gd name="connsiteX7" fmla="*/ 1133250 w 2863723"/>
                <a:gd name="connsiteY7" fmla="*/ 195925 h 1397170"/>
                <a:gd name="connsiteX8" fmla="*/ 151212 w 2863723"/>
                <a:gd name="connsiteY8" fmla="*/ 1291308 h 1397170"/>
                <a:gd name="connsiteX9" fmla="*/ 0 w 2863723"/>
                <a:gd name="connsiteY9" fmla="*/ 1235482 h 1397170"/>
                <a:gd name="connsiteX0" fmla="*/ 0 w 2863723"/>
                <a:gd name="connsiteY0" fmla="*/ 1235482 h 1397170"/>
                <a:gd name="connsiteX1" fmla="*/ 1197965 w 2863723"/>
                <a:gd name="connsiteY1" fmla="*/ 14071 h 1397170"/>
                <a:gd name="connsiteX2" fmla="*/ 2667417 w 2863723"/>
                <a:gd name="connsiteY2" fmla="*/ 832534 h 1397170"/>
                <a:gd name="connsiteX3" fmla="*/ 2863723 w 2863723"/>
                <a:gd name="connsiteY3" fmla="*/ 824647 h 1397170"/>
                <a:gd name="connsiteX4" fmla="*/ 2745574 w 2863723"/>
                <a:gd name="connsiteY4" fmla="*/ 1397170 h 1397170"/>
                <a:gd name="connsiteX5" fmla="*/ 2317503 w 2863723"/>
                <a:gd name="connsiteY5" fmla="*/ 852624 h 1397170"/>
                <a:gd name="connsiteX6" fmla="*/ 2450098 w 2863723"/>
                <a:gd name="connsiteY6" fmla="*/ 829361 h 1397170"/>
                <a:gd name="connsiteX7" fmla="*/ 1133250 w 2863723"/>
                <a:gd name="connsiteY7" fmla="*/ 195925 h 1397170"/>
                <a:gd name="connsiteX8" fmla="*/ 151212 w 2863723"/>
                <a:gd name="connsiteY8" fmla="*/ 1291308 h 1397170"/>
                <a:gd name="connsiteX9" fmla="*/ 0 w 2863723"/>
                <a:gd name="connsiteY9" fmla="*/ 1235482 h 1397170"/>
                <a:gd name="connsiteX0" fmla="*/ 0 w 2797197"/>
                <a:gd name="connsiteY0" fmla="*/ 1235482 h 1397170"/>
                <a:gd name="connsiteX1" fmla="*/ 1197965 w 2797197"/>
                <a:gd name="connsiteY1" fmla="*/ 14071 h 1397170"/>
                <a:gd name="connsiteX2" fmla="*/ 2667417 w 2797197"/>
                <a:gd name="connsiteY2" fmla="*/ 832534 h 1397170"/>
                <a:gd name="connsiteX3" fmla="*/ 2797197 w 2797197"/>
                <a:gd name="connsiteY3" fmla="*/ 818441 h 1397170"/>
                <a:gd name="connsiteX4" fmla="*/ 2745574 w 2797197"/>
                <a:gd name="connsiteY4" fmla="*/ 1397170 h 1397170"/>
                <a:gd name="connsiteX5" fmla="*/ 2317503 w 2797197"/>
                <a:gd name="connsiteY5" fmla="*/ 852624 h 1397170"/>
                <a:gd name="connsiteX6" fmla="*/ 2450098 w 2797197"/>
                <a:gd name="connsiteY6" fmla="*/ 829361 h 1397170"/>
                <a:gd name="connsiteX7" fmla="*/ 1133250 w 2797197"/>
                <a:gd name="connsiteY7" fmla="*/ 195925 h 1397170"/>
                <a:gd name="connsiteX8" fmla="*/ 151212 w 2797197"/>
                <a:gd name="connsiteY8" fmla="*/ 1291308 h 1397170"/>
                <a:gd name="connsiteX9" fmla="*/ 0 w 2797197"/>
                <a:gd name="connsiteY9" fmla="*/ 1235482 h 1397170"/>
                <a:gd name="connsiteX0" fmla="*/ 0 w 2797197"/>
                <a:gd name="connsiteY0" fmla="*/ 1236117 h 1397805"/>
                <a:gd name="connsiteX1" fmla="*/ 1197965 w 2797197"/>
                <a:gd name="connsiteY1" fmla="*/ 14706 h 1397805"/>
                <a:gd name="connsiteX2" fmla="*/ 2605309 w 2797197"/>
                <a:gd name="connsiteY2" fmla="*/ 826960 h 1397805"/>
                <a:gd name="connsiteX3" fmla="*/ 2797197 w 2797197"/>
                <a:gd name="connsiteY3" fmla="*/ 819076 h 1397805"/>
                <a:gd name="connsiteX4" fmla="*/ 2745574 w 2797197"/>
                <a:gd name="connsiteY4" fmla="*/ 1397805 h 1397805"/>
                <a:gd name="connsiteX5" fmla="*/ 2317503 w 2797197"/>
                <a:gd name="connsiteY5" fmla="*/ 853259 h 1397805"/>
                <a:gd name="connsiteX6" fmla="*/ 2450098 w 2797197"/>
                <a:gd name="connsiteY6" fmla="*/ 829996 h 1397805"/>
                <a:gd name="connsiteX7" fmla="*/ 1133250 w 2797197"/>
                <a:gd name="connsiteY7" fmla="*/ 196560 h 1397805"/>
                <a:gd name="connsiteX8" fmla="*/ 151212 w 2797197"/>
                <a:gd name="connsiteY8" fmla="*/ 1291943 h 1397805"/>
                <a:gd name="connsiteX9" fmla="*/ 0 w 2797197"/>
                <a:gd name="connsiteY9" fmla="*/ 1236117 h 1397805"/>
                <a:gd name="connsiteX0" fmla="*/ 0 w 2745574"/>
                <a:gd name="connsiteY0" fmla="*/ 1236117 h 1397805"/>
                <a:gd name="connsiteX1" fmla="*/ 1197965 w 2745574"/>
                <a:gd name="connsiteY1" fmla="*/ 14706 h 1397805"/>
                <a:gd name="connsiteX2" fmla="*/ 2605309 w 2745574"/>
                <a:gd name="connsiteY2" fmla="*/ 826960 h 1397805"/>
                <a:gd name="connsiteX3" fmla="*/ 2740414 w 2745574"/>
                <a:gd name="connsiteY3" fmla="*/ 833918 h 1397805"/>
                <a:gd name="connsiteX4" fmla="*/ 2745574 w 2745574"/>
                <a:gd name="connsiteY4" fmla="*/ 1397805 h 1397805"/>
                <a:gd name="connsiteX5" fmla="*/ 2317503 w 2745574"/>
                <a:gd name="connsiteY5" fmla="*/ 853259 h 1397805"/>
                <a:gd name="connsiteX6" fmla="*/ 2450098 w 2745574"/>
                <a:gd name="connsiteY6" fmla="*/ 829996 h 1397805"/>
                <a:gd name="connsiteX7" fmla="*/ 1133250 w 2745574"/>
                <a:gd name="connsiteY7" fmla="*/ 196560 h 1397805"/>
                <a:gd name="connsiteX8" fmla="*/ 151212 w 2745574"/>
                <a:gd name="connsiteY8" fmla="*/ 1291943 h 1397805"/>
                <a:gd name="connsiteX9" fmla="*/ 0 w 2745574"/>
                <a:gd name="connsiteY9" fmla="*/ 1236117 h 1397805"/>
                <a:gd name="connsiteX0" fmla="*/ 0 w 2745574"/>
                <a:gd name="connsiteY0" fmla="*/ 1236117 h 1397805"/>
                <a:gd name="connsiteX1" fmla="*/ 1197965 w 2745574"/>
                <a:gd name="connsiteY1" fmla="*/ 14706 h 1397805"/>
                <a:gd name="connsiteX2" fmla="*/ 2605309 w 2745574"/>
                <a:gd name="connsiteY2" fmla="*/ 826960 h 1397805"/>
                <a:gd name="connsiteX3" fmla="*/ 2740414 w 2745574"/>
                <a:gd name="connsiteY3" fmla="*/ 833918 h 1397805"/>
                <a:gd name="connsiteX4" fmla="*/ 2745574 w 2745574"/>
                <a:gd name="connsiteY4" fmla="*/ 1397805 h 1397805"/>
                <a:gd name="connsiteX5" fmla="*/ 2317503 w 2745574"/>
                <a:gd name="connsiteY5" fmla="*/ 853259 h 1397805"/>
                <a:gd name="connsiteX6" fmla="*/ 2450098 w 2745574"/>
                <a:gd name="connsiteY6" fmla="*/ 829996 h 1397805"/>
                <a:gd name="connsiteX7" fmla="*/ 1133250 w 2745574"/>
                <a:gd name="connsiteY7" fmla="*/ 196560 h 1397805"/>
                <a:gd name="connsiteX8" fmla="*/ 109637 w 2745574"/>
                <a:gd name="connsiteY8" fmla="*/ 1264339 h 1397805"/>
                <a:gd name="connsiteX9" fmla="*/ 0 w 2745574"/>
                <a:gd name="connsiteY9" fmla="*/ 1236117 h 1397805"/>
                <a:gd name="connsiteX0" fmla="*/ 0 w 2745574"/>
                <a:gd name="connsiteY0" fmla="*/ 1236117 h 1397805"/>
                <a:gd name="connsiteX1" fmla="*/ 1197965 w 2745574"/>
                <a:gd name="connsiteY1" fmla="*/ 14706 h 1397805"/>
                <a:gd name="connsiteX2" fmla="*/ 2605309 w 2745574"/>
                <a:gd name="connsiteY2" fmla="*/ 826960 h 1397805"/>
                <a:gd name="connsiteX3" fmla="*/ 2740414 w 2745574"/>
                <a:gd name="connsiteY3" fmla="*/ 833918 h 1397805"/>
                <a:gd name="connsiteX4" fmla="*/ 2745574 w 2745574"/>
                <a:gd name="connsiteY4" fmla="*/ 1397805 h 1397805"/>
                <a:gd name="connsiteX5" fmla="*/ 2317503 w 2745574"/>
                <a:gd name="connsiteY5" fmla="*/ 853259 h 1397805"/>
                <a:gd name="connsiteX6" fmla="*/ 2484891 w 2745574"/>
                <a:gd name="connsiteY6" fmla="*/ 813687 h 1397805"/>
                <a:gd name="connsiteX7" fmla="*/ 1133250 w 2745574"/>
                <a:gd name="connsiteY7" fmla="*/ 196560 h 1397805"/>
                <a:gd name="connsiteX8" fmla="*/ 109637 w 2745574"/>
                <a:gd name="connsiteY8" fmla="*/ 1264339 h 1397805"/>
                <a:gd name="connsiteX9" fmla="*/ 0 w 2745574"/>
                <a:gd name="connsiteY9" fmla="*/ 1236117 h 1397805"/>
                <a:gd name="connsiteX0" fmla="*/ 0 w 2745574"/>
                <a:gd name="connsiteY0" fmla="*/ 1236117 h 1397805"/>
                <a:gd name="connsiteX1" fmla="*/ 1197965 w 2745574"/>
                <a:gd name="connsiteY1" fmla="*/ 14706 h 1397805"/>
                <a:gd name="connsiteX2" fmla="*/ 2605309 w 2745574"/>
                <a:gd name="connsiteY2" fmla="*/ 826960 h 1397805"/>
                <a:gd name="connsiteX3" fmla="*/ 2740414 w 2745574"/>
                <a:gd name="connsiteY3" fmla="*/ 833918 h 1397805"/>
                <a:gd name="connsiteX4" fmla="*/ 2745574 w 2745574"/>
                <a:gd name="connsiteY4" fmla="*/ 1397805 h 1397805"/>
                <a:gd name="connsiteX5" fmla="*/ 2317503 w 2745574"/>
                <a:gd name="connsiteY5" fmla="*/ 853259 h 1397805"/>
                <a:gd name="connsiteX6" fmla="*/ 2495540 w 2745574"/>
                <a:gd name="connsiteY6" fmla="*/ 855786 h 1397805"/>
                <a:gd name="connsiteX7" fmla="*/ 1133250 w 2745574"/>
                <a:gd name="connsiteY7" fmla="*/ 196560 h 1397805"/>
                <a:gd name="connsiteX8" fmla="*/ 109637 w 2745574"/>
                <a:gd name="connsiteY8" fmla="*/ 1264339 h 1397805"/>
                <a:gd name="connsiteX9" fmla="*/ 0 w 2745574"/>
                <a:gd name="connsiteY9" fmla="*/ 1236117 h 1397805"/>
                <a:gd name="connsiteX0" fmla="*/ 0 w 2745574"/>
                <a:gd name="connsiteY0" fmla="*/ 1231253 h 1392941"/>
                <a:gd name="connsiteX1" fmla="*/ 1197965 w 2745574"/>
                <a:gd name="connsiteY1" fmla="*/ 9842 h 1392941"/>
                <a:gd name="connsiteX2" fmla="*/ 2627683 w 2745574"/>
                <a:gd name="connsiteY2" fmla="*/ 876355 h 1392941"/>
                <a:gd name="connsiteX3" fmla="*/ 2740414 w 2745574"/>
                <a:gd name="connsiteY3" fmla="*/ 829054 h 1392941"/>
                <a:gd name="connsiteX4" fmla="*/ 2745574 w 2745574"/>
                <a:gd name="connsiteY4" fmla="*/ 1392941 h 1392941"/>
                <a:gd name="connsiteX5" fmla="*/ 2317503 w 2745574"/>
                <a:gd name="connsiteY5" fmla="*/ 848395 h 1392941"/>
                <a:gd name="connsiteX6" fmla="*/ 2495540 w 2745574"/>
                <a:gd name="connsiteY6" fmla="*/ 850922 h 1392941"/>
                <a:gd name="connsiteX7" fmla="*/ 1133250 w 2745574"/>
                <a:gd name="connsiteY7" fmla="*/ 191696 h 1392941"/>
                <a:gd name="connsiteX8" fmla="*/ 109637 w 2745574"/>
                <a:gd name="connsiteY8" fmla="*/ 1259475 h 1392941"/>
                <a:gd name="connsiteX9" fmla="*/ 0 w 2745574"/>
                <a:gd name="connsiteY9" fmla="*/ 1231253 h 1392941"/>
                <a:gd name="connsiteX0" fmla="*/ 0 w 2745574"/>
                <a:gd name="connsiteY0" fmla="*/ 1231253 h 1392941"/>
                <a:gd name="connsiteX1" fmla="*/ 1197965 w 2745574"/>
                <a:gd name="connsiteY1" fmla="*/ 9842 h 1392941"/>
                <a:gd name="connsiteX2" fmla="*/ 2627683 w 2745574"/>
                <a:gd name="connsiteY2" fmla="*/ 876355 h 1392941"/>
                <a:gd name="connsiteX3" fmla="*/ 2740414 w 2745574"/>
                <a:gd name="connsiteY3" fmla="*/ 829054 h 1392941"/>
                <a:gd name="connsiteX4" fmla="*/ 2745574 w 2745574"/>
                <a:gd name="connsiteY4" fmla="*/ 1392941 h 1392941"/>
                <a:gd name="connsiteX5" fmla="*/ 2368141 w 2745574"/>
                <a:gd name="connsiteY5" fmla="*/ 877637 h 1392941"/>
                <a:gd name="connsiteX6" fmla="*/ 2495540 w 2745574"/>
                <a:gd name="connsiteY6" fmla="*/ 850922 h 1392941"/>
                <a:gd name="connsiteX7" fmla="*/ 1133250 w 2745574"/>
                <a:gd name="connsiteY7" fmla="*/ 191696 h 1392941"/>
                <a:gd name="connsiteX8" fmla="*/ 109637 w 2745574"/>
                <a:gd name="connsiteY8" fmla="*/ 1259475 h 1392941"/>
                <a:gd name="connsiteX9" fmla="*/ 0 w 2745574"/>
                <a:gd name="connsiteY9" fmla="*/ 1231253 h 1392941"/>
                <a:gd name="connsiteX0" fmla="*/ 0 w 2747071"/>
                <a:gd name="connsiteY0" fmla="*/ 1231253 h 1392941"/>
                <a:gd name="connsiteX1" fmla="*/ 1197965 w 2747071"/>
                <a:gd name="connsiteY1" fmla="*/ 9842 h 1392941"/>
                <a:gd name="connsiteX2" fmla="*/ 2627683 w 2747071"/>
                <a:gd name="connsiteY2" fmla="*/ 876355 h 1392941"/>
                <a:gd name="connsiteX3" fmla="*/ 2747071 w 2747071"/>
                <a:gd name="connsiteY3" fmla="*/ 855365 h 1392941"/>
                <a:gd name="connsiteX4" fmla="*/ 2745574 w 2747071"/>
                <a:gd name="connsiteY4" fmla="*/ 1392941 h 1392941"/>
                <a:gd name="connsiteX5" fmla="*/ 2368141 w 2747071"/>
                <a:gd name="connsiteY5" fmla="*/ 877637 h 1392941"/>
                <a:gd name="connsiteX6" fmla="*/ 2495540 w 2747071"/>
                <a:gd name="connsiteY6" fmla="*/ 850922 h 1392941"/>
                <a:gd name="connsiteX7" fmla="*/ 1133250 w 2747071"/>
                <a:gd name="connsiteY7" fmla="*/ 191696 h 1392941"/>
                <a:gd name="connsiteX8" fmla="*/ 109637 w 2747071"/>
                <a:gd name="connsiteY8" fmla="*/ 1259475 h 1392941"/>
                <a:gd name="connsiteX9" fmla="*/ 0 w 2747071"/>
                <a:gd name="connsiteY9" fmla="*/ 1231253 h 1392941"/>
                <a:gd name="connsiteX0" fmla="*/ 0 w 2749861"/>
                <a:gd name="connsiteY0" fmla="*/ 1231253 h 1392941"/>
                <a:gd name="connsiteX1" fmla="*/ 1197965 w 2749861"/>
                <a:gd name="connsiteY1" fmla="*/ 9842 h 1392941"/>
                <a:gd name="connsiteX2" fmla="*/ 2627683 w 2749861"/>
                <a:gd name="connsiteY2" fmla="*/ 876355 h 1392941"/>
                <a:gd name="connsiteX3" fmla="*/ 2749861 w 2749861"/>
                <a:gd name="connsiteY3" fmla="*/ 883489 h 1392941"/>
                <a:gd name="connsiteX4" fmla="*/ 2745574 w 2749861"/>
                <a:gd name="connsiteY4" fmla="*/ 1392941 h 1392941"/>
                <a:gd name="connsiteX5" fmla="*/ 2368141 w 2749861"/>
                <a:gd name="connsiteY5" fmla="*/ 877637 h 1392941"/>
                <a:gd name="connsiteX6" fmla="*/ 2495540 w 2749861"/>
                <a:gd name="connsiteY6" fmla="*/ 850922 h 1392941"/>
                <a:gd name="connsiteX7" fmla="*/ 1133250 w 2749861"/>
                <a:gd name="connsiteY7" fmla="*/ 191696 h 1392941"/>
                <a:gd name="connsiteX8" fmla="*/ 109637 w 2749861"/>
                <a:gd name="connsiteY8" fmla="*/ 1259475 h 1392941"/>
                <a:gd name="connsiteX9" fmla="*/ 0 w 2749861"/>
                <a:gd name="connsiteY9" fmla="*/ 1231253 h 1392941"/>
                <a:gd name="connsiteX0" fmla="*/ 0 w 2749861"/>
                <a:gd name="connsiteY0" fmla="*/ 1231253 h 1392941"/>
                <a:gd name="connsiteX1" fmla="*/ 1197965 w 2749861"/>
                <a:gd name="connsiteY1" fmla="*/ 9842 h 1392941"/>
                <a:gd name="connsiteX2" fmla="*/ 2627683 w 2749861"/>
                <a:gd name="connsiteY2" fmla="*/ 876355 h 1392941"/>
                <a:gd name="connsiteX3" fmla="*/ 2749861 w 2749861"/>
                <a:gd name="connsiteY3" fmla="*/ 883489 h 1392941"/>
                <a:gd name="connsiteX4" fmla="*/ 2745574 w 2749861"/>
                <a:gd name="connsiteY4" fmla="*/ 1392941 h 1392941"/>
                <a:gd name="connsiteX5" fmla="*/ 2368141 w 2749861"/>
                <a:gd name="connsiteY5" fmla="*/ 877637 h 1392941"/>
                <a:gd name="connsiteX6" fmla="*/ 2531919 w 2749861"/>
                <a:gd name="connsiteY6" fmla="*/ 875075 h 1392941"/>
                <a:gd name="connsiteX7" fmla="*/ 1133250 w 2749861"/>
                <a:gd name="connsiteY7" fmla="*/ 191696 h 1392941"/>
                <a:gd name="connsiteX8" fmla="*/ 109637 w 2749861"/>
                <a:gd name="connsiteY8" fmla="*/ 1259475 h 1392941"/>
                <a:gd name="connsiteX9" fmla="*/ 0 w 2749861"/>
                <a:gd name="connsiteY9" fmla="*/ 1231253 h 1392941"/>
                <a:gd name="connsiteX0" fmla="*/ 0 w 2749861"/>
                <a:gd name="connsiteY0" fmla="*/ 1231253 h 1392941"/>
                <a:gd name="connsiteX1" fmla="*/ 1197965 w 2749861"/>
                <a:gd name="connsiteY1" fmla="*/ 9842 h 1392941"/>
                <a:gd name="connsiteX2" fmla="*/ 2627683 w 2749861"/>
                <a:gd name="connsiteY2" fmla="*/ 876355 h 1392941"/>
                <a:gd name="connsiteX3" fmla="*/ 2749861 w 2749861"/>
                <a:gd name="connsiteY3" fmla="*/ 883489 h 1392941"/>
                <a:gd name="connsiteX4" fmla="*/ 2745574 w 2749861"/>
                <a:gd name="connsiteY4" fmla="*/ 1392941 h 1392941"/>
                <a:gd name="connsiteX5" fmla="*/ 2428917 w 2749861"/>
                <a:gd name="connsiteY5" fmla="*/ 878583 h 1392941"/>
                <a:gd name="connsiteX6" fmla="*/ 2531919 w 2749861"/>
                <a:gd name="connsiteY6" fmla="*/ 875075 h 1392941"/>
                <a:gd name="connsiteX7" fmla="*/ 1133250 w 2749861"/>
                <a:gd name="connsiteY7" fmla="*/ 191696 h 1392941"/>
                <a:gd name="connsiteX8" fmla="*/ 109637 w 2749861"/>
                <a:gd name="connsiteY8" fmla="*/ 1259475 h 1392941"/>
                <a:gd name="connsiteX9" fmla="*/ 0 w 2749861"/>
                <a:gd name="connsiteY9" fmla="*/ 1231253 h 1392941"/>
                <a:gd name="connsiteX0" fmla="*/ 0 w 2749861"/>
                <a:gd name="connsiteY0" fmla="*/ 1231253 h 1392941"/>
                <a:gd name="connsiteX1" fmla="*/ 1197965 w 2749861"/>
                <a:gd name="connsiteY1" fmla="*/ 9842 h 1392941"/>
                <a:gd name="connsiteX2" fmla="*/ 2627683 w 2749861"/>
                <a:gd name="connsiteY2" fmla="*/ 876355 h 1392941"/>
                <a:gd name="connsiteX3" fmla="*/ 2749861 w 2749861"/>
                <a:gd name="connsiteY3" fmla="*/ 883489 h 1392941"/>
                <a:gd name="connsiteX4" fmla="*/ 2745574 w 2749861"/>
                <a:gd name="connsiteY4" fmla="*/ 1392941 h 1392941"/>
                <a:gd name="connsiteX5" fmla="*/ 2428917 w 2749861"/>
                <a:gd name="connsiteY5" fmla="*/ 878583 h 1392941"/>
                <a:gd name="connsiteX6" fmla="*/ 2531919 w 2749861"/>
                <a:gd name="connsiteY6" fmla="*/ 875075 h 1392941"/>
                <a:gd name="connsiteX7" fmla="*/ 1139396 w 2749861"/>
                <a:gd name="connsiteY7" fmla="*/ 147612 h 1392941"/>
                <a:gd name="connsiteX8" fmla="*/ 109637 w 2749861"/>
                <a:gd name="connsiteY8" fmla="*/ 1259475 h 1392941"/>
                <a:gd name="connsiteX9" fmla="*/ 0 w 2749861"/>
                <a:gd name="connsiteY9" fmla="*/ 1231253 h 139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9861" h="1392941">
                  <a:moveTo>
                    <a:pt x="0" y="1231253"/>
                  </a:moveTo>
                  <a:cubicBezTo>
                    <a:pt x="0" y="450733"/>
                    <a:pt x="760018" y="68992"/>
                    <a:pt x="1197965" y="9842"/>
                  </a:cubicBezTo>
                  <a:cubicBezTo>
                    <a:pt x="1635912" y="-49308"/>
                    <a:pt x="2389042" y="148114"/>
                    <a:pt x="2627683" y="876355"/>
                  </a:cubicBezTo>
                  <a:lnTo>
                    <a:pt x="2749861" y="883489"/>
                  </a:lnTo>
                  <a:lnTo>
                    <a:pt x="2745574" y="1392941"/>
                  </a:lnTo>
                  <a:lnTo>
                    <a:pt x="2428917" y="878583"/>
                  </a:lnTo>
                  <a:lnTo>
                    <a:pt x="2531919" y="875075"/>
                  </a:lnTo>
                  <a:cubicBezTo>
                    <a:pt x="2302488" y="408686"/>
                    <a:pt x="1683430" y="53278"/>
                    <a:pt x="1139396" y="147612"/>
                  </a:cubicBezTo>
                  <a:cubicBezTo>
                    <a:pt x="570012" y="246341"/>
                    <a:pt x="109637" y="723103"/>
                    <a:pt x="109637" y="1259475"/>
                  </a:cubicBezTo>
                  <a:lnTo>
                    <a:pt x="0" y="123125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Circular Arrow 22"/>
            <p:cNvSpPr>
              <a:spLocks/>
            </p:cNvSpPr>
            <p:nvPr/>
          </p:nvSpPr>
          <p:spPr>
            <a:xfrm rot="4545017" flipH="1">
              <a:off x="4524586" y="4003427"/>
              <a:ext cx="3077890" cy="1104315"/>
            </a:xfrm>
            <a:custGeom>
              <a:avLst/>
              <a:gdLst>
                <a:gd name="connsiteX0" fmla="*/ 222885 w 3744468"/>
                <a:gd name="connsiteY0" fmla="*/ 1783080 h 3566160"/>
                <a:gd name="connsiteX1" fmla="*/ 1650244 w 3744468"/>
                <a:gd name="connsiteY1" fmla="*/ 237081 h 3566160"/>
                <a:gd name="connsiteX2" fmla="*/ 3447630 w 3744468"/>
                <a:gd name="connsiteY2" fmla="*/ 1321133 h 3566160"/>
                <a:gd name="connsiteX3" fmla="*/ 3656661 w 3744468"/>
                <a:gd name="connsiteY3" fmla="*/ 1321133 h 3566160"/>
                <a:gd name="connsiteX4" fmla="*/ 3298698 w 3744468"/>
                <a:gd name="connsiteY4" fmla="*/ 1783080 h 3566160"/>
                <a:gd name="connsiteX5" fmla="*/ 2765121 w 3744468"/>
                <a:gd name="connsiteY5" fmla="*/ 1321133 h 3566160"/>
                <a:gd name="connsiteX6" fmla="*/ 2967541 w 3744468"/>
                <a:gd name="connsiteY6" fmla="*/ 1321133 h 3566160"/>
                <a:gd name="connsiteX7" fmla="*/ 1650693 w 3744468"/>
                <a:gd name="connsiteY7" fmla="*/ 687697 h 3566160"/>
                <a:gd name="connsiteX8" fmla="*/ 668655 w 3744468"/>
                <a:gd name="connsiteY8" fmla="*/ 1783080 h 3566160"/>
                <a:gd name="connsiteX9" fmla="*/ 222885 w 3744468"/>
                <a:gd name="connsiteY9" fmla="*/ 1783080 h 3566160"/>
                <a:gd name="connsiteX0" fmla="*/ 0 w 3433776"/>
                <a:gd name="connsiteY0" fmla="*/ 1560307 h 2003315"/>
                <a:gd name="connsiteX1" fmla="*/ 1427359 w 3433776"/>
                <a:gd name="connsiteY1" fmla="*/ 14308 h 2003315"/>
                <a:gd name="connsiteX2" fmla="*/ 3224745 w 3433776"/>
                <a:gd name="connsiteY2" fmla="*/ 1098360 h 2003315"/>
                <a:gd name="connsiteX3" fmla="*/ 3433776 w 3433776"/>
                <a:gd name="connsiteY3" fmla="*/ 1098360 h 2003315"/>
                <a:gd name="connsiteX4" fmla="*/ 3160882 w 3433776"/>
                <a:gd name="connsiteY4" fmla="*/ 2003315 h 2003315"/>
                <a:gd name="connsiteX5" fmla="*/ 2542236 w 3433776"/>
                <a:gd name="connsiteY5" fmla="*/ 1098360 h 2003315"/>
                <a:gd name="connsiteX6" fmla="*/ 2744656 w 3433776"/>
                <a:gd name="connsiteY6" fmla="*/ 1098360 h 2003315"/>
                <a:gd name="connsiteX7" fmla="*/ 1427808 w 3433776"/>
                <a:gd name="connsiteY7" fmla="*/ 464924 h 2003315"/>
                <a:gd name="connsiteX8" fmla="*/ 445770 w 3433776"/>
                <a:gd name="connsiteY8" fmla="*/ 1560307 h 2003315"/>
                <a:gd name="connsiteX9" fmla="*/ 0 w 3433776"/>
                <a:gd name="connsiteY9" fmla="*/ 1560307 h 2003315"/>
                <a:gd name="connsiteX0" fmla="*/ 0 w 3433776"/>
                <a:gd name="connsiteY0" fmla="*/ 1560307 h 1744242"/>
                <a:gd name="connsiteX1" fmla="*/ 1427359 w 3433776"/>
                <a:gd name="connsiteY1" fmla="*/ 14308 h 1744242"/>
                <a:gd name="connsiteX2" fmla="*/ 3224745 w 3433776"/>
                <a:gd name="connsiteY2" fmla="*/ 1098360 h 1744242"/>
                <a:gd name="connsiteX3" fmla="*/ 3433776 w 3433776"/>
                <a:gd name="connsiteY3" fmla="*/ 1098360 h 1744242"/>
                <a:gd name="connsiteX4" fmla="*/ 3239650 w 3433776"/>
                <a:gd name="connsiteY4" fmla="*/ 1744242 h 1744242"/>
                <a:gd name="connsiteX5" fmla="*/ 2542236 w 3433776"/>
                <a:gd name="connsiteY5" fmla="*/ 1098360 h 1744242"/>
                <a:gd name="connsiteX6" fmla="*/ 2744656 w 3433776"/>
                <a:gd name="connsiteY6" fmla="*/ 1098360 h 1744242"/>
                <a:gd name="connsiteX7" fmla="*/ 1427808 w 3433776"/>
                <a:gd name="connsiteY7" fmla="*/ 464924 h 1744242"/>
                <a:gd name="connsiteX8" fmla="*/ 445770 w 3433776"/>
                <a:gd name="connsiteY8" fmla="*/ 1560307 h 1744242"/>
                <a:gd name="connsiteX9" fmla="*/ 0 w 3433776"/>
                <a:gd name="connsiteY9" fmla="*/ 1560307 h 1744242"/>
                <a:gd name="connsiteX0" fmla="*/ 0 w 3433776"/>
                <a:gd name="connsiteY0" fmla="*/ 1336748 h 1520683"/>
                <a:gd name="connsiteX1" fmla="*/ 1482286 w 3433776"/>
                <a:gd name="connsiteY1" fmla="*/ 23426 h 1520683"/>
                <a:gd name="connsiteX2" fmla="*/ 3224745 w 3433776"/>
                <a:gd name="connsiteY2" fmla="*/ 874801 h 1520683"/>
                <a:gd name="connsiteX3" fmla="*/ 3433776 w 3433776"/>
                <a:gd name="connsiteY3" fmla="*/ 874801 h 1520683"/>
                <a:gd name="connsiteX4" fmla="*/ 3239650 w 3433776"/>
                <a:gd name="connsiteY4" fmla="*/ 1520683 h 1520683"/>
                <a:gd name="connsiteX5" fmla="*/ 2542236 w 3433776"/>
                <a:gd name="connsiteY5" fmla="*/ 874801 h 1520683"/>
                <a:gd name="connsiteX6" fmla="*/ 2744656 w 3433776"/>
                <a:gd name="connsiteY6" fmla="*/ 874801 h 1520683"/>
                <a:gd name="connsiteX7" fmla="*/ 1427808 w 3433776"/>
                <a:gd name="connsiteY7" fmla="*/ 241365 h 1520683"/>
                <a:gd name="connsiteX8" fmla="*/ 445770 w 3433776"/>
                <a:gd name="connsiteY8" fmla="*/ 1336748 h 1520683"/>
                <a:gd name="connsiteX9" fmla="*/ 0 w 3433776"/>
                <a:gd name="connsiteY9" fmla="*/ 1336748 h 1520683"/>
                <a:gd name="connsiteX0" fmla="*/ 0 w 3433776"/>
                <a:gd name="connsiteY0" fmla="*/ 1303055 h 1486990"/>
                <a:gd name="connsiteX1" fmla="*/ 1492523 w 3433776"/>
                <a:gd name="connsiteY1" fmla="*/ 25818 h 1486990"/>
                <a:gd name="connsiteX2" fmla="*/ 3224745 w 3433776"/>
                <a:gd name="connsiteY2" fmla="*/ 841108 h 1486990"/>
                <a:gd name="connsiteX3" fmla="*/ 3433776 w 3433776"/>
                <a:gd name="connsiteY3" fmla="*/ 841108 h 1486990"/>
                <a:gd name="connsiteX4" fmla="*/ 3239650 w 3433776"/>
                <a:gd name="connsiteY4" fmla="*/ 1486990 h 1486990"/>
                <a:gd name="connsiteX5" fmla="*/ 2542236 w 3433776"/>
                <a:gd name="connsiteY5" fmla="*/ 841108 h 1486990"/>
                <a:gd name="connsiteX6" fmla="*/ 2744656 w 3433776"/>
                <a:gd name="connsiteY6" fmla="*/ 841108 h 1486990"/>
                <a:gd name="connsiteX7" fmla="*/ 1427808 w 3433776"/>
                <a:gd name="connsiteY7" fmla="*/ 207672 h 1486990"/>
                <a:gd name="connsiteX8" fmla="*/ 445770 w 3433776"/>
                <a:gd name="connsiteY8" fmla="*/ 1303055 h 1486990"/>
                <a:gd name="connsiteX9" fmla="*/ 0 w 3433776"/>
                <a:gd name="connsiteY9" fmla="*/ 1303055 h 1486990"/>
                <a:gd name="connsiteX0" fmla="*/ 0 w 3433776"/>
                <a:gd name="connsiteY0" fmla="*/ 1295157 h 1479092"/>
                <a:gd name="connsiteX1" fmla="*/ 1492523 w 3433776"/>
                <a:gd name="connsiteY1" fmla="*/ 17920 h 1479092"/>
                <a:gd name="connsiteX2" fmla="*/ 3012557 w 3433776"/>
                <a:gd name="connsiteY2" fmla="*/ 827703 h 1479092"/>
                <a:gd name="connsiteX3" fmla="*/ 3433776 w 3433776"/>
                <a:gd name="connsiteY3" fmla="*/ 833210 h 1479092"/>
                <a:gd name="connsiteX4" fmla="*/ 3239650 w 3433776"/>
                <a:gd name="connsiteY4" fmla="*/ 1479092 h 1479092"/>
                <a:gd name="connsiteX5" fmla="*/ 2542236 w 3433776"/>
                <a:gd name="connsiteY5" fmla="*/ 833210 h 1479092"/>
                <a:gd name="connsiteX6" fmla="*/ 2744656 w 3433776"/>
                <a:gd name="connsiteY6" fmla="*/ 833210 h 1479092"/>
                <a:gd name="connsiteX7" fmla="*/ 1427808 w 3433776"/>
                <a:gd name="connsiteY7" fmla="*/ 199774 h 1479092"/>
                <a:gd name="connsiteX8" fmla="*/ 445770 w 3433776"/>
                <a:gd name="connsiteY8" fmla="*/ 1295157 h 1479092"/>
                <a:gd name="connsiteX9" fmla="*/ 0 w 3433776"/>
                <a:gd name="connsiteY9" fmla="*/ 1295157 h 1479092"/>
                <a:gd name="connsiteX0" fmla="*/ 0 w 3139218"/>
                <a:gd name="connsiteY0" fmla="*/ 1236377 h 1476138"/>
                <a:gd name="connsiteX1" fmla="*/ 1197965 w 3139218"/>
                <a:gd name="connsiteY1" fmla="*/ 14966 h 1476138"/>
                <a:gd name="connsiteX2" fmla="*/ 2717999 w 3139218"/>
                <a:gd name="connsiteY2" fmla="*/ 824749 h 1476138"/>
                <a:gd name="connsiteX3" fmla="*/ 3139218 w 3139218"/>
                <a:gd name="connsiteY3" fmla="*/ 830256 h 1476138"/>
                <a:gd name="connsiteX4" fmla="*/ 2945092 w 3139218"/>
                <a:gd name="connsiteY4" fmla="*/ 1476138 h 1476138"/>
                <a:gd name="connsiteX5" fmla="*/ 2247678 w 3139218"/>
                <a:gd name="connsiteY5" fmla="*/ 830256 h 1476138"/>
                <a:gd name="connsiteX6" fmla="*/ 2450098 w 3139218"/>
                <a:gd name="connsiteY6" fmla="*/ 830256 h 1476138"/>
                <a:gd name="connsiteX7" fmla="*/ 1133250 w 3139218"/>
                <a:gd name="connsiteY7" fmla="*/ 196820 h 1476138"/>
                <a:gd name="connsiteX8" fmla="*/ 151212 w 3139218"/>
                <a:gd name="connsiteY8" fmla="*/ 1292203 h 1476138"/>
                <a:gd name="connsiteX9" fmla="*/ 0 w 3139218"/>
                <a:gd name="connsiteY9" fmla="*/ 1236377 h 1476138"/>
                <a:gd name="connsiteX0" fmla="*/ 0 w 2945092"/>
                <a:gd name="connsiteY0" fmla="*/ 1236377 h 1476138"/>
                <a:gd name="connsiteX1" fmla="*/ 1197965 w 2945092"/>
                <a:gd name="connsiteY1" fmla="*/ 14966 h 1476138"/>
                <a:gd name="connsiteX2" fmla="*/ 2717999 w 2945092"/>
                <a:gd name="connsiteY2" fmla="*/ 824749 h 1476138"/>
                <a:gd name="connsiteX3" fmla="*/ 2927030 w 2945092"/>
                <a:gd name="connsiteY3" fmla="*/ 824749 h 1476138"/>
                <a:gd name="connsiteX4" fmla="*/ 2945092 w 2945092"/>
                <a:gd name="connsiteY4" fmla="*/ 1476138 h 1476138"/>
                <a:gd name="connsiteX5" fmla="*/ 2247678 w 2945092"/>
                <a:gd name="connsiteY5" fmla="*/ 830256 h 1476138"/>
                <a:gd name="connsiteX6" fmla="*/ 2450098 w 2945092"/>
                <a:gd name="connsiteY6" fmla="*/ 830256 h 1476138"/>
                <a:gd name="connsiteX7" fmla="*/ 1133250 w 2945092"/>
                <a:gd name="connsiteY7" fmla="*/ 196820 h 1476138"/>
                <a:gd name="connsiteX8" fmla="*/ 151212 w 2945092"/>
                <a:gd name="connsiteY8" fmla="*/ 1292203 h 1476138"/>
                <a:gd name="connsiteX9" fmla="*/ 0 w 2945092"/>
                <a:gd name="connsiteY9" fmla="*/ 1236377 h 1476138"/>
                <a:gd name="connsiteX0" fmla="*/ 0 w 2927030"/>
                <a:gd name="connsiteY0" fmla="*/ 1236377 h 1398065"/>
                <a:gd name="connsiteX1" fmla="*/ 1197965 w 2927030"/>
                <a:gd name="connsiteY1" fmla="*/ 14966 h 1398065"/>
                <a:gd name="connsiteX2" fmla="*/ 2717999 w 2927030"/>
                <a:gd name="connsiteY2" fmla="*/ 824749 h 1398065"/>
                <a:gd name="connsiteX3" fmla="*/ 2927030 w 2927030"/>
                <a:gd name="connsiteY3" fmla="*/ 824749 h 1398065"/>
                <a:gd name="connsiteX4" fmla="*/ 2745574 w 2927030"/>
                <a:gd name="connsiteY4" fmla="*/ 1398065 h 1398065"/>
                <a:gd name="connsiteX5" fmla="*/ 2247678 w 2927030"/>
                <a:gd name="connsiteY5" fmla="*/ 830256 h 1398065"/>
                <a:gd name="connsiteX6" fmla="*/ 2450098 w 2927030"/>
                <a:gd name="connsiteY6" fmla="*/ 830256 h 1398065"/>
                <a:gd name="connsiteX7" fmla="*/ 1133250 w 2927030"/>
                <a:gd name="connsiteY7" fmla="*/ 196820 h 1398065"/>
                <a:gd name="connsiteX8" fmla="*/ 151212 w 2927030"/>
                <a:gd name="connsiteY8" fmla="*/ 1292203 h 1398065"/>
                <a:gd name="connsiteX9" fmla="*/ 0 w 2927030"/>
                <a:gd name="connsiteY9" fmla="*/ 1236377 h 1398065"/>
                <a:gd name="connsiteX0" fmla="*/ 0 w 2927030"/>
                <a:gd name="connsiteY0" fmla="*/ 1235482 h 1397170"/>
                <a:gd name="connsiteX1" fmla="*/ 1197965 w 2927030"/>
                <a:gd name="connsiteY1" fmla="*/ 14071 h 1397170"/>
                <a:gd name="connsiteX2" fmla="*/ 2667417 w 2927030"/>
                <a:gd name="connsiteY2" fmla="*/ 832534 h 1397170"/>
                <a:gd name="connsiteX3" fmla="*/ 2927030 w 2927030"/>
                <a:gd name="connsiteY3" fmla="*/ 823854 h 1397170"/>
                <a:gd name="connsiteX4" fmla="*/ 2745574 w 2927030"/>
                <a:gd name="connsiteY4" fmla="*/ 1397170 h 1397170"/>
                <a:gd name="connsiteX5" fmla="*/ 2247678 w 2927030"/>
                <a:gd name="connsiteY5" fmla="*/ 829361 h 1397170"/>
                <a:gd name="connsiteX6" fmla="*/ 2450098 w 2927030"/>
                <a:gd name="connsiteY6" fmla="*/ 829361 h 1397170"/>
                <a:gd name="connsiteX7" fmla="*/ 1133250 w 2927030"/>
                <a:gd name="connsiteY7" fmla="*/ 195925 h 1397170"/>
                <a:gd name="connsiteX8" fmla="*/ 151212 w 2927030"/>
                <a:gd name="connsiteY8" fmla="*/ 1291308 h 1397170"/>
                <a:gd name="connsiteX9" fmla="*/ 0 w 2927030"/>
                <a:gd name="connsiteY9" fmla="*/ 1235482 h 1397170"/>
                <a:gd name="connsiteX0" fmla="*/ 0 w 2863723"/>
                <a:gd name="connsiteY0" fmla="*/ 1235482 h 1397170"/>
                <a:gd name="connsiteX1" fmla="*/ 1197965 w 2863723"/>
                <a:gd name="connsiteY1" fmla="*/ 14071 h 1397170"/>
                <a:gd name="connsiteX2" fmla="*/ 2667417 w 2863723"/>
                <a:gd name="connsiteY2" fmla="*/ 832534 h 1397170"/>
                <a:gd name="connsiteX3" fmla="*/ 2863723 w 2863723"/>
                <a:gd name="connsiteY3" fmla="*/ 824647 h 1397170"/>
                <a:gd name="connsiteX4" fmla="*/ 2745574 w 2863723"/>
                <a:gd name="connsiteY4" fmla="*/ 1397170 h 1397170"/>
                <a:gd name="connsiteX5" fmla="*/ 2247678 w 2863723"/>
                <a:gd name="connsiteY5" fmla="*/ 829361 h 1397170"/>
                <a:gd name="connsiteX6" fmla="*/ 2450098 w 2863723"/>
                <a:gd name="connsiteY6" fmla="*/ 829361 h 1397170"/>
                <a:gd name="connsiteX7" fmla="*/ 1133250 w 2863723"/>
                <a:gd name="connsiteY7" fmla="*/ 195925 h 1397170"/>
                <a:gd name="connsiteX8" fmla="*/ 151212 w 2863723"/>
                <a:gd name="connsiteY8" fmla="*/ 1291308 h 1397170"/>
                <a:gd name="connsiteX9" fmla="*/ 0 w 2863723"/>
                <a:gd name="connsiteY9" fmla="*/ 1235482 h 1397170"/>
                <a:gd name="connsiteX0" fmla="*/ 0 w 2863723"/>
                <a:gd name="connsiteY0" fmla="*/ 1235482 h 1397170"/>
                <a:gd name="connsiteX1" fmla="*/ 1197965 w 2863723"/>
                <a:gd name="connsiteY1" fmla="*/ 14071 h 1397170"/>
                <a:gd name="connsiteX2" fmla="*/ 2667417 w 2863723"/>
                <a:gd name="connsiteY2" fmla="*/ 832534 h 1397170"/>
                <a:gd name="connsiteX3" fmla="*/ 2863723 w 2863723"/>
                <a:gd name="connsiteY3" fmla="*/ 824647 h 1397170"/>
                <a:gd name="connsiteX4" fmla="*/ 2745574 w 2863723"/>
                <a:gd name="connsiteY4" fmla="*/ 1397170 h 1397170"/>
                <a:gd name="connsiteX5" fmla="*/ 2317503 w 2863723"/>
                <a:gd name="connsiteY5" fmla="*/ 852624 h 1397170"/>
                <a:gd name="connsiteX6" fmla="*/ 2450098 w 2863723"/>
                <a:gd name="connsiteY6" fmla="*/ 829361 h 1397170"/>
                <a:gd name="connsiteX7" fmla="*/ 1133250 w 2863723"/>
                <a:gd name="connsiteY7" fmla="*/ 195925 h 1397170"/>
                <a:gd name="connsiteX8" fmla="*/ 151212 w 2863723"/>
                <a:gd name="connsiteY8" fmla="*/ 1291308 h 1397170"/>
                <a:gd name="connsiteX9" fmla="*/ 0 w 2863723"/>
                <a:gd name="connsiteY9" fmla="*/ 1235482 h 1397170"/>
                <a:gd name="connsiteX0" fmla="*/ 0 w 2797197"/>
                <a:gd name="connsiteY0" fmla="*/ 1235482 h 1397170"/>
                <a:gd name="connsiteX1" fmla="*/ 1197965 w 2797197"/>
                <a:gd name="connsiteY1" fmla="*/ 14071 h 1397170"/>
                <a:gd name="connsiteX2" fmla="*/ 2667417 w 2797197"/>
                <a:gd name="connsiteY2" fmla="*/ 832534 h 1397170"/>
                <a:gd name="connsiteX3" fmla="*/ 2797197 w 2797197"/>
                <a:gd name="connsiteY3" fmla="*/ 818441 h 1397170"/>
                <a:gd name="connsiteX4" fmla="*/ 2745574 w 2797197"/>
                <a:gd name="connsiteY4" fmla="*/ 1397170 h 1397170"/>
                <a:gd name="connsiteX5" fmla="*/ 2317503 w 2797197"/>
                <a:gd name="connsiteY5" fmla="*/ 852624 h 1397170"/>
                <a:gd name="connsiteX6" fmla="*/ 2450098 w 2797197"/>
                <a:gd name="connsiteY6" fmla="*/ 829361 h 1397170"/>
                <a:gd name="connsiteX7" fmla="*/ 1133250 w 2797197"/>
                <a:gd name="connsiteY7" fmla="*/ 195925 h 1397170"/>
                <a:gd name="connsiteX8" fmla="*/ 151212 w 2797197"/>
                <a:gd name="connsiteY8" fmla="*/ 1291308 h 1397170"/>
                <a:gd name="connsiteX9" fmla="*/ 0 w 2797197"/>
                <a:gd name="connsiteY9" fmla="*/ 1235482 h 1397170"/>
                <a:gd name="connsiteX0" fmla="*/ 0 w 2797197"/>
                <a:gd name="connsiteY0" fmla="*/ 1236117 h 1397805"/>
                <a:gd name="connsiteX1" fmla="*/ 1197965 w 2797197"/>
                <a:gd name="connsiteY1" fmla="*/ 14706 h 1397805"/>
                <a:gd name="connsiteX2" fmla="*/ 2605309 w 2797197"/>
                <a:gd name="connsiteY2" fmla="*/ 826960 h 1397805"/>
                <a:gd name="connsiteX3" fmla="*/ 2797197 w 2797197"/>
                <a:gd name="connsiteY3" fmla="*/ 819076 h 1397805"/>
                <a:gd name="connsiteX4" fmla="*/ 2745574 w 2797197"/>
                <a:gd name="connsiteY4" fmla="*/ 1397805 h 1397805"/>
                <a:gd name="connsiteX5" fmla="*/ 2317503 w 2797197"/>
                <a:gd name="connsiteY5" fmla="*/ 853259 h 1397805"/>
                <a:gd name="connsiteX6" fmla="*/ 2450098 w 2797197"/>
                <a:gd name="connsiteY6" fmla="*/ 829996 h 1397805"/>
                <a:gd name="connsiteX7" fmla="*/ 1133250 w 2797197"/>
                <a:gd name="connsiteY7" fmla="*/ 196560 h 1397805"/>
                <a:gd name="connsiteX8" fmla="*/ 151212 w 2797197"/>
                <a:gd name="connsiteY8" fmla="*/ 1291943 h 1397805"/>
                <a:gd name="connsiteX9" fmla="*/ 0 w 2797197"/>
                <a:gd name="connsiteY9" fmla="*/ 1236117 h 1397805"/>
                <a:gd name="connsiteX0" fmla="*/ 0 w 2745574"/>
                <a:gd name="connsiteY0" fmla="*/ 1236117 h 1397805"/>
                <a:gd name="connsiteX1" fmla="*/ 1197965 w 2745574"/>
                <a:gd name="connsiteY1" fmla="*/ 14706 h 1397805"/>
                <a:gd name="connsiteX2" fmla="*/ 2605309 w 2745574"/>
                <a:gd name="connsiteY2" fmla="*/ 826960 h 1397805"/>
                <a:gd name="connsiteX3" fmla="*/ 2740414 w 2745574"/>
                <a:gd name="connsiteY3" fmla="*/ 833918 h 1397805"/>
                <a:gd name="connsiteX4" fmla="*/ 2745574 w 2745574"/>
                <a:gd name="connsiteY4" fmla="*/ 1397805 h 1397805"/>
                <a:gd name="connsiteX5" fmla="*/ 2317503 w 2745574"/>
                <a:gd name="connsiteY5" fmla="*/ 853259 h 1397805"/>
                <a:gd name="connsiteX6" fmla="*/ 2450098 w 2745574"/>
                <a:gd name="connsiteY6" fmla="*/ 829996 h 1397805"/>
                <a:gd name="connsiteX7" fmla="*/ 1133250 w 2745574"/>
                <a:gd name="connsiteY7" fmla="*/ 196560 h 1397805"/>
                <a:gd name="connsiteX8" fmla="*/ 151212 w 2745574"/>
                <a:gd name="connsiteY8" fmla="*/ 1291943 h 1397805"/>
                <a:gd name="connsiteX9" fmla="*/ 0 w 2745574"/>
                <a:gd name="connsiteY9" fmla="*/ 1236117 h 1397805"/>
                <a:gd name="connsiteX0" fmla="*/ 0 w 2745574"/>
                <a:gd name="connsiteY0" fmla="*/ 1236117 h 1397805"/>
                <a:gd name="connsiteX1" fmla="*/ 1197965 w 2745574"/>
                <a:gd name="connsiteY1" fmla="*/ 14706 h 1397805"/>
                <a:gd name="connsiteX2" fmla="*/ 2605309 w 2745574"/>
                <a:gd name="connsiteY2" fmla="*/ 826960 h 1397805"/>
                <a:gd name="connsiteX3" fmla="*/ 2740414 w 2745574"/>
                <a:gd name="connsiteY3" fmla="*/ 833918 h 1397805"/>
                <a:gd name="connsiteX4" fmla="*/ 2745574 w 2745574"/>
                <a:gd name="connsiteY4" fmla="*/ 1397805 h 1397805"/>
                <a:gd name="connsiteX5" fmla="*/ 2317503 w 2745574"/>
                <a:gd name="connsiteY5" fmla="*/ 853259 h 1397805"/>
                <a:gd name="connsiteX6" fmla="*/ 2450098 w 2745574"/>
                <a:gd name="connsiteY6" fmla="*/ 829996 h 1397805"/>
                <a:gd name="connsiteX7" fmla="*/ 1133250 w 2745574"/>
                <a:gd name="connsiteY7" fmla="*/ 196560 h 1397805"/>
                <a:gd name="connsiteX8" fmla="*/ 109637 w 2745574"/>
                <a:gd name="connsiteY8" fmla="*/ 1264339 h 1397805"/>
                <a:gd name="connsiteX9" fmla="*/ 0 w 2745574"/>
                <a:gd name="connsiteY9" fmla="*/ 1236117 h 1397805"/>
                <a:gd name="connsiteX0" fmla="*/ 0 w 2745574"/>
                <a:gd name="connsiteY0" fmla="*/ 1236117 h 1397805"/>
                <a:gd name="connsiteX1" fmla="*/ 1197965 w 2745574"/>
                <a:gd name="connsiteY1" fmla="*/ 14706 h 1397805"/>
                <a:gd name="connsiteX2" fmla="*/ 2605309 w 2745574"/>
                <a:gd name="connsiteY2" fmla="*/ 826960 h 1397805"/>
                <a:gd name="connsiteX3" fmla="*/ 2740414 w 2745574"/>
                <a:gd name="connsiteY3" fmla="*/ 833918 h 1397805"/>
                <a:gd name="connsiteX4" fmla="*/ 2745574 w 2745574"/>
                <a:gd name="connsiteY4" fmla="*/ 1397805 h 1397805"/>
                <a:gd name="connsiteX5" fmla="*/ 2317503 w 2745574"/>
                <a:gd name="connsiteY5" fmla="*/ 853259 h 1397805"/>
                <a:gd name="connsiteX6" fmla="*/ 2484891 w 2745574"/>
                <a:gd name="connsiteY6" fmla="*/ 813687 h 1397805"/>
                <a:gd name="connsiteX7" fmla="*/ 1133250 w 2745574"/>
                <a:gd name="connsiteY7" fmla="*/ 196560 h 1397805"/>
                <a:gd name="connsiteX8" fmla="*/ 109637 w 2745574"/>
                <a:gd name="connsiteY8" fmla="*/ 1264339 h 1397805"/>
                <a:gd name="connsiteX9" fmla="*/ 0 w 2745574"/>
                <a:gd name="connsiteY9" fmla="*/ 1236117 h 1397805"/>
                <a:gd name="connsiteX0" fmla="*/ 0 w 2745574"/>
                <a:gd name="connsiteY0" fmla="*/ 1236117 h 1397805"/>
                <a:gd name="connsiteX1" fmla="*/ 1197965 w 2745574"/>
                <a:gd name="connsiteY1" fmla="*/ 14706 h 1397805"/>
                <a:gd name="connsiteX2" fmla="*/ 2605309 w 2745574"/>
                <a:gd name="connsiteY2" fmla="*/ 826960 h 1397805"/>
                <a:gd name="connsiteX3" fmla="*/ 2740414 w 2745574"/>
                <a:gd name="connsiteY3" fmla="*/ 833918 h 1397805"/>
                <a:gd name="connsiteX4" fmla="*/ 2745574 w 2745574"/>
                <a:gd name="connsiteY4" fmla="*/ 1397805 h 1397805"/>
                <a:gd name="connsiteX5" fmla="*/ 2317503 w 2745574"/>
                <a:gd name="connsiteY5" fmla="*/ 853259 h 1397805"/>
                <a:gd name="connsiteX6" fmla="*/ 2495540 w 2745574"/>
                <a:gd name="connsiteY6" fmla="*/ 855786 h 1397805"/>
                <a:gd name="connsiteX7" fmla="*/ 1133250 w 2745574"/>
                <a:gd name="connsiteY7" fmla="*/ 196560 h 1397805"/>
                <a:gd name="connsiteX8" fmla="*/ 109637 w 2745574"/>
                <a:gd name="connsiteY8" fmla="*/ 1264339 h 1397805"/>
                <a:gd name="connsiteX9" fmla="*/ 0 w 2745574"/>
                <a:gd name="connsiteY9" fmla="*/ 1236117 h 1397805"/>
                <a:gd name="connsiteX0" fmla="*/ 0 w 2745574"/>
                <a:gd name="connsiteY0" fmla="*/ 1231253 h 1392941"/>
                <a:gd name="connsiteX1" fmla="*/ 1197965 w 2745574"/>
                <a:gd name="connsiteY1" fmla="*/ 9842 h 1392941"/>
                <a:gd name="connsiteX2" fmla="*/ 2627683 w 2745574"/>
                <a:gd name="connsiteY2" fmla="*/ 876355 h 1392941"/>
                <a:gd name="connsiteX3" fmla="*/ 2740414 w 2745574"/>
                <a:gd name="connsiteY3" fmla="*/ 829054 h 1392941"/>
                <a:gd name="connsiteX4" fmla="*/ 2745574 w 2745574"/>
                <a:gd name="connsiteY4" fmla="*/ 1392941 h 1392941"/>
                <a:gd name="connsiteX5" fmla="*/ 2317503 w 2745574"/>
                <a:gd name="connsiteY5" fmla="*/ 848395 h 1392941"/>
                <a:gd name="connsiteX6" fmla="*/ 2495540 w 2745574"/>
                <a:gd name="connsiteY6" fmla="*/ 850922 h 1392941"/>
                <a:gd name="connsiteX7" fmla="*/ 1133250 w 2745574"/>
                <a:gd name="connsiteY7" fmla="*/ 191696 h 1392941"/>
                <a:gd name="connsiteX8" fmla="*/ 109637 w 2745574"/>
                <a:gd name="connsiteY8" fmla="*/ 1259475 h 1392941"/>
                <a:gd name="connsiteX9" fmla="*/ 0 w 2745574"/>
                <a:gd name="connsiteY9" fmla="*/ 1231253 h 1392941"/>
                <a:gd name="connsiteX0" fmla="*/ 0 w 2745574"/>
                <a:gd name="connsiteY0" fmla="*/ 1231253 h 1392941"/>
                <a:gd name="connsiteX1" fmla="*/ 1197965 w 2745574"/>
                <a:gd name="connsiteY1" fmla="*/ 9842 h 1392941"/>
                <a:gd name="connsiteX2" fmla="*/ 2627683 w 2745574"/>
                <a:gd name="connsiteY2" fmla="*/ 876355 h 1392941"/>
                <a:gd name="connsiteX3" fmla="*/ 2740414 w 2745574"/>
                <a:gd name="connsiteY3" fmla="*/ 829054 h 1392941"/>
                <a:gd name="connsiteX4" fmla="*/ 2745574 w 2745574"/>
                <a:gd name="connsiteY4" fmla="*/ 1392941 h 1392941"/>
                <a:gd name="connsiteX5" fmla="*/ 2368141 w 2745574"/>
                <a:gd name="connsiteY5" fmla="*/ 877637 h 1392941"/>
                <a:gd name="connsiteX6" fmla="*/ 2495540 w 2745574"/>
                <a:gd name="connsiteY6" fmla="*/ 850922 h 1392941"/>
                <a:gd name="connsiteX7" fmla="*/ 1133250 w 2745574"/>
                <a:gd name="connsiteY7" fmla="*/ 191696 h 1392941"/>
                <a:gd name="connsiteX8" fmla="*/ 109637 w 2745574"/>
                <a:gd name="connsiteY8" fmla="*/ 1259475 h 1392941"/>
                <a:gd name="connsiteX9" fmla="*/ 0 w 2745574"/>
                <a:gd name="connsiteY9" fmla="*/ 1231253 h 1392941"/>
                <a:gd name="connsiteX0" fmla="*/ 0 w 2747071"/>
                <a:gd name="connsiteY0" fmla="*/ 1231253 h 1392941"/>
                <a:gd name="connsiteX1" fmla="*/ 1197965 w 2747071"/>
                <a:gd name="connsiteY1" fmla="*/ 9842 h 1392941"/>
                <a:gd name="connsiteX2" fmla="*/ 2627683 w 2747071"/>
                <a:gd name="connsiteY2" fmla="*/ 876355 h 1392941"/>
                <a:gd name="connsiteX3" fmla="*/ 2747071 w 2747071"/>
                <a:gd name="connsiteY3" fmla="*/ 855365 h 1392941"/>
                <a:gd name="connsiteX4" fmla="*/ 2745574 w 2747071"/>
                <a:gd name="connsiteY4" fmla="*/ 1392941 h 1392941"/>
                <a:gd name="connsiteX5" fmla="*/ 2368141 w 2747071"/>
                <a:gd name="connsiteY5" fmla="*/ 877637 h 1392941"/>
                <a:gd name="connsiteX6" fmla="*/ 2495540 w 2747071"/>
                <a:gd name="connsiteY6" fmla="*/ 850922 h 1392941"/>
                <a:gd name="connsiteX7" fmla="*/ 1133250 w 2747071"/>
                <a:gd name="connsiteY7" fmla="*/ 191696 h 1392941"/>
                <a:gd name="connsiteX8" fmla="*/ 109637 w 2747071"/>
                <a:gd name="connsiteY8" fmla="*/ 1259475 h 1392941"/>
                <a:gd name="connsiteX9" fmla="*/ 0 w 2747071"/>
                <a:gd name="connsiteY9" fmla="*/ 1231253 h 1392941"/>
                <a:gd name="connsiteX0" fmla="*/ 0 w 2749861"/>
                <a:gd name="connsiteY0" fmla="*/ 1231253 h 1392941"/>
                <a:gd name="connsiteX1" fmla="*/ 1197965 w 2749861"/>
                <a:gd name="connsiteY1" fmla="*/ 9842 h 1392941"/>
                <a:gd name="connsiteX2" fmla="*/ 2627683 w 2749861"/>
                <a:gd name="connsiteY2" fmla="*/ 876355 h 1392941"/>
                <a:gd name="connsiteX3" fmla="*/ 2749861 w 2749861"/>
                <a:gd name="connsiteY3" fmla="*/ 883489 h 1392941"/>
                <a:gd name="connsiteX4" fmla="*/ 2745574 w 2749861"/>
                <a:gd name="connsiteY4" fmla="*/ 1392941 h 1392941"/>
                <a:gd name="connsiteX5" fmla="*/ 2368141 w 2749861"/>
                <a:gd name="connsiteY5" fmla="*/ 877637 h 1392941"/>
                <a:gd name="connsiteX6" fmla="*/ 2495540 w 2749861"/>
                <a:gd name="connsiteY6" fmla="*/ 850922 h 1392941"/>
                <a:gd name="connsiteX7" fmla="*/ 1133250 w 2749861"/>
                <a:gd name="connsiteY7" fmla="*/ 191696 h 1392941"/>
                <a:gd name="connsiteX8" fmla="*/ 109637 w 2749861"/>
                <a:gd name="connsiteY8" fmla="*/ 1259475 h 1392941"/>
                <a:gd name="connsiteX9" fmla="*/ 0 w 2749861"/>
                <a:gd name="connsiteY9" fmla="*/ 1231253 h 1392941"/>
                <a:gd name="connsiteX0" fmla="*/ 0 w 2749861"/>
                <a:gd name="connsiteY0" fmla="*/ 1231253 h 1392941"/>
                <a:gd name="connsiteX1" fmla="*/ 1197965 w 2749861"/>
                <a:gd name="connsiteY1" fmla="*/ 9842 h 1392941"/>
                <a:gd name="connsiteX2" fmla="*/ 2627683 w 2749861"/>
                <a:gd name="connsiteY2" fmla="*/ 876355 h 1392941"/>
                <a:gd name="connsiteX3" fmla="*/ 2749861 w 2749861"/>
                <a:gd name="connsiteY3" fmla="*/ 883489 h 1392941"/>
                <a:gd name="connsiteX4" fmla="*/ 2745574 w 2749861"/>
                <a:gd name="connsiteY4" fmla="*/ 1392941 h 1392941"/>
                <a:gd name="connsiteX5" fmla="*/ 2368141 w 2749861"/>
                <a:gd name="connsiteY5" fmla="*/ 877637 h 1392941"/>
                <a:gd name="connsiteX6" fmla="*/ 2531919 w 2749861"/>
                <a:gd name="connsiteY6" fmla="*/ 875075 h 1392941"/>
                <a:gd name="connsiteX7" fmla="*/ 1133250 w 2749861"/>
                <a:gd name="connsiteY7" fmla="*/ 191696 h 1392941"/>
                <a:gd name="connsiteX8" fmla="*/ 109637 w 2749861"/>
                <a:gd name="connsiteY8" fmla="*/ 1259475 h 1392941"/>
                <a:gd name="connsiteX9" fmla="*/ 0 w 2749861"/>
                <a:gd name="connsiteY9" fmla="*/ 1231253 h 1392941"/>
                <a:gd name="connsiteX0" fmla="*/ 0 w 2749861"/>
                <a:gd name="connsiteY0" fmla="*/ 1231253 h 1392941"/>
                <a:gd name="connsiteX1" fmla="*/ 1197965 w 2749861"/>
                <a:gd name="connsiteY1" fmla="*/ 9842 h 1392941"/>
                <a:gd name="connsiteX2" fmla="*/ 2627683 w 2749861"/>
                <a:gd name="connsiteY2" fmla="*/ 876355 h 1392941"/>
                <a:gd name="connsiteX3" fmla="*/ 2749861 w 2749861"/>
                <a:gd name="connsiteY3" fmla="*/ 883489 h 1392941"/>
                <a:gd name="connsiteX4" fmla="*/ 2745574 w 2749861"/>
                <a:gd name="connsiteY4" fmla="*/ 1392941 h 1392941"/>
                <a:gd name="connsiteX5" fmla="*/ 2428917 w 2749861"/>
                <a:gd name="connsiteY5" fmla="*/ 878583 h 1392941"/>
                <a:gd name="connsiteX6" fmla="*/ 2531919 w 2749861"/>
                <a:gd name="connsiteY6" fmla="*/ 875075 h 1392941"/>
                <a:gd name="connsiteX7" fmla="*/ 1133250 w 2749861"/>
                <a:gd name="connsiteY7" fmla="*/ 191696 h 1392941"/>
                <a:gd name="connsiteX8" fmla="*/ 109637 w 2749861"/>
                <a:gd name="connsiteY8" fmla="*/ 1259475 h 1392941"/>
                <a:gd name="connsiteX9" fmla="*/ 0 w 2749861"/>
                <a:gd name="connsiteY9" fmla="*/ 1231253 h 1392941"/>
                <a:gd name="connsiteX0" fmla="*/ 0 w 2749861"/>
                <a:gd name="connsiteY0" fmla="*/ 1231253 h 1392941"/>
                <a:gd name="connsiteX1" fmla="*/ 1197965 w 2749861"/>
                <a:gd name="connsiteY1" fmla="*/ 9842 h 1392941"/>
                <a:gd name="connsiteX2" fmla="*/ 2627683 w 2749861"/>
                <a:gd name="connsiteY2" fmla="*/ 876355 h 1392941"/>
                <a:gd name="connsiteX3" fmla="*/ 2749861 w 2749861"/>
                <a:gd name="connsiteY3" fmla="*/ 883489 h 1392941"/>
                <a:gd name="connsiteX4" fmla="*/ 2745574 w 2749861"/>
                <a:gd name="connsiteY4" fmla="*/ 1392941 h 1392941"/>
                <a:gd name="connsiteX5" fmla="*/ 2428917 w 2749861"/>
                <a:gd name="connsiteY5" fmla="*/ 878583 h 1392941"/>
                <a:gd name="connsiteX6" fmla="*/ 2531919 w 2749861"/>
                <a:gd name="connsiteY6" fmla="*/ 875075 h 1392941"/>
                <a:gd name="connsiteX7" fmla="*/ 1139396 w 2749861"/>
                <a:gd name="connsiteY7" fmla="*/ 147612 h 1392941"/>
                <a:gd name="connsiteX8" fmla="*/ 109637 w 2749861"/>
                <a:gd name="connsiteY8" fmla="*/ 1259475 h 1392941"/>
                <a:gd name="connsiteX9" fmla="*/ 0 w 2749861"/>
                <a:gd name="connsiteY9" fmla="*/ 1231253 h 139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9861" h="1392941">
                  <a:moveTo>
                    <a:pt x="0" y="1231253"/>
                  </a:moveTo>
                  <a:cubicBezTo>
                    <a:pt x="0" y="450733"/>
                    <a:pt x="760018" y="68992"/>
                    <a:pt x="1197965" y="9842"/>
                  </a:cubicBezTo>
                  <a:cubicBezTo>
                    <a:pt x="1635912" y="-49308"/>
                    <a:pt x="2389042" y="148114"/>
                    <a:pt x="2627683" y="876355"/>
                  </a:cubicBezTo>
                  <a:lnTo>
                    <a:pt x="2749861" y="883489"/>
                  </a:lnTo>
                  <a:lnTo>
                    <a:pt x="2745574" y="1392941"/>
                  </a:lnTo>
                  <a:lnTo>
                    <a:pt x="2428917" y="878583"/>
                  </a:lnTo>
                  <a:lnTo>
                    <a:pt x="2531919" y="875075"/>
                  </a:lnTo>
                  <a:cubicBezTo>
                    <a:pt x="2302488" y="408686"/>
                    <a:pt x="1683430" y="53278"/>
                    <a:pt x="1139396" y="147612"/>
                  </a:cubicBezTo>
                  <a:cubicBezTo>
                    <a:pt x="570012" y="246341"/>
                    <a:pt x="109637" y="723103"/>
                    <a:pt x="109637" y="1259475"/>
                  </a:cubicBezTo>
                  <a:lnTo>
                    <a:pt x="0" y="123125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53193" y="4280146"/>
              <a:ext cx="14063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Resolution</a:t>
              </a:r>
              <a:endParaRPr lang="en-US" sz="20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8584" y="4280146"/>
              <a:ext cx="14063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Resolution</a:t>
              </a:r>
              <a:endParaRPr lang="en-US" sz="2000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76027" y="2601557"/>
            <a:ext cx="1432893" cy="3635587"/>
            <a:chOff x="2576027" y="2601557"/>
            <a:chExt cx="1432893" cy="3635587"/>
          </a:xfrm>
        </p:grpSpPr>
        <p:sp>
          <p:nvSpPr>
            <p:cNvPr id="17" name="TextBox 16"/>
            <p:cNvSpPr txBox="1"/>
            <p:nvPr/>
          </p:nvSpPr>
          <p:spPr>
            <a:xfrm>
              <a:off x="2873127" y="3237536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Other?</a:t>
              </a:r>
              <a:endParaRPr lang="en-US" sz="2000" b="1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576027" y="4592104"/>
              <a:ext cx="1432893" cy="1645040"/>
              <a:chOff x="2576027" y="4592104"/>
              <a:chExt cx="1432893" cy="164504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576027" y="4592104"/>
                <a:ext cx="1432893" cy="164504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16703" y="4662150"/>
                <a:ext cx="127951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OHRP</a:t>
                </a:r>
              </a:p>
              <a:p>
                <a:r>
                  <a:rPr lang="en-US" sz="2400" b="1" dirty="0" smtClean="0"/>
                  <a:t>OPERA</a:t>
                </a:r>
              </a:p>
              <a:p>
                <a:r>
                  <a:rPr lang="en-US" sz="2400" b="1" dirty="0" smtClean="0"/>
                  <a:t>OMA</a:t>
                </a:r>
              </a:p>
              <a:p>
                <a:r>
                  <a:rPr lang="en-US" sz="2400" b="1" dirty="0" smtClean="0"/>
                  <a:t>OLAW</a:t>
                </a:r>
                <a:endParaRPr lang="en-US" sz="2400" b="1" dirty="0"/>
              </a:p>
            </p:txBody>
          </p:sp>
        </p:grpSp>
        <p:sp>
          <p:nvSpPr>
            <p:cNvPr id="42" name="Right Arrow 41"/>
            <p:cNvSpPr/>
            <p:nvPr/>
          </p:nvSpPr>
          <p:spPr>
            <a:xfrm rot="7200000">
              <a:off x="2818753" y="3485671"/>
              <a:ext cx="2003446" cy="23521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45893" y="2601557"/>
            <a:ext cx="1344502" cy="2604127"/>
            <a:chOff x="4745893" y="2601557"/>
            <a:chExt cx="1344502" cy="2604127"/>
          </a:xfrm>
        </p:grpSpPr>
        <p:sp>
          <p:nvSpPr>
            <p:cNvPr id="11" name="TextBox 10"/>
            <p:cNvSpPr txBox="1"/>
            <p:nvPr/>
          </p:nvSpPr>
          <p:spPr>
            <a:xfrm>
              <a:off x="4971672" y="3155032"/>
              <a:ext cx="740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RM?</a:t>
              </a:r>
              <a:endParaRPr lang="en-US" sz="20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935619" y="4604804"/>
              <a:ext cx="1154776" cy="600880"/>
              <a:chOff x="4935619" y="4604804"/>
              <a:chExt cx="1154776" cy="60088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935619" y="4604804"/>
                <a:ext cx="1154776" cy="60088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161789" y="4692758"/>
                <a:ext cx="7312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ORI</a:t>
                </a:r>
              </a:p>
            </p:txBody>
          </p:sp>
        </p:grpSp>
        <p:sp>
          <p:nvSpPr>
            <p:cNvPr id="43" name="Right Arrow 42"/>
            <p:cNvSpPr/>
            <p:nvPr/>
          </p:nvSpPr>
          <p:spPr>
            <a:xfrm rot="14400000" flipH="1">
              <a:off x="3861779" y="3485671"/>
              <a:ext cx="2003446" cy="23521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8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investigates?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840"/>
            <a:ext cx="8251794" cy="4373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Investigations are carried out by the university or institution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HHS ORI provides oversight for the investigation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48" y="3622167"/>
            <a:ext cx="3693873" cy="3235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63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556" y="1445851"/>
            <a:ext cx="8251794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1. Assessment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2. Inquiry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3. Investigation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23" y="4000972"/>
            <a:ext cx="3474206" cy="2409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4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ORI to </a:t>
            </a:r>
            <a:r>
              <a:rPr lang="en-US" dirty="0" err="1" smtClean="0"/>
              <a:t>makE</a:t>
            </a:r>
            <a:r>
              <a:rPr lang="en-US" dirty="0" smtClean="0"/>
              <a:t> a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56" y="1524318"/>
            <a:ext cx="7765964" cy="4373563"/>
          </a:xfrm>
        </p:spPr>
        <p:txBody>
          <a:bodyPr>
            <a:normAutofit/>
          </a:bodyPr>
          <a:lstStyle/>
          <a:p>
            <a:pPr marL="852487" indent="-742950">
              <a:buFont typeface="+mj-lt"/>
              <a:buAutoNum type="alphaLcParenR"/>
            </a:pPr>
            <a:r>
              <a:rPr lang="en-US" sz="3200" dirty="0">
                <a:solidFill>
                  <a:schemeClr val="tx1"/>
                </a:solidFill>
              </a:rPr>
              <a:t>Significant departure from accepted practices;</a:t>
            </a:r>
          </a:p>
          <a:p>
            <a:pPr marL="852487" indent="-742950">
              <a:buFont typeface="+mj-lt"/>
              <a:buAutoNum type="alphaLcParenR"/>
            </a:pPr>
            <a:r>
              <a:rPr lang="en-US" sz="3200" dirty="0">
                <a:solidFill>
                  <a:schemeClr val="tx1"/>
                </a:solidFill>
              </a:rPr>
              <a:t>Committed intentionally, knowingly, or recklessly;</a:t>
            </a:r>
          </a:p>
          <a:p>
            <a:pPr marL="852487" indent="-742950">
              <a:buFont typeface="+mj-lt"/>
              <a:buAutoNum type="alphaLcParenR"/>
            </a:pPr>
            <a:r>
              <a:rPr lang="en-US" sz="3200" dirty="0">
                <a:solidFill>
                  <a:schemeClr val="tx1"/>
                </a:solidFill>
              </a:rPr>
              <a:t>Proven by a preponderance of evidence</a:t>
            </a:r>
          </a:p>
          <a:p>
            <a:pPr marL="365125" indent="-255588">
              <a:buNone/>
            </a:pPr>
            <a:r>
              <a:rPr lang="en-US" sz="3200" dirty="0">
                <a:solidFill>
                  <a:schemeClr val="tx1"/>
                </a:solidFill>
              </a:rPr>
              <a:t>Plus, additional considerations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4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718"/>
            <a:ext cx="8494450" cy="1371600"/>
          </a:xfrm>
        </p:spPr>
        <p:txBody>
          <a:bodyPr/>
          <a:lstStyle/>
          <a:p>
            <a:r>
              <a:rPr lang="en-US" sz="4400" dirty="0" smtClean="0"/>
              <a:t>Overview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832574" cy="43243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What is research misconduct?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Steps after an allegation is received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Steps after a finding of research misconduct</a:t>
            </a:r>
          </a:p>
          <a:p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Grantee responsibilities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109537" indent="0">
              <a:buNone/>
            </a:pPr>
            <a:endParaRPr lang="en-US" sz="32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52400" y="6324600"/>
            <a:ext cx="762000" cy="3667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63246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4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3200"/>
            <a:ext cx="8839200" cy="1066800"/>
          </a:xfrm>
        </p:spPr>
        <p:txBody>
          <a:bodyPr/>
          <a:lstStyle/>
          <a:p>
            <a:r>
              <a:rPr lang="en-US" sz="3200" dirty="0" smtClean="0"/>
              <a:t>NIH </a:t>
            </a:r>
            <a:r>
              <a:rPr lang="en-US" sz="3200" dirty="0" err="1" smtClean="0"/>
              <a:t>eRA</a:t>
            </a:r>
            <a:r>
              <a:rPr lang="en-US" sz="3200" dirty="0" smtClean="0"/>
              <a:t> links to PHS </a:t>
            </a:r>
            <a:br>
              <a:rPr lang="en-US" sz="3200" dirty="0" smtClean="0"/>
            </a:br>
            <a:r>
              <a:rPr lang="en-US" sz="3200" dirty="0" smtClean="0"/>
              <a:t>Administrative Action Bulletin Board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627A0-52BE-49C3-90CB-787EE860760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/>
          <a:stretch/>
        </p:blipFill>
        <p:spPr bwMode="auto">
          <a:xfrm>
            <a:off x="469899" y="1517678"/>
            <a:ext cx="7884119" cy="415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02300" y="4572000"/>
            <a:ext cx="2600918" cy="48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103004">
            <a:off x="8316401" y="3928130"/>
            <a:ext cx="320082" cy="635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2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76200"/>
            <a:ext cx="88011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NIH’s Role in Enforcing PHS Actions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400300"/>
            <a:ext cx="3898900" cy="3581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8600" dirty="0">
                <a:solidFill>
                  <a:srgbClr val="003399"/>
                </a:solidFill>
              </a:rPr>
              <a:t>Requirement </a:t>
            </a:r>
            <a:r>
              <a:rPr lang="en-US" sz="8600" dirty="0" smtClean="0">
                <a:solidFill>
                  <a:srgbClr val="003399"/>
                </a:solidFill>
              </a:rPr>
              <a:t>for supervision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8600" dirty="0" smtClean="0">
                <a:solidFill>
                  <a:srgbClr val="003399"/>
                </a:solidFill>
              </a:rPr>
              <a:t>Certification </a:t>
            </a:r>
            <a:r>
              <a:rPr lang="en-US" sz="8600" dirty="0">
                <a:solidFill>
                  <a:srgbClr val="003399"/>
                </a:solidFill>
              </a:rPr>
              <a:t>from </a:t>
            </a:r>
            <a:r>
              <a:rPr lang="en-US" sz="8600" dirty="0" smtClean="0">
                <a:solidFill>
                  <a:srgbClr val="003399"/>
                </a:solidFill>
              </a:rPr>
              <a:t>institution</a:t>
            </a:r>
            <a:endParaRPr lang="en-US" sz="8600" dirty="0">
              <a:solidFill>
                <a:srgbClr val="003399"/>
              </a:solidFill>
            </a:endParaRP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8600" dirty="0" smtClean="0">
                <a:solidFill>
                  <a:srgbClr val="003399"/>
                </a:solidFill>
              </a:rPr>
              <a:t>Prohibition from participating </a:t>
            </a:r>
            <a:r>
              <a:rPr lang="en-US" sz="8600" dirty="0">
                <a:solidFill>
                  <a:srgbClr val="003399"/>
                </a:solidFill>
              </a:rPr>
              <a:t>i</a:t>
            </a:r>
            <a:r>
              <a:rPr lang="en-US" sz="8600" dirty="0" smtClean="0">
                <a:solidFill>
                  <a:srgbClr val="003399"/>
                </a:solidFill>
              </a:rPr>
              <a:t>n advisory role </a:t>
            </a:r>
          </a:p>
          <a:p>
            <a:pPr>
              <a:lnSpc>
                <a:spcPts val="3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8800" dirty="0" smtClean="0">
                <a:solidFill>
                  <a:srgbClr val="003399"/>
                </a:solidFill>
              </a:rPr>
              <a:t>Debarment</a:t>
            </a:r>
            <a:endParaRPr lang="en-US" sz="8800" dirty="0">
              <a:solidFill>
                <a:schemeClr val="tx2"/>
              </a:solidFill>
            </a:endParaRPr>
          </a:p>
          <a:p>
            <a:pPr>
              <a:lnSpc>
                <a:spcPts val="3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8800" dirty="0" smtClean="0">
                <a:solidFill>
                  <a:srgbClr val="003399"/>
                </a:solidFill>
              </a:rPr>
              <a:t>Retraction</a:t>
            </a:r>
            <a:endParaRPr lang="en-US" sz="8800" dirty="0">
              <a:solidFill>
                <a:srgbClr val="003399"/>
              </a:solidFill>
            </a:endParaRPr>
          </a:p>
          <a:p>
            <a:pPr marL="679450" indent="-514350" eaLnBrk="1" hangingPunct="1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8800" dirty="0" smtClean="0">
                <a:solidFill>
                  <a:schemeClr val="tx2"/>
                </a:solidFill>
              </a:rPr>
              <a:t> </a:t>
            </a:r>
          </a:p>
          <a:p>
            <a:pPr marL="679450" indent="-514350" eaLnBrk="1" hangingPunct="1">
              <a:spcBef>
                <a:spcPts val="600"/>
              </a:spcBef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03787" y="2530001"/>
            <a:ext cx="4038600" cy="36576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2200" dirty="0" smtClean="0">
                <a:solidFill>
                  <a:srgbClr val="003399"/>
                </a:solidFill>
              </a:rPr>
              <a:t>Ensure </a:t>
            </a:r>
            <a:r>
              <a:rPr lang="en-US" sz="2200" dirty="0">
                <a:solidFill>
                  <a:srgbClr val="003399"/>
                </a:solidFill>
              </a:rPr>
              <a:t>conditions are met before releasing </a:t>
            </a:r>
            <a:r>
              <a:rPr lang="en-US" sz="2200" dirty="0" smtClean="0">
                <a:solidFill>
                  <a:srgbClr val="003399"/>
                </a:solidFill>
              </a:rPr>
              <a:t>funds</a:t>
            </a:r>
          </a:p>
          <a:p>
            <a:pPr>
              <a:spcAft>
                <a:spcPts val="0"/>
              </a:spcAft>
              <a:buClr>
                <a:schemeClr val="bg1"/>
              </a:buClr>
            </a:pPr>
            <a:endParaRPr lang="en-US" sz="2200" dirty="0" smtClean="0">
              <a:solidFill>
                <a:srgbClr val="003399"/>
              </a:solidFill>
            </a:endParaRPr>
          </a:p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2200" dirty="0" smtClean="0">
                <a:solidFill>
                  <a:srgbClr val="003399"/>
                </a:solidFill>
              </a:rPr>
              <a:t>Not select as peer reviewers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200" dirty="0" smtClean="0">
                <a:solidFill>
                  <a:srgbClr val="003399"/>
                </a:solidFill>
              </a:rPr>
              <a:t>or council members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2200" dirty="0" smtClean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200" dirty="0" smtClean="0">
                <a:solidFill>
                  <a:srgbClr val="003399"/>
                </a:solidFill>
              </a:rPr>
              <a:t>Decline </a:t>
            </a:r>
            <a:r>
              <a:rPr lang="en-US" sz="2200" dirty="0">
                <a:solidFill>
                  <a:srgbClr val="003399"/>
                </a:solidFill>
              </a:rPr>
              <a:t>applications for funding/making </a:t>
            </a:r>
            <a:r>
              <a:rPr lang="en-US" sz="2200" dirty="0" smtClean="0">
                <a:solidFill>
                  <a:srgbClr val="003399"/>
                </a:solidFill>
              </a:rPr>
              <a:t>awards</a:t>
            </a:r>
          </a:p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2200" dirty="0">
                <a:solidFill>
                  <a:srgbClr val="003399"/>
                </a:solidFill>
              </a:rPr>
              <a:t>Announce ORI finding in PubMed</a:t>
            </a:r>
          </a:p>
          <a:p>
            <a:pPr>
              <a:buClr>
                <a:schemeClr val="bg1"/>
              </a:buClr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</a:pPr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95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PHS Administrative Actions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12954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NIH’s Role in Implementation</a:t>
            </a:r>
            <a:endParaRPr lang="en-US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4152900" y="3987800"/>
            <a:ext cx="990600" cy="228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14600" y="4927600"/>
            <a:ext cx="2628900" cy="228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515FC-D72B-4CAF-A499-034D60B6BD1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125723" y="2654300"/>
            <a:ext cx="1005071" cy="693097"/>
            <a:chOff x="3935223" y="2476500"/>
            <a:chExt cx="1005071" cy="693097"/>
          </a:xfrm>
        </p:grpSpPr>
        <p:sp>
          <p:nvSpPr>
            <p:cNvPr id="18" name="Right Arrow 17"/>
            <p:cNvSpPr/>
            <p:nvPr/>
          </p:nvSpPr>
          <p:spPr>
            <a:xfrm rot="900000">
              <a:off x="3949694" y="2476500"/>
              <a:ext cx="990600" cy="2286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20700000" flipV="1">
              <a:off x="3935223" y="2940997"/>
              <a:ext cx="990600" cy="2286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2514601" y="5626100"/>
            <a:ext cx="2628900" cy="228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32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12" grpId="0" animBg="1"/>
      <p:bldP spid="1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718"/>
            <a:ext cx="8494450" cy="1371600"/>
          </a:xfrm>
        </p:spPr>
        <p:txBody>
          <a:bodyPr/>
          <a:lstStyle/>
          <a:p>
            <a:r>
              <a:rPr lang="en-US" sz="4400" dirty="0" smtClean="0"/>
              <a:t>Overview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832574" cy="43243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What is research misconduct?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Steps after an allegation is received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Steps after a finding of research misconduct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Grantee responsibilities</a:t>
            </a:r>
            <a:endParaRPr lang="en-US" sz="3200" dirty="0">
              <a:solidFill>
                <a:schemeClr val="tx1"/>
              </a:solidFill>
            </a:endParaRPr>
          </a:p>
          <a:p>
            <a:pPr marL="109537" indent="0">
              <a:buNone/>
            </a:pPr>
            <a:endParaRPr lang="en-US" sz="32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52400" y="6324600"/>
            <a:ext cx="762000" cy="3667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63246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600" y="152718"/>
            <a:ext cx="8545250" cy="1371600"/>
          </a:xfrm>
        </p:spPr>
        <p:txBody>
          <a:bodyPr/>
          <a:lstStyle/>
          <a:p>
            <a:r>
              <a:rPr lang="en-US" dirty="0" smtClean="0"/>
              <a:t>Announce in PubMed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04900"/>
            <a:ext cx="6858000" cy="487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0" y="2959100"/>
            <a:ext cx="1828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940300"/>
            <a:ext cx="5513451" cy="1104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627A0-52BE-49C3-90CB-787EE860760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1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52718"/>
            <a:ext cx="8507150" cy="1371600"/>
          </a:xfrm>
        </p:spPr>
        <p:txBody>
          <a:bodyPr/>
          <a:lstStyle/>
          <a:p>
            <a:r>
              <a:rPr lang="en-US" dirty="0" smtClean="0"/>
              <a:t>Notice in the NIH Guide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rcRect t="986"/>
          <a:stretch/>
        </p:blipFill>
        <p:spPr bwMode="auto">
          <a:xfrm>
            <a:off x="533400" y="1524000"/>
            <a:ext cx="7943122" cy="38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627A0-52BE-49C3-90CB-787EE860760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7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718"/>
            <a:ext cx="8494450" cy="1371600"/>
          </a:xfrm>
        </p:spPr>
        <p:txBody>
          <a:bodyPr/>
          <a:lstStyle/>
          <a:p>
            <a:r>
              <a:rPr lang="en-US" sz="4400" dirty="0" smtClean="0"/>
              <a:t>Overview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832574" cy="43243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What is research misconduct?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Steps after an allegation is received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Steps after a finding of research misconduct</a:t>
            </a:r>
          </a:p>
          <a:p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Grantee responsibilities</a:t>
            </a:r>
            <a:endParaRPr lang="en-US" sz="3200" dirty="0">
              <a:solidFill>
                <a:schemeClr val="tx1"/>
              </a:solidFill>
            </a:endParaRPr>
          </a:p>
          <a:p>
            <a:pPr marL="109537" indent="0">
              <a:buNone/>
            </a:pPr>
            <a:endParaRPr lang="en-US" sz="32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52400" y="6324600"/>
            <a:ext cx="762000" cy="3667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63246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8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00"/>
            <a:ext cx="8839200" cy="1066800"/>
          </a:xfrm>
        </p:spPr>
        <p:txBody>
          <a:bodyPr/>
          <a:lstStyle/>
          <a:p>
            <a:r>
              <a:rPr lang="en-US" dirty="0" smtClean="0"/>
              <a:t>Grantee Responsibilities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70" y="1130290"/>
            <a:ext cx="8534400" cy="48768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700" dirty="0" smtClean="0">
                <a:solidFill>
                  <a:srgbClr val="003399"/>
                </a:solidFill>
              </a:rPr>
              <a:t>Hold active assurance of compliance with ORI</a:t>
            </a:r>
          </a:p>
          <a:p>
            <a:pPr>
              <a:spcBef>
                <a:spcPts val="1800"/>
              </a:spcBef>
            </a:pPr>
            <a:r>
              <a:rPr lang="en-US" sz="2700" dirty="0" smtClean="0">
                <a:solidFill>
                  <a:srgbClr val="003399"/>
                </a:solidFill>
              </a:rPr>
              <a:t>Submit annual report to ORI – January each year</a:t>
            </a:r>
          </a:p>
          <a:p>
            <a:pPr>
              <a:spcBef>
                <a:spcPts val="1800"/>
              </a:spcBef>
            </a:pPr>
            <a:r>
              <a:rPr lang="en-US" sz="2700" dirty="0" smtClean="0">
                <a:solidFill>
                  <a:srgbClr val="003399"/>
                </a:solidFill>
              </a:rPr>
              <a:t>Provision for ‘Small Institutions’: 1-10 employees – “Small Organization Statement” </a:t>
            </a:r>
          </a:p>
          <a:p>
            <a:pPr lvl="1">
              <a:spcBef>
                <a:spcPts val="1200"/>
              </a:spcBef>
              <a:buNone/>
            </a:pPr>
            <a:r>
              <a:rPr lang="en-US" sz="2700" dirty="0" smtClean="0">
                <a:solidFill>
                  <a:srgbClr val="003399"/>
                </a:solidFill>
              </a:rPr>
              <a:t>	Small Institutions </a:t>
            </a:r>
            <a:r>
              <a:rPr lang="en-US" sz="2700" dirty="0">
                <a:solidFill>
                  <a:srgbClr val="003399"/>
                </a:solidFill>
              </a:rPr>
              <a:t>must IMMEDIATELY report </a:t>
            </a:r>
            <a:r>
              <a:rPr lang="en-US" sz="2700" dirty="0" smtClean="0">
                <a:solidFill>
                  <a:srgbClr val="003399"/>
                </a:solidFill>
              </a:rPr>
              <a:t>all allegations of research misconduct involving PHS support to ORI</a:t>
            </a:r>
            <a:endParaRPr lang="en-US" sz="2700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627A0-52BE-49C3-90CB-787EE860760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18" y="5063490"/>
            <a:ext cx="2700995" cy="1851659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830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627A0-52BE-49C3-90CB-787EE860760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31900"/>
            <a:ext cx="6428917" cy="381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7800" y="156516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ORI Website: www.ori.hhs.gov/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222500"/>
            <a:ext cx="2895600" cy="410841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9062406">
            <a:off x="7667596" y="4851819"/>
            <a:ext cx="1236583" cy="51593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9062406">
            <a:off x="6219796" y="1499018"/>
            <a:ext cx="1236583" cy="51593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27318"/>
            <a:ext cx="8189650" cy="1371600"/>
          </a:xfrm>
        </p:spPr>
        <p:txBody>
          <a:bodyPr/>
          <a:lstStyle/>
          <a:p>
            <a:r>
              <a:rPr lang="en-US" dirty="0" smtClean="0"/>
              <a:t>Annual Report 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76949-AF80-435D-9E97-14B6AAF2E0E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14" y="794646"/>
            <a:ext cx="8684235" cy="6063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18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839200" cy="1066800"/>
          </a:xfrm>
        </p:spPr>
        <p:txBody>
          <a:bodyPr/>
          <a:lstStyle/>
          <a:p>
            <a:r>
              <a:rPr lang="en-US" dirty="0" smtClean="0"/>
              <a:t>Grantee Responsibilities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627A0-52BE-49C3-90CB-787EE860760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18" y="5063490"/>
            <a:ext cx="2700995" cy="185165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1400"/>
            <a:ext cx="8686800" cy="5105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700" dirty="0" smtClean="0">
                <a:solidFill>
                  <a:schemeClr val="tx1"/>
                </a:solidFill>
              </a:rPr>
              <a:t>Institutions must comply with requirements:</a:t>
            </a:r>
          </a:p>
          <a:p>
            <a:pPr marL="18288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3399"/>
                </a:solidFill>
              </a:rPr>
              <a:t>Have written policies &amp; procedures for addressing allegations of research misconduct, and make this known to their staff</a:t>
            </a:r>
          </a:p>
          <a:p>
            <a:pPr marL="18288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3399"/>
                </a:solidFill>
              </a:rPr>
              <a:t>Appropriately respond to allegations </a:t>
            </a:r>
          </a:p>
          <a:p>
            <a:pPr marL="18288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3399"/>
                </a:solidFill>
              </a:rPr>
              <a:t>Foster environment promoting research integrity</a:t>
            </a:r>
          </a:p>
          <a:p>
            <a:pPr marL="18288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3399"/>
                </a:solidFill>
              </a:rPr>
              <a:t>Ensure confidentiality and protect whistle-blower</a:t>
            </a:r>
          </a:p>
          <a:p>
            <a:pPr marL="18288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3399"/>
                </a:solidFill>
              </a:rPr>
              <a:t>Cooperate with and make reports to ORI </a:t>
            </a:r>
          </a:p>
          <a:p>
            <a:pPr marL="18288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3399"/>
                </a:solidFill>
              </a:rPr>
              <a:t>Assist w/ enforcing HHS admin actions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11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76949-AF80-435D-9E97-14B6AAF2E0E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2598" y="1498600"/>
            <a:ext cx="8470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NOT-OD-10-019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399"/>
                </a:solidFill>
              </a:rPr>
              <a:t>Institutional training grants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399"/>
                </a:solidFill>
              </a:rPr>
              <a:t>Individual fellowships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399"/>
                </a:solidFill>
              </a:rPr>
              <a:t>Career development awards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399"/>
                </a:solidFill>
              </a:rPr>
              <a:t>Dissertation awards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399"/>
                </a:solidFill>
              </a:rPr>
              <a:t>Research education grants</a:t>
            </a:r>
          </a:p>
          <a:p>
            <a:endParaRPr lang="en-US" sz="1200" dirty="0"/>
          </a:p>
          <a:p>
            <a:r>
              <a:rPr lang="en-US" sz="2800" dirty="0" smtClean="0"/>
              <a:t>Requirements: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399"/>
                </a:solidFill>
              </a:rPr>
              <a:t>At least 8 contact </a:t>
            </a:r>
            <a:r>
              <a:rPr lang="en-US" sz="2800" dirty="0" smtClean="0">
                <a:solidFill>
                  <a:srgbClr val="003399"/>
                </a:solidFill>
              </a:rPr>
              <a:t>hours</a:t>
            </a:r>
            <a:endParaRPr lang="en-US" sz="2800" dirty="0">
              <a:solidFill>
                <a:srgbClr val="0033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399"/>
                </a:solidFill>
              </a:rPr>
              <a:t>Minimum of once every four years,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399"/>
                </a:solidFill>
              </a:rPr>
              <a:t>Need training at each career stage (T, F, K)</a:t>
            </a:r>
          </a:p>
          <a:p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8" y="126424"/>
            <a:ext cx="86741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/>
              </a:rPr>
              <a:t>Instruction </a:t>
            </a:r>
            <a:r>
              <a:rPr lang="en-US" sz="4000" b="1" dirty="0">
                <a:solidFill>
                  <a:schemeClr val="tx2"/>
                </a:solidFill>
                <a:latin typeface="Arial"/>
              </a:rPr>
              <a:t>in </a:t>
            </a:r>
            <a:r>
              <a:rPr lang="en-US" sz="4000" b="1" dirty="0" smtClean="0">
                <a:solidFill>
                  <a:schemeClr val="tx2"/>
                </a:solidFill>
                <a:latin typeface="Arial"/>
              </a:rPr>
              <a:t>the 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Arial"/>
              </a:rPr>
              <a:t>Responsible </a:t>
            </a:r>
            <a:r>
              <a:rPr lang="en-US" sz="4000" b="1" dirty="0">
                <a:solidFill>
                  <a:schemeClr val="tx2"/>
                </a:solidFill>
                <a:latin typeface="Arial"/>
              </a:rPr>
              <a:t>Conduct of Research 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64" y="2423159"/>
            <a:ext cx="2905713" cy="2347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21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16966" cy="6994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6896" y="984766"/>
            <a:ext cx="76017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https://grants.nih.gov/policy/research_integrity/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7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76949-AF80-435D-9E97-14B6AAF2E0E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152400"/>
            <a:ext cx="8153400" cy="1371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mtClean="0"/>
              <a:t>HHS ORI oversees allegations of RM involving PHS-funded activities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29639"/>
            <a:ext cx="2667000" cy="72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3733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valdezpa\Downloads\dhhs-logo-blue-rgb.tif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209800" y="3962400"/>
            <a:ext cx="441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26082" y="3429000"/>
            <a:ext cx="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3962400"/>
            <a:ext cx="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21607" y="3962400"/>
            <a:ext cx="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77614" y="5601134"/>
            <a:ext cx="6433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Public Health Service includes these </a:t>
            </a:r>
            <a:r>
              <a:rPr lang="en-US" sz="2400" dirty="0" err="1" smtClean="0"/>
              <a:t>OpDivs</a:t>
            </a:r>
            <a:r>
              <a:rPr lang="en-US" sz="2400" dirty="0" smtClean="0"/>
              <a:t>: </a:t>
            </a:r>
          </a:p>
          <a:p>
            <a:pPr algn="ctr"/>
            <a:r>
              <a:rPr lang="en-US" sz="2400" dirty="0" smtClean="0"/>
              <a:t>NIH, CDC, FDA, HRSA, IHS, SAMHSA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0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7500" y="129320"/>
            <a:ext cx="8153400" cy="688109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National Institutes of </a:t>
            </a:r>
            <a:r>
              <a:rPr lang="en-US" sz="3600" dirty="0" err="1" smtClean="0"/>
              <a:t>HealtH</a:t>
            </a:r>
            <a:endParaRPr lang="en-US" sz="3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92764" y="4292601"/>
            <a:ext cx="3917950" cy="23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530799" y="2966201"/>
            <a:ext cx="30267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Extramural RIOs</a:t>
            </a:r>
            <a:endParaRPr lang="en-US" sz="3000" dirty="0"/>
          </a:p>
        </p:txBody>
      </p:sp>
      <p:sp>
        <p:nvSpPr>
          <p:cNvPr id="18" name="TextBox 17"/>
          <p:cNvSpPr txBox="1"/>
          <p:nvPr/>
        </p:nvSpPr>
        <p:spPr>
          <a:xfrm>
            <a:off x="249547" y="2823526"/>
            <a:ext cx="40943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Agency Intramural RIO</a:t>
            </a:r>
            <a:endParaRPr lang="en-US" sz="3000" dirty="0"/>
          </a:p>
        </p:txBody>
      </p:sp>
      <p:sp>
        <p:nvSpPr>
          <p:cNvPr id="19" name="TextBox 18"/>
          <p:cNvSpPr txBox="1"/>
          <p:nvPr/>
        </p:nvSpPr>
        <p:spPr>
          <a:xfrm>
            <a:off x="133774" y="751910"/>
            <a:ext cx="8665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Agency Research Integrity Liaison Officer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6447" y="2391726"/>
            <a:ext cx="42226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Agency Extramural RIO</a:t>
            </a:r>
            <a:endParaRPr lang="en-US" sz="3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60391" y="3539528"/>
            <a:ext cx="40527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26 Extramural IC RIOs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844800" y="1346200"/>
            <a:ext cx="1473200" cy="9571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46600" y="1346200"/>
            <a:ext cx="1473200" cy="9571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57700" y="2271650"/>
            <a:ext cx="0" cy="19431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2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718"/>
            <a:ext cx="8494450" cy="1371600"/>
          </a:xfrm>
        </p:spPr>
        <p:txBody>
          <a:bodyPr/>
          <a:lstStyle/>
          <a:p>
            <a:r>
              <a:rPr lang="en-US" sz="4400" dirty="0" smtClean="0"/>
              <a:t>Overview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832574" cy="43243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What is research misconduct?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Steps after an allegation is received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Steps after a finding of research misconduct</a:t>
            </a:r>
          </a:p>
          <a:p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Grantee responsibilities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109537" indent="0">
              <a:buNone/>
            </a:pPr>
            <a:endParaRPr lang="en-US" sz="32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52400" y="6324600"/>
            <a:ext cx="762000" cy="3667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63246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3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constitutes  research misconduct?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9650" cy="4373563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1200"/>
              </a:spcBef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 CFR §93.103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+mj-lt"/>
              <a:buAutoNum type="alphaLcPeriod"/>
            </a:pPr>
            <a:r>
              <a:rPr lang="en-US" b="1" u="sng" dirty="0">
                <a:solidFill>
                  <a:srgbClr val="003399"/>
                </a:solidFill>
              </a:rPr>
              <a:t>F</a:t>
            </a:r>
            <a:r>
              <a:rPr lang="en-US" dirty="0">
                <a:solidFill>
                  <a:srgbClr val="003399"/>
                </a:solidFill>
              </a:rPr>
              <a:t>abrication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+mj-lt"/>
              <a:buAutoNum type="alphaLcPeriod"/>
            </a:pPr>
            <a:r>
              <a:rPr lang="en-US" b="1" u="sng" dirty="0">
                <a:solidFill>
                  <a:srgbClr val="003399"/>
                </a:solidFill>
              </a:rPr>
              <a:t>F</a:t>
            </a:r>
            <a:r>
              <a:rPr lang="en-US" dirty="0">
                <a:solidFill>
                  <a:srgbClr val="003399"/>
                </a:solidFill>
              </a:rPr>
              <a:t>alsification</a:t>
            </a:r>
          </a:p>
          <a:p>
            <a:pPr marL="971550" lvl="1" indent="-514350">
              <a:spcBef>
                <a:spcPts val="1200"/>
              </a:spcBef>
              <a:buClr>
                <a:srgbClr val="003399"/>
              </a:buClr>
              <a:buFont typeface="+mj-lt"/>
              <a:buAutoNum type="alphaLcPeriod"/>
            </a:pPr>
            <a:r>
              <a:rPr lang="en-US" b="1" u="sng" dirty="0">
                <a:solidFill>
                  <a:srgbClr val="003399"/>
                </a:solidFill>
              </a:rPr>
              <a:t>P</a:t>
            </a:r>
            <a:r>
              <a:rPr lang="en-US" dirty="0">
                <a:solidFill>
                  <a:srgbClr val="003399"/>
                </a:solidFill>
              </a:rPr>
              <a:t>lagiarism</a:t>
            </a:r>
          </a:p>
          <a:p>
            <a:pPr marL="971550" lvl="1" indent="-514350">
              <a:spcBef>
                <a:spcPts val="1200"/>
              </a:spcBef>
              <a:buNone/>
            </a:pPr>
            <a:r>
              <a:rPr lang="en-US" sz="2400" dirty="0"/>
              <a:t>- In proposing, performing or reviewing research or in reporting research results</a:t>
            </a:r>
          </a:p>
          <a:p>
            <a:pPr marL="971550" lvl="1" indent="-514350">
              <a:spcBef>
                <a:spcPts val="180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d. does </a:t>
            </a:r>
            <a:r>
              <a:rPr lang="en-US" b="1" u="sng" dirty="0">
                <a:solidFill>
                  <a:srgbClr val="003399"/>
                </a:solidFill>
              </a:rPr>
              <a:t>not</a:t>
            </a:r>
            <a:r>
              <a:rPr lang="en-US" b="1" dirty="0">
                <a:solidFill>
                  <a:srgbClr val="003399"/>
                </a:solidFill>
              </a:rPr>
              <a:t> include honest error or differences of opinion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7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11920"/>
            <a:ext cx="8251794" cy="43735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3399"/>
                </a:solidFill>
              </a:rPr>
              <a:t>F</a:t>
            </a:r>
            <a:r>
              <a:rPr lang="en-US" u="sng" dirty="0">
                <a:solidFill>
                  <a:srgbClr val="003399"/>
                </a:solidFill>
              </a:rPr>
              <a:t>abrication</a:t>
            </a:r>
            <a:r>
              <a:rPr lang="en-US" dirty="0">
                <a:solidFill>
                  <a:srgbClr val="003399"/>
                </a:solidFill>
              </a:rPr>
              <a:t> is making up data or results and recording or reporting them.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79" y="3474719"/>
            <a:ext cx="3152936" cy="2364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3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11920"/>
            <a:ext cx="8251794" cy="43735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3399"/>
                </a:solidFill>
              </a:rPr>
              <a:t>F</a:t>
            </a:r>
            <a:r>
              <a:rPr lang="en-US" u="sng" dirty="0">
                <a:solidFill>
                  <a:srgbClr val="003399"/>
                </a:solidFill>
              </a:rPr>
              <a:t>alsification</a:t>
            </a:r>
            <a:r>
              <a:rPr lang="en-US" dirty="0">
                <a:solidFill>
                  <a:srgbClr val="003399"/>
                </a:solidFill>
              </a:rPr>
              <a:t> is manipulating research materials, equipment, or processes, or changing or omitting data or results such that the research is not accurately represented in the research record.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12" y="4744420"/>
            <a:ext cx="2799470" cy="1573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5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11920"/>
            <a:ext cx="8251794" cy="43735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3399"/>
                </a:solidFill>
              </a:rPr>
              <a:t>P</a:t>
            </a:r>
            <a:r>
              <a:rPr lang="en-US" u="sng" dirty="0">
                <a:solidFill>
                  <a:srgbClr val="003399"/>
                </a:solidFill>
              </a:rPr>
              <a:t>lagiarism</a:t>
            </a:r>
            <a:r>
              <a:rPr lang="en-US" dirty="0">
                <a:solidFill>
                  <a:srgbClr val="003399"/>
                </a:solidFill>
              </a:rPr>
              <a:t> is the appropriation of another person’s ideas, processes, results, or words without giving appropriate credit.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05" y="3896752"/>
            <a:ext cx="2961248" cy="2961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90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3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logoabstract">
  <a:themeElements>
    <a:clrScheme name="NIH COLORS">
      <a:dk1>
        <a:sysClr val="windowText" lastClr="000000"/>
      </a:dk1>
      <a:lt1>
        <a:sysClr val="window" lastClr="FFFFFF"/>
      </a:lt1>
      <a:dk2>
        <a:srgbClr val="20558A"/>
      </a:dk2>
      <a:lt2>
        <a:srgbClr val="EEECE1"/>
      </a:lt2>
      <a:accent1>
        <a:srgbClr val="20558A"/>
      </a:accent1>
      <a:accent2>
        <a:srgbClr val="719500"/>
      </a:accent2>
      <a:accent3>
        <a:srgbClr val="5F9BAF"/>
      </a:accent3>
      <a:accent4>
        <a:srgbClr val="C0143C"/>
      </a:accent4>
      <a:accent5>
        <a:srgbClr val="4BACC6"/>
      </a:accent5>
      <a:accent6>
        <a:srgbClr val="E57200"/>
      </a:accent6>
      <a:hlink>
        <a:srgbClr val="5F9BAF"/>
      </a:hlink>
      <a:folHlink>
        <a:srgbClr val="6C3A77"/>
      </a:folHlink>
    </a:clrScheme>
    <a:fontScheme name="Helvetica Heading and Bod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ithout arro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8A27B531BA3549867E3D6FCD8DF0B7" ma:contentTypeVersion="0" ma:contentTypeDescription="Create a new document." ma:contentTypeScope="" ma:versionID="1b4551452d1a97389ab75c0645f5b8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07b1408a1ba96a5d2af3ac8b8c2c0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CFD0BD-1EBB-4C8D-BA4B-4C9FE71E8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7A547E-E120-4523-9CB4-B021C7C8EA5A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E7707BE-5E09-4C54-93F8-4C1BC3A45E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Presentationlogoabstract.potx</Template>
  <TotalTime>4761</TotalTime>
  <Words>1123</Words>
  <Application>Microsoft Office PowerPoint</Application>
  <PresentationFormat>On-screen Show (4:3)</PresentationFormat>
  <Paragraphs>275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Helvetica</vt:lpstr>
      <vt:lpstr>Times New Roman</vt:lpstr>
      <vt:lpstr>Presentationlogoabstract</vt:lpstr>
      <vt:lpstr>without arrows</vt:lpstr>
      <vt:lpstr>Research integrity at the nih</vt:lpstr>
      <vt:lpstr>Overview</vt:lpstr>
      <vt:lpstr>PowerPoint Presentation</vt:lpstr>
      <vt:lpstr>National Institutes of HealtH</vt:lpstr>
      <vt:lpstr>Overview</vt:lpstr>
      <vt:lpstr>What constitutes  research misconduct?</vt:lpstr>
      <vt:lpstr>PowerPoint Presentation</vt:lpstr>
      <vt:lpstr>PowerPoint Presentation</vt:lpstr>
      <vt:lpstr>PowerPoint Presentation</vt:lpstr>
      <vt:lpstr>Ori policy on plagiarism</vt:lpstr>
      <vt:lpstr>Overview</vt:lpstr>
      <vt:lpstr>Research misconduct Allegations (OER-RI)</vt:lpstr>
      <vt:lpstr>PowerPoint Presentation</vt:lpstr>
      <vt:lpstr>Who investigates?</vt:lpstr>
      <vt:lpstr>Three steps</vt:lpstr>
      <vt:lpstr>Requirements for ORI to makE a finding</vt:lpstr>
      <vt:lpstr>Overview</vt:lpstr>
      <vt:lpstr>NIH eRA links to PHS  Administrative Action Bulletin Board</vt:lpstr>
      <vt:lpstr>NIH’s Role in Enforcing PHS Actions</vt:lpstr>
      <vt:lpstr>Announce in PubMed</vt:lpstr>
      <vt:lpstr>Notice in the NIH Guide</vt:lpstr>
      <vt:lpstr>Overview</vt:lpstr>
      <vt:lpstr>Grantee Responsibilities </vt:lpstr>
      <vt:lpstr>PowerPoint Presentation</vt:lpstr>
      <vt:lpstr>Annual Report System</vt:lpstr>
      <vt:lpstr>Grantee Responsibilities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power point slide deck of suggested slide formats for effective trainings</dc:title>
  <dc:creator>Microsoft Office User</dc:creator>
  <cp:lastModifiedBy>Dwyer, Cynthia (NIH/OD) [E]</cp:lastModifiedBy>
  <cp:revision>128</cp:revision>
  <cp:lastPrinted>2016-10-05T18:53:47Z</cp:lastPrinted>
  <dcterms:created xsi:type="dcterms:W3CDTF">2014-08-13T14:21:05Z</dcterms:created>
  <dcterms:modified xsi:type="dcterms:W3CDTF">2016-10-11T08:31:48Z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0x010100A68A27B531BA3549867E3D6FCD8DF0B7</vt:lpwstr>
  </property>
  <property fmtid="{D5CDD505-2E9C-101B-9397-08002B2CF9AE}" pid="3" name="ArticulateGUID">
    <vt:lpwstr>D8E62C25-3E29-4FC8-913C-7ACC73515F31</vt:lpwstr>
  </property>
  <property fmtid="{D5CDD505-2E9C-101B-9397-08002B2CF9AE}" pid="4" name="ArticulatePath">
    <vt:lpwstr>https://oer-sharepoint.nih.gov/oep/Staff%20Training%20Resources/NIH%20OEP%20Presentation%20Slide%20Guide</vt:lpwstr>
  </property>
</Properties>
</file>