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6"/>
  </p:notesMasterIdLst>
  <p:handoutMasterIdLst>
    <p:handoutMasterId r:id="rId77"/>
  </p:handoutMasterIdLst>
  <p:sldIdLst>
    <p:sldId id="276" r:id="rId5"/>
    <p:sldId id="353" r:id="rId6"/>
    <p:sldId id="279" r:id="rId7"/>
    <p:sldId id="281" r:id="rId8"/>
    <p:sldId id="282" r:id="rId9"/>
    <p:sldId id="283" r:id="rId10"/>
    <p:sldId id="285" r:id="rId11"/>
    <p:sldId id="286" r:id="rId12"/>
    <p:sldId id="287" r:id="rId13"/>
    <p:sldId id="352" r:id="rId14"/>
    <p:sldId id="288" r:id="rId15"/>
    <p:sldId id="289" r:id="rId16"/>
    <p:sldId id="355" r:id="rId17"/>
    <p:sldId id="290" r:id="rId18"/>
    <p:sldId id="291" r:id="rId19"/>
    <p:sldId id="292" r:id="rId20"/>
    <p:sldId id="293" r:id="rId21"/>
    <p:sldId id="351" r:id="rId22"/>
    <p:sldId id="296" r:id="rId23"/>
    <p:sldId id="350" r:id="rId24"/>
    <p:sldId id="297" r:id="rId25"/>
    <p:sldId id="298" r:id="rId26"/>
    <p:sldId id="356" r:id="rId27"/>
    <p:sldId id="299" r:id="rId28"/>
    <p:sldId id="300" r:id="rId29"/>
    <p:sldId id="301" r:id="rId30"/>
    <p:sldId id="302" r:id="rId31"/>
    <p:sldId id="306" r:id="rId32"/>
    <p:sldId id="307" r:id="rId33"/>
    <p:sldId id="308" r:id="rId34"/>
    <p:sldId id="360" r:id="rId35"/>
    <p:sldId id="35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49" r:id="rId53"/>
    <p:sldId id="326" r:id="rId54"/>
    <p:sldId id="327" r:id="rId55"/>
    <p:sldId id="328" r:id="rId56"/>
    <p:sldId id="329" r:id="rId57"/>
    <p:sldId id="330" r:id="rId58"/>
    <p:sldId id="331" r:id="rId59"/>
    <p:sldId id="332" r:id="rId60"/>
    <p:sldId id="333" r:id="rId61"/>
    <p:sldId id="334" r:id="rId62"/>
    <p:sldId id="335" r:id="rId63"/>
    <p:sldId id="336" r:id="rId64"/>
    <p:sldId id="337" r:id="rId65"/>
    <p:sldId id="338" r:id="rId66"/>
    <p:sldId id="339" r:id="rId67"/>
    <p:sldId id="340" r:id="rId68"/>
    <p:sldId id="341" r:id="rId69"/>
    <p:sldId id="342" r:id="rId70"/>
    <p:sldId id="343" r:id="rId71"/>
    <p:sldId id="344" r:id="rId72"/>
    <p:sldId id="346" r:id="rId73"/>
    <p:sldId id="347" r:id="rId74"/>
    <p:sldId id="348" r:id="rId7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ly Rockey" initials="" lastIdx="1" clrIdx="0"/>
  <p:cmAuthor id="1" name="Corio, Tony (NIH/OD) [E]" initials="C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21" autoAdjust="0"/>
    <p:restoredTop sz="60694" autoAdjust="0"/>
  </p:normalViewPr>
  <p:slideViewPr>
    <p:cSldViewPr>
      <p:cViewPr varScale="1">
        <p:scale>
          <a:sx n="47" d="100"/>
          <a:sy n="47" d="100"/>
        </p:scale>
        <p:origin x="16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3038162" cy="46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t" anchorCtr="0" compatLnSpc="1">
            <a:prstTxWarp prst="textNoShape">
              <a:avLst/>
            </a:prstTxWarp>
          </a:bodyPr>
          <a:lstStyle>
            <a:lvl1pPr defTabSz="930762">
              <a:defRPr sz="1200"/>
            </a:lvl1pPr>
          </a:lstStyle>
          <a:p>
            <a:endParaRPr lang="en-US"/>
          </a:p>
        </p:txBody>
      </p:sp>
      <p:sp>
        <p:nvSpPr>
          <p:cNvPr id="18435" name="Rectangle 3"/>
          <p:cNvSpPr>
            <a:spLocks noGrp="1" noChangeArrowheads="1"/>
          </p:cNvSpPr>
          <p:nvPr>
            <p:ph type="dt" sz="quarter" idx="1"/>
          </p:nvPr>
        </p:nvSpPr>
        <p:spPr bwMode="auto">
          <a:xfrm>
            <a:off x="3970634" y="1"/>
            <a:ext cx="3038162" cy="46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t" anchorCtr="0" compatLnSpc="1">
            <a:prstTxWarp prst="textNoShape">
              <a:avLst/>
            </a:prstTxWarp>
          </a:bodyPr>
          <a:lstStyle>
            <a:lvl1pPr algn="r" defTabSz="930762">
              <a:defRPr sz="1200"/>
            </a:lvl1pPr>
          </a:lstStyle>
          <a:p>
            <a:endParaRPr lang="en-US"/>
          </a:p>
        </p:txBody>
      </p:sp>
      <p:sp>
        <p:nvSpPr>
          <p:cNvPr id="18436" name="Rectangle 4"/>
          <p:cNvSpPr>
            <a:spLocks noGrp="1" noChangeArrowheads="1"/>
          </p:cNvSpPr>
          <p:nvPr>
            <p:ph type="ftr" sz="quarter" idx="2"/>
          </p:nvPr>
        </p:nvSpPr>
        <p:spPr bwMode="auto">
          <a:xfrm>
            <a:off x="1" y="8829743"/>
            <a:ext cx="3038162" cy="46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b" anchorCtr="0" compatLnSpc="1">
            <a:prstTxWarp prst="textNoShape">
              <a:avLst/>
            </a:prstTxWarp>
          </a:bodyPr>
          <a:lstStyle>
            <a:lvl1pPr defTabSz="930762">
              <a:defRPr sz="1200"/>
            </a:lvl1pPr>
          </a:lstStyle>
          <a:p>
            <a:endParaRPr lang="en-US"/>
          </a:p>
        </p:txBody>
      </p:sp>
      <p:sp>
        <p:nvSpPr>
          <p:cNvPr id="18437" name="Rectangle 5"/>
          <p:cNvSpPr>
            <a:spLocks noGrp="1" noChangeArrowheads="1"/>
          </p:cNvSpPr>
          <p:nvPr>
            <p:ph type="sldNum" sz="quarter" idx="3"/>
          </p:nvPr>
        </p:nvSpPr>
        <p:spPr bwMode="auto">
          <a:xfrm>
            <a:off x="3970634" y="8829743"/>
            <a:ext cx="3038162" cy="46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b" anchorCtr="0" compatLnSpc="1">
            <a:prstTxWarp prst="textNoShape">
              <a:avLst/>
            </a:prstTxWarp>
          </a:bodyPr>
          <a:lstStyle>
            <a:lvl1pPr algn="r" defTabSz="930762">
              <a:defRPr sz="1200"/>
            </a:lvl1pPr>
          </a:lstStyle>
          <a:p>
            <a:fld id="{AD9DCF04-8AE1-CC49-80A1-1E9496B4418A}" type="slidenum">
              <a:rPr lang="en-US"/>
              <a:pPr/>
              <a:t>‹#›</a:t>
            </a:fld>
            <a:endParaRPr lang="en-US"/>
          </a:p>
        </p:txBody>
      </p:sp>
    </p:spTree>
    <p:extLst>
      <p:ext uri="{BB962C8B-B14F-4D97-AF65-F5344CB8AC3E}">
        <p14:creationId xmlns:p14="http://schemas.microsoft.com/office/powerpoint/2010/main" val="25698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38162" cy="46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t" anchorCtr="0" compatLnSpc="1">
            <a:prstTxWarp prst="textNoShape">
              <a:avLst/>
            </a:prstTxWarp>
          </a:bodyPr>
          <a:lstStyle>
            <a:lvl1pPr defTabSz="930762">
              <a:defRPr sz="1200"/>
            </a:lvl1pPr>
          </a:lstStyle>
          <a:p>
            <a:endParaRPr lang="en-US"/>
          </a:p>
        </p:txBody>
      </p:sp>
      <p:sp>
        <p:nvSpPr>
          <p:cNvPr id="4099" name="Rectangle 3"/>
          <p:cNvSpPr>
            <a:spLocks noGrp="1" noChangeArrowheads="1"/>
          </p:cNvSpPr>
          <p:nvPr>
            <p:ph type="dt" idx="1"/>
          </p:nvPr>
        </p:nvSpPr>
        <p:spPr bwMode="auto">
          <a:xfrm>
            <a:off x="3970634" y="1"/>
            <a:ext cx="3038162" cy="46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t" anchorCtr="0" compatLnSpc="1">
            <a:prstTxWarp prst="textNoShape">
              <a:avLst/>
            </a:prstTxWarp>
          </a:bodyPr>
          <a:lstStyle>
            <a:lvl1pPr algn="r" defTabSz="930762">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363" y="4415672"/>
            <a:ext cx="5607678" cy="4183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1" y="8829743"/>
            <a:ext cx="3038162" cy="46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b" anchorCtr="0" compatLnSpc="1">
            <a:prstTxWarp prst="textNoShape">
              <a:avLst/>
            </a:prstTxWarp>
          </a:bodyPr>
          <a:lstStyle>
            <a:lvl1pPr defTabSz="930762">
              <a:defRPr sz="1200"/>
            </a:lvl1pPr>
          </a:lstStyle>
          <a:p>
            <a:endParaRPr lang="en-US"/>
          </a:p>
        </p:txBody>
      </p:sp>
      <p:sp>
        <p:nvSpPr>
          <p:cNvPr id="4103" name="Rectangle 7"/>
          <p:cNvSpPr>
            <a:spLocks noGrp="1" noChangeArrowheads="1"/>
          </p:cNvSpPr>
          <p:nvPr>
            <p:ph type="sldNum" sz="quarter" idx="5"/>
          </p:nvPr>
        </p:nvSpPr>
        <p:spPr bwMode="auto">
          <a:xfrm>
            <a:off x="3970634" y="8829743"/>
            <a:ext cx="3038162" cy="46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075" tIns="46537" rIns="93075" bIns="46537" numCol="1" anchor="b" anchorCtr="0" compatLnSpc="1">
            <a:prstTxWarp prst="textNoShape">
              <a:avLst/>
            </a:prstTxWarp>
          </a:bodyPr>
          <a:lstStyle>
            <a:lvl1pPr algn="r" defTabSz="930762">
              <a:defRPr sz="1200"/>
            </a:lvl1pPr>
          </a:lstStyle>
          <a:p>
            <a:fld id="{EBD98385-F1D5-B84A-ABBF-D8781C4363E8}" type="slidenum">
              <a:rPr lang="en-US"/>
              <a:pPr/>
              <a:t>‹#›</a:t>
            </a:fld>
            <a:endParaRPr lang="en-US"/>
          </a:p>
        </p:txBody>
      </p:sp>
    </p:spTree>
    <p:extLst>
      <p:ext uri="{BB962C8B-B14F-4D97-AF65-F5344CB8AC3E}">
        <p14:creationId xmlns:p14="http://schemas.microsoft.com/office/powerpoint/2010/main" val="13851006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B1BEF-3F68-EE41-85E3-C1813BEF4FBA}" type="slidenum">
              <a:rPr lang="en-US"/>
              <a:pPr/>
              <a:t>1</a:t>
            </a:fld>
            <a:endParaRPr lang="en-US"/>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34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9489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2987FC-4F4D-4012-A12E-2096C17255C0}" type="slidenum">
              <a:rPr lang="en-US"/>
              <a:pPr/>
              <a:t>12</a:t>
            </a:fld>
            <a:endParaRPr lang="en-US" dirty="0"/>
          </a:p>
        </p:txBody>
      </p:sp>
      <p:sp>
        <p:nvSpPr>
          <p:cNvPr id="385026" name="Rectangle 2"/>
          <p:cNvSpPr>
            <a:spLocks noGrp="1" noRot="1" noChangeAspect="1" noChangeArrowheads="1" noTextEdit="1"/>
          </p:cNvSpPr>
          <p:nvPr>
            <p:ph type="sldImg"/>
          </p:nvPr>
        </p:nvSpPr>
        <p:spPr>
          <a:xfrm>
            <a:off x="1185863" y="695325"/>
            <a:ext cx="4649787" cy="3487738"/>
          </a:xfrm>
          <a:ln/>
        </p:spPr>
      </p:sp>
      <p:sp>
        <p:nvSpPr>
          <p:cNvPr id="385027" name="Rectangle 3"/>
          <p:cNvSpPr>
            <a:spLocks noGrp="1" noChangeArrowheads="1"/>
          </p:cNvSpPr>
          <p:nvPr>
            <p:ph type="body" idx="1"/>
          </p:nvPr>
        </p:nvSpPr>
        <p:spPr>
          <a:xfrm>
            <a:off x="679945" y="4419602"/>
            <a:ext cx="5879323" cy="4186238"/>
          </a:xfrm>
        </p:spPr>
        <p:txBody>
          <a:bodyPr/>
          <a:lstStyle/>
          <a:p>
            <a:r>
              <a:rPr lang="en-US" sz="1400" b="1" dirty="0"/>
              <a:t>F32 - </a:t>
            </a:r>
            <a:r>
              <a:rPr lang="en-US" sz="1400" dirty="0"/>
              <a:t>The purpose of the </a:t>
            </a:r>
            <a:r>
              <a:rPr lang="en-US" sz="1400" dirty="0" err="1"/>
              <a:t>Kirschstein</a:t>
            </a:r>
            <a:r>
              <a:rPr lang="en-US" sz="1400" dirty="0"/>
              <a:t>-NRSA postdoctoral fellowship is to enhance the research training of promising postdoctoral candidates who have the potential to become productive, independent investigators in scientific health-related research fields relevant to the missions of the participating NIH Institutes and Centers.</a:t>
            </a:r>
          </a:p>
          <a:p>
            <a:r>
              <a:rPr lang="en-US" sz="1400" b="1" dirty="0"/>
              <a:t>  </a:t>
            </a:r>
          </a:p>
          <a:p>
            <a:r>
              <a:rPr lang="en-US" sz="1400" b="1" dirty="0"/>
              <a:t>F33 - </a:t>
            </a:r>
            <a:r>
              <a:rPr lang="en-US" sz="1400" dirty="0"/>
              <a:t>The purpose of the senior individual fellowships is to enable experienced scientists to make major changes in the direction of their research careers or to broaden their scientific background by acquiring new research capabilities as independent investigators.</a:t>
            </a:r>
            <a:endParaRPr lang="en-US" sz="1400" b="1" dirty="0"/>
          </a:p>
        </p:txBody>
      </p:sp>
    </p:spTree>
    <p:extLst>
      <p:ext uri="{BB962C8B-B14F-4D97-AF65-F5344CB8AC3E}">
        <p14:creationId xmlns:p14="http://schemas.microsoft.com/office/powerpoint/2010/main" val="2525791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ACDC9-E32E-4CA7-8D3D-3E57082A4375}" type="slidenum">
              <a:rPr lang="en-US"/>
              <a:pPr/>
              <a:t>14</a:t>
            </a:fld>
            <a:endParaRPr lang="en-US" dirty="0"/>
          </a:p>
        </p:txBody>
      </p:sp>
      <p:sp>
        <p:nvSpPr>
          <p:cNvPr id="424962" name="Rectangle 2"/>
          <p:cNvSpPr>
            <a:spLocks noGrp="1" noRot="1" noChangeAspect="1" noChangeArrowheads="1" noTextEdit="1"/>
          </p:cNvSpPr>
          <p:nvPr>
            <p:ph type="sldImg"/>
          </p:nvPr>
        </p:nvSpPr>
        <p:spPr>
          <a:xfrm>
            <a:off x="1181100" y="695325"/>
            <a:ext cx="4651375" cy="3487738"/>
          </a:xfrm>
          <a:ln/>
        </p:spPr>
      </p:sp>
      <p:sp>
        <p:nvSpPr>
          <p:cNvPr id="424963" name="Rectangle 3"/>
          <p:cNvSpPr>
            <a:spLocks noGrp="1" noChangeArrowheads="1"/>
          </p:cNvSpPr>
          <p:nvPr>
            <p:ph type="body" idx="1"/>
          </p:nvPr>
        </p:nvSpPr>
        <p:spPr/>
        <p:txBody>
          <a:bodyPr/>
          <a:lstStyle/>
          <a:p>
            <a:r>
              <a:rPr lang="en-US" dirty="0" smtClean="0"/>
              <a:t>At least 3 reference letters but</a:t>
            </a:r>
            <a:r>
              <a:rPr lang="en-US" baseline="0" dirty="0" smtClean="0"/>
              <a:t> no more than 5</a:t>
            </a:r>
          </a:p>
          <a:p>
            <a:endParaRPr lang="en-US" baseline="0" dirty="0" smtClean="0"/>
          </a:p>
          <a:p>
            <a:r>
              <a:rPr lang="en-US" baseline="0" dirty="0" smtClean="0"/>
              <a:t>Used to be a </a:t>
            </a:r>
            <a:r>
              <a:rPr lang="en-US" dirty="0" smtClean="0"/>
              <a:t>5-day grace period;</a:t>
            </a:r>
            <a:r>
              <a:rPr lang="en-US" baseline="0" dirty="0" smtClean="0"/>
              <a:t> </a:t>
            </a:r>
            <a:r>
              <a:rPr lang="en-US" dirty="0" smtClean="0"/>
              <a:t>has been eliminated</a:t>
            </a:r>
          </a:p>
          <a:p>
            <a:endParaRPr lang="en-US" dirty="0"/>
          </a:p>
        </p:txBody>
      </p:sp>
    </p:spTree>
    <p:extLst>
      <p:ext uri="{BB962C8B-B14F-4D97-AF65-F5344CB8AC3E}">
        <p14:creationId xmlns:p14="http://schemas.microsoft.com/office/powerpoint/2010/main" val="1015017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B398E-5874-4FC2-958A-9509EEEF9EFB}" type="slidenum">
              <a:rPr lang="en-US"/>
              <a:pPr/>
              <a:t>15</a:t>
            </a:fld>
            <a:endParaRPr lang="en-US" dirty="0"/>
          </a:p>
        </p:txBody>
      </p:sp>
      <p:sp>
        <p:nvSpPr>
          <p:cNvPr id="387074" name="Rectangle 2"/>
          <p:cNvSpPr>
            <a:spLocks noGrp="1" noRot="1" noChangeAspect="1" noChangeArrowheads="1" noTextEdit="1"/>
          </p:cNvSpPr>
          <p:nvPr>
            <p:ph type="sldImg"/>
          </p:nvPr>
        </p:nvSpPr>
        <p:spPr>
          <a:xfrm>
            <a:off x="1185863" y="695325"/>
            <a:ext cx="4649787" cy="3487738"/>
          </a:xfrm>
          <a:ln/>
        </p:spPr>
      </p:sp>
      <p:sp>
        <p:nvSpPr>
          <p:cNvPr id="387075" name="Rectangle 3"/>
          <p:cNvSpPr>
            <a:spLocks noGrp="1" noChangeArrowheads="1"/>
          </p:cNvSpPr>
          <p:nvPr>
            <p:ph type="body" idx="1"/>
          </p:nvPr>
        </p:nvSpPr>
        <p:spPr>
          <a:xfrm>
            <a:off x="936346" y="4414839"/>
            <a:ext cx="5137714" cy="3827462"/>
          </a:xfrm>
        </p:spPr>
        <p:txBody>
          <a:bodyPr/>
          <a:lstStyle/>
          <a:p>
            <a:endParaRPr lang="en-US" sz="1400" dirty="0"/>
          </a:p>
        </p:txBody>
      </p:sp>
    </p:spTree>
    <p:extLst>
      <p:ext uri="{BB962C8B-B14F-4D97-AF65-F5344CB8AC3E}">
        <p14:creationId xmlns:p14="http://schemas.microsoft.com/office/powerpoint/2010/main" val="1296537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622FEA-7EA4-4EB3-AF33-8BB1C4B49010}" type="slidenum">
              <a:rPr lang="en-US"/>
              <a:pPr/>
              <a:t>16</a:t>
            </a:fld>
            <a:endParaRPr lang="en-US" dirty="0"/>
          </a:p>
        </p:txBody>
      </p:sp>
      <p:sp>
        <p:nvSpPr>
          <p:cNvPr id="389122" name="Rectangle 2"/>
          <p:cNvSpPr>
            <a:spLocks noGrp="1" noRot="1" noChangeAspect="1" noChangeArrowheads="1" noTextEdit="1"/>
          </p:cNvSpPr>
          <p:nvPr>
            <p:ph type="sldImg"/>
          </p:nvPr>
        </p:nvSpPr>
        <p:spPr>
          <a:xfrm>
            <a:off x="1185863" y="695325"/>
            <a:ext cx="4649787" cy="3487738"/>
          </a:xfrm>
          <a:ln/>
        </p:spPr>
      </p:sp>
      <p:sp>
        <p:nvSpPr>
          <p:cNvPr id="389123" name="Rectangle 3"/>
          <p:cNvSpPr>
            <a:spLocks noGrp="1" noChangeArrowheads="1"/>
          </p:cNvSpPr>
          <p:nvPr>
            <p:ph type="body" idx="1"/>
          </p:nvPr>
        </p:nvSpPr>
        <p:spPr>
          <a:xfrm>
            <a:off x="522539" y="4264025"/>
            <a:ext cx="6041602" cy="4662488"/>
          </a:xfrm>
        </p:spPr>
        <p:txBody>
          <a:bodyPr/>
          <a:lstStyle/>
          <a:p>
            <a:r>
              <a:rPr lang="en-US" u="sng" dirty="0" smtClean="0"/>
              <a:t>Fellowship</a:t>
            </a:r>
            <a:r>
              <a:rPr lang="en-US" u="sng" baseline="0" dirty="0" smtClean="0"/>
              <a:t> Applicant</a:t>
            </a:r>
          </a:p>
          <a:p>
            <a:r>
              <a:rPr lang="en-US" baseline="0" dirty="0" smtClean="0"/>
              <a:t>Are the applicant fellow’s academic record and research experience of high quality? Does the applicant fellow have the potential for, and commitment to, becoming an important contributor to biomedical, behavioral or clinical science as a physician-scientist or clinician-scientist?​</a:t>
            </a:r>
          </a:p>
          <a:p>
            <a:endParaRPr lang="en-US" dirty="0" smtClean="0"/>
          </a:p>
          <a:p>
            <a:r>
              <a:rPr lang="en-US" u="sng" dirty="0" smtClean="0"/>
              <a:t>Sponsor, Collaborators/Consultants</a:t>
            </a:r>
          </a:p>
          <a:p>
            <a:r>
              <a:rPr lang="en-US" dirty="0" smtClean="0"/>
              <a:t>Are the sponsor(s) research qualifications (including successful competition for research support) and track record of mentoring appropriate for the proposed fellowship? Are there (1) evidence of a match between the research interests of the applicant fellow and the sponsor (including an understanding of the applicant’s research training needs) and (2) a demonstrated ability and commitment of the sponsor to assist in meeting these needs? Are the qualifications of any collaborator(s) and/or consultant(s), including their complementary expertise and previous experience in fostering the training of fellows, appropriate for the proposed research project?​</a:t>
            </a:r>
          </a:p>
          <a:p>
            <a:endParaRPr lang="en-US" dirty="0" smtClean="0"/>
          </a:p>
          <a:p>
            <a:r>
              <a:rPr lang="en-US" u="sng" dirty="0" smtClean="0"/>
              <a:t>Research Training Plan</a:t>
            </a:r>
          </a:p>
          <a:p>
            <a:r>
              <a:rPr lang="en-US" dirty="0" smtClean="0"/>
              <a:t>Is the proposed research plan of high scientific quality, and does it relate to the applicant fellow’s training plan? Is the training plan consistent with the applicant fellow’s stage of research development?  Will the research training plan provide the applicant fellow with individualized and supervised experiences that will develop research skills needed as a physician-scientist or clinician-scientist?​</a:t>
            </a:r>
          </a:p>
          <a:p>
            <a:endParaRPr lang="en-US" dirty="0" smtClean="0"/>
          </a:p>
          <a:p>
            <a:r>
              <a:rPr lang="en-US" u="sng" dirty="0" smtClean="0"/>
              <a:t>Training Potential</a:t>
            </a:r>
          </a:p>
          <a:p>
            <a:r>
              <a:rPr lang="en-US" dirty="0" smtClean="0"/>
              <a:t>Does the proposed research training plan have the potential to provide the applicant fellow with the requisite individualized and supervised experiences that will develop his/her research skills? Does the proposed research training have the potential to serve as a sound foundation that will lead the applicant fellow to a productive research careers as a physician or clinician scientist?</a:t>
            </a:r>
          </a:p>
          <a:p>
            <a:endParaRPr lang="en-US" dirty="0" smtClean="0"/>
          </a:p>
          <a:p>
            <a:r>
              <a:rPr lang="en-US" u="sng" dirty="0" smtClean="0"/>
              <a:t>Institutional Environment and Commitment to Training</a:t>
            </a:r>
          </a:p>
          <a:p>
            <a:r>
              <a:rPr lang="en-US" dirty="0" smtClean="0"/>
              <a:t>Are the research facilities, resources (e.g., equipment, laboratory space, computer time, subject populations), and training opportunities adequate and appropriate? Is the institutional environment for the scientific development of the applicant fellow of high quality, and is there appropriate institutional commitment to fostering the applicant fellow’s training as a physician-scientist or clinician-scientist?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79456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156F9-BD73-4538-8247-1D8304054DC1}" type="slidenum">
              <a:rPr lang="en-US"/>
              <a:pPr/>
              <a:t>17</a:t>
            </a:fld>
            <a:endParaRPr lang="en-US" dirty="0"/>
          </a:p>
        </p:txBody>
      </p:sp>
      <p:sp>
        <p:nvSpPr>
          <p:cNvPr id="425986" name="Rectangle 2"/>
          <p:cNvSpPr>
            <a:spLocks noGrp="1" noRot="1" noChangeAspect="1" noChangeArrowheads="1" noTextEdit="1"/>
          </p:cNvSpPr>
          <p:nvPr>
            <p:ph type="sldImg"/>
          </p:nvPr>
        </p:nvSpPr>
        <p:spPr>
          <a:xfrm>
            <a:off x="1181100" y="695325"/>
            <a:ext cx="4651375" cy="3487738"/>
          </a:xfrm>
          <a:ln/>
        </p:spPr>
      </p:sp>
      <p:sp>
        <p:nvSpPr>
          <p:cNvPr id="4259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00922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1AD36-88F6-4416-B10F-438D349E8FB6}" type="slidenum">
              <a:rPr lang="en-US"/>
              <a:pPr/>
              <a:t>19</a:t>
            </a:fld>
            <a:endParaRPr lang="en-US" dirty="0"/>
          </a:p>
        </p:txBody>
      </p:sp>
      <p:sp>
        <p:nvSpPr>
          <p:cNvPr id="391170" name="Rectangle 2"/>
          <p:cNvSpPr>
            <a:spLocks noGrp="1" noRot="1" noChangeAspect="1" noChangeArrowheads="1" noTextEdit="1"/>
          </p:cNvSpPr>
          <p:nvPr>
            <p:ph type="sldImg"/>
          </p:nvPr>
        </p:nvSpPr>
        <p:spPr>
          <a:xfrm>
            <a:off x="1185863" y="695325"/>
            <a:ext cx="4649787" cy="3487738"/>
          </a:xfrm>
          <a:ln/>
        </p:spPr>
      </p:sp>
      <p:sp>
        <p:nvSpPr>
          <p:cNvPr id="391171" name="Rectangle 3"/>
          <p:cNvSpPr>
            <a:spLocks noGrp="1" noChangeArrowheads="1"/>
          </p:cNvSpPr>
          <p:nvPr>
            <p:ph type="body" idx="1"/>
          </p:nvPr>
        </p:nvSpPr>
        <p:spPr>
          <a:xfrm>
            <a:off x="936346" y="4414839"/>
            <a:ext cx="5137714" cy="4186237"/>
          </a:xfrm>
        </p:spPr>
        <p:txBody>
          <a:bodyPr/>
          <a:lstStyle/>
          <a:p>
            <a:endParaRPr lang="en-US" sz="2000" dirty="0"/>
          </a:p>
        </p:txBody>
      </p:sp>
    </p:spTree>
    <p:extLst>
      <p:ext uri="{BB962C8B-B14F-4D97-AF65-F5344CB8AC3E}">
        <p14:creationId xmlns:p14="http://schemas.microsoft.com/office/powerpoint/2010/main" val="2085527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T32</a:t>
            </a:r>
            <a:r>
              <a:rPr lang="en-US" baseline="0" dirty="0" smtClean="0"/>
              <a:t> - </a:t>
            </a:r>
            <a:r>
              <a:rPr lang="en-US" dirty="0" smtClean="0">
                <a:effectLst/>
              </a:rPr>
              <a:t>To enable institutions to make National Research Service Awards to individuals selected by them for </a:t>
            </a:r>
            <a:r>
              <a:rPr lang="en-US" dirty="0" err="1" smtClean="0">
                <a:effectLst/>
              </a:rPr>
              <a:t>predoctoral</a:t>
            </a:r>
            <a:r>
              <a:rPr lang="en-US" dirty="0" smtClean="0">
                <a:effectLst/>
              </a:rPr>
              <a:t> and postdoctoral research training in specified shortage areas. The goal of this program is to prepare qualified </a:t>
            </a:r>
            <a:r>
              <a:rPr lang="en-US" dirty="0" err="1" smtClean="0">
                <a:effectLst/>
              </a:rPr>
              <a:t>predoctoral</a:t>
            </a:r>
            <a:r>
              <a:rPr lang="en-US" dirty="0" smtClean="0">
                <a:effectLst/>
              </a:rPr>
              <a:t> and/or postdoctoral trainees for careers that have a significant impact on the health-related research needs of the Nation.   </a:t>
            </a:r>
          </a:p>
          <a:p>
            <a:endParaRPr lang="en-US" dirty="0" smtClean="0">
              <a:effectLst/>
            </a:endParaRPr>
          </a:p>
          <a:p>
            <a:r>
              <a:rPr lang="en-US" dirty="0" smtClean="0">
                <a:effectLst/>
              </a:rPr>
              <a:t>T34 - To enable minority institutions to make National Research Service Awards to individuals selected by them for undergraduate research training in the biomedical and behavioral sciences. The NIGMS awards Minority Access to Research Careers (MARC) Undergraduate Student Training in Academic Research (U-STAR) support undergraduate academic and research training to help ensure that a diverse and highly trained workforce is available to assume leadership roles related to the Nation's biomedical and behavioral research agenda</a:t>
            </a:r>
          </a:p>
          <a:p>
            <a:endParaRPr lang="en-US" dirty="0" smtClean="0">
              <a:effectLst/>
            </a:endParaRPr>
          </a:p>
          <a:p>
            <a:r>
              <a:rPr lang="en-US" dirty="0" smtClean="0">
                <a:effectLst/>
              </a:rPr>
              <a:t>T35 - To provide individuals with research training during off-quarters or summer periods to encourage research careers and/or research in areas of national need. The goal of this program is to support short-term </a:t>
            </a:r>
            <a:r>
              <a:rPr lang="en-US" dirty="0" err="1" smtClean="0">
                <a:effectLst/>
              </a:rPr>
              <a:t>reserach</a:t>
            </a:r>
            <a:r>
              <a:rPr lang="en-US" dirty="0" smtClean="0">
                <a:effectLst/>
              </a:rPr>
              <a:t> training for students in health professional schools during the summer, or for </a:t>
            </a:r>
            <a:r>
              <a:rPr lang="en-US" dirty="0" err="1" smtClean="0">
                <a:effectLst/>
              </a:rPr>
              <a:t>predoctoral</a:t>
            </a:r>
            <a:r>
              <a:rPr lang="en-US" dirty="0" smtClean="0">
                <a:effectLst/>
              </a:rPr>
              <a:t> and/or postdoctoral training in focused, often emerging scientific areas.</a:t>
            </a:r>
            <a:endParaRPr lang="en-US" dirty="0"/>
          </a:p>
        </p:txBody>
      </p:sp>
      <p:sp>
        <p:nvSpPr>
          <p:cNvPr id="4" name="Slide Number Placeholder 3"/>
          <p:cNvSpPr>
            <a:spLocks noGrp="1"/>
          </p:cNvSpPr>
          <p:nvPr>
            <p:ph type="sldNum" sz="quarter" idx="10"/>
          </p:nvPr>
        </p:nvSpPr>
        <p:spPr/>
        <p:txBody>
          <a:bodyPr/>
          <a:lstStyle/>
          <a:p>
            <a:fld id="{EBD98385-F1D5-B84A-ABBF-D8781C4363E8}" type="slidenum">
              <a:rPr lang="en-US" smtClean="0"/>
              <a:pPr/>
              <a:t>20</a:t>
            </a:fld>
            <a:endParaRPr lang="en-US"/>
          </a:p>
        </p:txBody>
      </p:sp>
    </p:spTree>
    <p:extLst>
      <p:ext uri="{BB962C8B-B14F-4D97-AF65-F5344CB8AC3E}">
        <p14:creationId xmlns:p14="http://schemas.microsoft.com/office/powerpoint/2010/main" val="165792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A5088C-B517-4215-ADCB-A2C88824CAE8}" type="slidenum">
              <a:rPr lang="en-US"/>
              <a:pPr/>
              <a:t>21</a:t>
            </a:fld>
            <a:endParaRPr lang="en-US" dirty="0"/>
          </a:p>
        </p:txBody>
      </p:sp>
      <p:sp>
        <p:nvSpPr>
          <p:cNvPr id="393218" name="Rectangle 2"/>
          <p:cNvSpPr>
            <a:spLocks noGrp="1" noRot="1" noChangeAspect="1" noChangeArrowheads="1" noTextEdit="1"/>
          </p:cNvSpPr>
          <p:nvPr>
            <p:ph type="sldImg"/>
          </p:nvPr>
        </p:nvSpPr>
        <p:spPr>
          <a:xfrm>
            <a:off x="1185863" y="695325"/>
            <a:ext cx="4649787" cy="3487738"/>
          </a:xfrm>
          <a:ln/>
        </p:spPr>
      </p:sp>
      <p:sp>
        <p:nvSpPr>
          <p:cNvPr id="393219"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4055792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5308D0-EF98-4F7F-B836-38F668C99ED1}" type="slidenum">
              <a:rPr lang="en-US"/>
              <a:pPr/>
              <a:t>22</a:t>
            </a:fld>
            <a:endParaRPr lang="en-US" dirty="0"/>
          </a:p>
        </p:txBody>
      </p:sp>
      <p:sp>
        <p:nvSpPr>
          <p:cNvPr id="395266" name="Rectangle 2"/>
          <p:cNvSpPr>
            <a:spLocks noGrp="1" noRot="1" noChangeAspect="1" noChangeArrowheads="1" noTextEdit="1"/>
          </p:cNvSpPr>
          <p:nvPr>
            <p:ph type="sldImg"/>
          </p:nvPr>
        </p:nvSpPr>
        <p:spPr>
          <a:xfrm>
            <a:off x="1185863" y="695325"/>
            <a:ext cx="4649787" cy="3487738"/>
          </a:xfrm>
          <a:ln/>
        </p:spPr>
      </p:sp>
      <p:sp>
        <p:nvSpPr>
          <p:cNvPr id="395267"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508962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01DEE-A074-489D-876D-5A0EA8160630}" type="slidenum">
              <a:rPr lang="en-US"/>
              <a:pPr/>
              <a:t>24</a:t>
            </a:fld>
            <a:endParaRPr lang="en-US" dirty="0"/>
          </a:p>
        </p:txBody>
      </p:sp>
      <p:sp>
        <p:nvSpPr>
          <p:cNvPr id="397314" name="Rectangle 2"/>
          <p:cNvSpPr>
            <a:spLocks noGrp="1" noRot="1" noChangeAspect="1" noChangeArrowheads="1" noTextEdit="1"/>
          </p:cNvSpPr>
          <p:nvPr>
            <p:ph type="sldImg"/>
          </p:nvPr>
        </p:nvSpPr>
        <p:spPr>
          <a:xfrm>
            <a:off x="1185863" y="695325"/>
            <a:ext cx="4649787" cy="3487738"/>
          </a:xfrm>
          <a:ln/>
        </p:spPr>
      </p:sp>
      <p:sp>
        <p:nvSpPr>
          <p:cNvPr id="397315" name="Rectangle 3"/>
          <p:cNvSpPr>
            <a:spLocks noGrp="1" noChangeArrowheads="1"/>
          </p:cNvSpPr>
          <p:nvPr>
            <p:ph type="body" idx="1"/>
          </p:nvPr>
        </p:nvSpPr>
        <p:spPr>
          <a:xfrm>
            <a:off x="936346" y="4414839"/>
            <a:ext cx="5137714" cy="4186237"/>
          </a:xfrm>
        </p:spPr>
        <p:txBody>
          <a:bodyPr/>
          <a:lstStyle/>
          <a:p>
            <a:pPr>
              <a:spcBef>
                <a:spcPct val="0"/>
              </a:spcBef>
            </a:pPr>
            <a:endParaRPr lang="en-US" sz="2400" dirty="0"/>
          </a:p>
        </p:txBody>
      </p:sp>
    </p:spTree>
    <p:extLst>
      <p:ext uri="{BB962C8B-B14F-4D97-AF65-F5344CB8AC3E}">
        <p14:creationId xmlns:p14="http://schemas.microsoft.com/office/powerpoint/2010/main" val="101039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2CEFEC-C67B-41C5-B26C-42FD0EABC276}" type="slidenum">
              <a:rPr lang="en-US"/>
              <a:pPr/>
              <a:t>3</a:t>
            </a:fld>
            <a:endParaRPr lang="en-US" dirty="0"/>
          </a:p>
        </p:txBody>
      </p:sp>
      <p:sp>
        <p:nvSpPr>
          <p:cNvPr id="362498" name="Rectangle 2"/>
          <p:cNvSpPr>
            <a:spLocks noGrp="1" noRot="1" noChangeAspect="1" noChangeArrowheads="1" noTextEdit="1"/>
          </p:cNvSpPr>
          <p:nvPr>
            <p:ph type="sldImg"/>
          </p:nvPr>
        </p:nvSpPr>
        <p:spPr>
          <a:xfrm>
            <a:off x="1185863" y="695325"/>
            <a:ext cx="4643437" cy="3482975"/>
          </a:xfrm>
          <a:ln/>
        </p:spPr>
      </p:sp>
      <p:sp>
        <p:nvSpPr>
          <p:cNvPr id="362499" name="Rectangle 3"/>
          <p:cNvSpPr>
            <a:spLocks noGrp="1" noChangeArrowheads="1"/>
          </p:cNvSpPr>
          <p:nvPr>
            <p:ph type="body" idx="1"/>
          </p:nvPr>
        </p:nvSpPr>
        <p:spPr>
          <a:xfrm>
            <a:off x="933100" y="4411664"/>
            <a:ext cx="5144205" cy="4189413"/>
          </a:xfrm>
        </p:spPr>
        <p:txBody>
          <a:bodyPr/>
          <a:lstStyle/>
          <a:p>
            <a:r>
              <a:rPr lang="en-US" dirty="0" smtClean="0"/>
              <a:t>The NIH</a:t>
            </a:r>
            <a:r>
              <a:rPr lang="en-US" baseline="0" dirty="0" smtClean="0"/>
              <a:t> offers training at all levels on the career stages of development.  From an individual standpoint this training does not start until Graduate School but there are institutional opportunities at the pre-bac levels as well.</a:t>
            </a:r>
            <a:endParaRPr lang="en-US" dirty="0"/>
          </a:p>
        </p:txBody>
      </p:sp>
    </p:spTree>
    <p:extLst>
      <p:ext uri="{BB962C8B-B14F-4D97-AF65-F5344CB8AC3E}">
        <p14:creationId xmlns:p14="http://schemas.microsoft.com/office/powerpoint/2010/main" val="2437865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14382E-64B7-41C2-A912-1DCD49BB530E}" type="slidenum">
              <a:rPr lang="en-US"/>
              <a:pPr/>
              <a:t>25</a:t>
            </a:fld>
            <a:endParaRPr lang="en-US" dirty="0"/>
          </a:p>
        </p:txBody>
      </p:sp>
      <p:sp>
        <p:nvSpPr>
          <p:cNvPr id="399362" name="Rectangle 2"/>
          <p:cNvSpPr>
            <a:spLocks noGrp="1" noRot="1" noChangeAspect="1" noChangeArrowheads="1" noTextEdit="1"/>
          </p:cNvSpPr>
          <p:nvPr>
            <p:ph type="sldImg"/>
          </p:nvPr>
        </p:nvSpPr>
        <p:spPr>
          <a:xfrm>
            <a:off x="1185863" y="695325"/>
            <a:ext cx="4649787" cy="3487738"/>
          </a:xfrm>
          <a:ln/>
        </p:spPr>
      </p:sp>
      <p:sp>
        <p:nvSpPr>
          <p:cNvPr id="399363" name="Rectangle 3"/>
          <p:cNvSpPr>
            <a:spLocks noGrp="1" noChangeArrowheads="1"/>
          </p:cNvSpPr>
          <p:nvPr>
            <p:ph type="body" idx="1"/>
          </p:nvPr>
        </p:nvSpPr>
        <p:spPr>
          <a:xfrm>
            <a:off x="936346" y="4414839"/>
            <a:ext cx="5137714" cy="4186237"/>
          </a:xfrm>
        </p:spPr>
        <p:txBody>
          <a:bodyPr/>
          <a:lstStyle/>
          <a:p>
            <a:pPr>
              <a:spcBef>
                <a:spcPct val="0"/>
              </a:spcBef>
            </a:pPr>
            <a:endParaRPr lang="en-US" sz="2400" dirty="0"/>
          </a:p>
        </p:txBody>
      </p:sp>
    </p:spTree>
    <p:extLst>
      <p:ext uri="{BB962C8B-B14F-4D97-AF65-F5344CB8AC3E}">
        <p14:creationId xmlns:p14="http://schemas.microsoft.com/office/powerpoint/2010/main" val="2601458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A83C1-53AE-4980-9840-29644FDBF501}" type="slidenum">
              <a:rPr lang="en-US"/>
              <a:pPr/>
              <a:t>26</a:t>
            </a:fld>
            <a:endParaRPr lang="en-US" dirty="0"/>
          </a:p>
        </p:txBody>
      </p:sp>
      <p:sp>
        <p:nvSpPr>
          <p:cNvPr id="401410" name="Rectangle 2"/>
          <p:cNvSpPr>
            <a:spLocks noGrp="1" noRot="1" noChangeAspect="1" noChangeArrowheads="1" noTextEdit="1"/>
          </p:cNvSpPr>
          <p:nvPr>
            <p:ph type="sldImg"/>
          </p:nvPr>
        </p:nvSpPr>
        <p:spPr>
          <a:xfrm>
            <a:off x="1185863" y="695325"/>
            <a:ext cx="4649787" cy="3487738"/>
          </a:xfrm>
          <a:ln/>
        </p:spPr>
      </p:sp>
      <p:sp>
        <p:nvSpPr>
          <p:cNvPr id="401411" name="Rectangle 3"/>
          <p:cNvSpPr>
            <a:spLocks noGrp="1" noChangeArrowheads="1"/>
          </p:cNvSpPr>
          <p:nvPr>
            <p:ph type="body" idx="1"/>
          </p:nvPr>
        </p:nvSpPr>
        <p:spPr>
          <a:xfrm>
            <a:off x="936346" y="4414839"/>
            <a:ext cx="5137714" cy="4186237"/>
          </a:xfrm>
        </p:spPr>
        <p:txBody>
          <a:bodyPr/>
          <a:lstStyle/>
          <a:p>
            <a:pPr>
              <a:buFontTx/>
              <a:buNone/>
            </a:pPr>
            <a:r>
              <a:rPr lang="en-US" u="sng" dirty="0" smtClean="0">
                <a:latin typeface="Times New Roman" pitchFamily="18" charset="0"/>
              </a:rPr>
              <a:t>Training Program and Environment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Arial" charset="0"/>
              </a:rPr>
              <a:t>Are the research facilities and research environment conducive to preparing trainees for successful careers as biomedical scientists? Do the objectives, design and direction of the proposed research program ensure effective training? Is the proposed program of training likely to ensure that trainees will be prepared for successful and productive scientific careers? Do the courses, where relevant, and research training experiences address state-of-the-art science relevant to the aims of the program? Does the program provide training in inter- or multi-disciplinary research and/or provide training in state-of-the-art or novel methodologies and techniques? Is a significant level of institutional commitment to the program evident? </a:t>
            </a:r>
            <a:br>
              <a:rPr lang="en-US" sz="1200" kern="1200" dirty="0" smtClean="0">
                <a:solidFill>
                  <a:schemeClr val="tx1"/>
                </a:solidFill>
                <a:effectLst/>
                <a:latin typeface="Arial" charset="0"/>
                <a:ea typeface="ＭＳ Ｐゴシック" charset="0"/>
                <a:cs typeface="Arial" charset="0"/>
              </a:rPr>
            </a:br>
            <a:r>
              <a:rPr lang="en-US" sz="1200" b="1" kern="1200" dirty="0" smtClean="0">
                <a:solidFill>
                  <a:schemeClr val="tx1"/>
                </a:solidFill>
                <a:effectLst/>
                <a:latin typeface="Arial" charset="0"/>
                <a:ea typeface="ＭＳ Ｐゴシック" charset="0"/>
                <a:cs typeface="Arial" charset="0"/>
              </a:rPr>
              <a:t>For applications that request short-term research training positions:</a:t>
            </a:r>
            <a:r>
              <a:rPr lang="en-US" sz="1200" kern="1200" dirty="0" smtClean="0">
                <a:solidFill>
                  <a:schemeClr val="tx1"/>
                </a:solidFill>
                <a:effectLst/>
                <a:latin typeface="Arial" charset="0"/>
                <a:ea typeface="ＭＳ Ｐゴシック" charset="0"/>
                <a:cs typeface="Arial" charset="0"/>
              </a:rPr>
              <a:t> Is this aspect of the program well designed and, where appropriate, integrated with other aspects of the training program? Are the numbers of short-term positions appropriate? Does the program include features to encourage short-term trainees to consider careers in health-related research?</a:t>
            </a:r>
            <a:r>
              <a:rPr lang="en-US" dirty="0" smtClean="0">
                <a:effectLst/>
              </a:rPr>
              <a:t>​</a:t>
            </a:r>
          </a:p>
          <a:p>
            <a:pPr>
              <a:buFontTx/>
              <a:buNone/>
            </a:pPr>
            <a:endParaRPr lang="en-US" dirty="0" smtClean="0">
              <a:latin typeface="Times New Roman" pitchFamily="18" charset="0"/>
            </a:endParaRPr>
          </a:p>
          <a:p>
            <a:pPr>
              <a:buFontTx/>
              <a:buNone/>
            </a:pPr>
            <a:r>
              <a:rPr lang="en-US" u="sng" dirty="0" smtClean="0">
                <a:latin typeface="Times New Roman" pitchFamily="18" charset="0"/>
              </a:rPr>
              <a:t>Training Program Director/Principal Investigator</a:t>
            </a:r>
          </a:p>
          <a:p>
            <a:r>
              <a:rPr lang="en-US" sz="1200" kern="1200" dirty="0" smtClean="0">
                <a:solidFill>
                  <a:schemeClr val="tx1"/>
                </a:solidFill>
                <a:effectLst/>
                <a:latin typeface="Arial" charset="0"/>
                <a:ea typeface="ＭＳ Ｐゴシック" charset="0"/>
                <a:cs typeface="Arial" charset="0"/>
              </a:rPr>
              <a:t>Does the Training PD/PI have the scientific background, expertise, and experience to provide strong leadership, direction, management, and administration of the proposed research training program? Does the Training PD/PI plan to commit sufficient time to the program to ensure its success? Is sufficient administrative and research training support provided for the program?</a:t>
            </a:r>
          </a:p>
          <a:p>
            <a:r>
              <a:rPr lang="en-US" sz="1200" b="1" kern="1200" dirty="0" smtClean="0">
                <a:solidFill>
                  <a:schemeClr val="tx1"/>
                </a:solidFill>
                <a:effectLst/>
                <a:latin typeface="Arial" charset="0"/>
                <a:ea typeface="ＭＳ Ｐゴシック" charset="0"/>
                <a:cs typeface="Arial" charset="0"/>
              </a:rPr>
              <a:t>For applications designating multiple PD/PIs:</a:t>
            </a:r>
            <a:r>
              <a:rPr lang="en-US" sz="1200" kern="1200" dirty="0" smtClean="0">
                <a:solidFill>
                  <a:schemeClr val="tx1"/>
                </a:solidFill>
                <a:effectLst/>
                <a:latin typeface="Arial" charset="0"/>
                <a:ea typeface="ＭＳ Ｐゴシック" charset="0"/>
                <a:cs typeface="Arial" charset="0"/>
              </a:rPr>
              <a:t> Is a strong justification provided that the multiple PD/PI leadership approach will benefit the training program and the trainees? Is a strong and compelling leadership approach evident, including the designated roles and responsibilities, governance, and organizational structure consistent with and justified by the aims of the training program and with the complementary expertise of each of the PDs/PIs?​</a:t>
            </a:r>
          </a:p>
          <a:p>
            <a:pPr>
              <a:buFontTx/>
              <a:buNone/>
            </a:pPr>
            <a:endParaRPr lang="en-US" u="sng" dirty="0" smtClean="0">
              <a:latin typeface="Times New Roman" pitchFamily="18" charset="0"/>
            </a:endParaRPr>
          </a:p>
          <a:p>
            <a:pPr>
              <a:buFontTx/>
              <a:buNone/>
            </a:pPr>
            <a:r>
              <a:rPr lang="en-US" u="sng" dirty="0" smtClean="0">
                <a:latin typeface="Times New Roman" pitchFamily="18" charset="0"/>
              </a:rPr>
              <a:t>Preceptors/Mentors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Arial" charset="0"/>
              </a:rPr>
              <a:t>Are sufficient numbers of experienced preceptors/mentors with appropriate expertise and funding available to support the number and level of trainees proposed in the application? Do the preceptors/mentors have strong records as researchers, including successful competition for research support in areas directly related to the proposed research training program? Do the preceptors/mentors have strong records of training pre- and/or </a:t>
            </a:r>
            <a:r>
              <a:rPr lang="en-US" sz="1200" kern="1200" dirty="0" err="1" smtClean="0">
                <a:solidFill>
                  <a:schemeClr val="tx1"/>
                </a:solidFill>
                <a:effectLst/>
                <a:latin typeface="Arial" charset="0"/>
                <a:ea typeface="ＭＳ Ｐゴシック" charset="0"/>
                <a:cs typeface="Arial" charset="0"/>
              </a:rPr>
              <a:t>postdoctorates</a:t>
            </a:r>
            <a:r>
              <a:rPr lang="en-US" sz="1200" kern="1200" dirty="0" smtClean="0">
                <a:solidFill>
                  <a:schemeClr val="tx1"/>
                </a:solidFill>
                <a:effectLst/>
                <a:latin typeface="Arial" charset="0"/>
                <a:ea typeface="ＭＳ Ｐゴシック" charset="0"/>
                <a:cs typeface="Arial" charset="0"/>
              </a:rPr>
              <a:t>?</a:t>
            </a:r>
            <a:r>
              <a:rPr lang="en-US" dirty="0" smtClean="0">
                <a:effectLst/>
              </a:rPr>
              <a:t>​</a:t>
            </a:r>
          </a:p>
          <a:p>
            <a:pPr>
              <a:buFontTx/>
              <a:buNone/>
            </a:pPr>
            <a:endParaRPr lang="en-US" dirty="0" smtClean="0">
              <a:latin typeface="Times New Roman" pitchFamily="18" charset="0"/>
            </a:endParaRPr>
          </a:p>
          <a:p>
            <a:pPr>
              <a:buFontTx/>
              <a:buNone/>
            </a:pPr>
            <a:r>
              <a:rPr lang="en-US" u="sng" dirty="0" smtClean="0">
                <a:latin typeface="Times New Roman" pitchFamily="18" charset="0"/>
              </a:rPr>
              <a:t>Trainees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Arial" charset="0"/>
              </a:rPr>
              <a:t>Is a recruitment plan proposed with strategies to attract high quality trainees? Are there well-defined and justified selection criteria and retention strategies? Is a competitive applicant pool in sufficient numbers to warrant the proposed size and levels (</a:t>
            </a:r>
            <a:r>
              <a:rPr lang="en-US" sz="1200" kern="1200" dirty="0" err="1" smtClean="0">
                <a:solidFill>
                  <a:schemeClr val="tx1"/>
                </a:solidFill>
                <a:effectLst/>
                <a:latin typeface="Arial" charset="0"/>
                <a:ea typeface="ＭＳ Ｐゴシック" charset="0"/>
                <a:cs typeface="Arial" charset="0"/>
              </a:rPr>
              <a:t>predoctoral</a:t>
            </a:r>
            <a:r>
              <a:rPr lang="en-US" sz="1200" kern="1200" dirty="0" smtClean="0">
                <a:solidFill>
                  <a:schemeClr val="tx1"/>
                </a:solidFill>
                <a:effectLst/>
                <a:latin typeface="Arial" charset="0"/>
                <a:ea typeface="ＭＳ Ｐゴシック" charset="0"/>
                <a:cs typeface="Arial" charset="0"/>
              </a:rPr>
              <a:t>, postdoctoral and/or short-term) of the training program in evidence? </a:t>
            </a:r>
            <a:br>
              <a:rPr lang="en-US" sz="1200" kern="1200" dirty="0" smtClean="0">
                <a:solidFill>
                  <a:schemeClr val="tx1"/>
                </a:solidFill>
                <a:effectLst/>
                <a:latin typeface="Arial" charset="0"/>
                <a:ea typeface="ＭＳ Ｐゴシック" charset="0"/>
                <a:cs typeface="Arial" charset="0"/>
              </a:rPr>
            </a:br>
            <a:r>
              <a:rPr lang="en-US" sz="1200" b="1" kern="1200" dirty="0" smtClean="0">
                <a:solidFill>
                  <a:schemeClr val="tx1"/>
                </a:solidFill>
                <a:effectLst/>
                <a:latin typeface="Arial" charset="0"/>
                <a:ea typeface="ＭＳ Ｐゴシック" charset="0"/>
                <a:cs typeface="Arial" charset="0"/>
              </a:rPr>
              <a:t>For applications that request short-term research training positions:</a:t>
            </a:r>
            <a:r>
              <a:rPr lang="en-US" sz="1200" kern="1200" dirty="0" smtClean="0">
                <a:solidFill>
                  <a:schemeClr val="tx1"/>
                </a:solidFill>
                <a:effectLst/>
                <a:latin typeface="Arial" charset="0"/>
                <a:ea typeface="ＭＳ Ｐゴシック" charset="0"/>
                <a:cs typeface="Arial" charset="0"/>
              </a:rPr>
              <a:t> Does the program have the ability to recruit high quality, short-term trainees?</a:t>
            </a:r>
            <a:r>
              <a:rPr lang="en-US" dirty="0" smtClean="0">
                <a:effectLst/>
              </a:rPr>
              <a:t>​</a:t>
            </a:r>
          </a:p>
          <a:p>
            <a:pPr>
              <a:buFontTx/>
              <a:buNone/>
            </a:pPr>
            <a:endParaRPr lang="en-US" dirty="0" smtClean="0">
              <a:latin typeface="Times New Roman" pitchFamily="18" charset="0"/>
            </a:endParaRPr>
          </a:p>
          <a:p>
            <a:pPr>
              <a:buFontTx/>
              <a:buNone/>
            </a:pPr>
            <a:r>
              <a:rPr lang="en-US" u="sng" dirty="0" smtClean="0">
                <a:latin typeface="Times New Roman" pitchFamily="18" charset="0"/>
              </a:rPr>
              <a:t>Training record</a:t>
            </a:r>
          </a:p>
          <a:p>
            <a:r>
              <a:rPr lang="en-US" sz="1200" kern="1200" dirty="0" smtClean="0">
                <a:solidFill>
                  <a:schemeClr val="tx1"/>
                </a:solidFill>
                <a:effectLst/>
                <a:latin typeface="Arial" charset="0"/>
                <a:ea typeface="ＭＳ Ｐゴシック" charset="0"/>
                <a:cs typeface="Arial" charset="0"/>
              </a:rPr>
              <a:t>How successful are the trainees (or for new applications, other past students/fellows in similar training) in completing the program? How productive are trainees (or for new applications, other past students/fellows) in terms of research accomplishments and publications? How successful are trainees (or other past students/fellows) in obtaining further training appointments, fellowships, and career development awards? How successful are the trainees in achieving productive scientific careers, as evidenced by successful competition for research grants, receipt of honors or awards, high-impact publications, receipt of patents, promotion to scientific leadership positions, and/or other such measures of success? Does the program have a rigorous evaluation plan to assess the quality and effectiveness of the training? Are effective mechanisms in place for obtaining feedback from current and former trainees and monitoring trainees’ subsequent career development? </a:t>
            </a:r>
            <a:br>
              <a:rPr lang="en-US" sz="1200" kern="1200" dirty="0" smtClean="0">
                <a:solidFill>
                  <a:schemeClr val="tx1"/>
                </a:solidFill>
                <a:effectLst/>
                <a:latin typeface="Arial" charset="0"/>
                <a:ea typeface="ＭＳ Ｐゴシック" charset="0"/>
                <a:cs typeface="Arial" charset="0"/>
              </a:rPr>
            </a:br>
            <a:r>
              <a:rPr lang="en-US" sz="1200" b="1" kern="1200" dirty="0" smtClean="0">
                <a:solidFill>
                  <a:schemeClr val="tx1"/>
                </a:solidFill>
                <a:effectLst/>
                <a:latin typeface="Arial" charset="0"/>
                <a:ea typeface="ＭＳ Ｐゴシック" charset="0"/>
                <a:cs typeface="Arial" charset="0"/>
              </a:rPr>
              <a:t>For programs that provide research training to health-professional doctorates:</a:t>
            </a:r>
            <a:r>
              <a:rPr lang="en-US" sz="1200" kern="1200" dirty="0" smtClean="0">
                <a:solidFill>
                  <a:schemeClr val="tx1"/>
                </a:solidFill>
                <a:effectLst/>
                <a:latin typeface="Arial" charset="0"/>
                <a:ea typeface="ＭＳ Ｐゴシック" charset="0"/>
                <a:cs typeface="Arial" charset="0"/>
              </a:rPr>
              <a:t> Is there a record of retaining health professionals in research training or other research activities for at least two years?</a:t>
            </a:r>
          </a:p>
          <a:p>
            <a:pPr rtl="0"/>
            <a:r>
              <a:rPr lang="en-US" sz="1200" b="1" kern="1200" dirty="0" smtClean="0">
                <a:solidFill>
                  <a:schemeClr val="tx1"/>
                </a:solidFill>
                <a:effectLst/>
                <a:latin typeface="Arial" charset="0"/>
                <a:ea typeface="ＭＳ Ｐゴシック" charset="0"/>
                <a:cs typeface="Arial" charset="0"/>
              </a:rPr>
              <a:t>For applications that request short-term research training positions:</a:t>
            </a:r>
            <a:r>
              <a:rPr lang="en-US" sz="1200" kern="1200" dirty="0" smtClean="0">
                <a:solidFill>
                  <a:schemeClr val="tx1"/>
                </a:solidFill>
                <a:effectLst/>
                <a:latin typeface="Arial" charset="0"/>
                <a:ea typeface="ＭＳ Ｐゴシック" charset="0"/>
                <a:cs typeface="Arial" charset="0"/>
              </a:rPr>
              <a:t>   Are plans presented to follow the careers of short-term trainees and to assess the effect of the training program on subsequent career choices? What is the success in attracting students back for multiple appointments? What is the effect of the short-term component on the overall training program?</a:t>
            </a:r>
          </a:p>
          <a:p>
            <a:pPr>
              <a:buFontTx/>
              <a:buNone/>
            </a:pPr>
            <a:endParaRPr lang="en-US" dirty="0" smtClean="0">
              <a:latin typeface="Times New Roman" pitchFamily="18" charset="0"/>
            </a:endParaRPr>
          </a:p>
          <a:p>
            <a:pPr>
              <a:buFontTx/>
              <a:buNone/>
            </a:pPr>
            <a:endParaRPr lang="en-US" dirty="0">
              <a:latin typeface="Times New Roman" pitchFamily="18" charset="0"/>
            </a:endParaRPr>
          </a:p>
        </p:txBody>
      </p:sp>
    </p:spTree>
    <p:extLst>
      <p:ext uri="{BB962C8B-B14F-4D97-AF65-F5344CB8AC3E}">
        <p14:creationId xmlns:p14="http://schemas.microsoft.com/office/powerpoint/2010/main" val="1932359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88914-C737-4D2E-B826-B8C75E705722}" type="slidenum">
              <a:rPr lang="en-US"/>
              <a:pPr/>
              <a:t>27</a:t>
            </a:fld>
            <a:endParaRPr lang="en-US" dirty="0"/>
          </a:p>
        </p:txBody>
      </p:sp>
      <p:sp>
        <p:nvSpPr>
          <p:cNvPr id="427010" name="Rectangle 2"/>
          <p:cNvSpPr>
            <a:spLocks noGrp="1" noRot="1" noChangeAspect="1" noChangeArrowheads="1" noTextEdit="1"/>
          </p:cNvSpPr>
          <p:nvPr>
            <p:ph type="sldImg"/>
          </p:nvPr>
        </p:nvSpPr>
        <p:spPr>
          <a:xfrm>
            <a:off x="1181100" y="695325"/>
            <a:ext cx="4651375" cy="3487738"/>
          </a:xfrm>
          <a:ln/>
        </p:spPr>
      </p:sp>
      <p:sp>
        <p:nvSpPr>
          <p:cNvPr id="4270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75006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704A1-B9D8-4410-9812-3C85C4FC3C51}" type="slidenum">
              <a:rPr lang="en-US"/>
              <a:pPr/>
              <a:t>29</a:t>
            </a:fld>
            <a:endParaRPr lang="en-US" dirty="0"/>
          </a:p>
        </p:txBody>
      </p:sp>
      <p:sp>
        <p:nvSpPr>
          <p:cNvPr id="250882" name="Rectangle 2"/>
          <p:cNvSpPr>
            <a:spLocks noGrp="1" noRot="1" noChangeAspect="1" noChangeArrowheads="1" noTextEdit="1"/>
          </p:cNvSpPr>
          <p:nvPr>
            <p:ph type="sldImg"/>
          </p:nvPr>
        </p:nvSpPr>
        <p:spPr>
          <a:xfrm>
            <a:off x="1185863" y="695325"/>
            <a:ext cx="4649787" cy="3487738"/>
          </a:xfrm>
          <a:ln/>
        </p:spPr>
      </p:sp>
      <p:sp>
        <p:nvSpPr>
          <p:cNvPr id="250883"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2542718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AD2B11-8D98-49AE-93BD-824E2710D81D}" type="slidenum">
              <a:rPr lang="en-US"/>
              <a:pPr/>
              <a:t>30</a:t>
            </a:fld>
            <a:endParaRPr lang="en-US" dirty="0"/>
          </a:p>
        </p:txBody>
      </p:sp>
      <p:sp>
        <p:nvSpPr>
          <p:cNvPr id="254978" name="Rectangle 2"/>
          <p:cNvSpPr>
            <a:spLocks noGrp="1" noRot="1" noChangeAspect="1" noChangeArrowheads="1" noTextEdit="1"/>
          </p:cNvSpPr>
          <p:nvPr>
            <p:ph type="sldImg"/>
          </p:nvPr>
        </p:nvSpPr>
        <p:spPr>
          <a:xfrm>
            <a:off x="1185863" y="695325"/>
            <a:ext cx="4649787" cy="3487738"/>
          </a:xfrm>
          <a:ln/>
        </p:spPr>
      </p:sp>
      <p:sp>
        <p:nvSpPr>
          <p:cNvPr id="254979"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1869274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C9C06FB-A89F-42F9-9751-3B9E29AEA409}" type="slidenum">
              <a:rPr lang="en-US" smtClean="0"/>
              <a:pPr/>
              <a:t>31</a:t>
            </a:fld>
            <a:endParaRPr lang="en-US" dirty="0" smtClean="0"/>
          </a:p>
        </p:txBody>
      </p:sp>
      <p:sp>
        <p:nvSpPr>
          <p:cNvPr id="50179" name="Rectangle 2"/>
          <p:cNvSpPr>
            <a:spLocks noGrp="1" noRot="1" noChangeAspect="1" noChangeArrowheads="1" noTextEdit="1"/>
          </p:cNvSpPr>
          <p:nvPr>
            <p:ph type="sldImg"/>
          </p:nvPr>
        </p:nvSpPr>
        <p:spPr>
          <a:xfrm>
            <a:off x="1181100" y="695325"/>
            <a:ext cx="4651375" cy="3487738"/>
          </a:xfrm>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45769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D98385-F1D5-B84A-ABBF-D8781C4363E8}" type="slidenum">
              <a:rPr lang="en-US" smtClean="0"/>
              <a:pPr/>
              <a:t>32</a:t>
            </a:fld>
            <a:endParaRPr lang="en-US"/>
          </a:p>
        </p:txBody>
      </p:sp>
    </p:spTree>
    <p:extLst>
      <p:ext uri="{BB962C8B-B14F-4D97-AF65-F5344CB8AC3E}">
        <p14:creationId xmlns:p14="http://schemas.microsoft.com/office/powerpoint/2010/main" val="3336369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F8884-DAF4-4A82-8D56-CDE6CDB0F821}" type="slidenum">
              <a:rPr lang="en-US"/>
              <a:pPr/>
              <a:t>33</a:t>
            </a:fld>
            <a:endParaRPr lang="en-US" dirty="0"/>
          </a:p>
        </p:txBody>
      </p:sp>
      <p:sp>
        <p:nvSpPr>
          <p:cNvPr id="259074" name="Rectangle 2"/>
          <p:cNvSpPr>
            <a:spLocks noGrp="1" noRot="1" noChangeAspect="1" noChangeArrowheads="1" noTextEdit="1"/>
          </p:cNvSpPr>
          <p:nvPr>
            <p:ph type="sldImg"/>
          </p:nvPr>
        </p:nvSpPr>
        <p:spPr>
          <a:xfrm>
            <a:off x="1185863" y="695325"/>
            <a:ext cx="4649787" cy="3487738"/>
          </a:xfrm>
          <a:ln/>
        </p:spPr>
      </p:sp>
      <p:sp>
        <p:nvSpPr>
          <p:cNvPr id="259075"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2787001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07BE44-7E8C-4918-B0EE-F137BA16683E}" type="slidenum">
              <a:rPr lang="en-US"/>
              <a:pPr/>
              <a:t>34</a:t>
            </a:fld>
            <a:endParaRPr lang="en-US" dirty="0"/>
          </a:p>
        </p:txBody>
      </p:sp>
      <p:sp>
        <p:nvSpPr>
          <p:cNvPr id="261122" name="Rectangle 2"/>
          <p:cNvSpPr>
            <a:spLocks noGrp="1" noRot="1" noChangeAspect="1" noChangeArrowheads="1" noTextEdit="1"/>
          </p:cNvSpPr>
          <p:nvPr>
            <p:ph type="sldImg"/>
          </p:nvPr>
        </p:nvSpPr>
        <p:spPr>
          <a:xfrm>
            <a:off x="1185863" y="695325"/>
            <a:ext cx="4649787" cy="3487738"/>
          </a:xfrm>
          <a:ln/>
        </p:spPr>
      </p:sp>
      <p:sp>
        <p:nvSpPr>
          <p:cNvPr id="261123"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1302080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BBD89-6761-4884-AD3A-D23D299FFE40}" type="slidenum">
              <a:rPr lang="en-US"/>
              <a:pPr/>
              <a:t>35</a:t>
            </a:fld>
            <a:endParaRPr lang="en-US" dirty="0"/>
          </a:p>
        </p:txBody>
      </p:sp>
      <p:sp>
        <p:nvSpPr>
          <p:cNvPr id="265218" name="Rectangle 2"/>
          <p:cNvSpPr>
            <a:spLocks noGrp="1" noRot="1" noChangeAspect="1" noChangeArrowheads="1" noTextEdit="1"/>
          </p:cNvSpPr>
          <p:nvPr>
            <p:ph type="sldImg"/>
          </p:nvPr>
        </p:nvSpPr>
        <p:spPr>
          <a:xfrm>
            <a:off x="1185863" y="695325"/>
            <a:ext cx="4649787" cy="3487738"/>
          </a:xfrm>
          <a:ln/>
        </p:spPr>
      </p:sp>
      <p:sp>
        <p:nvSpPr>
          <p:cNvPr id="265219"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424054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6E610-A8F8-4AEF-B819-5DDE9A40F0BF}" type="slidenum">
              <a:rPr lang="en-US"/>
              <a:pPr/>
              <a:t>4</a:t>
            </a:fld>
            <a:endParaRPr lang="en-US" dirty="0"/>
          </a:p>
        </p:txBody>
      </p:sp>
      <p:sp>
        <p:nvSpPr>
          <p:cNvPr id="370690" name="Rectangle 2"/>
          <p:cNvSpPr>
            <a:spLocks noGrp="1" noRot="1" noChangeAspect="1" noChangeArrowheads="1" noTextEdit="1"/>
          </p:cNvSpPr>
          <p:nvPr>
            <p:ph type="sldImg"/>
          </p:nvPr>
        </p:nvSpPr>
        <p:spPr>
          <a:xfrm>
            <a:off x="1181100" y="695325"/>
            <a:ext cx="4651375" cy="3487738"/>
          </a:xfrm>
          <a:ln/>
        </p:spPr>
      </p:sp>
      <p:sp>
        <p:nvSpPr>
          <p:cNvPr id="370691" name="Rectangle 3"/>
          <p:cNvSpPr>
            <a:spLocks noGrp="1" noChangeArrowheads="1"/>
          </p:cNvSpPr>
          <p:nvPr>
            <p:ph type="body" idx="1"/>
          </p:nvPr>
        </p:nvSpPr>
        <p:spPr/>
        <p:txBody>
          <a:bodyPr/>
          <a:lstStyle/>
          <a:p>
            <a:r>
              <a:rPr lang="en-US" dirty="0" smtClean="0"/>
              <a:t>NIH offers two types</a:t>
            </a:r>
            <a:r>
              <a:rPr lang="en-US" baseline="0" dirty="0" smtClean="0"/>
              <a:t> of training programs and they are the individual Fellowship and the institutional training awards.</a:t>
            </a:r>
            <a:endParaRPr lang="en-US" dirty="0"/>
          </a:p>
        </p:txBody>
      </p:sp>
    </p:spTree>
    <p:extLst>
      <p:ext uri="{BB962C8B-B14F-4D97-AF65-F5344CB8AC3E}">
        <p14:creationId xmlns:p14="http://schemas.microsoft.com/office/powerpoint/2010/main" val="2791736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C19C5-A0FC-4443-80FF-FA9F4B63CC38}" type="slidenum">
              <a:rPr lang="en-US"/>
              <a:pPr/>
              <a:t>36</a:t>
            </a:fld>
            <a:endParaRPr lang="en-US" dirty="0"/>
          </a:p>
        </p:txBody>
      </p:sp>
      <p:sp>
        <p:nvSpPr>
          <p:cNvPr id="267266" name="Rectangle 2"/>
          <p:cNvSpPr>
            <a:spLocks noGrp="1" noRot="1" noChangeAspect="1" noChangeArrowheads="1" noTextEdit="1"/>
          </p:cNvSpPr>
          <p:nvPr>
            <p:ph type="sldImg"/>
          </p:nvPr>
        </p:nvSpPr>
        <p:spPr>
          <a:xfrm>
            <a:off x="1185863" y="695325"/>
            <a:ext cx="4649787" cy="3487738"/>
          </a:xfrm>
          <a:ln/>
        </p:spPr>
      </p:sp>
      <p:sp>
        <p:nvSpPr>
          <p:cNvPr id="267267"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258645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E37261-48EE-4BBC-B43F-D80C0983B3A9}" type="slidenum">
              <a:rPr lang="en-US"/>
              <a:pPr/>
              <a:t>37</a:t>
            </a:fld>
            <a:endParaRPr lang="en-US" dirty="0"/>
          </a:p>
        </p:txBody>
      </p:sp>
      <p:sp>
        <p:nvSpPr>
          <p:cNvPr id="269314" name="Rectangle 2"/>
          <p:cNvSpPr>
            <a:spLocks noGrp="1" noRot="1" noChangeAspect="1" noChangeArrowheads="1" noTextEdit="1"/>
          </p:cNvSpPr>
          <p:nvPr>
            <p:ph type="sldImg"/>
          </p:nvPr>
        </p:nvSpPr>
        <p:spPr>
          <a:xfrm>
            <a:off x="1185863" y="695325"/>
            <a:ext cx="4649787" cy="3487738"/>
          </a:xfrm>
          <a:ln/>
        </p:spPr>
      </p:sp>
      <p:sp>
        <p:nvSpPr>
          <p:cNvPr id="269315"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4280601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4E43D-AC10-41EF-8F09-1DDAC2445EC8}" type="slidenum">
              <a:rPr lang="en-US"/>
              <a:pPr/>
              <a:t>38</a:t>
            </a:fld>
            <a:endParaRPr lang="en-US" dirty="0"/>
          </a:p>
        </p:txBody>
      </p:sp>
      <p:sp>
        <p:nvSpPr>
          <p:cNvPr id="271362" name="Rectangle 2"/>
          <p:cNvSpPr>
            <a:spLocks noGrp="1" noRot="1" noChangeAspect="1" noChangeArrowheads="1" noTextEdit="1"/>
          </p:cNvSpPr>
          <p:nvPr>
            <p:ph type="sldImg"/>
          </p:nvPr>
        </p:nvSpPr>
        <p:spPr>
          <a:xfrm>
            <a:off x="1185863" y="695325"/>
            <a:ext cx="4649787" cy="3487738"/>
          </a:xfrm>
          <a:ln/>
        </p:spPr>
      </p:sp>
      <p:sp>
        <p:nvSpPr>
          <p:cNvPr id="271363"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260646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95B9F-882E-4CD9-A2B7-1C6979BAA868}" type="slidenum">
              <a:rPr lang="en-US"/>
              <a:pPr/>
              <a:t>39</a:t>
            </a:fld>
            <a:endParaRPr lang="en-US" dirty="0"/>
          </a:p>
        </p:txBody>
      </p:sp>
      <p:sp>
        <p:nvSpPr>
          <p:cNvPr id="430082" name="Rectangle 2"/>
          <p:cNvSpPr>
            <a:spLocks noGrp="1" noRot="1" noChangeAspect="1" noChangeArrowheads="1" noTextEdit="1"/>
          </p:cNvSpPr>
          <p:nvPr>
            <p:ph type="sldImg"/>
          </p:nvPr>
        </p:nvSpPr>
        <p:spPr>
          <a:xfrm>
            <a:off x="1181100" y="695325"/>
            <a:ext cx="4651375" cy="3487738"/>
          </a:xfrm>
          <a:ln/>
        </p:spPr>
      </p:sp>
      <p:sp>
        <p:nvSpPr>
          <p:cNvPr id="4300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79173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16C87-7491-473F-9D13-65C3F494C73C}" type="slidenum">
              <a:rPr lang="en-US"/>
              <a:pPr/>
              <a:t>40</a:t>
            </a:fld>
            <a:endParaRPr lang="en-US" dirty="0"/>
          </a:p>
        </p:txBody>
      </p:sp>
      <p:sp>
        <p:nvSpPr>
          <p:cNvPr id="274434" name="Rectangle 2"/>
          <p:cNvSpPr>
            <a:spLocks noGrp="1" noRot="1" noChangeAspect="1" noChangeArrowheads="1" noTextEdit="1"/>
          </p:cNvSpPr>
          <p:nvPr>
            <p:ph type="sldImg"/>
          </p:nvPr>
        </p:nvSpPr>
        <p:spPr>
          <a:xfrm>
            <a:off x="1185863" y="695325"/>
            <a:ext cx="4649787" cy="3487738"/>
          </a:xfrm>
          <a:ln/>
        </p:spPr>
      </p:sp>
      <p:sp>
        <p:nvSpPr>
          <p:cNvPr id="274435" name="Rectangle 3"/>
          <p:cNvSpPr>
            <a:spLocks noGrp="1" noChangeArrowheads="1"/>
          </p:cNvSpPr>
          <p:nvPr>
            <p:ph type="body" idx="1"/>
          </p:nvPr>
        </p:nvSpPr>
        <p:spPr>
          <a:xfrm>
            <a:off x="936346" y="4414839"/>
            <a:ext cx="5137714" cy="4186237"/>
          </a:xfrm>
        </p:spPr>
        <p:txBody>
          <a:bodyPr/>
          <a:lstStyle/>
          <a:p>
            <a:endParaRPr lang="en-US" sz="1600" dirty="0"/>
          </a:p>
        </p:txBody>
      </p:sp>
    </p:spTree>
    <p:extLst>
      <p:ext uri="{BB962C8B-B14F-4D97-AF65-F5344CB8AC3E}">
        <p14:creationId xmlns:p14="http://schemas.microsoft.com/office/powerpoint/2010/main" val="2476130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F65D8-62EE-4B14-9865-26F6B720CEC2}" type="slidenum">
              <a:rPr lang="en-US"/>
              <a:pPr/>
              <a:t>41</a:t>
            </a:fld>
            <a:endParaRPr lang="en-US" dirty="0"/>
          </a:p>
        </p:txBody>
      </p:sp>
      <p:sp>
        <p:nvSpPr>
          <p:cNvPr id="276482" name="Rectangle 2"/>
          <p:cNvSpPr>
            <a:spLocks noGrp="1" noRot="1" noChangeAspect="1" noChangeArrowheads="1" noTextEdit="1"/>
          </p:cNvSpPr>
          <p:nvPr>
            <p:ph type="sldImg"/>
          </p:nvPr>
        </p:nvSpPr>
        <p:spPr>
          <a:xfrm>
            <a:off x="1185863" y="695325"/>
            <a:ext cx="4649787" cy="3487738"/>
          </a:xfrm>
          <a:ln/>
        </p:spPr>
      </p:sp>
      <p:sp>
        <p:nvSpPr>
          <p:cNvPr id="276483" name="Rectangle 3"/>
          <p:cNvSpPr>
            <a:spLocks noGrp="1" noChangeArrowheads="1"/>
          </p:cNvSpPr>
          <p:nvPr>
            <p:ph type="body" idx="1"/>
          </p:nvPr>
        </p:nvSpPr>
        <p:spPr>
          <a:xfrm>
            <a:off x="936346" y="4414839"/>
            <a:ext cx="5137714" cy="4186237"/>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u="sng" dirty="0" smtClean="0"/>
              <a:t>Definition of health-related has broadened</a:t>
            </a:r>
          </a:p>
          <a:p>
            <a:endParaRPr lang="en-US" dirty="0" smtClean="0"/>
          </a:p>
          <a:p>
            <a:pPr lvl="1">
              <a:lnSpc>
                <a:spcPct val="75000"/>
              </a:lnSpc>
              <a:buFont typeface="Wingdings" pitchFamily="2" charset="2"/>
              <a:buChar char="Ø"/>
            </a:pPr>
            <a:r>
              <a:rPr lang="en-US" sz="2100" dirty="0" smtClean="0"/>
              <a:t>Range of activities related to the description, diagnosis, prevention or treatment of disease</a:t>
            </a:r>
          </a:p>
          <a:p>
            <a:pPr lvl="1">
              <a:lnSpc>
                <a:spcPct val="75000"/>
              </a:lnSpc>
              <a:buFont typeface="Wingdings" pitchFamily="2" charset="2"/>
              <a:buChar char="Ø"/>
            </a:pPr>
            <a:r>
              <a:rPr lang="en-US" sz="2100" dirty="0" smtClean="0"/>
              <a:t>From the most basic biomedical/behavioral research &amp; teaching to applied clinical research &amp; teaching</a:t>
            </a:r>
          </a:p>
          <a:p>
            <a:pPr lvl="1">
              <a:lnSpc>
                <a:spcPct val="75000"/>
              </a:lnSpc>
              <a:buFont typeface="Wingdings" pitchFamily="2" charset="2"/>
              <a:buChar char="Ø"/>
            </a:pPr>
            <a:r>
              <a:rPr lang="en-US" sz="2100" dirty="0" smtClean="0"/>
              <a:t>Also includes agriculture, environmental sciences, biotechnology &amp; bioengineering</a:t>
            </a:r>
          </a:p>
          <a:p>
            <a:endParaRPr lang="en-US" dirty="0" smtClean="0"/>
          </a:p>
          <a:p>
            <a:endParaRPr lang="en-US" dirty="0"/>
          </a:p>
        </p:txBody>
      </p:sp>
    </p:spTree>
    <p:extLst>
      <p:ext uri="{BB962C8B-B14F-4D97-AF65-F5344CB8AC3E}">
        <p14:creationId xmlns:p14="http://schemas.microsoft.com/office/powerpoint/2010/main" val="1664450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2E455-5F8F-4CCE-96FF-BCFDD9FCCCCE}" type="slidenum">
              <a:rPr lang="en-US"/>
              <a:pPr/>
              <a:t>42</a:t>
            </a:fld>
            <a:endParaRPr lang="en-US" dirty="0"/>
          </a:p>
        </p:txBody>
      </p:sp>
      <p:sp>
        <p:nvSpPr>
          <p:cNvPr id="280578" name="Rectangle 2"/>
          <p:cNvSpPr>
            <a:spLocks noGrp="1" noRot="1" noChangeAspect="1" noChangeArrowheads="1" noTextEdit="1"/>
          </p:cNvSpPr>
          <p:nvPr>
            <p:ph type="sldImg"/>
          </p:nvPr>
        </p:nvSpPr>
        <p:spPr>
          <a:xfrm>
            <a:off x="1185863" y="695325"/>
            <a:ext cx="4649787" cy="3487738"/>
          </a:xfrm>
          <a:ln/>
        </p:spPr>
      </p:sp>
      <p:sp>
        <p:nvSpPr>
          <p:cNvPr id="280579"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2869785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D884D-6000-4365-AB95-D1E89B07700E}" type="slidenum">
              <a:rPr lang="en-US"/>
              <a:pPr/>
              <a:t>43</a:t>
            </a:fld>
            <a:endParaRPr lang="en-US" dirty="0"/>
          </a:p>
        </p:txBody>
      </p:sp>
      <p:sp>
        <p:nvSpPr>
          <p:cNvPr id="282626" name="Rectangle 2"/>
          <p:cNvSpPr>
            <a:spLocks noGrp="1" noRot="1" noChangeAspect="1" noChangeArrowheads="1" noTextEdit="1"/>
          </p:cNvSpPr>
          <p:nvPr>
            <p:ph type="sldImg"/>
          </p:nvPr>
        </p:nvSpPr>
        <p:spPr>
          <a:xfrm>
            <a:off x="1185863" y="695325"/>
            <a:ext cx="4649787" cy="3487738"/>
          </a:xfrm>
          <a:ln/>
        </p:spPr>
      </p:sp>
      <p:sp>
        <p:nvSpPr>
          <p:cNvPr id="282627"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5066634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9432D-0F2E-4F7A-B9EE-CFCFF431FBF0}" type="slidenum">
              <a:rPr lang="en-US"/>
              <a:pPr/>
              <a:t>44</a:t>
            </a:fld>
            <a:endParaRPr lang="en-US" dirty="0"/>
          </a:p>
        </p:txBody>
      </p:sp>
      <p:sp>
        <p:nvSpPr>
          <p:cNvPr id="284674" name="Rectangle 2"/>
          <p:cNvSpPr>
            <a:spLocks noGrp="1" noRot="1" noChangeAspect="1" noChangeArrowheads="1" noTextEdit="1"/>
          </p:cNvSpPr>
          <p:nvPr>
            <p:ph type="sldImg"/>
          </p:nvPr>
        </p:nvSpPr>
        <p:spPr>
          <a:xfrm>
            <a:off x="1185863" y="695325"/>
            <a:ext cx="4649787" cy="3487738"/>
          </a:xfrm>
          <a:ln/>
        </p:spPr>
      </p:sp>
      <p:sp>
        <p:nvSpPr>
          <p:cNvPr id="284675"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4125722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FA3D8-B176-44F4-951F-8A05007C95F8}" type="slidenum">
              <a:rPr lang="en-US"/>
              <a:pPr/>
              <a:t>45</a:t>
            </a:fld>
            <a:endParaRPr lang="en-US" dirty="0"/>
          </a:p>
        </p:txBody>
      </p:sp>
      <p:sp>
        <p:nvSpPr>
          <p:cNvPr id="286722" name="Rectangle 2"/>
          <p:cNvSpPr>
            <a:spLocks noGrp="1" noRot="1" noChangeAspect="1" noChangeArrowheads="1" noTextEdit="1"/>
          </p:cNvSpPr>
          <p:nvPr>
            <p:ph type="sldImg"/>
          </p:nvPr>
        </p:nvSpPr>
        <p:spPr>
          <a:xfrm>
            <a:off x="1185863" y="695325"/>
            <a:ext cx="4649787" cy="3487738"/>
          </a:xfrm>
          <a:ln/>
        </p:spPr>
      </p:sp>
      <p:sp>
        <p:nvSpPr>
          <p:cNvPr id="286723"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401000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D98385-F1D5-B84A-ABBF-D8781C4363E8}" type="slidenum">
              <a:rPr lang="en-US" smtClean="0"/>
              <a:pPr/>
              <a:t>5</a:t>
            </a:fld>
            <a:endParaRPr lang="en-US"/>
          </a:p>
        </p:txBody>
      </p:sp>
    </p:spTree>
    <p:extLst>
      <p:ext uri="{BB962C8B-B14F-4D97-AF65-F5344CB8AC3E}">
        <p14:creationId xmlns:p14="http://schemas.microsoft.com/office/powerpoint/2010/main" val="2078778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83D6B-59FF-4612-AA22-F563D5261AE4}" type="slidenum">
              <a:rPr lang="en-US"/>
              <a:pPr/>
              <a:t>47</a:t>
            </a:fld>
            <a:endParaRPr lang="en-US" dirty="0"/>
          </a:p>
        </p:txBody>
      </p:sp>
      <p:sp>
        <p:nvSpPr>
          <p:cNvPr id="289794" name="Rectangle 2"/>
          <p:cNvSpPr>
            <a:spLocks noGrp="1" noRot="1" noChangeAspect="1" noChangeArrowheads="1" noTextEdit="1"/>
          </p:cNvSpPr>
          <p:nvPr>
            <p:ph type="sldImg"/>
          </p:nvPr>
        </p:nvSpPr>
        <p:spPr>
          <a:xfrm>
            <a:off x="1185863" y="695325"/>
            <a:ext cx="4649787" cy="3487738"/>
          </a:xfrm>
          <a:ln/>
        </p:spPr>
      </p:sp>
      <p:sp>
        <p:nvSpPr>
          <p:cNvPr id="289795" name="Rectangle 3"/>
          <p:cNvSpPr>
            <a:spLocks noGrp="1" noChangeArrowheads="1"/>
          </p:cNvSpPr>
          <p:nvPr>
            <p:ph type="body" idx="1"/>
          </p:nvPr>
        </p:nvSpPr>
        <p:spPr>
          <a:xfrm>
            <a:off x="936344" y="4414841"/>
            <a:ext cx="5398982" cy="4433887"/>
          </a:xfrm>
        </p:spPr>
        <p:txBody>
          <a:bodyPr/>
          <a:lstStyle/>
          <a:p>
            <a:r>
              <a:rPr lang="en-US" sz="1200" b="1" u="sng" dirty="0" smtClean="0"/>
              <a:t>Individual Fellow &amp; Sponsor</a:t>
            </a:r>
            <a:r>
              <a:rPr lang="en-US" sz="1200" dirty="0" smtClean="0"/>
              <a:t>: </a:t>
            </a:r>
            <a:endParaRPr lang="en-US" dirty="0" smtClean="0"/>
          </a:p>
          <a:p>
            <a:endParaRPr lang="en-US" dirty="0" smtClean="0"/>
          </a:p>
          <a:p>
            <a:r>
              <a:rPr lang="en-US" sz="1200" dirty="0" smtClean="0"/>
              <a:t>No longer separate signatures</a:t>
            </a:r>
          </a:p>
          <a:p>
            <a:endParaRPr lang="en-US" sz="1200" dirty="0" smtClean="0"/>
          </a:p>
          <a:p>
            <a:endParaRPr lang="en-US" sz="1200" dirty="0" smtClean="0"/>
          </a:p>
          <a:p>
            <a:endParaRPr lang="en-US" dirty="0"/>
          </a:p>
        </p:txBody>
      </p:sp>
    </p:spTree>
    <p:extLst>
      <p:ext uri="{BB962C8B-B14F-4D97-AF65-F5344CB8AC3E}">
        <p14:creationId xmlns:p14="http://schemas.microsoft.com/office/powerpoint/2010/main" val="29160908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F438B-09F9-4610-9166-8385DAA027B0}" type="slidenum">
              <a:rPr lang="en-US"/>
              <a:pPr/>
              <a:t>48</a:t>
            </a:fld>
            <a:endParaRPr lang="en-US" dirty="0"/>
          </a:p>
        </p:txBody>
      </p:sp>
      <p:sp>
        <p:nvSpPr>
          <p:cNvPr id="291842" name="Rectangle 2"/>
          <p:cNvSpPr>
            <a:spLocks noGrp="1" noRot="1" noChangeAspect="1" noChangeArrowheads="1" noTextEdit="1"/>
          </p:cNvSpPr>
          <p:nvPr>
            <p:ph type="sldImg"/>
          </p:nvPr>
        </p:nvSpPr>
        <p:spPr>
          <a:xfrm>
            <a:off x="1185863" y="695325"/>
            <a:ext cx="4649787" cy="3487738"/>
          </a:xfrm>
          <a:ln/>
        </p:spPr>
      </p:sp>
      <p:sp>
        <p:nvSpPr>
          <p:cNvPr id="291843" name="Rectangle 3"/>
          <p:cNvSpPr>
            <a:spLocks noGrp="1" noChangeArrowheads="1"/>
          </p:cNvSpPr>
          <p:nvPr>
            <p:ph type="body" idx="1"/>
          </p:nvPr>
        </p:nvSpPr>
        <p:spPr>
          <a:xfrm>
            <a:off x="936346" y="4414839"/>
            <a:ext cx="5137714" cy="4186237"/>
          </a:xfrm>
        </p:spPr>
        <p:txBody>
          <a:bodyPr/>
          <a:lstStyle/>
          <a:p>
            <a:endParaRPr lang="en-US" sz="1600" dirty="0"/>
          </a:p>
          <a:p>
            <a:endParaRPr lang="en-US" sz="1600" dirty="0"/>
          </a:p>
        </p:txBody>
      </p:sp>
    </p:spTree>
    <p:extLst>
      <p:ext uri="{BB962C8B-B14F-4D97-AF65-F5344CB8AC3E}">
        <p14:creationId xmlns:p14="http://schemas.microsoft.com/office/powerpoint/2010/main" val="791310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C34F2-6B58-4B17-8E37-E8C408E67BF0}" type="slidenum">
              <a:rPr lang="en-US"/>
              <a:pPr/>
              <a:t>50</a:t>
            </a:fld>
            <a:endParaRPr lang="en-US" dirty="0"/>
          </a:p>
        </p:txBody>
      </p:sp>
      <p:sp>
        <p:nvSpPr>
          <p:cNvPr id="293890" name="Rectangle 2"/>
          <p:cNvSpPr>
            <a:spLocks noGrp="1" noRot="1" noChangeAspect="1" noChangeArrowheads="1" noTextEdit="1"/>
          </p:cNvSpPr>
          <p:nvPr>
            <p:ph type="sldImg"/>
          </p:nvPr>
        </p:nvSpPr>
        <p:spPr>
          <a:xfrm>
            <a:off x="1185863" y="695325"/>
            <a:ext cx="4649787" cy="3487738"/>
          </a:xfrm>
          <a:ln/>
        </p:spPr>
      </p:sp>
      <p:sp>
        <p:nvSpPr>
          <p:cNvPr id="293891"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677086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F663EE-ED61-4980-9641-6E2431006719}" type="slidenum">
              <a:rPr lang="en-US"/>
              <a:pPr/>
              <a:t>51</a:t>
            </a:fld>
            <a:endParaRPr lang="en-US" dirty="0"/>
          </a:p>
        </p:txBody>
      </p:sp>
      <p:sp>
        <p:nvSpPr>
          <p:cNvPr id="295938" name="Rectangle 2"/>
          <p:cNvSpPr>
            <a:spLocks noGrp="1" noRot="1" noChangeAspect="1" noChangeArrowheads="1" noTextEdit="1"/>
          </p:cNvSpPr>
          <p:nvPr>
            <p:ph type="sldImg"/>
          </p:nvPr>
        </p:nvSpPr>
        <p:spPr>
          <a:xfrm>
            <a:off x="1185863" y="695325"/>
            <a:ext cx="4649787" cy="3487738"/>
          </a:xfrm>
          <a:ln/>
        </p:spPr>
      </p:sp>
      <p:sp>
        <p:nvSpPr>
          <p:cNvPr id="295939" name="Rectangle 3"/>
          <p:cNvSpPr>
            <a:spLocks noGrp="1" noChangeArrowheads="1"/>
          </p:cNvSpPr>
          <p:nvPr>
            <p:ph type="body" idx="1"/>
          </p:nvPr>
        </p:nvSpPr>
        <p:spPr>
          <a:xfrm>
            <a:off x="936346" y="4414839"/>
            <a:ext cx="5137714" cy="4186237"/>
          </a:xfrm>
        </p:spPr>
        <p:txBody>
          <a:bodyPr/>
          <a:lstStyle/>
          <a:p>
            <a:pPr>
              <a:buFont typeface="Arial" charset="0"/>
              <a:buChar char="•"/>
            </a:pPr>
            <a:r>
              <a:rPr lang="en-US" dirty="0" smtClean="0">
                <a:effectLst>
                  <a:outerShdw blurRad="38100" dist="38100" dir="2700000" algn="tl">
                    <a:srgbClr val="C0C0C0"/>
                  </a:outerShdw>
                </a:effectLst>
              </a:rPr>
              <a:t>policy </a:t>
            </a:r>
            <a:r>
              <a:rPr lang="en-US" dirty="0">
                <a:effectLst>
                  <a:outerShdw blurRad="38100" dist="38100" dir="2700000" algn="tl">
                    <a:srgbClr val="C0C0C0"/>
                  </a:outerShdw>
                </a:effectLst>
              </a:rPr>
              <a:t>phased in with FY2006 competing awards and </a:t>
            </a:r>
            <a:r>
              <a:rPr lang="en-US" dirty="0" smtClean="0">
                <a:effectLst>
                  <a:outerShdw blurRad="38100" dist="38100" dir="2700000" algn="tl">
                    <a:srgbClr val="C0C0C0"/>
                  </a:outerShdw>
                </a:effectLst>
              </a:rPr>
              <a:t>beyond</a:t>
            </a:r>
          </a:p>
          <a:p>
            <a:pPr marL="0" lvl="1" defTabSz="921167">
              <a:buFont typeface="Arial" charset="0"/>
              <a:buChar char="•"/>
              <a:defRPr/>
            </a:pPr>
            <a:r>
              <a:rPr lang="en-US" sz="3200" dirty="0">
                <a:solidFill>
                  <a:schemeClr val="accent2"/>
                </a:solidFill>
              </a:rPr>
              <a:t>Tuition &amp; fees separately reimbursed when applicable</a:t>
            </a:r>
          </a:p>
          <a:p>
            <a:pPr>
              <a:buFont typeface="Arial" charset="0"/>
              <a:buChar cha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6587843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463BF-E2E3-48C9-8730-30F593D898E8}" type="slidenum">
              <a:rPr lang="en-US"/>
              <a:pPr/>
              <a:t>52</a:t>
            </a:fld>
            <a:endParaRPr lang="en-US" dirty="0"/>
          </a:p>
        </p:txBody>
      </p:sp>
      <p:sp>
        <p:nvSpPr>
          <p:cNvPr id="297986" name="Rectangle 2"/>
          <p:cNvSpPr>
            <a:spLocks noGrp="1" noRot="1" noChangeAspect="1" noChangeArrowheads="1" noTextEdit="1"/>
          </p:cNvSpPr>
          <p:nvPr>
            <p:ph type="sldImg"/>
          </p:nvPr>
        </p:nvSpPr>
        <p:spPr>
          <a:xfrm>
            <a:off x="1185863" y="695325"/>
            <a:ext cx="4649787" cy="3487738"/>
          </a:xfrm>
          <a:ln/>
        </p:spPr>
      </p:sp>
      <p:sp>
        <p:nvSpPr>
          <p:cNvPr id="297987" name="Rectangle 3"/>
          <p:cNvSpPr>
            <a:spLocks noGrp="1" noChangeArrowheads="1"/>
          </p:cNvSpPr>
          <p:nvPr>
            <p:ph type="body" idx="1"/>
          </p:nvPr>
        </p:nvSpPr>
        <p:spPr>
          <a:xfrm>
            <a:off x="936346" y="4414839"/>
            <a:ext cx="5137714" cy="4186237"/>
          </a:xfrm>
        </p:spPr>
        <p:txBody>
          <a:bodyPr/>
          <a:lstStyle/>
          <a:p>
            <a:endParaRPr lang="en-US" sz="1400" dirty="0"/>
          </a:p>
        </p:txBody>
      </p:sp>
    </p:spTree>
    <p:extLst>
      <p:ext uri="{BB962C8B-B14F-4D97-AF65-F5344CB8AC3E}">
        <p14:creationId xmlns:p14="http://schemas.microsoft.com/office/powerpoint/2010/main" val="42611516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170A3C-3F4D-432E-9139-1847DA19A9DE}" type="slidenum">
              <a:rPr lang="en-US"/>
              <a:pPr/>
              <a:t>53</a:t>
            </a:fld>
            <a:endParaRPr lang="en-US" dirty="0"/>
          </a:p>
        </p:txBody>
      </p:sp>
      <p:sp>
        <p:nvSpPr>
          <p:cNvPr id="304130" name="Rectangle 2"/>
          <p:cNvSpPr>
            <a:spLocks noGrp="1" noRot="1" noChangeAspect="1" noChangeArrowheads="1" noTextEdit="1"/>
          </p:cNvSpPr>
          <p:nvPr>
            <p:ph type="sldImg"/>
          </p:nvPr>
        </p:nvSpPr>
        <p:spPr>
          <a:xfrm>
            <a:off x="1185863" y="695325"/>
            <a:ext cx="4649787" cy="3487738"/>
          </a:xfrm>
          <a:ln/>
        </p:spPr>
      </p:sp>
      <p:sp>
        <p:nvSpPr>
          <p:cNvPr id="304131" name="Rectangle 3"/>
          <p:cNvSpPr>
            <a:spLocks noGrp="1" noChangeArrowheads="1"/>
          </p:cNvSpPr>
          <p:nvPr>
            <p:ph type="body" idx="1"/>
          </p:nvPr>
        </p:nvSpPr>
        <p:spPr>
          <a:xfrm>
            <a:off x="936346" y="4414839"/>
            <a:ext cx="5137714" cy="4186237"/>
          </a:xfrm>
        </p:spPr>
        <p:txBody>
          <a:bodyPr/>
          <a:lstStyle/>
          <a:p>
            <a:endParaRPr lang="en-US" sz="1000" dirty="0"/>
          </a:p>
        </p:txBody>
      </p:sp>
    </p:spTree>
    <p:extLst>
      <p:ext uri="{BB962C8B-B14F-4D97-AF65-F5344CB8AC3E}">
        <p14:creationId xmlns:p14="http://schemas.microsoft.com/office/powerpoint/2010/main" val="2117466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BFFBD-7DE4-43F6-BD59-6C8D7B864F6F}" type="slidenum">
              <a:rPr lang="en-US"/>
              <a:pPr/>
              <a:t>55</a:t>
            </a:fld>
            <a:endParaRPr lang="en-US" dirty="0"/>
          </a:p>
        </p:txBody>
      </p:sp>
      <p:sp>
        <p:nvSpPr>
          <p:cNvPr id="306178" name="Rectangle 2"/>
          <p:cNvSpPr>
            <a:spLocks noGrp="1" noRot="1" noChangeAspect="1" noChangeArrowheads="1" noTextEdit="1"/>
          </p:cNvSpPr>
          <p:nvPr>
            <p:ph type="sldImg"/>
          </p:nvPr>
        </p:nvSpPr>
        <p:spPr>
          <a:xfrm>
            <a:off x="1185863" y="695325"/>
            <a:ext cx="4649787" cy="3487738"/>
          </a:xfrm>
          <a:ln/>
        </p:spPr>
      </p:sp>
      <p:sp>
        <p:nvSpPr>
          <p:cNvPr id="306179" name="Rectangle 3"/>
          <p:cNvSpPr>
            <a:spLocks noGrp="1" noChangeArrowheads="1"/>
          </p:cNvSpPr>
          <p:nvPr>
            <p:ph type="body" idx="1"/>
          </p:nvPr>
        </p:nvSpPr>
        <p:spPr>
          <a:xfrm>
            <a:off x="451133" y="4414838"/>
            <a:ext cx="6186029" cy="4506912"/>
          </a:xfrm>
        </p:spPr>
        <p:txBody>
          <a:bodyPr/>
          <a:lstStyle/>
          <a:p>
            <a:endParaRPr lang="en-US" sz="1400" dirty="0"/>
          </a:p>
        </p:txBody>
      </p:sp>
    </p:spTree>
    <p:extLst>
      <p:ext uri="{BB962C8B-B14F-4D97-AF65-F5344CB8AC3E}">
        <p14:creationId xmlns:p14="http://schemas.microsoft.com/office/powerpoint/2010/main" val="1367386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06F6E7-4BCD-4BE6-9A2C-09AE6CD2D8DC}" type="slidenum">
              <a:rPr lang="en-US"/>
              <a:pPr/>
              <a:t>56</a:t>
            </a:fld>
            <a:endParaRPr lang="en-US" dirty="0"/>
          </a:p>
        </p:txBody>
      </p:sp>
      <p:sp>
        <p:nvSpPr>
          <p:cNvPr id="308226" name="Rectangle 2"/>
          <p:cNvSpPr>
            <a:spLocks noGrp="1" noRot="1" noChangeAspect="1" noChangeArrowheads="1" noTextEdit="1"/>
          </p:cNvSpPr>
          <p:nvPr>
            <p:ph type="sldImg"/>
          </p:nvPr>
        </p:nvSpPr>
        <p:spPr>
          <a:xfrm>
            <a:off x="1185863" y="695325"/>
            <a:ext cx="4649787" cy="3487738"/>
          </a:xfrm>
          <a:ln/>
        </p:spPr>
      </p:sp>
      <p:sp>
        <p:nvSpPr>
          <p:cNvPr id="308227"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2120584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76DDD0-94A3-4134-B5BE-04F2B7875CAE}" type="slidenum">
              <a:rPr lang="en-US"/>
              <a:pPr/>
              <a:t>58</a:t>
            </a:fld>
            <a:endParaRPr lang="en-US" dirty="0"/>
          </a:p>
        </p:txBody>
      </p:sp>
      <p:sp>
        <p:nvSpPr>
          <p:cNvPr id="313346" name="Rectangle 2"/>
          <p:cNvSpPr>
            <a:spLocks noGrp="1" noRot="1" noChangeAspect="1" noChangeArrowheads="1" noTextEdit="1"/>
          </p:cNvSpPr>
          <p:nvPr>
            <p:ph type="sldImg"/>
          </p:nvPr>
        </p:nvSpPr>
        <p:spPr>
          <a:xfrm>
            <a:off x="1185863" y="695325"/>
            <a:ext cx="4649787" cy="3487738"/>
          </a:xfrm>
          <a:ln/>
        </p:spPr>
      </p:sp>
      <p:sp>
        <p:nvSpPr>
          <p:cNvPr id="313347" name="Rectangle 3"/>
          <p:cNvSpPr>
            <a:spLocks noGrp="1" noChangeArrowheads="1"/>
          </p:cNvSpPr>
          <p:nvPr>
            <p:ph type="body" idx="1"/>
          </p:nvPr>
        </p:nvSpPr>
        <p:spPr>
          <a:xfrm>
            <a:off x="936346" y="4414839"/>
            <a:ext cx="5137714" cy="4186237"/>
          </a:xfrm>
        </p:spPr>
        <p:txBody>
          <a:bodyPr/>
          <a:lstStyle/>
          <a:p>
            <a:endParaRPr lang="en-US" sz="1600" dirty="0"/>
          </a:p>
        </p:txBody>
      </p:sp>
    </p:spTree>
    <p:extLst>
      <p:ext uri="{BB962C8B-B14F-4D97-AF65-F5344CB8AC3E}">
        <p14:creationId xmlns:p14="http://schemas.microsoft.com/office/powerpoint/2010/main" val="8408206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51972-281C-476E-B9C1-E72659E62A61}" type="slidenum">
              <a:rPr lang="en-US"/>
              <a:pPr/>
              <a:t>59</a:t>
            </a:fld>
            <a:endParaRPr lang="en-US" dirty="0"/>
          </a:p>
        </p:txBody>
      </p:sp>
      <p:sp>
        <p:nvSpPr>
          <p:cNvPr id="311298" name="Rectangle 2"/>
          <p:cNvSpPr>
            <a:spLocks noGrp="1" noRot="1" noChangeAspect="1" noChangeArrowheads="1" noTextEdit="1"/>
          </p:cNvSpPr>
          <p:nvPr>
            <p:ph type="sldImg"/>
          </p:nvPr>
        </p:nvSpPr>
        <p:spPr>
          <a:xfrm>
            <a:off x="1185863" y="695325"/>
            <a:ext cx="4649787" cy="3487738"/>
          </a:xfrm>
          <a:ln/>
        </p:spPr>
      </p:sp>
      <p:sp>
        <p:nvSpPr>
          <p:cNvPr id="311299" name="Rectangle 3"/>
          <p:cNvSpPr>
            <a:spLocks noGrp="1" noChangeArrowheads="1"/>
          </p:cNvSpPr>
          <p:nvPr>
            <p:ph type="body" idx="1"/>
          </p:nvPr>
        </p:nvSpPr>
        <p:spPr>
          <a:xfrm>
            <a:off x="936346" y="4414839"/>
            <a:ext cx="5137714" cy="4186237"/>
          </a:xfrm>
        </p:spPr>
        <p:txBody>
          <a:bodyPr/>
          <a:lstStyle/>
          <a:p>
            <a:pPr>
              <a:spcBef>
                <a:spcPct val="0"/>
              </a:spcBef>
              <a:buFont typeface="Wingdings" pitchFamily="2" charset="2"/>
              <a:buChar char="Ø"/>
            </a:pPr>
            <a:endParaRPr lang="en-US" sz="2400" dirty="0"/>
          </a:p>
        </p:txBody>
      </p:sp>
    </p:spTree>
    <p:extLst>
      <p:ext uri="{BB962C8B-B14F-4D97-AF65-F5344CB8AC3E}">
        <p14:creationId xmlns:p14="http://schemas.microsoft.com/office/powerpoint/2010/main" val="422746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CDB35A-8EB7-408F-9666-F86694926D3E}" type="slidenum">
              <a:rPr lang="en-US"/>
              <a:pPr/>
              <a:t>6</a:t>
            </a:fld>
            <a:endParaRPr lang="en-US" dirty="0"/>
          </a:p>
        </p:txBody>
      </p:sp>
      <p:sp>
        <p:nvSpPr>
          <p:cNvPr id="423938" name="Rectangle 2"/>
          <p:cNvSpPr>
            <a:spLocks noGrp="1" noRot="1" noChangeAspect="1" noChangeArrowheads="1" noTextEdit="1"/>
          </p:cNvSpPr>
          <p:nvPr>
            <p:ph type="sldImg"/>
          </p:nvPr>
        </p:nvSpPr>
        <p:spPr>
          <a:xfrm>
            <a:off x="1181100" y="695325"/>
            <a:ext cx="4651375" cy="3487738"/>
          </a:xfrm>
          <a:ln/>
        </p:spPr>
      </p:sp>
      <p:sp>
        <p:nvSpPr>
          <p:cNvPr id="4239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1592235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A2BE9-87D9-408C-A953-137D30E33C95}" type="slidenum">
              <a:rPr lang="en-US"/>
              <a:pPr/>
              <a:t>60</a:t>
            </a:fld>
            <a:endParaRPr lang="en-US" dirty="0"/>
          </a:p>
        </p:txBody>
      </p:sp>
      <p:sp>
        <p:nvSpPr>
          <p:cNvPr id="315394" name="Rectangle 2"/>
          <p:cNvSpPr>
            <a:spLocks noGrp="1" noRot="1" noChangeAspect="1" noChangeArrowheads="1" noTextEdit="1"/>
          </p:cNvSpPr>
          <p:nvPr>
            <p:ph type="sldImg"/>
          </p:nvPr>
        </p:nvSpPr>
        <p:spPr>
          <a:xfrm>
            <a:off x="1185863" y="695325"/>
            <a:ext cx="4649787" cy="3487738"/>
          </a:xfrm>
          <a:ln/>
        </p:spPr>
      </p:sp>
      <p:sp>
        <p:nvSpPr>
          <p:cNvPr id="315395" name="Rectangle 3"/>
          <p:cNvSpPr>
            <a:spLocks noGrp="1" noChangeArrowheads="1"/>
          </p:cNvSpPr>
          <p:nvPr>
            <p:ph type="body" idx="1"/>
          </p:nvPr>
        </p:nvSpPr>
        <p:spPr>
          <a:xfrm>
            <a:off x="936346" y="4414839"/>
            <a:ext cx="5137714" cy="4186237"/>
          </a:xfrm>
        </p:spPr>
        <p:txBody>
          <a:bodyPr/>
          <a:lstStyle/>
          <a:p>
            <a:pPr>
              <a:buFontTx/>
              <a:buChar char="•"/>
            </a:pPr>
            <a:endParaRPr lang="en-US" sz="1600" dirty="0"/>
          </a:p>
        </p:txBody>
      </p:sp>
    </p:spTree>
    <p:extLst>
      <p:ext uri="{BB962C8B-B14F-4D97-AF65-F5344CB8AC3E}">
        <p14:creationId xmlns:p14="http://schemas.microsoft.com/office/powerpoint/2010/main" val="24994340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1B0E00-602C-4394-B1B8-E76CFDBA09B6}" type="slidenum">
              <a:rPr lang="en-US"/>
              <a:pPr/>
              <a:t>61</a:t>
            </a:fld>
            <a:endParaRPr lang="en-US" dirty="0"/>
          </a:p>
        </p:txBody>
      </p:sp>
      <p:sp>
        <p:nvSpPr>
          <p:cNvPr id="317442" name="Rectangle 2"/>
          <p:cNvSpPr>
            <a:spLocks noGrp="1" noRot="1" noChangeAspect="1" noChangeArrowheads="1" noTextEdit="1"/>
          </p:cNvSpPr>
          <p:nvPr>
            <p:ph type="sldImg"/>
          </p:nvPr>
        </p:nvSpPr>
        <p:spPr>
          <a:xfrm>
            <a:off x="1185863" y="695325"/>
            <a:ext cx="4649787" cy="3487738"/>
          </a:xfrm>
          <a:ln/>
        </p:spPr>
      </p:sp>
      <p:sp>
        <p:nvSpPr>
          <p:cNvPr id="317443" name="Rectangle 3"/>
          <p:cNvSpPr>
            <a:spLocks noGrp="1" noChangeArrowheads="1"/>
          </p:cNvSpPr>
          <p:nvPr>
            <p:ph type="body" idx="1"/>
          </p:nvPr>
        </p:nvSpPr>
        <p:spPr>
          <a:xfrm>
            <a:off x="936346" y="4414839"/>
            <a:ext cx="5137714" cy="4186237"/>
          </a:xfrm>
        </p:spPr>
        <p:txBody>
          <a:bodyPr/>
          <a:lstStyle/>
          <a:p>
            <a:endParaRPr lang="en-US" sz="2000" dirty="0"/>
          </a:p>
        </p:txBody>
      </p:sp>
    </p:spTree>
    <p:extLst>
      <p:ext uri="{BB962C8B-B14F-4D97-AF65-F5344CB8AC3E}">
        <p14:creationId xmlns:p14="http://schemas.microsoft.com/office/powerpoint/2010/main" val="9831238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FB2E3-5F8B-4840-9B25-A8A1E8773215}" type="slidenum">
              <a:rPr lang="en-US"/>
              <a:pPr/>
              <a:t>62</a:t>
            </a:fld>
            <a:endParaRPr lang="en-US" dirty="0"/>
          </a:p>
        </p:txBody>
      </p:sp>
      <p:sp>
        <p:nvSpPr>
          <p:cNvPr id="321538" name="Rectangle 2"/>
          <p:cNvSpPr>
            <a:spLocks noGrp="1" noRot="1" noChangeAspect="1" noChangeArrowheads="1" noTextEdit="1"/>
          </p:cNvSpPr>
          <p:nvPr>
            <p:ph type="sldImg"/>
          </p:nvPr>
        </p:nvSpPr>
        <p:spPr>
          <a:xfrm>
            <a:off x="1185863" y="695325"/>
            <a:ext cx="4649787" cy="3487738"/>
          </a:xfrm>
          <a:ln/>
        </p:spPr>
      </p:sp>
      <p:sp>
        <p:nvSpPr>
          <p:cNvPr id="321539" name="Rectangle 3"/>
          <p:cNvSpPr>
            <a:spLocks noGrp="1" noChangeArrowheads="1"/>
          </p:cNvSpPr>
          <p:nvPr>
            <p:ph type="body" idx="1"/>
          </p:nvPr>
        </p:nvSpPr>
        <p:spPr>
          <a:xfrm>
            <a:off x="936346" y="4414839"/>
            <a:ext cx="5137714" cy="4186237"/>
          </a:xfrm>
        </p:spPr>
        <p:txBody>
          <a:bodyPr/>
          <a:lstStyle/>
          <a:p>
            <a:endParaRPr lang="en-US" sz="1800" dirty="0"/>
          </a:p>
        </p:txBody>
      </p:sp>
    </p:spTree>
    <p:extLst>
      <p:ext uri="{BB962C8B-B14F-4D97-AF65-F5344CB8AC3E}">
        <p14:creationId xmlns:p14="http://schemas.microsoft.com/office/powerpoint/2010/main" val="20834686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3326F8-1E93-4EBD-91DE-811F29B5EB79}" type="slidenum">
              <a:rPr lang="en-US"/>
              <a:pPr/>
              <a:t>63</a:t>
            </a:fld>
            <a:endParaRPr lang="en-US" dirty="0"/>
          </a:p>
        </p:txBody>
      </p:sp>
      <p:sp>
        <p:nvSpPr>
          <p:cNvPr id="323586" name="Rectangle 2"/>
          <p:cNvSpPr>
            <a:spLocks noGrp="1" noRot="1" noChangeAspect="1" noChangeArrowheads="1" noTextEdit="1"/>
          </p:cNvSpPr>
          <p:nvPr>
            <p:ph type="sldImg"/>
          </p:nvPr>
        </p:nvSpPr>
        <p:spPr>
          <a:xfrm>
            <a:off x="1185863" y="695325"/>
            <a:ext cx="4649787" cy="3487738"/>
          </a:xfrm>
          <a:ln/>
        </p:spPr>
      </p:sp>
      <p:sp>
        <p:nvSpPr>
          <p:cNvPr id="323587" name="Rectangle 3"/>
          <p:cNvSpPr>
            <a:spLocks noGrp="1" noChangeArrowheads="1"/>
          </p:cNvSpPr>
          <p:nvPr>
            <p:ph type="body" idx="1"/>
          </p:nvPr>
        </p:nvSpPr>
        <p:spPr>
          <a:xfrm>
            <a:off x="936346" y="4414839"/>
            <a:ext cx="5137714" cy="4186237"/>
          </a:xfrm>
        </p:spPr>
        <p:txBody>
          <a:bodyPr/>
          <a:lstStyle/>
          <a:p>
            <a:pPr>
              <a:spcBef>
                <a:spcPct val="0"/>
              </a:spcBef>
            </a:pPr>
            <a:endParaRPr lang="en-US" sz="2400" dirty="0"/>
          </a:p>
        </p:txBody>
      </p:sp>
    </p:spTree>
    <p:extLst>
      <p:ext uri="{BB962C8B-B14F-4D97-AF65-F5344CB8AC3E}">
        <p14:creationId xmlns:p14="http://schemas.microsoft.com/office/powerpoint/2010/main" val="34305698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8A972-0D0E-4631-AA18-3865DAE69FF6}" type="slidenum">
              <a:rPr lang="en-US"/>
              <a:pPr/>
              <a:t>64</a:t>
            </a:fld>
            <a:endParaRPr lang="en-US" dirty="0"/>
          </a:p>
        </p:txBody>
      </p:sp>
      <p:sp>
        <p:nvSpPr>
          <p:cNvPr id="325634" name="Rectangle 2"/>
          <p:cNvSpPr>
            <a:spLocks noGrp="1" noRot="1" noChangeAspect="1" noChangeArrowheads="1" noTextEdit="1"/>
          </p:cNvSpPr>
          <p:nvPr>
            <p:ph type="sldImg"/>
          </p:nvPr>
        </p:nvSpPr>
        <p:spPr>
          <a:xfrm>
            <a:off x="1185863" y="695325"/>
            <a:ext cx="4649787" cy="3487738"/>
          </a:xfrm>
          <a:ln/>
        </p:spPr>
      </p:sp>
      <p:sp>
        <p:nvSpPr>
          <p:cNvPr id="325635"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7596496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E7195-F141-4793-A82E-13ABCD31546A}" type="slidenum">
              <a:rPr lang="en-US"/>
              <a:pPr/>
              <a:t>65</a:t>
            </a:fld>
            <a:endParaRPr lang="en-US" dirty="0"/>
          </a:p>
        </p:txBody>
      </p:sp>
      <p:sp>
        <p:nvSpPr>
          <p:cNvPr id="327682" name="Rectangle 2"/>
          <p:cNvSpPr>
            <a:spLocks noGrp="1" noRot="1" noChangeAspect="1" noChangeArrowheads="1" noTextEdit="1"/>
          </p:cNvSpPr>
          <p:nvPr>
            <p:ph type="sldImg"/>
          </p:nvPr>
        </p:nvSpPr>
        <p:spPr>
          <a:xfrm>
            <a:off x="1185863" y="695325"/>
            <a:ext cx="4649787" cy="3487738"/>
          </a:xfrm>
          <a:ln/>
        </p:spPr>
      </p:sp>
      <p:sp>
        <p:nvSpPr>
          <p:cNvPr id="327683" name="Rectangle 3"/>
          <p:cNvSpPr>
            <a:spLocks noGrp="1" noChangeArrowheads="1"/>
          </p:cNvSpPr>
          <p:nvPr>
            <p:ph type="body" idx="1"/>
          </p:nvPr>
        </p:nvSpPr>
        <p:spPr>
          <a:xfrm>
            <a:off x="936346" y="4414839"/>
            <a:ext cx="5137714" cy="4186237"/>
          </a:xfrm>
        </p:spPr>
        <p:txBody>
          <a:bodyPr lIns="91409" tIns="45705" rIns="91409" bIns="45705"/>
          <a:lstStyle/>
          <a:p>
            <a:endParaRPr lang="en-US" sz="1600" dirty="0"/>
          </a:p>
        </p:txBody>
      </p:sp>
    </p:spTree>
    <p:extLst>
      <p:ext uri="{BB962C8B-B14F-4D97-AF65-F5344CB8AC3E}">
        <p14:creationId xmlns:p14="http://schemas.microsoft.com/office/powerpoint/2010/main" val="30720790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0CB39-264E-4A56-B159-05AFED7ECD11}" type="slidenum">
              <a:rPr lang="en-US"/>
              <a:pPr/>
              <a:t>66</a:t>
            </a:fld>
            <a:endParaRPr lang="en-US" dirty="0"/>
          </a:p>
        </p:txBody>
      </p:sp>
      <p:sp>
        <p:nvSpPr>
          <p:cNvPr id="329730" name="Rectangle 2"/>
          <p:cNvSpPr>
            <a:spLocks noGrp="1" noRot="1" noChangeAspect="1" noChangeArrowheads="1" noTextEdit="1"/>
          </p:cNvSpPr>
          <p:nvPr>
            <p:ph type="sldImg"/>
          </p:nvPr>
        </p:nvSpPr>
        <p:spPr>
          <a:xfrm>
            <a:off x="1185863" y="695325"/>
            <a:ext cx="4649787" cy="3487738"/>
          </a:xfrm>
          <a:ln/>
        </p:spPr>
      </p:sp>
      <p:sp>
        <p:nvSpPr>
          <p:cNvPr id="329731" name="Rectangle 3"/>
          <p:cNvSpPr>
            <a:spLocks noGrp="1" noChangeArrowheads="1"/>
          </p:cNvSpPr>
          <p:nvPr>
            <p:ph type="body" idx="1"/>
          </p:nvPr>
        </p:nvSpPr>
        <p:spPr>
          <a:xfrm>
            <a:off x="936346" y="4414839"/>
            <a:ext cx="5137714" cy="4186237"/>
          </a:xfrm>
        </p:spPr>
        <p:txBody>
          <a:bodyPr/>
          <a:lstStyle/>
          <a:p>
            <a:endParaRPr lang="en-US" sz="1800" dirty="0"/>
          </a:p>
        </p:txBody>
      </p:sp>
    </p:spTree>
    <p:extLst>
      <p:ext uri="{BB962C8B-B14F-4D97-AF65-F5344CB8AC3E}">
        <p14:creationId xmlns:p14="http://schemas.microsoft.com/office/powerpoint/2010/main" val="42898226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B49B-EDD4-4025-9F0A-B9340D734471}" type="slidenum">
              <a:rPr lang="en-US"/>
              <a:pPr/>
              <a:t>67</a:t>
            </a:fld>
            <a:endParaRPr lang="en-US" dirty="0"/>
          </a:p>
        </p:txBody>
      </p:sp>
      <p:sp>
        <p:nvSpPr>
          <p:cNvPr id="331778" name="Rectangle 2"/>
          <p:cNvSpPr>
            <a:spLocks noGrp="1" noRot="1" noChangeAspect="1" noChangeArrowheads="1" noTextEdit="1"/>
          </p:cNvSpPr>
          <p:nvPr>
            <p:ph type="sldImg"/>
          </p:nvPr>
        </p:nvSpPr>
        <p:spPr>
          <a:xfrm>
            <a:off x="1185863" y="695325"/>
            <a:ext cx="4649787" cy="3487738"/>
          </a:xfrm>
          <a:ln/>
        </p:spPr>
      </p:sp>
      <p:sp>
        <p:nvSpPr>
          <p:cNvPr id="331779" name="Rectangle 3"/>
          <p:cNvSpPr>
            <a:spLocks noGrp="1" noChangeArrowheads="1"/>
          </p:cNvSpPr>
          <p:nvPr>
            <p:ph type="body" idx="1"/>
          </p:nvPr>
        </p:nvSpPr>
        <p:spPr>
          <a:xfrm>
            <a:off x="936346" y="4414839"/>
            <a:ext cx="5137714" cy="4186237"/>
          </a:xfrm>
        </p:spPr>
        <p:txBody>
          <a:bodyPr/>
          <a:lstStyle/>
          <a:p>
            <a:pPr>
              <a:spcBef>
                <a:spcPct val="0"/>
              </a:spcBef>
            </a:pPr>
            <a:endParaRPr lang="en-US" sz="2400" dirty="0"/>
          </a:p>
        </p:txBody>
      </p:sp>
    </p:spTree>
    <p:extLst>
      <p:ext uri="{BB962C8B-B14F-4D97-AF65-F5344CB8AC3E}">
        <p14:creationId xmlns:p14="http://schemas.microsoft.com/office/powerpoint/2010/main" val="13090976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1D5816-C4B7-4639-95E5-E90AFEAD1A11}" type="slidenum">
              <a:rPr lang="en-US"/>
              <a:pPr/>
              <a:t>68</a:t>
            </a:fld>
            <a:endParaRPr lang="en-US" dirty="0"/>
          </a:p>
        </p:txBody>
      </p:sp>
      <p:sp>
        <p:nvSpPr>
          <p:cNvPr id="433154" name="Rectangle 2"/>
          <p:cNvSpPr>
            <a:spLocks noGrp="1" noRot="1" noChangeAspect="1" noChangeArrowheads="1" noTextEdit="1"/>
          </p:cNvSpPr>
          <p:nvPr>
            <p:ph type="sldImg"/>
          </p:nvPr>
        </p:nvSpPr>
        <p:spPr>
          <a:xfrm>
            <a:off x="1181100" y="695325"/>
            <a:ext cx="4651375" cy="3487738"/>
          </a:xfrm>
          <a:ln/>
        </p:spPr>
      </p:sp>
      <p:sp>
        <p:nvSpPr>
          <p:cNvPr id="4331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186231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E213C-BCAA-46F8-AFFE-ECB176BD9915}" type="slidenum">
              <a:rPr lang="en-US"/>
              <a:pPr/>
              <a:t>69</a:t>
            </a:fld>
            <a:endParaRPr lang="en-US" dirty="0"/>
          </a:p>
        </p:txBody>
      </p:sp>
      <p:sp>
        <p:nvSpPr>
          <p:cNvPr id="342018" name="Rectangle 2"/>
          <p:cNvSpPr>
            <a:spLocks noGrp="1" noRot="1" noChangeAspect="1" noChangeArrowheads="1" noTextEdit="1"/>
          </p:cNvSpPr>
          <p:nvPr>
            <p:ph type="sldImg"/>
          </p:nvPr>
        </p:nvSpPr>
        <p:spPr>
          <a:xfrm>
            <a:off x="1185863" y="695325"/>
            <a:ext cx="4649787" cy="3487738"/>
          </a:xfrm>
          <a:ln/>
        </p:spPr>
      </p:sp>
      <p:sp>
        <p:nvSpPr>
          <p:cNvPr id="342019" name="Rectangle 3"/>
          <p:cNvSpPr>
            <a:spLocks noGrp="1" noChangeArrowheads="1"/>
          </p:cNvSpPr>
          <p:nvPr>
            <p:ph type="body" idx="1"/>
          </p:nvPr>
        </p:nvSpPr>
        <p:spPr>
          <a:xfrm>
            <a:off x="936346" y="4414839"/>
            <a:ext cx="5137714" cy="4186237"/>
          </a:xfrm>
        </p:spPr>
        <p:txBody>
          <a:bodyPr/>
          <a:lstStyle/>
          <a:p>
            <a:endParaRPr lang="en-US" sz="2000" dirty="0"/>
          </a:p>
        </p:txBody>
      </p:sp>
    </p:spTree>
    <p:extLst>
      <p:ext uri="{BB962C8B-B14F-4D97-AF65-F5344CB8AC3E}">
        <p14:creationId xmlns:p14="http://schemas.microsoft.com/office/powerpoint/2010/main" val="490407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155F8-C2DD-45F4-9E8C-D1D8334A1396}" type="slidenum">
              <a:rPr lang="en-US"/>
              <a:pPr/>
              <a:t>7</a:t>
            </a:fld>
            <a:endParaRPr lang="en-US" dirty="0"/>
          </a:p>
        </p:txBody>
      </p:sp>
      <p:sp>
        <p:nvSpPr>
          <p:cNvPr id="376834" name="Rectangle 2"/>
          <p:cNvSpPr>
            <a:spLocks noGrp="1" noRot="1" noChangeAspect="1" noChangeArrowheads="1" noTextEdit="1"/>
          </p:cNvSpPr>
          <p:nvPr>
            <p:ph type="sldImg"/>
          </p:nvPr>
        </p:nvSpPr>
        <p:spPr>
          <a:xfrm>
            <a:off x="1185863" y="695325"/>
            <a:ext cx="4649787" cy="3487738"/>
          </a:xfrm>
          <a:ln/>
        </p:spPr>
      </p:sp>
      <p:sp>
        <p:nvSpPr>
          <p:cNvPr id="376835" name="Rectangle 3"/>
          <p:cNvSpPr>
            <a:spLocks noGrp="1" noChangeArrowheads="1"/>
          </p:cNvSpPr>
          <p:nvPr>
            <p:ph type="body" idx="1"/>
          </p:nvPr>
        </p:nvSpPr>
        <p:spPr>
          <a:xfrm>
            <a:off x="936346" y="4414839"/>
            <a:ext cx="5137714" cy="4186237"/>
          </a:xfrm>
        </p:spPr>
        <p:txBody>
          <a:bodyPr/>
          <a:lstStyle/>
          <a:p>
            <a:pPr>
              <a:spcBef>
                <a:spcPct val="0"/>
              </a:spcBef>
            </a:pPr>
            <a:endParaRPr lang="en-US" sz="2000" dirty="0"/>
          </a:p>
        </p:txBody>
      </p:sp>
    </p:spTree>
    <p:extLst>
      <p:ext uri="{BB962C8B-B14F-4D97-AF65-F5344CB8AC3E}">
        <p14:creationId xmlns:p14="http://schemas.microsoft.com/office/powerpoint/2010/main" val="279149529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84011-7756-46B2-8111-EF2C453F6101}" type="slidenum">
              <a:rPr lang="en-US"/>
              <a:pPr/>
              <a:t>70</a:t>
            </a:fld>
            <a:endParaRPr lang="en-US" dirty="0"/>
          </a:p>
        </p:txBody>
      </p:sp>
      <p:sp>
        <p:nvSpPr>
          <p:cNvPr id="413698" name="Rectangle 2"/>
          <p:cNvSpPr>
            <a:spLocks noGrp="1" noRot="1" noChangeAspect="1" noChangeArrowheads="1" noTextEdit="1"/>
          </p:cNvSpPr>
          <p:nvPr>
            <p:ph type="sldImg"/>
          </p:nvPr>
        </p:nvSpPr>
        <p:spPr>
          <a:xfrm>
            <a:off x="1185863" y="695325"/>
            <a:ext cx="4649787" cy="3487738"/>
          </a:xfrm>
          <a:ln/>
        </p:spPr>
      </p:sp>
      <p:sp>
        <p:nvSpPr>
          <p:cNvPr id="413699"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41347717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99B8C9-3E1C-4FF7-97AD-5F0718F787DB}" type="slidenum">
              <a:rPr lang="en-US"/>
              <a:pPr/>
              <a:t>71</a:t>
            </a:fld>
            <a:endParaRPr lang="en-US" dirty="0"/>
          </a:p>
        </p:txBody>
      </p:sp>
      <p:sp>
        <p:nvSpPr>
          <p:cNvPr id="434178" name="Rectangle 2"/>
          <p:cNvSpPr>
            <a:spLocks noGrp="1" noRot="1" noChangeAspect="1" noChangeArrowheads="1" noTextEdit="1"/>
          </p:cNvSpPr>
          <p:nvPr>
            <p:ph type="sldImg"/>
          </p:nvPr>
        </p:nvSpPr>
        <p:spPr>
          <a:xfrm>
            <a:off x="1181100" y="695325"/>
            <a:ext cx="4651375" cy="3487738"/>
          </a:xfrm>
          <a:ln/>
        </p:spPr>
      </p:sp>
      <p:sp>
        <p:nvSpPr>
          <p:cNvPr id="4341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70360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FE5C1-7275-436A-9222-8D450375DD1D}" type="slidenum">
              <a:rPr lang="en-US"/>
              <a:pPr/>
              <a:t>8</a:t>
            </a:fld>
            <a:endParaRPr lang="en-US" dirty="0"/>
          </a:p>
        </p:txBody>
      </p:sp>
      <p:sp>
        <p:nvSpPr>
          <p:cNvPr id="378882" name="Rectangle 2"/>
          <p:cNvSpPr>
            <a:spLocks noGrp="1" noRot="1" noChangeAspect="1" noChangeArrowheads="1" noTextEdit="1"/>
          </p:cNvSpPr>
          <p:nvPr>
            <p:ph type="sldImg"/>
          </p:nvPr>
        </p:nvSpPr>
        <p:spPr>
          <a:xfrm>
            <a:off x="1185863" y="695325"/>
            <a:ext cx="4649787" cy="3487738"/>
          </a:xfrm>
          <a:ln/>
        </p:spPr>
      </p:sp>
      <p:sp>
        <p:nvSpPr>
          <p:cNvPr id="378883" name="Rectangle 3"/>
          <p:cNvSpPr>
            <a:spLocks noGrp="1" noChangeArrowheads="1"/>
          </p:cNvSpPr>
          <p:nvPr>
            <p:ph type="body" idx="1"/>
          </p:nvPr>
        </p:nvSpPr>
        <p:spPr>
          <a:xfrm>
            <a:off x="936346" y="4414839"/>
            <a:ext cx="5137714" cy="4186237"/>
          </a:xfrm>
        </p:spPr>
        <p:txBody>
          <a:bodyPr/>
          <a:lstStyle/>
          <a:p>
            <a:r>
              <a:rPr lang="en-US" sz="1600" u="sng" dirty="0" smtClean="0"/>
              <a:t>MARC = Minority</a:t>
            </a:r>
            <a:r>
              <a:rPr lang="en-US" sz="1600" u="sng" baseline="0" dirty="0" smtClean="0"/>
              <a:t> Access to Research Careers</a:t>
            </a:r>
          </a:p>
          <a:p>
            <a:endParaRPr lang="en-US" sz="1600" baseline="0" dirty="0" smtClean="0"/>
          </a:p>
          <a:p>
            <a:r>
              <a:rPr lang="en-US" sz="1600" dirty="0" smtClean="0"/>
              <a:t>NIGMS</a:t>
            </a:r>
            <a:r>
              <a:rPr lang="en-US" sz="1600" dirty="0" smtClean="0">
                <a:effectLst/>
              </a:rPr>
              <a:t> program to provide special research training opportunities in the biomedical sciences for students and faculty at 4-year colleges and health professional schools in which substantial student enrollments are from minority groups.</a:t>
            </a:r>
          </a:p>
          <a:p>
            <a:endParaRPr lang="en-US" sz="1600" dirty="0" smtClean="0">
              <a:effectLst/>
            </a:endParaRPr>
          </a:p>
          <a:p>
            <a:r>
              <a:rPr lang="en-US" sz="1600" u="sng" dirty="0" smtClean="0">
                <a:effectLst/>
              </a:rPr>
              <a:t>COR =</a:t>
            </a:r>
            <a:r>
              <a:rPr lang="en-US" sz="1600" u="sng" baseline="0" dirty="0" smtClean="0">
                <a:effectLst/>
              </a:rPr>
              <a:t> CAREER OPPORTUNITIES IN RESEARCH EDUCATION AND TRAINING</a:t>
            </a:r>
          </a:p>
          <a:p>
            <a:endParaRPr lang="en-US" sz="1600" baseline="0" dirty="0" smtClean="0">
              <a:effectLst/>
            </a:endParaRPr>
          </a:p>
          <a:p>
            <a:r>
              <a:rPr lang="en-US" sz="1600" baseline="0" dirty="0" smtClean="0">
                <a:effectLst/>
              </a:rPr>
              <a:t>This program is intended to strengthen research and </a:t>
            </a:r>
          </a:p>
          <a:p>
            <a:r>
              <a:rPr lang="en-US" sz="1600" baseline="0" dirty="0" smtClean="0">
                <a:effectLst/>
              </a:rPr>
              <a:t>research training experiences of undergraduate minority students in </a:t>
            </a:r>
          </a:p>
          <a:p>
            <a:r>
              <a:rPr lang="en-US" sz="1600" baseline="0" dirty="0" smtClean="0">
                <a:effectLst/>
              </a:rPr>
              <a:t>scientific disciplines related to mental health. It is directed specifically </a:t>
            </a:r>
          </a:p>
          <a:p>
            <a:r>
              <a:rPr lang="en-US" sz="1600" baseline="0" dirty="0" smtClean="0">
                <a:effectLst/>
              </a:rPr>
              <a:t>to 4-year colleges and universities that serve substantial numbers of </a:t>
            </a:r>
          </a:p>
          <a:p>
            <a:r>
              <a:rPr lang="en-US" sz="1600" baseline="0" dirty="0" smtClean="0">
                <a:effectLst/>
              </a:rPr>
              <a:t>students of one or more racial/ethnic minority groups, including African </a:t>
            </a:r>
          </a:p>
          <a:p>
            <a:r>
              <a:rPr lang="en-US" sz="1600" baseline="0" dirty="0" smtClean="0">
                <a:effectLst/>
              </a:rPr>
              <a:t>Americans, Hispanics, Native Americans and Alaska Natives, and Asians/Pacific </a:t>
            </a:r>
          </a:p>
          <a:p>
            <a:r>
              <a:rPr lang="en-US" sz="1600" baseline="0" dirty="0" smtClean="0">
                <a:effectLst/>
              </a:rPr>
              <a:t>Islanders.</a:t>
            </a:r>
          </a:p>
          <a:p>
            <a:endParaRPr lang="en-US" sz="1600" baseline="0" dirty="0" smtClean="0">
              <a:effectLst/>
            </a:endParaRPr>
          </a:p>
          <a:p>
            <a:endParaRPr lang="en-US" sz="1600" dirty="0"/>
          </a:p>
        </p:txBody>
      </p:sp>
    </p:spTree>
    <p:extLst>
      <p:ext uri="{BB962C8B-B14F-4D97-AF65-F5344CB8AC3E}">
        <p14:creationId xmlns:p14="http://schemas.microsoft.com/office/powerpoint/2010/main" val="2557645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F0C4A-9D0A-4C2D-A15E-5EA78FB3E405}" type="slidenum">
              <a:rPr lang="en-US"/>
              <a:pPr/>
              <a:t>9</a:t>
            </a:fld>
            <a:endParaRPr lang="en-US" dirty="0"/>
          </a:p>
        </p:txBody>
      </p:sp>
      <p:sp>
        <p:nvSpPr>
          <p:cNvPr id="380930" name="Rectangle 2"/>
          <p:cNvSpPr>
            <a:spLocks noGrp="1" noRot="1" noChangeAspect="1" noChangeArrowheads="1" noTextEdit="1"/>
          </p:cNvSpPr>
          <p:nvPr>
            <p:ph type="sldImg"/>
          </p:nvPr>
        </p:nvSpPr>
        <p:spPr>
          <a:xfrm>
            <a:off x="1185863" y="695325"/>
            <a:ext cx="4649787" cy="3487738"/>
          </a:xfrm>
          <a:ln/>
        </p:spPr>
      </p:sp>
      <p:sp>
        <p:nvSpPr>
          <p:cNvPr id="380931" name="Rectangle 3"/>
          <p:cNvSpPr>
            <a:spLocks noGrp="1" noChangeArrowheads="1"/>
          </p:cNvSpPr>
          <p:nvPr>
            <p:ph type="body" idx="1"/>
          </p:nvPr>
        </p:nvSpPr>
        <p:spPr>
          <a:xfrm>
            <a:off x="936346" y="4414839"/>
            <a:ext cx="5137714" cy="4186237"/>
          </a:xfrm>
        </p:spPr>
        <p:txBody>
          <a:bodyPr/>
          <a:lstStyle/>
          <a:p>
            <a:endParaRPr lang="en-US" dirty="0"/>
          </a:p>
        </p:txBody>
      </p:sp>
    </p:spTree>
    <p:extLst>
      <p:ext uri="{BB962C8B-B14F-4D97-AF65-F5344CB8AC3E}">
        <p14:creationId xmlns:p14="http://schemas.microsoft.com/office/powerpoint/2010/main" val="371610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83E90-79D7-47DD-98FE-6DF8C69B1734}" type="slidenum">
              <a:rPr lang="en-US"/>
              <a:pPr/>
              <a:t>11</a:t>
            </a:fld>
            <a:endParaRPr lang="en-US" dirty="0"/>
          </a:p>
        </p:txBody>
      </p:sp>
      <p:sp>
        <p:nvSpPr>
          <p:cNvPr id="382978" name="Rectangle 2"/>
          <p:cNvSpPr>
            <a:spLocks noGrp="1" noRot="1" noChangeAspect="1" noChangeArrowheads="1" noTextEdit="1"/>
          </p:cNvSpPr>
          <p:nvPr>
            <p:ph type="sldImg"/>
          </p:nvPr>
        </p:nvSpPr>
        <p:spPr>
          <a:xfrm>
            <a:off x="1185863" y="695325"/>
            <a:ext cx="4649787" cy="3487738"/>
          </a:xfrm>
          <a:ln/>
        </p:spPr>
      </p:sp>
      <p:sp>
        <p:nvSpPr>
          <p:cNvPr id="382979" name="Rectangle 3"/>
          <p:cNvSpPr>
            <a:spLocks noGrp="1" noChangeArrowheads="1"/>
          </p:cNvSpPr>
          <p:nvPr>
            <p:ph type="body" idx="1"/>
          </p:nvPr>
        </p:nvSpPr>
        <p:spPr>
          <a:xfrm>
            <a:off x="527403" y="4419601"/>
            <a:ext cx="6184405" cy="4583113"/>
          </a:xfrm>
        </p:spPr>
        <p:txBody>
          <a:bodyPr/>
          <a:lstStyle/>
          <a:p>
            <a:pPr>
              <a:lnSpc>
                <a:spcPct val="90000"/>
              </a:lnSpc>
            </a:pPr>
            <a:r>
              <a:rPr lang="en-US" sz="1400" dirty="0"/>
              <a:t>F30 - The purpose of this program is to enhance the integrated research and clinical training of promising </a:t>
            </a:r>
            <a:r>
              <a:rPr lang="en-US" sz="1400" dirty="0" err="1"/>
              <a:t>predoctoral</a:t>
            </a:r>
            <a:r>
              <a:rPr lang="en-US" sz="1400" dirty="0"/>
              <a:t> students, who are matriculated in a combined MD/PhD or other dual-doctoral degree training program (e.g. DO/PhD, DDS/PhD, </a:t>
            </a:r>
            <a:r>
              <a:rPr lang="en-US" sz="1400" dirty="0" err="1"/>
              <a:t>AuD</a:t>
            </a:r>
            <a:r>
              <a:rPr lang="en-US" sz="1400" dirty="0"/>
              <a:t>/PhD, DVM/PhD), and who intend careers as physician-scientists or other clinician-scientists.</a:t>
            </a:r>
          </a:p>
          <a:p>
            <a:pPr>
              <a:lnSpc>
                <a:spcPct val="90000"/>
              </a:lnSpc>
            </a:pPr>
            <a:endParaRPr lang="en-US" sz="1400" dirty="0"/>
          </a:p>
          <a:p>
            <a:pPr>
              <a:lnSpc>
                <a:spcPct val="90000"/>
              </a:lnSpc>
            </a:pPr>
            <a:endParaRPr lang="en-US" sz="1400" dirty="0"/>
          </a:p>
          <a:p>
            <a:pPr>
              <a:lnSpc>
                <a:spcPct val="90000"/>
              </a:lnSpc>
            </a:pPr>
            <a:r>
              <a:rPr lang="en-US" sz="1400" dirty="0"/>
              <a:t>F31 - The purpose of this program is to enable promising </a:t>
            </a:r>
            <a:r>
              <a:rPr lang="en-US" sz="1400" dirty="0" err="1"/>
              <a:t>predoctoral</a:t>
            </a:r>
            <a:r>
              <a:rPr lang="en-US" sz="1400" dirty="0"/>
              <a:t> students to obtain individualized, mentored research training from outstanding faculty sponsors while conducting dissertation research. The proposed mentored research training is expected to clearly enhance the individual’s potential to develop into a productive, independent research scientist. The F31 is also used to enhance workforce diversity though a separate program.</a:t>
            </a:r>
          </a:p>
        </p:txBody>
      </p:sp>
    </p:spTree>
    <p:extLst>
      <p:ext uri="{BB962C8B-B14F-4D97-AF65-F5344CB8AC3E}">
        <p14:creationId xmlns:p14="http://schemas.microsoft.com/office/powerpoint/2010/main" val="159098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CF82AFAF-5A4B-5C47-B403-1AB532082E29}" type="slidenum">
              <a:rPr lang="en-US"/>
              <a:pPr/>
              <a:t>‹#›</a:t>
            </a:fld>
            <a:endParaRPr lang="en-US"/>
          </a:p>
        </p:txBody>
      </p:sp>
    </p:spTree>
    <p:extLst>
      <p:ext uri="{BB962C8B-B14F-4D97-AF65-F5344CB8AC3E}">
        <p14:creationId xmlns:p14="http://schemas.microsoft.com/office/powerpoint/2010/main" val="262194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EC2B9A6-E7EC-9E4F-AB6A-26A4ED17DA22}" type="slidenum">
              <a:rPr lang="en-US"/>
              <a:pPr/>
              <a:t>‹#›</a:t>
            </a:fld>
            <a:endParaRPr lang="en-US"/>
          </a:p>
        </p:txBody>
      </p:sp>
    </p:spTree>
    <p:extLst>
      <p:ext uri="{BB962C8B-B14F-4D97-AF65-F5344CB8AC3E}">
        <p14:creationId xmlns:p14="http://schemas.microsoft.com/office/powerpoint/2010/main" val="7971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219200"/>
            <a:ext cx="2076450" cy="4724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76950" cy="4724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2A3F9C7-ECB9-D34A-8A58-3C7B9F2AE751}" type="slidenum">
              <a:rPr lang="en-US"/>
              <a:pPr/>
              <a:t>‹#›</a:t>
            </a:fld>
            <a:endParaRPr lang="en-US"/>
          </a:p>
        </p:txBody>
      </p:sp>
    </p:spTree>
    <p:extLst>
      <p:ext uri="{BB962C8B-B14F-4D97-AF65-F5344CB8AC3E}">
        <p14:creationId xmlns:p14="http://schemas.microsoft.com/office/powerpoint/2010/main" val="651937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620000" cy="56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4800600"/>
          </a:xfrm>
        </p:spPr>
        <p:txBody>
          <a:bodyPr/>
          <a:lstStyle/>
          <a:p>
            <a:endParaRPr lang="en-US" dirty="0"/>
          </a:p>
        </p:txBody>
      </p:sp>
      <p:sp>
        <p:nvSpPr>
          <p:cNvPr id="4" name="Slide Number Placeholder 3"/>
          <p:cNvSpPr>
            <a:spLocks noGrp="1"/>
          </p:cNvSpPr>
          <p:nvPr>
            <p:ph type="sldNum" sz="quarter" idx="10"/>
          </p:nvPr>
        </p:nvSpPr>
        <p:spPr>
          <a:xfrm>
            <a:off x="7772400" y="6553200"/>
            <a:ext cx="1371600" cy="155575"/>
          </a:xfrm>
        </p:spPr>
        <p:txBody>
          <a:bodyPr/>
          <a:lstStyle>
            <a:lvl1pPr>
              <a:defRPr/>
            </a:lvl1pPr>
          </a:lstStyle>
          <a:p>
            <a:fld id="{4DBA8471-E103-4996-BB54-8AE66B539D78}" type="slidenum">
              <a:rPr lang="en-US"/>
              <a:pPr/>
              <a:t>‹#›</a:t>
            </a:fld>
            <a:endParaRPr lang="en-US" dirty="0"/>
          </a:p>
        </p:txBody>
      </p:sp>
    </p:spTree>
    <p:extLst>
      <p:ext uri="{BB962C8B-B14F-4D97-AF65-F5344CB8AC3E}">
        <p14:creationId xmlns:p14="http://schemas.microsoft.com/office/powerpoint/2010/main" val="654576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620000" cy="563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772400" y="6553200"/>
            <a:ext cx="1371600" cy="155575"/>
          </a:xfrm>
        </p:spPr>
        <p:txBody>
          <a:bodyPr/>
          <a:lstStyle>
            <a:lvl1pPr>
              <a:defRPr/>
            </a:lvl1pPr>
          </a:lstStyle>
          <a:p>
            <a:fld id="{8BB8B50B-AFCA-4A54-A5DD-68A4D5162F04}" type="slidenum">
              <a:rPr lang="en-US"/>
              <a:pPr/>
              <a:t>‹#›</a:t>
            </a:fld>
            <a:endParaRPr lang="en-US" dirty="0"/>
          </a:p>
        </p:txBody>
      </p:sp>
    </p:spTree>
    <p:extLst>
      <p:ext uri="{BB962C8B-B14F-4D97-AF65-F5344CB8AC3E}">
        <p14:creationId xmlns:p14="http://schemas.microsoft.com/office/powerpoint/2010/main" val="181531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0583324-AE1C-3546-A724-4BA4670D7901}" type="slidenum">
              <a:rPr lang="en-US"/>
              <a:pPr/>
              <a:t>‹#›</a:t>
            </a:fld>
            <a:endParaRPr lang="en-US"/>
          </a:p>
        </p:txBody>
      </p:sp>
    </p:spTree>
    <p:extLst>
      <p:ext uri="{BB962C8B-B14F-4D97-AF65-F5344CB8AC3E}">
        <p14:creationId xmlns:p14="http://schemas.microsoft.com/office/powerpoint/2010/main" val="346728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3468414-309D-1545-8516-4272FDA8BBAD}" type="slidenum">
              <a:rPr lang="en-US"/>
              <a:pPr/>
              <a:t>‹#›</a:t>
            </a:fld>
            <a:endParaRPr lang="en-US"/>
          </a:p>
        </p:txBody>
      </p:sp>
    </p:spTree>
    <p:extLst>
      <p:ext uri="{BB962C8B-B14F-4D97-AF65-F5344CB8AC3E}">
        <p14:creationId xmlns:p14="http://schemas.microsoft.com/office/powerpoint/2010/main" val="241884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EE19172-03F7-3348-B569-171F00250647}" type="slidenum">
              <a:rPr lang="en-US"/>
              <a:pPr/>
              <a:t>‹#›</a:t>
            </a:fld>
            <a:endParaRPr lang="en-US"/>
          </a:p>
        </p:txBody>
      </p:sp>
    </p:spTree>
    <p:extLst>
      <p:ext uri="{BB962C8B-B14F-4D97-AF65-F5344CB8AC3E}">
        <p14:creationId xmlns:p14="http://schemas.microsoft.com/office/powerpoint/2010/main" val="107538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3D1C1EC-6680-9B4C-AC2B-20645CBFBE05}" type="slidenum">
              <a:rPr lang="en-US"/>
              <a:pPr/>
              <a:t>‹#›</a:t>
            </a:fld>
            <a:endParaRPr lang="en-US"/>
          </a:p>
        </p:txBody>
      </p:sp>
    </p:spTree>
    <p:extLst>
      <p:ext uri="{BB962C8B-B14F-4D97-AF65-F5344CB8AC3E}">
        <p14:creationId xmlns:p14="http://schemas.microsoft.com/office/powerpoint/2010/main" val="73725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303D29F-C580-5C4D-AAA1-94293C4E9288}" type="slidenum">
              <a:rPr lang="en-US"/>
              <a:pPr/>
              <a:t>‹#›</a:t>
            </a:fld>
            <a:endParaRPr lang="en-US"/>
          </a:p>
        </p:txBody>
      </p:sp>
    </p:spTree>
    <p:extLst>
      <p:ext uri="{BB962C8B-B14F-4D97-AF65-F5344CB8AC3E}">
        <p14:creationId xmlns:p14="http://schemas.microsoft.com/office/powerpoint/2010/main" val="409109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E0544C4-E35C-7145-8F0C-14E842E56F07}" type="slidenum">
              <a:rPr lang="en-US"/>
              <a:pPr/>
              <a:t>‹#›</a:t>
            </a:fld>
            <a:endParaRPr lang="en-US"/>
          </a:p>
        </p:txBody>
      </p:sp>
    </p:spTree>
    <p:extLst>
      <p:ext uri="{BB962C8B-B14F-4D97-AF65-F5344CB8AC3E}">
        <p14:creationId xmlns:p14="http://schemas.microsoft.com/office/powerpoint/2010/main" val="93586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019591"/>
          </a:xfrm>
        </p:spPr>
        <p:txBody>
          <a:bodyPr anchor="b"/>
          <a:lstStyle>
            <a:lvl1pPr algn="l">
              <a:defRPr sz="2000" b="1">
                <a:solidFill>
                  <a:srgbClr val="0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10191"/>
            <a:ext cx="3008313" cy="41159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38BE5A4-5F52-0141-A746-9964904CDF30}" type="slidenum">
              <a:rPr lang="en-US"/>
              <a:pPr/>
              <a:t>‹#›</a:t>
            </a:fld>
            <a:endParaRPr lang="en-US"/>
          </a:p>
        </p:txBody>
      </p:sp>
    </p:spTree>
    <p:extLst>
      <p:ext uri="{BB962C8B-B14F-4D97-AF65-F5344CB8AC3E}">
        <p14:creationId xmlns:p14="http://schemas.microsoft.com/office/powerpoint/2010/main" val="81572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8703452-609A-F345-AAC0-1247A9502128}" type="slidenum">
              <a:rPr lang="en-US"/>
              <a:pPr/>
              <a:t>‹#›</a:t>
            </a:fld>
            <a:endParaRPr lang="en-US"/>
          </a:p>
        </p:txBody>
      </p:sp>
    </p:spTree>
    <p:extLst>
      <p:ext uri="{BB962C8B-B14F-4D97-AF65-F5344CB8AC3E}">
        <p14:creationId xmlns:p14="http://schemas.microsoft.com/office/powerpoint/2010/main" val="93471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31" name="Picture 7" descr="top_header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 y="0"/>
            <a:ext cx="9144001" cy="91743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143000" y="228600"/>
            <a:ext cx="76200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smtClean="0"/>
              <a:t>Click to enter title</a:t>
            </a:r>
            <a:endParaRPr lang="en-US" dirty="0"/>
          </a:p>
        </p:txBody>
      </p:sp>
      <p:sp>
        <p:nvSpPr>
          <p:cNvPr id="1030" name="Rectangle 6"/>
          <p:cNvSpPr>
            <a:spLocks noGrp="1" noChangeArrowheads="1"/>
          </p:cNvSpPr>
          <p:nvPr>
            <p:ph type="sldNum" sz="quarter" idx="4"/>
          </p:nvPr>
        </p:nvSpPr>
        <p:spPr bwMode="auto">
          <a:xfrm>
            <a:off x="7772400" y="6553200"/>
            <a:ext cx="1371600"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2C626EB7-FB23-9946-AC03-BE678F8DC972}" type="slidenum">
              <a:rPr lang="en-US" smtClean="0"/>
              <a:pPr/>
              <a:t>‹#›</a:t>
            </a:fld>
            <a:endParaRPr lang="en-US"/>
          </a:p>
        </p:txBody>
      </p:sp>
      <p:pic>
        <p:nvPicPr>
          <p:cNvPr id="1032" name="Picture 8" descr="logo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3700" y="6429315"/>
            <a:ext cx="310957" cy="313638"/>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066800"/>
            <a:ext cx="8229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descr="OER_Master_Logo_2blue.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62000" y="6400800"/>
            <a:ext cx="1911246" cy="381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r" rtl="0" fontAlgn="base">
        <a:spcBef>
          <a:spcPct val="0"/>
        </a:spcBef>
        <a:spcAft>
          <a:spcPct val="0"/>
        </a:spcAft>
        <a:defRPr sz="2400" b="1">
          <a:solidFill>
            <a:schemeClr val="bg1"/>
          </a:solidFill>
          <a:latin typeface="+mj-lt"/>
          <a:ea typeface="+mj-ea"/>
          <a:cs typeface="+mj-cs"/>
        </a:defRPr>
      </a:lvl1pPr>
      <a:lvl2pPr algn="r" rtl="0" fontAlgn="base">
        <a:spcBef>
          <a:spcPct val="0"/>
        </a:spcBef>
        <a:spcAft>
          <a:spcPct val="0"/>
        </a:spcAft>
        <a:defRPr sz="2400" b="1">
          <a:solidFill>
            <a:schemeClr val="bg1"/>
          </a:solidFill>
          <a:latin typeface="Arial" charset="0"/>
          <a:ea typeface="ＭＳ Ｐゴシック" charset="0"/>
          <a:cs typeface="Arial" charset="0"/>
        </a:defRPr>
      </a:lvl2pPr>
      <a:lvl3pPr algn="r" rtl="0" fontAlgn="base">
        <a:spcBef>
          <a:spcPct val="0"/>
        </a:spcBef>
        <a:spcAft>
          <a:spcPct val="0"/>
        </a:spcAft>
        <a:defRPr sz="2400" b="1">
          <a:solidFill>
            <a:schemeClr val="bg1"/>
          </a:solidFill>
          <a:latin typeface="Arial" charset="0"/>
          <a:ea typeface="ＭＳ Ｐゴシック" charset="0"/>
          <a:cs typeface="Arial" charset="0"/>
        </a:defRPr>
      </a:lvl3pPr>
      <a:lvl4pPr algn="r" rtl="0" fontAlgn="base">
        <a:spcBef>
          <a:spcPct val="0"/>
        </a:spcBef>
        <a:spcAft>
          <a:spcPct val="0"/>
        </a:spcAft>
        <a:defRPr sz="2400" b="1">
          <a:solidFill>
            <a:schemeClr val="bg1"/>
          </a:solidFill>
          <a:latin typeface="Arial" charset="0"/>
          <a:ea typeface="ＭＳ Ｐゴシック" charset="0"/>
          <a:cs typeface="Arial" charset="0"/>
        </a:defRPr>
      </a:lvl4pPr>
      <a:lvl5pPr algn="r" rtl="0" fontAlgn="base">
        <a:spcBef>
          <a:spcPct val="0"/>
        </a:spcBef>
        <a:spcAft>
          <a:spcPct val="0"/>
        </a:spcAft>
        <a:defRPr sz="2400" b="1">
          <a:solidFill>
            <a:schemeClr val="bg1"/>
          </a:solidFill>
          <a:latin typeface="Arial" charset="0"/>
          <a:ea typeface="ＭＳ Ｐゴシック" charset="0"/>
          <a:cs typeface="Arial" charset="0"/>
        </a:defRPr>
      </a:lvl5pPr>
      <a:lvl6pPr marL="457200" algn="r" rtl="0" fontAlgn="base">
        <a:spcBef>
          <a:spcPct val="0"/>
        </a:spcBef>
        <a:spcAft>
          <a:spcPct val="0"/>
        </a:spcAft>
        <a:defRPr sz="2400" b="1">
          <a:solidFill>
            <a:schemeClr val="bg1"/>
          </a:solidFill>
          <a:latin typeface="Arial" charset="0"/>
          <a:ea typeface="ＭＳ Ｐゴシック" charset="0"/>
          <a:cs typeface="Arial" charset="0"/>
        </a:defRPr>
      </a:lvl6pPr>
      <a:lvl7pPr marL="914400" algn="r" rtl="0" fontAlgn="base">
        <a:spcBef>
          <a:spcPct val="0"/>
        </a:spcBef>
        <a:spcAft>
          <a:spcPct val="0"/>
        </a:spcAft>
        <a:defRPr sz="2400" b="1">
          <a:solidFill>
            <a:schemeClr val="bg1"/>
          </a:solidFill>
          <a:latin typeface="Arial" charset="0"/>
          <a:ea typeface="ＭＳ Ｐゴシック" charset="0"/>
          <a:cs typeface="Arial" charset="0"/>
        </a:defRPr>
      </a:lvl7pPr>
      <a:lvl8pPr marL="1371600" algn="r" rtl="0" fontAlgn="base">
        <a:spcBef>
          <a:spcPct val="0"/>
        </a:spcBef>
        <a:spcAft>
          <a:spcPct val="0"/>
        </a:spcAft>
        <a:defRPr sz="2400" b="1">
          <a:solidFill>
            <a:schemeClr val="bg1"/>
          </a:solidFill>
          <a:latin typeface="Arial" charset="0"/>
          <a:ea typeface="ＭＳ Ｐゴシック" charset="0"/>
          <a:cs typeface="Arial" charset="0"/>
        </a:defRPr>
      </a:lvl8pPr>
      <a:lvl9pPr marL="1828800" algn="r" rtl="0" fontAlgn="base">
        <a:spcBef>
          <a:spcPct val="0"/>
        </a:spcBef>
        <a:spcAft>
          <a:spcPct val="0"/>
        </a:spcAft>
        <a:defRPr sz="2400" b="1">
          <a:solidFill>
            <a:schemeClr val="bg1"/>
          </a:solidFill>
          <a:latin typeface="Arial" charset="0"/>
          <a:ea typeface="ＭＳ Ｐゴシック"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rgbClr val="003366"/>
          </a:solidFill>
          <a:latin typeface="+mn-lt"/>
          <a:ea typeface="Arial" charset="0"/>
          <a:cs typeface="+mn-cs"/>
        </a:defRPr>
      </a:lvl2pPr>
      <a:lvl3pPr marL="1143000" indent="-228600" algn="l" rtl="0" fontAlgn="base">
        <a:spcBef>
          <a:spcPct val="20000"/>
        </a:spcBef>
        <a:spcAft>
          <a:spcPct val="0"/>
        </a:spcAft>
        <a:buChar char="•"/>
        <a:defRPr sz="2400">
          <a:solidFill>
            <a:schemeClr val="tx1"/>
          </a:solidFill>
          <a:latin typeface="+mn-lt"/>
          <a:ea typeface="Arial" charset="0"/>
          <a:cs typeface="+mn-cs"/>
        </a:defRPr>
      </a:lvl3pPr>
      <a:lvl4pPr marL="1600200" indent="-228600" algn="l" rtl="0" fontAlgn="base">
        <a:spcBef>
          <a:spcPct val="20000"/>
        </a:spcBef>
        <a:spcAft>
          <a:spcPct val="0"/>
        </a:spcAft>
        <a:buChar char="–"/>
        <a:defRPr sz="2000">
          <a:solidFill>
            <a:schemeClr val="tx1"/>
          </a:solidFill>
          <a:latin typeface="+mn-lt"/>
          <a:ea typeface="Arial" charset="0"/>
          <a:cs typeface="+mn-cs"/>
        </a:defRPr>
      </a:lvl4pPr>
      <a:lvl5pPr marL="2057400" indent="-228600" algn="l" rtl="0" fontAlgn="base">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ants.nih.gov/training/F_files_nrsa.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rants.nih.gov/grants/guide/notice-files/NOT-OD-16-007.htmlhttp:/grants.nih.gov/grants/guide/notice-files/NOT-OD-16-007.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rants.nih.gov/training/nrsa.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ants.nih.gov/grants/guide/notice-files/NOT-OD-16-134.html"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grants.nih.gov/grants/guide/notice-files/NOT-OD-16-134.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guide/notice-files/NOT-OD-16-105.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grants.nih.gov/training/F_files_nrsa.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grants.nih.gov/grants/forms.ht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grants.nih.gov/training/T_Table.htm"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grants.nih.gov/grants/guide/notice-files/NOT-OD-11-026.html"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hyperlink" Target="http://grants.nih.gov/grants/ElectronicReceipt/index.htm" TargetMode="External"/><Relationship Id="rId3" Type="http://schemas.openxmlformats.org/officeDocument/2006/relationships/hyperlink" Target="mailto:currend@mail.nih.gov" TargetMode="External"/><Relationship Id="rId7" Type="http://schemas.openxmlformats.org/officeDocument/2006/relationships/hyperlink" Target="http://grants.nih.gov/grants/policy/nihgps_2010/nihgps_ch11.htm"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hyperlink" Target="http://grants.nih.gov/grants/funding/424/index.htm" TargetMode="External"/><Relationship Id="rId5" Type="http://schemas.openxmlformats.org/officeDocument/2006/relationships/hyperlink" Target="http://grants.nih.gov/training/F_files_nrsa.htm" TargetMode="External"/><Relationship Id="rId4" Type="http://schemas.openxmlformats.org/officeDocument/2006/relationships/hyperlink" Target="http://grants.nih.gov/training/T_Table.htm" TargetMode="External"/><Relationship Id="rId9" Type="http://schemas.openxmlformats.org/officeDocument/2006/relationships/hyperlink" Target="http://grants.nih.gov/grants/rppr/index.htm"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mailto:GrantsPolicy@od.nih.gov"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914400"/>
            <a:ext cx="6696075" cy="1524000"/>
          </a:xfrm>
          <a:prstGeom prst="rect">
            <a:avLst/>
          </a:prstGeom>
          <a:noFill/>
          <a:extLst>
            <a:ext uri="{909E8E84-426E-40DD-AFC4-6F175D3DCCD1}">
              <a14:hiddenFill xmlns:a14="http://schemas.microsoft.com/office/drawing/2010/main">
                <a:solidFill>
                  <a:srgbClr val="FFFFFF"/>
                </a:solidFill>
              </a14:hiddenFill>
            </a:ext>
          </a:extLst>
        </p:spPr>
      </p:pic>
      <p:sp>
        <p:nvSpPr>
          <p:cNvPr id="62470" name="Rectangle 6"/>
          <p:cNvSpPr>
            <a:spLocks noGrp="1" noChangeArrowheads="1"/>
          </p:cNvSpPr>
          <p:nvPr>
            <p:ph type="ctrTitle"/>
          </p:nvPr>
        </p:nvSpPr>
        <p:spPr>
          <a:xfrm>
            <a:off x="609600" y="1981200"/>
            <a:ext cx="7772400" cy="1676400"/>
          </a:xfrm>
        </p:spPr>
        <p:txBody>
          <a:bodyPr/>
          <a:lstStyle/>
          <a:p>
            <a:pPr algn="ctr"/>
            <a:r>
              <a:rPr lang="en-US" sz="4000" dirty="0" smtClean="0">
                <a:solidFill>
                  <a:schemeClr val="tx2"/>
                </a:solidFill>
              </a:rPr>
              <a:t>NIH Research Training Awards</a:t>
            </a:r>
            <a:endParaRPr lang="en-US" sz="4000" dirty="0">
              <a:solidFill>
                <a:schemeClr val="tx2"/>
              </a:solidFill>
            </a:endParaRPr>
          </a:p>
        </p:txBody>
      </p:sp>
      <p:sp>
        <p:nvSpPr>
          <p:cNvPr id="62468" name="Rectangle 4"/>
          <p:cNvSpPr>
            <a:spLocks noGrp="1" noChangeArrowheads="1"/>
          </p:cNvSpPr>
          <p:nvPr>
            <p:ph type="subTitle" idx="1"/>
          </p:nvPr>
        </p:nvSpPr>
        <p:spPr>
          <a:xfrm>
            <a:off x="1295400" y="3429000"/>
            <a:ext cx="6400800" cy="2819400"/>
          </a:xfrm>
          <a:noFill/>
          <a:ln/>
        </p:spPr>
        <p:txBody>
          <a:bodyPr/>
          <a:lstStyle/>
          <a:p>
            <a:pPr>
              <a:spcAft>
                <a:spcPts val="600"/>
              </a:spcAft>
            </a:pPr>
            <a:r>
              <a:rPr lang="en-US" sz="2400" b="1" dirty="0" smtClean="0">
                <a:solidFill>
                  <a:srgbClr val="003366"/>
                </a:solidFill>
              </a:rPr>
              <a:t>Presented </a:t>
            </a:r>
            <a:r>
              <a:rPr lang="en-US" sz="2400" b="1" dirty="0">
                <a:solidFill>
                  <a:srgbClr val="003366"/>
                </a:solidFill>
              </a:rPr>
              <a:t>By:</a:t>
            </a:r>
          </a:p>
          <a:p>
            <a:pPr>
              <a:spcAft>
                <a:spcPts val="600"/>
              </a:spcAft>
            </a:pPr>
            <a:r>
              <a:rPr lang="en-US" sz="1800" b="1" dirty="0" smtClean="0">
                <a:solidFill>
                  <a:srgbClr val="003366"/>
                </a:solidFill>
              </a:rPr>
              <a:t>Tony Corio, Grants Policy Analyst</a:t>
            </a:r>
          </a:p>
          <a:p>
            <a:pPr>
              <a:spcAft>
                <a:spcPts val="600"/>
              </a:spcAft>
            </a:pPr>
            <a:r>
              <a:rPr lang="en-US" sz="1800" b="1" dirty="0" smtClean="0">
                <a:solidFill>
                  <a:srgbClr val="003366"/>
                </a:solidFill>
              </a:rPr>
              <a:t> </a:t>
            </a:r>
            <a:r>
              <a:rPr lang="en-US" sz="1800" b="1" dirty="0">
                <a:solidFill>
                  <a:srgbClr val="003366"/>
                </a:solidFill>
              </a:rPr>
              <a:t>Office of Policy for Extramural Research Administration, OER, </a:t>
            </a:r>
            <a:r>
              <a:rPr lang="en-US" sz="1800" b="1" dirty="0" smtClean="0">
                <a:solidFill>
                  <a:srgbClr val="003366"/>
                </a:solidFill>
              </a:rPr>
              <a:t>NIH</a:t>
            </a:r>
          </a:p>
          <a:p>
            <a:pPr>
              <a:spcAft>
                <a:spcPts val="600"/>
              </a:spcAft>
            </a:pPr>
            <a:r>
              <a:rPr lang="en-US" sz="1600" b="1" dirty="0" smtClean="0">
                <a:solidFill>
                  <a:srgbClr val="003366"/>
                </a:solidFill>
              </a:rPr>
              <a:t>NIH Regionals – Chicago</a:t>
            </a:r>
          </a:p>
          <a:p>
            <a:pPr>
              <a:spcAft>
                <a:spcPts val="600"/>
              </a:spcAft>
            </a:pPr>
            <a:r>
              <a:rPr lang="en-US" sz="1600" b="1" dirty="0" smtClean="0">
                <a:solidFill>
                  <a:srgbClr val="003366"/>
                </a:solidFill>
              </a:rPr>
              <a:t>October, 2016</a:t>
            </a:r>
            <a:endParaRPr lang="en-US" sz="1600" b="1" dirty="0">
              <a:solidFill>
                <a:srgbClr val="003366"/>
              </a:solidFill>
            </a:endParaRPr>
          </a:p>
        </p:txBody>
      </p:sp>
      <p:sp>
        <p:nvSpPr>
          <p:cNvPr id="7"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0583324-AE1C-3546-A724-4BA4670D7901}" type="slidenum">
              <a:rPr lang="en-US" smtClean="0"/>
              <a:pPr/>
              <a:t>10</a:t>
            </a:fld>
            <a:endParaRPr lang="en-US"/>
          </a:p>
        </p:txBody>
      </p:sp>
      <p:sp>
        <p:nvSpPr>
          <p:cNvPr id="5" name="Content Placeholder 2"/>
          <p:cNvSpPr>
            <a:spLocks noGrp="1"/>
          </p:cNvSpPr>
          <p:nvPr>
            <p:ph idx="1"/>
          </p:nvPr>
        </p:nvSpPr>
        <p:spPr/>
        <p:txBody>
          <a:bodyPr anchor="ctr">
            <a:normAutofit/>
          </a:bodyPr>
          <a:lstStyle/>
          <a:p>
            <a:pPr marL="0" indent="0" algn="ctr">
              <a:buNone/>
            </a:pPr>
            <a:r>
              <a:rPr lang="en-US" sz="4400" b="1" dirty="0" smtClean="0">
                <a:effectLst>
                  <a:outerShdw blurRad="38100" dist="38100" dir="2700000" algn="tl">
                    <a:srgbClr val="000000">
                      <a:alpha val="43137"/>
                    </a:srgbClr>
                  </a:outerShdw>
                </a:effectLst>
              </a:rPr>
              <a:t>Individual</a:t>
            </a:r>
            <a:r>
              <a:rPr lang="en-US" sz="4400" dirty="0" smtClean="0"/>
              <a:t> </a:t>
            </a:r>
            <a:r>
              <a:rPr lang="en-US" sz="4400" b="1" dirty="0" smtClean="0">
                <a:effectLst>
                  <a:outerShdw blurRad="38100" dist="38100" dir="2700000" algn="tl">
                    <a:srgbClr val="000000">
                      <a:alpha val="43137"/>
                    </a:srgbClr>
                  </a:outerShdw>
                </a:effectLst>
              </a:rPr>
              <a:t>Fellowships</a:t>
            </a:r>
          </a:p>
          <a:p>
            <a:pPr marL="0" indent="0" algn="ctr">
              <a:buNone/>
            </a:pPr>
            <a:r>
              <a:rPr lang="en-US" sz="4400" dirty="0" smtClean="0"/>
              <a:t> </a:t>
            </a:r>
          </a:p>
        </p:txBody>
      </p:sp>
      <p:pic>
        <p:nvPicPr>
          <p:cNvPr id="7" name="Picture 6" descr="C:\Program Files (x86)\Microsoft Office\MEDIA\CAGCAT10\j0305257.wmf"/>
          <p:cNvPicPr/>
          <p:nvPr/>
        </p:nvPicPr>
        <p:blipFill>
          <a:blip r:embed="rId2">
            <a:extLst>
              <a:ext uri="{28A0092B-C50C-407E-A947-70E740481C1C}">
                <a14:useLocalDpi xmlns:a14="http://schemas.microsoft.com/office/drawing/2010/main" val="0"/>
              </a:ext>
            </a:extLst>
          </a:blip>
          <a:srcRect/>
          <a:stretch>
            <a:fillRect/>
          </a:stretch>
        </p:blipFill>
        <p:spPr bwMode="auto">
          <a:xfrm flipH="1">
            <a:off x="7828984" y="914400"/>
            <a:ext cx="1066800" cy="1828800"/>
          </a:xfrm>
          <a:prstGeom prst="rect">
            <a:avLst/>
          </a:prstGeom>
          <a:noFill/>
          <a:ln>
            <a:noFill/>
          </a:ln>
        </p:spPr>
      </p:pic>
    </p:spTree>
    <p:extLst>
      <p:ext uri="{BB962C8B-B14F-4D97-AF65-F5344CB8AC3E}">
        <p14:creationId xmlns:p14="http://schemas.microsoft.com/office/powerpoint/2010/main" val="3832611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1328770" y="76200"/>
            <a:ext cx="7620000" cy="563563"/>
          </a:xfrm>
        </p:spPr>
        <p:txBody>
          <a:bodyPr/>
          <a:lstStyle/>
          <a:p>
            <a:r>
              <a:rPr lang="en-US" sz="3200" dirty="0">
                <a:solidFill>
                  <a:schemeClr val="tx2"/>
                </a:solidFill>
                <a:effectLst>
                  <a:outerShdw blurRad="38100" dist="38100" dir="2700000" algn="tl">
                    <a:srgbClr val="000000">
                      <a:alpha val="43137"/>
                    </a:srgbClr>
                  </a:outerShdw>
                </a:effectLst>
              </a:rPr>
              <a:t>Individual Fellowships: Predoctoral</a:t>
            </a:r>
          </a:p>
        </p:txBody>
      </p:sp>
      <p:sp>
        <p:nvSpPr>
          <p:cNvPr id="381955" name="Rectangle 3"/>
          <p:cNvSpPr>
            <a:spLocks noGrp="1" noChangeArrowheads="1"/>
          </p:cNvSpPr>
          <p:nvPr>
            <p:ph type="body" idx="1"/>
          </p:nvPr>
        </p:nvSpPr>
        <p:spPr>
          <a:xfrm>
            <a:off x="533400" y="1219200"/>
            <a:ext cx="8153400" cy="4800600"/>
          </a:xfrm>
        </p:spPr>
        <p:txBody>
          <a:bodyPr/>
          <a:lstStyle/>
          <a:p>
            <a:pPr>
              <a:lnSpc>
                <a:spcPct val="100000"/>
              </a:lnSpc>
              <a:spcAft>
                <a:spcPts val="1800"/>
              </a:spcAft>
              <a:buFont typeface="Wingdings" panose="05000000000000000000" pitchFamily="2" charset="2"/>
              <a:buChar char="Ø"/>
            </a:pPr>
            <a:r>
              <a:rPr lang="en-US" dirty="0" smtClean="0"/>
              <a:t>F30</a:t>
            </a:r>
            <a:r>
              <a:rPr lang="en-US" dirty="0"/>
              <a:t>: </a:t>
            </a:r>
            <a:r>
              <a:rPr lang="en-US" dirty="0">
                <a:solidFill>
                  <a:srgbClr val="003366"/>
                </a:solidFill>
              </a:rPr>
              <a:t>Individual </a:t>
            </a:r>
            <a:r>
              <a:rPr lang="en-US" b="1" dirty="0">
                <a:solidFill>
                  <a:srgbClr val="003366"/>
                </a:solidFill>
              </a:rPr>
              <a:t>Predoctoral MD/PhD </a:t>
            </a:r>
            <a:r>
              <a:rPr lang="en-US" dirty="0">
                <a:solidFill>
                  <a:srgbClr val="003366"/>
                </a:solidFill>
              </a:rPr>
              <a:t>(or other dual degree) fellowship </a:t>
            </a:r>
          </a:p>
          <a:p>
            <a:pPr>
              <a:lnSpc>
                <a:spcPct val="100000"/>
              </a:lnSpc>
              <a:spcAft>
                <a:spcPts val="1800"/>
              </a:spcAft>
              <a:buFont typeface="Wingdings" panose="05000000000000000000" pitchFamily="2" charset="2"/>
              <a:buChar char="Ø"/>
            </a:pPr>
            <a:r>
              <a:rPr lang="en-US" dirty="0"/>
              <a:t>F31: </a:t>
            </a:r>
            <a:r>
              <a:rPr lang="en-US" dirty="0">
                <a:solidFill>
                  <a:srgbClr val="003366"/>
                </a:solidFill>
              </a:rPr>
              <a:t>Individual </a:t>
            </a:r>
            <a:r>
              <a:rPr lang="en-US" b="1" dirty="0">
                <a:solidFill>
                  <a:srgbClr val="003366"/>
                </a:solidFill>
              </a:rPr>
              <a:t>Predoctoral Fellowship</a:t>
            </a:r>
          </a:p>
          <a:p>
            <a:pPr>
              <a:lnSpc>
                <a:spcPct val="100000"/>
              </a:lnSpc>
              <a:spcAft>
                <a:spcPts val="1800"/>
              </a:spcAft>
              <a:buFont typeface="Wingdings" panose="05000000000000000000" pitchFamily="2" charset="2"/>
              <a:buChar char="Ø"/>
            </a:pPr>
            <a:r>
              <a:rPr lang="en-US" dirty="0"/>
              <a:t>F31: </a:t>
            </a:r>
            <a:r>
              <a:rPr lang="en-US" dirty="0">
                <a:solidFill>
                  <a:srgbClr val="003366"/>
                </a:solidFill>
              </a:rPr>
              <a:t>Individual </a:t>
            </a:r>
            <a:r>
              <a:rPr lang="en-US" b="1" dirty="0">
                <a:solidFill>
                  <a:srgbClr val="003366"/>
                </a:solidFill>
              </a:rPr>
              <a:t>Predoctoral Fellowship </a:t>
            </a:r>
            <a:r>
              <a:rPr lang="en-US" dirty="0">
                <a:solidFill>
                  <a:srgbClr val="003366"/>
                </a:solidFill>
              </a:rPr>
              <a:t>to promote </a:t>
            </a:r>
            <a:r>
              <a:rPr lang="en-US" b="1" dirty="0">
                <a:solidFill>
                  <a:srgbClr val="003366"/>
                </a:solidFill>
              </a:rPr>
              <a:t>diversity</a:t>
            </a:r>
            <a:r>
              <a:rPr lang="en-US" dirty="0">
                <a:solidFill>
                  <a:srgbClr val="003366"/>
                </a:solidFill>
              </a:rPr>
              <a:t> in Health-Related Research</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11</a:t>
            </a:fld>
            <a:endParaRPr lang="en-US" dirty="0" smtClean="0"/>
          </a:p>
        </p:txBody>
      </p:sp>
    </p:spTree>
    <p:extLst>
      <p:ext uri="{BB962C8B-B14F-4D97-AF65-F5344CB8AC3E}">
        <p14:creationId xmlns:p14="http://schemas.microsoft.com/office/powerpoint/2010/main" val="3982778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1348740" y="182880"/>
            <a:ext cx="7620000" cy="563563"/>
          </a:xfrm>
        </p:spPr>
        <p:txBody>
          <a:bodyPr/>
          <a:lstStyle/>
          <a:p>
            <a:r>
              <a:rPr lang="en-US" sz="3200" dirty="0">
                <a:solidFill>
                  <a:schemeClr val="tx2"/>
                </a:solidFill>
                <a:effectLst>
                  <a:outerShdw blurRad="38100" dist="38100" dir="2700000" algn="tl">
                    <a:srgbClr val="000000">
                      <a:alpha val="43137"/>
                    </a:srgbClr>
                  </a:outerShdw>
                </a:effectLst>
              </a:rPr>
              <a:t>Individual Fellowships: Postdoctoral</a:t>
            </a:r>
          </a:p>
        </p:txBody>
      </p:sp>
      <p:sp>
        <p:nvSpPr>
          <p:cNvPr id="384003" name="Rectangle 3"/>
          <p:cNvSpPr>
            <a:spLocks noGrp="1" noChangeArrowheads="1"/>
          </p:cNvSpPr>
          <p:nvPr>
            <p:ph type="body" idx="1"/>
          </p:nvPr>
        </p:nvSpPr>
        <p:spPr>
          <a:xfrm>
            <a:off x="609600" y="1219200"/>
            <a:ext cx="7947660" cy="4525963"/>
          </a:xfrm>
        </p:spPr>
        <p:txBody>
          <a:bodyPr/>
          <a:lstStyle/>
          <a:p>
            <a:pPr>
              <a:spcAft>
                <a:spcPts val="1800"/>
              </a:spcAft>
              <a:buFont typeface="Wingdings" panose="05000000000000000000" pitchFamily="2" charset="2"/>
              <a:buChar char="Ø"/>
            </a:pPr>
            <a:r>
              <a:rPr lang="en-US" sz="3000" dirty="0" smtClean="0"/>
              <a:t>F32</a:t>
            </a:r>
            <a:r>
              <a:rPr lang="en-US" sz="3000" dirty="0"/>
              <a:t>: </a:t>
            </a:r>
            <a:r>
              <a:rPr lang="en-US" sz="3000" b="1" dirty="0">
                <a:solidFill>
                  <a:srgbClr val="003366"/>
                </a:solidFill>
              </a:rPr>
              <a:t>Postdoctoral</a:t>
            </a:r>
            <a:r>
              <a:rPr lang="en-US" sz="3000" dirty="0">
                <a:solidFill>
                  <a:srgbClr val="003366"/>
                </a:solidFill>
              </a:rPr>
              <a:t> Fellowship</a:t>
            </a:r>
          </a:p>
          <a:p>
            <a:pPr>
              <a:spcAft>
                <a:spcPts val="1800"/>
              </a:spcAft>
              <a:buFont typeface="Wingdings" panose="05000000000000000000" pitchFamily="2" charset="2"/>
              <a:buChar char="Ø"/>
            </a:pPr>
            <a:r>
              <a:rPr lang="en-US" sz="3000" dirty="0"/>
              <a:t>F33: </a:t>
            </a:r>
            <a:r>
              <a:rPr lang="en-US" sz="3000" dirty="0">
                <a:solidFill>
                  <a:srgbClr val="003366"/>
                </a:solidFill>
              </a:rPr>
              <a:t>Postdoctoral </a:t>
            </a:r>
            <a:r>
              <a:rPr lang="en-US" sz="3000" b="1" dirty="0">
                <a:solidFill>
                  <a:srgbClr val="003366"/>
                </a:solidFill>
              </a:rPr>
              <a:t>Senior</a:t>
            </a:r>
            <a:r>
              <a:rPr lang="en-US" sz="3000" dirty="0">
                <a:solidFill>
                  <a:srgbClr val="003366"/>
                </a:solidFill>
              </a:rPr>
              <a:t> Fellowship</a:t>
            </a:r>
          </a:p>
          <a:p>
            <a:pPr>
              <a:buFont typeface="Wingdings" panose="05000000000000000000" pitchFamily="2" charset="2"/>
              <a:buChar char="Ø"/>
            </a:pPr>
            <a:endParaRPr lang="en-US" sz="3000" dirty="0"/>
          </a:p>
          <a:p>
            <a:pPr>
              <a:buFont typeface="Wingdings" panose="05000000000000000000" pitchFamily="2" charset="2"/>
              <a:buChar char="Ø"/>
            </a:pPr>
            <a:r>
              <a:rPr lang="en-US" sz="3000" dirty="0"/>
              <a:t>All active fellowship programs found at: </a:t>
            </a:r>
            <a:r>
              <a:rPr lang="en-US" sz="2400" dirty="0">
                <a:hlinkClick r:id="rId3"/>
              </a:rPr>
              <a:t>http://grants.nih.gov/training/F_files_nrsa.htm</a:t>
            </a:r>
            <a:r>
              <a:rPr lang="en-US" sz="2400" dirty="0"/>
              <a:t>   </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12</a:t>
            </a:fld>
            <a:endParaRPr lang="en-US" dirty="0" smtClean="0"/>
          </a:p>
        </p:txBody>
      </p:sp>
    </p:spTree>
    <p:extLst>
      <p:ext uri="{BB962C8B-B14F-4D97-AF65-F5344CB8AC3E}">
        <p14:creationId xmlns:p14="http://schemas.microsoft.com/office/powerpoint/2010/main" val="1225260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Fellowship Applications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US" sz="2800" dirty="0" smtClean="0"/>
          </a:p>
          <a:p>
            <a:pPr>
              <a:buFont typeface="Wingdings" panose="05000000000000000000" pitchFamily="2" charset="2"/>
              <a:buChar char="Ø"/>
            </a:pPr>
            <a:r>
              <a:rPr lang="en-US" dirty="0" smtClean="0"/>
              <a:t>Eligible </a:t>
            </a:r>
            <a:r>
              <a:rPr lang="en-US" dirty="0"/>
              <a:t>Institutions </a:t>
            </a:r>
            <a:r>
              <a:rPr lang="en-US" dirty="0" smtClean="0"/>
              <a:t>= Domestic, non-Domestic, non-profit, </a:t>
            </a:r>
            <a:r>
              <a:rPr lang="en-US" dirty="0"/>
              <a:t>public or private </a:t>
            </a:r>
            <a:r>
              <a:rPr lang="en-US" dirty="0" smtClean="0"/>
              <a:t>institutions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Research </a:t>
            </a:r>
            <a:r>
              <a:rPr lang="en-US" dirty="0"/>
              <a:t>training must fall within the mission of the NIH awarding Institute or </a:t>
            </a:r>
            <a:r>
              <a:rPr lang="en-US" dirty="0" smtClean="0"/>
              <a:t>Center</a:t>
            </a:r>
          </a:p>
          <a:p>
            <a:pPr marL="0" indent="0">
              <a:buNone/>
            </a:pPr>
            <a:endParaRPr lang="en-US" sz="800" u="sng" dirty="0"/>
          </a:p>
          <a:p>
            <a:endParaRPr lang="en-US" dirty="0"/>
          </a:p>
        </p:txBody>
      </p:sp>
      <p:sp>
        <p:nvSpPr>
          <p:cNvPr id="4" name="Slide Number Placeholder 3"/>
          <p:cNvSpPr>
            <a:spLocks noGrp="1"/>
          </p:cNvSpPr>
          <p:nvPr>
            <p:ph type="sldNum" sz="quarter" idx="10"/>
          </p:nvPr>
        </p:nvSpPr>
        <p:spPr/>
        <p:txBody>
          <a:bodyPr/>
          <a:lstStyle/>
          <a:p>
            <a:fld id="{60583324-AE1C-3546-A724-4BA4670D7901}" type="slidenum">
              <a:rPr lang="en-US" smtClean="0"/>
              <a:pPr/>
              <a:t>13</a:t>
            </a:fld>
            <a:endParaRPr lang="en-US"/>
          </a:p>
        </p:txBody>
      </p:sp>
    </p:spTree>
    <p:extLst>
      <p:ext uri="{BB962C8B-B14F-4D97-AF65-F5344CB8AC3E}">
        <p14:creationId xmlns:p14="http://schemas.microsoft.com/office/powerpoint/2010/main" val="184082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1371600" y="175260"/>
            <a:ext cx="7620000" cy="563563"/>
          </a:xfrm>
        </p:spPr>
        <p:txBody>
          <a:bodyPr/>
          <a:lstStyle/>
          <a:p>
            <a:r>
              <a:rPr lang="en-US" sz="3200" dirty="0">
                <a:solidFill>
                  <a:schemeClr val="tx2"/>
                </a:solidFill>
                <a:effectLst>
                  <a:outerShdw blurRad="38100" dist="38100" dir="2700000" algn="tl">
                    <a:srgbClr val="000000">
                      <a:alpha val="43137"/>
                    </a:srgbClr>
                  </a:outerShdw>
                </a:effectLst>
              </a:rPr>
              <a:t>Fellowship Applications</a:t>
            </a:r>
          </a:p>
        </p:txBody>
      </p:sp>
      <p:sp>
        <p:nvSpPr>
          <p:cNvPr id="417795" name="Rectangle 3"/>
          <p:cNvSpPr>
            <a:spLocks noGrp="1" noChangeArrowheads="1"/>
          </p:cNvSpPr>
          <p:nvPr>
            <p:ph type="body" idx="1"/>
          </p:nvPr>
        </p:nvSpPr>
        <p:spPr>
          <a:xfrm>
            <a:off x="381000" y="1143000"/>
            <a:ext cx="8229600" cy="4800600"/>
          </a:xfrm>
        </p:spPr>
        <p:txBody>
          <a:bodyPr/>
          <a:lstStyle/>
          <a:p>
            <a:pPr>
              <a:buFont typeface="Wingdings" panose="05000000000000000000" pitchFamily="2" charset="2"/>
              <a:buChar char="Ø"/>
            </a:pPr>
            <a:r>
              <a:rPr lang="en-US" dirty="0"/>
              <a:t>Submitted electronically through Grants.gov using Application Package found with the FOA</a:t>
            </a:r>
          </a:p>
          <a:p>
            <a:pPr>
              <a:buFont typeface="Wingdings" panose="05000000000000000000" pitchFamily="2" charset="2"/>
              <a:buChar char="Ø"/>
            </a:pPr>
            <a:endParaRPr lang="en-US" dirty="0"/>
          </a:p>
          <a:p>
            <a:pPr>
              <a:buFont typeface="Wingdings" panose="05000000000000000000" pitchFamily="2" charset="2"/>
              <a:buChar char="Ø"/>
            </a:pPr>
            <a:r>
              <a:rPr lang="en-US" dirty="0"/>
              <a:t>Reference letter submission separate through </a:t>
            </a:r>
            <a:r>
              <a:rPr lang="en-US" dirty="0" smtClean="0"/>
              <a:t>the NIH eRA Commons system; </a:t>
            </a:r>
            <a:r>
              <a:rPr lang="en-US" dirty="0"/>
              <a:t>are matched</a:t>
            </a:r>
            <a:r>
              <a:rPr lang="en-US" sz="2800" dirty="0"/>
              <a:t> with application at </a:t>
            </a:r>
            <a:r>
              <a:rPr lang="en-US" sz="2800" dirty="0" smtClean="0"/>
              <a:t>NIH</a:t>
            </a:r>
          </a:p>
          <a:p>
            <a:pPr lvl="1">
              <a:buFont typeface="Wingdings" panose="05000000000000000000" pitchFamily="2" charset="2"/>
              <a:buChar char="Ø"/>
            </a:pPr>
            <a:r>
              <a:rPr lang="en-US" sz="2400" dirty="0" smtClean="0"/>
              <a:t>Letters are due by the application receipt date  </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14</a:t>
            </a:fld>
            <a:endParaRPr lang="en-US" dirty="0" smtClean="0"/>
          </a:p>
        </p:txBody>
      </p:sp>
    </p:spTree>
    <p:extLst>
      <p:ext uri="{BB962C8B-B14F-4D97-AF65-F5344CB8AC3E}">
        <p14:creationId xmlns:p14="http://schemas.microsoft.com/office/powerpoint/2010/main" val="379968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1383030" y="163830"/>
            <a:ext cx="7620000" cy="563563"/>
          </a:xfrm>
        </p:spPr>
        <p:txBody>
          <a:bodyPr/>
          <a:lstStyle/>
          <a:p>
            <a:r>
              <a:rPr lang="en-US" sz="3200" dirty="0">
                <a:solidFill>
                  <a:schemeClr val="tx2"/>
                </a:solidFill>
                <a:effectLst>
                  <a:outerShdw blurRad="38100" dist="38100" dir="2700000" algn="tl">
                    <a:srgbClr val="000000">
                      <a:alpha val="43137"/>
                    </a:srgbClr>
                  </a:outerShdw>
                </a:effectLst>
              </a:rPr>
              <a:t>Fellowship Review and Award</a:t>
            </a:r>
          </a:p>
        </p:txBody>
      </p:sp>
      <p:sp>
        <p:nvSpPr>
          <p:cNvPr id="386051" name="Rectangle 3"/>
          <p:cNvSpPr>
            <a:spLocks noGrp="1" noChangeArrowheads="1"/>
          </p:cNvSpPr>
          <p:nvPr>
            <p:ph type="body" idx="1"/>
          </p:nvPr>
        </p:nvSpPr>
        <p:spPr>
          <a:xfrm>
            <a:off x="533400" y="1143000"/>
            <a:ext cx="8229600" cy="4800600"/>
          </a:xfrm>
        </p:spPr>
        <p:txBody>
          <a:bodyPr/>
          <a:lstStyle/>
          <a:p>
            <a:pPr>
              <a:spcAft>
                <a:spcPts val="1200"/>
              </a:spcAft>
              <a:buFont typeface="Wingdings" panose="05000000000000000000" pitchFamily="2" charset="2"/>
              <a:buChar char="Ø"/>
            </a:pPr>
            <a:r>
              <a:rPr lang="en-US" dirty="0" smtClean="0"/>
              <a:t>Two-level </a:t>
            </a:r>
            <a:r>
              <a:rPr lang="en-US" dirty="0"/>
              <a:t>review</a:t>
            </a:r>
          </a:p>
          <a:p>
            <a:pPr lvl="1">
              <a:spcAft>
                <a:spcPts val="1200"/>
              </a:spcAft>
              <a:buFont typeface="Wingdings" panose="05000000000000000000" pitchFamily="2" charset="2"/>
              <a:buChar char="Ø"/>
            </a:pPr>
            <a:r>
              <a:rPr lang="en-US" dirty="0"/>
              <a:t>Initial </a:t>
            </a:r>
            <a:r>
              <a:rPr lang="en-US" dirty="0" smtClean="0"/>
              <a:t>Review </a:t>
            </a:r>
            <a:r>
              <a:rPr lang="en-US" dirty="0"/>
              <a:t>Group</a:t>
            </a:r>
          </a:p>
          <a:p>
            <a:pPr lvl="1">
              <a:spcAft>
                <a:spcPts val="2400"/>
              </a:spcAft>
              <a:buFont typeface="Wingdings" panose="05000000000000000000" pitchFamily="2" charset="2"/>
              <a:buChar char="Ø"/>
            </a:pPr>
            <a:r>
              <a:rPr lang="en-US" dirty="0"/>
              <a:t>Institute/Center P</a:t>
            </a:r>
            <a:r>
              <a:rPr lang="en-US" dirty="0" smtClean="0"/>
              <a:t>rogram </a:t>
            </a:r>
            <a:r>
              <a:rPr lang="en-US" dirty="0"/>
              <a:t>Staff</a:t>
            </a:r>
          </a:p>
          <a:p>
            <a:pPr>
              <a:spcAft>
                <a:spcPts val="1200"/>
              </a:spcAft>
              <a:buFont typeface="Wingdings" panose="05000000000000000000" pitchFamily="2" charset="2"/>
              <a:buChar char="Ø"/>
            </a:pPr>
            <a:r>
              <a:rPr lang="en-US" dirty="0"/>
              <a:t>Generally </a:t>
            </a:r>
            <a:r>
              <a:rPr lang="en-US" dirty="0" smtClean="0"/>
              <a:t>5-6 </a:t>
            </a:r>
            <a:r>
              <a:rPr lang="en-US" dirty="0"/>
              <a:t>month period from receipt to earliest possible award</a:t>
            </a:r>
          </a:p>
          <a:p>
            <a:pPr>
              <a:spcAft>
                <a:spcPts val="1200"/>
              </a:spcAft>
              <a:buFont typeface="Wingdings" panose="05000000000000000000" pitchFamily="2" charset="2"/>
              <a:buChar char="Ø"/>
            </a:pPr>
            <a:r>
              <a:rPr lang="en-US" dirty="0"/>
              <a:t>Check Funding Opportunity Announcements for variations</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15</a:t>
            </a:fld>
            <a:endParaRPr lang="en-US" dirty="0" smtClean="0"/>
          </a:p>
        </p:txBody>
      </p:sp>
    </p:spTree>
    <p:extLst>
      <p:ext uri="{BB962C8B-B14F-4D97-AF65-F5344CB8AC3E}">
        <p14:creationId xmlns:p14="http://schemas.microsoft.com/office/powerpoint/2010/main" val="133695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1325880" y="182880"/>
            <a:ext cx="7620000" cy="563563"/>
          </a:xfrm>
        </p:spPr>
        <p:txBody>
          <a:bodyPr/>
          <a:lstStyle/>
          <a:p>
            <a:r>
              <a:rPr lang="en-US" sz="3200" dirty="0">
                <a:solidFill>
                  <a:schemeClr val="tx2"/>
                </a:solidFill>
                <a:effectLst>
                  <a:outerShdw blurRad="38100" dist="38100" dir="2700000" algn="tl">
                    <a:srgbClr val="000000">
                      <a:alpha val="43137"/>
                    </a:srgbClr>
                  </a:outerShdw>
                </a:effectLst>
              </a:rPr>
              <a:t>Fellowship </a:t>
            </a:r>
            <a:r>
              <a:rPr lang="en-US" sz="3200" u="heavy" dirty="0">
                <a:solidFill>
                  <a:schemeClr val="tx2"/>
                </a:solidFill>
                <a:effectLst>
                  <a:outerShdw blurRad="38100" dist="38100" dir="2700000" algn="tl">
                    <a:srgbClr val="000000">
                      <a:alpha val="43137"/>
                    </a:srgbClr>
                  </a:outerShdw>
                </a:effectLst>
              </a:rPr>
              <a:t>Scored</a:t>
            </a:r>
            <a:r>
              <a:rPr lang="en-US" sz="3200" dirty="0">
                <a:solidFill>
                  <a:schemeClr val="tx2"/>
                </a:solidFill>
                <a:effectLst>
                  <a:outerShdw blurRad="38100" dist="38100" dir="2700000" algn="tl">
                    <a:srgbClr val="000000">
                      <a:alpha val="43137"/>
                    </a:srgbClr>
                  </a:outerShdw>
                </a:effectLst>
              </a:rPr>
              <a:t> Review Criteria</a:t>
            </a:r>
          </a:p>
        </p:txBody>
      </p:sp>
      <p:sp>
        <p:nvSpPr>
          <p:cNvPr id="388099" name="Rectangle 3"/>
          <p:cNvSpPr>
            <a:spLocks noGrp="1" noChangeArrowheads="1"/>
          </p:cNvSpPr>
          <p:nvPr>
            <p:ph type="body" idx="1"/>
          </p:nvPr>
        </p:nvSpPr>
        <p:spPr>
          <a:xfrm>
            <a:off x="533400" y="1219200"/>
            <a:ext cx="8229600" cy="4343400"/>
          </a:xfrm>
        </p:spPr>
        <p:txBody>
          <a:bodyPr/>
          <a:lstStyle/>
          <a:p>
            <a:pPr>
              <a:buFont typeface="Wingdings" panose="05000000000000000000" pitchFamily="2" charset="2"/>
              <a:buChar char="Ø"/>
            </a:pPr>
            <a:r>
              <a:rPr lang="en-US" dirty="0">
                <a:solidFill>
                  <a:srgbClr val="003366"/>
                </a:solidFill>
              </a:rPr>
              <a:t>Fellowship Applicant</a:t>
            </a:r>
          </a:p>
          <a:p>
            <a:pPr>
              <a:buFont typeface="Wingdings" panose="05000000000000000000" pitchFamily="2" charset="2"/>
              <a:buChar char="Ø"/>
            </a:pPr>
            <a:r>
              <a:rPr lang="en-US" dirty="0">
                <a:solidFill>
                  <a:srgbClr val="003366"/>
                </a:solidFill>
              </a:rPr>
              <a:t>Sponsor, Collaborators/Consultants</a:t>
            </a:r>
          </a:p>
          <a:p>
            <a:pPr>
              <a:buFont typeface="Wingdings" panose="05000000000000000000" pitchFamily="2" charset="2"/>
              <a:buChar char="Ø"/>
            </a:pPr>
            <a:r>
              <a:rPr lang="en-US" dirty="0">
                <a:solidFill>
                  <a:srgbClr val="003366"/>
                </a:solidFill>
              </a:rPr>
              <a:t>Research Training Plan</a:t>
            </a:r>
          </a:p>
          <a:p>
            <a:pPr>
              <a:buFont typeface="Wingdings" panose="05000000000000000000" pitchFamily="2" charset="2"/>
              <a:buChar char="Ø"/>
            </a:pPr>
            <a:r>
              <a:rPr lang="en-US" dirty="0">
                <a:solidFill>
                  <a:srgbClr val="003366"/>
                </a:solidFill>
              </a:rPr>
              <a:t>Training Potential</a:t>
            </a:r>
          </a:p>
          <a:p>
            <a:pPr>
              <a:buFont typeface="Wingdings" panose="05000000000000000000" pitchFamily="2" charset="2"/>
              <a:buChar char="Ø"/>
            </a:pPr>
            <a:r>
              <a:rPr lang="en-US" dirty="0">
                <a:solidFill>
                  <a:srgbClr val="003366"/>
                </a:solidFill>
              </a:rPr>
              <a:t>Institutional Environment and Commitment to Training</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16</a:t>
            </a:fld>
            <a:endParaRPr lang="en-US" dirty="0" smtClean="0"/>
          </a:p>
        </p:txBody>
      </p:sp>
    </p:spTree>
    <p:extLst>
      <p:ext uri="{BB962C8B-B14F-4D97-AF65-F5344CB8AC3E}">
        <p14:creationId xmlns:p14="http://schemas.microsoft.com/office/powerpoint/2010/main" val="1820287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156079" y="152400"/>
            <a:ext cx="8816340" cy="716121"/>
          </a:xfrm>
        </p:spPr>
        <p:txBody>
          <a:bodyPr>
            <a:noAutofit/>
          </a:bodyPr>
          <a:lstStyle/>
          <a:p>
            <a:r>
              <a:rPr lang="en-US" sz="3200" dirty="0">
                <a:solidFill>
                  <a:schemeClr val="tx2"/>
                </a:solidFill>
                <a:effectLst>
                  <a:outerShdw blurRad="38100" dist="38100" dir="2700000" algn="tl">
                    <a:srgbClr val="000000">
                      <a:alpha val="43137"/>
                    </a:srgbClr>
                  </a:outerShdw>
                </a:effectLst>
              </a:rPr>
              <a:t>Additional </a:t>
            </a:r>
            <a:r>
              <a:rPr lang="en-US" sz="3200" dirty="0" smtClean="0">
                <a:solidFill>
                  <a:schemeClr val="tx2"/>
                </a:solidFill>
                <a:effectLst>
                  <a:outerShdw blurRad="38100" dist="38100" dir="2700000" algn="tl">
                    <a:srgbClr val="000000">
                      <a:alpha val="43137"/>
                    </a:srgbClr>
                  </a:outerShdw>
                </a:effectLst>
              </a:rPr>
              <a:t>Review </a:t>
            </a:r>
            <a:r>
              <a:rPr lang="en-US" sz="3200" dirty="0">
                <a:solidFill>
                  <a:schemeClr val="tx2"/>
                </a:solidFill>
                <a:effectLst>
                  <a:outerShdw blurRad="38100" dist="38100" dir="2700000" algn="tl">
                    <a:srgbClr val="000000">
                      <a:alpha val="43137"/>
                    </a:srgbClr>
                  </a:outerShdw>
                </a:effectLst>
              </a:rPr>
              <a:t>Criteria &amp; Considerations</a:t>
            </a:r>
          </a:p>
        </p:txBody>
      </p:sp>
      <p:sp>
        <p:nvSpPr>
          <p:cNvPr id="415747" name="Rectangle 3"/>
          <p:cNvSpPr>
            <a:spLocks noGrp="1" noChangeArrowheads="1"/>
          </p:cNvSpPr>
          <p:nvPr>
            <p:ph type="body" idx="1"/>
          </p:nvPr>
        </p:nvSpPr>
        <p:spPr>
          <a:xfrm>
            <a:off x="457200" y="1219200"/>
            <a:ext cx="8229600" cy="4572000"/>
          </a:xfrm>
        </p:spPr>
        <p:txBody>
          <a:bodyPr/>
          <a:lstStyle/>
          <a:p>
            <a:pPr>
              <a:buFont typeface="Wingdings" panose="05000000000000000000" pitchFamily="2" charset="2"/>
              <a:buChar char="Ø"/>
            </a:pPr>
            <a:r>
              <a:rPr lang="en-US" sz="2800" dirty="0"/>
              <a:t>Additional Review Criteria</a:t>
            </a:r>
          </a:p>
          <a:p>
            <a:pPr lvl="1">
              <a:buFont typeface="Wingdings" panose="05000000000000000000" pitchFamily="2" charset="2"/>
              <a:buChar char="Ø"/>
            </a:pPr>
            <a:r>
              <a:rPr lang="en-US" sz="2400" dirty="0"/>
              <a:t>Protection for Human Subjects</a:t>
            </a:r>
          </a:p>
          <a:p>
            <a:pPr lvl="1">
              <a:lnSpc>
                <a:spcPct val="75000"/>
              </a:lnSpc>
              <a:buFont typeface="Wingdings" panose="05000000000000000000" pitchFamily="2" charset="2"/>
              <a:buChar char="Ø"/>
            </a:pPr>
            <a:r>
              <a:rPr lang="en-US" sz="2400" dirty="0"/>
              <a:t>Inclusion of Women, Minorities, and Children</a:t>
            </a:r>
          </a:p>
          <a:p>
            <a:pPr lvl="1">
              <a:lnSpc>
                <a:spcPct val="75000"/>
              </a:lnSpc>
              <a:buFont typeface="Wingdings" panose="05000000000000000000" pitchFamily="2" charset="2"/>
              <a:buChar char="Ø"/>
            </a:pPr>
            <a:r>
              <a:rPr lang="en-US" sz="2400" dirty="0"/>
              <a:t>Vertebrate Animals</a:t>
            </a:r>
          </a:p>
          <a:p>
            <a:pPr lvl="1">
              <a:lnSpc>
                <a:spcPct val="75000"/>
              </a:lnSpc>
              <a:buFont typeface="Wingdings" panose="05000000000000000000" pitchFamily="2" charset="2"/>
              <a:buChar char="Ø"/>
            </a:pPr>
            <a:r>
              <a:rPr lang="en-US" sz="2400" dirty="0"/>
              <a:t>Biohazards</a:t>
            </a:r>
          </a:p>
          <a:p>
            <a:pPr lvl="1">
              <a:lnSpc>
                <a:spcPct val="75000"/>
              </a:lnSpc>
              <a:spcAft>
                <a:spcPts val="1800"/>
              </a:spcAft>
              <a:buFont typeface="Wingdings" panose="05000000000000000000" pitchFamily="2" charset="2"/>
              <a:buChar char="Ø"/>
            </a:pPr>
            <a:r>
              <a:rPr lang="en-US" sz="2400" dirty="0"/>
              <a:t>Resubmission &amp; Renewal factors</a:t>
            </a:r>
          </a:p>
          <a:p>
            <a:pPr>
              <a:lnSpc>
                <a:spcPct val="75000"/>
              </a:lnSpc>
              <a:spcAft>
                <a:spcPts val="1800"/>
              </a:spcAft>
              <a:buFont typeface="Wingdings" panose="05000000000000000000" pitchFamily="2" charset="2"/>
              <a:buChar char="Ø"/>
            </a:pPr>
            <a:r>
              <a:rPr lang="en-US" sz="2800" dirty="0"/>
              <a:t>Additional Review Considerations</a:t>
            </a:r>
          </a:p>
          <a:p>
            <a:pPr lvl="1">
              <a:lnSpc>
                <a:spcPct val="75000"/>
              </a:lnSpc>
              <a:buFont typeface="Wingdings" panose="05000000000000000000" pitchFamily="2" charset="2"/>
              <a:buChar char="Ø"/>
            </a:pPr>
            <a:r>
              <a:rPr lang="en-US" sz="2400" dirty="0"/>
              <a:t>Training in the Responsible Conduct of Research</a:t>
            </a:r>
          </a:p>
          <a:p>
            <a:pPr lvl="1">
              <a:lnSpc>
                <a:spcPct val="75000"/>
              </a:lnSpc>
              <a:buFont typeface="Wingdings" panose="05000000000000000000" pitchFamily="2" charset="2"/>
              <a:buChar char="Ø"/>
            </a:pPr>
            <a:r>
              <a:rPr lang="en-US" sz="2400" dirty="0"/>
              <a:t>Select Agents Research</a:t>
            </a:r>
          </a:p>
          <a:p>
            <a:pPr lvl="1">
              <a:lnSpc>
                <a:spcPct val="75000"/>
              </a:lnSpc>
              <a:buFont typeface="Wingdings" panose="05000000000000000000" pitchFamily="2" charset="2"/>
              <a:buChar char="Ø"/>
            </a:pPr>
            <a:r>
              <a:rPr lang="en-US" sz="2400" dirty="0"/>
              <a:t>Resource Sharing Plans </a:t>
            </a:r>
          </a:p>
          <a:p>
            <a:pPr lvl="1">
              <a:lnSpc>
                <a:spcPct val="75000"/>
              </a:lnSpc>
              <a:buFont typeface="Wingdings" panose="05000000000000000000" pitchFamily="2" charset="2"/>
              <a:buChar char="Ø"/>
            </a:pPr>
            <a:r>
              <a:rPr lang="en-US" sz="2400" dirty="0"/>
              <a:t>Budget &amp; Period of Support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17</a:t>
            </a:fld>
            <a:endParaRPr lang="en-US" dirty="0" smtClean="0"/>
          </a:p>
        </p:txBody>
      </p:sp>
    </p:spTree>
    <p:extLst>
      <p:ext uri="{BB962C8B-B14F-4D97-AF65-F5344CB8AC3E}">
        <p14:creationId xmlns:p14="http://schemas.microsoft.com/office/powerpoint/2010/main" val="3030376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514600"/>
            <a:ext cx="7086600" cy="1524000"/>
          </a:xfrm>
        </p:spPr>
        <p:txBody>
          <a:bodyPr/>
          <a:lstStyle/>
          <a:p>
            <a:r>
              <a:rPr lang="en-US" sz="4400" b="1" dirty="0" smtClean="0">
                <a:effectLst>
                  <a:outerShdw blurRad="38100" dist="38100" dir="2700000" algn="tl">
                    <a:srgbClr val="000000">
                      <a:alpha val="43137"/>
                    </a:srgbClr>
                  </a:outerShdw>
                </a:effectLst>
              </a:rPr>
              <a:t>Institutional Training Grants</a:t>
            </a:r>
            <a:endParaRPr lang="en-US" sz="44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F82AFAF-5A4B-5C47-B403-1AB532082E29}" type="slidenum">
              <a:rPr lang="en-US" smtClean="0"/>
              <a:pPr/>
              <a:t>18</a:t>
            </a:fld>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3997316"/>
            <a:ext cx="2578608" cy="2244988"/>
          </a:xfrm>
          <a:prstGeom prst="rect">
            <a:avLst/>
          </a:prstGeom>
        </p:spPr>
      </p:pic>
    </p:spTree>
    <p:extLst>
      <p:ext uri="{BB962C8B-B14F-4D97-AF65-F5344CB8AC3E}">
        <p14:creationId xmlns:p14="http://schemas.microsoft.com/office/powerpoint/2010/main" val="3523572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1337310" y="16383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Institutional Training Grants</a:t>
            </a:r>
          </a:p>
        </p:txBody>
      </p:sp>
      <p:sp>
        <p:nvSpPr>
          <p:cNvPr id="390147" name="Rectangle 3"/>
          <p:cNvSpPr>
            <a:spLocks noGrp="1" noChangeArrowheads="1"/>
          </p:cNvSpPr>
          <p:nvPr>
            <p:ph type="body" idx="1"/>
          </p:nvPr>
        </p:nvSpPr>
        <p:spPr>
          <a:xfrm>
            <a:off x="533400" y="1295400"/>
            <a:ext cx="8153400" cy="4495800"/>
          </a:xfrm>
        </p:spPr>
        <p:txBody>
          <a:bodyPr/>
          <a:lstStyle/>
          <a:p>
            <a:pPr>
              <a:spcAft>
                <a:spcPts val="1200"/>
              </a:spcAft>
              <a:buFont typeface="Wingdings" panose="05000000000000000000" pitchFamily="2" charset="2"/>
              <a:buChar char="Ø"/>
            </a:pPr>
            <a:r>
              <a:rPr lang="en-US" dirty="0" smtClean="0"/>
              <a:t>Purpose</a:t>
            </a:r>
            <a:r>
              <a:rPr lang="en-US" dirty="0"/>
              <a:t>: To develop and enhance research training through a </a:t>
            </a:r>
            <a:r>
              <a:rPr lang="en-US" b="1" dirty="0" smtClean="0"/>
              <a:t>coordinated programmatic </a:t>
            </a:r>
            <a:r>
              <a:rPr lang="en-US" b="1" dirty="0"/>
              <a:t>approach</a:t>
            </a:r>
          </a:p>
          <a:p>
            <a:pPr>
              <a:spcAft>
                <a:spcPts val="1200"/>
              </a:spcAft>
              <a:buFont typeface="Wingdings" panose="05000000000000000000" pitchFamily="2" charset="2"/>
              <a:buChar char="Ø"/>
            </a:pPr>
            <a:r>
              <a:rPr lang="en-US" b="1" dirty="0"/>
              <a:t>Trainees</a:t>
            </a:r>
            <a:r>
              <a:rPr lang="en-US" dirty="0"/>
              <a:t> and fellows are </a:t>
            </a:r>
            <a:r>
              <a:rPr lang="en-US" b="1" dirty="0"/>
              <a:t>selected by the institution</a:t>
            </a:r>
          </a:p>
          <a:p>
            <a:pPr>
              <a:spcAft>
                <a:spcPts val="1200"/>
              </a:spcAft>
              <a:buFont typeface="Wingdings" panose="05000000000000000000" pitchFamily="2" charset="2"/>
              <a:buChar char="Ø"/>
            </a:pPr>
            <a:r>
              <a:rPr lang="en-US" dirty="0"/>
              <a:t>Training usually provided in defined areas of science</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19</a:t>
            </a:fld>
            <a:endParaRPr lang="en-US" dirty="0" smtClean="0"/>
          </a:p>
        </p:txBody>
      </p:sp>
    </p:spTree>
    <p:extLst>
      <p:ext uri="{BB962C8B-B14F-4D97-AF65-F5344CB8AC3E}">
        <p14:creationId xmlns:p14="http://schemas.microsoft.com/office/powerpoint/2010/main" val="1922068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National Research Service Awards</a:t>
            </a:r>
            <a:endParaRPr lang="en-US" sz="3200" dirty="0">
              <a:solidFill>
                <a:schemeClr val="tx1"/>
              </a:solidFill>
            </a:endParaRPr>
          </a:p>
        </p:txBody>
      </p:sp>
      <p:sp>
        <p:nvSpPr>
          <p:cNvPr id="3" name="Slide Number Placeholder 2"/>
          <p:cNvSpPr>
            <a:spLocks noGrp="1"/>
          </p:cNvSpPr>
          <p:nvPr>
            <p:ph type="sldNum" sz="quarter" idx="10"/>
          </p:nvPr>
        </p:nvSpPr>
        <p:spPr/>
        <p:txBody>
          <a:bodyPr/>
          <a:lstStyle/>
          <a:p>
            <a:fld id="{D303D29F-C580-5C4D-AAA1-94293C4E9288}" type="slidenum">
              <a:rPr lang="en-US" smtClean="0"/>
              <a:pPr/>
              <a:t>2</a:t>
            </a:fld>
            <a:endParaRPr lang="en-US"/>
          </a:p>
        </p:txBody>
      </p:sp>
      <p:sp>
        <p:nvSpPr>
          <p:cNvPr id="4" name="Rectangle 3"/>
          <p:cNvSpPr/>
          <p:nvPr/>
        </p:nvSpPr>
        <p:spPr>
          <a:xfrm>
            <a:off x="457199" y="1447800"/>
            <a:ext cx="8276897" cy="4770537"/>
          </a:xfrm>
          <a:prstGeom prst="rect">
            <a:avLst/>
          </a:prstGeom>
        </p:spPr>
        <p:txBody>
          <a:bodyPr wrap="square">
            <a:spAutoFit/>
          </a:bodyPr>
          <a:lstStyle/>
          <a:p>
            <a:r>
              <a:rPr lang="en-US" sz="2800" b="1" i="1" dirty="0" smtClean="0">
                <a:solidFill>
                  <a:srgbClr val="000000"/>
                </a:solidFill>
              </a:rPr>
              <a:t>What are they?</a:t>
            </a:r>
          </a:p>
          <a:p>
            <a:r>
              <a:rPr lang="en-US" sz="2400" dirty="0" smtClean="0">
                <a:solidFill>
                  <a:srgbClr val="000000"/>
                </a:solidFill>
              </a:rPr>
              <a:t>NRSA </a:t>
            </a:r>
            <a:r>
              <a:rPr lang="en-US" sz="2400" dirty="0">
                <a:solidFill>
                  <a:srgbClr val="000000"/>
                </a:solidFill>
              </a:rPr>
              <a:t>awards support the training of biomedical, behavioral, and clinical researchers through individual pre- and postdoctoral fellowships, and institutional research training grants</a:t>
            </a:r>
            <a:r>
              <a:rPr lang="en-US" sz="2400" dirty="0" smtClean="0">
                <a:solidFill>
                  <a:srgbClr val="000000"/>
                </a:solidFill>
              </a:rPr>
              <a:t>.</a:t>
            </a:r>
            <a:r>
              <a:rPr lang="en-US" sz="2400" dirty="0"/>
              <a:t> </a:t>
            </a:r>
            <a:endParaRPr lang="en-US" sz="2400" dirty="0" smtClean="0"/>
          </a:p>
          <a:p>
            <a:endParaRPr lang="en-US" sz="2800" dirty="0" smtClean="0"/>
          </a:p>
          <a:p>
            <a:r>
              <a:rPr lang="en-US" sz="2800" b="1" i="1" dirty="0" smtClean="0"/>
              <a:t>Program purpose?</a:t>
            </a:r>
            <a:endParaRPr lang="en-US" sz="2800" b="1" i="1" dirty="0"/>
          </a:p>
          <a:p>
            <a:r>
              <a:rPr lang="en-US" sz="2400" dirty="0" smtClean="0"/>
              <a:t>Ensuring </a:t>
            </a:r>
            <a:r>
              <a:rPr lang="en-US" sz="2400" dirty="0"/>
              <a:t>that a diverse pool of highly trained scientists is available in adequate numbers and in appropriate research areas to carry out the Nation’s biomedical, behavioral, and clinical research agenda. </a:t>
            </a:r>
          </a:p>
          <a:p>
            <a:endParaRPr lang="en-US" sz="2800" dirty="0"/>
          </a:p>
        </p:txBody>
      </p:sp>
    </p:spTree>
    <p:extLst>
      <p:ext uri="{BB962C8B-B14F-4D97-AF65-F5344CB8AC3E}">
        <p14:creationId xmlns:p14="http://schemas.microsoft.com/office/powerpoint/2010/main" val="139901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Institutional Training Grants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066800"/>
            <a:ext cx="8001000" cy="5334000"/>
          </a:xfrm>
        </p:spPr>
        <p:txBody>
          <a:bodyPr/>
          <a:lstStyle/>
          <a:p>
            <a:pPr>
              <a:buFont typeface="Wingdings" panose="05000000000000000000" pitchFamily="2" charset="2"/>
              <a:buChar char="Ø"/>
            </a:pPr>
            <a:r>
              <a:rPr lang="en-US" altLang="en-US" sz="2400" u="sng" dirty="0" smtClean="0"/>
              <a:t>T32 </a:t>
            </a:r>
            <a:r>
              <a:rPr lang="en-US" altLang="en-US" sz="2400" dirty="0"/>
              <a:t>-  NIH National Research Service Award Institutional Research Training </a:t>
            </a:r>
            <a:r>
              <a:rPr lang="en-US" altLang="en-US" sz="2400" dirty="0" smtClean="0"/>
              <a:t>Grants</a:t>
            </a:r>
          </a:p>
          <a:p>
            <a:pPr>
              <a:buFont typeface="Wingdings" panose="05000000000000000000" pitchFamily="2" charset="2"/>
              <a:buChar char="Ø"/>
            </a:pPr>
            <a:endParaRPr lang="en-US" altLang="en-US" sz="800" dirty="0"/>
          </a:p>
          <a:p>
            <a:pPr>
              <a:buFont typeface="Wingdings" panose="05000000000000000000" pitchFamily="2" charset="2"/>
              <a:buChar char="Ø"/>
            </a:pPr>
            <a:r>
              <a:rPr lang="en-US" altLang="en-US" sz="2400" u="sng" dirty="0"/>
              <a:t>T34</a:t>
            </a:r>
            <a:r>
              <a:rPr lang="en-US" altLang="en-US" sz="2400" dirty="0"/>
              <a:t> - Minority Access to Research Careers (MARC) Undergraduate Student Training in Academic Research (U*STAR Program) (administered by NIGMS) </a:t>
            </a:r>
            <a:endParaRPr lang="en-US" altLang="en-US" sz="2400" dirty="0" smtClean="0"/>
          </a:p>
          <a:p>
            <a:pPr>
              <a:buFont typeface="Wingdings" panose="05000000000000000000" pitchFamily="2" charset="2"/>
              <a:buChar char="Ø"/>
            </a:pPr>
            <a:endParaRPr lang="en-US" altLang="en-US" sz="800" dirty="0"/>
          </a:p>
          <a:p>
            <a:pPr>
              <a:buFont typeface="Wingdings" panose="05000000000000000000" pitchFamily="2" charset="2"/>
              <a:buChar char="Ø"/>
            </a:pPr>
            <a:r>
              <a:rPr lang="en-US" altLang="en-US" sz="2400" u="sng" dirty="0"/>
              <a:t>T34</a:t>
            </a:r>
            <a:r>
              <a:rPr lang="en-US" altLang="en-US" sz="2400" dirty="0"/>
              <a:t> Career Opportunities in Research (COR) Institutional Research Training Grants (administered by NIMH) </a:t>
            </a:r>
            <a:endParaRPr lang="en-US" altLang="en-US" sz="2400" dirty="0" smtClean="0"/>
          </a:p>
          <a:p>
            <a:pPr>
              <a:buFont typeface="Wingdings" panose="05000000000000000000" pitchFamily="2" charset="2"/>
              <a:buChar char="Ø"/>
            </a:pPr>
            <a:endParaRPr lang="en-US" altLang="en-US" sz="800" dirty="0"/>
          </a:p>
          <a:p>
            <a:pPr>
              <a:buFont typeface="Wingdings" panose="05000000000000000000" pitchFamily="2" charset="2"/>
              <a:buChar char="Ø"/>
            </a:pPr>
            <a:r>
              <a:rPr lang="en-US" altLang="en-US" sz="2400" u="sng" dirty="0"/>
              <a:t>T35</a:t>
            </a:r>
            <a:r>
              <a:rPr lang="en-US" altLang="en-US" sz="2400" dirty="0"/>
              <a:t> - </a:t>
            </a:r>
            <a:r>
              <a:rPr lang="en-US" altLang="en-US" sz="2400" dirty="0" err="1"/>
              <a:t>Kirschstein</a:t>
            </a:r>
            <a:r>
              <a:rPr lang="en-US" altLang="en-US" sz="2400" dirty="0"/>
              <a:t> - National Research Service Award Short-Term Institutional Research Training Grants</a:t>
            </a:r>
          </a:p>
          <a:p>
            <a:endParaRPr lang="en-US" dirty="0"/>
          </a:p>
        </p:txBody>
      </p:sp>
      <p:sp>
        <p:nvSpPr>
          <p:cNvPr id="4" name="Slide Number Placeholder 3"/>
          <p:cNvSpPr>
            <a:spLocks noGrp="1"/>
          </p:cNvSpPr>
          <p:nvPr>
            <p:ph type="sldNum" sz="quarter" idx="10"/>
          </p:nvPr>
        </p:nvSpPr>
        <p:spPr/>
        <p:txBody>
          <a:bodyPr/>
          <a:lstStyle/>
          <a:p>
            <a:fld id="{60583324-AE1C-3546-A724-4BA4670D7901}" type="slidenum">
              <a:rPr lang="en-US" smtClean="0"/>
              <a:pPr/>
              <a:t>20</a:t>
            </a:fld>
            <a:endParaRPr lang="en-US"/>
          </a:p>
        </p:txBody>
      </p:sp>
    </p:spTree>
    <p:extLst>
      <p:ext uri="{BB962C8B-B14F-4D97-AF65-F5344CB8AC3E}">
        <p14:creationId xmlns:p14="http://schemas.microsoft.com/office/powerpoint/2010/main" val="3060143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1337310" y="17526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Application</a:t>
            </a:r>
          </a:p>
        </p:txBody>
      </p:sp>
      <p:sp>
        <p:nvSpPr>
          <p:cNvPr id="392195" name="Rectangle 3"/>
          <p:cNvSpPr>
            <a:spLocks noGrp="1" noChangeArrowheads="1"/>
          </p:cNvSpPr>
          <p:nvPr>
            <p:ph type="body" idx="1"/>
          </p:nvPr>
        </p:nvSpPr>
        <p:spPr>
          <a:xfrm>
            <a:off x="533400" y="1219200"/>
            <a:ext cx="8404860" cy="4953000"/>
          </a:xfrm>
        </p:spPr>
        <p:txBody>
          <a:bodyPr/>
          <a:lstStyle/>
          <a:p>
            <a:pPr>
              <a:lnSpc>
                <a:spcPct val="150000"/>
              </a:lnSpc>
              <a:spcAft>
                <a:spcPts val="1800"/>
              </a:spcAft>
              <a:buFont typeface="Wingdings" panose="05000000000000000000" pitchFamily="2" charset="2"/>
              <a:buChar char="Ø"/>
            </a:pPr>
            <a:r>
              <a:rPr lang="en-US" dirty="0" smtClean="0"/>
              <a:t>Application </a:t>
            </a:r>
            <a:r>
              <a:rPr lang="en-US" dirty="0"/>
              <a:t>package </a:t>
            </a:r>
            <a:r>
              <a:rPr lang="en-US" dirty="0" smtClean="0"/>
              <a:t>can be found </a:t>
            </a:r>
            <a:r>
              <a:rPr lang="en-US" dirty="0"/>
              <a:t>with the Funding Opportunity </a:t>
            </a:r>
            <a:r>
              <a:rPr lang="en-US" dirty="0" smtClean="0"/>
              <a:t>Announcement</a:t>
            </a:r>
          </a:p>
          <a:p>
            <a:pPr>
              <a:lnSpc>
                <a:spcPct val="150000"/>
              </a:lnSpc>
              <a:spcAft>
                <a:spcPts val="2400"/>
              </a:spcAft>
              <a:buFont typeface="Wingdings" panose="05000000000000000000" pitchFamily="2" charset="2"/>
              <a:buChar char="Ø"/>
            </a:pPr>
            <a:r>
              <a:rPr lang="en-US" dirty="0" smtClean="0"/>
              <a:t>Submitted Electronically</a:t>
            </a:r>
          </a:p>
          <a:p>
            <a:pPr marL="0" indent="0" algn="ctr">
              <a:lnSpc>
                <a:spcPct val="150000"/>
              </a:lnSpc>
              <a:spcAft>
                <a:spcPts val="2400"/>
              </a:spcAft>
              <a:buNone/>
            </a:pPr>
            <a:r>
              <a:rPr lang="en-US" dirty="0" smtClean="0"/>
              <a:t>** </a:t>
            </a:r>
            <a:r>
              <a:rPr lang="en-US" sz="2800" dirty="0" smtClean="0"/>
              <a:t>Forms D application package now used for all application receipt dates on and after May 25, 2016.</a:t>
            </a:r>
            <a:endParaRPr lang="en-US" sz="28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21</a:t>
            </a:fld>
            <a:endParaRPr lang="en-US" dirty="0" smtClean="0"/>
          </a:p>
        </p:txBody>
      </p:sp>
    </p:spTree>
    <p:extLst>
      <p:ext uri="{BB962C8B-B14F-4D97-AF65-F5344CB8AC3E}">
        <p14:creationId xmlns:p14="http://schemas.microsoft.com/office/powerpoint/2010/main" val="49601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268730" y="20574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Application (cont.)</a:t>
            </a:r>
          </a:p>
        </p:txBody>
      </p:sp>
      <p:sp>
        <p:nvSpPr>
          <p:cNvPr id="394243" name="Rectangle 3"/>
          <p:cNvSpPr>
            <a:spLocks noGrp="1" noChangeArrowheads="1"/>
          </p:cNvSpPr>
          <p:nvPr>
            <p:ph type="body" idx="1"/>
          </p:nvPr>
        </p:nvSpPr>
        <p:spPr>
          <a:xfrm>
            <a:off x="457200" y="1143000"/>
            <a:ext cx="8229600" cy="5029200"/>
          </a:xfrm>
        </p:spPr>
        <p:txBody>
          <a:bodyPr>
            <a:normAutofit/>
          </a:bodyPr>
          <a:lstStyle/>
          <a:p>
            <a:pPr>
              <a:buFont typeface="Wingdings" panose="05000000000000000000" pitchFamily="2" charset="2"/>
              <a:buChar char="Ø"/>
            </a:pPr>
            <a:r>
              <a:rPr lang="en-US" sz="2800" dirty="0"/>
              <a:t>Eligible Institutions = Domestic, non-profit public or private institutions</a:t>
            </a:r>
          </a:p>
          <a:p>
            <a:pPr>
              <a:buFont typeface="Wingdings" panose="05000000000000000000" pitchFamily="2" charset="2"/>
              <a:buChar char="Ø"/>
            </a:pPr>
            <a:r>
              <a:rPr lang="en-US" sz="2800" dirty="0"/>
              <a:t>Research training must fall within the mission of the NIH awarding Institute or Center</a:t>
            </a:r>
            <a:endParaRPr lang="en-US" sz="2800" u="sng" dirty="0"/>
          </a:p>
          <a:p>
            <a:pPr>
              <a:buFont typeface="Wingdings" panose="05000000000000000000" pitchFamily="2" charset="2"/>
              <a:buChar char="Ø"/>
            </a:pPr>
            <a:r>
              <a:rPr lang="en-US" sz="2800" u="sng" dirty="0"/>
              <a:t>Applicant Institutions must have:</a:t>
            </a:r>
            <a:r>
              <a:rPr lang="en-US" sz="2800" dirty="0"/>
              <a:t>  </a:t>
            </a:r>
          </a:p>
          <a:p>
            <a:pPr lvl="1">
              <a:buFont typeface="Wingdings" panose="05000000000000000000" pitchFamily="2" charset="2"/>
              <a:buChar char="Ø"/>
            </a:pPr>
            <a:r>
              <a:rPr lang="en-US" sz="2400" dirty="0"/>
              <a:t>Strong research program in the proposed area(s)</a:t>
            </a:r>
          </a:p>
          <a:p>
            <a:pPr lvl="1">
              <a:spcAft>
                <a:spcPts val="1200"/>
              </a:spcAft>
              <a:buFont typeface="Wingdings" panose="05000000000000000000" pitchFamily="2" charset="2"/>
              <a:buChar char="Ø"/>
            </a:pPr>
            <a:r>
              <a:rPr lang="en-US" sz="2400" dirty="0"/>
              <a:t>Competitive Applicant Pool</a:t>
            </a:r>
          </a:p>
          <a:p>
            <a:pPr>
              <a:spcBef>
                <a:spcPts val="0"/>
              </a:spcBef>
              <a:spcAft>
                <a:spcPts val="1200"/>
              </a:spcAft>
              <a:buFont typeface="Wingdings" panose="05000000000000000000" pitchFamily="2" charset="2"/>
              <a:buChar char="Ø"/>
            </a:pPr>
            <a:r>
              <a:rPr lang="en-US" sz="2800" u="sng" dirty="0"/>
              <a:t>Program Director(s) is/are responsible for:</a:t>
            </a:r>
          </a:p>
          <a:p>
            <a:pPr lvl="1">
              <a:spcBef>
                <a:spcPts val="0"/>
              </a:spcBef>
              <a:buFont typeface="Wingdings" panose="05000000000000000000" pitchFamily="2" charset="2"/>
              <a:buChar char="Ø"/>
            </a:pPr>
            <a:r>
              <a:rPr lang="en-US" sz="2400" dirty="0"/>
              <a:t>Overall direction of the training program</a:t>
            </a:r>
          </a:p>
          <a:p>
            <a:pPr lvl="1">
              <a:buFont typeface="Wingdings" panose="05000000000000000000" pitchFamily="2" charset="2"/>
              <a:buChar char="Ø"/>
            </a:pPr>
            <a:r>
              <a:rPr lang="en-US" sz="2400" dirty="0"/>
              <a:t>Selection and appointment of NRSA eligible trainees</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22</a:t>
            </a:fld>
            <a:endParaRPr lang="en-US" dirty="0" smtClean="0"/>
          </a:p>
        </p:txBody>
      </p:sp>
    </p:spTree>
    <p:extLst>
      <p:ext uri="{BB962C8B-B14F-4D97-AF65-F5344CB8AC3E}">
        <p14:creationId xmlns:p14="http://schemas.microsoft.com/office/powerpoint/2010/main" val="610239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Application (cont.)</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dirty="0"/>
              <a:t>New </a:t>
            </a:r>
            <a:r>
              <a:rPr lang="en-US" sz="2400" b="1" u="sng" dirty="0"/>
              <a:t>training data table formats</a:t>
            </a:r>
            <a:r>
              <a:rPr lang="en-US" sz="2400" b="1" dirty="0"/>
              <a:t> </a:t>
            </a:r>
            <a:r>
              <a:rPr lang="en-US" sz="2400" dirty="0"/>
              <a:t>must be used </a:t>
            </a:r>
            <a:r>
              <a:rPr lang="en-US" sz="2400" dirty="0" smtClean="0"/>
              <a:t>for competing applications and non-competing progress reports.  Applicants </a:t>
            </a:r>
            <a:r>
              <a:rPr lang="en-US" sz="2400" dirty="0"/>
              <a:t>may create tables for their applications and RPPRs either by using fillable tables in MS Word or via the </a:t>
            </a:r>
            <a:r>
              <a:rPr lang="en-US" sz="2400" dirty="0" err="1"/>
              <a:t>xTRACT</a:t>
            </a:r>
            <a:r>
              <a:rPr lang="en-US" sz="2400" dirty="0"/>
              <a:t> system. </a:t>
            </a:r>
            <a:endParaRPr lang="en-US" sz="2400" dirty="0" smtClean="0"/>
          </a:p>
          <a:p>
            <a:pPr marL="0" indent="0">
              <a:buNone/>
            </a:pPr>
            <a:endParaRPr lang="en-US" sz="2400" dirty="0" smtClean="0"/>
          </a:p>
          <a:p>
            <a:pPr marL="0" indent="0">
              <a:buNone/>
            </a:pPr>
            <a:r>
              <a:rPr lang="en-US" sz="2200" dirty="0" smtClean="0"/>
              <a:t>New tables are designed to:</a:t>
            </a:r>
            <a:endParaRPr lang="en-US" sz="2200" dirty="0"/>
          </a:p>
          <a:p>
            <a:pPr lvl="1">
              <a:buFont typeface="Wingdings" panose="05000000000000000000" pitchFamily="2" charset="2"/>
              <a:buChar char="Ø"/>
            </a:pPr>
            <a:r>
              <a:rPr lang="en-US" sz="2000" dirty="0" smtClean="0">
                <a:solidFill>
                  <a:schemeClr val="tx1"/>
                </a:solidFill>
              </a:rPr>
              <a:t>Reduce </a:t>
            </a:r>
            <a:r>
              <a:rPr lang="en-US" sz="2000" dirty="0">
                <a:solidFill>
                  <a:schemeClr val="tx1"/>
                </a:solidFill>
              </a:rPr>
              <a:t>the number of tables from 12 to 8 </a:t>
            </a:r>
          </a:p>
          <a:p>
            <a:pPr lvl="1">
              <a:buFont typeface="Wingdings" panose="05000000000000000000" pitchFamily="2" charset="2"/>
              <a:buChar char="Ø"/>
            </a:pPr>
            <a:r>
              <a:rPr lang="en-US" sz="2000" dirty="0" smtClean="0">
                <a:solidFill>
                  <a:schemeClr val="tx1"/>
                </a:solidFill>
              </a:rPr>
              <a:t>Minimize the reporting of individual-level information </a:t>
            </a:r>
          </a:p>
          <a:p>
            <a:pPr lvl="1">
              <a:buFont typeface="Wingdings" panose="05000000000000000000" pitchFamily="2" charset="2"/>
              <a:buChar char="Ø"/>
            </a:pPr>
            <a:r>
              <a:rPr lang="en-US" sz="2000" dirty="0" smtClean="0">
                <a:solidFill>
                  <a:schemeClr val="tx1"/>
                </a:solidFill>
              </a:rPr>
              <a:t>Extend </a:t>
            </a:r>
            <a:r>
              <a:rPr lang="en-US" sz="2000" dirty="0">
                <a:solidFill>
                  <a:schemeClr val="tx1"/>
                </a:solidFill>
              </a:rPr>
              <a:t>the tracking of trainee outcomes from 10 to 15 </a:t>
            </a:r>
            <a:r>
              <a:rPr lang="en-US" sz="2000" dirty="0" smtClean="0">
                <a:solidFill>
                  <a:schemeClr val="tx1"/>
                </a:solidFill>
              </a:rPr>
              <a:t>years </a:t>
            </a:r>
          </a:p>
          <a:p>
            <a:endParaRPr lang="en-US" sz="2400" dirty="0" smtClean="0"/>
          </a:p>
          <a:p>
            <a:pPr marL="0" indent="0" algn="r">
              <a:buNone/>
            </a:pPr>
            <a:r>
              <a:rPr lang="en-US" sz="1800" dirty="0" smtClean="0"/>
              <a:t>See </a:t>
            </a:r>
            <a:r>
              <a:rPr lang="en-US" sz="1800" u="sng" dirty="0">
                <a:solidFill>
                  <a:schemeClr val="accent1">
                    <a:lumMod val="60000"/>
                    <a:lumOff val="40000"/>
                  </a:schemeClr>
                </a:solidFill>
                <a:hlinkClick r:id="rId2"/>
              </a:rPr>
              <a:t>NOT-OD-16-007</a:t>
            </a:r>
            <a:r>
              <a:rPr lang="en-US" sz="1800" dirty="0"/>
              <a:t> for more details.</a:t>
            </a:r>
          </a:p>
          <a:p>
            <a:endParaRPr lang="en-US" sz="1800" dirty="0"/>
          </a:p>
        </p:txBody>
      </p:sp>
      <p:sp>
        <p:nvSpPr>
          <p:cNvPr id="4" name="Slide Number Placeholder 3"/>
          <p:cNvSpPr>
            <a:spLocks noGrp="1"/>
          </p:cNvSpPr>
          <p:nvPr>
            <p:ph type="sldNum" sz="quarter" idx="10"/>
          </p:nvPr>
        </p:nvSpPr>
        <p:spPr/>
        <p:txBody>
          <a:bodyPr/>
          <a:lstStyle/>
          <a:p>
            <a:fld id="{60583324-AE1C-3546-A724-4BA4670D7901}" type="slidenum">
              <a:rPr lang="en-US" smtClean="0"/>
              <a:pPr/>
              <a:t>23</a:t>
            </a:fld>
            <a:endParaRPr lang="en-US"/>
          </a:p>
        </p:txBody>
      </p:sp>
    </p:spTree>
    <p:extLst>
      <p:ext uri="{BB962C8B-B14F-4D97-AF65-F5344CB8AC3E}">
        <p14:creationId xmlns:p14="http://schemas.microsoft.com/office/powerpoint/2010/main" val="922962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1318260" y="205740"/>
            <a:ext cx="7620000" cy="563563"/>
          </a:xfrm>
        </p:spPr>
        <p:txBody>
          <a:bodyPr>
            <a:normAutofit fontScale="90000"/>
          </a:bodyPr>
          <a:lstStyle/>
          <a:p>
            <a:r>
              <a:rPr lang="en-US" sz="3600" dirty="0">
                <a:solidFill>
                  <a:schemeClr val="tx2"/>
                </a:solidFill>
                <a:effectLst>
                  <a:outerShdw blurRad="38100" dist="38100" dir="2700000" algn="tl">
                    <a:srgbClr val="000000">
                      <a:alpha val="43137"/>
                    </a:srgbClr>
                  </a:outerShdw>
                </a:effectLst>
              </a:rPr>
              <a:t>Types of Institutional Awards</a:t>
            </a:r>
          </a:p>
        </p:txBody>
      </p:sp>
      <p:sp>
        <p:nvSpPr>
          <p:cNvPr id="396291" name="Rectangle 3"/>
          <p:cNvSpPr>
            <a:spLocks noGrp="1" noChangeArrowheads="1"/>
          </p:cNvSpPr>
          <p:nvPr>
            <p:ph type="body" idx="1"/>
          </p:nvPr>
        </p:nvSpPr>
        <p:spPr>
          <a:xfrm>
            <a:off x="609600" y="1219200"/>
            <a:ext cx="8001000" cy="4495800"/>
          </a:xfrm>
        </p:spPr>
        <p:txBody>
          <a:bodyPr/>
          <a:lstStyle/>
          <a:p>
            <a:pPr>
              <a:lnSpc>
                <a:spcPct val="100000"/>
              </a:lnSpc>
              <a:buFont typeface="Wingdings" panose="05000000000000000000" pitchFamily="2" charset="2"/>
              <a:buChar char="Ø"/>
            </a:pPr>
            <a:r>
              <a:rPr lang="en-US" sz="2800" b="1" dirty="0"/>
              <a:t>Full-term 12 month appointments </a:t>
            </a:r>
            <a:r>
              <a:rPr lang="en-US" sz="2800" dirty="0"/>
              <a:t>(T32); programs can consist of Predocs, Postdocs, or combination</a:t>
            </a:r>
          </a:p>
          <a:p>
            <a:pPr>
              <a:lnSpc>
                <a:spcPct val="75000"/>
              </a:lnSpc>
              <a:buFont typeface="Wingdings" panose="05000000000000000000" pitchFamily="2" charset="2"/>
              <a:buChar char="Ø"/>
            </a:pPr>
            <a:endParaRPr lang="en-US" sz="2800" dirty="0"/>
          </a:p>
          <a:p>
            <a:pPr>
              <a:lnSpc>
                <a:spcPct val="100000"/>
              </a:lnSpc>
              <a:buFont typeface="Wingdings" panose="05000000000000000000" pitchFamily="2" charset="2"/>
              <a:buChar char="Ø"/>
            </a:pPr>
            <a:r>
              <a:rPr lang="en-US" sz="2800" b="1" dirty="0"/>
              <a:t>Short-term appointments </a:t>
            </a:r>
            <a:r>
              <a:rPr lang="en-US" sz="2800" dirty="0"/>
              <a:t>(T35); generally 3-6 months’ training for medical students</a:t>
            </a:r>
          </a:p>
          <a:p>
            <a:pPr>
              <a:lnSpc>
                <a:spcPct val="75000"/>
              </a:lnSpc>
              <a:buFont typeface="Wingdings" panose="05000000000000000000" pitchFamily="2" charset="2"/>
              <a:buChar char="Ø"/>
            </a:pPr>
            <a:endParaRPr lang="en-US" sz="2800" dirty="0"/>
          </a:p>
          <a:p>
            <a:pPr>
              <a:lnSpc>
                <a:spcPct val="75000"/>
              </a:lnSpc>
              <a:buFont typeface="Wingdings" panose="05000000000000000000" pitchFamily="2" charset="2"/>
              <a:buChar char="Ø"/>
            </a:pPr>
            <a:r>
              <a:rPr lang="en-US" sz="2800" b="1" dirty="0"/>
              <a:t>Prebaccalaureate</a:t>
            </a:r>
            <a:r>
              <a:rPr lang="en-US" sz="2800" dirty="0"/>
              <a:t> (T34)</a:t>
            </a:r>
          </a:p>
          <a:p>
            <a:pPr lvl="1">
              <a:lnSpc>
                <a:spcPct val="75000"/>
              </a:lnSpc>
              <a:buFont typeface="Wingdings" panose="05000000000000000000" pitchFamily="2" charset="2"/>
              <a:buChar char="Ø"/>
            </a:pPr>
            <a:r>
              <a:rPr lang="en-US" sz="2400" dirty="0"/>
              <a:t>MARC – </a:t>
            </a:r>
            <a:r>
              <a:rPr lang="en-US" sz="2400" dirty="0" smtClean="0"/>
              <a:t>NIGMS</a:t>
            </a:r>
            <a:endParaRPr lang="en-US" sz="24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24</a:t>
            </a:fld>
            <a:endParaRPr lang="en-US" dirty="0" smtClean="0"/>
          </a:p>
        </p:txBody>
      </p:sp>
    </p:spTree>
    <p:extLst>
      <p:ext uri="{BB962C8B-B14F-4D97-AF65-F5344CB8AC3E}">
        <p14:creationId xmlns:p14="http://schemas.microsoft.com/office/powerpoint/2010/main" val="2631738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1371600" y="18669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Review for T’s</a:t>
            </a:r>
          </a:p>
        </p:txBody>
      </p:sp>
      <p:sp>
        <p:nvSpPr>
          <p:cNvPr id="398339" name="Rectangle 3"/>
          <p:cNvSpPr>
            <a:spLocks noGrp="1" noChangeArrowheads="1"/>
          </p:cNvSpPr>
          <p:nvPr>
            <p:ph type="body" idx="1"/>
          </p:nvPr>
        </p:nvSpPr>
        <p:spPr>
          <a:xfrm>
            <a:off x="838200" y="1219200"/>
            <a:ext cx="7772400" cy="4572000"/>
          </a:xfrm>
        </p:spPr>
        <p:txBody>
          <a:bodyPr/>
          <a:lstStyle/>
          <a:p>
            <a:pPr>
              <a:buFont typeface="Wingdings" panose="05000000000000000000" pitchFamily="2" charset="2"/>
              <a:buChar char="Ø"/>
            </a:pPr>
            <a:r>
              <a:rPr lang="en-US" dirty="0" smtClean="0"/>
              <a:t>Two </a:t>
            </a:r>
            <a:r>
              <a:rPr lang="en-US" dirty="0"/>
              <a:t>Levels of Review:</a:t>
            </a:r>
          </a:p>
          <a:p>
            <a:pPr>
              <a:buFont typeface="Wingdings" panose="05000000000000000000" pitchFamily="2" charset="2"/>
              <a:buChar char="Ø"/>
            </a:pPr>
            <a:endParaRPr lang="en-US" dirty="0"/>
          </a:p>
          <a:p>
            <a:pPr lvl="1">
              <a:buFont typeface="Wingdings" panose="05000000000000000000" pitchFamily="2" charset="2"/>
              <a:buChar char="Ø"/>
            </a:pPr>
            <a:r>
              <a:rPr lang="en-US" dirty="0">
                <a:solidFill>
                  <a:srgbClr val="003366"/>
                </a:solidFill>
              </a:rPr>
              <a:t>Initial Review - Study Section</a:t>
            </a:r>
          </a:p>
          <a:p>
            <a:pPr lvl="1">
              <a:buFont typeface="Wingdings" panose="05000000000000000000" pitchFamily="2" charset="2"/>
              <a:buChar char="Ø"/>
            </a:pPr>
            <a:r>
              <a:rPr lang="en-US" dirty="0">
                <a:solidFill>
                  <a:srgbClr val="003366"/>
                </a:solidFill>
              </a:rPr>
              <a:t>Institute or Center Council</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25</a:t>
            </a:fld>
            <a:endParaRPr lang="en-US" dirty="0" smtClean="0"/>
          </a:p>
        </p:txBody>
      </p:sp>
    </p:spTree>
    <p:extLst>
      <p:ext uri="{BB962C8B-B14F-4D97-AF65-F5344CB8AC3E}">
        <p14:creationId xmlns:p14="http://schemas.microsoft.com/office/powerpoint/2010/main" val="2853742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76200" y="152400"/>
            <a:ext cx="8862060" cy="563563"/>
          </a:xfrm>
        </p:spPr>
        <p:txBody>
          <a:bodyPr>
            <a:noAutofit/>
          </a:bodyPr>
          <a:lstStyle/>
          <a:p>
            <a:r>
              <a:rPr lang="en-US" sz="3200" dirty="0">
                <a:solidFill>
                  <a:schemeClr val="tx2"/>
                </a:solidFill>
                <a:effectLst>
                  <a:outerShdw blurRad="38100" dist="38100" dir="2700000" algn="tl">
                    <a:srgbClr val="000000">
                      <a:alpha val="43137"/>
                    </a:srgbClr>
                  </a:outerShdw>
                </a:effectLst>
              </a:rPr>
              <a:t>Institutional </a:t>
            </a:r>
            <a:r>
              <a:rPr lang="en-US" sz="3200" dirty="0" smtClean="0">
                <a:solidFill>
                  <a:schemeClr val="tx2"/>
                </a:solidFill>
                <a:effectLst>
                  <a:outerShdw blurRad="38100" dist="38100" dir="2700000" algn="tl">
                    <a:srgbClr val="000000">
                      <a:alpha val="43137"/>
                    </a:srgbClr>
                  </a:outerShdw>
                </a:effectLst>
              </a:rPr>
              <a:t>Training: Review </a:t>
            </a:r>
            <a:r>
              <a:rPr lang="en-US" sz="3200" dirty="0">
                <a:solidFill>
                  <a:schemeClr val="tx2"/>
                </a:solidFill>
                <a:effectLst>
                  <a:outerShdw blurRad="38100" dist="38100" dir="2700000" algn="tl">
                    <a:srgbClr val="000000">
                      <a:alpha val="43137"/>
                    </a:srgbClr>
                  </a:outerShdw>
                </a:effectLst>
              </a:rPr>
              <a:t>Criteria</a:t>
            </a:r>
          </a:p>
        </p:txBody>
      </p:sp>
      <p:sp>
        <p:nvSpPr>
          <p:cNvPr id="400387" name="Rectangle 3"/>
          <p:cNvSpPr>
            <a:spLocks noGrp="1" noChangeArrowheads="1"/>
          </p:cNvSpPr>
          <p:nvPr>
            <p:ph type="body" idx="1"/>
          </p:nvPr>
        </p:nvSpPr>
        <p:spPr>
          <a:xfrm>
            <a:off x="533400" y="1219200"/>
            <a:ext cx="8229600" cy="4876800"/>
          </a:xfrm>
        </p:spPr>
        <p:txBody>
          <a:bodyPr/>
          <a:lstStyle/>
          <a:p>
            <a:pPr>
              <a:buFont typeface="Wingdings" panose="05000000000000000000" pitchFamily="2" charset="2"/>
              <a:buChar char="Ø"/>
            </a:pPr>
            <a:r>
              <a:rPr lang="en-US" sz="2800" u="sng" dirty="0"/>
              <a:t>Scored Review Criteria</a:t>
            </a:r>
            <a:r>
              <a:rPr lang="en-US" sz="2800" dirty="0"/>
              <a:t>:</a:t>
            </a:r>
          </a:p>
          <a:p>
            <a:pPr lvl="1">
              <a:buFont typeface="Wingdings" panose="05000000000000000000" pitchFamily="2" charset="2"/>
              <a:buChar char="Ø"/>
            </a:pPr>
            <a:r>
              <a:rPr lang="en-US" dirty="0"/>
              <a:t>Training </a:t>
            </a:r>
            <a:r>
              <a:rPr lang="en-US" b="1" dirty="0"/>
              <a:t>Program</a:t>
            </a:r>
            <a:r>
              <a:rPr lang="en-US" dirty="0"/>
              <a:t> and </a:t>
            </a:r>
            <a:r>
              <a:rPr lang="en-US" b="1" dirty="0"/>
              <a:t>Environment</a:t>
            </a:r>
          </a:p>
          <a:p>
            <a:pPr lvl="1">
              <a:buFont typeface="Wingdings" panose="05000000000000000000" pitchFamily="2" charset="2"/>
              <a:buChar char="Ø"/>
            </a:pPr>
            <a:r>
              <a:rPr lang="en-US" dirty="0"/>
              <a:t>Training </a:t>
            </a:r>
            <a:r>
              <a:rPr lang="en-US" b="1" dirty="0"/>
              <a:t>Program</a:t>
            </a:r>
            <a:r>
              <a:rPr lang="en-US" dirty="0"/>
              <a:t> </a:t>
            </a:r>
            <a:r>
              <a:rPr lang="en-US" b="1" dirty="0"/>
              <a:t>Director</a:t>
            </a:r>
            <a:r>
              <a:rPr lang="en-US" dirty="0"/>
              <a:t>/Principal Investigator</a:t>
            </a:r>
          </a:p>
          <a:p>
            <a:pPr lvl="1">
              <a:buFont typeface="Wingdings" panose="05000000000000000000" pitchFamily="2" charset="2"/>
              <a:buChar char="Ø"/>
            </a:pPr>
            <a:r>
              <a:rPr lang="en-US" b="1" dirty="0"/>
              <a:t>Preceptors/Mentors</a:t>
            </a:r>
          </a:p>
          <a:p>
            <a:pPr lvl="1">
              <a:buFont typeface="Wingdings" panose="05000000000000000000" pitchFamily="2" charset="2"/>
              <a:buChar char="Ø"/>
            </a:pPr>
            <a:r>
              <a:rPr lang="en-US" b="1" dirty="0"/>
              <a:t>Trainees</a:t>
            </a:r>
          </a:p>
          <a:p>
            <a:pPr lvl="1">
              <a:buFont typeface="Wingdings" panose="05000000000000000000" pitchFamily="2" charset="2"/>
              <a:buChar char="Ø"/>
            </a:pPr>
            <a:r>
              <a:rPr lang="en-US" b="1" dirty="0"/>
              <a:t>Training </a:t>
            </a:r>
            <a:r>
              <a:rPr lang="en-US" b="1" dirty="0" smtClean="0"/>
              <a:t>record</a:t>
            </a:r>
            <a:endParaRPr lang="en-US" b="1"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26</a:t>
            </a:fld>
            <a:endParaRPr lang="en-US" dirty="0" smtClean="0"/>
          </a:p>
        </p:txBody>
      </p:sp>
    </p:spTree>
    <p:extLst>
      <p:ext uri="{BB962C8B-B14F-4D97-AF65-F5344CB8AC3E}">
        <p14:creationId xmlns:p14="http://schemas.microsoft.com/office/powerpoint/2010/main" val="3559748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152400" y="186690"/>
            <a:ext cx="8759190" cy="563563"/>
          </a:xfrm>
        </p:spPr>
        <p:txBody>
          <a:bodyPr>
            <a:noAutofit/>
          </a:bodyPr>
          <a:lstStyle/>
          <a:p>
            <a:r>
              <a:rPr lang="en-US" sz="3200" dirty="0" smtClean="0">
                <a:solidFill>
                  <a:schemeClr val="tx2"/>
                </a:solidFill>
                <a:effectLst>
                  <a:outerShdw blurRad="38100" dist="38100" dir="2700000" algn="tl">
                    <a:srgbClr val="000000">
                      <a:alpha val="43137"/>
                    </a:srgbClr>
                  </a:outerShdw>
                </a:effectLst>
              </a:rPr>
              <a:t>Additional </a:t>
            </a:r>
            <a:r>
              <a:rPr lang="en-US" sz="3200" dirty="0">
                <a:solidFill>
                  <a:schemeClr val="tx2"/>
                </a:solidFill>
                <a:effectLst>
                  <a:outerShdw blurRad="38100" dist="38100" dir="2700000" algn="tl">
                    <a:srgbClr val="000000">
                      <a:alpha val="43137"/>
                    </a:srgbClr>
                  </a:outerShdw>
                </a:effectLst>
              </a:rPr>
              <a:t>Review Criteria &amp; Considerations</a:t>
            </a:r>
          </a:p>
        </p:txBody>
      </p:sp>
      <p:sp>
        <p:nvSpPr>
          <p:cNvPr id="416771" name="Rectangle 3"/>
          <p:cNvSpPr>
            <a:spLocks noGrp="1" noChangeArrowheads="1"/>
          </p:cNvSpPr>
          <p:nvPr>
            <p:ph type="body" idx="1"/>
          </p:nvPr>
        </p:nvSpPr>
        <p:spPr>
          <a:xfrm>
            <a:off x="457200" y="1143000"/>
            <a:ext cx="8229600" cy="4724400"/>
          </a:xfrm>
        </p:spPr>
        <p:txBody>
          <a:bodyPr/>
          <a:lstStyle/>
          <a:p>
            <a:pPr>
              <a:lnSpc>
                <a:spcPct val="75000"/>
              </a:lnSpc>
              <a:buFont typeface="Wingdings" panose="05000000000000000000" pitchFamily="2" charset="2"/>
              <a:buChar char="Ø"/>
            </a:pPr>
            <a:r>
              <a:rPr lang="en-US" sz="2400" u="sng" dirty="0"/>
              <a:t>Additional Review Criteria</a:t>
            </a:r>
          </a:p>
          <a:p>
            <a:pPr lvl="1">
              <a:lnSpc>
                <a:spcPct val="75000"/>
              </a:lnSpc>
              <a:buFont typeface="Wingdings" panose="05000000000000000000" pitchFamily="2" charset="2"/>
              <a:buChar char="Ø"/>
            </a:pPr>
            <a:r>
              <a:rPr lang="en-US" sz="2400" dirty="0"/>
              <a:t>Protection for Human Subjects</a:t>
            </a:r>
          </a:p>
          <a:p>
            <a:pPr lvl="1">
              <a:lnSpc>
                <a:spcPct val="75000"/>
              </a:lnSpc>
              <a:buFont typeface="Wingdings" panose="05000000000000000000" pitchFamily="2" charset="2"/>
              <a:buChar char="Ø"/>
            </a:pPr>
            <a:r>
              <a:rPr lang="en-US" sz="2400" dirty="0"/>
              <a:t>Inclusion of Women, Minorities, and Children</a:t>
            </a:r>
          </a:p>
          <a:p>
            <a:pPr lvl="1">
              <a:lnSpc>
                <a:spcPct val="75000"/>
              </a:lnSpc>
              <a:buFont typeface="Wingdings" panose="05000000000000000000" pitchFamily="2" charset="2"/>
              <a:buChar char="Ø"/>
            </a:pPr>
            <a:r>
              <a:rPr lang="en-US" sz="2400" dirty="0"/>
              <a:t>Vertebrate Animals</a:t>
            </a:r>
          </a:p>
          <a:p>
            <a:pPr lvl="1">
              <a:lnSpc>
                <a:spcPct val="75000"/>
              </a:lnSpc>
              <a:buFont typeface="Wingdings" panose="05000000000000000000" pitchFamily="2" charset="2"/>
              <a:buChar char="Ø"/>
            </a:pPr>
            <a:r>
              <a:rPr lang="en-US" sz="2400" dirty="0"/>
              <a:t>Biohazards</a:t>
            </a:r>
          </a:p>
          <a:p>
            <a:pPr lvl="1">
              <a:lnSpc>
                <a:spcPct val="75000"/>
              </a:lnSpc>
              <a:spcAft>
                <a:spcPts val="1200"/>
              </a:spcAft>
              <a:buFont typeface="Wingdings" panose="05000000000000000000" pitchFamily="2" charset="2"/>
              <a:buChar char="Ø"/>
            </a:pPr>
            <a:r>
              <a:rPr lang="en-US" sz="2400" dirty="0"/>
              <a:t>Resubmission, Renewal, Revision factors</a:t>
            </a:r>
            <a:endParaRPr lang="en-US" sz="2000" u="sng" dirty="0"/>
          </a:p>
          <a:p>
            <a:pPr>
              <a:lnSpc>
                <a:spcPct val="75000"/>
              </a:lnSpc>
              <a:spcAft>
                <a:spcPts val="1200"/>
              </a:spcAft>
              <a:buFont typeface="Wingdings" panose="05000000000000000000" pitchFamily="2" charset="2"/>
              <a:buChar char="Ø"/>
            </a:pPr>
            <a:r>
              <a:rPr lang="en-US" sz="2400" u="sng" dirty="0"/>
              <a:t>Additional Review Considerations</a:t>
            </a:r>
            <a:r>
              <a:rPr lang="en-US" sz="2400" dirty="0"/>
              <a:t>:</a:t>
            </a:r>
          </a:p>
          <a:p>
            <a:pPr lvl="1">
              <a:lnSpc>
                <a:spcPct val="75000"/>
              </a:lnSpc>
              <a:buFont typeface="Wingdings" panose="05000000000000000000" pitchFamily="2" charset="2"/>
              <a:buChar char="Ø"/>
            </a:pPr>
            <a:r>
              <a:rPr lang="en-US" sz="2400" dirty="0"/>
              <a:t>Diversity Recruitment Plan</a:t>
            </a:r>
          </a:p>
          <a:p>
            <a:pPr lvl="1">
              <a:lnSpc>
                <a:spcPct val="75000"/>
              </a:lnSpc>
              <a:buFont typeface="Wingdings" panose="05000000000000000000" pitchFamily="2" charset="2"/>
              <a:buChar char="Ø"/>
            </a:pPr>
            <a:r>
              <a:rPr lang="en-US" sz="2400" dirty="0"/>
              <a:t>Training in Responsible Conduct of Research</a:t>
            </a:r>
          </a:p>
          <a:p>
            <a:pPr lvl="1">
              <a:lnSpc>
                <a:spcPct val="75000"/>
              </a:lnSpc>
              <a:buFont typeface="Wingdings" panose="05000000000000000000" pitchFamily="2" charset="2"/>
              <a:buChar char="Ø"/>
            </a:pPr>
            <a:r>
              <a:rPr lang="en-US" sz="2400" dirty="0"/>
              <a:t>Select Agent Research</a:t>
            </a:r>
          </a:p>
          <a:p>
            <a:pPr lvl="1">
              <a:lnSpc>
                <a:spcPct val="75000"/>
              </a:lnSpc>
              <a:buFont typeface="Wingdings" panose="05000000000000000000" pitchFamily="2" charset="2"/>
              <a:buChar char="Ø"/>
            </a:pPr>
            <a:r>
              <a:rPr lang="en-US" sz="2400" dirty="0"/>
              <a:t>Budget and Period of Support</a:t>
            </a:r>
          </a:p>
          <a:p>
            <a:pPr>
              <a:lnSpc>
                <a:spcPct val="75000"/>
              </a:lnSpc>
            </a:pPr>
            <a:endParaRPr lang="en-US" sz="28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27</a:t>
            </a:fld>
            <a:endParaRPr lang="en-US" dirty="0" smtClean="0"/>
          </a:p>
        </p:txBody>
      </p:sp>
    </p:spTree>
    <p:extLst>
      <p:ext uri="{BB962C8B-B14F-4D97-AF65-F5344CB8AC3E}">
        <p14:creationId xmlns:p14="http://schemas.microsoft.com/office/powerpoint/2010/main" val="2833756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534400" cy="4525963"/>
          </a:xfrm>
        </p:spPr>
        <p:txBody>
          <a:bodyPr anchor="ctr">
            <a:normAutofit/>
          </a:bodyPr>
          <a:lstStyle/>
          <a:p>
            <a:pPr marL="0" indent="0" algn="ctr">
              <a:buNone/>
            </a:pPr>
            <a:r>
              <a:rPr lang="en-US" sz="4400" b="1" dirty="0" smtClean="0">
                <a:effectLst>
                  <a:outerShdw blurRad="38100" dist="38100" dir="2700000" algn="tl">
                    <a:srgbClr val="000000">
                      <a:alpha val="43137"/>
                    </a:srgbClr>
                  </a:outerShdw>
                </a:effectLst>
              </a:rPr>
              <a:t>Administration Guidelines:</a:t>
            </a:r>
          </a:p>
          <a:p>
            <a:pPr marL="0" indent="0" algn="ctr">
              <a:buNone/>
            </a:pPr>
            <a:r>
              <a:rPr lang="en-US" sz="4400" b="1" dirty="0" smtClean="0">
                <a:effectLst>
                  <a:outerShdw blurRad="38100" dist="38100" dir="2700000" algn="tl">
                    <a:srgbClr val="000000">
                      <a:alpha val="43137"/>
                    </a:srgbClr>
                  </a:outerShdw>
                </a:effectLst>
              </a:rPr>
              <a:t> </a:t>
            </a:r>
          </a:p>
          <a:p>
            <a:pPr marL="0" indent="0" algn="ctr">
              <a:buNone/>
            </a:pPr>
            <a:r>
              <a:rPr lang="en-US" sz="4400" b="1" dirty="0" smtClean="0">
                <a:effectLst>
                  <a:outerShdw blurRad="38100" dist="38100" dir="2700000" algn="tl">
                    <a:srgbClr val="000000">
                      <a:alpha val="43137"/>
                    </a:srgbClr>
                  </a:outerShdw>
                </a:effectLst>
              </a:rPr>
              <a:t>For Both Ts and Fs</a:t>
            </a:r>
            <a:endParaRPr lang="en-US" sz="4400" b="1" dirty="0">
              <a:effectLst>
                <a:outerShdw blurRad="38100" dist="38100" dir="2700000" algn="tl">
                  <a:srgbClr val="000000">
                    <a:alpha val="43137"/>
                  </a:srgbClr>
                </a:outerShdw>
              </a:effectLst>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28</a:t>
            </a:fld>
            <a:endParaRPr lang="en-US" dirty="0" smtClean="0"/>
          </a:p>
        </p:txBody>
      </p:sp>
    </p:spTree>
    <p:extLst>
      <p:ext uri="{BB962C8B-B14F-4D97-AF65-F5344CB8AC3E}">
        <p14:creationId xmlns:p14="http://schemas.microsoft.com/office/powerpoint/2010/main" val="3850813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685800" y="228600"/>
            <a:ext cx="7916863" cy="533400"/>
          </a:xfrm>
        </p:spPr>
        <p:txBody>
          <a:bodyPr>
            <a:noAutofit/>
          </a:bodyPr>
          <a:lstStyle/>
          <a:p>
            <a:r>
              <a:rPr lang="en-US" sz="3200" dirty="0">
                <a:solidFill>
                  <a:schemeClr val="tx2"/>
                </a:solidFill>
                <a:effectLst>
                  <a:outerShdw blurRad="38100" dist="38100" dir="2700000" algn="tl">
                    <a:srgbClr val="000000">
                      <a:alpha val="43137"/>
                    </a:srgbClr>
                  </a:outerShdw>
                </a:effectLst>
              </a:rPr>
              <a:t>Stipends</a:t>
            </a:r>
          </a:p>
        </p:txBody>
      </p:sp>
      <p:sp>
        <p:nvSpPr>
          <p:cNvPr id="249859" name="Rectangle 3"/>
          <p:cNvSpPr>
            <a:spLocks noGrp="1" noChangeArrowheads="1"/>
          </p:cNvSpPr>
          <p:nvPr>
            <p:ph type="body" idx="1"/>
          </p:nvPr>
        </p:nvSpPr>
        <p:spPr>
          <a:xfrm>
            <a:off x="457200" y="1066800"/>
            <a:ext cx="8382000" cy="5105400"/>
          </a:xfrm>
        </p:spPr>
        <p:txBody>
          <a:bodyPr>
            <a:normAutofit lnSpcReduction="10000"/>
          </a:bodyPr>
          <a:lstStyle/>
          <a:p>
            <a:pPr>
              <a:lnSpc>
                <a:spcPct val="90000"/>
              </a:lnSpc>
              <a:spcBef>
                <a:spcPts val="1200"/>
              </a:spcBef>
              <a:spcAft>
                <a:spcPts val="300"/>
              </a:spcAft>
              <a:buFont typeface="Wingdings" pitchFamily="2" charset="2"/>
              <a:buChar char="Ø"/>
            </a:pPr>
            <a:r>
              <a:rPr lang="en-US" sz="2800" dirty="0"/>
              <a:t>Subsistence allowance to help defray living expenses during the period of training</a:t>
            </a:r>
          </a:p>
          <a:p>
            <a:pPr>
              <a:lnSpc>
                <a:spcPct val="90000"/>
              </a:lnSpc>
              <a:spcBef>
                <a:spcPts val="1200"/>
              </a:spcBef>
              <a:spcAft>
                <a:spcPts val="300"/>
              </a:spcAft>
              <a:buFont typeface="Wingdings" pitchFamily="2" charset="2"/>
              <a:buChar char="Ø"/>
            </a:pPr>
            <a:r>
              <a:rPr lang="en-US" sz="2800" dirty="0"/>
              <a:t>Not a salary, not considered employees of either Government or Institution</a:t>
            </a:r>
          </a:p>
          <a:p>
            <a:pPr>
              <a:lnSpc>
                <a:spcPct val="90000"/>
              </a:lnSpc>
              <a:spcBef>
                <a:spcPts val="1200"/>
              </a:spcBef>
              <a:spcAft>
                <a:spcPts val="300"/>
              </a:spcAft>
              <a:buFont typeface="Wingdings" pitchFamily="2" charset="2"/>
              <a:buChar char="Ø"/>
            </a:pPr>
            <a:r>
              <a:rPr lang="en-US" sz="2800" dirty="0"/>
              <a:t>NIH publishes levels in NIH Guide when increases are approved</a:t>
            </a:r>
          </a:p>
          <a:p>
            <a:pPr lvl="1">
              <a:lnSpc>
                <a:spcPct val="90000"/>
              </a:lnSpc>
              <a:spcBef>
                <a:spcPts val="1200"/>
              </a:spcBef>
              <a:spcAft>
                <a:spcPts val="300"/>
              </a:spcAft>
              <a:buFont typeface="Wingdings" pitchFamily="2" charset="2"/>
              <a:buChar char="Ø"/>
            </a:pPr>
            <a:r>
              <a:rPr lang="en-US" sz="2400" dirty="0">
                <a:solidFill>
                  <a:schemeClr val="accent2"/>
                </a:solidFill>
              </a:rPr>
              <a:t>Also see:</a:t>
            </a:r>
            <a:r>
              <a:rPr lang="en-US" sz="2400" dirty="0">
                <a:solidFill>
                  <a:srgbClr val="0000FF"/>
                </a:solidFill>
              </a:rPr>
              <a:t> </a:t>
            </a:r>
            <a:r>
              <a:rPr lang="en-US" sz="2400" dirty="0">
                <a:solidFill>
                  <a:srgbClr val="0000FF"/>
                </a:solidFill>
                <a:hlinkClick r:id="rId3"/>
              </a:rPr>
              <a:t>http://</a:t>
            </a:r>
            <a:r>
              <a:rPr lang="en-US" sz="2400" dirty="0" smtClean="0">
                <a:solidFill>
                  <a:srgbClr val="0000FF"/>
                </a:solidFill>
                <a:hlinkClick r:id="rId3"/>
              </a:rPr>
              <a:t>grants.nih.gov/training/nrsa.htm</a:t>
            </a:r>
            <a:endParaRPr lang="en-US" sz="2400" dirty="0" smtClean="0">
              <a:solidFill>
                <a:srgbClr val="0000FF"/>
              </a:solidFill>
            </a:endParaRPr>
          </a:p>
          <a:p>
            <a:pPr>
              <a:buFontTx/>
              <a:buNone/>
            </a:pPr>
            <a:r>
              <a:rPr lang="en-US" sz="2800" b="1" u="sng" dirty="0" smtClean="0"/>
              <a:t>Predoctoral</a:t>
            </a:r>
            <a:r>
              <a:rPr lang="en-US" sz="2800" b="1" dirty="0" smtClean="0"/>
              <a:t>:</a:t>
            </a:r>
            <a:r>
              <a:rPr lang="en-US" sz="2800" dirty="0" smtClean="0"/>
              <a:t> </a:t>
            </a:r>
          </a:p>
          <a:p>
            <a:pPr>
              <a:buFont typeface="Wingdings" pitchFamily="2" charset="2"/>
              <a:buChar char="Ø"/>
            </a:pPr>
            <a:r>
              <a:rPr lang="en-US" sz="2800" dirty="0" smtClean="0"/>
              <a:t>One level for all individuals, regardless of years of experience</a:t>
            </a:r>
          </a:p>
          <a:p>
            <a:pPr>
              <a:buFont typeface="Wingdings" pitchFamily="2" charset="2"/>
              <a:buChar char="Ø"/>
            </a:pPr>
            <a:r>
              <a:rPr lang="en-US" sz="2800" dirty="0" smtClean="0"/>
              <a:t>FY 2016 Level = $23,376</a:t>
            </a:r>
            <a:endParaRPr lang="en-US" dirty="0">
              <a:solidFill>
                <a:srgbClr val="0000FF"/>
              </a:solidFill>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29</a:t>
            </a:fld>
            <a:endParaRPr lang="en-US" dirty="0" smtClean="0"/>
          </a:p>
        </p:txBody>
      </p:sp>
    </p:spTree>
    <p:extLst>
      <p:ext uri="{BB962C8B-B14F-4D97-AF65-F5344CB8AC3E}">
        <p14:creationId xmlns:p14="http://schemas.microsoft.com/office/powerpoint/2010/main" val="3212177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Line 2"/>
          <p:cNvSpPr>
            <a:spLocks noChangeShapeType="1"/>
          </p:cNvSpPr>
          <p:nvPr/>
        </p:nvSpPr>
        <p:spPr bwMode="auto">
          <a:xfrm>
            <a:off x="3048000" y="11880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75" name="Line 3"/>
          <p:cNvSpPr>
            <a:spLocks noChangeShapeType="1"/>
          </p:cNvSpPr>
          <p:nvPr/>
        </p:nvSpPr>
        <p:spPr bwMode="auto">
          <a:xfrm>
            <a:off x="3048000" y="14928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76" name="Line 4"/>
          <p:cNvSpPr>
            <a:spLocks noChangeShapeType="1"/>
          </p:cNvSpPr>
          <p:nvPr/>
        </p:nvSpPr>
        <p:spPr bwMode="auto">
          <a:xfrm>
            <a:off x="3048000" y="17976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77" name="Line 5"/>
          <p:cNvSpPr>
            <a:spLocks noChangeShapeType="1"/>
          </p:cNvSpPr>
          <p:nvPr/>
        </p:nvSpPr>
        <p:spPr bwMode="auto">
          <a:xfrm>
            <a:off x="3048000" y="21024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0" name="Line 8"/>
          <p:cNvSpPr>
            <a:spLocks noChangeShapeType="1"/>
          </p:cNvSpPr>
          <p:nvPr/>
        </p:nvSpPr>
        <p:spPr bwMode="auto">
          <a:xfrm>
            <a:off x="3048000" y="24072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1" name="Line 9"/>
          <p:cNvSpPr>
            <a:spLocks noChangeShapeType="1"/>
          </p:cNvSpPr>
          <p:nvPr/>
        </p:nvSpPr>
        <p:spPr bwMode="auto">
          <a:xfrm>
            <a:off x="3048000" y="27120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2" name="Line 10"/>
          <p:cNvSpPr>
            <a:spLocks noChangeShapeType="1"/>
          </p:cNvSpPr>
          <p:nvPr/>
        </p:nvSpPr>
        <p:spPr bwMode="auto">
          <a:xfrm>
            <a:off x="3048000" y="33216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5" name="Line 13"/>
          <p:cNvSpPr>
            <a:spLocks noChangeShapeType="1"/>
          </p:cNvSpPr>
          <p:nvPr/>
        </p:nvSpPr>
        <p:spPr bwMode="auto">
          <a:xfrm>
            <a:off x="3048000" y="36264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6" name="Line 14"/>
          <p:cNvSpPr>
            <a:spLocks noChangeShapeType="1"/>
          </p:cNvSpPr>
          <p:nvPr/>
        </p:nvSpPr>
        <p:spPr bwMode="auto">
          <a:xfrm>
            <a:off x="3048000" y="39312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7" name="Line 15"/>
          <p:cNvSpPr>
            <a:spLocks noChangeShapeType="1"/>
          </p:cNvSpPr>
          <p:nvPr/>
        </p:nvSpPr>
        <p:spPr bwMode="auto">
          <a:xfrm>
            <a:off x="3048000" y="42360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8" name="Line 16"/>
          <p:cNvSpPr>
            <a:spLocks noChangeShapeType="1"/>
          </p:cNvSpPr>
          <p:nvPr/>
        </p:nvSpPr>
        <p:spPr bwMode="auto">
          <a:xfrm>
            <a:off x="3048000" y="45408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89" name="Line 17"/>
          <p:cNvSpPr>
            <a:spLocks noChangeShapeType="1"/>
          </p:cNvSpPr>
          <p:nvPr/>
        </p:nvSpPr>
        <p:spPr bwMode="auto">
          <a:xfrm>
            <a:off x="3048000" y="48456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90" name="Line 18"/>
          <p:cNvSpPr>
            <a:spLocks noChangeShapeType="1"/>
          </p:cNvSpPr>
          <p:nvPr/>
        </p:nvSpPr>
        <p:spPr bwMode="auto">
          <a:xfrm>
            <a:off x="3048000" y="30168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91" name="Line 19"/>
          <p:cNvSpPr>
            <a:spLocks noChangeShapeType="1"/>
          </p:cNvSpPr>
          <p:nvPr/>
        </p:nvSpPr>
        <p:spPr bwMode="auto">
          <a:xfrm>
            <a:off x="3048000" y="51504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92" name="Line 20"/>
          <p:cNvSpPr>
            <a:spLocks noChangeShapeType="1"/>
          </p:cNvSpPr>
          <p:nvPr/>
        </p:nvSpPr>
        <p:spPr bwMode="auto">
          <a:xfrm>
            <a:off x="3048000" y="54552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493" name="Line 21"/>
          <p:cNvSpPr>
            <a:spLocks noChangeShapeType="1"/>
          </p:cNvSpPr>
          <p:nvPr/>
        </p:nvSpPr>
        <p:spPr bwMode="auto">
          <a:xfrm>
            <a:off x="3048000" y="5760027"/>
            <a:ext cx="406400" cy="0"/>
          </a:xfrm>
          <a:prstGeom prst="line">
            <a:avLst/>
          </a:prstGeom>
          <a:noFill/>
          <a:ln w="57150">
            <a:solidFill>
              <a:schemeClr val="bg1"/>
            </a:solidFill>
            <a:round/>
            <a:headEnd/>
            <a:tailEnd/>
          </a:ln>
          <a:effectLst/>
        </p:spPr>
        <p:txBody>
          <a:bodyPr wrap="none" anchor="ctr"/>
          <a:lstStyle/>
          <a:p>
            <a:endParaRPr lang="en-US" dirty="0"/>
          </a:p>
        </p:txBody>
      </p:sp>
      <p:sp>
        <p:nvSpPr>
          <p:cNvPr id="361502" name="Line 30"/>
          <p:cNvSpPr>
            <a:spLocks noChangeShapeType="1"/>
          </p:cNvSpPr>
          <p:nvPr/>
        </p:nvSpPr>
        <p:spPr bwMode="auto">
          <a:xfrm flipH="1">
            <a:off x="1625600" y="2483427"/>
            <a:ext cx="1490663" cy="0"/>
          </a:xfrm>
          <a:prstGeom prst="line">
            <a:avLst/>
          </a:prstGeom>
          <a:noFill/>
          <a:ln w="57150">
            <a:solidFill>
              <a:schemeClr val="bg1"/>
            </a:solidFill>
            <a:round/>
            <a:headEnd/>
            <a:tailEnd/>
          </a:ln>
          <a:effectLst/>
        </p:spPr>
        <p:txBody>
          <a:bodyPr wrap="none" anchor="ctr"/>
          <a:lstStyle/>
          <a:p>
            <a:endParaRPr lang="en-US" dirty="0"/>
          </a:p>
        </p:txBody>
      </p:sp>
      <p:sp>
        <p:nvSpPr>
          <p:cNvPr id="361503" name="Line 31"/>
          <p:cNvSpPr>
            <a:spLocks noChangeShapeType="1"/>
          </p:cNvSpPr>
          <p:nvPr/>
        </p:nvSpPr>
        <p:spPr bwMode="auto">
          <a:xfrm flipH="1">
            <a:off x="1625600" y="3626427"/>
            <a:ext cx="1490663" cy="0"/>
          </a:xfrm>
          <a:prstGeom prst="line">
            <a:avLst/>
          </a:prstGeom>
          <a:noFill/>
          <a:ln w="57150">
            <a:solidFill>
              <a:schemeClr val="bg1"/>
            </a:solidFill>
            <a:round/>
            <a:headEnd/>
            <a:tailEnd/>
          </a:ln>
          <a:effectLst/>
        </p:spPr>
        <p:txBody>
          <a:bodyPr wrap="none" anchor="ctr"/>
          <a:lstStyle/>
          <a:p>
            <a:endParaRPr lang="en-US" dirty="0"/>
          </a:p>
        </p:txBody>
      </p:sp>
      <p:sp>
        <p:nvSpPr>
          <p:cNvPr id="361518" name="Rectangle 46"/>
          <p:cNvSpPr>
            <a:spLocks noGrp="1" noChangeArrowheads="1"/>
          </p:cNvSpPr>
          <p:nvPr>
            <p:ph type="title"/>
          </p:nvPr>
        </p:nvSpPr>
        <p:spPr>
          <a:xfrm>
            <a:off x="0" y="45720"/>
            <a:ext cx="8991600" cy="838200"/>
          </a:xfrm>
        </p:spPr>
        <p:txBody>
          <a:bodyPr/>
          <a:lstStyle/>
          <a:p>
            <a:r>
              <a:rPr lang="en-US" sz="3200" dirty="0" smtClean="0">
                <a:solidFill>
                  <a:schemeClr val="tx2"/>
                </a:solidFill>
              </a:rPr>
              <a:t>Research Training </a:t>
            </a:r>
            <a:r>
              <a:rPr lang="en-US" sz="3200" dirty="0">
                <a:solidFill>
                  <a:schemeClr val="tx2"/>
                </a:solidFill>
              </a:rPr>
              <a:t>and Career </a:t>
            </a:r>
            <a:r>
              <a:rPr lang="en-US" sz="3200" dirty="0" smtClean="0">
                <a:solidFill>
                  <a:schemeClr val="tx2"/>
                </a:solidFill>
              </a:rPr>
              <a:t>Development Timeframe</a:t>
            </a:r>
            <a:endParaRPr lang="en-US" sz="3200" dirty="0">
              <a:solidFill>
                <a:schemeClr val="tx2"/>
              </a:solidFill>
            </a:endParaRPr>
          </a:p>
        </p:txBody>
      </p:sp>
      <p:sp>
        <p:nvSpPr>
          <p:cNvPr id="361524" name="Line 52"/>
          <p:cNvSpPr>
            <a:spLocks noChangeShapeType="1"/>
          </p:cNvSpPr>
          <p:nvPr/>
        </p:nvSpPr>
        <p:spPr bwMode="auto">
          <a:xfrm flipH="1">
            <a:off x="1600200" y="1645227"/>
            <a:ext cx="1490663" cy="0"/>
          </a:xfrm>
          <a:prstGeom prst="line">
            <a:avLst/>
          </a:prstGeom>
          <a:noFill/>
          <a:ln w="57150">
            <a:solidFill>
              <a:schemeClr val="bg1"/>
            </a:solidFill>
            <a:round/>
            <a:headEnd/>
            <a:tailEnd/>
          </a:ln>
          <a:effectLst/>
        </p:spPr>
        <p:txBody>
          <a:bodyPr wrap="none" anchor="ctr"/>
          <a:lstStyle/>
          <a:p>
            <a:endParaRPr lang="en-US" dirty="0"/>
          </a:p>
        </p:txBody>
      </p:sp>
      <p:sp>
        <p:nvSpPr>
          <p:cNvPr id="58" name="Line 2"/>
          <p:cNvSpPr>
            <a:spLocks noChangeShapeType="1"/>
          </p:cNvSpPr>
          <p:nvPr/>
        </p:nvSpPr>
        <p:spPr bwMode="auto">
          <a:xfrm>
            <a:off x="3048000" y="16223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59" name="Line 3"/>
          <p:cNvSpPr>
            <a:spLocks noChangeShapeType="1"/>
          </p:cNvSpPr>
          <p:nvPr/>
        </p:nvSpPr>
        <p:spPr bwMode="auto">
          <a:xfrm>
            <a:off x="3048000" y="19271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0" name="Line 4"/>
          <p:cNvSpPr>
            <a:spLocks noChangeShapeType="1"/>
          </p:cNvSpPr>
          <p:nvPr/>
        </p:nvSpPr>
        <p:spPr bwMode="auto">
          <a:xfrm>
            <a:off x="3048000" y="22319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1" name="Line 5"/>
          <p:cNvSpPr>
            <a:spLocks noChangeShapeType="1"/>
          </p:cNvSpPr>
          <p:nvPr/>
        </p:nvSpPr>
        <p:spPr bwMode="auto">
          <a:xfrm>
            <a:off x="3048000" y="25367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2" name="Line 6"/>
          <p:cNvSpPr>
            <a:spLocks noChangeShapeType="1"/>
          </p:cNvSpPr>
          <p:nvPr/>
        </p:nvSpPr>
        <p:spPr bwMode="auto">
          <a:xfrm flipH="1">
            <a:off x="4225925" y="26637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3" name="Text Box 7"/>
          <p:cNvSpPr txBox="1">
            <a:spLocks noChangeArrowheads="1"/>
          </p:cNvSpPr>
          <p:nvPr/>
        </p:nvSpPr>
        <p:spPr bwMode="auto">
          <a:xfrm>
            <a:off x="4324350" y="2605030"/>
            <a:ext cx="3470822" cy="397032"/>
          </a:xfrm>
          <a:prstGeom prst="rect">
            <a:avLst/>
          </a:prstGeom>
          <a:noFill/>
          <a:ln w="9525">
            <a:noFill/>
            <a:miter lim="800000"/>
            <a:headEnd/>
            <a:tailEnd/>
          </a:ln>
        </p:spPr>
        <p:txBody>
          <a:bodyPr wrap="none">
            <a:spAutoFit/>
          </a:bodyPr>
          <a:lstStyle/>
          <a:p>
            <a:pPr indent="111125" eaLnBrk="0" hangingPunct="0">
              <a:lnSpc>
                <a:spcPct val="80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Predoctoral Individual NRSA (F31)</a:t>
            </a:r>
          </a:p>
          <a:p>
            <a:pPr indent="111125" eaLnBrk="0" hangingPunct="0">
              <a:lnSpc>
                <a:spcPct val="80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Predoctoral Individual MD/PhD NRSA (F30)</a:t>
            </a:r>
          </a:p>
        </p:txBody>
      </p:sp>
      <p:sp>
        <p:nvSpPr>
          <p:cNvPr id="64" name="Line 8"/>
          <p:cNvSpPr>
            <a:spLocks noChangeShapeType="1"/>
          </p:cNvSpPr>
          <p:nvPr/>
        </p:nvSpPr>
        <p:spPr bwMode="auto">
          <a:xfrm>
            <a:off x="3048000" y="28415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5" name="Line 9"/>
          <p:cNvSpPr>
            <a:spLocks noChangeShapeType="1"/>
          </p:cNvSpPr>
          <p:nvPr/>
        </p:nvSpPr>
        <p:spPr bwMode="auto">
          <a:xfrm>
            <a:off x="3048000" y="31463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6" name="Line 10"/>
          <p:cNvSpPr>
            <a:spLocks noChangeShapeType="1"/>
          </p:cNvSpPr>
          <p:nvPr/>
        </p:nvSpPr>
        <p:spPr bwMode="auto">
          <a:xfrm>
            <a:off x="3048000" y="37559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7" name="Line 11"/>
          <p:cNvSpPr>
            <a:spLocks noChangeShapeType="1"/>
          </p:cNvSpPr>
          <p:nvPr/>
        </p:nvSpPr>
        <p:spPr bwMode="auto">
          <a:xfrm flipH="1">
            <a:off x="4225925" y="3073342"/>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68" name="Text Box 12"/>
          <p:cNvSpPr txBox="1">
            <a:spLocks noChangeArrowheads="1"/>
          </p:cNvSpPr>
          <p:nvPr/>
        </p:nvSpPr>
        <p:spPr bwMode="auto">
          <a:xfrm>
            <a:off x="4457700" y="2925705"/>
            <a:ext cx="3619500" cy="646112"/>
          </a:xfrm>
          <a:prstGeom prst="rect">
            <a:avLst/>
          </a:prstGeom>
          <a:noFill/>
          <a:ln w="9525">
            <a:noFill/>
            <a:miter lim="800000"/>
            <a:headEnd/>
            <a:tailEnd/>
          </a:ln>
        </p:spPr>
        <p:txBody>
          <a:bodyPr>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Postdoctoral Institutional Training (T32)</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Postdoctoral Individual NRSA (F32)</a:t>
            </a:r>
          </a:p>
          <a:p>
            <a:pPr eaLnBrk="0" hangingPunct="0">
              <a:defRPr/>
            </a:pPr>
            <a:endParaRPr lang="en-US" sz="1200" b="1" dirty="0">
              <a:solidFill>
                <a:srgbClr val="003366"/>
              </a:solidFill>
              <a:effectLst>
                <a:outerShdw blurRad="38100" dist="38100" dir="2700000" algn="tl">
                  <a:srgbClr val="000000">
                    <a:alpha val="43137"/>
                  </a:srgbClr>
                </a:outerShdw>
              </a:effectLst>
              <a:latin typeface="Lucida Sans Unicode" pitchFamily="34" charset="0"/>
            </a:endParaRPr>
          </a:p>
        </p:txBody>
      </p:sp>
      <p:sp>
        <p:nvSpPr>
          <p:cNvPr id="69" name="Line 13"/>
          <p:cNvSpPr>
            <a:spLocks noChangeShapeType="1"/>
          </p:cNvSpPr>
          <p:nvPr/>
        </p:nvSpPr>
        <p:spPr bwMode="auto">
          <a:xfrm>
            <a:off x="3048000" y="40607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0" name="Line 14"/>
          <p:cNvSpPr>
            <a:spLocks noChangeShapeType="1"/>
          </p:cNvSpPr>
          <p:nvPr/>
        </p:nvSpPr>
        <p:spPr bwMode="auto">
          <a:xfrm>
            <a:off x="3048000" y="43655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1" name="Line 15"/>
          <p:cNvSpPr>
            <a:spLocks noChangeShapeType="1"/>
          </p:cNvSpPr>
          <p:nvPr/>
        </p:nvSpPr>
        <p:spPr bwMode="auto">
          <a:xfrm>
            <a:off x="3048000" y="46703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2" name="Line 16"/>
          <p:cNvSpPr>
            <a:spLocks noChangeShapeType="1"/>
          </p:cNvSpPr>
          <p:nvPr/>
        </p:nvSpPr>
        <p:spPr bwMode="auto">
          <a:xfrm>
            <a:off x="3048000" y="49751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3" name="Line 17"/>
          <p:cNvSpPr>
            <a:spLocks noChangeShapeType="1"/>
          </p:cNvSpPr>
          <p:nvPr/>
        </p:nvSpPr>
        <p:spPr bwMode="auto">
          <a:xfrm>
            <a:off x="3048000" y="52799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4" name="Line 18"/>
          <p:cNvSpPr>
            <a:spLocks noChangeShapeType="1"/>
          </p:cNvSpPr>
          <p:nvPr/>
        </p:nvSpPr>
        <p:spPr bwMode="auto">
          <a:xfrm>
            <a:off x="3048000" y="34511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5" name="Line 19"/>
          <p:cNvSpPr>
            <a:spLocks noChangeShapeType="1"/>
          </p:cNvSpPr>
          <p:nvPr/>
        </p:nvSpPr>
        <p:spPr bwMode="auto">
          <a:xfrm>
            <a:off x="3048000" y="55847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6" name="Line 20"/>
          <p:cNvSpPr>
            <a:spLocks noChangeShapeType="1"/>
          </p:cNvSpPr>
          <p:nvPr/>
        </p:nvSpPr>
        <p:spPr bwMode="auto">
          <a:xfrm>
            <a:off x="3048000" y="58895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7" name="Line 21"/>
          <p:cNvSpPr>
            <a:spLocks noChangeShapeType="1"/>
          </p:cNvSpPr>
          <p:nvPr/>
        </p:nvSpPr>
        <p:spPr bwMode="auto">
          <a:xfrm>
            <a:off x="3048000" y="6194367"/>
            <a:ext cx="406400"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78" name="Text Box 22"/>
          <p:cNvSpPr txBox="1">
            <a:spLocks noChangeArrowheads="1"/>
          </p:cNvSpPr>
          <p:nvPr/>
        </p:nvSpPr>
        <p:spPr bwMode="auto">
          <a:xfrm>
            <a:off x="533400" y="4441767"/>
            <a:ext cx="1676400" cy="274638"/>
          </a:xfrm>
          <a:prstGeom prst="rect">
            <a:avLst/>
          </a:prstGeom>
          <a:noFill/>
          <a:ln w="9525">
            <a:noFill/>
            <a:miter lim="800000"/>
            <a:headEnd/>
            <a:tailEnd/>
          </a:ln>
          <a:effectLst/>
        </p:spPr>
        <p:txBody>
          <a:bodyPr>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Small Grant (R03)</a:t>
            </a:r>
            <a:r>
              <a:rPr lang="en-US" sz="1200" b="1" dirty="0">
                <a:solidFill>
                  <a:srgbClr val="003366"/>
                </a:solidFill>
                <a:effectLst>
                  <a:outerShdw blurRad="38100" dist="38100" dir="2700000" algn="tl">
                    <a:srgbClr val="C0C0C0"/>
                  </a:outerShdw>
                </a:effectLst>
                <a:latin typeface="Lucida Sans Unicode" pitchFamily="34" charset="0"/>
              </a:rPr>
              <a:t> </a:t>
            </a:r>
            <a:endParaRPr lang="en-US" sz="1400" b="1" dirty="0">
              <a:solidFill>
                <a:srgbClr val="003366"/>
              </a:solidFill>
              <a:effectLst>
                <a:outerShdw blurRad="38100" dist="38100" dir="2700000" algn="tl">
                  <a:srgbClr val="C0C0C0"/>
                </a:outerShdw>
              </a:effectLst>
              <a:latin typeface="Lucida Sans Unicode" pitchFamily="34" charset="0"/>
            </a:endParaRPr>
          </a:p>
        </p:txBody>
      </p:sp>
      <p:sp>
        <p:nvSpPr>
          <p:cNvPr id="79" name="Text Box 23"/>
          <p:cNvSpPr txBox="1">
            <a:spLocks noChangeArrowheads="1"/>
          </p:cNvSpPr>
          <p:nvPr/>
        </p:nvSpPr>
        <p:spPr bwMode="auto">
          <a:xfrm>
            <a:off x="533400" y="4822767"/>
            <a:ext cx="1752600" cy="457200"/>
          </a:xfrm>
          <a:prstGeom prst="rect">
            <a:avLst/>
          </a:prstGeom>
          <a:noFill/>
          <a:ln w="9525">
            <a:noFill/>
            <a:miter lim="800000"/>
            <a:headEnd/>
            <a:tailEnd/>
          </a:ln>
        </p:spPr>
        <p:txBody>
          <a:bodyPr>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Research Project Grant (R01)</a:t>
            </a:r>
            <a:endParaRPr lang="en-US" sz="2400" b="1" dirty="0">
              <a:solidFill>
                <a:srgbClr val="003366"/>
              </a:solidFill>
              <a:effectLst>
                <a:outerShdw blurRad="38100" dist="38100" dir="2700000" algn="tl">
                  <a:srgbClr val="000000">
                    <a:alpha val="43137"/>
                  </a:srgbClr>
                </a:outerShdw>
              </a:effectLst>
              <a:latin typeface="Times New Roman" pitchFamily="18" charset="0"/>
            </a:endParaRPr>
          </a:p>
        </p:txBody>
      </p:sp>
      <p:sp>
        <p:nvSpPr>
          <p:cNvPr id="80" name="Text Box 24"/>
          <p:cNvSpPr txBox="1">
            <a:spLocks noChangeArrowheads="1"/>
          </p:cNvSpPr>
          <p:nvPr/>
        </p:nvSpPr>
        <p:spPr bwMode="auto">
          <a:xfrm>
            <a:off x="4419600" y="4852930"/>
            <a:ext cx="2856872" cy="276999"/>
          </a:xfrm>
          <a:prstGeom prst="rect">
            <a:avLst/>
          </a:prstGeom>
          <a:noFill/>
          <a:ln w="9525">
            <a:noFill/>
            <a:miter lim="800000"/>
            <a:headEnd/>
            <a:tailEnd/>
          </a:ln>
          <a:effectLst/>
        </p:spPr>
        <p:txBody>
          <a:bodyPr wrap="none">
            <a:spAutoFit/>
          </a:bodyPr>
          <a:lstStyle/>
          <a:p>
            <a:pPr eaLnBrk="0" hangingPunct="0">
              <a:defRPr/>
            </a:pPr>
            <a:r>
              <a:rPr lang="en-US" sz="1200" b="1" dirty="0">
                <a:solidFill>
                  <a:srgbClr val="003366"/>
                </a:solidFill>
                <a:effectLst>
                  <a:outerShdw blurRad="38100" dist="38100" dir="2700000" algn="tl">
                    <a:srgbClr val="C0C0C0"/>
                  </a:outerShdw>
                </a:effectLst>
                <a:latin typeface="Lucida Sans Unicode" pitchFamily="34" charset="0"/>
              </a:rPr>
              <a:t>  </a:t>
            </a:r>
            <a:r>
              <a:rPr lang="en-US" sz="1200" b="1" dirty="0">
                <a:solidFill>
                  <a:srgbClr val="003366"/>
                </a:solidFill>
                <a:effectLst>
                  <a:outerShdw blurRad="38100" dist="38100" dir="2700000" algn="tl">
                    <a:srgbClr val="000000">
                      <a:alpha val="43137"/>
                    </a:srgbClr>
                  </a:outerShdw>
                </a:effectLst>
                <a:latin typeface="Lucida Sans Unicode" pitchFamily="34" charset="0"/>
              </a:rPr>
              <a:t>Independent Scientist Award (K02)</a:t>
            </a:r>
            <a:endParaRPr lang="en-US" sz="2400" dirty="0">
              <a:solidFill>
                <a:srgbClr val="003366"/>
              </a:solidFill>
              <a:effectLst>
                <a:outerShdw blurRad="38100" dist="38100" dir="2700000" algn="tl">
                  <a:srgbClr val="000000">
                    <a:alpha val="43137"/>
                  </a:srgbClr>
                </a:outerShdw>
              </a:effectLst>
              <a:latin typeface="Times New Roman" pitchFamily="18" charset="0"/>
            </a:endParaRPr>
          </a:p>
        </p:txBody>
      </p:sp>
      <p:sp>
        <p:nvSpPr>
          <p:cNvPr id="81" name="Text Box 25"/>
          <p:cNvSpPr txBox="1">
            <a:spLocks noChangeArrowheads="1"/>
          </p:cNvSpPr>
          <p:nvPr/>
        </p:nvSpPr>
        <p:spPr bwMode="auto">
          <a:xfrm>
            <a:off x="4419600" y="5965767"/>
            <a:ext cx="2505814" cy="307777"/>
          </a:xfrm>
          <a:prstGeom prst="rect">
            <a:avLst/>
          </a:prstGeom>
          <a:noFill/>
          <a:ln w="9525">
            <a:noFill/>
            <a:miter lim="800000"/>
            <a:headEnd/>
            <a:tailEnd/>
          </a:ln>
          <a:effectLst/>
        </p:spPr>
        <p:txBody>
          <a:bodyPr wrap="none">
            <a:spAutoFit/>
          </a:bodyPr>
          <a:lstStyle/>
          <a:p>
            <a:pPr eaLnBrk="0" hangingPunct="0">
              <a:defRPr/>
            </a:pPr>
            <a:r>
              <a:rPr lang="en-US" sz="1200" b="1" dirty="0">
                <a:solidFill>
                  <a:srgbClr val="003366"/>
                </a:solidFill>
                <a:effectLst>
                  <a:outerShdw blurRad="38100" dist="38100" dir="2700000" algn="tl">
                    <a:srgbClr val="C0C0C0"/>
                  </a:outerShdw>
                </a:effectLst>
                <a:latin typeface="Lucida Sans Unicode" pitchFamily="34" charset="0"/>
              </a:rPr>
              <a:t>  </a:t>
            </a:r>
            <a:r>
              <a:rPr lang="en-US" sz="1200" b="1" dirty="0">
                <a:solidFill>
                  <a:srgbClr val="003366"/>
                </a:solidFill>
                <a:effectLst>
                  <a:outerShdw blurRad="38100" dist="38100" dir="2700000" algn="tl">
                    <a:srgbClr val="000000">
                      <a:alpha val="43137"/>
                    </a:srgbClr>
                  </a:outerShdw>
                </a:effectLst>
                <a:latin typeface="Lucida Sans Unicode" pitchFamily="34" charset="0"/>
              </a:rPr>
              <a:t>Senior Scientist Award (K05</a:t>
            </a:r>
            <a:r>
              <a:rPr lang="en-US" sz="1400" b="1" dirty="0">
                <a:solidFill>
                  <a:srgbClr val="003366"/>
                </a:solidFill>
                <a:effectLst>
                  <a:outerShdw blurRad="38100" dist="38100" dir="2700000" algn="tl">
                    <a:srgbClr val="C0C0C0"/>
                  </a:outerShdw>
                </a:effectLst>
                <a:latin typeface="Lucida Sans Unicode" pitchFamily="34" charset="0"/>
              </a:rPr>
              <a:t>)  </a:t>
            </a:r>
          </a:p>
        </p:txBody>
      </p:sp>
      <p:sp>
        <p:nvSpPr>
          <p:cNvPr id="82" name="Line 26"/>
          <p:cNvSpPr>
            <a:spLocks noChangeShapeType="1"/>
          </p:cNvSpPr>
          <p:nvPr/>
        </p:nvSpPr>
        <p:spPr bwMode="auto">
          <a:xfrm flipH="1">
            <a:off x="4225925" y="54323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83" name="Text Box 27"/>
          <p:cNvSpPr txBox="1">
            <a:spLocks noChangeArrowheads="1"/>
          </p:cNvSpPr>
          <p:nvPr/>
        </p:nvSpPr>
        <p:spPr bwMode="auto">
          <a:xfrm>
            <a:off x="2584450" y="1068330"/>
            <a:ext cx="1608138" cy="368300"/>
          </a:xfrm>
          <a:prstGeom prst="rect">
            <a:avLst/>
          </a:prstGeom>
          <a:noFill/>
          <a:ln w="9525">
            <a:noFill/>
            <a:miter lim="800000"/>
            <a:headEnd/>
            <a:tailEnd/>
          </a:ln>
          <a:effectLst/>
        </p:spPr>
        <p:txBody>
          <a:bodyPr wrap="none">
            <a:spAutoFit/>
          </a:bodyPr>
          <a:lstStyle/>
          <a:p>
            <a:pPr algn="ctr" eaLnBrk="0" hangingPunct="0">
              <a:defRPr/>
            </a:pPr>
            <a:r>
              <a:rPr lang="en-US" sz="1400" b="1" dirty="0">
                <a:solidFill>
                  <a:srgbClr val="CC0000"/>
                </a:solidFill>
                <a:effectLst>
                  <a:outerShdw blurRad="38100" dist="38100" dir="2700000" algn="tl">
                    <a:srgbClr val="C0C0C0"/>
                  </a:outerShdw>
                </a:effectLst>
                <a:latin typeface="Lucida Sans Unicode" pitchFamily="34" charset="0"/>
              </a:rPr>
              <a:t>Career Stage</a:t>
            </a:r>
          </a:p>
        </p:txBody>
      </p:sp>
      <p:sp>
        <p:nvSpPr>
          <p:cNvPr id="84" name="Text Box 28"/>
          <p:cNvSpPr txBox="1">
            <a:spLocks noChangeArrowheads="1"/>
          </p:cNvSpPr>
          <p:nvPr/>
        </p:nvSpPr>
        <p:spPr bwMode="auto">
          <a:xfrm>
            <a:off x="4343400" y="1012767"/>
            <a:ext cx="4241800" cy="400050"/>
          </a:xfrm>
          <a:prstGeom prst="rect">
            <a:avLst/>
          </a:prstGeom>
          <a:noFill/>
          <a:ln w="9525">
            <a:noFill/>
            <a:miter lim="800000"/>
            <a:headEnd/>
            <a:tailEnd/>
          </a:ln>
          <a:effectLst/>
        </p:spPr>
        <p:txBody>
          <a:bodyPr wrap="none">
            <a:spAutoFit/>
          </a:bodyPr>
          <a:lstStyle/>
          <a:p>
            <a:pPr eaLnBrk="0" hangingPunct="0">
              <a:defRPr/>
            </a:pPr>
            <a:r>
              <a:rPr lang="en-US" sz="2000" b="1" dirty="0">
                <a:solidFill>
                  <a:srgbClr val="CC0000"/>
                </a:solidFill>
                <a:effectLst>
                  <a:outerShdw blurRad="38100" dist="38100" dir="2700000" algn="tl">
                    <a:srgbClr val="C0C0C0"/>
                  </a:outerShdw>
                </a:effectLst>
                <a:latin typeface="Lucida Sans Unicode" pitchFamily="34" charset="0"/>
              </a:rPr>
              <a:t>‘Formal’ Training/Career Awards</a:t>
            </a:r>
          </a:p>
        </p:txBody>
      </p:sp>
      <p:sp>
        <p:nvSpPr>
          <p:cNvPr id="85" name="Rectangle 29"/>
          <p:cNvSpPr>
            <a:spLocks noChangeArrowheads="1"/>
          </p:cNvSpPr>
          <p:nvPr/>
        </p:nvSpPr>
        <p:spPr bwMode="auto">
          <a:xfrm>
            <a:off x="2692400" y="1546167"/>
            <a:ext cx="1422400" cy="4724400"/>
          </a:xfrm>
          <a:prstGeom prst="rect">
            <a:avLst/>
          </a:prstGeom>
          <a:gradFill rotWithShape="0">
            <a:gsLst>
              <a:gs pos="0">
                <a:srgbClr val="FFF200"/>
              </a:gs>
              <a:gs pos="45000">
                <a:srgbClr val="FF7A00"/>
              </a:gs>
              <a:gs pos="70000">
                <a:srgbClr val="FF0300"/>
              </a:gs>
              <a:gs pos="100000">
                <a:srgbClr val="4D0808"/>
              </a:gs>
            </a:gsLst>
            <a:lin ang="5400000" scaled="1"/>
          </a:gradFill>
          <a:ln w="57150">
            <a:solidFill>
              <a:schemeClr val="bg1"/>
            </a:solidFill>
            <a:miter lim="800000"/>
            <a:headEnd/>
            <a:tailEnd/>
          </a:ln>
        </p:spPr>
        <p:txBody>
          <a:bodyPr wrap="none" anchor="ctr"/>
          <a:lstStyle/>
          <a:p>
            <a:pPr algn="ctr" eaLnBrk="0" hangingPunct="0">
              <a:defRPr/>
            </a:pPr>
            <a:endParaRPr lang="en-US" sz="2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86" name="Line 30"/>
          <p:cNvSpPr>
            <a:spLocks noChangeShapeType="1"/>
          </p:cNvSpPr>
          <p:nvPr/>
        </p:nvSpPr>
        <p:spPr bwMode="auto">
          <a:xfrm flipH="1">
            <a:off x="2627313" y="2984442"/>
            <a:ext cx="1490662"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87" name="Line 31"/>
          <p:cNvSpPr>
            <a:spLocks noChangeShapeType="1"/>
          </p:cNvSpPr>
          <p:nvPr/>
        </p:nvSpPr>
        <p:spPr bwMode="auto">
          <a:xfrm flipH="1">
            <a:off x="2670175" y="4016317"/>
            <a:ext cx="1490663"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88" name="Text Box 32"/>
          <p:cNvSpPr txBox="1">
            <a:spLocks noChangeArrowheads="1"/>
          </p:cNvSpPr>
          <p:nvPr/>
        </p:nvSpPr>
        <p:spPr bwMode="auto">
          <a:xfrm>
            <a:off x="2797175" y="2111317"/>
            <a:ext cx="1241425" cy="730250"/>
          </a:xfrm>
          <a:prstGeom prst="rect">
            <a:avLst/>
          </a:prstGeom>
          <a:noFill/>
          <a:ln w="9525">
            <a:noFill/>
            <a:miter lim="800000"/>
            <a:headEnd/>
            <a:tailEnd/>
          </a:ln>
        </p:spPr>
        <p:txBody>
          <a:bodyPr wrap="none">
            <a:spAutoFit/>
          </a:bodyPr>
          <a:lstStyle/>
          <a:p>
            <a:pPr algn="ctr" eaLnBrk="0" hangingPunct="0">
              <a:defRPr/>
            </a:pPr>
            <a:r>
              <a:rPr lang="en-US" sz="1400" b="1" dirty="0">
                <a:solidFill>
                  <a:srgbClr val="000000"/>
                </a:solidFill>
                <a:effectLst>
                  <a:outerShdw blurRad="38100" dist="38100" dir="2700000" algn="tl">
                    <a:srgbClr val="000000">
                      <a:alpha val="43137"/>
                    </a:srgbClr>
                  </a:outerShdw>
                </a:effectLst>
                <a:latin typeface="Lucida Sans Unicode" pitchFamily="34" charset="0"/>
              </a:rPr>
              <a:t>GRADUATE/</a:t>
            </a:r>
          </a:p>
          <a:p>
            <a:pPr algn="ctr" eaLnBrk="0" hangingPunct="0">
              <a:defRPr/>
            </a:pPr>
            <a:r>
              <a:rPr lang="en-US" sz="1400" b="1" dirty="0">
                <a:solidFill>
                  <a:srgbClr val="000000"/>
                </a:solidFill>
                <a:effectLst>
                  <a:outerShdw blurRad="38100" dist="38100" dir="2700000" algn="tl">
                    <a:srgbClr val="000000">
                      <a:alpha val="43137"/>
                    </a:srgbClr>
                  </a:outerShdw>
                </a:effectLst>
                <a:latin typeface="Lucida Sans Unicode" pitchFamily="34" charset="0"/>
              </a:rPr>
              <a:t>MEDICAL</a:t>
            </a:r>
          </a:p>
          <a:p>
            <a:pPr algn="ctr" eaLnBrk="0" hangingPunct="0">
              <a:defRPr/>
            </a:pPr>
            <a:r>
              <a:rPr lang="en-US" sz="1400" b="1" dirty="0">
                <a:solidFill>
                  <a:srgbClr val="000000"/>
                </a:solidFill>
                <a:effectLst>
                  <a:outerShdw blurRad="38100" dist="38100" dir="2700000" algn="tl">
                    <a:srgbClr val="000000">
                      <a:alpha val="43137"/>
                    </a:srgbClr>
                  </a:outerShdw>
                </a:effectLst>
                <a:latin typeface="Lucida Sans Unicode" pitchFamily="34" charset="0"/>
              </a:rPr>
              <a:t>STUDENT</a:t>
            </a:r>
          </a:p>
        </p:txBody>
      </p:sp>
      <p:sp>
        <p:nvSpPr>
          <p:cNvPr id="89" name="Text Box 33"/>
          <p:cNvSpPr txBox="1">
            <a:spLocks noChangeArrowheads="1"/>
          </p:cNvSpPr>
          <p:nvPr/>
        </p:nvSpPr>
        <p:spPr bwMode="auto">
          <a:xfrm>
            <a:off x="2847975" y="3162242"/>
            <a:ext cx="1190625" cy="517525"/>
          </a:xfrm>
          <a:prstGeom prst="rect">
            <a:avLst/>
          </a:prstGeom>
          <a:noFill/>
          <a:ln w="9525">
            <a:noFill/>
            <a:miter lim="800000"/>
            <a:headEnd/>
            <a:tailEnd/>
          </a:ln>
        </p:spPr>
        <p:txBody>
          <a:bodyPr wrap="none">
            <a:spAutoFit/>
          </a:bodyPr>
          <a:lstStyle/>
          <a:p>
            <a:pPr algn="ctr" eaLnBrk="0" hangingPunct="0">
              <a:defRPr/>
            </a:pPr>
            <a:r>
              <a:rPr lang="en-US" sz="1400" b="1" dirty="0">
                <a:solidFill>
                  <a:srgbClr val="FFFFFF"/>
                </a:solidFill>
                <a:effectLst>
                  <a:outerShdw blurRad="38100" dist="38100" dir="2700000" algn="tl">
                    <a:srgbClr val="000000">
                      <a:alpha val="43137"/>
                    </a:srgbClr>
                  </a:outerShdw>
                </a:effectLst>
                <a:latin typeface="Lucida Sans Unicode" pitchFamily="34" charset="0"/>
              </a:rPr>
              <a:t>POST</a:t>
            </a:r>
          </a:p>
          <a:p>
            <a:pPr algn="ctr" eaLnBrk="0" hangingPunct="0">
              <a:defRPr/>
            </a:pPr>
            <a:r>
              <a:rPr lang="en-US" sz="1400" b="1" dirty="0">
                <a:solidFill>
                  <a:srgbClr val="FFFFFF"/>
                </a:solidFill>
                <a:effectLst>
                  <a:outerShdw blurRad="38100" dist="38100" dir="2700000" algn="tl">
                    <a:srgbClr val="000000">
                      <a:alpha val="43137"/>
                    </a:srgbClr>
                  </a:outerShdw>
                </a:effectLst>
                <a:latin typeface="Lucida Sans Unicode" pitchFamily="34" charset="0"/>
              </a:rPr>
              <a:t>DOCTORAL</a:t>
            </a:r>
            <a:endParaRPr lang="en-US" sz="2400" b="1" dirty="0">
              <a:solidFill>
                <a:srgbClr val="FFFFFF"/>
              </a:solidFill>
              <a:effectLst>
                <a:outerShdw blurRad="38100" dist="38100" dir="2700000" algn="tl">
                  <a:srgbClr val="000000">
                    <a:alpha val="43137"/>
                  </a:srgbClr>
                </a:outerShdw>
              </a:effectLst>
              <a:latin typeface="Lucida Sans Unicode" pitchFamily="34" charset="0"/>
            </a:endParaRPr>
          </a:p>
        </p:txBody>
      </p:sp>
      <p:sp>
        <p:nvSpPr>
          <p:cNvPr id="90" name="Text Box 34"/>
          <p:cNvSpPr txBox="1">
            <a:spLocks noChangeArrowheads="1"/>
          </p:cNvSpPr>
          <p:nvPr/>
        </p:nvSpPr>
        <p:spPr bwMode="auto">
          <a:xfrm>
            <a:off x="3098800" y="4111567"/>
            <a:ext cx="787400" cy="304800"/>
          </a:xfrm>
          <a:prstGeom prst="rect">
            <a:avLst/>
          </a:prstGeom>
          <a:noFill/>
          <a:ln w="9525">
            <a:noFill/>
            <a:miter lim="800000"/>
            <a:headEnd/>
            <a:tailEnd/>
          </a:ln>
        </p:spPr>
        <p:txBody>
          <a:bodyPr wrap="none">
            <a:spAutoFit/>
          </a:bodyPr>
          <a:lstStyle/>
          <a:p>
            <a:pPr eaLnBrk="0" hangingPunct="0">
              <a:defRPr/>
            </a:pPr>
            <a:r>
              <a:rPr lang="en-US" sz="1400" b="1" dirty="0">
                <a:solidFill>
                  <a:srgbClr val="FFFFFF"/>
                </a:solidFill>
                <a:effectLst>
                  <a:outerShdw blurRad="38100" dist="38100" dir="2700000" algn="tl">
                    <a:srgbClr val="000000">
                      <a:alpha val="43137"/>
                    </a:srgbClr>
                  </a:outerShdw>
                </a:effectLst>
                <a:latin typeface="Lucida Sans Unicode" pitchFamily="34" charset="0"/>
              </a:rPr>
              <a:t>EARLY</a:t>
            </a:r>
            <a:endParaRPr lang="en-US" sz="2400" b="1"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91" name="Text Box 35"/>
          <p:cNvSpPr txBox="1">
            <a:spLocks noChangeArrowheads="1"/>
          </p:cNvSpPr>
          <p:nvPr/>
        </p:nvSpPr>
        <p:spPr bwMode="auto">
          <a:xfrm>
            <a:off x="3021013" y="4975167"/>
            <a:ext cx="865187" cy="304800"/>
          </a:xfrm>
          <a:prstGeom prst="rect">
            <a:avLst/>
          </a:prstGeom>
          <a:noFill/>
          <a:ln w="9525">
            <a:noFill/>
            <a:miter lim="800000"/>
            <a:headEnd/>
            <a:tailEnd/>
          </a:ln>
        </p:spPr>
        <p:txBody>
          <a:bodyPr wrap="none">
            <a:spAutoFit/>
          </a:bodyPr>
          <a:lstStyle/>
          <a:p>
            <a:pPr eaLnBrk="0" hangingPunct="0">
              <a:defRPr/>
            </a:pPr>
            <a:r>
              <a:rPr lang="en-US" sz="1400" b="1" dirty="0">
                <a:solidFill>
                  <a:srgbClr val="FFFFFF"/>
                </a:solidFill>
                <a:effectLst>
                  <a:outerShdw blurRad="38100" dist="38100" dir="2700000" algn="tl">
                    <a:srgbClr val="000000">
                      <a:alpha val="43137"/>
                    </a:srgbClr>
                  </a:outerShdw>
                </a:effectLst>
                <a:latin typeface="Lucida Sans Unicode" pitchFamily="34" charset="0"/>
              </a:rPr>
              <a:t>MIDDLE</a:t>
            </a:r>
            <a:endParaRPr lang="en-US" sz="2400" b="1"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92" name="Text Box 36"/>
          <p:cNvSpPr txBox="1">
            <a:spLocks noChangeArrowheads="1"/>
          </p:cNvSpPr>
          <p:nvPr/>
        </p:nvSpPr>
        <p:spPr bwMode="auto">
          <a:xfrm>
            <a:off x="2971800" y="5900680"/>
            <a:ext cx="866775" cy="304800"/>
          </a:xfrm>
          <a:prstGeom prst="rect">
            <a:avLst/>
          </a:prstGeom>
          <a:noFill/>
          <a:ln w="9525">
            <a:noFill/>
            <a:miter lim="800000"/>
            <a:headEnd/>
            <a:tailEnd/>
          </a:ln>
        </p:spPr>
        <p:txBody>
          <a:bodyPr wrap="none">
            <a:spAutoFit/>
          </a:bodyPr>
          <a:lstStyle/>
          <a:p>
            <a:pPr eaLnBrk="0" hangingPunct="0">
              <a:defRPr/>
            </a:pPr>
            <a:r>
              <a:rPr lang="en-US" sz="1400" b="1" dirty="0">
                <a:solidFill>
                  <a:srgbClr val="FFFFFF"/>
                </a:solidFill>
                <a:effectLst>
                  <a:outerShdw blurRad="38100" dist="38100" dir="2700000" algn="tl">
                    <a:srgbClr val="000000">
                      <a:alpha val="43137"/>
                    </a:srgbClr>
                  </a:outerShdw>
                </a:effectLst>
                <a:latin typeface="Lucida Sans Unicode" pitchFamily="34" charset="0"/>
              </a:rPr>
              <a:t>SENIOR</a:t>
            </a:r>
          </a:p>
        </p:txBody>
      </p:sp>
      <p:sp>
        <p:nvSpPr>
          <p:cNvPr id="93" name="Text Box 37"/>
          <p:cNvSpPr txBox="1">
            <a:spLocks noChangeArrowheads="1"/>
          </p:cNvSpPr>
          <p:nvPr/>
        </p:nvSpPr>
        <p:spPr bwMode="auto">
          <a:xfrm rot="16200000">
            <a:off x="2398712" y="4973580"/>
            <a:ext cx="936625" cy="304800"/>
          </a:xfrm>
          <a:prstGeom prst="rect">
            <a:avLst/>
          </a:prstGeom>
          <a:noFill/>
          <a:ln w="9525">
            <a:noFill/>
            <a:miter lim="800000"/>
            <a:headEnd/>
            <a:tailEnd/>
          </a:ln>
        </p:spPr>
        <p:txBody>
          <a:bodyPr wrap="none">
            <a:spAutoFit/>
          </a:bodyPr>
          <a:lstStyle/>
          <a:p>
            <a:pPr eaLnBrk="0" hangingPunct="0">
              <a:defRPr/>
            </a:pPr>
            <a:r>
              <a:rPr lang="en-US" sz="1400" b="1" dirty="0">
                <a:solidFill>
                  <a:srgbClr val="FF9900"/>
                </a:solidFill>
                <a:effectLst>
                  <a:outerShdw blurRad="38100" dist="38100" dir="2700000" algn="tl">
                    <a:srgbClr val="000000">
                      <a:alpha val="43137"/>
                    </a:srgbClr>
                  </a:outerShdw>
                </a:effectLst>
                <a:latin typeface="Lucida Sans Unicode" pitchFamily="34" charset="0"/>
              </a:rPr>
              <a:t>CAREER</a:t>
            </a:r>
            <a:endParaRPr lang="en-US" sz="2400" b="1" dirty="0">
              <a:solidFill>
                <a:srgbClr val="FF9900"/>
              </a:solidFill>
              <a:effectLst>
                <a:outerShdw blurRad="38100" dist="38100" dir="2700000" algn="tl">
                  <a:srgbClr val="000000">
                    <a:alpha val="43137"/>
                  </a:srgbClr>
                </a:outerShdw>
              </a:effectLst>
              <a:latin typeface="Lucida Sans Unicode" pitchFamily="34" charset="0"/>
            </a:endParaRPr>
          </a:p>
        </p:txBody>
      </p:sp>
      <p:sp>
        <p:nvSpPr>
          <p:cNvPr id="94" name="Text Box 38"/>
          <p:cNvSpPr txBox="1">
            <a:spLocks noChangeArrowheads="1"/>
          </p:cNvSpPr>
          <p:nvPr/>
        </p:nvSpPr>
        <p:spPr bwMode="auto">
          <a:xfrm>
            <a:off x="4495800" y="2168467"/>
            <a:ext cx="3600666" cy="276999"/>
          </a:xfrm>
          <a:prstGeom prst="rect">
            <a:avLst/>
          </a:prstGeom>
          <a:noFill/>
          <a:ln w="9525">
            <a:noFill/>
            <a:miter lim="800000"/>
            <a:headEnd/>
            <a:tailEnd/>
          </a:ln>
          <a:effectLst/>
        </p:spPr>
        <p:txBody>
          <a:bodyPr wrap="none">
            <a:spAutoFit/>
          </a:bodyPr>
          <a:lstStyle/>
          <a:p>
            <a:pPr eaLnBrk="0" hangingPunct="0">
              <a:defRPr/>
            </a:pPr>
            <a:r>
              <a:rPr lang="en-US" sz="1200" b="1" dirty="0">
                <a:solidFill>
                  <a:srgbClr val="003366"/>
                </a:solidFill>
                <a:effectLst>
                  <a:outerShdw blurRad="38100" dist="38100" dir="2700000" algn="tl">
                    <a:srgbClr val="C0C0C0"/>
                  </a:outerShdw>
                </a:effectLst>
                <a:latin typeface="Lucida Sans Unicode" pitchFamily="34" charset="0"/>
              </a:rPr>
              <a:t> </a:t>
            </a:r>
            <a:r>
              <a:rPr lang="en-US" sz="1200" b="1" dirty="0">
                <a:solidFill>
                  <a:srgbClr val="003366"/>
                </a:solidFill>
                <a:effectLst>
                  <a:outerShdw blurRad="38100" dist="38100" dir="2700000" algn="tl">
                    <a:srgbClr val="000000">
                      <a:alpha val="43137"/>
                    </a:srgbClr>
                  </a:outerShdw>
                </a:effectLst>
                <a:latin typeface="Lucida Sans Unicode" pitchFamily="34" charset="0"/>
              </a:rPr>
              <a:t>Predoctoral Institutional Training Grant (T32</a:t>
            </a:r>
            <a:r>
              <a:rPr lang="en-US" sz="1200" b="1" dirty="0">
                <a:solidFill>
                  <a:srgbClr val="003366"/>
                </a:solidFill>
                <a:effectLst>
                  <a:outerShdw blurRad="38100" dist="38100" dir="2700000" algn="tl">
                    <a:srgbClr val="C0C0C0"/>
                  </a:outerShdw>
                </a:effectLst>
                <a:latin typeface="Lucida Sans Unicode" pitchFamily="34" charset="0"/>
              </a:rPr>
              <a:t>)</a:t>
            </a:r>
          </a:p>
        </p:txBody>
      </p:sp>
      <p:sp>
        <p:nvSpPr>
          <p:cNvPr id="95" name="Line 39"/>
          <p:cNvSpPr>
            <a:spLocks noChangeShapeType="1"/>
          </p:cNvSpPr>
          <p:nvPr/>
        </p:nvSpPr>
        <p:spPr bwMode="auto">
          <a:xfrm flipH="1">
            <a:off x="4225925" y="22954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96" name="Line 40"/>
          <p:cNvSpPr>
            <a:spLocks noChangeShapeType="1"/>
          </p:cNvSpPr>
          <p:nvPr/>
        </p:nvSpPr>
        <p:spPr bwMode="auto">
          <a:xfrm flipH="1">
            <a:off x="4191000" y="39083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97" name="Text Box 41"/>
          <p:cNvSpPr txBox="1">
            <a:spLocks noChangeArrowheads="1"/>
          </p:cNvSpPr>
          <p:nvPr/>
        </p:nvSpPr>
        <p:spPr bwMode="auto">
          <a:xfrm>
            <a:off x="4408488" y="3679767"/>
            <a:ext cx="4202112" cy="1041054"/>
          </a:xfrm>
          <a:prstGeom prst="rect">
            <a:avLst/>
          </a:prstGeom>
          <a:noFill/>
          <a:ln w="9525">
            <a:noFill/>
            <a:miter lim="800000"/>
            <a:headEnd/>
            <a:tailEnd/>
          </a:ln>
        </p:spPr>
        <p:txBody>
          <a:bodyPr>
            <a:spAutoFit/>
          </a:bodyPr>
          <a:lstStyle/>
          <a:p>
            <a:pPr eaLnBrk="0" hangingPunct="0">
              <a:lnSpc>
                <a:spcPct val="85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NIH Pathway to Independence (PI) Award (K99/R00)</a:t>
            </a:r>
          </a:p>
          <a:p>
            <a:pPr eaLnBrk="0" hangingPunct="0">
              <a:lnSpc>
                <a:spcPct val="85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Mentored Research Scientist Development Award (K01)</a:t>
            </a:r>
          </a:p>
          <a:p>
            <a:pPr eaLnBrk="0" hangingPunct="0">
              <a:lnSpc>
                <a:spcPct val="85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Mentored Clinical Scientist Development Award (K08)</a:t>
            </a:r>
          </a:p>
          <a:p>
            <a:pPr eaLnBrk="0" hangingPunct="0">
              <a:lnSpc>
                <a:spcPct val="85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Mentored Patient-Oriented RCDA (K23)</a:t>
            </a:r>
          </a:p>
          <a:p>
            <a:pPr eaLnBrk="0" hangingPunct="0">
              <a:lnSpc>
                <a:spcPct val="85000"/>
              </a:lnSpc>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Mentored Quantitative RCDA (K25)</a:t>
            </a:r>
          </a:p>
        </p:txBody>
      </p:sp>
      <p:sp>
        <p:nvSpPr>
          <p:cNvPr id="98" name="Line 42"/>
          <p:cNvSpPr>
            <a:spLocks noChangeShapeType="1"/>
          </p:cNvSpPr>
          <p:nvPr/>
        </p:nvSpPr>
        <p:spPr bwMode="auto">
          <a:xfrm flipH="1">
            <a:off x="4225925" y="50005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99" name="Text Box 43"/>
          <p:cNvSpPr txBox="1">
            <a:spLocks noChangeArrowheads="1"/>
          </p:cNvSpPr>
          <p:nvPr/>
        </p:nvSpPr>
        <p:spPr bwMode="auto">
          <a:xfrm>
            <a:off x="4491038" y="5203767"/>
            <a:ext cx="2794355" cy="461665"/>
          </a:xfrm>
          <a:prstGeom prst="rect">
            <a:avLst/>
          </a:prstGeom>
          <a:noFill/>
          <a:ln w="9525">
            <a:noFill/>
            <a:miter lim="800000"/>
            <a:headEnd/>
            <a:tailEnd/>
          </a:ln>
        </p:spPr>
        <p:txBody>
          <a:bodyPr wrap="none">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Midcareer Investigator Award in </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  Patient-Oriented Research (K24)  </a:t>
            </a:r>
            <a:endParaRPr lang="en-US" sz="1400" dirty="0">
              <a:solidFill>
                <a:srgbClr val="003366"/>
              </a:solidFill>
              <a:effectLst>
                <a:outerShdw blurRad="38100" dist="38100" dir="2700000" algn="tl">
                  <a:srgbClr val="000000">
                    <a:alpha val="43137"/>
                  </a:srgbClr>
                </a:outerShdw>
              </a:effectLst>
              <a:latin typeface="Lucida Sans Unicode" pitchFamily="34" charset="0"/>
            </a:endParaRPr>
          </a:p>
        </p:txBody>
      </p:sp>
      <p:sp>
        <p:nvSpPr>
          <p:cNvPr id="100" name="Line 44"/>
          <p:cNvSpPr>
            <a:spLocks noChangeShapeType="1"/>
          </p:cNvSpPr>
          <p:nvPr/>
        </p:nvSpPr>
        <p:spPr bwMode="auto">
          <a:xfrm flipH="1">
            <a:off x="4225925" y="61181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1" name="Text Box 45"/>
          <p:cNvSpPr txBox="1">
            <a:spLocks noChangeArrowheads="1"/>
          </p:cNvSpPr>
          <p:nvPr/>
        </p:nvSpPr>
        <p:spPr bwMode="auto">
          <a:xfrm>
            <a:off x="533400" y="5356167"/>
            <a:ext cx="1752600" cy="457200"/>
          </a:xfrm>
          <a:prstGeom prst="rect">
            <a:avLst/>
          </a:prstGeom>
          <a:noFill/>
          <a:ln w="9525">
            <a:noFill/>
            <a:miter lim="800000"/>
            <a:headEnd/>
            <a:tailEnd/>
          </a:ln>
        </p:spPr>
        <p:txBody>
          <a:bodyPr>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Exploratory/Develop-ment Grant (R21) </a:t>
            </a:r>
            <a:endParaRPr lang="en-US" sz="1400" b="1" dirty="0">
              <a:solidFill>
                <a:srgbClr val="003366"/>
              </a:solidFill>
              <a:effectLst>
                <a:outerShdw blurRad="38100" dist="38100" dir="2700000" algn="tl">
                  <a:srgbClr val="000000">
                    <a:alpha val="43137"/>
                  </a:srgbClr>
                </a:outerShdw>
              </a:effectLst>
              <a:latin typeface="Lucida Sans Unicode" pitchFamily="34" charset="0"/>
            </a:endParaRPr>
          </a:p>
        </p:txBody>
      </p:sp>
      <p:sp>
        <p:nvSpPr>
          <p:cNvPr id="102" name="Line 47"/>
          <p:cNvSpPr>
            <a:spLocks noChangeShapeType="1"/>
          </p:cNvSpPr>
          <p:nvPr/>
        </p:nvSpPr>
        <p:spPr bwMode="auto">
          <a:xfrm flipH="1">
            <a:off x="4191000" y="40607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3" name="Line 48"/>
          <p:cNvSpPr>
            <a:spLocks noChangeShapeType="1"/>
          </p:cNvSpPr>
          <p:nvPr/>
        </p:nvSpPr>
        <p:spPr bwMode="auto">
          <a:xfrm flipH="1">
            <a:off x="4191000" y="42131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4" name="Line 49"/>
          <p:cNvSpPr>
            <a:spLocks noChangeShapeType="1"/>
          </p:cNvSpPr>
          <p:nvPr/>
        </p:nvSpPr>
        <p:spPr bwMode="auto">
          <a:xfrm flipH="1">
            <a:off x="4191000" y="43655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5" name="AutoShape 50"/>
          <p:cNvSpPr>
            <a:spLocks/>
          </p:cNvSpPr>
          <p:nvPr/>
        </p:nvSpPr>
        <p:spPr bwMode="auto">
          <a:xfrm>
            <a:off x="2286000" y="4136967"/>
            <a:ext cx="228600" cy="2057400"/>
          </a:xfrm>
          <a:prstGeom prst="leftBrace">
            <a:avLst>
              <a:gd name="adj1" fmla="val 75000"/>
              <a:gd name="adj2" fmla="val 50000"/>
            </a:avLst>
          </a:prstGeom>
          <a:noFill/>
          <a:ln w="38100">
            <a:solidFill>
              <a:schemeClr val="tx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6" name="Line 51"/>
          <p:cNvSpPr>
            <a:spLocks noChangeShapeType="1"/>
          </p:cNvSpPr>
          <p:nvPr/>
        </p:nvSpPr>
        <p:spPr bwMode="auto">
          <a:xfrm flipH="1">
            <a:off x="4191000" y="37559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7" name="Line 52"/>
          <p:cNvSpPr>
            <a:spLocks noChangeShapeType="1"/>
          </p:cNvSpPr>
          <p:nvPr/>
        </p:nvSpPr>
        <p:spPr bwMode="auto">
          <a:xfrm flipH="1">
            <a:off x="2667000" y="2014480"/>
            <a:ext cx="1490663" cy="0"/>
          </a:xfrm>
          <a:prstGeom prst="line">
            <a:avLst/>
          </a:prstGeom>
          <a:noFill/>
          <a:ln w="57150">
            <a:solidFill>
              <a:schemeClr val="bg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08" name="Text Box 53"/>
          <p:cNvSpPr txBox="1">
            <a:spLocks noChangeArrowheads="1"/>
          </p:cNvSpPr>
          <p:nvPr/>
        </p:nvSpPr>
        <p:spPr bwMode="auto">
          <a:xfrm>
            <a:off x="2933700" y="1622367"/>
            <a:ext cx="855663" cy="304800"/>
          </a:xfrm>
          <a:prstGeom prst="rect">
            <a:avLst/>
          </a:prstGeom>
          <a:noFill/>
          <a:ln w="9525">
            <a:noFill/>
            <a:miter lim="800000"/>
            <a:headEnd/>
            <a:tailEnd/>
          </a:ln>
        </p:spPr>
        <p:txBody>
          <a:bodyPr wrap="none">
            <a:spAutoFit/>
          </a:bodyPr>
          <a:lstStyle/>
          <a:p>
            <a:pPr algn="ctr" eaLnBrk="0" hangingPunct="0">
              <a:defRPr/>
            </a:pPr>
            <a:r>
              <a:rPr lang="en-US" sz="1400" b="1" dirty="0">
                <a:solidFill>
                  <a:srgbClr val="000000"/>
                </a:solidFill>
                <a:effectLst>
                  <a:outerShdw blurRad="38100" dist="38100" dir="2700000" algn="tl">
                    <a:srgbClr val="000000">
                      <a:alpha val="43137"/>
                    </a:srgbClr>
                  </a:outerShdw>
                </a:effectLst>
                <a:latin typeface="Lucida Sans Unicode" pitchFamily="34" charset="0"/>
              </a:rPr>
              <a:t>Pre-Bac</a:t>
            </a:r>
          </a:p>
        </p:txBody>
      </p:sp>
      <p:sp>
        <p:nvSpPr>
          <p:cNvPr id="109" name="Text Box 54"/>
          <p:cNvSpPr txBox="1">
            <a:spLocks noChangeArrowheads="1"/>
          </p:cNvSpPr>
          <p:nvPr/>
        </p:nvSpPr>
        <p:spPr bwMode="auto">
          <a:xfrm>
            <a:off x="4495800" y="1568392"/>
            <a:ext cx="3328155" cy="276999"/>
          </a:xfrm>
          <a:prstGeom prst="rect">
            <a:avLst/>
          </a:prstGeom>
          <a:noFill/>
          <a:ln w="9525">
            <a:noFill/>
            <a:miter lim="800000"/>
            <a:headEnd/>
            <a:tailEnd/>
          </a:ln>
          <a:effectLst/>
        </p:spPr>
        <p:txBody>
          <a:bodyPr wrap="none">
            <a:spAutoFit/>
          </a:bodyPr>
          <a:lstStyle/>
          <a:p>
            <a:pPr eaLnBrk="0" hangingPunct="0">
              <a:defRPr/>
            </a:pPr>
            <a:r>
              <a:rPr lang="en-US" sz="1200" b="1" dirty="0">
                <a:solidFill>
                  <a:srgbClr val="003366"/>
                </a:solidFill>
                <a:effectLst>
                  <a:outerShdw blurRad="38100" dist="38100" dir="2700000" algn="tl">
                    <a:srgbClr val="C0C0C0"/>
                  </a:outerShdw>
                </a:effectLst>
                <a:latin typeface="Lucida Sans Unicode" pitchFamily="34" charset="0"/>
              </a:rPr>
              <a:t> </a:t>
            </a:r>
            <a:r>
              <a:rPr lang="en-US" sz="1200" b="1" dirty="0">
                <a:solidFill>
                  <a:srgbClr val="003366"/>
                </a:solidFill>
                <a:effectLst>
                  <a:outerShdw blurRad="38100" dist="38100" dir="2700000" algn="tl">
                    <a:srgbClr val="000000">
                      <a:alpha val="43137"/>
                    </a:srgbClr>
                  </a:outerShdw>
                </a:effectLst>
                <a:latin typeface="Lucida Sans Unicode" pitchFamily="34" charset="0"/>
              </a:rPr>
              <a:t>Pre-Bac Institutional Training Grant (T34)</a:t>
            </a:r>
          </a:p>
        </p:txBody>
      </p:sp>
      <p:sp>
        <p:nvSpPr>
          <p:cNvPr id="110" name="Line 55"/>
          <p:cNvSpPr>
            <a:spLocks noChangeShapeType="1"/>
          </p:cNvSpPr>
          <p:nvPr/>
        </p:nvSpPr>
        <p:spPr bwMode="auto">
          <a:xfrm flipH="1">
            <a:off x="4225925" y="1706505"/>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11" name="AutoShape 50"/>
          <p:cNvSpPr>
            <a:spLocks/>
          </p:cNvSpPr>
          <p:nvPr/>
        </p:nvSpPr>
        <p:spPr bwMode="auto">
          <a:xfrm>
            <a:off x="2057400" y="1622367"/>
            <a:ext cx="228600" cy="2819400"/>
          </a:xfrm>
          <a:prstGeom prst="leftBrace">
            <a:avLst>
              <a:gd name="adj1" fmla="val 75028"/>
              <a:gd name="adj2" fmla="val 50000"/>
            </a:avLst>
          </a:prstGeom>
          <a:noFill/>
          <a:ln w="38100">
            <a:solidFill>
              <a:schemeClr val="tx1"/>
            </a:solidFill>
            <a:round/>
            <a:headEnd/>
            <a:tailEn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12" name="TextBox 57"/>
          <p:cNvSpPr txBox="1">
            <a:spLocks noChangeArrowheads="1"/>
          </p:cNvSpPr>
          <p:nvPr/>
        </p:nvSpPr>
        <p:spPr bwMode="auto">
          <a:xfrm>
            <a:off x="509588" y="2712980"/>
            <a:ext cx="1628775" cy="1016000"/>
          </a:xfrm>
          <a:prstGeom prst="rect">
            <a:avLst/>
          </a:prstGeom>
          <a:noFill/>
          <a:ln w="9525">
            <a:noFill/>
            <a:miter lim="800000"/>
            <a:headEnd/>
            <a:tailEnd/>
          </a:ln>
        </p:spPr>
        <p:txBody>
          <a:bodyPr wrap="none">
            <a:spAutoFit/>
          </a:bodyPr>
          <a:lstStyle/>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‘Informal’ Training </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and Career</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Development on </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RPGs and </a:t>
            </a:r>
          </a:p>
          <a:p>
            <a:pPr eaLnBrk="0" hangingPunct="0">
              <a:defRPr/>
            </a:pPr>
            <a:r>
              <a:rPr lang="en-US" sz="1200" b="1" dirty="0">
                <a:solidFill>
                  <a:srgbClr val="003366"/>
                </a:solidFill>
                <a:effectLst>
                  <a:outerShdw blurRad="38100" dist="38100" dir="2700000" algn="tl">
                    <a:srgbClr val="000000">
                      <a:alpha val="43137"/>
                    </a:srgbClr>
                  </a:outerShdw>
                </a:effectLst>
                <a:latin typeface="Lucida Sans Unicode" pitchFamily="34" charset="0"/>
              </a:rPr>
              <a:t>Supplements</a:t>
            </a:r>
          </a:p>
        </p:txBody>
      </p:sp>
      <p:sp>
        <p:nvSpPr>
          <p:cNvPr id="113" name="Line 55"/>
          <p:cNvSpPr>
            <a:spLocks noChangeShapeType="1"/>
          </p:cNvSpPr>
          <p:nvPr/>
        </p:nvSpPr>
        <p:spPr bwMode="auto">
          <a:xfrm flipH="1">
            <a:off x="4210050" y="28415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14" name="Line 55"/>
          <p:cNvSpPr>
            <a:spLocks noChangeShapeType="1"/>
          </p:cNvSpPr>
          <p:nvPr/>
        </p:nvSpPr>
        <p:spPr bwMode="auto">
          <a:xfrm flipH="1">
            <a:off x="4238625" y="3260667"/>
            <a:ext cx="269875" cy="0"/>
          </a:xfrm>
          <a:prstGeom prst="line">
            <a:avLst/>
          </a:prstGeom>
          <a:noFill/>
          <a:ln w="28575">
            <a:solidFill>
              <a:srgbClr val="009999"/>
            </a:solidFill>
            <a:round/>
            <a:headEnd/>
            <a:tailEnd type="triangle" w="med" len="med"/>
          </a:ln>
        </p:spPr>
        <p:txBody>
          <a:bodyPr wrap="none" anchor="ctr"/>
          <a:lstStyle/>
          <a:p>
            <a:pPr eaLnBrk="0" hangingPunct="0">
              <a:defRPr/>
            </a:pPr>
            <a:endParaRPr lang="en-US" sz="1400" dirty="0">
              <a:solidFill>
                <a:srgbClr val="000000"/>
              </a:solidFill>
              <a:effectLst>
                <a:outerShdw blurRad="38100" dist="38100" dir="2700000" algn="tl">
                  <a:srgbClr val="000000">
                    <a:alpha val="43137"/>
                  </a:srgbClr>
                </a:outerShdw>
              </a:effectLst>
              <a:latin typeface="Lucida Sans Unicode" pitchFamily="34" charset="0"/>
            </a:endParaRPr>
          </a:p>
        </p:txBody>
      </p:sp>
      <p:sp>
        <p:nvSpPr>
          <p:cNvPr id="115" name="Text Box 27"/>
          <p:cNvSpPr txBox="1">
            <a:spLocks noChangeArrowheads="1"/>
          </p:cNvSpPr>
          <p:nvPr/>
        </p:nvSpPr>
        <p:spPr bwMode="auto">
          <a:xfrm>
            <a:off x="514350" y="1058805"/>
            <a:ext cx="1660525" cy="307975"/>
          </a:xfrm>
          <a:prstGeom prst="rect">
            <a:avLst/>
          </a:prstGeom>
          <a:noFill/>
          <a:ln w="9525">
            <a:noFill/>
            <a:miter lim="800000"/>
            <a:headEnd/>
            <a:tailEnd/>
          </a:ln>
          <a:effectLst/>
        </p:spPr>
        <p:txBody>
          <a:bodyPr wrap="none">
            <a:spAutoFit/>
          </a:bodyPr>
          <a:lstStyle/>
          <a:p>
            <a:pPr algn="ctr" eaLnBrk="0" hangingPunct="0">
              <a:defRPr/>
            </a:pPr>
            <a:r>
              <a:rPr lang="en-US" sz="1400" b="1" dirty="0">
                <a:solidFill>
                  <a:srgbClr val="CC0000"/>
                </a:solidFill>
                <a:effectLst>
                  <a:outerShdw blurRad="38100" dist="38100" dir="2700000" algn="tl">
                    <a:srgbClr val="C0C0C0"/>
                  </a:outerShdw>
                </a:effectLst>
                <a:latin typeface="Lucida Sans Unicode" pitchFamily="34" charset="0"/>
              </a:rPr>
              <a:t>Research Awards</a:t>
            </a:r>
          </a:p>
        </p:txBody>
      </p:sp>
      <p:cxnSp>
        <p:nvCxnSpPr>
          <p:cNvPr id="116" name="Straight Connector 115"/>
          <p:cNvCxnSpPr/>
          <p:nvPr/>
        </p:nvCxnSpPr>
        <p:spPr>
          <a:xfrm>
            <a:off x="4238625" y="3489267"/>
            <a:ext cx="4419600" cy="0"/>
          </a:xfrm>
          <a:prstGeom prst="line">
            <a:avLst/>
          </a:prstGeom>
        </p:spPr>
        <p:style>
          <a:lnRef idx="3">
            <a:schemeClr val="dk1"/>
          </a:lnRef>
          <a:fillRef idx="0">
            <a:schemeClr val="dk1"/>
          </a:fillRef>
          <a:effectRef idx="2">
            <a:schemeClr val="dk1"/>
          </a:effectRef>
          <a:fontRef idx="minor">
            <a:schemeClr val="tx1"/>
          </a:fontRef>
        </p:style>
      </p:cxnSp>
      <p:sp>
        <p:nvSpPr>
          <p:cNvPr id="117"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a:t>
            </a:fld>
            <a:endParaRPr lang="en-US" dirty="0" smtClean="0"/>
          </a:p>
        </p:txBody>
      </p:sp>
    </p:spTree>
    <p:extLst>
      <p:ext uri="{BB962C8B-B14F-4D97-AF65-F5344CB8AC3E}">
        <p14:creationId xmlns:p14="http://schemas.microsoft.com/office/powerpoint/2010/main" val="2661170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body" idx="1"/>
          </p:nvPr>
        </p:nvSpPr>
        <p:spPr>
          <a:xfrm>
            <a:off x="457200" y="1143000"/>
            <a:ext cx="8458200" cy="4800600"/>
          </a:xfrm>
        </p:spPr>
        <p:txBody>
          <a:bodyPr/>
          <a:lstStyle/>
          <a:p>
            <a:pPr>
              <a:lnSpc>
                <a:spcPct val="90000"/>
              </a:lnSpc>
              <a:buFontTx/>
              <a:buNone/>
            </a:pPr>
            <a:r>
              <a:rPr lang="en-US" sz="2800" b="1" u="sng" dirty="0"/>
              <a:t>Postdoctoral</a:t>
            </a:r>
            <a:r>
              <a:rPr lang="en-US" sz="2800" b="1" dirty="0"/>
              <a:t>:</a:t>
            </a:r>
          </a:p>
          <a:p>
            <a:pPr>
              <a:lnSpc>
                <a:spcPct val="90000"/>
              </a:lnSpc>
              <a:buFont typeface="Wingdings" pitchFamily="2" charset="2"/>
              <a:buChar char="Ø"/>
            </a:pPr>
            <a:r>
              <a:rPr lang="en-US" sz="2800" dirty="0"/>
              <a:t>Dependent on number of years of relevant experience (0 – 7)</a:t>
            </a:r>
          </a:p>
          <a:p>
            <a:pPr>
              <a:lnSpc>
                <a:spcPct val="90000"/>
              </a:lnSpc>
              <a:buFont typeface="Wingdings" pitchFamily="2" charset="2"/>
              <a:buChar char="Ø"/>
            </a:pPr>
            <a:r>
              <a:rPr lang="en-US" sz="2800" dirty="0"/>
              <a:t>For Fs, level set </a:t>
            </a:r>
            <a:r>
              <a:rPr lang="en-US" sz="2800" b="1" i="1" dirty="0"/>
              <a:t>at time of award</a:t>
            </a:r>
            <a:r>
              <a:rPr lang="en-US" sz="2800" dirty="0"/>
              <a:t> (not activation)</a:t>
            </a:r>
          </a:p>
          <a:p>
            <a:pPr>
              <a:lnSpc>
                <a:spcPct val="90000"/>
              </a:lnSpc>
              <a:buFont typeface="Wingdings" pitchFamily="2" charset="2"/>
              <a:buChar char="Ø"/>
            </a:pPr>
            <a:r>
              <a:rPr lang="en-US" sz="2800" dirty="0"/>
              <a:t>For Ts, level set </a:t>
            </a:r>
            <a:r>
              <a:rPr lang="en-US" sz="2800" b="1" i="1" dirty="0"/>
              <a:t>at time of appointment</a:t>
            </a:r>
          </a:p>
          <a:p>
            <a:pPr>
              <a:lnSpc>
                <a:spcPct val="90000"/>
              </a:lnSpc>
              <a:buFont typeface="Wingdings" pitchFamily="2" charset="2"/>
              <a:buChar char="Ø"/>
            </a:pPr>
            <a:r>
              <a:rPr lang="en-US" sz="2800" dirty="0"/>
              <a:t>Once set, no change mid-year</a:t>
            </a:r>
          </a:p>
          <a:p>
            <a:pPr>
              <a:lnSpc>
                <a:spcPct val="90000"/>
              </a:lnSpc>
              <a:buFont typeface="Wingdings" pitchFamily="2" charset="2"/>
              <a:buChar char="Ø"/>
            </a:pPr>
            <a:r>
              <a:rPr lang="en-US" sz="2800" dirty="0"/>
              <a:t>Subsequent year based on initial level + 1</a:t>
            </a:r>
          </a:p>
          <a:p>
            <a:pPr>
              <a:lnSpc>
                <a:spcPct val="90000"/>
              </a:lnSpc>
              <a:buFont typeface="Wingdings" pitchFamily="2" charset="2"/>
              <a:buChar char="Ø"/>
            </a:pPr>
            <a:r>
              <a:rPr lang="en-US" sz="2400" dirty="0"/>
              <a:t>Relevant Experience = research, teaching, internship, residency, clinical duties, or other time spend in a health-related field beyond the qualifying degree</a:t>
            </a:r>
          </a:p>
        </p:txBody>
      </p:sp>
      <p:sp>
        <p:nvSpPr>
          <p:cNvPr id="253955" name="Rectangle 3"/>
          <p:cNvSpPr>
            <a:spLocks noGrp="1" noChangeArrowheads="1"/>
          </p:cNvSpPr>
          <p:nvPr>
            <p:ph type="title"/>
          </p:nvPr>
        </p:nvSpPr>
        <p:spPr>
          <a:xfrm>
            <a:off x="1436687" y="228600"/>
            <a:ext cx="7402513" cy="609600"/>
          </a:xfrm>
          <a:noFill/>
          <a:ln/>
        </p:spPr>
        <p:txBody>
          <a:bodyPr anchor="b">
            <a:noAutofit/>
          </a:bodyPr>
          <a:lstStyle/>
          <a:p>
            <a:r>
              <a:rPr lang="en-US" sz="3200" dirty="0">
                <a:solidFill>
                  <a:schemeClr val="tx2"/>
                </a:solidFill>
                <a:effectLst>
                  <a:outerShdw blurRad="38100" dist="38100" dir="2700000" algn="tl">
                    <a:srgbClr val="000000">
                      <a:alpha val="43137"/>
                    </a:srgbClr>
                  </a:outerShdw>
                </a:effectLst>
              </a:rPr>
              <a:t>Stipends (cont.)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30</a:t>
            </a:fld>
            <a:endParaRPr lang="en-US" dirty="0" smtClean="0"/>
          </a:p>
        </p:txBody>
      </p:sp>
    </p:spTree>
    <p:extLst>
      <p:ext uri="{BB962C8B-B14F-4D97-AF65-F5344CB8AC3E}">
        <p14:creationId xmlns:p14="http://schemas.microsoft.com/office/powerpoint/2010/main" val="17109529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152400" y="152400"/>
            <a:ext cx="8735291" cy="628650"/>
          </a:xfrm>
        </p:spPr>
        <p:txBody>
          <a:bodyPr>
            <a:noAutofit/>
          </a:bodyPr>
          <a:lstStyle/>
          <a:p>
            <a:pPr>
              <a:defRPr/>
            </a:pPr>
            <a:r>
              <a:rPr lang="en-US" sz="3200" b="1" dirty="0" smtClean="0">
                <a:solidFill>
                  <a:schemeClr val="tx1"/>
                </a:solidFill>
                <a:effectLst>
                  <a:outerShdw blurRad="38100" dist="38100" dir="2700000" algn="tl">
                    <a:srgbClr val="000000">
                      <a:alpha val="43137"/>
                    </a:srgbClr>
                  </a:outerShdw>
                </a:effectLst>
              </a:rPr>
              <a:t>Projected </a:t>
            </a:r>
            <a:r>
              <a:rPr lang="en-US" sz="3200" b="1" dirty="0">
                <a:solidFill>
                  <a:schemeClr val="tx1"/>
                </a:solidFill>
                <a:effectLst>
                  <a:outerShdw blurRad="38100" dist="38100" dir="2700000" algn="tl">
                    <a:srgbClr val="000000">
                      <a:alpha val="43137"/>
                    </a:srgbClr>
                  </a:outerShdw>
                </a:effectLst>
              </a:rPr>
              <a:t>Postdoctoral FY 17 Stipends</a:t>
            </a:r>
            <a:endParaRPr lang="en-US" sz="32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432667" y="1371600"/>
            <a:ext cx="8361947" cy="4616648"/>
          </a:xfrm>
          <a:prstGeom prst="rect">
            <a:avLst/>
          </a:prstGeom>
          <a:noFill/>
        </p:spPr>
        <p:txBody>
          <a:bodyPr wrap="square" rtlCol="0">
            <a:spAutoFit/>
          </a:bodyPr>
          <a:lstStyle/>
          <a:p>
            <a:r>
              <a:rPr lang="en-US" sz="2200" dirty="0"/>
              <a:t>NIH announced its projected stipend levels for postdoctoral trainees and fellows supported by </a:t>
            </a:r>
            <a:r>
              <a:rPr lang="en-US" sz="2200" dirty="0" err="1"/>
              <a:t>Kirschstein</a:t>
            </a:r>
            <a:r>
              <a:rPr lang="en-US" sz="2200" dirty="0"/>
              <a:t> NRSA awards in FY 2017.</a:t>
            </a:r>
          </a:p>
          <a:p>
            <a:endParaRPr lang="en-US" sz="2000" dirty="0"/>
          </a:p>
          <a:p>
            <a:pPr marL="685800" lvl="1" indent="-342900">
              <a:buFont typeface="Wingdings" panose="05000000000000000000" pitchFamily="2" charset="2"/>
              <a:buChar char="Ø"/>
            </a:pPr>
            <a:r>
              <a:rPr lang="en-US" sz="2000" dirty="0"/>
              <a:t>These projected stipend levels are planned to be effective December 1, 2016.</a:t>
            </a:r>
          </a:p>
          <a:p>
            <a:pPr marL="800100" lvl="1" indent="-342900">
              <a:buFont typeface="Wingdings" panose="05000000000000000000" pitchFamily="2" charset="2"/>
              <a:buChar char="Ø"/>
            </a:pPr>
            <a:endParaRPr lang="en-US" sz="2000" dirty="0"/>
          </a:p>
          <a:p>
            <a:r>
              <a:rPr lang="en-US" sz="2200" dirty="0"/>
              <a:t>The projected new stipend levels align with the spirit of the U.S Department of Labor’s (DOL) recently issued revisions to the rules on paid overtime under the Fair Labor Standards Act (FLSA).</a:t>
            </a:r>
          </a:p>
          <a:p>
            <a:pPr marL="342900" indent="-342900">
              <a:buFont typeface="Wingdings" panose="05000000000000000000" pitchFamily="2" charset="2"/>
              <a:buChar char="Ø"/>
            </a:pPr>
            <a:endParaRPr lang="en-US" sz="2000" dirty="0"/>
          </a:p>
          <a:p>
            <a:pPr marL="685800" lvl="1" indent="-342900">
              <a:buFont typeface="Wingdings" panose="05000000000000000000" pitchFamily="2" charset="2"/>
              <a:buChar char="Ø"/>
            </a:pPr>
            <a:r>
              <a:rPr lang="en-US" sz="2000" dirty="0"/>
              <a:t>The new FLSA paid overtime rule sets a salary level of $47,476 for professional employees to be exempt from paid overtime.</a:t>
            </a:r>
          </a:p>
        </p:txBody>
      </p:sp>
      <p:sp>
        <p:nvSpPr>
          <p:cNvPr id="3" name="Rectangle 2"/>
          <p:cNvSpPr/>
          <p:nvPr/>
        </p:nvSpPr>
        <p:spPr>
          <a:xfrm>
            <a:off x="5826366" y="5975063"/>
            <a:ext cx="2988302" cy="276999"/>
          </a:xfrm>
          <a:prstGeom prst="rect">
            <a:avLst/>
          </a:prstGeom>
        </p:spPr>
        <p:txBody>
          <a:bodyPr wrap="square">
            <a:spAutoFit/>
          </a:bodyPr>
          <a:lstStyle/>
          <a:p>
            <a:pPr lvl="1" algn="r"/>
            <a:r>
              <a:rPr lang="en-US" sz="1200" dirty="0"/>
              <a:t>See </a:t>
            </a:r>
            <a:r>
              <a:rPr lang="en-US" sz="1200" dirty="0">
                <a:hlinkClick r:id="rId3"/>
              </a:rPr>
              <a:t>NOT-OD-16-134</a:t>
            </a:r>
            <a:r>
              <a:rPr lang="en-US" sz="1200" dirty="0"/>
              <a:t> for details</a:t>
            </a:r>
            <a:r>
              <a:rPr lang="en-US" sz="825" dirty="0"/>
              <a:t>.</a:t>
            </a:r>
          </a:p>
        </p:txBody>
      </p:sp>
      <p:sp>
        <p:nvSpPr>
          <p:cNvPr id="4" name="Slide Number Placeholder 3"/>
          <p:cNvSpPr>
            <a:spLocks noGrp="1"/>
          </p:cNvSpPr>
          <p:nvPr>
            <p:ph type="sldNum" sz="quarter" idx="10"/>
          </p:nvPr>
        </p:nvSpPr>
        <p:spPr/>
        <p:txBody>
          <a:bodyPr/>
          <a:lstStyle/>
          <a:p>
            <a:fld id="{4DBA8471-E103-4996-BB54-8AE66B539D78}" type="slidenum">
              <a:rPr lang="en-US" smtClean="0"/>
              <a:pPr/>
              <a:t>31</a:t>
            </a:fld>
            <a:endParaRPr lang="en-US" dirty="0"/>
          </a:p>
        </p:txBody>
      </p:sp>
      <p:sp>
        <p:nvSpPr>
          <p:cNvPr id="7" name="Slide Number Placeholder 1"/>
          <p:cNvSpPr txBox="1">
            <a:spLocks/>
          </p:cNvSpPr>
          <p:nvPr/>
        </p:nvSpPr>
        <p:spPr>
          <a:xfrm>
            <a:off x="152400" y="6324600"/>
            <a:ext cx="762000" cy="366713"/>
          </a:xfrm>
          <a:prstGeom prst="rect">
            <a:avLst/>
          </a:prstGeom>
        </p:spPr>
        <p:txBody>
          <a:bodyPr vert="horz" anchor="b"/>
          <a:lstStyle>
            <a:defPPr>
              <a:defRPr lang="en-US"/>
            </a:defPPr>
            <a:lvl1pPr algn="r" rtl="0" eaLnBrk="1" fontAlgn="base" latinLnBrk="0" hangingPunct="1">
              <a:spcBef>
                <a:spcPct val="0"/>
              </a:spcBef>
              <a:spcAft>
                <a:spcPct val="0"/>
              </a:spcAft>
              <a:defRPr kumimoji="0" sz="1800" kern="1200">
                <a:solidFill>
                  <a:srgbClr val="FFFFFF"/>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smtClean="0">
                <a:solidFill>
                  <a:prstClr val="black"/>
                </a:solidFill>
              </a:rPr>
              <a:t>5</a:t>
            </a:r>
            <a:endParaRPr lang="en-US" dirty="0">
              <a:solidFill>
                <a:prstClr val="black"/>
              </a:solidFill>
            </a:endParaRPr>
          </a:p>
        </p:txBody>
      </p:sp>
    </p:spTree>
    <p:extLst>
      <p:ext uri="{BB962C8B-B14F-4D97-AF65-F5344CB8AC3E}">
        <p14:creationId xmlns:p14="http://schemas.microsoft.com/office/powerpoint/2010/main" val="2987894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Stipends (cont.)</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43000"/>
            <a:ext cx="8382000" cy="5334000"/>
          </a:xfrm>
        </p:spPr>
        <p:txBody>
          <a:bodyPr/>
          <a:lstStyle/>
          <a:p>
            <a:pPr marL="0" indent="0">
              <a:buNone/>
            </a:pPr>
            <a:r>
              <a:rPr lang="en-US" sz="2800" b="1" dirty="0" smtClean="0"/>
              <a:t>Projected Postdoctoral Stipend Levels for FY 17</a:t>
            </a:r>
            <a:endParaRPr lang="en-US" sz="2800" b="1" dirty="0" smtClean="0">
              <a:hlinkClick r:id="rId3"/>
            </a:endParaRPr>
          </a:p>
          <a:p>
            <a:endParaRPr lang="en-US" sz="2800" dirty="0">
              <a:hlinkClick r:id="rId3"/>
            </a:endParaRPr>
          </a:p>
          <a:p>
            <a:endParaRPr lang="en-US" sz="2800" dirty="0" smtClean="0">
              <a:hlinkClick r:id="rId3"/>
            </a:endParaRPr>
          </a:p>
          <a:p>
            <a:endParaRPr lang="en-US" sz="2800" dirty="0">
              <a:hlinkClick r:id="rId3"/>
            </a:endParaRPr>
          </a:p>
          <a:p>
            <a:endParaRPr lang="en-US" sz="2800" dirty="0" smtClean="0">
              <a:hlinkClick r:id="rId3"/>
            </a:endParaRPr>
          </a:p>
          <a:p>
            <a:endParaRPr lang="en-US" sz="2800" dirty="0">
              <a:hlinkClick r:id="rId3"/>
            </a:endParaRPr>
          </a:p>
          <a:p>
            <a:endParaRPr lang="en-US" sz="2800" dirty="0" smtClean="0">
              <a:hlinkClick r:id="rId3"/>
            </a:endParaRPr>
          </a:p>
          <a:p>
            <a:endParaRPr lang="en-US" sz="2800" dirty="0" smtClean="0">
              <a:hlinkClick r:id="rId3"/>
            </a:endParaRPr>
          </a:p>
          <a:p>
            <a:endParaRPr lang="en-US" sz="2800" dirty="0" smtClean="0">
              <a:hlinkClick r:id="rId3"/>
            </a:endParaRPr>
          </a:p>
          <a:p>
            <a:pPr marL="0" indent="0" algn="r">
              <a:buNone/>
            </a:pPr>
            <a:endParaRPr lang="en-US" sz="1800" dirty="0" smtClean="0"/>
          </a:p>
          <a:p>
            <a:pPr marL="0" indent="0" algn="r">
              <a:buNone/>
            </a:pPr>
            <a:r>
              <a:rPr lang="en-US" sz="1800" dirty="0" smtClean="0"/>
              <a:t>See </a:t>
            </a:r>
            <a:r>
              <a:rPr lang="en-US" sz="1800" dirty="0"/>
              <a:t>Guide Notice: </a:t>
            </a:r>
            <a:r>
              <a:rPr lang="en-US" sz="1800" dirty="0" smtClean="0">
                <a:hlinkClick r:id="rId3"/>
              </a:rPr>
              <a:t>NOT-OD-16-134</a:t>
            </a:r>
            <a:endParaRPr lang="en-US" sz="1800" dirty="0">
              <a:hlinkClick r:id="rId3"/>
            </a:endParaRPr>
          </a:p>
        </p:txBody>
      </p:sp>
      <p:sp>
        <p:nvSpPr>
          <p:cNvPr id="4" name="Slide Number Placeholder 3"/>
          <p:cNvSpPr>
            <a:spLocks noGrp="1"/>
          </p:cNvSpPr>
          <p:nvPr>
            <p:ph type="sldNum" sz="quarter" idx="10"/>
          </p:nvPr>
        </p:nvSpPr>
        <p:spPr/>
        <p:txBody>
          <a:bodyPr/>
          <a:lstStyle/>
          <a:p>
            <a:fld id="{60583324-AE1C-3546-A724-4BA4670D7901}" type="slidenum">
              <a:rPr lang="en-US" smtClean="0"/>
              <a:pPr/>
              <a:t>32</a:t>
            </a:fld>
            <a:endParaRPr lang="en-US"/>
          </a:p>
        </p:txBody>
      </p:sp>
      <p:pic>
        <p:nvPicPr>
          <p:cNvPr id="7" name="Picture 6"/>
          <p:cNvPicPr>
            <a:picLocks noChangeAspect="1"/>
          </p:cNvPicPr>
          <p:nvPr/>
        </p:nvPicPr>
        <p:blipFill>
          <a:blip r:embed="rId4"/>
          <a:stretch>
            <a:fillRect/>
          </a:stretch>
        </p:blipFill>
        <p:spPr>
          <a:xfrm>
            <a:off x="1905000" y="1828800"/>
            <a:ext cx="5486400" cy="3938058"/>
          </a:xfrm>
          <a:prstGeom prst="rect">
            <a:avLst/>
          </a:prstGeom>
        </p:spPr>
      </p:pic>
    </p:spTree>
    <p:extLst>
      <p:ext uri="{BB962C8B-B14F-4D97-AF65-F5344CB8AC3E}">
        <p14:creationId xmlns:p14="http://schemas.microsoft.com/office/powerpoint/2010/main" val="4126815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360488" y="49213"/>
            <a:ext cx="7478712" cy="712787"/>
          </a:xfrm>
        </p:spPr>
        <p:txBody>
          <a:bodyPr>
            <a:normAutofit/>
          </a:bodyPr>
          <a:lstStyle/>
          <a:p>
            <a:r>
              <a:rPr lang="en-US" sz="3200" dirty="0">
                <a:solidFill>
                  <a:schemeClr val="tx2"/>
                </a:solidFill>
                <a:effectLst>
                  <a:outerShdw blurRad="38100" dist="38100" dir="2700000" algn="tl">
                    <a:srgbClr val="000000">
                      <a:alpha val="43137"/>
                    </a:srgbClr>
                  </a:outerShdw>
                </a:effectLst>
              </a:rPr>
              <a:t>Stipend Supplementation </a:t>
            </a:r>
          </a:p>
        </p:txBody>
      </p:sp>
      <p:sp>
        <p:nvSpPr>
          <p:cNvPr id="258051" name="Rectangle 3"/>
          <p:cNvSpPr>
            <a:spLocks noGrp="1" noChangeArrowheads="1"/>
          </p:cNvSpPr>
          <p:nvPr>
            <p:ph type="body" idx="1"/>
          </p:nvPr>
        </p:nvSpPr>
        <p:spPr>
          <a:xfrm>
            <a:off x="457200" y="1295400"/>
            <a:ext cx="8382000" cy="4953000"/>
          </a:xfrm>
        </p:spPr>
        <p:txBody>
          <a:bodyPr/>
          <a:lstStyle/>
          <a:p>
            <a:pPr>
              <a:buFont typeface="Wingdings" pitchFamily="2" charset="2"/>
              <a:buChar char="Ø"/>
            </a:pPr>
            <a:r>
              <a:rPr lang="en-US" dirty="0"/>
              <a:t>Grantees may supplement stipends</a:t>
            </a:r>
          </a:p>
          <a:p>
            <a:pPr lvl="1">
              <a:buFont typeface="Wingdings" pitchFamily="2" charset="2"/>
              <a:buChar char="Ø"/>
            </a:pPr>
            <a:r>
              <a:rPr lang="en-US" dirty="0">
                <a:solidFill>
                  <a:schemeClr val="accent2"/>
                </a:solidFill>
              </a:rPr>
              <a:t>Amount determined according to formally established policies applied to all in similar training status</a:t>
            </a:r>
          </a:p>
          <a:p>
            <a:pPr lvl="1">
              <a:buFont typeface="Wingdings" pitchFamily="2" charset="2"/>
              <a:buChar char="Ø"/>
            </a:pPr>
            <a:r>
              <a:rPr lang="en-US" dirty="0">
                <a:solidFill>
                  <a:schemeClr val="accent2"/>
                </a:solidFill>
              </a:rPr>
              <a:t>Consistent treatment is key</a:t>
            </a:r>
          </a:p>
          <a:p>
            <a:pPr>
              <a:buFont typeface="Wingdings" pitchFamily="2" charset="2"/>
              <a:buChar char="Ø"/>
            </a:pPr>
            <a:r>
              <a:rPr lang="en-US" dirty="0"/>
              <a:t>Non-Federal funds</a:t>
            </a:r>
          </a:p>
          <a:p>
            <a:pPr>
              <a:buFont typeface="Wingdings" pitchFamily="2" charset="2"/>
              <a:buChar char="Ø"/>
            </a:pPr>
            <a:r>
              <a:rPr lang="en-US" dirty="0"/>
              <a:t>Without additional effort or obligation to trainee/fellow</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33</a:t>
            </a:fld>
            <a:endParaRPr lang="en-US" dirty="0" smtClean="0"/>
          </a:p>
        </p:txBody>
      </p:sp>
    </p:spTree>
    <p:extLst>
      <p:ext uri="{BB962C8B-B14F-4D97-AF65-F5344CB8AC3E}">
        <p14:creationId xmlns:p14="http://schemas.microsoft.com/office/powerpoint/2010/main" val="3567557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979488" y="152400"/>
            <a:ext cx="7478712" cy="703262"/>
          </a:xfrm>
        </p:spPr>
        <p:txBody>
          <a:bodyPr>
            <a:normAutofit/>
          </a:bodyPr>
          <a:lstStyle/>
          <a:p>
            <a:r>
              <a:rPr lang="en-US" sz="3200" dirty="0">
                <a:solidFill>
                  <a:schemeClr val="tx2"/>
                </a:solidFill>
                <a:effectLst>
                  <a:outerShdw blurRad="38100" dist="38100" dir="2700000" algn="tl">
                    <a:srgbClr val="000000">
                      <a:alpha val="43137"/>
                    </a:srgbClr>
                  </a:outerShdw>
                </a:effectLst>
              </a:rPr>
              <a:t>Compensation</a:t>
            </a:r>
          </a:p>
        </p:txBody>
      </p:sp>
      <p:sp>
        <p:nvSpPr>
          <p:cNvPr id="260099" name="Rectangle 3"/>
          <p:cNvSpPr>
            <a:spLocks noGrp="1" noChangeArrowheads="1"/>
          </p:cNvSpPr>
          <p:nvPr>
            <p:ph type="body" idx="1"/>
          </p:nvPr>
        </p:nvSpPr>
        <p:spPr>
          <a:xfrm>
            <a:off x="381000" y="1295400"/>
            <a:ext cx="8458199" cy="5029200"/>
          </a:xfrm>
        </p:spPr>
        <p:txBody>
          <a:bodyPr>
            <a:normAutofit lnSpcReduction="10000"/>
          </a:bodyPr>
          <a:lstStyle/>
          <a:p>
            <a:pPr>
              <a:spcBef>
                <a:spcPts val="1200"/>
              </a:spcBef>
              <a:spcAft>
                <a:spcPts val="300"/>
              </a:spcAft>
              <a:buFont typeface="Wingdings" pitchFamily="2" charset="2"/>
              <a:buChar char="Ø"/>
            </a:pPr>
            <a:r>
              <a:rPr lang="en-US" sz="2400" dirty="0"/>
              <a:t>Trainees/Fellows may receive additional compensation for services associated with </a:t>
            </a:r>
            <a:r>
              <a:rPr lang="en-US" sz="2400" dirty="0" smtClean="0"/>
              <a:t>employment; e.g., </a:t>
            </a:r>
            <a:r>
              <a:rPr lang="en-US" sz="2400" dirty="0"/>
              <a:t>teaching assistant, lab assistant</a:t>
            </a:r>
          </a:p>
          <a:p>
            <a:pPr>
              <a:spcBef>
                <a:spcPts val="1200"/>
              </a:spcBef>
              <a:spcAft>
                <a:spcPts val="300"/>
              </a:spcAft>
              <a:buFont typeface="Wingdings" pitchFamily="2" charset="2"/>
              <a:buChar char="Ø"/>
            </a:pPr>
            <a:r>
              <a:rPr lang="en-US" sz="2400" dirty="0" smtClean="0"/>
              <a:t>Individual </a:t>
            </a:r>
            <a:r>
              <a:rPr lang="en-US" sz="2400" dirty="0"/>
              <a:t>receives </a:t>
            </a:r>
            <a:r>
              <a:rPr lang="en-US" sz="2400" dirty="0" smtClean="0"/>
              <a:t>salary; not </a:t>
            </a:r>
            <a:r>
              <a:rPr lang="en-US" sz="2400" dirty="0"/>
              <a:t>considered stipend </a:t>
            </a:r>
            <a:r>
              <a:rPr lang="en-US" sz="2400" dirty="0" smtClean="0"/>
              <a:t>supplementation</a:t>
            </a:r>
          </a:p>
          <a:p>
            <a:pPr>
              <a:spcBef>
                <a:spcPts val="1200"/>
              </a:spcBef>
              <a:spcAft>
                <a:spcPts val="300"/>
              </a:spcAft>
              <a:buFont typeface="Wingdings" pitchFamily="2" charset="2"/>
              <a:buChar char="Ø"/>
            </a:pPr>
            <a:r>
              <a:rPr lang="en-US" sz="2400" dirty="0" smtClean="0"/>
              <a:t>Can compensation be from a NIH research grant?</a:t>
            </a:r>
          </a:p>
          <a:p>
            <a:pPr lvl="1">
              <a:lnSpc>
                <a:spcPct val="90000"/>
              </a:lnSpc>
              <a:buFont typeface="Wingdings" pitchFamily="2" charset="2"/>
              <a:buChar char="Ø"/>
            </a:pPr>
            <a:r>
              <a:rPr lang="en-US" sz="2400" dirty="0" smtClean="0"/>
              <a:t>Yes, on a limited part-time basis</a:t>
            </a:r>
          </a:p>
          <a:p>
            <a:pPr lvl="1">
              <a:lnSpc>
                <a:spcPct val="90000"/>
              </a:lnSpc>
              <a:buFont typeface="Wingdings" pitchFamily="2" charset="2"/>
              <a:buChar char="Ø"/>
            </a:pPr>
            <a:r>
              <a:rPr lang="en-US" sz="2400" dirty="0" smtClean="0"/>
              <a:t>May not be same research that is part of training experience</a:t>
            </a:r>
          </a:p>
          <a:p>
            <a:pPr lvl="1">
              <a:lnSpc>
                <a:spcPct val="90000"/>
              </a:lnSpc>
              <a:buFont typeface="Wingdings" pitchFamily="2" charset="2"/>
              <a:buChar char="Ø"/>
            </a:pPr>
            <a:r>
              <a:rPr lang="en-US" sz="2400" dirty="0" smtClean="0"/>
              <a:t>Fellowship Sponsor or Training Grant Program Director must approve</a:t>
            </a:r>
          </a:p>
          <a:p>
            <a:pPr lvl="1">
              <a:lnSpc>
                <a:spcPct val="90000"/>
              </a:lnSpc>
              <a:buFont typeface="Wingdings" pitchFamily="2" charset="2"/>
              <a:buChar char="Ø"/>
            </a:pPr>
            <a:r>
              <a:rPr lang="en-US" sz="2400" dirty="0" smtClean="0"/>
              <a:t>May not interfere with, detract from, or prolong the approved NRSA training</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34</a:t>
            </a:fld>
            <a:endParaRPr lang="en-US" dirty="0" smtClean="0"/>
          </a:p>
        </p:txBody>
      </p:sp>
    </p:spTree>
    <p:extLst>
      <p:ext uri="{BB962C8B-B14F-4D97-AF65-F5344CB8AC3E}">
        <p14:creationId xmlns:p14="http://schemas.microsoft.com/office/powerpoint/2010/main" val="34818934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1282700" y="152400"/>
            <a:ext cx="7404100" cy="703262"/>
          </a:xfrm>
        </p:spPr>
        <p:txBody>
          <a:bodyPr>
            <a:normAutofit/>
          </a:bodyPr>
          <a:lstStyle/>
          <a:p>
            <a:r>
              <a:rPr lang="en-US" sz="3200" dirty="0">
                <a:solidFill>
                  <a:schemeClr val="tx2"/>
                </a:solidFill>
                <a:effectLst>
                  <a:outerShdw blurRad="38100" dist="38100" dir="2700000" algn="tl">
                    <a:srgbClr val="000000">
                      <a:alpha val="43137"/>
                    </a:srgbClr>
                  </a:outerShdw>
                </a:effectLst>
              </a:rPr>
              <a:t>Stipend Taxability</a:t>
            </a:r>
          </a:p>
        </p:txBody>
      </p:sp>
      <p:sp>
        <p:nvSpPr>
          <p:cNvPr id="264195" name="Rectangle 3"/>
          <p:cNvSpPr>
            <a:spLocks noGrp="1" noChangeArrowheads="1"/>
          </p:cNvSpPr>
          <p:nvPr>
            <p:ph type="body" idx="1"/>
          </p:nvPr>
        </p:nvSpPr>
        <p:spPr>
          <a:xfrm>
            <a:off x="685800" y="1524000"/>
            <a:ext cx="7877175" cy="4500562"/>
          </a:xfrm>
        </p:spPr>
        <p:txBody>
          <a:bodyPr/>
          <a:lstStyle/>
          <a:p>
            <a:pPr>
              <a:buFont typeface="Wingdings" pitchFamily="2" charset="2"/>
              <a:buChar char="Ø"/>
            </a:pPr>
            <a:r>
              <a:rPr lang="en-US" dirty="0"/>
              <a:t>IRS (not NIH) has domain over interpretation &amp; implementation</a:t>
            </a:r>
          </a:p>
          <a:p>
            <a:pPr>
              <a:buFont typeface="Wingdings" pitchFamily="2" charset="2"/>
              <a:buChar char="Ø"/>
            </a:pPr>
            <a:r>
              <a:rPr lang="en-US" dirty="0"/>
              <a:t>NRSA Guidelines provide minimal guidance but individuals should consult local IRS offices</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35</a:t>
            </a:fld>
            <a:endParaRPr lang="en-US" dirty="0" smtClean="0"/>
          </a:p>
        </p:txBody>
      </p:sp>
    </p:spTree>
    <p:extLst>
      <p:ext uri="{BB962C8B-B14F-4D97-AF65-F5344CB8AC3E}">
        <p14:creationId xmlns:p14="http://schemas.microsoft.com/office/powerpoint/2010/main" val="17160876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1371600" y="152400"/>
            <a:ext cx="7391400" cy="609600"/>
          </a:xfrm>
        </p:spPr>
        <p:txBody>
          <a:bodyPr>
            <a:noAutofit/>
          </a:bodyPr>
          <a:lstStyle/>
          <a:p>
            <a:r>
              <a:rPr lang="en-US" sz="3200" dirty="0">
                <a:solidFill>
                  <a:schemeClr val="tx2"/>
                </a:solidFill>
                <a:effectLst>
                  <a:outerShdw blurRad="38100" dist="38100" dir="2700000" algn="tl">
                    <a:srgbClr val="000000">
                      <a:alpha val="43137"/>
                    </a:srgbClr>
                  </a:outerShdw>
                </a:effectLst>
              </a:rPr>
              <a:t>Employee Benefits</a:t>
            </a:r>
          </a:p>
        </p:txBody>
      </p:sp>
      <p:sp>
        <p:nvSpPr>
          <p:cNvPr id="266243" name="Rectangle 3"/>
          <p:cNvSpPr>
            <a:spLocks noGrp="1" noChangeArrowheads="1"/>
          </p:cNvSpPr>
          <p:nvPr>
            <p:ph type="body" idx="1"/>
          </p:nvPr>
        </p:nvSpPr>
        <p:spPr>
          <a:xfrm>
            <a:off x="882650" y="1295400"/>
            <a:ext cx="7651750" cy="4800600"/>
          </a:xfrm>
        </p:spPr>
        <p:txBody>
          <a:bodyPr>
            <a:normAutofit fontScale="92500" lnSpcReduction="20000"/>
          </a:bodyPr>
          <a:lstStyle/>
          <a:p>
            <a:pPr>
              <a:buFont typeface="Wingdings" pitchFamily="2" charset="2"/>
              <a:buChar char="Ø"/>
            </a:pPr>
            <a:r>
              <a:rPr lang="en-US" dirty="0"/>
              <a:t>Stipends are not provided as a condition of employment</a:t>
            </a:r>
          </a:p>
          <a:p>
            <a:pPr>
              <a:buFont typeface="Wingdings" pitchFamily="2" charset="2"/>
              <a:buChar char="Ø"/>
            </a:pPr>
            <a:r>
              <a:rPr lang="en-US" dirty="0" smtClean="0"/>
              <a:t>Inappropriate </a:t>
            </a:r>
            <a:r>
              <a:rPr lang="en-US" dirty="0"/>
              <a:t>and unallowable to </a:t>
            </a:r>
            <a:r>
              <a:rPr lang="en-US" dirty="0" smtClean="0"/>
              <a:t>automatically charge </a:t>
            </a:r>
            <a:r>
              <a:rPr lang="en-US" dirty="0"/>
              <a:t>NRSA grants for employee benefits - FICA, workman’s comp, unemployment insurance, </a:t>
            </a:r>
            <a:r>
              <a:rPr lang="en-US" dirty="0" smtClean="0"/>
              <a:t>life insurance, union dues, even </a:t>
            </a:r>
            <a:r>
              <a:rPr lang="en-US" dirty="0"/>
              <a:t>401K contributions, etc</a:t>
            </a:r>
            <a:r>
              <a:rPr lang="en-US" dirty="0" smtClean="0"/>
              <a:t>.</a:t>
            </a:r>
          </a:p>
          <a:p>
            <a:pPr lvl="1">
              <a:buFont typeface="Wingdings" pitchFamily="2" charset="2"/>
              <a:buChar char="Ø"/>
            </a:pPr>
            <a:r>
              <a:rPr lang="en-US" dirty="0" smtClean="0"/>
              <a:t>Note, such charges may be deducted from stipend if the trainee/fellow </a:t>
            </a:r>
            <a:r>
              <a:rPr lang="en-US" i="1" dirty="0" smtClean="0"/>
              <a:t>requests</a:t>
            </a:r>
            <a:r>
              <a:rPr lang="en-US" dirty="0" smtClean="0"/>
              <a:t> such a service; however, such deductions cannot be automatic without the trainee/fellow approval</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36</a:t>
            </a:fld>
            <a:endParaRPr lang="en-US" dirty="0" smtClean="0"/>
          </a:p>
        </p:txBody>
      </p:sp>
    </p:spTree>
    <p:extLst>
      <p:ext uri="{BB962C8B-B14F-4D97-AF65-F5344CB8AC3E}">
        <p14:creationId xmlns:p14="http://schemas.microsoft.com/office/powerpoint/2010/main" val="1670655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592263" y="228600"/>
            <a:ext cx="7246937" cy="661987"/>
          </a:xfrm>
        </p:spPr>
        <p:txBody>
          <a:bodyPr>
            <a:noAutofit/>
          </a:bodyPr>
          <a:lstStyle/>
          <a:p>
            <a:r>
              <a:rPr lang="en-US" sz="3200" dirty="0">
                <a:solidFill>
                  <a:schemeClr val="tx2"/>
                </a:solidFill>
                <a:effectLst>
                  <a:outerShdw blurRad="38100" dist="38100" dir="2700000" algn="tl">
                    <a:srgbClr val="000000">
                      <a:alpha val="43137"/>
                    </a:srgbClr>
                  </a:outerShdw>
                </a:effectLst>
              </a:rPr>
              <a:t>Leave</a:t>
            </a:r>
          </a:p>
        </p:txBody>
      </p:sp>
      <p:sp>
        <p:nvSpPr>
          <p:cNvPr id="268291" name="Rectangle 3"/>
          <p:cNvSpPr>
            <a:spLocks noGrp="1" noChangeArrowheads="1"/>
          </p:cNvSpPr>
          <p:nvPr>
            <p:ph type="body" idx="1"/>
          </p:nvPr>
        </p:nvSpPr>
        <p:spPr>
          <a:xfrm>
            <a:off x="533400" y="1295400"/>
            <a:ext cx="8001000" cy="4953000"/>
          </a:xfrm>
        </p:spPr>
        <p:txBody>
          <a:bodyPr/>
          <a:lstStyle/>
          <a:p>
            <a:pPr>
              <a:buFont typeface="Wingdings" pitchFamily="2" charset="2"/>
              <a:buChar char="Ø"/>
            </a:pPr>
            <a:r>
              <a:rPr lang="en-US" b="1" u="sng" dirty="0"/>
              <a:t>Vacations &amp; Holidays</a:t>
            </a:r>
            <a:r>
              <a:rPr lang="en-US" b="1" dirty="0"/>
              <a:t>:</a:t>
            </a:r>
            <a:r>
              <a:rPr lang="en-US" dirty="0"/>
              <a:t> Both Predoc and Postdoc Fellows &amp; Trainees may receive same vacations and holidays available to individuals </a:t>
            </a:r>
            <a:r>
              <a:rPr lang="en-US" dirty="0" smtClean="0"/>
              <a:t>at </a:t>
            </a:r>
            <a:r>
              <a:rPr lang="en-US" dirty="0"/>
              <a:t>the grantee or sponsoring institution.  </a:t>
            </a:r>
            <a:r>
              <a:rPr lang="en-US" dirty="0" smtClean="0"/>
              <a:t>Trainees </a:t>
            </a:r>
            <a:r>
              <a:rPr lang="en-US" dirty="0"/>
              <a:t>will continue to receive stipends</a:t>
            </a:r>
            <a:r>
              <a:rPr lang="en-US" dirty="0" smtClean="0"/>
              <a:t>.</a:t>
            </a:r>
            <a:endParaRPr lang="en-US"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37</a:t>
            </a:fld>
            <a:endParaRPr lang="en-US" dirty="0" smtClean="0"/>
          </a:p>
        </p:txBody>
      </p:sp>
    </p:spTree>
    <p:extLst>
      <p:ext uri="{BB962C8B-B14F-4D97-AF65-F5344CB8AC3E}">
        <p14:creationId xmlns:p14="http://schemas.microsoft.com/office/powerpoint/2010/main" val="38816023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body" idx="1"/>
          </p:nvPr>
        </p:nvSpPr>
        <p:spPr>
          <a:xfrm>
            <a:off x="609600" y="1371600"/>
            <a:ext cx="7947660" cy="4648200"/>
          </a:xfrm>
        </p:spPr>
        <p:txBody>
          <a:bodyPr/>
          <a:lstStyle/>
          <a:p>
            <a:pPr>
              <a:lnSpc>
                <a:spcPct val="90000"/>
              </a:lnSpc>
              <a:buFont typeface="Wingdings" pitchFamily="2" charset="2"/>
              <a:buChar char="Ø"/>
            </a:pPr>
            <a:r>
              <a:rPr lang="en-US" sz="2000" b="1" u="sng" dirty="0"/>
              <a:t>Sick Leave</a:t>
            </a:r>
            <a:r>
              <a:rPr lang="en-US" sz="2000" b="1" dirty="0"/>
              <a:t>:</a:t>
            </a:r>
            <a:r>
              <a:rPr lang="en-US" sz="2000" dirty="0"/>
              <a:t> May continue to receive stipends for up to 15 calendar days </a:t>
            </a:r>
            <a:r>
              <a:rPr lang="en-US" sz="2000" dirty="0" smtClean="0"/>
              <a:t>(2 weeks) of </a:t>
            </a:r>
            <a:r>
              <a:rPr lang="en-US" sz="2000" dirty="0"/>
              <a:t>sick leave per </a:t>
            </a:r>
            <a:r>
              <a:rPr lang="en-US" sz="2000" dirty="0" smtClean="0"/>
              <a:t>year</a:t>
            </a:r>
          </a:p>
          <a:p>
            <a:pPr>
              <a:lnSpc>
                <a:spcPct val="90000"/>
              </a:lnSpc>
              <a:buFont typeface="Wingdings" pitchFamily="2" charset="2"/>
              <a:buChar char="Ø"/>
            </a:pPr>
            <a:endParaRPr lang="en-US" sz="800" dirty="0"/>
          </a:p>
          <a:p>
            <a:pPr>
              <a:lnSpc>
                <a:spcPct val="90000"/>
              </a:lnSpc>
              <a:buFont typeface="Wingdings" pitchFamily="2" charset="2"/>
              <a:buChar char="Ø"/>
            </a:pPr>
            <a:r>
              <a:rPr lang="en-US" sz="2000" b="1" u="sng" dirty="0"/>
              <a:t>Parental Leave</a:t>
            </a:r>
            <a:r>
              <a:rPr lang="en-US" sz="2000" b="1" dirty="0"/>
              <a:t>:</a:t>
            </a:r>
            <a:r>
              <a:rPr lang="en-US" sz="2000" dirty="0"/>
              <a:t> May receive stipends for up to </a:t>
            </a:r>
            <a:r>
              <a:rPr lang="en-US" sz="2000" b="1" dirty="0"/>
              <a:t>60*</a:t>
            </a:r>
            <a:r>
              <a:rPr lang="en-US" sz="2000" dirty="0"/>
              <a:t> calendar days </a:t>
            </a:r>
            <a:r>
              <a:rPr lang="en-US" sz="2000" dirty="0" smtClean="0"/>
              <a:t>(8 weeks) of </a:t>
            </a:r>
            <a:r>
              <a:rPr lang="en-US" sz="2000" dirty="0"/>
              <a:t>parental leave per year for the adoption or birth of a </a:t>
            </a:r>
            <a:r>
              <a:rPr lang="en-US" sz="2000" dirty="0" smtClean="0"/>
              <a:t>child</a:t>
            </a:r>
          </a:p>
          <a:p>
            <a:pPr>
              <a:lnSpc>
                <a:spcPct val="90000"/>
              </a:lnSpc>
              <a:buFont typeface="Wingdings" pitchFamily="2" charset="2"/>
              <a:buChar char="Ø"/>
            </a:pPr>
            <a:endParaRPr lang="en-US" sz="800" dirty="0"/>
          </a:p>
          <a:p>
            <a:pPr>
              <a:lnSpc>
                <a:spcPct val="90000"/>
              </a:lnSpc>
              <a:buFont typeface="Wingdings" pitchFamily="2" charset="2"/>
              <a:buChar char="Ø"/>
            </a:pPr>
            <a:r>
              <a:rPr lang="en-US" sz="2000" b="1" u="sng" dirty="0"/>
              <a:t>Leave of Absence</a:t>
            </a:r>
            <a:r>
              <a:rPr lang="en-US" sz="2000" b="1" dirty="0"/>
              <a:t>:</a:t>
            </a:r>
            <a:r>
              <a:rPr lang="en-US" sz="2000" dirty="0"/>
              <a:t> Approval for leave of absence must be requested in advance from awarding </a:t>
            </a:r>
            <a:r>
              <a:rPr lang="en-US" sz="2000" dirty="0" smtClean="0"/>
              <a:t>component</a:t>
            </a:r>
          </a:p>
          <a:p>
            <a:pPr>
              <a:lnSpc>
                <a:spcPct val="90000"/>
              </a:lnSpc>
              <a:buFont typeface="Wingdings" pitchFamily="2" charset="2"/>
              <a:buChar char="Ø"/>
            </a:pPr>
            <a:endParaRPr lang="en-US" sz="800" dirty="0"/>
          </a:p>
          <a:p>
            <a:pPr lvl="1">
              <a:lnSpc>
                <a:spcPct val="90000"/>
              </a:lnSpc>
              <a:buFont typeface="Wingdings" pitchFamily="2" charset="2"/>
              <a:buChar char="Ø"/>
            </a:pPr>
            <a:r>
              <a:rPr lang="en-US" sz="2000" u="sng" dirty="0">
                <a:solidFill>
                  <a:schemeClr val="accent2"/>
                </a:solidFill>
              </a:rPr>
              <a:t>Fellowship</a:t>
            </a:r>
            <a:r>
              <a:rPr lang="en-US" sz="2000" dirty="0">
                <a:solidFill>
                  <a:schemeClr val="accent2"/>
                </a:solidFill>
              </a:rPr>
              <a:t>: award will be revised extending termination date by the number of months of leave</a:t>
            </a:r>
          </a:p>
          <a:p>
            <a:pPr lvl="1">
              <a:lnSpc>
                <a:spcPct val="90000"/>
              </a:lnSpc>
              <a:buFont typeface="Wingdings" pitchFamily="2" charset="2"/>
              <a:buChar char="Ø"/>
            </a:pPr>
            <a:r>
              <a:rPr lang="en-US" sz="2000" u="sng" dirty="0">
                <a:solidFill>
                  <a:schemeClr val="accent2"/>
                </a:solidFill>
              </a:rPr>
              <a:t>Trainee (T32)</a:t>
            </a:r>
            <a:r>
              <a:rPr lang="en-US" sz="2000" dirty="0">
                <a:solidFill>
                  <a:schemeClr val="accent2"/>
                </a:solidFill>
              </a:rPr>
              <a:t>: terminate &amp; reappoint</a:t>
            </a:r>
          </a:p>
          <a:p>
            <a:pPr lvl="1">
              <a:lnSpc>
                <a:spcPct val="90000"/>
              </a:lnSpc>
              <a:buFont typeface="Wingdings" pitchFamily="2" charset="2"/>
              <a:buChar char="Ø"/>
            </a:pPr>
            <a:r>
              <a:rPr lang="en-US" sz="2000" dirty="0">
                <a:solidFill>
                  <a:schemeClr val="accent2"/>
                </a:solidFill>
              </a:rPr>
              <a:t>Stipends may not be reimbursed during leave of absence</a:t>
            </a:r>
          </a:p>
        </p:txBody>
      </p:sp>
      <p:sp>
        <p:nvSpPr>
          <p:cNvPr id="270339" name="Rectangle 3"/>
          <p:cNvSpPr>
            <a:spLocks noGrp="1" noChangeArrowheads="1"/>
          </p:cNvSpPr>
          <p:nvPr>
            <p:ph type="title"/>
          </p:nvPr>
        </p:nvSpPr>
        <p:spPr>
          <a:xfrm>
            <a:off x="1735138" y="228600"/>
            <a:ext cx="7180262" cy="492125"/>
          </a:xfrm>
          <a:noFill/>
          <a:ln/>
        </p:spPr>
        <p:txBody>
          <a:bodyPr anchor="b">
            <a:noAutofit/>
          </a:bodyPr>
          <a:lstStyle/>
          <a:p>
            <a:r>
              <a:rPr lang="en-US" sz="3200" dirty="0">
                <a:solidFill>
                  <a:schemeClr val="tx2"/>
                </a:solidFill>
                <a:effectLst>
                  <a:outerShdw blurRad="38100" dist="38100" dir="2700000" algn="tl">
                    <a:srgbClr val="000000">
                      <a:alpha val="43137"/>
                    </a:srgbClr>
                  </a:outerShdw>
                </a:effectLst>
              </a:rPr>
              <a:t>Leave (cont.)</a:t>
            </a:r>
          </a:p>
        </p:txBody>
      </p:sp>
      <p:sp>
        <p:nvSpPr>
          <p:cNvPr id="270340" name="Text Box 4"/>
          <p:cNvSpPr txBox="1">
            <a:spLocks noChangeArrowheads="1"/>
          </p:cNvSpPr>
          <p:nvPr/>
        </p:nvSpPr>
        <p:spPr bwMode="auto">
          <a:xfrm>
            <a:off x="2209800" y="5988050"/>
            <a:ext cx="6858000" cy="369332"/>
          </a:xfrm>
          <a:prstGeom prst="rect">
            <a:avLst/>
          </a:prstGeom>
          <a:noFill/>
          <a:ln w="9525">
            <a:noFill/>
            <a:miter lim="800000"/>
            <a:headEnd/>
            <a:tailEnd/>
          </a:ln>
          <a:effectLst/>
        </p:spPr>
        <p:txBody>
          <a:bodyPr>
            <a:spAutoFit/>
          </a:bodyPr>
          <a:lstStyle/>
          <a:p>
            <a:pPr algn="r">
              <a:spcBef>
                <a:spcPct val="50000"/>
              </a:spcBef>
            </a:pPr>
            <a:r>
              <a:rPr lang="en-US" b="1" dirty="0" smtClean="0">
                <a:solidFill>
                  <a:schemeClr val="accent2"/>
                </a:solidFill>
              </a:rPr>
              <a:t>See Guide Notice: </a:t>
            </a:r>
            <a:r>
              <a:rPr lang="en-US" b="1" dirty="0" smtClean="0">
                <a:solidFill>
                  <a:schemeClr val="accent2"/>
                </a:solidFill>
                <a:hlinkClick r:id="rId3"/>
              </a:rPr>
              <a:t>NOT-OD-16-105</a:t>
            </a:r>
            <a:endParaRPr lang="en-US" sz="1600" b="1" dirty="0">
              <a:solidFill>
                <a:schemeClr val="accent2"/>
              </a:solidFill>
            </a:endParaRPr>
          </a:p>
        </p:txBody>
      </p:sp>
      <p:sp>
        <p:nvSpPr>
          <p:cNvPr id="6"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38</a:t>
            </a:fld>
            <a:endParaRPr lang="en-US" dirty="0" smtClean="0"/>
          </a:p>
        </p:txBody>
      </p:sp>
    </p:spTree>
    <p:extLst>
      <p:ext uri="{BB962C8B-B14F-4D97-AF65-F5344CB8AC3E}">
        <p14:creationId xmlns:p14="http://schemas.microsoft.com/office/powerpoint/2010/main" val="3494467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447800" y="152400"/>
            <a:ext cx="7391400" cy="636587"/>
          </a:xfrm>
        </p:spPr>
        <p:txBody>
          <a:bodyPr>
            <a:noAutofit/>
          </a:bodyPr>
          <a:lstStyle/>
          <a:p>
            <a:r>
              <a:rPr lang="en-US" sz="3200" dirty="0">
                <a:solidFill>
                  <a:schemeClr val="tx2"/>
                </a:solidFill>
                <a:effectLst>
                  <a:outerShdw blurRad="38100" dist="38100" dir="2700000" algn="tl">
                    <a:srgbClr val="000000">
                      <a:alpha val="43137"/>
                    </a:srgbClr>
                  </a:outerShdw>
                </a:effectLst>
              </a:rPr>
              <a:t>Part-time Training</a:t>
            </a:r>
          </a:p>
        </p:txBody>
      </p:sp>
      <p:sp>
        <p:nvSpPr>
          <p:cNvPr id="272387" name="Rectangle 3"/>
          <p:cNvSpPr>
            <a:spLocks noGrp="1" noChangeArrowheads="1"/>
          </p:cNvSpPr>
          <p:nvPr>
            <p:ph type="body" idx="1"/>
          </p:nvPr>
        </p:nvSpPr>
        <p:spPr>
          <a:xfrm>
            <a:off x="762000" y="1143000"/>
            <a:ext cx="7696200" cy="4953000"/>
          </a:xfrm>
        </p:spPr>
        <p:txBody>
          <a:bodyPr/>
          <a:lstStyle/>
          <a:p>
            <a:pPr>
              <a:buFont typeface="Wingdings" pitchFamily="2" charset="2"/>
              <a:buChar char="Ø"/>
            </a:pPr>
            <a:r>
              <a:rPr lang="en-US" sz="2800" dirty="0"/>
              <a:t>Allowed in unusual and pressing personal circumstances (e.g., medical conditions, disability, child or elder care)</a:t>
            </a:r>
          </a:p>
          <a:p>
            <a:pPr>
              <a:buFont typeface="Wingdings" pitchFamily="2" charset="2"/>
              <a:buChar char="Ø"/>
            </a:pPr>
            <a:r>
              <a:rPr lang="en-US" sz="2800" dirty="0"/>
              <a:t>NIH prior approval required</a:t>
            </a:r>
          </a:p>
          <a:p>
            <a:pPr>
              <a:buFont typeface="Wingdings" pitchFamily="2" charset="2"/>
              <a:buChar char="Ø"/>
            </a:pPr>
            <a:r>
              <a:rPr lang="en-US" sz="2800" dirty="0"/>
              <a:t>Program Director/Sponsor must submit written request, countersigned by trainee/fellow &amp; authorized institutional official</a:t>
            </a:r>
          </a:p>
          <a:p>
            <a:pPr>
              <a:buFont typeface="Wingdings" pitchFamily="2" charset="2"/>
              <a:buChar char="Ø"/>
            </a:pPr>
            <a:r>
              <a:rPr lang="en-US" sz="2800" dirty="0"/>
              <a:t>Must continue to be at least 50%. Less than 50% would require leave-of-absence from NRSA support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39</a:t>
            </a:fld>
            <a:endParaRPr lang="en-US" dirty="0" smtClean="0"/>
          </a:p>
        </p:txBody>
      </p:sp>
    </p:spTree>
    <p:extLst>
      <p:ext uri="{BB962C8B-B14F-4D97-AF65-F5344CB8AC3E}">
        <p14:creationId xmlns:p14="http://schemas.microsoft.com/office/powerpoint/2010/main" val="2059088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1405890" y="194310"/>
            <a:ext cx="7620000" cy="563563"/>
          </a:xfrm>
        </p:spPr>
        <p:txBody>
          <a:bodyPr>
            <a:noAutofit/>
          </a:bodyPr>
          <a:lstStyle/>
          <a:p>
            <a:r>
              <a:rPr lang="en-US" sz="3200" dirty="0">
                <a:solidFill>
                  <a:schemeClr val="tx2"/>
                </a:solidFill>
              </a:rPr>
              <a:t>Research Training Programs</a:t>
            </a:r>
          </a:p>
        </p:txBody>
      </p:sp>
      <p:sp>
        <p:nvSpPr>
          <p:cNvPr id="369667" name="Rectangle 3"/>
          <p:cNvSpPr>
            <a:spLocks noGrp="1" noChangeArrowheads="1"/>
          </p:cNvSpPr>
          <p:nvPr>
            <p:ph type="body" idx="1"/>
          </p:nvPr>
        </p:nvSpPr>
        <p:spPr>
          <a:xfrm>
            <a:off x="533400" y="1219200"/>
            <a:ext cx="8153400" cy="4419600"/>
          </a:xfrm>
        </p:spPr>
        <p:txBody>
          <a:bodyPr>
            <a:normAutofit/>
          </a:bodyPr>
          <a:lstStyle/>
          <a:p>
            <a:pPr algn="ctr">
              <a:lnSpc>
                <a:spcPct val="110000"/>
              </a:lnSpc>
              <a:buFontTx/>
              <a:buNone/>
            </a:pPr>
            <a:r>
              <a:rPr lang="en-US" sz="2600" b="1" dirty="0" smtClean="0"/>
              <a:t>Primary Formal NIH Research Training Programs</a:t>
            </a:r>
          </a:p>
          <a:p>
            <a:pPr algn="ctr">
              <a:lnSpc>
                <a:spcPct val="110000"/>
              </a:lnSpc>
              <a:buFontTx/>
              <a:buNone/>
            </a:pPr>
            <a:r>
              <a:rPr lang="en-US" sz="2600" dirty="0" smtClean="0"/>
              <a:t>Ruth </a:t>
            </a:r>
            <a:r>
              <a:rPr lang="en-US" sz="2600" dirty="0"/>
              <a:t>L. Kirschstein National Research Service Awards (NRSA)</a:t>
            </a:r>
          </a:p>
          <a:p>
            <a:pPr>
              <a:lnSpc>
                <a:spcPct val="65000"/>
              </a:lnSpc>
              <a:buFontTx/>
              <a:buNone/>
            </a:pPr>
            <a:endParaRPr lang="en-US" sz="2600" dirty="0"/>
          </a:p>
          <a:p>
            <a:pPr>
              <a:lnSpc>
                <a:spcPct val="65000"/>
              </a:lnSpc>
              <a:buFontTx/>
              <a:buNone/>
            </a:pPr>
            <a:r>
              <a:rPr lang="en-US" sz="2600" dirty="0">
                <a:solidFill>
                  <a:srgbClr val="003366"/>
                </a:solidFill>
              </a:rPr>
              <a:t>Two Types of Awards:</a:t>
            </a:r>
          </a:p>
          <a:p>
            <a:pPr>
              <a:lnSpc>
                <a:spcPct val="65000"/>
              </a:lnSpc>
              <a:buFont typeface="Wingdings" panose="05000000000000000000" pitchFamily="2" charset="2"/>
              <a:buChar char="Ø"/>
            </a:pPr>
            <a:endParaRPr lang="en-US" sz="2600" dirty="0"/>
          </a:p>
          <a:p>
            <a:pPr lvl="1">
              <a:lnSpc>
                <a:spcPct val="65000"/>
              </a:lnSpc>
              <a:buFont typeface="Wingdings" panose="05000000000000000000" pitchFamily="2" charset="2"/>
              <a:buChar char="Ø"/>
            </a:pPr>
            <a:r>
              <a:rPr lang="en-US" sz="2600" b="1" dirty="0"/>
              <a:t>Individual</a:t>
            </a:r>
            <a:r>
              <a:rPr lang="en-US" sz="2600" dirty="0"/>
              <a:t> Fellowships (“F” Awards)</a:t>
            </a:r>
          </a:p>
          <a:p>
            <a:pPr lvl="1">
              <a:lnSpc>
                <a:spcPct val="65000"/>
              </a:lnSpc>
              <a:buFont typeface="Wingdings" panose="05000000000000000000" pitchFamily="2" charset="2"/>
              <a:buChar char="Ø"/>
            </a:pPr>
            <a:endParaRPr lang="en-US" sz="2600" dirty="0"/>
          </a:p>
          <a:p>
            <a:pPr lvl="1">
              <a:lnSpc>
                <a:spcPct val="65000"/>
              </a:lnSpc>
              <a:buFont typeface="Wingdings" panose="05000000000000000000" pitchFamily="2" charset="2"/>
              <a:buChar char="Ø"/>
            </a:pPr>
            <a:r>
              <a:rPr lang="en-US" sz="2600" b="1" dirty="0"/>
              <a:t>Institutional </a:t>
            </a:r>
            <a:r>
              <a:rPr lang="en-US" sz="2600" dirty="0"/>
              <a:t>Training Grants (“T” Awards</a:t>
            </a:r>
            <a:r>
              <a:rPr lang="en-US" sz="2600" dirty="0" smtClean="0"/>
              <a:t>)</a:t>
            </a:r>
            <a:endParaRPr lang="en-US" sz="26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a:t>
            </a:fld>
            <a:endParaRPr lang="en-US" dirty="0" smtClean="0"/>
          </a:p>
        </p:txBody>
      </p:sp>
    </p:spTree>
    <p:extLst>
      <p:ext uri="{BB962C8B-B14F-4D97-AF65-F5344CB8AC3E}">
        <p14:creationId xmlns:p14="http://schemas.microsoft.com/office/powerpoint/2010/main" val="39997098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1589088" y="228600"/>
            <a:ext cx="7402512" cy="627062"/>
          </a:xfrm>
        </p:spPr>
        <p:txBody>
          <a:bodyPr>
            <a:noAutofit/>
          </a:bodyPr>
          <a:lstStyle/>
          <a:p>
            <a:r>
              <a:rPr lang="en-US" sz="3200" dirty="0">
                <a:solidFill>
                  <a:schemeClr val="tx2"/>
                </a:solidFill>
                <a:effectLst>
                  <a:outerShdw blurRad="38100" dist="38100" dir="2700000" algn="tl">
                    <a:srgbClr val="000000">
                      <a:alpha val="43137"/>
                    </a:srgbClr>
                  </a:outerShdw>
                </a:effectLst>
              </a:rPr>
              <a:t>Payback Requirements</a:t>
            </a:r>
          </a:p>
        </p:txBody>
      </p:sp>
      <p:sp>
        <p:nvSpPr>
          <p:cNvPr id="273411" name="Rectangle 3"/>
          <p:cNvSpPr>
            <a:spLocks noGrp="1" noChangeArrowheads="1"/>
          </p:cNvSpPr>
          <p:nvPr>
            <p:ph type="body" idx="1"/>
          </p:nvPr>
        </p:nvSpPr>
        <p:spPr>
          <a:xfrm>
            <a:off x="685800" y="1371600"/>
            <a:ext cx="7772400" cy="4343400"/>
          </a:xfrm>
        </p:spPr>
        <p:txBody>
          <a:bodyPr/>
          <a:lstStyle/>
          <a:p>
            <a:pPr>
              <a:lnSpc>
                <a:spcPct val="80000"/>
              </a:lnSpc>
              <a:buFont typeface="Wingdings" pitchFamily="2" charset="2"/>
              <a:buNone/>
            </a:pPr>
            <a:r>
              <a:rPr lang="en-US" sz="2400" b="1" u="sng" dirty="0"/>
              <a:t>Predoctoral Trainees and Fellows</a:t>
            </a:r>
            <a:r>
              <a:rPr lang="en-US" sz="2400" b="1" dirty="0"/>
              <a:t>:  </a:t>
            </a:r>
            <a:r>
              <a:rPr lang="en-US" sz="2400" dirty="0" smtClean="0"/>
              <a:t>None for appointments 6/10/1993 and beyond</a:t>
            </a:r>
            <a:endParaRPr lang="en-US" sz="2400" dirty="0"/>
          </a:p>
          <a:p>
            <a:pPr>
              <a:lnSpc>
                <a:spcPct val="80000"/>
              </a:lnSpc>
              <a:buFont typeface="Wingdings" pitchFamily="2" charset="2"/>
              <a:buNone/>
            </a:pPr>
            <a:endParaRPr lang="en-US" sz="2400" b="1" u="sng" dirty="0"/>
          </a:p>
          <a:p>
            <a:pPr>
              <a:lnSpc>
                <a:spcPct val="80000"/>
              </a:lnSpc>
              <a:buFont typeface="Wingdings" pitchFamily="2" charset="2"/>
              <a:buNone/>
            </a:pPr>
            <a:r>
              <a:rPr lang="en-US" sz="2400" b="1" u="sng" dirty="0"/>
              <a:t>Postdoctoral  Trainees and Fellows</a:t>
            </a:r>
            <a:r>
              <a:rPr lang="en-US" sz="2400" b="1" dirty="0"/>
              <a:t>:</a:t>
            </a:r>
          </a:p>
          <a:p>
            <a:pPr>
              <a:lnSpc>
                <a:spcPct val="80000"/>
              </a:lnSpc>
              <a:buFont typeface="Wingdings" pitchFamily="2" charset="2"/>
              <a:buChar char="Ø"/>
            </a:pPr>
            <a:r>
              <a:rPr lang="en-US" sz="2400" dirty="0"/>
              <a:t>Incur obligation in </a:t>
            </a:r>
            <a:r>
              <a:rPr lang="en-US" sz="2400" b="1" i="1" dirty="0"/>
              <a:t>first 12 months</a:t>
            </a:r>
            <a:r>
              <a:rPr lang="en-US" sz="2400" dirty="0"/>
              <a:t> of Postdoc NRSA support</a:t>
            </a:r>
          </a:p>
          <a:p>
            <a:pPr>
              <a:lnSpc>
                <a:spcPct val="80000"/>
              </a:lnSpc>
              <a:buFont typeface="Wingdings" pitchFamily="2" charset="2"/>
              <a:buChar char="Ø"/>
            </a:pPr>
            <a:r>
              <a:rPr lang="en-US" sz="2400" dirty="0"/>
              <a:t>The 13</a:t>
            </a:r>
            <a:r>
              <a:rPr lang="en-US" sz="2400" baseline="30000" dirty="0"/>
              <a:t>th</a:t>
            </a:r>
            <a:r>
              <a:rPr lang="en-US" sz="2400" dirty="0"/>
              <a:t> and subsequent months of Postdoc NRSA support can satisfy the Postdoc obligation</a:t>
            </a:r>
          </a:p>
          <a:p>
            <a:pPr lvl="1">
              <a:lnSpc>
                <a:spcPct val="80000"/>
              </a:lnSpc>
              <a:buFont typeface="Wingdings" pitchFamily="2" charset="2"/>
              <a:buChar char="Ø"/>
            </a:pPr>
            <a:r>
              <a:rPr lang="en-US" sz="2400" dirty="0">
                <a:solidFill>
                  <a:schemeClr val="accent2"/>
                </a:solidFill>
              </a:rPr>
              <a:t>Normally, individuals with two years of NRSA postdoctoral support have no further </a:t>
            </a:r>
            <a:r>
              <a:rPr lang="en-US" sz="2400" dirty="0" smtClean="0">
                <a:solidFill>
                  <a:schemeClr val="accent2"/>
                </a:solidFill>
              </a:rPr>
              <a:t>obligation</a:t>
            </a:r>
            <a:endParaRPr lang="en-US" sz="2400" dirty="0">
              <a:solidFill>
                <a:schemeClr val="accent2"/>
              </a:solidFill>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40</a:t>
            </a:fld>
            <a:endParaRPr lang="en-US" dirty="0" smtClean="0"/>
          </a:p>
        </p:txBody>
      </p:sp>
    </p:spTree>
    <p:extLst>
      <p:ext uri="{BB962C8B-B14F-4D97-AF65-F5344CB8AC3E}">
        <p14:creationId xmlns:p14="http://schemas.microsoft.com/office/powerpoint/2010/main" val="4177541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789112" y="152400"/>
            <a:ext cx="7126288" cy="671512"/>
          </a:xfrm>
        </p:spPr>
        <p:txBody>
          <a:bodyPr>
            <a:noAutofit/>
          </a:bodyPr>
          <a:lstStyle/>
          <a:p>
            <a:r>
              <a:rPr lang="en-US" sz="3200" dirty="0">
                <a:solidFill>
                  <a:schemeClr val="tx2"/>
                </a:solidFill>
                <a:effectLst>
                  <a:outerShdw blurRad="38100" dist="38100" dir="2700000" algn="tl">
                    <a:srgbClr val="000000">
                      <a:alpha val="43137"/>
                    </a:srgbClr>
                  </a:outerShdw>
                </a:effectLst>
              </a:rPr>
              <a:t>Acceptable Payback Service</a:t>
            </a:r>
          </a:p>
        </p:txBody>
      </p:sp>
      <p:sp>
        <p:nvSpPr>
          <p:cNvPr id="275459" name="Rectangle 3"/>
          <p:cNvSpPr>
            <a:spLocks noGrp="1" noChangeArrowheads="1"/>
          </p:cNvSpPr>
          <p:nvPr>
            <p:ph type="body" idx="1"/>
          </p:nvPr>
        </p:nvSpPr>
        <p:spPr>
          <a:xfrm>
            <a:off x="685800" y="1371600"/>
            <a:ext cx="7772400" cy="4648200"/>
          </a:xfrm>
        </p:spPr>
        <p:txBody>
          <a:bodyPr/>
          <a:lstStyle/>
          <a:p>
            <a:pPr>
              <a:lnSpc>
                <a:spcPct val="75000"/>
              </a:lnSpc>
              <a:buFont typeface="Wingdings" pitchFamily="2" charset="2"/>
              <a:buChar char="Ø"/>
            </a:pPr>
            <a:r>
              <a:rPr lang="en-US" dirty="0"/>
              <a:t>Health-related biomedical, behavioral, and/or clinical research</a:t>
            </a:r>
          </a:p>
          <a:p>
            <a:pPr>
              <a:lnSpc>
                <a:spcPct val="75000"/>
              </a:lnSpc>
              <a:buFont typeface="Wingdings" pitchFamily="2" charset="2"/>
              <a:buChar char="Ø"/>
            </a:pPr>
            <a:r>
              <a:rPr lang="en-US" dirty="0"/>
              <a:t>Health-related teaching</a:t>
            </a:r>
          </a:p>
          <a:p>
            <a:pPr>
              <a:lnSpc>
                <a:spcPct val="75000"/>
              </a:lnSpc>
              <a:buFont typeface="Wingdings" pitchFamily="2" charset="2"/>
              <a:buChar char="Ø"/>
            </a:pPr>
            <a:r>
              <a:rPr lang="en-US" dirty="0"/>
              <a:t>Direct administration or review of health-related research</a:t>
            </a:r>
          </a:p>
          <a:p>
            <a:pPr>
              <a:lnSpc>
                <a:spcPct val="75000"/>
              </a:lnSpc>
              <a:buFont typeface="Wingdings" pitchFamily="2" charset="2"/>
              <a:buChar char="Ø"/>
            </a:pPr>
            <a:r>
              <a:rPr lang="en-US" dirty="0"/>
              <a:t>Any combination of these activities</a:t>
            </a:r>
          </a:p>
          <a:p>
            <a:pPr>
              <a:lnSpc>
                <a:spcPct val="75000"/>
              </a:lnSpc>
              <a:buFont typeface="Wingdings" pitchFamily="2" charset="2"/>
              <a:buChar char="Ø"/>
            </a:pPr>
            <a:r>
              <a:rPr lang="en-US" dirty="0"/>
              <a:t>Definition of health-related has broadened</a:t>
            </a:r>
          </a:p>
          <a:p>
            <a:pPr>
              <a:lnSpc>
                <a:spcPct val="75000"/>
              </a:lnSpc>
              <a:buFont typeface="Wingdings" pitchFamily="2" charset="2"/>
              <a:buChar char="Ø"/>
            </a:pPr>
            <a:endParaRPr lang="en-US" sz="36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41</a:t>
            </a:fld>
            <a:endParaRPr lang="en-US" dirty="0" smtClean="0"/>
          </a:p>
        </p:txBody>
      </p:sp>
    </p:spTree>
    <p:extLst>
      <p:ext uri="{BB962C8B-B14F-4D97-AF65-F5344CB8AC3E}">
        <p14:creationId xmlns:p14="http://schemas.microsoft.com/office/powerpoint/2010/main" val="1718460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body" idx="1"/>
          </p:nvPr>
        </p:nvSpPr>
        <p:spPr>
          <a:xfrm>
            <a:off x="601663" y="1371600"/>
            <a:ext cx="8013700" cy="4800600"/>
          </a:xfrm>
        </p:spPr>
        <p:txBody>
          <a:bodyPr/>
          <a:lstStyle/>
          <a:p>
            <a:pPr>
              <a:buFont typeface="Wingdings" pitchFamily="2" charset="2"/>
              <a:buChar char="Ø"/>
            </a:pPr>
            <a:r>
              <a:rPr lang="en-US" dirty="0"/>
              <a:t>Activities must average </a:t>
            </a:r>
            <a:r>
              <a:rPr lang="en-US" u="sng" dirty="0"/>
              <a:t>&gt;</a:t>
            </a:r>
            <a:r>
              <a:rPr lang="en-US" dirty="0"/>
              <a:t> 20 hours per week</a:t>
            </a:r>
          </a:p>
          <a:p>
            <a:pPr>
              <a:buFont typeface="Wingdings" pitchFamily="2" charset="2"/>
              <a:buChar char="Ø"/>
            </a:pPr>
            <a:r>
              <a:rPr lang="en-US" dirty="0"/>
              <a:t>&lt; 20 hours per week is allowable in cases of disability or other pressing personal circumstances</a:t>
            </a:r>
          </a:p>
          <a:p>
            <a:pPr>
              <a:buFont typeface="Wingdings" pitchFamily="2" charset="2"/>
              <a:buChar char="Ø"/>
            </a:pPr>
            <a:r>
              <a:rPr lang="en-US" dirty="0"/>
              <a:t>&lt; 20 hour/week activity will be prorated</a:t>
            </a:r>
          </a:p>
          <a:p>
            <a:pPr>
              <a:buFont typeface="Wingdings" pitchFamily="2" charset="2"/>
              <a:buChar char="Ø"/>
            </a:pPr>
            <a:r>
              <a:rPr lang="en-US" dirty="0"/>
              <a:t>Exceptions are rare &amp; require prior NIH approval</a:t>
            </a:r>
          </a:p>
        </p:txBody>
      </p:sp>
      <p:sp>
        <p:nvSpPr>
          <p:cNvPr id="279555" name="Rectangle 3"/>
          <p:cNvSpPr>
            <a:spLocks noGrp="1" noChangeArrowheads="1"/>
          </p:cNvSpPr>
          <p:nvPr>
            <p:ph type="title"/>
          </p:nvPr>
        </p:nvSpPr>
        <p:spPr>
          <a:xfrm>
            <a:off x="1654175" y="76200"/>
            <a:ext cx="7337425" cy="703262"/>
          </a:xfrm>
          <a:noFill/>
          <a:ln/>
        </p:spPr>
        <p:txBody>
          <a:bodyPr>
            <a:normAutofit/>
          </a:bodyPr>
          <a:lstStyle/>
          <a:p>
            <a:r>
              <a:rPr lang="en-US" sz="3200" dirty="0">
                <a:solidFill>
                  <a:schemeClr val="tx2"/>
                </a:solidFill>
                <a:effectLst>
                  <a:outerShdw blurRad="38100" dist="38100" dir="2700000" algn="tl">
                    <a:srgbClr val="000000">
                      <a:alpha val="43137"/>
                    </a:srgbClr>
                  </a:outerShdw>
                </a:effectLst>
              </a:rPr>
              <a:t>Acceptable Payback (cont.)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42</a:t>
            </a:fld>
            <a:endParaRPr lang="en-US" dirty="0" smtClean="0"/>
          </a:p>
        </p:txBody>
      </p:sp>
    </p:spTree>
    <p:extLst>
      <p:ext uri="{BB962C8B-B14F-4D97-AF65-F5344CB8AC3E}">
        <p14:creationId xmlns:p14="http://schemas.microsoft.com/office/powerpoint/2010/main" val="14700821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100013"/>
            <a:ext cx="8938260" cy="966787"/>
          </a:xfrm>
        </p:spPr>
        <p:txBody>
          <a:bodyPr>
            <a:noAutofit/>
          </a:bodyPr>
          <a:lstStyle/>
          <a:p>
            <a:r>
              <a:rPr lang="en-US" sz="3200" dirty="0">
                <a:solidFill>
                  <a:schemeClr val="tx2"/>
                </a:solidFill>
                <a:effectLst>
                  <a:outerShdw blurRad="38100" dist="38100" dir="2700000" algn="tl">
                    <a:srgbClr val="000000">
                      <a:alpha val="43137"/>
                    </a:srgbClr>
                  </a:outerShdw>
                </a:effectLst>
              </a:rPr>
              <a:t>Payback Reporting Requirements</a:t>
            </a:r>
          </a:p>
        </p:txBody>
      </p:sp>
      <p:sp>
        <p:nvSpPr>
          <p:cNvPr id="281603" name="Rectangle 3"/>
          <p:cNvSpPr>
            <a:spLocks noGrp="1" noChangeArrowheads="1"/>
          </p:cNvSpPr>
          <p:nvPr>
            <p:ph type="body" idx="1"/>
          </p:nvPr>
        </p:nvSpPr>
        <p:spPr>
          <a:xfrm>
            <a:off x="457200" y="1371600"/>
            <a:ext cx="8458200" cy="4953000"/>
          </a:xfrm>
        </p:spPr>
        <p:txBody>
          <a:bodyPr/>
          <a:lstStyle/>
          <a:p>
            <a:pPr>
              <a:buFont typeface="Wingdings" pitchFamily="2" charset="2"/>
              <a:buChar char="Ø"/>
            </a:pPr>
            <a:r>
              <a:rPr lang="en-US" dirty="0"/>
              <a:t>Annual Payback Activities Certification (APAC) (PHS Form 6031-1)</a:t>
            </a:r>
          </a:p>
          <a:p>
            <a:pPr>
              <a:buFont typeface="Wingdings" pitchFamily="2" charset="2"/>
              <a:buChar char="Ø"/>
            </a:pPr>
            <a:r>
              <a:rPr lang="en-US" dirty="0"/>
              <a:t>Mailed annually on the anniversary of termination of support</a:t>
            </a:r>
          </a:p>
          <a:p>
            <a:pPr>
              <a:buFont typeface="Wingdings" pitchFamily="2" charset="2"/>
              <a:buChar char="Ø"/>
            </a:pPr>
            <a:r>
              <a:rPr lang="en-US" dirty="0"/>
              <a:t>Report reflects activities performed during last 12 months</a:t>
            </a:r>
          </a:p>
          <a:p>
            <a:pPr>
              <a:buFont typeface="Wingdings" pitchFamily="2" charset="2"/>
              <a:buChar char="Ø"/>
            </a:pPr>
            <a:r>
              <a:rPr lang="en-US" dirty="0"/>
              <a:t>Service must begin within 2 years of termination</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43</a:t>
            </a:fld>
            <a:endParaRPr lang="en-US" dirty="0" smtClean="0"/>
          </a:p>
        </p:txBody>
      </p:sp>
    </p:spTree>
    <p:extLst>
      <p:ext uri="{BB962C8B-B14F-4D97-AF65-F5344CB8AC3E}">
        <p14:creationId xmlns:p14="http://schemas.microsoft.com/office/powerpoint/2010/main" val="39750099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1431925" y="76200"/>
            <a:ext cx="7331075" cy="703262"/>
          </a:xfrm>
        </p:spPr>
        <p:txBody>
          <a:bodyPr>
            <a:normAutofit/>
          </a:bodyPr>
          <a:lstStyle/>
          <a:p>
            <a:r>
              <a:rPr lang="en-US" sz="3200" dirty="0">
                <a:solidFill>
                  <a:schemeClr val="tx2"/>
                </a:solidFill>
                <a:effectLst>
                  <a:outerShdw blurRad="38100" dist="38100" dir="2700000" algn="tl">
                    <a:srgbClr val="000000">
                      <a:alpha val="43137"/>
                    </a:srgbClr>
                  </a:outerShdw>
                </a:effectLst>
              </a:rPr>
              <a:t>Financial Payback</a:t>
            </a:r>
          </a:p>
        </p:txBody>
      </p:sp>
      <p:sp>
        <p:nvSpPr>
          <p:cNvPr id="283651" name="Rectangle 3"/>
          <p:cNvSpPr>
            <a:spLocks noGrp="1" noChangeArrowheads="1"/>
          </p:cNvSpPr>
          <p:nvPr>
            <p:ph type="body" idx="1"/>
          </p:nvPr>
        </p:nvSpPr>
        <p:spPr>
          <a:xfrm>
            <a:off x="533400" y="1371600"/>
            <a:ext cx="8229600" cy="4876800"/>
          </a:xfrm>
        </p:spPr>
        <p:txBody>
          <a:bodyPr/>
          <a:lstStyle/>
          <a:p>
            <a:pPr>
              <a:lnSpc>
                <a:spcPct val="80000"/>
              </a:lnSpc>
              <a:buFont typeface="Wingdings" pitchFamily="2" charset="2"/>
              <a:buChar char="Ø"/>
            </a:pPr>
            <a:r>
              <a:rPr lang="en-US" sz="2600" dirty="0"/>
              <a:t>Can be voluntary or </a:t>
            </a:r>
            <a:r>
              <a:rPr lang="en-US" sz="2600" dirty="0" smtClean="0"/>
              <a:t>involuntary</a:t>
            </a:r>
          </a:p>
          <a:p>
            <a:pPr marL="0" indent="0">
              <a:lnSpc>
                <a:spcPct val="80000"/>
              </a:lnSpc>
              <a:buNone/>
            </a:pPr>
            <a:endParaRPr lang="en-US" sz="2600" dirty="0"/>
          </a:p>
          <a:p>
            <a:pPr>
              <a:lnSpc>
                <a:spcPct val="80000"/>
              </a:lnSpc>
              <a:buFont typeface="Wingdings" pitchFamily="2" charset="2"/>
              <a:buChar char="Ø"/>
            </a:pPr>
            <a:r>
              <a:rPr lang="en-US" sz="2600" dirty="0"/>
              <a:t>Amount owed is total stipend received (plus interest when applicable</a:t>
            </a:r>
            <a:r>
              <a:rPr lang="en-US" sz="2600" dirty="0" smtClean="0"/>
              <a:t>)</a:t>
            </a:r>
          </a:p>
          <a:p>
            <a:pPr marL="0" indent="0">
              <a:lnSpc>
                <a:spcPct val="80000"/>
              </a:lnSpc>
              <a:buNone/>
            </a:pPr>
            <a:endParaRPr lang="en-US" sz="2600" dirty="0"/>
          </a:p>
          <a:p>
            <a:pPr>
              <a:lnSpc>
                <a:spcPct val="80000"/>
              </a:lnSpc>
              <a:buFont typeface="Wingdings" pitchFamily="2" charset="2"/>
              <a:buChar char="Ø"/>
            </a:pPr>
            <a:r>
              <a:rPr lang="en-US" sz="2600" dirty="0"/>
              <a:t>Most people pay back with </a:t>
            </a:r>
            <a:r>
              <a:rPr lang="en-US" sz="2600" dirty="0" smtClean="0"/>
              <a:t>service</a:t>
            </a:r>
          </a:p>
          <a:p>
            <a:pPr>
              <a:lnSpc>
                <a:spcPct val="80000"/>
              </a:lnSpc>
              <a:buFont typeface="Wingdings" pitchFamily="2" charset="2"/>
              <a:buChar char="Ø"/>
            </a:pPr>
            <a:endParaRPr lang="en-US" sz="800" dirty="0"/>
          </a:p>
          <a:p>
            <a:pPr lvl="1">
              <a:lnSpc>
                <a:spcPct val="80000"/>
              </a:lnSpc>
              <a:buClr>
                <a:schemeClr val="hlink"/>
              </a:buClr>
              <a:buFont typeface="Wingdings" pitchFamily="2" charset="2"/>
              <a:buChar char="Ø"/>
            </a:pPr>
            <a:r>
              <a:rPr lang="en-US" sz="2600" dirty="0">
                <a:solidFill>
                  <a:schemeClr val="accent2"/>
                </a:solidFill>
              </a:rPr>
              <a:t>Less that 2 percent of all NRSA recipients with obligations (more than 110,000 individuals) have had waivers or have engaged in financial payback</a:t>
            </a:r>
            <a:r>
              <a:rPr lang="en-US" sz="2600" dirty="0">
                <a:solidFill>
                  <a:schemeClr val="accent2"/>
                </a:solidFill>
                <a:effectLst>
                  <a:outerShdw blurRad="38100" dist="38100" dir="2700000" algn="tl">
                    <a:srgbClr val="C0C0C0"/>
                  </a:outerShdw>
                </a:effectLst>
              </a:rPr>
              <a:t> </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44</a:t>
            </a:fld>
            <a:endParaRPr lang="en-US" dirty="0" smtClean="0"/>
          </a:p>
        </p:txBody>
      </p:sp>
    </p:spTree>
    <p:extLst>
      <p:ext uri="{BB962C8B-B14F-4D97-AF65-F5344CB8AC3E}">
        <p14:creationId xmlns:p14="http://schemas.microsoft.com/office/powerpoint/2010/main" val="5677433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1728788" y="152400"/>
            <a:ext cx="7034212" cy="633412"/>
          </a:xfrm>
        </p:spPr>
        <p:txBody>
          <a:bodyPr>
            <a:noAutofit/>
          </a:bodyPr>
          <a:lstStyle/>
          <a:p>
            <a:r>
              <a:rPr lang="en-US" sz="3200" dirty="0">
                <a:solidFill>
                  <a:schemeClr val="tx2"/>
                </a:solidFill>
                <a:effectLst>
                  <a:outerShdw blurRad="38100" dist="38100" dir="2700000" algn="tl">
                    <a:srgbClr val="000000">
                      <a:alpha val="43137"/>
                    </a:srgbClr>
                  </a:outerShdw>
                </a:effectLst>
              </a:rPr>
              <a:t>Waiver</a:t>
            </a:r>
          </a:p>
        </p:txBody>
      </p:sp>
      <p:sp>
        <p:nvSpPr>
          <p:cNvPr id="285699" name="Rectangle 3"/>
          <p:cNvSpPr>
            <a:spLocks noGrp="1" noChangeArrowheads="1"/>
          </p:cNvSpPr>
          <p:nvPr>
            <p:ph type="body" idx="1"/>
          </p:nvPr>
        </p:nvSpPr>
        <p:spPr>
          <a:xfrm>
            <a:off x="733425" y="1447800"/>
            <a:ext cx="7724775" cy="4500562"/>
          </a:xfrm>
        </p:spPr>
        <p:txBody>
          <a:bodyPr/>
          <a:lstStyle/>
          <a:p>
            <a:pPr>
              <a:buFont typeface="Wingdings" pitchFamily="2" charset="2"/>
              <a:buChar char="Ø"/>
            </a:pPr>
            <a:r>
              <a:rPr lang="en-US" dirty="0"/>
              <a:t>Rare &amp; requires NIH Director approval</a:t>
            </a:r>
          </a:p>
          <a:p>
            <a:pPr>
              <a:buFont typeface="Wingdings" pitchFamily="2" charset="2"/>
              <a:buChar char="Ø"/>
            </a:pPr>
            <a:r>
              <a:rPr lang="en-US" dirty="0"/>
              <a:t>Permanent or Total Disability</a:t>
            </a:r>
          </a:p>
          <a:p>
            <a:pPr>
              <a:buFont typeface="Wingdings" pitchFamily="2" charset="2"/>
              <a:buChar char="Ø"/>
            </a:pPr>
            <a:r>
              <a:rPr lang="en-US" dirty="0" smtClean="0"/>
              <a:t>Substantial hardship &amp; against equity</a:t>
            </a:r>
          </a:p>
          <a:p>
            <a:pPr>
              <a:buFont typeface="Wingdings" pitchFamily="2" charset="2"/>
              <a:buChar char="Ø"/>
            </a:pPr>
            <a:r>
              <a:rPr lang="en-US" dirty="0" smtClean="0"/>
              <a:t>Any </a:t>
            </a:r>
            <a:r>
              <a:rPr lang="en-US" dirty="0"/>
              <a:t>remaining obligation is cancelled upon death</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45</a:t>
            </a:fld>
            <a:endParaRPr lang="en-US" dirty="0" smtClean="0"/>
          </a:p>
        </p:txBody>
      </p:sp>
    </p:spTree>
    <p:extLst>
      <p:ext uri="{BB962C8B-B14F-4D97-AF65-F5344CB8AC3E}">
        <p14:creationId xmlns:p14="http://schemas.microsoft.com/office/powerpoint/2010/main" val="39344808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000" b="1" dirty="0" smtClean="0">
                <a:effectLst>
                  <a:outerShdw blurRad="38100" dist="38100" dir="2700000" algn="tl">
                    <a:srgbClr val="000000">
                      <a:alpha val="43137"/>
                    </a:srgbClr>
                  </a:outerShdw>
                </a:effectLst>
              </a:rPr>
              <a:t>Administrative Guidelines:</a:t>
            </a:r>
          </a:p>
          <a:p>
            <a:pPr marL="0" indent="0" algn="ctr">
              <a:buNone/>
            </a:pPr>
            <a:endParaRPr lang="en-US" sz="4000" b="1" dirty="0">
              <a:effectLst>
                <a:outerShdw blurRad="38100" dist="38100" dir="2700000" algn="tl">
                  <a:srgbClr val="000000">
                    <a:alpha val="43137"/>
                  </a:srgbClr>
                </a:outerShdw>
              </a:effectLst>
            </a:endParaRPr>
          </a:p>
          <a:p>
            <a:pPr marL="0" indent="0" algn="ctr">
              <a:buNone/>
            </a:pPr>
            <a:r>
              <a:rPr lang="en-US" sz="4000" b="1" dirty="0" smtClean="0">
                <a:effectLst>
                  <a:outerShdw blurRad="38100" dist="38100" dir="2700000" algn="tl">
                    <a:srgbClr val="000000">
                      <a:alpha val="43137"/>
                    </a:srgbClr>
                  </a:outerShdw>
                </a:effectLst>
              </a:rPr>
              <a:t>Individual Fellowships</a:t>
            </a:r>
            <a:endParaRPr lang="en-US" sz="4000" b="1" dirty="0">
              <a:effectLst>
                <a:outerShdw blurRad="38100" dist="38100" dir="2700000" algn="tl">
                  <a:srgbClr val="000000">
                    <a:alpha val="43137"/>
                  </a:srgbClr>
                </a:outerShdw>
              </a:effectLst>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46</a:t>
            </a:fld>
            <a:endParaRPr lang="en-US" dirty="0" smtClean="0"/>
          </a:p>
        </p:txBody>
      </p:sp>
    </p:spTree>
    <p:extLst>
      <p:ext uri="{BB962C8B-B14F-4D97-AF65-F5344CB8AC3E}">
        <p14:creationId xmlns:p14="http://schemas.microsoft.com/office/powerpoint/2010/main" val="650220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381000" y="0"/>
            <a:ext cx="8557260" cy="990600"/>
          </a:xfrm>
        </p:spPr>
        <p:txBody>
          <a:bodyPr>
            <a:noAutofit/>
          </a:bodyPr>
          <a:lstStyle/>
          <a:p>
            <a:r>
              <a:rPr lang="en-US" sz="3200" dirty="0">
                <a:solidFill>
                  <a:schemeClr val="tx2"/>
                </a:solidFill>
                <a:effectLst>
                  <a:outerShdw blurRad="38100" dist="38100" dir="2700000" algn="tl">
                    <a:srgbClr val="000000">
                      <a:alpha val="43137"/>
                    </a:srgbClr>
                  </a:outerShdw>
                </a:effectLst>
              </a:rPr>
              <a:t>Signatures, Assurances, &amp; Certifications</a:t>
            </a:r>
          </a:p>
        </p:txBody>
      </p:sp>
      <p:sp>
        <p:nvSpPr>
          <p:cNvPr id="288771" name="Rectangle 3"/>
          <p:cNvSpPr>
            <a:spLocks noGrp="1" noChangeArrowheads="1"/>
          </p:cNvSpPr>
          <p:nvPr>
            <p:ph type="body" idx="1"/>
          </p:nvPr>
        </p:nvSpPr>
        <p:spPr>
          <a:xfrm>
            <a:off x="528638" y="1219200"/>
            <a:ext cx="8086725" cy="4651375"/>
          </a:xfrm>
        </p:spPr>
        <p:txBody>
          <a:bodyPr/>
          <a:lstStyle/>
          <a:p>
            <a:pPr>
              <a:buFont typeface="Wingdings" pitchFamily="2" charset="2"/>
              <a:buChar char="Ø"/>
            </a:pPr>
            <a:r>
              <a:rPr lang="en-US" sz="2800" b="1" u="sng" dirty="0"/>
              <a:t>Individual Fellow &amp; Sponsor</a:t>
            </a:r>
            <a:r>
              <a:rPr lang="en-US" sz="2800" dirty="0"/>
              <a:t>:  </a:t>
            </a:r>
            <a:r>
              <a:rPr lang="en-US" sz="2800" dirty="0" smtClean="0"/>
              <a:t>Institutional </a:t>
            </a:r>
            <a:r>
              <a:rPr lang="en-US" sz="2800" dirty="0"/>
              <a:t>responsibility to secure &amp; retain for each application submitted  </a:t>
            </a:r>
          </a:p>
          <a:p>
            <a:pPr>
              <a:buFont typeface="Wingdings" pitchFamily="2" charset="2"/>
              <a:buChar char="Ø"/>
            </a:pPr>
            <a:r>
              <a:rPr lang="en-US" sz="2800" b="1" u="sng" dirty="0"/>
              <a:t>Human Subjects</a:t>
            </a:r>
            <a:r>
              <a:rPr lang="en-US" sz="2800" b="1" dirty="0"/>
              <a:t>:</a:t>
            </a:r>
          </a:p>
          <a:p>
            <a:pPr lvl="1">
              <a:buClr>
                <a:schemeClr val="hlink"/>
              </a:buClr>
              <a:buFont typeface="Wingdings" pitchFamily="2" charset="2"/>
              <a:buChar char="Ø"/>
            </a:pPr>
            <a:r>
              <a:rPr lang="en-US" sz="2400" dirty="0">
                <a:solidFill>
                  <a:schemeClr val="accent2"/>
                </a:solidFill>
              </a:rPr>
              <a:t>Assurance # &amp; IRB approval date (IRB Approval is Just-In-Time)</a:t>
            </a:r>
          </a:p>
          <a:p>
            <a:pPr lvl="1">
              <a:buClr>
                <a:schemeClr val="hlink"/>
              </a:buClr>
              <a:buFont typeface="Wingdings" pitchFamily="2" charset="2"/>
              <a:buChar char="Ø"/>
            </a:pPr>
            <a:r>
              <a:rPr lang="en-US" sz="2400" dirty="0">
                <a:solidFill>
                  <a:schemeClr val="accent2"/>
                </a:solidFill>
              </a:rPr>
              <a:t>Education Requirement </a:t>
            </a:r>
          </a:p>
          <a:p>
            <a:pPr>
              <a:buClr>
                <a:schemeClr val="hlink"/>
              </a:buClr>
              <a:buFont typeface="Wingdings" pitchFamily="2" charset="2"/>
              <a:buChar char="Ø"/>
            </a:pPr>
            <a:r>
              <a:rPr lang="en-US" sz="2800" b="1" u="sng" dirty="0"/>
              <a:t>Animal Subjects</a:t>
            </a:r>
            <a:r>
              <a:rPr lang="en-US" sz="2800" b="1" dirty="0"/>
              <a:t>:</a:t>
            </a:r>
            <a:r>
              <a:rPr lang="en-US" sz="2800" dirty="0"/>
              <a:t> Assurance # &amp; IACUC date</a:t>
            </a:r>
          </a:p>
          <a:p>
            <a:pPr lvl="1">
              <a:buClr>
                <a:schemeClr val="hlink"/>
              </a:buClr>
              <a:buFont typeface="Wingdings" pitchFamily="2" charset="2"/>
              <a:buChar char="Ø"/>
            </a:pPr>
            <a:r>
              <a:rPr lang="en-US" sz="2400" dirty="0">
                <a:solidFill>
                  <a:schemeClr val="accent2"/>
                </a:solidFill>
              </a:rPr>
              <a:t>IACUC Approval is Just-In-Time</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47</a:t>
            </a:fld>
            <a:endParaRPr lang="en-US" dirty="0" smtClean="0"/>
          </a:p>
        </p:txBody>
      </p:sp>
    </p:spTree>
    <p:extLst>
      <p:ext uri="{BB962C8B-B14F-4D97-AF65-F5344CB8AC3E}">
        <p14:creationId xmlns:p14="http://schemas.microsoft.com/office/powerpoint/2010/main" val="3198897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989012" y="152400"/>
            <a:ext cx="7926388" cy="584200"/>
          </a:xfrm>
        </p:spPr>
        <p:txBody>
          <a:bodyPr>
            <a:noAutofit/>
          </a:bodyPr>
          <a:lstStyle/>
          <a:p>
            <a:r>
              <a:rPr lang="en-US" sz="3200" dirty="0">
                <a:solidFill>
                  <a:schemeClr val="tx2"/>
                </a:solidFill>
                <a:effectLst>
                  <a:outerShdw blurRad="38100" dist="38100" dir="2700000" algn="tl">
                    <a:srgbClr val="000000">
                      <a:alpha val="43137"/>
                    </a:srgbClr>
                  </a:outerShdw>
                </a:effectLst>
              </a:rPr>
              <a:t>Initiation of Support</a:t>
            </a:r>
          </a:p>
        </p:txBody>
      </p:sp>
      <p:sp>
        <p:nvSpPr>
          <p:cNvPr id="290819" name="Rectangle 3"/>
          <p:cNvSpPr>
            <a:spLocks noGrp="1" noChangeArrowheads="1"/>
          </p:cNvSpPr>
          <p:nvPr>
            <p:ph type="body" idx="1"/>
          </p:nvPr>
        </p:nvSpPr>
        <p:spPr>
          <a:xfrm>
            <a:off x="601663" y="1295400"/>
            <a:ext cx="8085137" cy="4725988"/>
          </a:xfrm>
        </p:spPr>
        <p:txBody>
          <a:bodyPr/>
          <a:lstStyle/>
          <a:p>
            <a:pPr>
              <a:lnSpc>
                <a:spcPct val="90000"/>
              </a:lnSpc>
              <a:buFont typeface="Wingdings" pitchFamily="2" charset="2"/>
              <a:buChar char="Ø"/>
            </a:pPr>
            <a:r>
              <a:rPr lang="en-US" sz="2800" dirty="0"/>
              <a:t>Awarding component will notify individual of intention to make an award</a:t>
            </a:r>
          </a:p>
          <a:p>
            <a:pPr>
              <a:lnSpc>
                <a:spcPct val="90000"/>
              </a:lnSpc>
              <a:buFont typeface="Wingdings" pitchFamily="2" charset="2"/>
              <a:buChar char="Ø"/>
            </a:pPr>
            <a:r>
              <a:rPr lang="en-US" sz="2800" dirty="0"/>
              <a:t>The fellowship award will be issued</a:t>
            </a:r>
          </a:p>
          <a:p>
            <a:pPr>
              <a:lnSpc>
                <a:spcPct val="90000"/>
              </a:lnSpc>
              <a:buFont typeface="Wingdings" pitchFamily="2" charset="2"/>
              <a:buChar char="Ø"/>
            </a:pPr>
            <a:r>
              <a:rPr lang="en-US" sz="2800" dirty="0"/>
              <a:t>Fellow must start training </a:t>
            </a:r>
            <a:r>
              <a:rPr lang="en-US" sz="2800" b="1" i="1" dirty="0"/>
              <a:t>within six months </a:t>
            </a:r>
            <a:r>
              <a:rPr lang="en-US" sz="2800" dirty="0"/>
              <a:t>of the award issue date</a:t>
            </a:r>
          </a:p>
          <a:p>
            <a:pPr>
              <a:lnSpc>
                <a:spcPct val="90000"/>
              </a:lnSpc>
              <a:buFont typeface="Wingdings" pitchFamily="2" charset="2"/>
              <a:buChar char="Ø"/>
            </a:pPr>
            <a:r>
              <a:rPr lang="en-US" sz="2800" i="1" dirty="0" smtClean="0"/>
              <a:t>Before</a:t>
            </a:r>
            <a:r>
              <a:rPr lang="en-US" sz="2800" dirty="0" smtClean="0"/>
              <a:t> the </a:t>
            </a:r>
            <a:r>
              <a:rPr lang="en-US" sz="2800" dirty="0"/>
              <a:t>day Fellow begins training, Activation Notice and Payback Agreement (only for Postdoc fellows in first 12 months of NRSA support) must be completed and submitted to awarding component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48</a:t>
            </a:fld>
            <a:endParaRPr lang="en-US" dirty="0" smtClean="0"/>
          </a:p>
        </p:txBody>
      </p:sp>
    </p:spTree>
    <p:extLst>
      <p:ext uri="{BB962C8B-B14F-4D97-AF65-F5344CB8AC3E}">
        <p14:creationId xmlns:p14="http://schemas.microsoft.com/office/powerpoint/2010/main" val="2936505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effectLst>
                  <a:outerShdw blurRad="38100" dist="38100" dir="2700000" algn="tl">
                    <a:srgbClr val="000000">
                      <a:alpha val="43137"/>
                    </a:srgbClr>
                  </a:outerShdw>
                </a:effectLst>
              </a:rPr>
              <a:t>Award Period</a:t>
            </a:r>
            <a:endParaRPr lang="en-US" sz="32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t>In </a:t>
            </a:r>
            <a:r>
              <a:rPr lang="en-US" sz="2400" dirty="0" smtClean="0"/>
              <a:t>general (F31, F32), may </a:t>
            </a:r>
            <a:r>
              <a:rPr lang="en-US" sz="2400" dirty="0"/>
              <a:t>receive </a:t>
            </a:r>
            <a:r>
              <a:rPr lang="en-US" sz="2400" dirty="0" smtClean="0"/>
              <a:t>up to 5 </a:t>
            </a:r>
            <a:r>
              <a:rPr lang="en-US" sz="2400" dirty="0"/>
              <a:t>years of aggregate </a:t>
            </a:r>
            <a:r>
              <a:rPr lang="en-US" sz="2400" dirty="0" smtClean="0"/>
              <a:t>NRSA </a:t>
            </a:r>
            <a:r>
              <a:rPr lang="en-US" sz="2400" dirty="0"/>
              <a:t>support at the </a:t>
            </a:r>
            <a:r>
              <a:rPr lang="en-US" sz="2400" dirty="0" err="1"/>
              <a:t>predoctoral</a:t>
            </a:r>
            <a:r>
              <a:rPr lang="en-US" sz="2400" dirty="0"/>
              <a:t> level and 3 years of aggregate </a:t>
            </a:r>
            <a:r>
              <a:rPr lang="en-US" sz="2400" dirty="0" smtClean="0"/>
              <a:t>NRSA </a:t>
            </a:r>
            <a:r>
              <a:rPr lang="en-US" sz="2400" dirty="0"/>
              <a:t>support at the postdoctoral level, including any combination </a:t>
            </a:r>
            <a:r>
              <a:rPr lang="en-US" sz="2400" dirty="0" smtClean="0"/>
              <a:t>from institutional </a:t>
            </a:r>
            <a:r>
              <a:rPr lang="en-US" sz="2400" dirty="0"/>
              <a:t>research training grants and individual </a:t>
            </a:r>
            <a:r>
              <a:rPr lang="en-US" sz="2400" dirty="0" smtClean="0"/>
              <a:t>fellowships</a:t>
            </a:r>
          </a:p>
          <a:p>
            <a:pPr>
              <a:buFont typeface="Wingdings" panose="05000000000000000000" pitchFamily="2" charset="2"/>
              <a:buChar char="Ø"/>
            </a:pPr>
            <a:r>
              <a:rPr lang="en-US" sz="2400" dirty="0"/>
              <a:t>For individual </a:t>
            </a:r>
            <a:r>
              <a:rPr lang="en-US" sz="2400" dirty="0" err="1"/>
              <a:t>predoctoral</a:t>
            </a:r>
            <a:r>
              <a:rPr lang="en-US" sz="2400" dirty="0"/>
              <a:t> MD/PhD or other dual-doctoral degree fellowships (F30), </a:t>
            </a:r>
            <a:r>
              <a:rPr lang="en-US" sz="2400" dirty="0" smtClean="0"/>
              <a:t>individuals </a:t>
            </a:r>
            <a:r>
              <a:rPr lang="en-US" sz="2400" dirty="0"/>
              <a:t>may receive up to 6 years of aggregate </a:t>
            </a:r>
            <a:r>
              <a:rPr lang="en-US" sz="2400" dirty="0" smtClean="0"/>
              <a:t>NRSA </a:t>
            </a:r>
            <a:r>
              <a:rPr lang="en-US" sz="2400" dirty="0"/>
              <a:t>support at the pre-doctoral level, including any combination </a:t>
            </a:r>
            <a:r>
              <a:rPr lang="en-US" sz="2400" dirty="0" smtClean="0"/>
              <a:t>from </a:t>
            </a:r>
            <a:r>
              <a:rPr lang="en-US" sz="2400" dirty="0"/>
              <a:t>institutional research training grants and individual </a:t>
            </a:r>
            <a:r>
              <a:rPr lang="en-US" sz="2400" dirty="0" smtClean="0"/>
              <a:t>fellowships</a:t>
            </a:r>
          </a:p>
          <a:p>
            <a:pPr lvl="1">
              <a:buFont typeface="Wingdings" panose="05000000000000000000" pitchFamily="2" charset="2"/>
              <a:buChar char="Ø"/>
            </a:pPr>
            <a:r>
              <a:rPr lang="en-US" sz="2000" dirty="0"/>
              <a:t>Over the total duration of dual degree support, </a:t>
            </a:r>
            <a:r>
              <a:rPr lang="en-US" sz="2000" dirty="0" smtClean="0"/>
              <a:t>the </a:t>
            </a:r>
            <a:r>
              <a:rPr lang="en-US" sz="2000" smtClean="0"/>
              <a:t>majority must </a:t>
            </a:r>
            <a:r>
              <a:rPr lang="en-US" sz="2000" dirty="0" smtClean="0"/>
              <a:t>be devoted to research training leading to the PhD. </a:t>
            </a:r>
            <a:endParaRPr lang="en-US" sz="2000" dirty="0"/>
          </a:p>
        </p:txBody>
      </p:sp>
      <p:sp>
        <p:nvSpPr>
          <p:cNvPr id="4" name="Slide Number Placeholder 3"/>
          <p:cNvSpPr>
            <a:spLocks noGrp="1"/>
          </p:cNvSpPr>
          <p:nvPr>
            <p:ph type="sldNum" sz="quarter" idx="10"/>
          </p:nvPr>
        </p:nvSpPr>
        <p:spPr/>
        <p:txBody>
          <a:bodyPr/>
          <a:lstStyle/>
          <a:p>
            <a:fld id="{60583324-AE1C-3546-A724-4BA4670D7901}" type="slidenum">
              <a:rPr lang="en-US" smtClean="0"/>
              <a:pPr/>
              <a:t>49</a:t>
            </a:fld>
            <a:endParaRPr lang="en-US"/>
          </a:p>
        </p:txBody>
      </p:sp>
    </p:spTree>
    <p:extLst>
      <p:ext uri="{BB962C8B-B14F-4D97-AF65-F5344CB8AC3E}">
        <p14:creationId xmlns:p14="http://schemas.microsoft.com/office/powerpoint/2010/main" val="237353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1" name="Rectangle 3"/>
          <p:cNvSpPr>
            <a:spLocks noGrp="1" noChangeArrowheads="1"/>
          </p:cNvSpPr>
          <p:nvPr>
            <p:ph type="body" idx="1"/>
          </p:nvPr>
        </p:nvSpPr>
        <p:spPr>
          <a:xfrm>
            <a:off x="457200" y="1295400"/>
            <a:ext cx="8229600" cy="3429000"/>
          </a:xfrm>
        </p:spPr>
        <p:txBody>
          <a:bodyPr/>
          <a:lstStyle/>
          <a:p>
            <a:pPr algn="ctr">
              <a:buNone/>
            </a:pPr>
            <a:r>
              <a:rPr lang="en-US" sz="3600" b="1" dirty="0"/>
              <a:t>Individual Fellowship </a:t>
            </a:r>
            <a:r>
              <a:rPr lang="en-US" sz="3600" b="1" dirty="0" smtClean="0"/>
              <a:t>Awards</a:t>
            </a:r>
          </a:p>
          <a:p>
            <a:pPr algn="ctr">
              <a:buNone/>
            </a:pPr>
            <a:endParaRPr lang="en-US" sz="3600" dirty="0"/>
          </a:p>
          <a:p>
            <a:pPr lvl="1">
              <a:buFont typeface="Wingdings" panose="05000000000000000000" pitchFamily="2" charset="2"/>
              <a:buChar char="Ø"/>
            </a:pPr>
            <a:r>
              <a:rPr lang="en-US" dirty="0"/>
              <a:t>Predoctoral Students</a:t>
            </a:r>
          </a:p>
          <a:p>
            <a:pPr lvl="1">
              <a:buFont typeface="Wingdings" panose="05000000000000000000" pitchFamily="2" charset="2"/>
              <a:buChar char="Ø"/>
            </a:pPr>
            <a:r>
              <a:rPr lang="en-US" dirty="0"/>
              <a:t>Postdoctoral Fellows</a:t>
            </a:r>
          </a:p>
          <a:p>
            <a:pPr lvl="1">
              <a:buFont typeface="Wingdings" panose="05000000000000000000" pitchFamily="2" charset="2"/>
              <a:buChar char="Ø"/>
            </a:pPr>
            <a:r>
              <a:rPr lang="en-US" dirty="0"/>
              <a:t>Established Investigators</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a:t>
            </a:fld>
            <a:endParaRPr lang="en-US" dirty="0" smtClean="0"/>
          </a:p>
        </p:txBody>
      </p:sp>
      <p:sp>
        <p:nvSpPr>
          <p:cNvPr id="8" name="Rectangle 2"/>
          <p:cNvSpPr>
            <a:spLocks noGrp="1" noChangeArrowheads="1"/>
          </p:cNvSpPr>
          <p:nvPr>
            <p:ph type="title"/>
          </p:nvPr>
        </p:nvSpPr>
        <p:spPr>
          <a:xfrm>
            <a:off x="1405890" y="194310"/>
            <a:ext cx="7620000" cy="563563"/>
          </a:xfrm>
        </p:spPr>
        <p:txBody>
          <a:bodyPr>
            <a:noAutofit/>
          </a:bodyPr>
          <a:lstStyle/>
          <a:p>
            <a:r>
              <a:rPr lang="en-US" sz="3200" dirty="0">
                <a:solidFill>
                  <a:schemeClr val="tx2"/>
                </a:solidFill>
              </a:rPr>
              <a:t>Research Training Programs</a:t>
            </a:r>
          </a:p>
        </p:txBody>
      </p:sp>
    </p:spTree>
    <p:extLst>
      <p:ext uri="{BB962C8B-B14F-4D97-AF65-F5344CB8AC3E}">
        <p14:creationId xmlns:p14="http://schemas.microsoft.com/office/powerpoint/2010/main" val="17533789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1501775" y="152400"/>
            <a:ext cx="7261225" cy="681037"/>
          </a:xfrm>
        </p:spPr>
        <p:txBody>
          <a:bodyPr>
            <a:noAutofit/>
          </a:bodyPr>
          <a:lstStyle/>
          <a:p>
            <a:r>
              <a:rPr lang="en-US" sz="3200" dirty="0">
                <a:solidFill>
                  <a:schemeClr val="tx2"/>
                </a:solidFill>
                <a:effectLst>
                  <a:outerShdw blurRad="38100" dist="38100" dir="2700000" algn="tl">
                    <a:srgbClr val="000000">
                      <a:alpha val="43137"/>
                    </a:srgbClr>
                  </a:outerShdw>
                </a:effectLst>
              </a:rPr>
              <a:t>Payment</a:t>
            </a:r>
          </a:p>
        </p:txBody>
      </p:sp>
      <p:sp>
        <p:nvSpPr>
          <p:cNvPr id="292867" name="Rectangle 3"/>
          <p:cNvSpPr>
            <a:spLocks noGrp="1" noChangeArrowheads="1"/>
          </p:cNvSpPr>
          <p:nvPr>
            <p:ph type="body" idx="1"/>
          </p:nvPr>
        </p:nvSpPr>
        <p:spPr>
          <a:xfrm>
            <a:off x="381000" y="1219200"/>
            <a:ext cx="8458200" cy="4953000"/>
          </a:xfrm>
        </p:spPr>
        <p:txBody>
          <a:bodyPr>
            <a:normAutofit/>
          </a:bodyPr>
          <a:lstStyle/>
          <a:p>
            <a:pPr>
              <a:buFont typeface="Wingdings" pitchFamily="2" charset="2"/>
              <a:buChar char="Ø"/>
            </a:pPr>
            <a:r>
              <a:rPr lang="en-US" sz="2800" dirty="0"/>
              <a:t>Domestic, non-Federal sponsoring institutions receive an award for stipends, institutional allowance, and tuition and fees (when applicable)</a:t>
            </a:r>
          </a:p>
          <a:p>
            <a:pPr lvl="1">
              <a:buClr>
                <a:schemeClr val="hlink"/>
              </a:buClr>
              <a:buFont typeface="Wingdings" pitchFamily="2" charset="2"/>
              <a:buChar char="Ø"/>
            </a:pPr>
            <a:r>
              <a:rPr lang="en-US" dirty="0">
                <a:solidFill>
                  <a:schemeClr val="accent2"/>
                </a:solidFill>
              </a:rPr>
              <a:t>Domestic institutions directly pay </a:t>
            </a:r>
            <a:r>
              <a:rPr lang="en-US" dirty="0" smtClean="0">
                <a:solidFill>
                  <a:schemeClr val="accent2"/>
                </a:solidFill>
              </a:rPr>
              <a:t>Fellow </a:t>
            </a:r>
            <a:r>
              <a:rPr lang="en-US" dirty="0">
                <a:solidFill>
                  <a:schemeClr val="accent2"/>
                </a:solidFill>
              </a:rPr>
              <a:t>and disburse all other awarded costs</a:t>
            </a:r>
          </a:p>
          <a:p>
            <a:pPr lvl="1">
              <a:buClr>
                <a:schemeClr val="hlink"/>
              </a:buClr>
              <a:buFont typeface="Wingdings" pitchFamily="2" charset="2"/>
              <a:buChar char="Ø"/>
            </a:pPr>
            <a:r>
              <a:rPr lang="en-US" dirty="0">
                <a:solidFill>
                  <a:schemeClr val="accent2"/>
                </a:solidFill>
              </a:rPr>
              <a:t>Funds may not be expended until the fellowship is </a:t>
            </a:r>
            <a:r>
              <a:rPr lang="en-US" dirty="0" smtClean="0">
                <a:solidFill>
                  <a:schemeClr val="accent2"/>
                </a:solidFill>
              </a:rPr>
              <a:t>activated</a:t>
            </a:r>
          </a:p>
          <a:p>
            <a:pPr>
              <a:buClr>
                <a:schemeClr val="hlink"/>
              </a:buClr>
              <a:buFont typeface="Wingdings" pitchFamily="2" charset="2"/>
              <a:buChar char="Ø"/>
            </a:pPr>
            <a:r>
              <a:rPr lang="en-US" dirty="0" smtClean="0"/>
              <a:t>Fellows training at Foreign institutions</a:t>
            </a:r>
            <a:endParaRPr lang="en-US" dirty="0"/>
          </a:p>
          <a:p>
            <a:pPr lvl="1">
              <a:buClr>
                <a:schemeClr val="hlink"/>
              </a:buClr>
              <a:buFont typeface="Wingdings" pitchFamily="2" charset="2"/>
              <a:buChar char="Ø"/>
            </a:pPr>
            <a:r>
              <a:rPr lang="en-US" dirty="0" smtClean="0"/>
              <a:t>Stipend paid directly to Fellow by NIH/PMS</a:t>
            </a:r>
          </a:p>
          <a:p>
            <a:pPr lvl="1">
              <a:buClr>
                <a:schemeClr val="hlink"/>
              </a:buClr>
              <a:buFont typeface="Wingdings" pitchFamily="2" charset="2"/>
              <a:buChar char="Ø"/>
            </a:pPr>
            <a:r>
              <a:rPr lang="en-US" dirty="0" smtClean="0"/>
              <a:t>Institutional Allowance awarded to Institution</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50</a:t>
            </a:fld>
            <a:endParaRPr lang="en-US" dirty="0" smtClean="0"/>
          </a:p>
        </p:txBody>
      </p:sp>
    </p:spTree>
    <p:extLst>
      <p:ext uri="{BB962C8B-B14F-4D97-AF65-F5344CB8AC3E}">
        <p14:creationId xmlns:p14="http://schemas.microsoft.com/office/powerpoint/2010/main" val="21315952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4936" name="Group 24"/>
          <p:cNvGraphicFramePr>
            <a:graphicFrameLocks noGrp="1"/>
          </p:cNvGraphicFramePr>
          <p:nvPr>
            <p:ph idx="1"/>
            <p:extLst>
              <p:ext uri="{D42A27DB-BD31-4B8C-83A1-F6EECF244321}">
                <p14:modId xmlns:p14="http://schemas.microsoft.com/office/powerpoint/2010/main" val="206896907"/>
              </p:ext>
            </p:extLst>
          </p:nvPr>
        </p:nvGraphicFramePr>
        <p:xfrm>
          <a:off x="685800" y="1921827"/>
          <a:ext cx="7218363" cy="1903413"/>
        </p:xfrm>
        <a:graphic>
          <a:graphicData uri="http://schemas.openxmlformats.org/drawingml/2006/table">
            <a:tbl>
              <a:tblPr/>
              <a:tblGrid>
                <a:gridCol w="1631950"/>
                <a:gridCol w="2627313"/>
                <a:gridCol w="2959100"/>
              </a:tblGrid>
              <a:tr h="757238">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Award</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Predoctoral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Postdoctoral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46175">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Tuition/Fees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$16,000</a:t>
                      </a:r>
                    </a:p>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$21,000 for dual degree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$4,500</a:t>
                      </a:r>
                    </a:p>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$16,000 for additional degree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4932" name="Text Box 20"/>
          <p:cNvSpPr txBox="1">
            <a:spLocks noChangeArrowheads="1"/>
          </p:cNvSpPr>
          <p:nvPr/>
        </p:nvSpPr>
        <p:spPr bwMode="auto">
          <a:xfrm>
            <a:off x="990600" y="1173162"/>
            <a:ext cx="6862763" cy="427038"/>
          </a:xfrm>
          <a:prstGeom prst="rect">
            <a:avLst/>
          </a:prstGeom>
          <a:noFill/>
          <a:ln w="12700">
            <a:noFill/>
            <a:miter lim="800000"/>
            <a:headEnd type="none" w="sm" len="sm"/>
            <a:tailEnd type="none" w="sm" len="sm"/>
          </a:ln>
          <a:effectLst/>
        </p:spPr>
        <p:txBody>
          <a:bodyPr wrap="none">
            <a:spAutoFit/>
          </a:bodyPr>
          <a:lstStyle/>
          <a:p>
            <a:pPr eaLnBrk="0" hangingPunct="0"/>
            <a:r>
              <a:rPr lang="en-US" sz="2200" b="1" dirty="0">
                <a:solidFill>
                  <a:schemeClr val="accent2"/>
                </a:solidFill>
                <a:latin typeface="Tahoma" pitchFamily="34" charset="0"/>
              </a:rPr>
              <a:t>Individual Fellowships (F30, F31, F32, and F33)</a:t>
            </a:r>
          </a:p>
        </p:txBody>
      </p:sp>
      <p:sp>
        <p:nvSpPr>
          <p:cNvPr id="294934" name="Rectangle 22"/>
          <p:cNvSpPr>
            <a:spLocks noGrp="1" noChangeArrowheads="1"/>
          </p:cNvSpPr>
          <p:nvPr>
            <p:ph type="title"/>
          </p:nvPr>
        </p:nvSpPr>
        <p:spPr>
          <a:xfrm>
            <a:off x="1360488" y="152400"/>
            <a:ext cx="7478712" cy="595312"/>
          </a:xfrm>
          <a:noFill/>
          <a:ln/>
        </p:spPr>
        <p:txBody>
          <a:bodyPr>
            <a:noAutofit/>
          </a:bodyPr>
          <a:lstStyle/>
          <a:p>
            <a:r>
              <a:rPr lang="en-US" sz="3200" dirty="0">
                <a:solidFill>
                  <a:schemeClr val="tx2"/>
                </a:solidFill>
                <a:effectLst>
                  <a:outerShdw blurRad="38100" dist="38100" dir="2700000" algn="tl">
                    <a:srgbClr val="000000">
                      <a:alpha val="43137"/>
                    </a:srgbClr>
                  </a:outerShdw>
                </a:effectLst>
              </a:rPr>
              <a:t>Tuition &amp; </a:t>
            </a:r>
            <a:r>
              <a:rPr lang="en-US" sz="3200" dirty="0" smtClean="0">
                <a:solidFill>
                  <a:schemeClr val="tx2"/>
                </a:solidFill>
                <a:effectLst>
                  <a:outerShdw blurRad="38100" dist="38100" dir="2700000" algn="tl">
                    <a:srgbClr val="000000">
                      <a:alpha val="43137"/>
                    </a:srgbClr>
                  </a:outerShdw>
                </a:effectLst>
              </a:rPr>
              <a:t>Fees</a:t>
            </a:r>
            <a:endParaRPr lang="en-US" sz="3200" u="sng" dirty="0">
              <a:solidFill>
                <a:schemeClr val="tx2"/>
              </a:solidFill>
              <a:effectLst>
                <a:outerShdw blurRad="38100" dist="38100" dir="2700000" algn="tl">
                  <a:srgbClr val="000000">
                    <a:alpha val="43137"/>
                  </a:srgbClr>
                </a:outerShdw>
              </a:effectLst>
            </a:endParaRPr>
          </a:p>
        </p:txBody>
      </p:sp>
      <p:sp>
        <p:nvSpPr>
          <p:cNvPr id="7" name="TextBox 6"/>
          <p:cNvSpPr txBox="1"/>
          <p:nvPr/>
        </p:nvSpPr>
        <p:spPr>
          <a:xfrm>
            <a:off x="381000" y="4267200"/>
            <a:ext cx="8229600" cy="1323439"/>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solidFill>
                  <a:schemeClr val="tx2"/>
                </a:solidFill>
              </a:rPr>
              <a:t>Excludes Health Insurance (awarded as part of Institutional Allowance)</a:t>
            </a:r>
          </a:p>
          <a:p>
            <a:pPr marL="342900" indent="-342900">
              <a:buFont typeface="Wingdings" panose="05000000000000000000" pitchFamily="2" charset="2"/>
              <a:buChar char="Ø"/>
            </a:pPr>
            <a:r>
              <a:rPr lang="en-US" sz="2000" dirty="0" smtClean="0">
                <a:solidFill>
                  <a:schemeClr val="tx2"/>
                </a:solidFill>
              </a:rPr>
              <a:t>For postdocs, allowable only when required for specific courses in support of research training</a:t>
            </a:r>
            <a:endParaRPr lang="en-US" sz="2000" dirty="0">
              <a:solidFill>
                <a:schemeClr val="tx2"/>
              </a:solidFill>
            </a:endParaRPr>
          </a:p>
        </p:txBody>
      </p:sp>
      <p:sp>
        <p:nvSpPr>
          <p:cNvPr id="8"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51</a:t>
            </a:fld>
            <a:endParaRPr lang="en-US" dirty="0" smtClean="0"/>
          </a:p>
        </p:txBody>
      </p:sp>
    </p:spTree>
    <p:extLst>
      <p:ext uri="{BB962C8B-B14F-4D97-AF65-F5344CB8AC3E}">
        <p14:creationId xmlns:p14="http://schemas.microsoft.com/office/powerpoint/2010/main" val="6526681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152400" y="0"/>
            <a:ext cx="8686800" cy="931862"/>
          </a:xfrm>
        </p:spPr>
        <p:txBody>
          <a:bodyPr>
            <a:noAutofit/>
          </a:bodyPr>
          <a:lstStyle/>
          <a:p>
            <a:r>
              <a:rPr lang="en-US" sz="3200" dirty="0">
                <a:solidFill>
                  <a:schemeClr val="tx2"/>
                </a:solidFill>
                <a:effectLst>
                  <a:outerShdw blurRad="38100" dist="38100" dir="2700000" algn="tl">
                    <a:srgbClr val="000000">
                      <a:alpha val="43137"/>
                    </a:srgbClr>
                  </a:outerShdw>
                </a:effectLst>
              </a:rPr>
              <a:t>Institutional </a:t>
            </a:r>
            <a:r>
              <a:rPr lang="en-US" sz="3200" dirty="0" smtClean="0">
                <a:solidFill>
                  <a:schemeClr val="tx2"/>
                </a:solidFill>
                <a:effectLst>
                  <a:outerShdw blurRad="38100" dist="38100" dir="2700000" algn="tl">
                    <a:srgbClr val="000000">
                      <a:alpha val="43137"/>
                    </a:srgbClr>
                  </a:outerShdw>
                </a:effectLst>
              </a:rPr>
              <a:t>Allowance </a:t>
            </a:r>
            <a:br>
              <a:rPr lang="en-US" sz="3200" dirty="0" smtClean="0">
                <a:solidFill>
                  <a:schemeClr val="tx2"/>
                </a:solidFill>
                <a:effectLst>
                  <a:outerShdw blurRad="38100" dist="38100" dir="2700000" algn="tl">
                    <a:srgbClr val="000000">
                      <a:alpha val="43137"/>
                    </a:srgbClr>
                  </a:outerShdw>
                </a:effectLst>
              </a:rPr>
            </a:br>
            <a:r>
              <a:rPr lang="en-US" sz="3200" dirty="0" smtClean="0">
                <a:solidFill>
                  <a:schemeClr val="tx2"/>
                </a:solidFill>
                <a:effectLst>
                  <a:outerShdw blurRad="38100" dist="38100" dir="2700000" algn="tl">
                    <a:srgbClr val="000000">
                      <a:alpha val="43137"/>
                    </a:srgbClr>
                  </a:outerShdw>
                </a:effectLst>
              </a:rPr>
              <a:t>(includes Health Insurance)</a:t>
            </a:r>
            <a:endParaRPr lang="en-US" sz="3200" dirty="0">
              <a:solidFill>
                <a:schemeClr val="tx2"/>
              </a:solidFill>
              <a:effectLst>
                <a:outerShdw blurRad="38100" dist="38100" dir="2700000" algn="tl">
                  <a:srgbClr val="000000">
                    <a:alpha val="43137"/>
                  </a:srgbClr>
                </a:outerShdw>
              </a:effectLst>
            </a:endParaRPr>
          </a:p>
        </p:txBody>
      </p:sp>
      <p:sp>
        <p:nvSpPr>
          <p:cNvPr id="296963" name="Rectangle 3"/>
          <p:cNvSpPr>
            <a:spLocks noGrp="1" noChangeArrowheads="1"/>
          </p:cNvSpPr>
          <p:nvPr>
            <p:ph type="body" idx="1"/>
          </p:nvPr>
        </p:nvSpPr>
        <p:spPr>
          <a:xfrm>
            <a:off x="304800" y="3276600"/>
            <a:ext cx="8534400" cy="2743200"/>
          </a:xfrm>
        </p:spPr>
        <p:txBody>
          <a:bodyPr>
            <a:normAutofit/>
          </a:bodyPr>
          <a:lstStyle/>
          <a:p>
            <a:pPr>
              <a:lnSpc>
                <a:spcPct val="80000"/>
              </a:lnSpc>
              <a:buFont typeface="Wingdings" pitchFamily="2" charset="2"/>
              <a:buChar char="Ø"/>
            </a:pPr>
            <a:r>
              <a:rPr lang="en-US" sz="2000" b="1" u="sng" dirty="0" smtClean="0"/>
              <a:t>*Non-profit </a:t>
            </a:r>
            <a:r>
              <a:rPr lang="en-US" sz="2000" u="sng" dirty="0" smtClean="0"/>
              <a:t>institutions (Domestic &amp; Foreign) </a:t>
            </a:r>
            <a:r>
              <a:rPr lang="en-US" sz="2000" b="1" dirty="0" smtClean="0"/>
              <a:t>:</a:t>
            </a:r>
            <a:endParaRPr lang="en-US" sz="2000" b="1" dirty="0"/>
          </a:p>
          <a:p>
            <a:pPr lvl="1">
              <a:lnSpc>
                <a:spcPct val="80000"/>
              </a:lnSpc>
              <a:buClr>
                <a:schemeClr val="hlink"/>
              </a:buClr>
              <a:buFont typeface="Wingdings" pitchFamily="2" charset="2"/>
              <a:buChar char="Ø"/>
            </a:pPr>
            <a:r>
              <a:rPr lang="en-US" sz="2000" dirty="0">
                <a:solidFill>
                  <a:schemeClr val="accent2"/>
                </a:solidFill>
              </a:rPr>
              <a:t>Allowance intended to defray such expenses as research supplies, equipment, travel to scientific meetings, health insurance, and other administrative costs.  </a:t>
            </a:r>
          </a:p>
          <a:p>
            <a:pPr lvl="1">
              <a:lnSpc>
                <a:spcPct val="80000"/>
              </a:lnSpc>
              <a:buClr>
                <a:schemeClr val="hlink"/>
              </a:buClr>
              <a:buFont typeface="Wingdings" pitchFamily="2" charset="2"/>
              <a:buChar char="Ø"/>
            </a:pPr>
            <a:r>
              <a:rPr lang="en-US" sz="2000" dirty="0">
                <a:solidFill>
                  <a:schemeClr val="accent2"/>
                </a:solidFill>
              </a:rPr>
              <a:t>Family health insurance allowable (if allowed for all in similar status regardless of source of support)</a:t>
            </a:r>
          </a:p>
          <a:p>
            <a:pPr>
              <a:lnSpc>
                <a:spcPct val="80000"/>
              </a:lnSpc>
              <a:buFont typeface="Wingdings" pitchFamily="2" charset="2"/>
              <a:buChar char="Ø"/>
            </a:pPr>
            <a:r>
              <a:rPr lang="en-US" sz="2000" b="1" u="sng" dirty="0" smtClean="0"/>
              <a:t>**Federal </a:t>
            </a:r>
            <a:r>
              <a:rPr lang="en-US" sz="2000" b="1" u="sng" dirty="0"/>
              <a:t>&amp; For-profit institutions</a:t>
            </a:r>
            <a:r>
              <a:rPr lang="en-US" sz="2000" b="1" dirty="0"/>
              <a:t>:</a:t>
            </a:r>
            <a:endParaRPr lang="en-US" sz="2000" dirty="0"/>
          </a:p>
          <a:p>
            <a:pPr lvl="1">
              <a:lnSpc>
                <a:spcPct val="80000"/>
              </a:lnSpc>
              <a:buClr>
                <a:schemeClr val="hlink"/>
              </a:buClr>
              <a:buFont typeface="Wingdings" pitchFamily="2" charset="2"/>
              <a:buChar char="Ø"/>
            </a:pPr>
            <a:r>
              <a:rPr lang="en-US" sz="2000" dirty="0">
                <a:solidFill>
                  <a:schemeClr val="accent2"/>
                </a:solidFill>
              </a:rPr>
              <a:t>Allowance is to cover scientific meeting travel, health insurance, and books.</a:t>
            </a:r>
          </a:p>
        </p:txBody>
      </p:sp>
      <p:graphicFrame>
        <p:nvGraphicFramePr>
          <p:cNvPr id="5" name="Table 4"/>
          <p:cNvGraphicFramePr>
            <a:graphicFrameLocks noGrp="1"/>
          </p:cNvGraphicFramePr>
          <p:nvPr>
            <p:extLst>
              <p:ext uri="{D42A27DB-BD31-4B8C-83A1-F6EECF244321}">
                <p14:modId xmlns:p14="http://schemas.microsoft.com/office/powerpoint/2010/main" val="1277232552"/>
              </p:ext>
            </p:extLst>
          </p:nvPr>
        </p:nvGraphicFramePr>
        <p:xfrm>
          <a:off x="533401" y="1357594"/>
          <a:ext cx="8000999" cy="1614206"/>
        </p:xfrm>
        <a:graphic>
          <a:graphicData uri="http://schemas.openxmlformats.org/drawingml/2006/table">
            <a:tbl>
              <a:tblPr/>
              <a:tblGrid>
                <a:gridCol w="1808891"/>
                <a:gridCol w="2912174"/>
                <a:gridCol w="3279934"/>
              </a:tblGrid>
              <a:tr h="519394">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Award</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Predoctoral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Postdoctoral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r h="1004606">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Institutional Allowance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$4,200*</a:t>
                      </a:r>
                    </a:p>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$3,100**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$8,850*</a:t>
                      </a:r>
                    </a:p>
                    <a:p>
                      <a:pPr marL="0" marR="0" lvl="0" indent="0" algn="l" defTabSz="914400" rtl="0" eaLnBrk="1" fontAlgn="base" latinLnBrk="0" hangingPunct="1">
                        <a:lnSpc>
                          <a:spcPct val="85000"/>
                        </a:lnSpc>
                        <a:spcBef>
                          <a:spcPts val="500"/>
                        </a:spcBef>
                        <a:spcAft>
                          <a:spcPts val="50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$7,750**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52</a:t>
            </a:fld>
            <a:endParaRPr lang="en-US" dirty="0" smtClean="0"/>
          </a:p>
        </p:txBody>
      </p:sp>
    </p:spTree>
    <p:extLst>
      <p:ext uri="{BB962C8B-B14F-4D97-AF65-F5344CB8AC3E}">
        <p14:creationId xmlns:p14="http://schemas.microsoft.com/office/powerpoint/2010/main" val="16792627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762000" y="228600"/>
            <a:ext cx="8229600" cy="533400"/>
          </a:xfrm>
        </p:spPr>
        <p:txBody>
          <a:bodyPr>
            <a:noAutofit/>
          </a:bodyPr>
          <a:lstStyle/>
          <a:p>
            <a:r>
              <a:rPr lang="en-US" sz="3600" dirty="0">
                <a:solidFill>
                  <a:srgbClr val="FF0000"/>
                </a:solidFill>
                <a:effectLst>
                  <a:outerShdw blurRad="38100" dist="38100" dir="2700000" algn="tl">
                    <a:srgbClr val="000000">
                      <a:alpha val="43137"/>
                    </a:srgbClr>
                  </a:outerShdw>
                </a:effectLst>
              </a:rPr>
              <a:t> </a:t>
            </a:r>
            <a:r>
              <a:rPr lang="en-US" sz="3200" dirty="0">
                <a:solidFill>
                  <a:schemeClr val="tx2"/>
                </a:solidFill>
                <a:effectLst>
                  <a:outerShdw blurRad="38100" dist="38100" dir="2700000" algn="tl">
                    <a:srgbClr val="000000">
                      <a:alpha val="43137"/>
                    </a:srgbClr>
                  </a:outerShdw>
                </a:effectLst>
              </a:rPr>
              <a:t>Reporting Procedures</a:t>
            </a:r>
          </a:p>
        </p:txBody>
      </p:sp>
      <p:sp>
        <p:nvSpPr>
          <p:cNvPr id="303107" name="Rectangle 3"/>
          <p:cNvSpPr>
            <a:spLocks noGrp="1" noChangeArrowheads="1"/>
          </p:cNvSpPr>
          <p:nvPr>
            <p:ph type="body" idx="1"/>
          </p:nvPr>
        </p:nvSpPr>
        <p:spPr>
          <a:xfrm>
            <a:off x="304800" y="1219200"/>
            <a:ext cx="8534400" cy="5029200"/>
          </a:xfrm>
        </p:spPr>
        <p:txBody>
          <a:bodyPr/>
          <a:lstStyle/>
          <a:p>
            <a:pPr>
              <a:lnSpc>
                <a:spcPct val="90000"/>
              </a:lnSpc>
              <a:buFont typeface="Wingdings" pitchFamily="2" charset="2"/>
              <a:buChar char="Ø"/>
            </a:pPr>
            <a:r>
              <a:rPr lang="en-US" sz="2400" b="1" u="sng" dirty="0"/>
              <a:t>Activation Notice</a:t>
            </a:r>
            <a:r>
              <a:rPr lang="en-US" sz="2400" dirty="0"/>
              <a:t>: (FORM PHS 416-5) Immediately upon initiation of training, fellow completes and returns this form to the NIH awarding component.</a:t>
            </a:r>
          </a:p>
          <a:p>
            <a:pPr>
              <a:lnSpc>
                <a:spcPct val="90000"/>
              </a:lnSpc>
              <a:buFont typeface="Wingdings" pitchFamily="2" charset="2"/>
              <a:buChar char="Ø"/>
            </a:pPr>
            <a:r>
              <a:rPr lang="en-US" sz="2400" b="1" u="sng" dirty="0"/>
              <a:t>Payback Agreement</a:t>
            </a:r>
            <a:r>
              <a:rPr lang="en-US" sz="2400" dirty="0"/>
              <a:t>: (FORM PHS 6031):  Must be signed by each person who is to receive an individual Postdoctoral fellowship that covers their initial 12 months of NRSA postdoc support</a:t>
            </a:r>
            <a:r>
              <a:rPr lang="en-US" sz="2400" dirty="0" smtClean="0"/>
              <a:t>.  Hard copy with original signature is required.</a:t>
            </a:r>
            <a:endParaRPr lang="en-US" sz="2400" dirty="0"/>
          </a:p>
          <a:p>
            <a:pPr>
              <a:lnSpc>
                <a:spcPct val="90000"/>
              </a:lnSpc>
              <a:buFont typeface="Wingdings" pitchFamily="2" charset="2"/>
              <a:buChar char="Ø"/>
            </a:pPr>
            <a:r>
              <a:rPr lang="en-US" sz="2400" b="1" u="sng" dirty="0"/>
              <a:t>Termination Notice</a:t>
            </a:r>
            <a:r>
              <a:rPr lang="en-US" sz="2400" dirty="0"/>
              <a:t>: (FORM PHS 416-7): For individual fellowships, this form is required upon completion of support</a:t>
            </a:r>
            <a:r>
              <a:rPr lang="en-US" sz="2400" dirty="0" smtClean="0"/>
              <a:t>.  Electronic submission now required through eRA Commons xTrain.</a:t>
            </a:r>
            <a:endParaRPr lang="en-US" sz="2400" dirty="0"/>
          </a:p>
        </p:txBody>
      </p:sp>
      <p:sp>
        <p:nvSpPr>
          <p:cNvPr id="303108" name="Text Box 4"/>
          <p:cNvSpPr txBox="1">
            <a:spLocks noChangeArrowheads="1"/>
          </p:cNvSpPr>
          <p:nvPr/>
        </p:nvSpPr>
        <p:spPr bwMode="auto">
          <a:xfrm>
            <a:off x="1676400" y="5867400"/>
            <a:ext cx="7391400" cy="366713"/>
          </a:xfrm>
          <a:prstGeom prst="rect">
            <a:avLst/>
          </a:prstGeom>
          <a:noFill/>
          <a:ln w="9525">
            <a:noFill/>
            <a:miter lim="800000"/>
            <a:headEnd/>
            <a:tailEnd/>
          </a:ln>
          <a:effectLst/>
        </p:spPr>
        <p:txBody>
          <a:bodyPr>
            <a:spAutoFit/>
          </a:bodyPr>
          <a:lstStyle/>
          <a:p>
            <a:pPr>
              <a:spcBef>
                <a:spcPct val="50000"/>
              </a:spcBef>
            </a:pPr>
            <a:r>
              <a:rPr lang="en-US" dirty="0"/>
              <a:t>Available in fill-able formats: </a:t>
            </a:r>
            <a:r>
              <a:rPr lang="en-US" u="sng" dirty="0">
                <a:hlinkClick r:id="rId3"/>
              </a:rPr>
              <a:t>http://grants.nih.gov/grants/forms.htm</a:t>
            </a:r>
            <a:endParaRPr lang="en-US" u="sng" dirty="0"/>
          </a:p>
        </p:txBody>
      </p:sp>
      <p:sp>
        <p:nvSpPr>
          <p:cNvPr id="6"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53</a:t>
            </a:fld>
            <a:endParaRPr lang="en-US" dirty="0" smtClean="0"/>
          </a:p>
        </p:txBody>
      </p:sp>
    </p:spTree>
    <p:extLst>
      <p:ext uri="{BB962C8B-B14F-4D97-AF65-F5344CB8AC3E}">
        <p14:creationId xmlns:p14="http://schemas.microsoft.com/office/powerpoint/2010/main" val="2496038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2"/>
                </a:solidFill>
                <a:effectLst>
                  <a:outerShdw blurRad="38100" dist="38100" dir="2700000" algn="tl">
                    <a:srgbClr val="000000">
                      <a:alpha val="43137"/>
                    </a:srgbClr>
                  </a:outerShdw>
                </a:effectLst>
              </a:rPr>
              <a:t>xTrain and Fellowships</a:t>
            </a:r>
            <a:endParaRPr lang="en-US" sz="3200"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a:buFont typeface="Wingdings" pitchFamily="2" charset="2"/>
              <a:buChar char="Ø"/>
            </a:pPr>
            <a:r>
              <a:rPr lang="en-US" sz="2400" dirty="0" smtClean="0"/>
              <a:t>Required for all Fellowship Termination Notices submitted on/after 1/1/2011 regardless of actual termination date</a:t>
            </a:r>
          </a:p>
          <a:p>
            <a:pPr>
              <a:buFont typeface="Wingdings" pitchFamily="2" charset="2"/>
              <a:buChar char="Ø"/>
            </a:pPr>
            <a:r>
              <a:rPr lang="en-US" sz="2400" dirty="0" smtClean="0"/>
              <a:t>Sponsor must hold the “Sponsor Role” in the eRA Commons to process these</a:t>
            </a:r>
          </a:p>
          <a:p>
            <a:pPr>
              <a:buFont typeface="Wingdings" pitchFamily="2" charset="2"/>
              <a:buChar char="Ø"/>
            </a:pPr>
            <a:r>
              <a:rPr lang="en-US" sz="2400" dirty="0" smtClean="0"/>
              <a:t>If sponsor already has a Commons ID, the institution’s account administrator can assign this new role</a:t>
            </a:r>
          </a:p>
          <a:p>
            <a:pPr>
              <a:buFont typeface="Wingdings" pitchFamily="2" charset="2"/>
              <a:buChar char="Ø"/>
            </a:pPr>
            <a:r>
              <a:rPr lang="en-US" sz="2400" dirty="0" smtClean="0"/>
              <a:t>Do not create a new Commons ID for this if the Sponsor already has one established</a:t>
            </a:r>
          </a:p>
          <a:p>
            <a:pPr>
              <a:buFont typeface="Wingdings" pitchFamily="2" charset="2"/>
              <a:buChar char="Ø"/>
            </a:pPr>
            <a:r>
              <a:rPr lang="en-US" sz="2400" dirty="0" smtClean="0"/>
              <a:t>Quick Reference Guide available at:  </a:t>
            </a:r>
            <a:r>
              <a:rPr lang="en-US" sz="2000" dirty="0" smtClean="0">
                <a:hlinkClick r:id="rId2"/>
              </a:rPr>
              <a:t>http://era.nih.gov/files/termination_fellowship.pdf</a:t>
            </a:r>
            <a:endParaRPr lang="en-US" sz="24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54</a:t>
            </a:fld>
            <a:endParaRPr lang="en-US" dirty="0" smtClean="0"/>
          </a:p>
        </p:txBody>
      </p:sp>
    </p:spTree>
    <p:extLst>
      <p:ext uri="{BB962C8B-B14F-4D97-AF65-F5344CB8AC3E}">
        <p14:creationId xmlns:p14="http://schemas.microsoft.com/office/powerpoint/2010/main" val="11046680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087437" y="228600"/>
            <a:ext cx="7827963" cy="533400"/>
          </a:xfrm>
        </p:spPr>
        <p:txBody>
          <a:bodyPr>
            <a:noAutofit/>
          </a:bodyPr>
          <a:lstStyle/>
          <a:p>
            <a:r>
              <a:rPr lang="en-US" sz="3200" dirty="0">
                <a:solidFill>
                  <a:schemeClr val="tx2"/>
                </a:solidFill>
                <a:effectLst>
                  <a:outerShdw blurRad="38100" dist="38100" dir="2700000" algn="tl">
                    <a:srgbClr val="000000">
                      <a:alpha val="43137"/>
                    </a:srgbClr>
                  </a:outerShdw>
                </a:effectLst>
              </a:rPr>
              <a:t>Changes in Project</a:t>
            </a:r>
          </a:p>
        </p:txBody>
      </p:sp>
      <p:sp>
        <p:nvSpPr>
          <p:cNvPr id="305155" name="Rectangle 3"/>
          <p:cNvSpPr>
            <a:spLocks noGrp="1" noChangeArrowheads="1"/>
          </p:cNvSpPr>
          <p:nvPr>
            <p:ph type="body" idx="1"/>
          </p:nvPr>
        </p:nvSpPr>
        <p:spPr>
          <a:xfrm>
            <a:off x="601663" y="1295400"/>
            <a:ext cx="7724775" cy="4275137"/>
          </a:xfrm>
        </p:spPr>
        <p:txBody>
          <a:bodyPr/>
          <a:lstStyle/>
          <a:p>
            <a:pPr>
              <a:buFont typeface="Wingdings" pitchFamily="2" charset="2"/>
              <a:buChar char="Ø"/>
            </a:pPr>
            <a:r>
              <a:rPr lang="en-US" dirty="0"/>
              <a:t>A transfer of the award to another institution or a change in Sponsor requires the approval of the NIH awarding component.  Should consult with NIH awarding component ASAP.</a:t>
            </a:r>
          </a:p>
          <a:p>
            <a:pPr>
              <a:buFont typeface="Wingdings" pitchFamily="2" charset="2"/>
              <a:buChar char="Ø"/>
            </a:pPr>
            <a:r>
              <a:rPr lang="en-US" dirty="0"/>
              <a:t>Any proposed change in the individual’s area of research training must be approved by the awarding component.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55</a:t>
            </a:fld>
            <a:endParaRPr lang="en-US" dirty="0" smtClean="0"/>
          </a:p>
        </p:txBody>
      </p:sp>
    </p:spTree>
    <p:extLst>
      <p:ext uri="{BB962C8B-B14F-4D97-AF65-F5344CB8AC3E}">
        <p14:creationId xmlns:p14="http://schemas.microsoft.com/office/powerpoint/2010/main" val="37128545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842962" y="228600"/>
            <a:ext cx="7996238" cy="533400"/>
          </a:xfrm>
        </p:spPr>
        <p:txBody>
          <a:bodyPr>
            <a:noAutofit/>
          </a:bodyPr>
          <a:lstStyle/>
          <a:p>
            <a:r>
              <a:rPr lang="en-US" sz="3200" dirty="0">
                <a:solidFill>
                  <a:schemeClr val="tx2"/>
                </a:solidFill>
                <a:effectLst>
                  <a:outerShdw blurRad="38100" dist="38100" dir="2700000" algn="tl">
                    <a:srgbClr val="000000">
                      <a:alpha val="43137"/>
                    </a:srgbClr>
                  </a:outerShdw>
                </a:effectLst>
              </a:rPr>
              <a:t>Progress Reports, </a:t>
            </a:r>
            <a:r>
              <a:rPr lang="en-US" sz="3200" dirty="0" smtClean="0">
                <a:solidFill>
                  <a:schemeClr val="tx2"/>
                </a:solidFill>
                <a:effectLst>
                  <a:outerShdw blurRad="38100" dist="38100" dir="2700000" algn="tl">
                    <a:srgbClr val="000000">
                      <a:alpha val="43137"/>
                    </a:srgbClr>
                  </a:outerShdw>
                </a:effectLst>
              </a:rPr>
              <a:t>FFR</a:t>
            </a:r>
            <a:endParaRPr lang="en-US" sz="3200" u="sng" dirty="0">
              <a:solidFill>
                <a:schemeClr val="tx2"/>
              </a:solidFill>
              <a:effectLst>
                <a:outerShdw blurRad="38100" dist="38100" dir="2700000" algn="tl">
                  <a:srgbClr val="000000">
                    <a:alpha val="43137"/>
                  </a:srgbClr>
                </a:outerShdw>
              </a:effectLst>
            </a:endParaRPr>
          </a:p>
        </p:txBody>
      </p:sp>
      <p:sp>
        <p:nvSpPr>
          <p:cNvPr id="307203" name="Rectangle 3"/>
          <p:cNvSpPr>
            <a:spLocks noGrp="1" noChangeArrowheads="1"/>
          </p:cNvSpPr>
          <p:nvPr>
            <p:ph type="body" idx="1"/>
          </p:nvPr>
        </p:nvSpPr>
        <p:spPr>
          <a:xfrm>
            <a:off x="601663" y="1371600"/>
            <a:ext cx="8013700" cy="4651375"/>
          </a:xfrm>
        </p:spPr>
        <p:txBody>
          <a:bodyPr>
            <a:normAutofit fontScale="92500" lnSpcReduction="10000"/>
          </a:bodyPr>
          <a:lstStyle/>
          <a:p>
            <a:pPr>
              <a:buFont typeface="Wingdings" pitchFamily="2" charset="2"/>
              <a:buChar char="Ø"/>
            </a:pPr>
            <a:r>
              <a:rPr lang="en-US" sz="2800" b="1" u="sng" dirty="0"/>
              <a:t>Progress Reports</a:t>
            </a:r>
            <a:r>
              <a:rPr lang="en-US" sz="2800" dirty="0"/>
              <a:t>: Progress reports must be submitted </a:t>
            </a:r>
            <a:r>
              <a:rPr lang="en-US" sz="2800" dirty="0" smtClean="0"/>
              <a:t>using the Research Performance Progress Report in the </a:t>
            </a:r>
            <a:r>
              <a:rPr lang="en-US" sz="2800" dirty="0" err="1" smtClean="0"/>
              <a:t>eRA</a:t>
            </a:r>
            <a:r>
              <a:rPr lang="en-US" sz="2800" dirty="0" smtClean="0"/>
              <a:t> Commons.  </a:t>
            </a:r>
          </a:p>
          <a:p>
            <a:pPr>
              <a:buFont typeface="Wingdings" pitchFamily="2" charset="2"/>
              <a:buChar char="Ø"/>
            </a:pPr>
            <a:r>
              <a:rPr lang="en-US" sz="2800" b="1" u="sng" dirty="0" smtClean="0"/>
              <a:t>Final Progress Report</a:t>
            </a:r>
            <a:r>
              <a:rPr lang="en-US" sz="2800" dirty="0" smtClean="0"/>
              <a:t>:  For </a:t>
            </a:r>
            <a:r>
              <a:rPr lang="en-US" sz="2800" dirty="0"/>
              <a:t>individual awards, a final progress report is required as part of the Termination Notice.  A </a:t>
            </a:r>
            <a:r>
              <a:rPr lang="en-US" sz="2800" b="1" u="sng" dirty="0"/>
              <a:t>separate</a:t>
            </a:r>
            <a:r>
              <a:rPr lang="en-US" sz="2800" dirty="0"/>
              <a:t> final progress report is </a:t>
            </a:r>
            <a:r>
              <a:rPr lang="en-US" sz="2800" b="1" dirty="0"/>
              <a:t>not</a:t>
            </a:r>
            <a:r>
              <a:rPr lang="en-US" sz="2800" dirty="0"/>
              <a:t> required.</a:t>
            </a:r>
          </a:p>
          <a:p>
            <a:pPr>
              <a:buFont typeface="Wingdings" pitchFamily="2" charset="2"/>
              <a:buChar char="Ø"/>
            </a:pPr>
            <a:r>
              <a:rPr lang="en-US" sz="2800" b="1" u="sng" dirty="0"/>
              <a:t>Financial </a:t>
            </a:r>
            <a:r>
              <a:rPr lang="en-US" sz="2800" b="1" u="sng" dirty="0" smtClean="0"/>
              <a:t>Expenditure Reports</a:t>
            </a:r>
            <a:r>
              <a:rPr lang="en-US" sz="2800" dirty="0"/>
              <a:t>: A Financial </a:t>
            </a:r>
            <a:r>
              <a:rPr lang="en-US" sz="2800" dirty="0" smtClean="0"/>
              <a:t>Expenditure Report </a:t>
            </a:r>
            <a:r>
              <a:rPr lang="en-US" sz="2800" dirty="0"/>
              <a:t>is </a:t>
            </a:r>
            <a:r>
              <a:rPr lang="en-US" sz="2800" b="1" dirty="0"/>
              <a:t>not</a:t>
            </a:r>
            <a:r>
              <a:rPr lang="en-US" sz="2800" dirty="0"/>
              <a:t> required for individual fellowship awards.  However, institutions </a:t>
            </a:r>
            <a:r>
              <a:rPr lang="en-US" sz="2800" dirty="0" smtClean="0"/>
              <a:t>must submit </a:t>
            </a:r>
            <a:r>
              <a:rPr lang="en-US" sz="2800" dirty="0"/>
              <a:t>final </a:t>
            </a:r>
            <a:r>
              <a:rPr lang="en-US" sz="2800" dirty="0" smtClean="0"/>
              <a:t>cash </a:t>
            </a:r>
            <a:r>
              <a:rPr lang="en-US" sz="2800" dirty="0"/>
              <a:t>transaction reports </a:t>
            </a:r>
            <a:r>
              <a:rPr lang="en-US" sz="2800" dirty="0" smtClean="0"/>
              <a:t>to PMS (SF425</a:t>
            </a:r>
            <a:r>
              <a:rPr lang="en-US" sz="2800" dirty="0"/>
              <a:t>).   </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56</a:t>
            </a:fld>
            <a:endParaRPr lang="en-US" dirty="0" smtClean="0"/>
          </a:p>
        </p:txBody>
      </p:sp>
    </p:spTree>
    <p:extLst>
      <p:ext uri="{BB962C8B-B14F-4D97-AF65-F5344CB8AC3E}">
        <p14:creationId xmlns:p14="http://schemas.microsoft.com/office/powerpoint/2010/main" val="19679209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000" b="1" dirty="0" smtClean="0">
                <a:effectLst>
                  <a:outerShdw blurRad="38100" dist="38100" dir="2700000" algn="tl">
                    <a:srgbClr val="000000">
                      <a:alpha val="43137"/>
                    </a:srgbClr>
                  </a:outerShdw>
                </a:effectLst>
              </a:rPr>
              <a:t>Administrative Guidelines:</a:t>
            </a:r>
          </a:p>
          <a:p>
            <a:pPr marL="0" indent="0" algn="ctr">
              <a:buNone/>
            </a:pPr>
            <a:endParaRPr lang="en-US" sz="4000" b="1" dirty="0">
              <a:effectLst>
                <a:outerShdw blurRad="38100" dist="38100" dir="2700000" algn="tl">
                  <a:srgbClr val="000000">
                    <a:alpha val="43137"/>
                  </a:srgbClr>
                </a:outerShdw>
              </a:effectLst>
            </a:endParaRPr>
          </a:p>
          <a:p>
            <a:pPr marL="0" indent="0" algn="ctr">
              <a:buNone/>
            </a:pPr>
            <a:r>
              <a:rPr lang="en-US" sz="4000" b="1" dirty="0" smtClean="0">
                <a:effectLst>
                  <a:outerShdw blurRad="38100" dist="38100" dir="2700000" algn="tl">
                    <a:srgbClr val="000000">
                      <a:alpha val="43137"/>
                    </a:srgbClr>
                  </a:outerShdw>
                </a:effectLst>
              </a:rPr>
              <a:t>Institutional Training Grants</a:t>
            </a:r>
            <a:endParaRPr lang="en-US" sz="4000" b="1" dirty="0">
              <a:effectLst>
                <a:outerShdw blurRad="38100" dist="38100" dir="2700000" algn="tl">
                  <a:srgbClr val="000000">
                    <a:alpha val="43137"/>
                  </a:srgbClr>
                </a:outerShdw>
              </a:effectLst>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57</a:t>
            </a:fld>
            <a:endParaRPr lang="en-US" dirty="0" smtClean="0"/>
          </a:p>
        </p:txBody>
      </p:sp>
    </p:spTree>
    <p:extLst>
      <p:ext uri="{BB962C8B-B14F-4D97-AF65-F5344CB8AC3E}">
        <p14:creationId xmlns:p14="http://schemas.microsoft.com/office/powerpoint/2010/main" val="18331797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512888" y="152400"/>
            <a:ext cx="7478712" cy="718344"/>
          </a:xfrm>
        </p:spPr>
        <p:txBody>
          <a:bodyPr>
            <a:normAutofit/>
          </a:bodyPr>
          <a:lstStyle/>
          <a:p>
            <a:r>
              <a:rPr lang="en-US" sz="3200" dirty="0">
                <a:solidFill>
                  <a:schemeClr val="tx2"/>
                </a:solidFill>
                <a:effectLst>
                  <a:outerShdw blurRad="38100" dist="38100" dir="2700000" algn="tl">
                    <a:srgbClr val="000000">
                      <a:alpha val="43137"/>
                    </a:srgbClr>
                  </a:outerShdw>
                </a:effectLst>
              </a:rPr>
              <a:t>Costs: Summary Chart</a:t>
            </a:r>
          </a:p>
        </p:txBody>
      </p:sp>
      <p:graphicFrame>
        <p:nvGraphicFramePr>
          <p:cNvPr id="312350" name="Group 30"/>
          <p:cNvGraphicFramePr>
            <a:graphicFrameLocks noGrp="1"/>
          </p:cNvGraphicFramePr>
          <p:nvPr>
            <p:ph idx="1"/>
            <p:extLst>
              <p:ext uri="{D42A27DB-BD31-4B8C-83A1-F6EECF244321}">
                <p14:modId xmlns:p14="http://schemas.microsoft.com/office/powerpoint/2010/main" val="3524824077"/>
              </p:ext>
            </p:extLst>
          </p:nvPr>
        </p:nvGraphicFramePr>
        <p:xfrm>
          <a:off x="850900" y="1295400"/>
          <a:ext cx="7620000" cy="4800601"/>
        </p:xfrm>
        <a:graphic>
          <a:graphicData uri="http://schemas.openxmlformats.org/drawingml/2006/table">
            <a:tbl>
              <a:tblPr/>
              <a:tblGrid>
                <a:gridCol w="1600200"/>
                <a:gridCol w="2895600"/>
                <a:gridCol w="3124200"/>
              </a:tblGrid>
              <a:tr h="733425">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Award</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Predoctoral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Postdoctoral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09663">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Tuition/Fees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$16,000</a:t>
                      </a:r>
                    </a:p>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$21,000 for dual degree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$4,500</a:t>
                      </a:r>
                    </a:p>
                    <a:p>
                      <a:pPr marL="0" marR="0" lvl="0" indent="0" algn="l" defTabSz="914400" rtl="0" eaLnBrk="1" fontAlgn="base" latinLnBrk="0" hangingPunct="1">
                        <a:lnSpc>
                          <a:spcPct val="85000"/>
                        </a:lnSpc>
                        <a:spcBef>
                          <a:spcPct val="5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cs typeface="Arial" charset="0"/>
                        </a:rPr>
                        <a:t>  60% up to $16,000 for additional degree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69975">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Training Related Expenses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$4,200</a:t>
                      </a:r>
                    </a:p>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(includes health insurance)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$8,850</a:t>
                      </a:r>
                    </a:p>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(includes health insurance)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2975">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Trainee Travel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$400 - $1,000 (typical range; varies by NIH awarding component)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44563">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F&amp;A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Rate = 8 Percent; Base = MTDC less Tuition/Fees and Equipment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bl>
          </a:graphicData>
        </a:graphic>
      </p:graphicFrame>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58</a:t>
            </a:fld>
            <a:endParaRPr lang="en-US" dirty="0" smtClean="0"/>
          </a:p>
        </p:txBody>
      </p:sp>
    </p:spTree>
    <p:extLst>
      <p:ext uri="{BB962C8B-B14F-4D97-AF65-F5344CB8AC3E}">
        <p14:creationId xmlns:p14="http://schemas.microsoft.com/office/powerpoint/2010/main" val="3954662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1360487" y="304800"/>
            <a:ext cx="7478713" cy="627062"/>
          </a:xfrm>
        </p:spPr>
        <p:txBody>
          <a:bodyPr>
            <a:noAutofit/>
          </a:bodyPr>
          <a:lstStyle/>
          <a:p>
            <a:r>
              <a:rPr lang="en-US" sz="3200" dirty="0">
                <a:solidFill>
                  <a:schemeClr val="tx2"/>
                </a:solidFill>
                <a:effectLst>
                  <a:outerShdw blurRad="38100" dist="38100" dir="2700000" algn="tl">
                    <a:srgbClr val="000000">
                      <a:alpha val="43137"/>
                    </a:srgbClr>
                  </a:outerShdw>
                </a:effectLst>
              </a:rPr>
              <a:t>Costs: Stipends, </a:t>
            </a:r>
            <a:r>
              <a:rPr lang="en-US" sz="3200" dirty="0" smtClean="0">
                <a:solidFill>
                  <a:schemeClr val="tx2"/>
                </a:solidFill>
                <a:effectLst>
                  <a:outerShdw blurRad="38100" dist="38100" dir="2700000" algn="tl">
                    <a:srgbClr val="000000">
                      <a:alpha val="43137"/>
                    </a:srgbClr>
                  </a:outerShdw>
                </a:effectLst>
              </a:rPr>
              <a:t>Tuition </a:t>
            </a:r>
            <a:endParaRPr lang="en-US" sz="3200" u="sng" dirty="0">
              <a:solidFill>
                <a:schemeClr val="tx2"/>
              </a:solidFill>
              <a:effectLst>
                <a:outerShdw blurRad="38100" dist="38100" dir="2700000" algn="tl">
                  <a:srgbClr val="000000">
                    <a:alpha val="43137"/>
                  </a:srgbClr>
                </a:outerShdw>
              </a:effectLst>
            </a:endParaRPr>
          </a:p>
        </p:txBody>
      </p:sp>
      <p:sp>
        <p:nvSpPr>
          <p:cNvPr id="310275" name="Rectangle 3"/>
          <p:cNvSpPr>
            <a:spLocks noGrp="1" noChangeArrowheads="1"/>
          </p:cNvSpPr>
          <p:nvPr>
            <p:ph type="body" idx="1"/>
          </p:nvPr>
        </p:nvSpPr>
        <p:spPr>
          <a:xfrm>
            <a:off x="381000" y="1371600"/>
            <a:ext cx="8382000" cy="4648200"/>
          </a:xfrm>
        </p:spPr>
        <p:txBody>
          <a:bodyPr/>
          <a:lstStyle/>
          <a:p>
            <a:pPr>
              <a:lnSpc>
                <a:spcPct val="80000"/>
              </a:lnSpc>
              <a:buFont typeface="Wingdings" pitchFamily="2" charset="2"/>
              <a:buChar char="Ø"/>
            </a:pPr>
            <a:endParaRPr lang="en-US" sz="2400" dirty="0" smtClean="0"/>
          </a:p>
          <a:p>
            <a:pPr>
              <a:lnSpc>
                <a:spcPct val="80000"/>
              </a:lnSpc>
              <a:buFont typeface="Wingdings" pitchFamily="2" charset="2"/>
              <a:buChar char="Ø"/>
            </a:pPr>
            <a:r>
              <a:rPr lang="en-US" sz="2400" dirty="0" smtClean="0"/>
              <a:t>Stipends </a:t>
            </a:r>
            <a:r>
              <a:rPr lang="en-US" sz="2400" dirty="0"/>
              <a:t>at rates previously </a:t>
            </a:r>
            <a:r>
              <a:rPr lang="en-US" sz="2400" dirty="0" smtClean="0"/>
              <a:t>discussed</a:t>
            </a:r>
          </a:p>
          <a:p>
            <a:pPr>
              <a:lnSpc>
                <a:spcPct val="80000"/>
              </a:lnSpc>
              <a:buFont typeface="Wingdings" pitchFamily="2" charset="2"/>
              <a:buChar char="Ø"/>
            </a:pPr>
            <a:endParaRPr lang="en-US" sz="800" dirty="0"/>
          </a:p>
          <a:p>
            <a:pPr>
              <a:lnSpc>
                <a:spcPct val="80000"/>
              </a:lnSpc>
              <a:buFont typeface="Wingdings" pitchFamily="2" charset="2"/>
              <a:buChar char="Ø"/>
            </a:pPr>
            <a:r>
              <a:rPr lang="en-US" sz="2400" dirty="0"/>
              <a:t>Grantees request </a:t>
            </a:r>
            <a:r>
              <a:rPr lang="en-US" sz="2400" b="1" dirty="0"/>
              <a:t>full amount for </a:t>
            </a:r>
            <a:r>
              <a:rPr lang="en-US" sz="2400" b="1" dirty="0" smtClean="0"/>
              <a:t>tuition &amp; fees</a:t>
            </a:r>
          </a:p>
          <a:p>
            <a:pPr>
              <a:lnSpc>
                <a:spcPct val="80000"/>
              </a:lnSpc>
              <a:buFont typeface="Wingdings" pitchFamily="2" charset="2"/>
              <a:buChar char="Ø"/>
            </a:pPr>
            <a:endParaRPr lang="en-US" sz="800" dirty="0"/>
          </a:p>
          <a:p>
            <a:pPr>
              <a:lnSpc>
                <a:spcPct val="80000"/>
              </a:lnSpc>
              <a:buFont typeface="Wingdings" pitchFamily="2" charset="2"/>
              <a:buChar char="Ø"/>
            </a:pPr>
            <a:r>
              <a:rPr lang="en-US" sz="2400" dirty="0" smtClean="0"/>
              <a:t>Formula </a:t>
            </a:r>
            <a:r>
              <a:rPr lang="en-US" sz="2400" dirty="0"/>
              <a:t>applied to the combined cost of </a:t>
            </a:r>
            <a:r>
              <a:rPr lang="en-US" sz="2400" dirty="0" smtClean="0"/>
              <a:t>tuition &amp; </a:t>
            </a:r>
            <a:r>
              <a:rPr lang="en-US" sz="2400" dirty="0"/>
              <a:t>fees </a:t>
            </a:r>
            <a:r>
              <a:rPr lang="en-US" sz="2400" dirty="0" smtClean="0"/>
              <a:t>and </a:t>
            </a:r>
            <a:r>
              <a:rPr lang="en-US" sz="2400" dirty="0"/>
              <a:t>used for award calculation </a:t>
            </a:r>
            <a:r>
              <a:rPr lang="en-US" sz="2400" u="sng" dirty="0" smtClean="0"/>
              <a:t>only</a:t>
            </a:r>
          </a:p>
          <a:p>
            <a:pPr>
              <a:lnSpc>
                <a:spcPct val="80000"/>
              </a:lnSpc>
              <a:buFont typeface="Wingdings" pitchFamily="2" charset="2"/>
              <a:buChar char="Ø"/>
            </a:pPr>
            <a:endParaRPr lang="en-US" sz="800" u="sng" dirty="0"/>
          </a:p>
          <a:p>
            <a:pPr>
              <a:lnSpc>
                <a:spcPct val="80000"/>
              </a:lnSpc>
              <a:buFont typeface="Wingdings" pitchFamily="2" charset="2"/>
              <a:buChar char="Ø"/>
            </a:pPr>
            <a:r>
              <a:rPr lang="en-US" sz="2400" dirty="0"/>
              <a:t>Tuition/Fees per trainee basis: Predoctoral--60% up to $16,000, $21K if dual degree; Postdoctoral--60% up to $4,500; No escalation in future </a:t>
            </a:r>
            <a:r>
              <a:rPr lang="en-US" sz="2400" dirty="0" smtClean="0"/>
              <a:t>years</a:t>
            </a:r>
          </a:p>
          <a:p>
            <a:pPr>
              <a:lnSpc>
                <a:spcPct val="80000"/>
              </a:lnSpc>
              <a:buFont typeface="Wingdings" pitchFamily="2" charset="2"/>
              <a:buChar char="Ø"/>
            </a:pPr>
            <a:endParaRPr lang="en-US" sz="800" dirty="0"/>
          </a:p>
          <a:p>
            <a:pPr>
              <a:lnSpc>
                <a:spcPct val="80000"/>
              </a:lnSpc>
              <a:buFont typeface="Wingdings" pitchFamily="2" charset="2"/>
              <a:buChar char="Ø"/>
            </a:pPr>
            <a:r>
              <a:rPr lang="en-US" sz="2400" dirty="0"/>
              <a:t>Grantees reimburse as needed (</a:t>
            </a:r>
            <a:r>
              <a:rPr lang="en-US" sz="2400" i="1" dirty="0"/>
              <a:t>not restricted to formula for actual expenses</a:t>
            </a:r>
            <a:r>
              <a:rPr lang="en-US" sz="2400" dirty="0"/>
              <a: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59</a:t>
            </a:fld>
            <a:endParaRPr lang="en-US" dirty="0" smtClean="0"/>
          </a:p>
        </p:txBody>
      </p:sp>
    </p:spTree>
    <p:extLst>
      <p:ext uri="{BB962C8B-B14F-4D97-AF65-F5344CB8AC3E}">
        <p14:creationId xmlns:p14="http://schemas.microsoft.com/office/powerpoint/2010/main" val="1997975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3" name="Rectangle 3"/>
          <p:cNvSpPr>
            <a:spLocks noGrp="1" noChangeArrowheads="1"/>
          </p:cNvSpPr>
          <p:nvPr>
            <p:ph type="body" idx="1"/>
          </p:nvPr>
        </p:nvSpPr>
        <p:spPr>
          <a:xfrm>
            <a:off x="457200" y="1219200"/>
            <a:ext cx="8229600" cy="3657600"/>
          </a:xfrm>
        </p:spPr>
        <p:txBody>
          <a:bodyPr/>
          <a:lstStyle/>
          <a:p>
            <a:pPr algn="ctr">
              <a:buNone/>
            </a:pPr>
            <a:r>
              <a:rPr lang="en-US" sz="4000" b="1" dirty="0"/>
              <a:t>Institutional </a:t>
            </a:r>
            <a:r>
              <a:rPr lang="en-US" sz="4000" b="1" dirty="0" smtClean="0"/>
              <a:t>Awards</a:t>
            </a:r>
          </a:p>
          <a:p>
            <a:pPr algn="ctr">
              <a:buNone/>
            </a:pPr>
            <a:endParaRPr lang="en-US" sz="4000" dirty="0">
              <a:solidFill>
                <a:srgbClr val="002060"/>
              </a:solidFill>
            </a:endParaRPr>
          </a:p>
          <a:p>
            <a:pPr lvl="1">
              <a:buFont typeface="Wingdings" panose="05000000000000000000" pitchFamily="2" charset="2"/>
              <a:buChar char="Ø"/>
            </a:pPr>
            <a:r>
              <a:rPr lang="en-US" dirty="0">
                <a:solidFill>
                  <a:srgbClr val="002060"/>
                </a:solidFill>
              </a:rPr>
              <a:t>Undergraduate Students </a:t>
            </a:r>
          </a:p>
          <a:p>
            <a:pPr lvl="1">
              <a:buFont typeface="Wingdings" panose="05000000000000000000" pitchFamily="2" charset="2"/>
              <a:buChar char="Ø"/>
            </a:pPr>
            <a:r>
              <a:rPr lang="en-US" dirty="0">
                <a:solidFill>
                  <a:srgbClr val="002060"/>
                </a:solidFill>
              </a:rPr>
              <a:t>Pre-doctoral </a:t>
            </a:r>
            <a:r>
              <a:rPr lang="en-US" dirty="0" smtClean="0">
                <a:solidFill>
                  <a:srgbClr val="002060"/>
                </a:solidFill>
              </a:rPr>
              <a:t>Students</a:t>
            </a:r>
            <a:endParaRPr lang="en-US" dirty="0">
              <a:solidFill>
                <a:srgbClr val="002060"/>
              </a:solidFill>
            </a:endParaRPr>
          </a:p>
          <a:p>
            <a:pPr lvl="1">
              <a:buFont typeface="Wingdings" panose="05000000000000000000" pitchFamily="2" charset="2"/>
              <a:buChar char="Ø"/>
            </a:pPr>
            <a:r>
              <a:rPr lang="en-US" dirty="0">
                <a:solidFill>
                  <a:srgbClr val="002060"/>
                </a:solidFill>
              </a:rPr>
              <a:t>Post-doctoral Individuals</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a:t>
            </a:fld>
            <a:endParaRPr lang="en-US" dirty="0" smtClean="0"/>
          </a:p>
        </p:txBody>
      </p:sp>
      <p:sp>
        <p:nvSpPr>
          <p:cNvPr id="7" name="Rectangle 2"/>
          <p:cNvSpPr>
            <a:spLocks noGrp="1" noChangeArrowheads="1"/>
          </p:cNvSpPr>
          <p:nvPr>
            <p:ph type="title"/>
          </p:nvPr>
        </p:nvSpPr>
        <p:spPr>
          <a:xfrm>
            <a:off x="1405890" y="194310"/>
            <a:ext cx="7620000" cy="563563"/>
          </a:xfrm>
        </p:spPr>
        <p:txBody>
          <a:bodyPr>
            <a:noAutofit/>
          </a:bodyPr>
          <a:lstStyle/>
          <a:p>
            <a:r>
              <a:rPr lang="en-US" sz="3200" dirty="0">
                <a:solidFill>
                  <a:schemeClr val="tx2"/>
                </a:solidFill>
              </a:rPr>
              <a:t>Research Training Programs</a:t>
            </a:r>
          </a:p>
        </p:txBody>
      </p:sp>
    </p:spTree>
    <p:extLst>
      <p:ext uri="{BB962C8B-B14F-4D97-AF65-F5344CB8AC3E}">
        <p14:creationId xmlns:p14="http://schemas.microsoft.com/office/powerpoint/2010/main" val="1452412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731963" y="152400"/>
            <a:ext cx="7259637" cy="709612"/>
          </a:xfrm>
        </p:spPr>
        <p:txBody>
          <a:bodyPr>
            <a:normAutofit/>
          </a:bodyPr>
          <a:lstStyle/>
          <a:p>
            <a:r>
              <a:rPr lang="en-US" sz="3200" dirty="0">
                <a:solidFill>
                  <a:schemeClr val="tx2"/>
                </a:solidFill>
                <a:effectLst>
                  <a:outerShdw blurRad="38100" dist="38100" dir="2700000" algn="tl">
                    <a:srgbClr val="000000">
                      <a:alpha val="43137"/>
                    </a:srgbClr>
                  </a:outerShdw>
                </a:effectLst>
              </a:rPr>
              <a:t>Costs: Trainee Travel</a:t>
            </a:r>
          </a:p>
        </p:txBody>
      </p:sp>
      <p:sp>
        <p:nvSpPr>
          <p:cNvPr id="314371" name="Rectangle 3"/>
          <p:cNvSpPr>
            <a:spLocks noGrp="1" noChangeArrowheads="1"/>
          </p:cNvSpPr>
          <p:nvPr>
            <p:ph type="body" idx="1"/>
          </p:nvPr>
        </p:nvSpPr>
        <p:spPr>
          <a:xfrm>
            <a:off x="457200" y="1295400"/>
            <a:ext cx="8382000" cy="4495800"/>
          </a:xfrm>
        </p:spPr>
        <p:txBody>
          <a:bodyPr/>
          <a:lstStyle/>
          <a:p>
            <a:pPr>
              <a:buFont typeface="Wingdings" pitchFamily="2" charset="2"/>
              <a:buChar char="Ø"/>
            </a:pPr>
            <a:r>
              <a:rPr lang="en-US" sz="2800" dirty="0"/>
              <a:t>Usually per/trainee formula based for award calculation</a:t>
            </a:r>
          </a:p>
          <a:p>
            <a:pPr>
              <a:buFont typeface="Wingdings" pitchFamily="2" charset="2"/>
              <a:buChar char="Ø"/>
            </a:pPr>
            <a:r>
              <a:rPr lang="en-US" sz="2800" dirty="0"/>
              <a:t>Varies among IC’s</a:t>
            </a:r>
          </a:p>
          <a:p>
            <a:pPr>
              <a:buFont typeface="Wingdings" pitchFamily="2" charset="2"/>
              <a:buChar char="Ø"/>
            </a:pPr>
            <a:r>
              <a:rPr lang="en-US" sz="2800" dirty="0"/>
              <a:t>Scientific meetings OK</a:t>
            </a:r>
          </a:p>
          <a:p>
            <a:pPr>
              <a:buFont typeface="Wingdings" pitchFamily="2" charset="2"/>
              <a:buChar char="Ø"/>
            </a:pPr>
            <a:r>
              <a:rPr lang="en-US" sz="2800" dirty="0"/>
              <a:t>Cost of travel from residence to institution (unallowable)</a:t>
            </a:r>
          </a:p>
          <a:p>
            <a:pPr>
              <a:buFont typeface="Wingdings" pitchFamily="2" charset="2"/>
              <a:buChar char="Ø"/>
            </a:pPr>
            <a:r>
              <a:rPr lang="en-US" sz="2800" dirty="0"/>
              <a:t>Training experiences away from institution OK but requires IC prior approval</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60</a:t>
            </a:fld>
            <a:endParaRPr lang="en-US" dirty="0" smtClean="0"/>
          </a:p>
        </p:txBody>
      </p:sp>
    </p:spTree>
    <p:extLst>
      <p:ext uri="{BB962C8B-B14F-4D97-AF65-F5344CB8AC3E}">
        <p14:creationId xmlns:p14="http://schemas.microsoft.com/office/powerpoint/2010/main" val="42713830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524000" y="152400"/>
            <a:ext cx="7543800" cy="563562"/>
          </a:xfrm>
        </p:spPr>
        <p:txBody>
          <a:bodyPr>
            <a:noAutofit/>
          </a:bodyPr>
          <a:lstStyle/>
          <a:p>
            <a:r>
              <a:rPr lang="en-US" sz="3200" dirty="0">
                <a:solidFill>
                  <a:schemeClr val="tx2"/>
                </a:solidFill>
                <a:effectLst>
                  <a:outerShdw blurRad="38100" dist="38100" dir="2700000" algn="tl">
                    <a:srgbClr val="000000">
                      <a:alpha val="43137"/>
                    </a:srgbClr>
                  </a:outerShdw>
                </a:effectLst>
              </a:rPr>
              <a:t>Costs: Training Related Expenses</a:t>
            </a:r>
            <a:endParaRPr lang="en-US" sz="3200" u="sng" dirty="0">
              <a:solidFill>
                <a:schemeClr val="tx2"/>
              </a:solidFill>
              <a:effectLst>
                <a:outerShdw blurRad="38100" dist="38100" dir="2700000" algn="tl">
                  <a:srgbClr val="000000">
                    <a:alpha val="43137"/>
                  </a:srgbClr>
                </a:outerShdw>
              </a:effectLst>
            </a:endParaRPr>
          </a:p>
        </p:txBody>
      </p:sp>
      <p:sp>
        <p:nvSpPr>
          <p:cNvPr id="316419" name="Rectangle 3"/>
          <p:cNvSpPr>
            <a:spLocks noGrp="1" noChangeArrowheads="1"/>
          </p:cNvSpPr>
          <p:nvPr>
            <p:ph type="body" idx="1"/>
          </p:nvPr>
        </p:nvSpPr>
        <p:spPr>
          <a:xfrm>
            <a:off x="304800" y="990600"/>
            <a:ext cx="8610600" cy="5029200"/>
          </a:xfrm>
        </p:spPr>
        <p:txBody>
          <a:bodyPr/>
          <a:lstStyle/>
          <a:p>
            <a:pPr>
              <a:buFont typeface="Wingdings" pitchFamily="2" charset="2"/>
              <a:buChar char="Ø"/>
            </a:pPr>
            <a:r>
              <a:rPr lang="en-US" sz="2800" dirty="0"/>
              <a:t>Formula based: $4,200/Predoc, </a:t>
            </a:r>
            <a:r>
              <a:rPr lang="en-US" sz="2800" dirty="0" smtClean="0"/>
              <a:t>$8,850/Postdoc</a:t>
            </a:r>
            <a:endParaRPr lang="en-US" sz="2800" dirty="0"/>
          </a:p>
          <a:p>
            <a:pPr>
              <a:buFont typeface="Wingdings" pitchFamily="2" charset="2"/>
              <a:buChar char="Ø"/>
            </a:pPr>
            <a:r>
              <a:rPr lang="en-US" sz="2800" dirty="0"/>
              <a:t>Formula is Per Trainee</a:t>
            </a:r>
          </a:p>
          <a:p>
            <a:pPr>
              <a:buFont typeface="Wingdings" pitchFamily="2" charset="2"/>
              <a:buChar char="Ø"/>
            </a:pPr>
            <a:r>
              <a:rPr lang="en-US" sz="2800" dirty="0"/>
              <a:t>Can be used for: Health Insurance, staff salaries, Consultant Costs, Equipment, Research Supplies, Staff travel, and Other Expenses directly related to the training program </a:t>
            </a:r>
            <a:endParaRPr lang="en-US" sz="2800" dirty="0" smtClean="0"/>
          </a:p>
          <a:p>
            <a:pPr marL="742950" lvl="2" indent="-342900">
              <a:buFont typeface="Wingdings" pitchFamily="2" charset="2"/>
              <a:buChar char="Ø"/>
            </a:pPr>
            <a:r>
              <a:rPr lang="en-US" dirty="0" smtClean="0">
                <a:solidFill>
                  <a:schemeClr val="accent2"/>
                </a:solidFill>
              </a:rPr>
              <a:t>Health Insurance OK if applied consistently (Family Health Insurance allowable, Dental &amp; Vision coverage also OK as long as it is consistently applied)</a:t>
            </a:r>
            <a:endParaRPr lang="en-US" sz="2000" dirty="0" smtClean="0">
              <a:solidFill>
                <a:schemeClr val="accent2"/>
              </a:solidFill>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61</a:t>
            </a:fld>
            <a:endParaRPr lang="en-US" dirty="0" smtClean="0"/>
          </a:p>
        </p:txBody>
      </p:sp>
    </p:spTree>
    <p:extLst>
      <p:ext uri="{BB962C8B-B14F-4D97-AF65-F5344CB8AC3E}">
        <p14:creationId xmlns:p14="http://schemas.microsoft.com/office/powerpoint/2010/main" val="36533331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1652587" y="76200"/>
            <a:ext cx="7262813" cy="703262"/>
          </a:xfrm>
        </p:spPr>
        <p:txBody>
          <a:bodyPr>
            <a:normAutofit/>
          </a:bodyPr>
          <a:lstStyle/>
          <a:p>
            <a:r>
              <a:rPr lang="en-US" sz="3200" dirty="0">
                <a:solidFill>
                  <a:schemeClr val="tx2"/>
                </a:solidFill>
                <a:effectLst>
                  <a:outerShdw blurRad="38100" dist="38100" dir="2700000" algn="tl">
                    <a:srgbClr val="000000">
                      <a:alpha val="43137"/>
                    </a:srgbClr>
                  </a:outerShdw>
                </a:effectLst>
              </a:rPr>
              <a:t>Rebudgeting</a:t>
            </a:r>
          </a:p>
        </p:txBody>
      </p:sp>
      <p:sp>
        <p:nvSpPr>
          <p:cNvPr id="320515" name="Rectangle 3"/>
          <p:cNvSpPr>
            <a:spLocks noGrp="1" noChangeArrowheads="1"/>
          </p:cNvSpPr>
          <p:nvPr>
            <p:ph type="body" idx="1"/>
          </p:nvPr>
        </p:nvSpPr>
        <p:spPr>
          <a:xfrm>
            <a:off x="381000" y="1066800"/>
            <a:ext cx="8382000" cy="4648200"/>
          </a:xfrm>
        </p:spPr>
        <p:txBody>
          <a:bodyPr/>
          <a:lstStyle/>
          <a:p>
            <a:pPr>
              <a:lnSpc>
                <a:spcPct val="90000"/>
              </a:lnSpc>
              <a:buFont typeface="Wingdings" pitchFamily="2" charset="2"/>
              <a:buChar char="Ø"/>
            </a:pPr>
            <a:r>
              <a:rPr lang="en-US" dirty="0"/>
              <a:t>No prior approval (unless otherwise restricted) for: </a:t>
            </a:r>
          </a:p>
          <a:p>
            <a:pPr lvl="1">
              <a:lnSpc>
                <a:spcPct val="90000"/>
              </a:lnSpc>
              <a:spcBef>
                <a:spcPts val="1200"/>
              </a:spcBef>
              <a:spcAft>
                <a:spcPts val="300"/>
              </a:spcAft>
              <a:buClr>
                <a:schemeClr val="hlink"/>
              </a:buClr>
              <a:buFont typeface="Wingdings" pitchFamily="2" charset="2"/>
              <a:buChar char="Ø"/>
            </a:pPr>
            <a:r>
              <a:rPr lang="en-US" sz="3200" u="sng" dirty="0">
                <a:solidFill>
                  <a:schemeClr val="accent2"/>
                </a:solidFill>
              </a:rPr>
              <a:t>Stipends</a:t>
            </a:r>
            <a:r>
              <a:rPr lang="en-US" sz="3200" dirty="0">
                <a:solidFill>
                  <a:schemeClr val="accent2"/>
                </a:solidFill>
              </a:rPr>
              <a:t>: Into Tuition &amp; Fees only</a:t>
            </a:r>
          </a:p>
          <a:p>
            <a:pPr lvl="1">
              <a:lnSpc>
                <a:spcPct val="90000"/>
              </a:lnSpc>
              <a:spcBef>
                <a:spcPts val="1200"/>
              </a:spcBef>
              <a:spcAft>
                <a:spcPts val="300"/>
              </a:spcAft>
              <a:buClr>
                <a:schemeClr val="hlink"/>
              </a:buClr>
              <a:buFont typeface="Wingdings" pitchFamily="2" charset="2"/>
              <a:buChar char="Ø"/>
            </a:pPr>
            <a:r>
              <a:rPr lang="en-US" sz="3200" u="sng" dirty="0">
                <a:solidFill>
                  <a:schemeClr val="accent2"/>
                </a:solidFill>
              </a:rPr>
              <a:t>Tuition</a:t>
            </a:r>
            <a:r>
              <a:rPr lang="en-US" sz="3200" dirty="0">
                <a:solidFill>
                  <a:schemeClr val="accent2"/>
                </a:solidFill>
              </a:rPr>
              <a:t>: Into Stipends only</a:t>
            </a:r>
          </a:p>
          <a:p>
            <a:pPr lvl="1">
              <a:lnSpc>
                <a:spcPct val="90000"/>
              </a:lnSpc>
              <a:spcBef>
                <a:spcPts val="1200"/>
              </a:spcBef>
              <a:spcAft>
                <a:spcPts val="300"/>
              </a:spcAft>
              <a:buClr>
                <a:schemeClr val="hlink"/>
              </a:buClr>
              <a:buFont typeface="Wingdings" pitchFamily="2" charset="2"/>
              <a:buChar char="Ø"/>
            </a:pPr>
            <a:r>
              <a:rPr lang="en-US" sz="3200" u="sng" dirty="0">
                <a:solidFill>
                  <a:schemeClr val="accent2"/>
                </a:solidFill>
              </a:rPr>
              <a:t>Trainee Travel</a:t>
            </a:r>
            <a:r>
              <a:rPr lang="en-US" sz="3200" dirty="0">
                <a:solidFill>
                  <a:schemeClr val="accent2"/>
                </a:solidFill>
              </a:rPr>
              <a:t>: any category</a:t>
            </a:r>
          </a:p>
          <a:p>
            <a:pPr lvl="1">
              <a:lnSpc>
                <a:spcPct val="90000"/>
              </a:lnSpc>
              <a:buClr>
                <a:schemeClr val="hlink"/>
              </a:buClr>
              <a:buFont typeface="Wingdings" pitchFamily="2" charset="2"/>
              <a:buChar char="Ø"/>
            </a:pPr>
            <a:r>
              <a:rPr lang="en-US" sz="3200" u="sng" dirty="0">
                <a:solidFill>
                  <a:schemeClr val="accent2"/>
                </a:solidFill>
              </a:rPr>
              <a:t>TRE</a:t>
            </a:r>
            <a:r>
              <a:rPr lang="en-US" sz="3200" dirty="0">
                <a:solidFill>
                  <a:schemeClr val="accent2"/>
                </a:solidFill>
              </a:rPr>
              <a:t>: any category</a:t>
            </a:r>
          </a:p>
          <a:p>
            <a:pPr>
              <a:lnSpc>
                <a:spcPct val="90000"/>
              </a:lnSpc>
              <a:buFont typeface="Wingdings" pitchFamily="2" charset="2"/>
              <a:buChar char="Ø"/>
            </a:pPr>
            <a:r>
              <a:rPr lang="en-US" dirty="0"/>
              <a:t>Prior approval required to rebudget stipends and/or tuition into travel or TRE</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62</a:t>
            </a:fld>
            <a:endParaRPr lang="en-US" dirty="0" smtClean="0"/>
          </a:p>
        </p:txBody>
      </p:sp>
    </p:spTree>
    <p:extLst>
      <p:ext uri="{BB962C8B-B14F-4D97-AF65-F5344CB8AC3E}">
        <p14:creationId xmlns:p14="http://schemas.microsoft.com/office/powerpoint/2010/main" val="28706257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731962" y="197069"/>
            <a:ext cx="7259638" cy="636587"/>
          </a:xfrm>
        </p:spPr>
        <p:txBody>
          <a:bodyPr>
            <a:noAutofit/>
          </a:bodyPr>
          <a:lstStyle/>
          <a:p>
            <a:r>
              <a:rPr lang="en-US" sz="3200" dirty="0">
                <a:solidFill>
                  <a:schemeClr val="tx2"/>
                </a:solidFill>
                <a:effectLst>
                  <a:outerShdw blurRad="38100" dist="38100" dir="2700000" algn="tl">
                    <a:srgbClr val="000000">
                      <a:alpha val="43137"/>
                    </a:srgbClr>
                  </a:outerShdw>
                </a:effectLst>
              </a:rPr>
              <a:t>Period of Support/Appt</a:t>
            </a:r>
            <a:r>
              <a:rPr lang="en-US" sz="3600" dirty="0">
                <a:effectLst>
                  <a:outerShdw blurRad="38100" dist="38100" dir="2700000" algn="tl">
                    <a:srgbClr val="000000">
                      <a:alpha val="43137"/>
                    </a:srgbClr>
                  </a:outerShdw>
                </a:effectLst>
              </a:rPr>
              <a:t>.</a:t>
            </a:r>
          </a:p>
        </p:txBody>
      </p:sp>
      <p:sp>
        <p:nvSpPr>
          <p:cNvPr id="322563" name="Rectangle 3"/>
          <p:cNvSpPr>
            <a:spLocks noGrp="1" noChangeArrowheads="1"/>
          </p:cNvSpPr>
          <p:nvPr>
            <p:ph type="body" idx="1"/>
          </p:nvPr>
        </p:nvSpPr>
        <p:spPr>
          <a:xfrm>
            <a:off x="601663" y="1371600"/>
            <a:ext cx="8013700" cy="4651375"/>
          </a:xfrm>
        </p:spPr>
        <p:txBody>
          <a:bodyPr/>
          <a:lstStyle/>
          <a:p>
            <a:pPr>
              <a:buFont typeface="Wingdings" pitchFamily="2" charset="2"/>
              <a:buChar char="Ø"/>
            </a:pPr>
            <a:r>
              <a:rPr lang="en-US" dirty="0"/>
              <a:t>Trainees are considered full-time participants in the training program</a:t>
            </a:r>
          </a:p>
          <a:p>
            <a:pPr>
              <a:buFont typeface="Wingdings" pitchFamily="2" charset="2"/>
              <a:buChar char="Ø"/>
            </a:pPr>
            <a:r>
              <a:rPr lang="en-US" dirty="0"/>
              <a:t>9-12 month appointments</a:t>
            </a:r>
          </a:p>
          <a:p>
            <a:pPr>
              <a:buFont typeface="Wingdings" pitchFamily="2" charset="2"/>
              <a:buChar char="Ø"/>
            </a:pPr>
            <a:r>
              <a:rPr lang="en-US" dirty="0"/>
              <a:t>Less than 9 months not allowed unless completing a planned training program</a:t>
            </a:r>
          </a:p>
          <a:p>
            <a:pPr>
              <a:buFont typeface="Wingdings" pitchFamily="2" charset="2"/>
              <a:buChar char="Ø"/>
            </a:pPr>
            <a:r>
              <a:rPr lang="en-US" dirty="0"/>
              <a:t>Appointment may begin anytime during the budget period</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63</a:t>
            </a:fld>
            <a:endParaRPr lang="en-US" dirty="0" smtClean="0"/>
          </a:p>
        </p:txBody>
      </p:sp>
    </p:spTree>
    <p:extLst>
      <p:ext uri="{BB962C8B-B14F-4D97-AF65-F5344CB8AC3E}">
        <p14:creationId xmlns:p14="http://schemas.microsoft.com/office/powerpoint/2010/main" val="2486340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1447800" y="22860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“Overlapping” Appointment</a:t>
            </a:r>
          </a:p>
        </p:txBody>
      </p:sp>
      <p:sp>
        <p:nvSpPr>
          <p:cNvPr id="324611" name="Rectangle 3"/>
          <p:cNvSpPr>
            <a:spLocks noGrp="1" noChangeArrowheads="1"/>
          </p:cNvSpPr>
          <p:nvPr>
            <p:ph type="body" sz="half" idx="1"/>
          </p:nvPr>
        </p:nvSpPr>
        <p:spPr>
          <a:xfrm>
            <a:off x="457200" y="1676400"/>
            <a:ext cx="8382000" cy="838200"/>
          </a:xfrm>
        </p:spPr>
        <p:txBody>
          <a:bodyPr>
            <a:normAutofit fontScale="92500" lnSpcReduction="10000"/>
          </a:bodyPr>
          <a:lstStyle/>
          <a:p>
            <a:pPr>
              <a:buFont typeface="Wingdings" pitchFamily="2" charset="2"/>
              <a:buNone/>
            </a:pPr>
            <a:r>
              <a:rPr lang="en-US" sz="2800" dirty="0"/>
              <a:t>An appointment period may overlap budget periods.  For example:</a:t>
            </a:r>
            <a:r>
              <a:rPr lang="en-US" sz="2400" dirty="0">
                <a:effectLst>
                  <a:outerShdw blurRad="38100" dist="38100" dir="2700000" algn="tl">
                    <a:srgbClr val="C0C0C0"/>
                  </a:outerShdw>
                </a:effectLst>
              </a:rPr>
              <a:t>                        	</a:t>
            </a:r>
            <a:endParaRPr lang="en-US" sz="2800" dirty="0"/>
          </a:p>
        </p:txBody>
      </p:sp>
      <p:sp>
        <p:nvSpPr>
          <p:cNvPr id="324612" name="Text Box 4"/>
          <p:cNvSpPr txBox="1">
            <a:spLocks noChangeArrowheads="1"/>
          </p:cNvSpPr>
          <p:nvPr/>
        </p:nvSpPr>
        <p:spPr bwMode="auto">
          <a:xfrm>
            <a:off x="2057400" y="4343400"/>
            <a:ext cx="5257800" cy="990600"/>
          </a:xfrm>
          <a:prstGeom prst="rect">
            <a:avLst/>
          </a:prstGeom>
          <a:solidFill>
            <a:srgbClr val="FFFFFF"/>
          </a:solidFill>
          <a:ln w="9525">
            <a:solidFill>
              <a:srgbClr val="000000"/>
            </a:solidFill>
            <a:miter lim="800000"/>
            <a:headEnd/>
            <a:tailEnd/>
          </a:ln>
        </p:spPr>
        <p:txBody>
          <a:bodyPr/>
          <a:lstStyle/>
          <a:p>
            <a:pPr algn="ctr" eaLnBrk="0" hangingPunct="0"/>
            <a:r>
              <a:rPr kumimoji="1" lang="en-US" sz="2400" dirty="0">
                <a:latin typeface="Times New Roman" pitchFamily="18" charset="0"/>
              </a:rPr>
              <a:t>Appointment Period</a:t>
            </a:r>
          </a:p>
          <a:p>
            <a:pPr algn="ctr" eaLnBrk="0" hangingPunct="0"/>
            <a:r>
              <a:rPr kumimoji="1" lang="en-US" sz="2400" dirty="0" smtClean="0">
                <a:latin typeface="Times New Roman" pitchFamily="18" charset="0"/>
              </a:rPr>
              <a:t>1/1/2016 </a:t>
            </a:r>
            <a:r>
              <a:rPr kumimoji="1" lang="en-US" sz="2400" dirty="0">
                <a:latin typeface="Times New Roman" pitchFamily="18" charset="0"/>
              </a:rPr>
              <a:t>– </a:t>
            </a:r>
            <a:r>
              <a:rPr kumimoji="1" lang="en-US" sz="2400" dirty="0" smtClean="0">
                <a:latin typeface="Times New Roman" pitchFamily="18" charset="0"/>
              </a:rPr>
              <a:t>12/31/2016</a:t>
            </a:r>
            <a:endParaRPr kumimoji="1" lang="en-US" sz="2400" dirty="0">
              <a:latin typeface="Times New Roman" pitchFamily="18" charset="0"/>
            </a:endParaRPr>
          </a:p>
        </p:txBody>
      </p:sp>
      <p:sp>
        <p:nvSpPr>
          <p:cNvPr id="324613" name="Text Box 5"/>
          <p:cNvSpPr txBox="1">
            <a:spLocks noChangeArrowheads="1"/>
          </p:cNvSpPr>
          <p:nvPr/>
        </p:nvSpPr>
        <p:spPr bwMode="auto">
          <a:xfrm>
            <a:off x="2209800" y="5715000"/>
            <a:ext cx="5181600" cy="685800"/>
          </a:xfrm>
          <a:prstGeom prst="rect">
            <a:avLst/>
          </a:prstGeom>
          <a:solidFill>
            <a:srgbClr val="FFFFFF"/>
          </a:solidFill>
          <a:ln w="9525">
            <a:solidFill>
              <a:srgbClr val="000000"/>
            </a:solidFill>
            <a:miter lim="800000"/>
            <a:headEnd/>
            <a:tailEnd/>
          </a:ln>
        </p:spPr>
        <p:txBody>
          <a:bodyPr/>
          <a:lstStyle/>
          <a:p>
            <a:pPr eaLnBrk="0" hangingPunct="0"/>
            <a:r>
              <a:rPr kumimoji="1" lang="en-US" sz="2000" dirty="0">
                <a:latin typeface="Times New Roman" pitchFamily="18" charset="0"/>
              </a:rPr>
              <a:t>Stipend &amp; Tuition $$   (6-months reported as unliquidated obligation)</a:t>
            </a:r>
          </a:p>
        </p:txBody>
      </p:sp>
      <p:sp>
        <p:nvSpPr>
          <p:cNvPr id="324614" name="Line 6"/>
          <p:cNvSpPr>
            <a:spLocks noChangeShapeType="1"/>
          </p:cNvSpPr>
          <p:nvPr/>
        </p:nvSpPr>
        <p:spPr bwMode="auto">
          <a:xfrm flipH="1" flipV="1">
            <a:off x="1371600" y="3962400"/>
            <a:ext cx="838200" cy="1828800"/>
          </a:xfrm>
          <a:prstGeom prst="line">
            <a:avLst/>
          </a:prstGeom>
          <a:noFill/>
          <a:ln w="9525">
            <a:solidFill>
              <a:srgbClr val="000000"/>
            </a:solidFill>
            <a:round/>
            <a:headEnd/>
            <a:tailEnd type="triangle" w="med" len="med"/>
          </a:ln>
        </p:spPr>
        <p:txBody>
          <a:bodyPr/>
          <a:lstStyle/>
          <a:p>
            <a:endParaRPr lang="en-US" dirty="0"/>
          </a:p>
        </p:txBody>
      </p:sp>
      <p:graphicFrame>
        <p:nvGraphicFramePr>
          <p:cNvPr id="324626" name="Group 18"/>
          <p:cNvGraphicFramePr>
            <a:graphicFrameLocks noGrp="1"/>
          </p:cNvGraphicFramePr>
          <p:nvPr>
            <p:ph sz="half" idx="2"/>
            <p:extLst>
              <p:ext uri="{D42A27DB-BD31-4B8C-83A1-F6EECF244321}">
                <p14:modId xmlns:p14="http://schemas.microsoft.com/office/powerpoint/2010/main" val="2195646426"/>
              </p:ext>
            </p:extLst>
          </p:nvPr>
        </p:nvGraphicFramePr>
        <p:xfrm>
          <a:off x="746125" y="2667000"/>
          <a:ext cx="7435850" cy="1319213"/>
        </p:xfrm>
        <a:graphic>
          <a:graphicData uri="http://schemas.openxmlformats.org/drawingml/2006/table">
            <a:tbl>
              <a:tblPr/>
              <a:tblGrid>
                <a:gridCol w="3717925"/>
                <a:gridCol w="3717925"/>
              </a:tblGrid>
              <a:tr h="457200">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Year 9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cs typeface="Arial" charset="0"/>
                        </a:rPr>
                        <a:t>Year 10</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85000"/>
                        </a:lnSpc>
                        <a:spcBef>
                          <a:spcPct val="5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7/1/2015 – 6/30/2016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50000"/>
                        </a:spcBef>
                        <a:spcAft>
                          <a:spcPct val="0"/>
                        </a:spcAft>
                        <a:buClrTx/>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cs typeface="Arial" charset="0"/>
                        </a:rPr>
                        <a:t>7/1/2016</a:t>
                      </a:r>
                      <a:r>
                        <a:rPr kumimoji="0" lang="en-US" sz="2800" b="0" i="0" u="none" strike="noStrike" cap="none" normalizeH="0" baseline="0" dirty="0" smtClean="0">
                          <a:ln>
                            <a:noFill/>
                          </a:ln>
                          <a:solidFill>
                            <a:schemeClr val="tx1"/>
                          </a:solidFill>
                          <a:effectLst/>
                          <a:latin typeface="Arial" charset="0"/>
                          <a:cs typeface="Arial" charset="0"/>
                        </a:rPr>
                        <a:t> – </a:t>
                      </a:r>
                      <a:r>
                        <a:rPr kumimoji="0" lang="en-US" sz="2400" b="0" i="0" u="none" strike="noStrike" cap="none" normalizeH="0" baseline="0" dirty="0" smtClean="0">
                          <a:ln>
                            <a:noFill/>
                          </a:ln>
                          <a:solidFill>
                            <a:schemeClr val="tx1"/>
                          </a:solidFill>
                          <a:effectLst/>
                          <a:latin typeface="Arial" charset="0"/>
                          <a:cs typeface="Arial" charset="0"/>
                        </a:rPr>
                        <a:t>6/30/2017</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64</a:t>
            </a:fld>
            <a:endParaRPr lang="en-US" dirty="0" smtClean="0"/>
          </a:p>
        </p:txBody>
      </p:sp>
    </p:spTree>
    <p:extLst>
      <p:ext uri="{BB962C8B-B14F-4D97-AF65-F5344CB8AC3E}">
        <p14:creationId xmlns:p14="http://schemas.microsoft.com/office/powerpoint/2010/main" val="34500220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304801" y="-76200"/>
            <a:ext cx="8686800" cy="1017587"/>
          </a:xfrm>
        </p:spPr>
        <p:txBody>
          <a:bodyPr>
            <a:noAutofit/>
          </a:bodyPr>
          <a:lstStyle/>
          <a:p>
            <a:r>
              <a:rPr lang="en-US" sz="3200" dirty="0">
                <a:solidFill>
                  <a:schemeClr val="tx2"/>
                </a:solidFill>
                <a:effectLst>
                  <a:outerShdw blurRad="38100" dist="38100" dir="2700000" algn="tl">
                    <a:srgbClr val="000000">
                      <a:alpha val="43137"/>
                    </a:srgbClr>
                  </a:outerShdw>
                </a:effectLst>
              </a:rPr>
              <a:t>Statement of Appointment</a:t>
            </a:r>
            <a:r>
              <a:rPr lang="en-US" sz="3200" dirty="0">
                <a:solidFill>
                  <a:schemeClr val="tx2"/>
                </a:solidFill>
              </a:rPr>
              <a:t/>
            </a:r>
            <a:br>
              <a:rPr lang="en-US" sz="3200" dirty="0">
                <a:solidFill>
                  <a:schemeClr val="tx2"/>
                </a:solidFill>
              </a:rPr>
            </a:br>
            <a:r>
              <a:rPr lang="en-US" sz="3200" dirty="0">
                <a:solidFill>
                  <a:schemeClr val="tx2"/>
                </a:solidFill>
              </a:rPr>
              <a:t>(Form PHS2271)</a:t>
            </a:r>
            <a:endParaRPr lang="en-US" sz="3200" u="sng" dirty="0">
              <a:solidFill>
                <a:schemeClr val="tx2"/>
              </a:solidFill>
            </a:endParaRPr>
          </a:p>
        </p:txBody>
      </p:sp>
      <p:sp>
        <p:nvSpPr>
          <p:cNvPr id="326659" name="Rectangle 3"/>
          <p:cNvSpPr>
            <a:spLocks noGrp="1" noChangeArrowheads="1"/>
          </p:cNvSpPr>
          <p:nvPr>
            <p:ph type="body" idx="1"/>
          </p:nvPr>
        </p:nvSpPr>
        <p:spPr>
          <a:xfrm>
            <a:off x="304800" y="1143000"/>
            <a:ext cx="8610600" cy="4724400"/>
          </a:xfrm>
        </p:spPr>
        <p:txBody>
          <a:bodyPr/>
          <a:lstStyle/>
          <a:p>
            <a:pPr>
              <a:buFont typeface="Wingdings" pitchFamily="2" charset="2"/>
              <a:buChar char="Ø"/>
            </a:pPr>
            <a:r>
              <a:rPr lang="en-US" dirty="0"/>
              <a:t>Due on or before the start of the appointment period</a:t>
            </a:r>
          </a:p>
          <a:p>
            <a:pPr>
              <a:buFont typeface="Wingdings" pitchFamily="2" charset="2"/>
              <a:buChar char="Ø"/>
            </a:pPr>
            <a:r>
              <a:rPr lang="en-US" dirty="0"/>
              <a:t>No stipend or other allowance may be paid until submitted</a:t>
            </a:r>
          </a:p>
          <a:p>
            <a:pPr>
              <a:buFont typeface="Wingdings" pitchFamily="2" charset="2"/>
              <a:buChar char="Ø"/>
            </a:pPr>
            <a:r>
              <a:rPr lang="en-US" dirty="0"/>
              <a:t>Delinquent </a:t>
            </a:r>
            <a:r>
              <a:rPr lang="en-US" dirty="0" smtClean="0"/>
              <a:t>submissions (&gt; </a:t>
            </a:r>
            <a:r>
              <a:rPr lang="en-US" dirty="0"/>
              <a:t>30 days) may </a:t>
            </a:r>
            <a:r>
              <a:rPr lang="en-US" dirty="0" smtClean="0"/>
              <a:t>result </a:t>
            </a:r>
            <a:r>
              <a:rPr lang="en-US" dirty="0"/>
              <a:t>in </a:t>
            </a:r>
            <a:r>
              <a:rPr lang="en-US" dirty="0" smtClean="0"/>
              <a:t>disallowance</a:t>
            </a:r>
          </a:p>
          <a:p>
            <a:pPr>
              <a:buFont typeface="Wingdings" pitchFamily="2" charset="2"/>
              <a:buChar char="Ø"/>
            </a:pPr>
            <a:r>
              <a:rPr lang="en-US" dirty="0" smtClean="0"/>
              <a:t>Electronic Submission through eRA Commons xTrain now required</a:t>
            </a:r>
            <a:endParaRPr lang="en-US"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65</a:t>
            </a:fld>
            <a:endParaRPr lang="en-US" dirty="0" smtClean="0"/>
          </a:p>
        </p:txBody>
      </p:sp>
    </p:spTree>
    <p:extLst>
      <p:ext uri="{BB962C8B-B14F-4D97-AF65-F5344CB8AC3E}">
        <p14:creationId xmlns:p14="http://schemas.microsoft.com/office/powerpoint/2010/main" val="2387470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838200" y="0"/>
            <a:ext cx="8153400" cy="914400"/>
          </a:xfrm>
        </p:spPr>
        <p:txBody>
          <a:bodyPr>
            <a:noAutofit/>
          </a:bodyPr>
          <a:lstStyle/>
          <a:p>
            <a:r>
              <a:rPr lang="en-US" sz="3200" dirty="0">
                <a:solidFill>
                  <a:schemeClr val="tx2"/>
                </a:solidFill>
                <a:effectLst>
                  <a:outerShdw blurRad="38100" dist="38100" dir="2700000" algn="tl">
                    <a:srgbClr val="000000">
                      <a:alpha val="43137"/>
                    </a:srgbClr>
                  </a:outerShdw>
                </a:effectLst>
              </a:rPr>
              <a:t>Payback Agreement</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(Form PHS 6031)</a:t>
            </a:r>
          </a:p>
        </p:txBody>
      </p:sp>
      <p:sp>
        <p:nvSpPr>
          <p:cNvPr id="328707" name="Rectangle 3"/>
          <p:cNvSpPr>
            <a:spLocks noGrp="1" noChangeArrowheads="1"/>
          </p:cNvSpPr>
          <p:nvPr>
            <p:ph type="body" idx="1"/>
          </p:nvPr>
        </p:nvSpPr>
        <p:spPr>
          <a:xfrm>
            <a:off x="381000" y="1752600"/>
            <a:ext cx="8382000" cy="4876800"/>
          </a:xfrm>
        </p:spPr>
        <p:txBody>
          <a:bodyPr/>
          <a:lstStyle/>
          <a:p>
            <a:pPr>
              <a:lnSpc>
                <a:spcPct val="90000"/>
              </a:lnSpc>
              <a:buFont typeface="Wingdings" pitchFamily="2" charset="2"/>
              <a:buNone/>
            </a:pPr>
            <a:endParaRPr lang="en-US" sz="3600" dirty="0">
              <a:effectLst>
                <a:outerShdw blurRad="38100" dist="38100" dir="2700000" algn="tl">
                  <a:srgbClr val="C0C0C0"/>
                </a:outerShdw>
              </a:effectLst>
            </a:endParaRPr>
          </a:p>
          <a:p>
            <a:pPr>
              <a:lnSpc>
                <a:spcPct val="90000"/>
              </a:lnSpc>
              <a:buFont typeface="Wingdings" pitchFamily="2" charset="2"/>
              <a:buChar char="Ø"/>
            </a:pPr>
            <a:r>
              <a:rPr lang="en-US" sz="3600" dirty="0"/>
              <a:t>Required only for Postdocs, entering their first 12-months of Postdoctoral NRSA support</a:t>
            </a:r>
          </a:p>
          <a:p>
            <a:pPr>
              <a:lnSpc>
                <a:spcPct val="90000"/>
              </a:lnSpc>
              <a:buFont typeface="Wingdings" pitchFamily="2" charset="2"/>
              <a:buChar char="Ø"/>
            </a:pPr>
            <a:endParaRPr lang="en-US" sz="3600" dirty="0"/>
          </a:p>
          <a:p>
            <a:pPr>
              <a:lnSpc>
                <a:spcPct val="90000"/>
              </a:lnSpc>
              <a:buFont typeface="Wingdings" pitchFamily="2" charset="2"/>
              <a:buChar char="Ø"/>
            </a:pPr>
            <a:endParaRPr lang="en-US" sz="3600" dirty="0"/>
          </a:p>
        </p:txBody>
      </p:sp>
      <p:sp>
        <p:nvSpPr>
          <p:cNvPr id="328708" name="Rectangle 4"/>
          <p:cNvSpPr>
            <a:spLocks noChangeArrowheads="1"/>
          </p:cNvSpPr>
          <p:nvPr/>
        </p:nvSpPr>
        <p:spPr bwMode="auto">
          <a:xfrm>
            <a:off x="609600" y="5029200"/>
            <a:ext cx="8229600" cy="822325"/>
          </a:xfrm>
          <a:prstGeom prst="rect">
            <a:avLst/>
          </a:prstGeom>
          <a:noFill/>
          <a:ln w="9525">
            <a:noFill/>
            <a:miter lim="800000"/>
            <a:headEnd/>
            <a:tailEnd/>
          </a:ln>
          <a:effectLst/>
        </p:spPr>
        <p:txBody>
          <a:bodyPr>
            <a:spAutoFit/>
          </a:bodyPr>
          <a:lstStyle/>
          <a:p>
            <a:r>
              <a:rPr lang="en-US" sz="2400" dirty="0">
                <a:solidFill>
                  <a:schemeClr val="accent2"/>
                </a:solidFill>
              </a:rPr>
              <a:t>Fillable form available at: </a:t>
            </a:r>
            <a:r>
              <a:rPr lang="en-US" sz="2400" u="sng" dirty="0">
                <a:solidFill>
                  <a:schemeClr val="accent2"/>
                </a:solidFill>
                <a:hlinkClick r:id="rId3"/>
              </a:rPr>
              <a:t>http://grants.nih.gov/grants/forms.htm</a:t>
            </a:r>
            <a:endParaRPr lang="en-US" sz="2400" u="sng" dirty="0">
              <a:solidFill>
                <a:schemeClr val="accent2"/>
              </a:solidFill>
            </a:endParaRPr>
          </a:p>
        </p:txBody>
      </p:sp>
      <p:sp>
        <p:nvSpPr>
          <p:cNvPr id="6"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66</a:t>
            </a:fld>
            <a:endParaRPr lang="en-US" dirty="0" smtClean="0"/>
          </a:p>
        </p:txBody>
      </p:sp>
    </p:spTree>
    <p:extLst>
      <p:ext uri="{BB962C8B-B14F-4D97-AF65-F5344CB8AC3E}">
        <p14:creationId xmlns:p14="http://schemas.microsoft.com/office/powerpoint/2010/main" val="30343445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524000" y="-76200"/>
            <a:ext cx="7478713" cy="1008062"/>
          </a:xfrm>
        </p:spPr>
        <p:txBody>
          <a:bodyPr>
            <a:noAutofit/>
          </a:bodyPr>
          <a:lstStyle/>
          <a:p>
            <a:r>
              <a:rPr lang="en-US" sz="3200" dirty="0">
                <a:solidFill>
                  <a:schemeClr val="tx2"/>
                </a:solidFill>
                <a:effectLst>
                  <a:outerShdw blurRad="38100" dist="38100" dir="2700000" algn="tl">
                    <a:srgbClr val="000000">
                      <a:alpha val="43137"/>
                    </a:srgbClr>
                  </a:outerShdw>
                </a:effectLst>
              </a:rPr>
              <a:t>Termination Notice</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(PHS 416-7)</a:t>
            </a:r>
            <a:endParaRPr lang="en-US" sz="3200" u="sng" dirty="0">
              <a:solidFill>
                <a:schemeClr val="tx2"/>
              </a:solidFill>
              <a:effectLst>
                <a:outerShdw blurRad="38100" dist="38100" dir="2700000" algn="tl">
                  <a:srgbClr val="000000">
                    <a:alpha val="43137"/>
                  </a:srgbClr>
                </a:outerShdw>
              </a:effectLst>
            </a:endParaRPr>
          </a:p>
        </p:txBody>
      </p:sp>
      <p:sp>
        <p:nvSpPr>
          <p:cNvPr id="330755" name="Rectangle 3"/>
          <p:cNvSpPr>
            <a:spLocks noGrp="1" noChangeArrowheads="1"/>
          </p:cNvSpPr>
          <p:nvPr>
            <p:ph type="body" idx="1"/>
          </p:nvPr>
        </p:nvSpPr>
        <p:spPr>
          <a:xfrm>
            <a:off x="381000" y="1295400"/>
            <a:ext cx="8382000" cy="4191000"/>
          </a:xfrm>
        </p:spPr>
        <p:txBody>
          <a:bodyPr/>
          <a:lstStyle/>
          <a:p>
            <a:pPr>
              <a:buFont typeface="Wingdings" pitchFamily="2" charset="2"/>
              <a:buChar char="Ø"/>
            </a:pPr>
            <a:r>
              <a:rPr lang="en-US" sz="2800" dirty="0"/>
              <a:t>Required at time an appointment is ending</a:t>
            </a:r>
          </a:p>
          <a:p>
            <a:pPr>
              <a:buFont typeface="Wingdings" pitchFamily="2" charset="2"/>
              <a:buChar char="Ø"/>
            </a:pPr>
            <a:r>
              <a:rPr lang="en-US" sz="2800" dirty="0"/>
              <a:t>Reflects total period of support &amp; NIH stipend only (do not include any supplementation)</a:t>
            </a:r>
          </a:p>
          <a:p>
            <a:pPr>
              <a:buFont typeface="Wingdings" pitchFamily="2" charset="2"/>
              <a:buChar char="Ø"/>
            </a:pPr>
            <a:r>
              <a:rPr lang="en-US" sz="2800" dirty="0"/>
              <a:t>If there was a hiatus of support, report only current period</a:t>
            </a:r>
          </a:p>
          <a:p>
            <a:pPr>
              <a:buFont typeface="Wingdings" pitchFamily="2" charset="2"/>
              <a:buChar char="Ø"/>
            </a:pPr>
            <a:r>
              <a:rPr lang="en-US" sz="2800" dirty="0"/>
              <a:t>Do not include support already reported on a prior </a:t>
            </a:r>
            <a:r>
              <a:rPr lang="en-US" sz="2800" dirty="0" smtClean="0"/>
              <a:t>Termination </a:t>
            </a:r>
            <a:r>
              <a:rPr lang="en-US" sz="2800" dirty="0"/>
              <a:t>Notice </a:t>
            </a:r>
            <a:endParaRPr lang="en-US" sz="2800" dirty="0" smtClean="0"/>
          </a:p>
          <a:p>
            <a:pPr>
              <a:buFont typeface="Wingdings" pitchFamily="2" charset="2"/>
              <a:buChar char="Ø"/>
            </a:pPr>
            <a:r>
              <a:rPr lang="en-US" sz="2800" dirty="0" smtClean="0"/>
              <a:t>Electronic Submission through eRA Commons xTrain now required</a:t>
            </a:r>
          </a:p>
          <a:p>
            <a:pPr>
              <a:buFont typeface="Wingdings" pitchFamily="2" charset="2"/>
              <a:buChar char="Ø"/>
            </a:pPr>
            <a:endParaRPr lang="en-US"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67</a:t>
            </a:fld>
            <a:endParaRPr lang="en-US" dirty="0" smtClean="0"/>
          </a:p>
        </p:txBody>
      </p:sp>
    </p:spTree>
    <p:extLst>
      <p:ext uri="{BB962C8B-B14F-4D97-AF65-F5344CB8AC3E}">
        <p14:creationId xmlns:p14="http://schemas.microsoft.com/office/powerpoint/2010/main" val="11389420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381000" y="0"/>
            <a:ext cx="8557260" cy="967740"/>
          </a:xfrm>
        </p:spPr>
        <p:txBody>
          <a:bodyPr>
            <a:noAutofit/>
          </a:bodyPr>
          <a:lstStyle/>
          <a:p>
            <a:r>
              <a:rPr lang="en-US" sz="3200" dirty="0" err="1" smtClean="0">
                <a:solidFill>
                  <a:schemeClr val="tx2"/>
                </a:solidFill>
              </a:rPr>
              <a:t>xTrain</a:t>
            </a:r>
            <a:r>
              <a:rPr lang="en-US" sz="3200" dirty="0" smtClean="0">
                <a:solidFill>
                  <a:schemeClr val="tx2"/>
                </a:solidFill>
              </a:rPr>
              <a:t>—Electronic Submission of 2271s and Termination Notices—Now Required</a:t>
            </a:r>
            <a:endParaRPr lang="en-US" sz="3200" dirty="0">
              <a:solidFill>
                <a:schemeClr val="tx2"/>
              </a:solidFill>
            </a:endParaRPr>
          </a:p>
        </p:txBody>
      </p:sp>
      <p:sp>
        <p:nvSpPr>
          <p:cNvPr id="406531" name="Rectangle 3"/>
          <p:cNvSpPr>
            <a:spLocks noGrp="1" noChangeArrowheads="1"/>
          </p:cNvSpPr>
          <p:nvPr>
            <p:ph type="body" idx="1"/>
          </p:nvPr>
        </p:nvSpPr>
        <p:spPr>
          <a:xfrm>
            <a:off x="533400" y="1219200"/>
            <a:ext cx="8229600" cy="4953000"/>
          </a:xfrm>
        </p:spPr>
        <p:txBody>
          <a:bodyPr>
            <a:normAutofit/>
          </a:bodyPr>
          <a:lstStyle/>
          <a:p>
            <a:pPr>
              <a:buFont typeface="Wingdings" pitchFamily="2" charset="2"/>
              <a:buChar char="Ø"/>
            </a:pPr>
            <a:r>
              <a:rPr lang="en-US" sz="2800" dirty="0"/>
              <a:t>The feature in the eRA Commons to electronically submit trainee appointments, reappointments, amendments, and Termination Notices </a:t>
            </a:r>
          </a:p>
          <a:p>
            <a:pPr>
              <a:buFont typeface="Wingdings" pitchFamily="2" charset="2"/>
              <a:buChar char="Ø"/>
            </a:pPr>
            <a:r>
              <a:rPr lang="en-US" sz="2800" dirty="0"/>
              <a:t>Takes advantage of stored data; minimizes data entry </a:t>
            </a:r>
          </a:p>
          <a:p>
            <a:pPr>
              <a:buFont typeface="Wingdings" pitchFamily="2" charset="2"/>
              <a:buChar char="Ø"/>
            </a:pPr>
            <a:r>
              <a:rPr lang="en-US" sz="2800" dirty="0"/>
              <a:t>Allows grantees to also track status and timing of trainee actions</a:t>
            </a:r>
          </a:p>
          <a:p>
            <a:pPr>
              <a:buFont typeface="Wingdings" pitchFamily="2" charset="2"/>
              <a:buChar char="Ø"/>
            </a:pPr>
            <a:r>
              <a:rPr lang="en-US" sz="2800" dirty="0"/>
              <a:t>Use </a:t>
            </a:r>
            <a:r>
              <a:rPr lang="en-US" sz="2800" dirty="0" smtClean="0"/>
              <a:t>now mandated </a:t>
            </a:r>
            <a:r>
              <a:rPr lang="en-US" sz="2800" dirty="0"/>
              <a:t>beginning with submissions </a:t>
            </a:r>
            <a:r>
              <a:rPr lang="en-US" sz="2800" dirty="0" smtClean="0"/>
              <a:t>on/after 1/1/2011</a:t>
            </a:r>
            <a:r>
              <a:rPr lang="en-US" sz="2800" dirty="0"/>
              <a:t>.  </a:t>
            </a:r>
            <a:endParaRPr lang="en-US" sz="2800" dirty="0" smtClean="0"/>
          </a:p>
          <a:p>
            <a:pPr marL="0" indent="0" algn="r">
              <a:buNone/>
            </a:pPr>
            <a:r>
              <a:rPr lang="en-US" sz="1700" dirty="0" smtClean="0"/>
              <a:t>See </a:t>
            </a:r>
            <a:r>
              <a:rPr lang="en-US" sz="1700" dirty="0"/>
              <a:t>Guide Notice </a:t>
            </a:r>
            <a:r>
              <a:rPr lang="en-US" sz="1700" dirty="0" smtClean="0">
                <a:hlinkClick r:id="rId3"/>
              </a:rPr>
              <a:t>OD-11-026</a:t>
            </a:r>
            <a:r>
              <a:rPr lang="en-US" sz="1700" dirty="0" smtClean="0"/>
              <a:t> for details. </a:t>
            </a:r>
            <a:endParaRPr lang="en-US" sz="24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68</a:t>
            </a:fld>
            <a:endParaRPr lang="en-US" dirty="0" smtClean="0"/>
          </a:p>
        </p:txBody>
      </p:sp>
    </p:spTree>
    <p:extLst>
      <p:ext uri="{BB962C8B-B14F-4D97-AF65-F5344CB8AC3E}">
        <p14:creationId xmlns:p14="http://schemas.microsoft.com/office/powerpoint/2010/main" val="38567523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1066800" y="-76200"/>
            <a:ext cx="7848600" cy="1066800"/>
          </a:xfrm>
        </p:spPr>
        <p:txBody>
          <a:bodyPr>
            <a:normAutofit/>
          </a:bodyPr>
          <a:lstStyle/>
          <a:p>
            <a:r>
              <a:rPr lang="en-US" sz="3200" dirty="0" smtClean="0">
                <a:solidFill>
                  <a:schemeClr val="tx2"/>
                </a:solidFill>
                <a:effectLst>
                  <a:outerShdw blurRad="38100" dist="38100" dir="2700000" algn="tl">
                    <a:srgbClr val="000000">
                      <a:alpha val="43137"/>
                    </a:srgbClr>
                  </a:outerShdw>
                </a:effectLst>
              </a:rPr>
              <a:t>Reporting Requirements</a:t>
            </a:r>
            <a:endParaRPr lang="en-US" sz="3200" u="sng" dirty="0">
              <a:solidFill>
                <a:schemeClr val="tx2"/>
              </a:solidFill>
              <a:effectLst>
                <a:outerShdw blurRad="38100" dist="38100" dir="2700000" algn="tl">
                  <a:srgbClr val="000000">
                    <a:alpha val="43137"/>
                  </a:srgbClr>
                </a:outerShdw>
              </a:effectLst>
            </a:endParaRPr>
          </a:p>
        </p:txBody>
      </p:sp>
      <p:sp>
        <p:nvSpPr>
          <p:cNvPr id="340995" name="Rectangle 3"/>
          <p:cNvSpPr>
            <a:spLocks noGrp="1" noChangeArrowheads="1"/>
          </p:cNvSpPr>
          <p:nvPr>
            <p:ph type="body" idx="1"/>
          </p:nvPr>
        </p:nvSpPr>
        <p:spPr>
          <a:xfrm>
            <a:off x="304800" y="914400"/>
            <a:ext cx="8610600" cy="5029200"/>
          </a:xfrm>
        </p:spPr>
        <p:txBody>
          <a:bodyPr>
            <a:normAutofit fontScale="85000" lnSpcReduction="10000"/>
          </a:bodyPr>
          <a:lstStyle/>
          <a:p>
            <a:pPr>
              <a:buFont typeface="Wingdings" pitchFamily="2" charset="2"/>
              <a:buChar char="Ø"/>
            </a:pPr>
            <a:r>
              <a:rPr lang="en-US" sz="2800" dirty="0" smtClean="0"/>
              <a:t>Progress Report:  </a:t>
            </a:r>
          </a:p>
          <a:p>
            <a:pPr lvl="1">
              <a:buFont typeface="Wingdings" pitchFamily="2" charset="2"/>
              <a:buChar char="Ø"/>
            </a:pPr>
            <a:r>
              <a:rPr lang="en-US" sz="2400" dirty="0" smtClean="0"/>
              <a:t>Due annually</a:t>
            </a:r>
          </a:p>
          <a:p>
            <a:pPr lvl="1">
              <a:buFont typeface="Wingdings" pitchFamily="2" charset="2"/>
              <a:buChar char="Ø"/>
            </a:pPr>
            <a:r>
              <a:rPr lang="en-US" sz="2400" dirty="0" smtClean="0"/>
              <a:t>Required to use the RPPR </a:t>
            </a:r>
          </a:p>
          <a:p>
            <a:pPr marL="457200" lvl="1" indent="0">
              <a:buNone/>
            </a:pPr>
            <a:endParaRPr lang="en-US" sz="2400" dirty="0" smtClean="0"/>
          </a:p>
          <a:p>
            <a:pPr>
              <a:buFont typeface="Wingdings" pitchFamily="2" charset="2"/>
              <a:buChar char="Ø"/>
            </a:pPr>
            <a:r>
              <a:rPr lang="en-US" sz="2800" dirty="0" smtClean="0"/>
              <a:t>Financial Reporting </a:t>
            </a:r>
          </a:p>
          <a:p>
            <a:pPr lvl="1">
              <a:buFont typeface="Wingdings" pitchFamily="2" charset="2"/>
              <a:buChar char="Ø"/>
            </a:pPr>
            <a:r>
              <a:rPr lang="en-US" sz="2400" dirty="0" smtClean="0"/>
              <a:t>Use the Federal Financial Report [FFR] </a:t>
            </a:r>
          </a:p>
          <a:p>
            <a:pPr lvl="1">
              <a:buFont typeface="Wingdings" pitchFamily="2" charset="2"/>
              <a:buChar char="Ø"/>
            </a:pPr>
            <a:r>
              <a:rPr lang="en-US" sz="2400" dirty="0" smtClean="0"/>
              <a:t>Quarterly Cash Report in the Payment Management System</a:t>
            </a:r>
          </a:p>
          <a:p>
            <a:pPr lvl="1">
              <a:buFont typeface="Wingdings" pitchFamily="2" charset="2"/>
              <a:buChar char="Ø"/>
            </a:pPr>
            <a:r>
              <a:rPr lang="en-US" sz="2400" dirty="0" smtClean="0"/>
              <a:t>Expenditure reporting of FFR required annually to NIH through eRA Commons</a:t>
            </a:r>
          </a:p>
          <a:p>
            <a:pPr lvl="2">
              <a:buFont typeface="Wingdings" pitchFamily="2" charset="2"/>
              <a:buChar char="Ø"/>
            </a:pPr>
            <a:r>
              <a:rPr lang="en-US" sz="1900" dirty="0" smtClean="0"/>
              <a:t>Required </a:t>
            </a:r>
            <a:r>
              <a:rPr lang="en-US" sz="1900" dirty="0"/>
              <a:t>annually </a:t>
            </a:r>
            <a:r>
              <a:rPr lang="en-US" sz="1900" dirty="0" smtClean="0"/>
              <a:t>120 </a:t>
            </a:r>
            <a:r>
              <a:rPr lang="en-US" sz="1900" dirty="0"/>
              <a:t>days </a:t>
            </a:r>
            <a:r>
              <a:rPr lang="en-US" sz="1900" dirty="0" smtClean="0"/>
              <a:t>after end of calendar quarter in which budget period ends </a:t>
            </a:r>
          </a:p>
          <a:p>
            <a:pPr lvl="2">
              <a:buFont typeface="Wingdings" pitchFamily="2" charset="2"/>
              <a:buChar char="Ø"/>
            </a:pPr>
            <a:r>
              <a:rPr lang="en-US" sz="1900" dirty="0" smtClean="0"/>
              <a:t>Example:  Budget period ends 6/30; Expenditure report of FFR due 9/30</a:t>
            </a:r>
            <a:endParaRPr lang="en-US" sz="1900" dirty="0"/>
          </a:p>
          <a:p>
            <a:pPr lvl="2">
              <a:buFont typeface="Wingdings" pitchFamily="2" charset="2"/>
              <a:buChar char="Ø"/>
            </a:pPr>
            <a:r>
              <a:rPr lang="en-US" sz="1900" dirty="0" smtClean="0"/>
              <a:t>Unliquidated </a:t>
            </a:r>
            <a:r>
              <a:rPr lang="en-US" sz="1900" dirty="0"/>
              <a:t>obligations can be used to report any stipends and tuition charges for “overlapping” appointments</a:t>
            </a:r>
          </a:p>
          <a:p>
            <a:pPr lvl="2">
              <a:buFont typeface="Wingdings" pitchFamily="2" charset="2"/>
              <a:buChar char="Ø"/>
            </a:pPr>
            <a:r>
              <a:rPr lang="en-US" sz="1900" dirty="0"/>
              <a:t>Automatic Carryover of an unobligated balance is not generally allowed but awards are footnoted either way</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69</a:t>
            </a:fld>
            <a:endParaRPr lang="en-US" dirty="0" smtClean="0"/>
          </a:p>
        </p:txBody>
      </p:sp>
    </p:spTree>
    <p:extLst>
      <p:ext uri="{BB962C8B-B14F-4D97-AF65-F5344CB8AC3E}">
        <p14:creationId xmlns:p14="http://schemas.microsoft.com/office/powerpoint/2010/main" val="3187303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1447800" y="163830"/>
            <a:ext cx="7620000" cy="563563"/>
          </a:xfrm>
        </p:spPr>
        <p:txBody>
          <a:bodyPr>
            <a:normAutofit fontScale="90000"/>
          </a:bodyPr>
          <a:lstStyle/>
          <a:p>
            <a:r>
              <a:rPr lang="en-US" sz="3600" dirty="0">
                <a:solidFill>
                  <a:schemeClr val="tx2"/>
                </a:solidFill>
                <a:effectLst>
                  <a:outerShdw blurRad="38100" dist="38100" dir="2700000" algn="tl">
                    <a:srgbClr val="000000">
                      <a:alpha val="43137"/>
                    </a:srgbClr>
                  </a:outerShdw>
                </a:effectLst>
              </a:rPr>
              <a:t>Citizenship Requirements</a:t>
            </a:r>
            <a:r>
              <a:rPr lang="en-US" sz="3600" dirty="0">
                <a:solidFill>
                  <a:schemeClr val="tx2"/>
                </a:solidFill>
                <a:effectLst>
                  <a:outerShdw blurRad="38100" dist="38100" dir="2700000" algn="tl" rotWithShape="0">
                    <a:srgbClr val="000000">
                      <a:alpha val="43137"/>
                    </a:srgbClr>
                  </a:outerShdw>
                </a:effectLst>
              </a:rPr>
              <a:t> </a:t>
            </a:r>
          </a:p>
        </p:txBody>
      </p:sp>
      <p:sp>
        <p:nvSpPr>
          <p:cNvPr id="375811" name="Rectangle 3"/>
          <p:cNvSpPr>
            <a:spLocks noGrp="1" noChangeArrowheads="1"/>
          </p:cNvSpPr>
          <p:nvPr>
            <p:ph type="body" idx="1"/>
          </p:nvPr>
        </p:nvSpPr>
        <p:spPr>
          <a:xfrm>
            <a:off x="609600" y="1219200"/>
            <a:ext cx="7947660" cy="4525963"/>
          </a:xfrm>
        </p:spPr>
        <p:txBody>
          <a:bodyPr/>
          <a:lstStyle/>
          <a:p>
            <a:pPr>
              <a:buFont typeface="Wingdings" panose="05000000000000000000" pitchFamily="2" charset="2"/>
              <a:buChar char="Ø"/>
            </a:pPr>
            <a:r>
              <a:rPr lang="en-US" dirty="0">
                <a:solidFill>
                  <a:srgbClr val="002060"/>
                </a:solidFill>
              </a:rPr>
              <a:t>Must be Citizen, non-citizen national, or lawfully admitted for permanent residence</a:t>
            </a:r>
          </a:p>
          <a:p>
            <a:pPr>
              <a:buFont typeface="Wingdings" panose="05000000000000000000" pitchFamily="2" charset="2"/>
              <a:buChar char="Ø"/>
            </a:pPr>
            <a:endParaRPr lang="en-US" dirty="0">
              <a:solidFill>
                <a:srgbClr val="002060"/>
              </a:solidFill>
            </a:endParaRPr>
          </a:p>
          <a:p>
            <a:pPr>
              <a:buFont typeface="Wingdings" panose="05000000000000000000" pitchFamily="2" charset="2"/>
              <a:buChar char="Ø"/>
            </a:pPr>
            <a:r>
              <a:rPr lang="en-US" u="sng" dirty="0">
                <a:solidFill>
                  <a:srgbClr val="002060"/>
                </a:solidFill>
              </a:rPr>
              <a:t>Permanent Residents:</a:t>
            </a:r>
          </a:p>
          <a:p>
            <a:pPr lvl="1">
              <a:buFont typeface="Wingdings" panose="05000000000000000000" pitchFamily="2" charset="2"/>
              <a:buChar char="Ø"/>
            </a:pPr>
            <a:r>
              <a:rPr lang="en-US" sz="2600" dirty="0">
                <a:solidFill>
                  <a:srgbClr val="002060"/>
                </a:solidFill>
              </a:rPr>
              <a:t>Fellowships: Must have been admitted as a  Permanent Resident </a:t>
            </a:r>
            <a:r>
              <a:rPr lang="en-US" sz="2600" b="1" u="sng" dirty="0" smtClean="0">
                <a:solidFill>
                  <a:srgbClr val="002060"/>
                </a:solidFill>
              </a:rPr>
              <a:t>at </a:t>
            </a:r>
            <a:r>
              <a:rPr lang="en-US" sz="2600" b="1" u="sng" dirty="0">
                <a:solidFill>
                  <a:srgbClr val="002060"/>
                </a:solidFill>
              </a:rPr>
              <a:t>the time of award</a:t>
            </a:r>
          </a:p>
          <a:p>
            <a:pPr lvl="1">
              <a:buFont typeface="Wingdings" panose="05000000000000000000" pitchFamily="2" charset="2"/>
              <a:buChar char="Ø"/>
            </a:pPr>
            <a:r>
              <a:rPr lang="en-US" sz="2600" dirty="0">
                <a:solidFill>
                  <a:srgbClr val="002060"/>
                </a:solidFill>
              </a:rPr>
              <a:t>Training Grants:  Must have been admitted as a Permanent Resident </a:t>
            </a:r>
            <a:r>
              <a:rPr lang="en-US" sz="2600" b="1" u="sng" dirty="0">
                <a:solidFill>
                  <a:srgbClr val="002060"/>
                </a:solidFill>
              </a:rPr>
              <a:t>at time of appointment</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7</a:t>
            </a:fld>
            <a:endParaRPr lang="en-US" dirty="0" smtClean="0"/>
          </a:p>
        </p:txBody>
      </p:sp>
    </p:spTree>
    <p:extLst>
      <p:ext uri="{BB962C8B-B14F-4D97-AF65-F5344CB8AC3E}">
        <p14:creationId xmlns:p14="http://schemas.microsoft.com/office/powerpoint/2010/main" val="3501373091"/>
      </p:ext>
    </p:extLst>
  </p:cSld>
  <p:clrMapOvr>
    <a:masterClrMapping/>
  </p:clrMapOvr>
  <p:transition>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noAutofit/>
          </a:bodyPr>
          <a:lstStyle/>
          <a:p>
            <a:r>
              <a:rPr lang="en-US" sz="3200" dirty="0">
                <a:solidFill>
                  <a:schemeClr val="tx2"/>
                </a:solidFill>
                <a:effectLst>
                  <a:outerShdw blurRad="38100" dist="38100" dir="2700000" algn="tl">
                    <a:srgbClr val="000000">
                      <a:alpha val="43137"/>
                    </a:srgbClr>
                  </a:outerShdw>
                </a:effectLst>
              </a:rPr>
              <a:t>Other Resources</a:t>
            </a:r>
          </a:p>
        </p:txBody>
      </p:sp>
      <p:sp>
        <p:nvSpPr>
          <p:cNvPr id="412675" name="Rectangle 3"/>
          <p:cNvSpPr>
            <a:spLocks noGrp="1" noChangeArrowheads="1"/>
          </p:cNvSpPr>
          <p:nvPr>
            <p:ph type="body" idx="1"/>
          </p:nvPr>
        </p:nvSpPr>
        <p:spPr>
          <a:xfrm>
            <a:off x="609600" y="1219200"/>
            <a:ext cx="8001000" cy="5105400"/>
          </a:xfrm>
        </p:spPr>
        <p:txBody>
          <a:bodyPr/>
          <a:lstStyle/>
          <a:p>
            <a:pPr marL="0" indent="0">
              <a:lnSpc>
                <a:spcPct val="75000"/>
              </a:lnSpc>
              <a:buNone/>
            </a:pPr>
            <a:r>
              <a:rPr lang="en-US" sz="1600" dirty="0"/>
              <a:t>NIH Training Website</a:t>
            </a:r>
            <a:r>
              <a:rPr lang="en-US" sz="1600" dirty="0" smtClean="0"/>
              <a:t>: </a:t>
            </a:r>
            <a:r>
              <a:rPr lang="en-US" sz="1600" dirty="0" smtClean="0">
                <a:hlinkClick r:id="rId3"/>
              </a:rPr>
              <a:t>http</a:t>
            </a:r>
            <a:r>
              <a:rPr lang="en-US" sz="1600" dirty="0">
                <a:hlinkClick r:id="rId3"/>
              </a:rPr>
              <a:t>://grants.nih.gov/training/nrsa.htm#policy</a:t>
            </a:r>
            <a:r>
              <a:rPr lang="en-US" sz="1600" dirty="0"/>
              <a:t> </a:t>
            </a:r>
            <a:endParaRPr lang="en-US" sz="1600" dirty="0" smtClean="0"/>
          </a:p>
          <a:p>
            <a:pPr marL="0" indent="0">
              <a:lnSpc>
                <a:spcPct val="75000"/>
              </a:lnSpc>
              <a:buNone/>
            </a:pPr>
            <a:endParaRPr lang="en-US" sz="1600" dirty="0"/>
          </a:p>
          <a:p>
            <a:pPr marL="0" indent="0">
              <a:lnSpc>
                <a:spcPct val="75000"/>
              </a:lnSpc>
              <a:buNone/>
            </a:pPr>
            <a:r>
              <a:rPr lang="en-US" sz="1600" dirty="0"/>
              <a:t>T Kiosk (FOAs): </a:t>
            </a:r>
            <a:r>
              <a:rPr lang="en-US" sz="1600" dirty="0">
                <a:hlinkClick r:id="rId4"/>
              </a:rPr>
              <a:t>http://</a:t>
            </a:r>
            <a:r>
              <a:rPr lang="en-US" sz="1600" dirty="0" smtClean="0">
                <a:hlinkClick r:id="rId4"/>
              </a:rPr>
              <a:t>grants.nih.gov/training/T_Table.htm</a:t>
            </a:r>
            <a:endParaRPr lang="en-US" sz="1600" dirty="0" smtClean="0"/>
          </a:p>
          <a:p>
            <a:pPr marL="0" indent="0">
              <a:lnSpc>
                <a:spcPct val="75000"/>
              </a:lnSpc>
              <a:buNone/>
            </a:pPr>
            <a:endParaRPr lang="en-US" sz="1600" dirty="0"/>
          </a:p>
          <a:p>
            <a:pPr marL="0" indent="0">
              <a:lnSpc>
                <a:spcPct val="75000"/>
              </a:lnSpc>
              <a:buNone/>
            </a:pPr>
            <a:r>
              <a:rPr lang="en-US" sz="1600" dirty="0"/>
              <a:t>F Kiosk (FOAs): </a:t>
            </a:r>
            <a:r>
              <a:rPr lang="en-US" sz="1600" dirty="0">
                <a:hlinkClick r:id="rId5"/>
              </a:rPr>
              <a:t>http://</a:t>
            </a:r>
            <a:r>
              <a:rPr lang="en-US" sz="1600" dirty="0" smtClean="0">
                <a:hlinkClick r:id="rId5"/>
              </a:rPr>
              <a:t>grants.nih.gov/training/F_files_nrsa.htm</a:t>
            </a:r>
            <a:endParaRPr lang="en-US" sz="1600" dirty="0" smtClean="0"/>
          </a:p>
          <a:p>
            <a:pPr marL="0" indent="0">
              <a:lnSpc>
                <a:spcPct val="75000"/>
              </a:lnSpc>
              <a:buNone/>
            </a:pPr>
            <a:endParaRPr lang="en-US" sz="1600" dirty="0"/>
          </a:p>
          <a:p>
            <a:pPr marL="0" indent="0">
              <a:lnSpc>
                <a:spcPct val="75000"/>
              </a:lnSpc>
              <a:buNone/>
            </a:pPr>
            <a:r>
              <a:rPr lang="en-US" sz="1600" dirty="0" smtClean="0"/>
              <a:t>Fellowship </a:t>
            </a:r>
            <a:r>
              <a:rPr lang="en-US" sz="1600" dirty="0"/>
              <a:t>Application </a:t>
            </a:r>
            <a:r>
              <a:rPr lang="en-US" sz="1600" dirty="0" smtClean="0"/>
              <a:t>Guide:  </a:t>
            </a:r>
            <a:r>
              <a:rPr lang="en-US" sz="1600" dirty="0" smtClean="0">
                <a:hlinkClick r:id="rId6"/>
              </a:rPr>
              <a:t>http</a:t>
            </a:r>
            <a:r>
              <a:rPr lang="en-US" sz="1600" dirty="0">
                <a:hlinkClick r:id="rId6"/>
              </a:rPr>
              <a:t>://</a:t>
            </a:r>
            <a:r>
              <a:rPr lang="en-US" sz="1600" dirty="0" smtClean="0">
                <a:hlinkClick r:id="rId6"/>
              </a:rPr>
              <a:t>grants.nih.gov/grants/funding/424/index.htm</a:t>
            </a:r>
            <a:endParaRPr lang="en-US" sz="1600" dirty="0" smtClean="0"/>
          </a:p>
          <a:p>
            <a:pPr marL="457200" lvl="1" indent="0">
              <a:lnSpc>
                <a:spcPct val="75000"/>
              </a:lnSpc>
              <a:buNone/>
            </a:pPr>
            <a:endParaRPr lang="en-US" sz="1600" dirty="0"/>
          </a:p>
          <a:p>
            <a:pPr marL="0" indent="0">
              <a:lnSpc>
                <a:spcPct val="75000"/>
              </a:lnSpc>
              <a:buNone/>
            </a:pPr>
            <a:r>
              <a:rPr lang="en-US" sz="1600" dirty="0"/>
              <a:t>Training Grant Instructions:  See Section 8 of the SF424 (R&amp;R) Application Guide:  </a:t>
            </a:r>
            <a:r>
              <a:rPr lang="en-US" sz="1600" dirty="0">
                <a:hlinkClick r:id="rId6"/>
              </a:rPr>
              <a:t>http://</a:t>
            </a:r>
            <a:r>
              <a:rPr lang="en-US" sz="1600" dirty="0" smtClean="0">
                <a:hlinkClick r:id="rId6"/>
              </a:rPr>
              <a:t>grants.nih.gov/grants/funding/424/index.htm</a:t>
            </a:r>
            <a:endParaRPr lang="en-US" sz="1600" dirty="0" smtClean="0"/>
          </a:p>
          <a:p>
            <a:pPr marL="0" indent="0">
              <a:lnSpc>
                <a:spcPct val="75000"/>
              </a:lnSpc>
              <a:buNone/>
            </a:pPr>
            <a:endParaRPr lang="en-US" sz="1600" dirty="0" smtClean="0"/>
          </a:p>
          <a:p>
            <a:pPr marL="0" indent="0">
              <a:lnSpc>
                <a:spcPct val="75000"/>
              </a:lnSpc>
              <a:buNone/>
            </a:pPr>
            <a:r>
              <a:rPr lang="en-US" sz="1600" dirty="0" err="1" smtClean="0"/>
              <a:t>xTrain</a:t>
            </a:r>
            <a:r>
              <a:rPr lang="en-US" sz="1600" dirty="0" smtClean="0"/>
              <a:t> Resources:  </a:t>
            </a:r>
            <a:r>
              <a:rPr lang="en-US" sz="1600" dirty="0" smtClean="0">
                <a:hlinkClick r:id="rId7"/>
              </a:rPr>
              <a:t>http://era.nih.gov/training_career/index.cfm</a:t>
            </a:r>
            <a:r>
              <a:rPr lang="en-US" sz="1600" dirty="0" smtClean="0"/>
              <a:t> </a:t>
            </a:r>
          </a:p>
          <a:p>
            <a:pPr marL="457200" lvl="1" indent="0">
              <a:lnSpc>
                <a:spcPct val="75000"/>
              </a:lnSpc>
              <a:buNone/>
            </a:pPr>
            <a:r>
              <a:rPr lang="en-US" sz="1600" dirty="0" smtClean="0"/>
              <a:t>Includes User Guide, quick reference sheets, online tutorials, presentations</a:t>
            </a:r>
          </a:p>
          <a:p>
            <a:pPr marL="457200" lvl="1" indent="0">
              <a:lnSpc>
                <a:spcPct val="75000"/>
              </a:lnSpc>
              <a:buNone/>
            </a:pPr>
            <a:endParaRPr lang="en-US" sz="1600" dirty="0" smtClean="0"/>
          </a:p>
          <a:p>
            <a:pPr marL="0" indent="0">
              <a:lnSpc>
                <a:spcPct val="75000"/>
              </a:lnSpc>
              <a:buNone/>
            </a:pPr>
            <a:r>
              <a:rPr lang="en-US" sz="1600" dirty="0" smtClean="0"/>
              <a:t>Resources for Applying Electronically:  </a:t>
            </a:r>
            <a:r>
              <a:rPr lang="en-US" sz="1600" dirty="0" smtClean="0">
                <a:hlinkClick r:id="rId8"/>
              </a:rPr>
              <a:t>http://grants.nih.gov/grants/ElectronicReceipt/index.htm</a:t>
            </a:r>
            <a:r>
              <a:rPr lang="en-US" sz="1600" dirty="0" smtClean="0"/>
              <a:t> </a:t>
            </a:r>
          </a:p>
          <a:p>
            <a:pPr marL="0" indent="0">
              <a:lnSpc>
                <a:spcPct val="75000"/>
              </a:lnSpc>
              <a:buNone/>
            </a:pPr>
            <a:endParaRPr lang="en-US" sz="1600" dirty="0" smtClean="0"/>
          </a:p>
          <a:p>
            <a:pPr marL="0" indent="0">
              <a:lnSpc>
                <a:spcPct val="75000"/>
              </a:lnSpc>
              <a:buNone/>
            </a:pPr>
            <a:r>
              <a:rPr lang="en-US" sz="1600" dirty="0"/>
              <a:t>RPPR </a:t>
            </a:r>
            <a:r>
              <a:rPr lang="en-US" sz="1600" dirty="0" smtClean="0"/>
              <a:t>Information (including Instruction Guide):  </a:t>
            </a:r>
            <a:r>
              <a:rPr lang="en-US" sz="1600" dirty="0">
                <a:hlinkClick r:id="rId9"/>
              </a:rPr>
              <a:t>http://</a:t>
            </a:r>
            <a:r>
              <a:rPr lang="en-US" sz="1600" dirty="0" smtClean="0">
                <a:hlinkClick r:id="rId9"/>
              </a:rPr>
              <a:t>grants.nih.gov/grants/rppr/index.htm</a:t>
            </a:r>
            <a:endParaRPr lang="en-US" sz="1600" dirty="0" smtClean="0"/>
          </a:p>
          <a:p>
            <a:pPr marL="0" indent="0">
              <a:lnSpc>
                <a:spcPct val="75000"/>
              </a:lnSpc>
              <a:buNone/>
            </a:pPr>
            <a:endParaRPr lang="en-US" sz="1800" dirty="0"/>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70</a:t>
            </a:fld>
            <a:endParaRPr lang="en-US" dirty="0" smtClean="0"/>
          </a:p>
        </p:txBody>
      </p:sp>
    </p:spTree>
    <p:extLst>
      <p:ext uri="{BB962C8B-B14F-4D97-AF65-F5344CB8AC3E}">
        <p14:creationId xmlns:p14="http://schemas.microsoft.com/office/powerpoint/2010/main" val="10297585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152400" y="1752600"/>
            <a:ext cx="8763000" cy="43735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90000"/>
              </a:lnSpc>
              <a:spcBef>
                <a:spcPts val="0"/>
              </a:spcBef>
              <a:spcAft>
                <a:spcPts val="800"/>
              </a:spcAft>
              <a:buClr>
                <a:schemeClr val="accent1"/>
              </a:buClr>
              <a:buSzPct val="100000"/>
              <a:buFontTx/>
              <a:buNone/>
              <a:tabLst/>
              <a:defRPr/>
            </a:pPr>
            <a:endParaRPr kumimoji="0" lang="en-US" sz="40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ctr" defTabSz="914400" rtl="0" eaLnBrk="1" fontAlgn="auto" latinLnBrk="0" hangingPunct="1">
              <a:lnSpc>
                <a:spcPct val="90000"/>
              </a:lnSpc>
              <a:spcBef>
                <a:spcPts val="0"/>
              </a:spcBef>
              <a:spcAft>
                <a:spcPts val="800"/>
              </a:spcAft>
              <a:buClr>
                <a:schemeClr val="accent1"/>
              </a:buClr>
              <a:buSzPct val="100000"/>
              <a:buFontTx/>
              <a:buNone/>
              <a:tabLst/>
              <a:defRPr/>
            </a:pPr>
            <a:r>
              <a:rPr kumimoji="0" lang="en-US" sz="4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Questions?</a:t>
            </a:r>
          </a:p>
          <a:p>
            <a:pPr marL="342900" marR="0" lvl="0" indent="-342900" algn="ctr" defTabSz="914400" rtl="0" eaLnBrk="1" fontAlgn="auto" latinLnBrk="0" hangingPunct="1">
              <a:lnSpc>
                <a:spcPct val="90000"/>
              </a:lnSpc>
              <a:spcBef>
                <a:spcPts val="0"/>
              </a:spcBef>
              <a:spcAft>
                <a:spcPts val="800"/>
              </a:spcAft>
              <a:buClr>
                <a:schemeClr val="accent1"/>
              </a:buClr>
              <a:buSzPct val="100000"/>
              <a:buFontTx/>
              <a:buNone/>
              <a:tabLst/>
              <a:defRPr/>
            </a:pPr>
            <a:endParaRPr kumimoji="0" lang="en-US" sz="40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10000"/>
              </a:lnSpc>
              <a:spcBef>
                <a:spcPts val="0"/>
              </a:spcBef>
              <a:spcAft>
                <a:spcPts val="800"/>
              </a:spcAft>
              <a:buClr>
                <a:schemeClr val="accent1"/>
              </a:buClr>
              <a:buSzPct val="100000"/>
              <a:buFontTx/>
              <a:buNone/>
              <a:tabLst/>
              <a:defRPr/>
            </a:pP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10000"/>
              </a:lnSpc>
              <a:spcBef>
                <a:spcPts val="0"/>
              </a:spcBef>
              <a:spcAft>
                <a:spcPts val="800"/>
              </a:spcAft>
              <a:buClr>
                <a:schemeClr val="accent1"/>
              </a:buClr>
              <a:buSzPct val="100000"/>
              <a:buFontTx/>
              <a:buNone/>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Tony Corio:  </a:t>
            </a:r>
            <a:r>
              <a:rPr kumimoji="0" lang="en-US" sz="2400" b="1" i="0" u="none" strike="noStrike" kern="1200" cap="none" spc="0" normalizeH="0" baseline="0" noProof="0" dirty="0" smtClean="0">
                <a:ln>
                  <a:noFill/>
                </a:ln>
                <a:solidFill>
                  <a:schemeClr val="tx2"/>
                </a:solidFill>
                <a:effectLst/>
                <a:uLnTx/>
                <a:uFillTx/>
                <a:latin typeface="+mn-lt"/>
                <a:ea typeface="+mn-ea"/>
                <a:cs typeface="+mn-cs"/>
                <a:hlinkClick r:id="rId3"/>
              </a:rPr>
              <a:t>GrantsPolicy@od.nih.gov</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 </a:t>
            </a:r>
            <a:endParaRPr kumimoji="0" lang="en-US" sz="2400" b="1" i="0" u="none" strike="noStrike" kern="1200" cap="none" spc="0" normalizeH="0" baseline="0" noProof="0" dirty="0">
              <a:ln>
                <a:noFill/>
              </a:ln>
              <a:solidFill>
                <a:schemeClr val="tx2"/>
              </a:solidFill>
              <a:effectLst/>
              <a:uLnTx/>
              <a:uFillTx/>
              <a:latin typeface="+mn-lt"/>
              <a:ea typeface="+mn-ea"/>
              <a:cs typeface="+mn-cs"/>
            </a:endParaRP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71</a:t>
            </a:fld>
            <a:endParaRPr lang="en-US" dirty="0" smtClean="0"/>
          </a:p>
        </p:txBody>
      </p:sp>
    </p:spTree>
    <p:extLst>
      <p:ext uri="{BB962C8B-B14F-4D97-AF65-F5344CB8AC3E}">
        <p14:creationId xmlns:p14="http://schemas.microsoft.com/office/powerpoint/2010/main" val="1259045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341120" y="175260"/>
            <a:ext cx="7620000" cy="563563"/>
          </a:xfrm>
        </p:spPr>
        <p:txBody>
          <a:bodyPr>
            <a:normAutofit fontScale="90000"/>
          </a:bodyPr>
          <a:lstStyle/>
          <a:p>
            <a:r>
              <a:rPr lang="en-US" sz="3600" dirty="0">
                <a:solidFill>
                  <a:schemeClr val="tx2"/>
                </a:solidFill>
                <a:effectLst>
                  <a:outerShdw blurRad="38100" dist="38100" dir="2700000" algn="tl">
                    <a:srgbClr val="000000">
                      <a:alpha val="43137"/>
                    </a:srgbClr>
                  </a:outerShdw>
                </a:effectLst>
              </a:rPr>
              <a:t>Degree Requirements</a:t>
            </a:r>
          </a:p>
        </p:txBody>
      </p:sp>
      <p:sp>
        <p:nvSpPr>
          <p:cNvPr id="377859" name="Rectangle 3"/>
          <p:cNvSpPr>
            <a:spLocks noGrp="1" noChangeArrowheads="1"/>
          </p:cNvSpPr>
          <p:nvPr>
            <p:ph type="body" idx="1"/>
          </p:nvPr>
        </p:nvSpPr>
        <p:spPr>
          <a:xfrm>
            <a:off x="609600" y="1189037"/>
            <a:ext cx="7947660" cy="4983163"/>
          </a:xfrm>
        </p:spPr>
        <p:txBody>
          <a:bodyPr/>
          <a:lstStyle/>
          <a:p>
            <a:pPr>
              <a:lnSpc>
                <a:spcPct val="75000"/>
              </a:lnSpc>
              <a:buFont typeface="Wingdings" panose="05000000000000000000" pitchFamily="2" charset="2"/>
              <a:buChar char="Ø"/>
            </a:pPr>
            <a:r>
              <a:rPr lang="en-US" sz="2600" dirty="0"/>
              <a:t>Pre-Baccalaureate: </a:t>
            </a:r>
            <a:r>
              <a:rPr lang="en-US" sz="2600" dirty="0">
                <a:solidFill>
                  <a:srgbClr val="003366"/>
                </a:solidFill>
              </a:rPr>
              <a:t>Currently enrolled as an honors undergraduate at designated institutions (MARC and COR trainees</a:t>
            </a:r>
            <a:r>
              <a:rPr lang="en-US" sz="2600" dirty="0" smtClean="0">
                <a:solidFill>
                  <a:srgbClr val="003366"/>
                </a:solidFill>
              </a:rPr>
              <a:t>)</a:t>
            </a:r>
          </a:p>
          <a:p>
            <a:pPr>
              <a:lnSpc>
                <a:spcPct val="75000"/>
              </a:lnSpc>
              <a:buFont typeface="Wingdings" panose="05000000000000000000" pitchFamily="2" charset="2"/>
              <a:buChar char="Ø"/>
            </a:pPr>
            <a:endParaRPr lang="en-US" sz="2600" dirty="0" smtClean="0"/>
          </a:p>
          <a:p>
            <a:pPr>
              <a:lnSpc>
                <a:spcPct val="75000"/>
              </a:lnSpc>
              <a:buFont typeface="Wingdings" panose="05000000000000000000" pitchFamily="2" charset="2"/>
              <a:buChar char="Ø"/>
            </a:pPr>
            <a:endParaRPr lang="en-US" sz="2600" dirty="0"/>
          </a:p>
          <a:p>
            <a:pPr>
              <a:lnSpc>
                <a:spcPct val="75000"/>
              </a:lnSpc>
              <a:buFont typeface="Wingdings" panose="05000000000000000000" pitchFamily="2" charset="2"/>
              <a:buChar char="Ø"/>
            </a:pPr>
            <a:r>
              <a:rPr lang="en-US" sz="2600" dirty="0"/>
              <a:t>Predoctoral: </a:t>
            </a:r>
            <a:r>
              <a:rPr lang="en-US" sz="2600" dirty="0">
                <a:solidFill>
                  <a:srgbClr val="003366"/>
                </a:solidFill>
              </a:rPr>
              <a:t>Must have a baccalaureate degree and be enrolled in doctoral program leading to PhD or equivalent, or dual research/clinical doctorate such as the </a:t>
            </a:r>
            <a:r>
              <a:rPr lang="en-US" sz="2600" dirty="0" smtClean="0">
                <a:solidFill>
                  <a:srgbClr val="003366"/>
                </a:solidFill>
              </a:rPr>
              <a:t>MD/PhD</a:t>
            </a:r>
          </a:p>
          <a:p>
            <a:pPr>
              <a:lnSpc>
                <a:spcPct val="75000"/>
              </a:lnSpc>
              <a:buFont typeface="Wingdings" panose="05000000000000000000" pitchFamily="2" charset="2"/>
              <a:buChar char="Ø"/>
            </a:pPr>
            <a:endParaRPr lang="en-US" sz="2600" dirty="0" smtClean="0"/>
          </a:p>
          <a:p>
            <a:pPr>
              <a:lnSpc>
                <a:spcPct val="75000"/>
              </a:lnSpc>
              <a:buFont typeface="Wingdings" panose="05000000000000000000" pitchFamily="2" charset="2"/>
              <a:buChar char="Ø"/>
            </a:pPr>
            <a:endParaRPr lang="en-US" sz="2600" dirty="0"/>
          </a:p>
          <a:p>
            <a:pPr>
              <a:lnSpc>
                <a:spcPct val="75000"/>
              </a:lnSpc>
              <a:buFont typeface="Wingdings" panose="05000000000000000000" pitchFamily="2" charset="2"/>
              <a:buChar char="Ø"/>
            </a:pPr>
            <a:r>
              <a:rPr lang="en-US" sz="2600" dirty="0"/>
              <a:t>Postdoctoral: </a:t>
            </a:r>
            <a:r>
              <a:rPr lang="en-US" sz="2600" dirty="0">
                <a:solidFill>
                  <a:srgbClr val="003366"/>
                </a:solidFill>
              </a:rPr>
              <a:t>Must have a PhD or MD or comparable doctoral degree from an accredited domestic or foreign institution</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8</a:t>
            </a:fld>
            <a:endParaRPr lang="en-US" dirty="0" smtClean="0"/>
          </a:p>
        </p:txBody>
      </p:sp>
    </p:spTree>
    <p:extLst>
      <p:ext uri="{BB962C8B-B14F-4D97-AF65-F5344CB8AC3E}">
        <p14:creationId xmlns:p14="http://schemas.microsoft.com/office/powerpoint/2010/main" val="2826673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1325880" y="175260"/>
            <a:ext cx="7620000" cy="563563"/>
          </a:xfrm>
        </p:spPr>
        <p:txBody>
          <a:bodyPr>
            <a:noAutofit/>
          </a:bodyPr>
          <a:lstStyle/>
          <a:p>
            <a:r>
              <a:rPr lang="en-US" sz="3200" dirty="0">
                <a:solidFill>
                  <a:schemeClr val="tx2"/>
                </a:solidFill>
                <a:effectLst>
                  <a:outerShdw blurRad="38100" dist="38100" dir="2700000" algn="tl">
                    <a:srgbClr val="000000">
                      <a:alpha val="43137"/>
                    </a:srgbClr>
                  </a:outerShdw>
                </a:effectLst>
              </a:rPr>
              <a:t>NRSA Limitations</a:t>
            </a:r>
          </a:p>
        </p:txBody>
      </p:sp>
      <p:sp>
        <p:nvSpPr>
          <p:cNvPr id="379907" name="Rectangle 3"/>
          <p:cNvSpPr>
            <a:spLocks noGrp="1" noChangeArrowheads="1"/>
          </p:cNvSpPr>
          <p:nvPr>
            <p:ph type="body" idx="1"/>
          </p:nvPr>
        </p:nvSpPr>
        <p:spPr>
          <a:xfrm>
            <a:off x="304800" y="1143000"/>
            <a:ext cx="8534400" cy="4525963"/>
          </a:xfrm>
        </p:spPr>
        <p:txBody>
          <a:bodyPr/>
          <a:lstStyle/>
          <a:p>
            <a:pPr>
              <a:buFontTx/>
              <a:buNone/>
            </a:pPr>
            <a:r>
              <a:rPr lang="en-US" sz="2800" u="sng" dirty="0"/>
              <a:t>Duration of Support</a:t>
            </a:r>
            <a:r>
              <a:rPr lang="en-US" sz="2800" dirty="0"/>
              <a:t>:</a:t>
            </a:r>
          </a:p>
          <a:p>
            <a:pPr lvl="1">
              <a:buFont typeface="Wingdings" panose="05000000000000000000" pitchFamily="2" charset="2"/>
              <a:buChar char="Ø"/>
            </a:pPr>
            <a:r>
              <a:rPr lang="en-US" sz="2400" dirty="0"/>
              <a:t>Predoc: 5 years* </a:t>
            </a:r>
          </a:p>
          <a:p>
            <a:pPr lvl="1">
              <a:buFont typeface="Wingdings" panose="05000000000000000000" pitchFamily="2" charset="2"/>
              <a:buChar char="Ø"/>
            </a:pPr>
            <a:r>
              <a:rPr lang="en-US" sz="2400" dirty="0"/>
              <a:t>Postdoc: 3 Years</a:t>
            </a:r>
          </a:p>
          <a:p>
            <a:pPr lvl="1">
              <a:buFont typeface="Wingdings" panose="05000000000000000000" pitchFamily="2" charset="2"/>
              <a:buChar char="Ø"/>
            </a:pPr>
            <a:r>
              <a:rPr lang="en-US" sz="2400" dirty="0"/>
              <a:t>Aggregate limits apply: any combination from individual and/or institutional awards</a:t>
            </a:r>
          </a:p>
          <a:p>
            <a:pPr>
              <a:buFont typeface="Wingdings" panose="05000000000000000000" pitchFamily="2" charset="2"/>
              <a:buChar char="Ø"/>
            </a:pPr>
            <a:r>
              <a:rPr lang="en-US" sz="2800" u="sng" dirty="0"/>
              <a:t>Exceptions:</a:t>
            </a:r>
          </a:p>
          <a:p>
            <a:pPr lvl="1">
              <a:buFont typeface="Wingdings" panose="05000000000000000000" pitchFamily="2" charset="2"/>
              <a:buChar char="Ø"/>
            </a:pPr>
            <a:r>
              <a:rPr lang="en-US" sz="2400" dirty="0"/>
              <a:t>Physicians/Clinicians (*combined-degree F30 allows 6 years) </a:t>
            </a:r>
          </a:p>
          <a:p>
            <a:pPr lvl="1">
              <a:buFont typeface="Wingdings" panose="05000000000000000000" pitchFamily="2" charset="2"/>
              <a:buChar char="Ø"/>
            </a:pPr>
            <a:r>
              <a:rPr lang="en-US" sz="2400" dirty="0"/>
              <a:t>Interruptions (break in service)</a:t>
            </a:r>
          </a:p>
          <a:p>
            <a:pPr lvl="1">
              <a:buFont typeface="Wingdings" panose="05000000000000000000" pitchFamily="2" charset="2"/>
              <a:buChar char="Ø"/>
            </a:pPr>
            <a:r>
              <a:rPr lang="en-US" sz="2400" dirty="0"/>
              <a:t>Waiver request requires IC prior approval</a:t>
            </a:r>
          </a:p>
        </p:txBody>
      </p:sp>
      <p:sp>
        <p:nvSpPr>
          <p:cNvPr id="5" name="Slide Number Placeholder 3"/>
          <p:cNvSpPr>
            <a:spLocks noGrp="1"/>
          </p:cNvSpPr>
          <p:nvPr>
            <p:ph type="sldNum" sz="quarter" idx="10"/>
          </p:nvPr>
        </p:nvSpPr>
        <p:spPr>
          <a:xfrm>
            <a:off x="8557260" y="6423660"/>
            <a:ext cx="381000" cy="304799"/>
          </a:xfrm>
          <a:noFill/>
        </p:spPr>
        <p:txBody>
          <a:bodyPr/>
          <a:lstStyle/>
          <a:p>
            <a:fld id="{35AC6F42-9309-45F3-9AE5-677869D997CE}" type="slidenum">
              <a:rPr lang="en-US" smtClean="0"/>
              <a:pPr/>
              <a:t>9</a:t>
            </a:fld>
            <a:endParaRPr lang="en-US" dirty="0" smtClean="0"/>
          </a:p>
        </p:txBody>
      </p:sp>
    </p:spTree>
    <p:extLst>
      <p:ext uri="{BB962C8B-B14F-4D97-AF65-F5344CB8AC3E}">
        <p14:creationId xmlns:p14="http://schemas.microsoft.com/office/powerpoint/2010/main" val="1604861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4D3FDCABACDA4895BB3A2CB9910DA9" ma:contentTypeVersion="0" ma:contentTypeDescription="Create a new document." ma:contentTypeScope="" ma:versionID="4a96bcca8d2ef54e3252a6bc9d01fd9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EC9694-A4D8-4442-8D4A-036347845C6B}">
  <ds:schemaRefs>
    <ds:schemaRef ds:uri="http://purl.org/dc/terms/"/>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4223C5A6-AC75-4070-85BF-E74E2FF6DA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03B1091-3D76-4FFB-9726-B99CBAD525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12072</TotalTime>
  <Words>4799</Words>
  <Application>Microsoft Office PowerPoint</Application>
  <PresentationFormat>On-screen Show (4:3)</PresentationFormat>
  <Paragraphs>715</Paragraphs>
  <Slides>71</Slides>
  <Notes>61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ＭＳ Ｐゴシック</vt:lpstr>
      <vt:lpstr>Arial</vt:lpstr>
      <vt:lpstr>Lucida Sans Unicode</vt:lpstr>
      <vt:lpstr>Tahoma</vt:lpstr>
      <vt:lpstr>Times New Roman</vt:lpstr>
      <vt:lpstr>Wingdings</vt:lpstr>
      <vt:lpstr>Default Design</vt:lpstr>
      <vt:lpstr>NIH Research Training Awards</vt:lpstr>
      <vt:lpstr>National Research Service Awards</vt:lpstr>
      <vt:lpstr>Research Training and Career Development Timeframe</vt:lpstr>
      <vt:lpstr>Research Training Programs</vt:lpstr>
      <vt:lpstr>Research Training Programs</vt:lpstr>
      <vt:lpstr>Research Training Programs</vt:lpstr>
      <vt:lpstr>Citizenship Requirements </vt:lpstr>
      <vt:lpstr>Degree Requirements</vt:lpstr>
      <vt:lpstr>NRSA Limitations</vt:lpstr>
      <vt:lpstr>PowerPoint Presentation</vt:lpstr>
      <vt:lpstr>Individual Fellowships: Predoctoral</vt:lpstr>
      <vt:lpstr>Individual Fellowships: Postdoctoral</vt:lpstr>
      <vt:lpstr>Fellowship Applications</vt:lpstr>
      <vt:lpstr>Fellowship Applications</vt:lpstr>
      <vt:lpstr>Fellowship Review and Award</vt:lpstr>
      <vt:lpstr>Fellowship Scored Review Criteria</vt:lpstr>
      <vt:lpstr>Additional Review Criteria &amp; Considerations</vt:lpstr>
      <vt:lpstr>PowerPoint Presentation</vt:lpstr>
      <vt:lpstr>Institutional Training Grants</vt:lpstr>
      <vt:lpstr>Institutional Training Grants</vt:lpstr>
      <vt:lpstr>Application</vt:lpstr>
      <vt:lpstr>Application (cont.)</vt:lpstr>
      <vt:lpstr>Application (cont.)</vt:lpstr>
      <vt:lpstr>Types of Institutional Awards</vt:lpstr>
      <vt:lpstr>Review for T’s</vt:lpstr>
      <vt:lpstr>Institutional Training: Review Criteria</vt:lpstr>
      <vt:lpstr>Additional Review Criteria &amp; Considerations</vt:lpstr>
      <vt:lpstr>PowerPoint Presentation</vt:lpstr>
      <vt:lpstr>Stipends</vt:lpstr>
      <vt:lpstr>Stipends (cont.)</vt:lpstr>
      <vt:lpstr>Projected Postdoctoral FY 17 Stipends</vt:lpstr>
      <vt:lpstr>Stipends (cont.)</vt:lpstr>
      <vt:lpstr>Stipend Supplementation </vt:lpstr>
      <vt:lpstr>Compensation</vt:lpstr>
      <vt:lpstr>Stipend Taxability</vt:lpstr>
      <vt:lpstr>Employee Benefits</vt:lpstr>
      <vt:lpstr>Leave</vt:lpstr>
      <vt:lpstr>Leave (cont.)</vt:lpstr>
      <vt:lpstr>Part-time Training</vt:lpstr>
      <vt:lpstr>Payback Requirements</vt:lpstr>
      <vt:lpstr>Acceptable Payback Service</vt:lpstr>
      <vt:lpstr>Acceptable Payback (cont.)</vt:lpstr>
      <vt:lpstr>Payback Reporting Requirements</vt:lpstr>
      <vt:lpstr>Financial Payback</vt:lpstr>
      <vt:lpstr>Waiver</vt:lpstr>
      <vt:lpstr>PowerPoint Presentation</vt:lpstr>
      <vt:lpstr>Signatures, Assurances, &amp; Certifications</vt:lpstr>
      <vt:lpstr>Initiation of Support</vt:lpstr>
      <vt:lpstr>Award Period</vt:lpstr>
      <vt:lpstr>Payment</vt:lpstr>
      <vt:lpstr>Tuition &amp; Fees</vt:lpstr>
      <vt:lpstr>Institutional Allowance  (includes Health Insurance)</vt:lpstr>
      <vt:lpstr> Reporting Procedures</vt:lpstr>
      <vt:lpstr>xTrain and Fellowships</vt:lpstr>
      <vt:lpstr>Changes in Project</vt:lpstr>
      <vt:lpstr>Progress Reports, FFR</vt:lpstr>
      <vt:lpstr>PowerPoint Presentation</vt:lpstr>
      <vt:lpstr>Costs: Summary Chart</vt:lpstr>
      <vt:lpstr>Costs: Stipends, Tuition </vt:lpstr>
      <vt:lpstr>Costs: Trainee Travel</vt:lpstr>
      <vt:lpstr>Costs: Training Related Expenses</vt:lpstr>
      <vt:lpstr>Rebudgeting</vt:lpstr>
      <vt:lpstr>Period of Support/Appt.</vt:lpstr>
      <vt:lpstr>“Overlapping” Appointment</vt:lpstr>
      <vt:lpstr>Statement of Appointment (Form PHS2271)</vt:lpstr>
      <vt:lpstr>Payback Agreement (Form PHS 6031)</vt:lpstr>
      <vt:lpstr>Termination Notice (PHS 416-7)</vt:lpstr>
      <vt:lpstr>xTrain—Electronic Submission of 2271s and Termination Notices—Now Required</vt:lpstr>
      <vt:lpstr>Reporting Requirements</vt:lpstr>
      <vt:lpstr>Other Resources</vt:lpstr>
      <vt:lpstr>PowerPoint Presentation</vt:lpstr>
    </vt:vector>
  </TitlesOfParts>
  <Company>NIH/OER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PowerPoint (PPT) Template - 508 Compliant</dc:title>
  <dc:subject>OER PowerPoint (PPT) Template - 508 Compliant</dc:subject>
  <dc:creator>NIH/OER</dc:creator>
  <cp:keywords>OER PowerPoint (PPT) Template - 508 Compliant</cp:keywords>
  <cp:lastModifiedBy>Wilburn, Shellie (NIH/OD) [E]</cp:lastModifiedBy>
  <cp:revision>163</cp:revision>
  <cp:lastPrinted>2016-03-15T19:36:06Z</cp:lastPrinted>
  <dcterms:created xsi:type="dcterms:W3CDTF">2006-12-01T15:20:27Z</dcterms:created>
  <dcterms:modified xsi:type="dcterms:W3CDTF">2016-09-29T11:40:34Z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0x010100CF4D3FDCABACDA4895BB3A2CB9910DA9</vt:lpwstr>
  </property>
</Properties>
</file>