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8" r:id="rId3"/>
    <p:sldMasterId id="2147483714" r:id="rId4"/>
    <p:sldMasterId id="2147483730" r:id="rId5"/>
    <p:sldMasterId id="2147483742" r:id="rId6"/>
    <p:sldMasterId id="2147483754" r:id="rId7"/>
    <p:sldMasterId id="2147483767" r:id="rId8"/>
    <p:sldMasterId id="2147483779" r:id="rId9"/>
    <p:sldMasterId id="2147483791" r:id="rId10"/>
    <p:sldMasterId id="2147483804" r:id="rId11"/>
    <p:sldMasterId id="2147483818" r:id="rId12"/>
    <p:sldMasterId id="2147483834" r:id="rId13"/>
    <p:sldMasterId id="2147483860" r:id="rId14"/>
  </p:sldMasterIdLst>
  <p:notesMasterIdLst>
    <p:notesMasterId r:id="rId52"/>
  </p:notesMasterIdLst>
  <p:handoutMasterIdLst>
    <p:handoutMasterId r:id="rId53"/>
  </p:handoutMasterIdLst>
  <p:sldIdLst>
    <p:sldId id="377" r:id="rId15"/>
    <p:sldId id="280" r:id="rId16"/>
    <p:sldId id="281" r:id="rId17"/>
    <p:sldId id="379" r:id="rId18"/>
    <p:sldId id="384" r:id="rId19"/>
    <p:sldId id="385" r:id="rId20"/>
    <p:sldId id="382" r:id="rId21"/>
    <p:sldId id="381" r:id="rId22"/>
    <p:sldId id="290" r:id="rId23"/>
    <p:sldId id="292" r:id="rId24"/>
    <p:sldId id="369" r:id="rId25"/>
    <p:sldId id="364" r:id="rId26"/>
    <p:sldId id="365" r:id="rId27"/>
    <p:sldId id="383" r:id="rId28"/>
    <p:sldId id="372" r:id="rId29"/>
    <p:sldId id="386" r:id="rId30"/>
    <p:sldId id="387" r:id="rId31"/>
    <p:sldId id="344" r:id="rId32"/>
    <p:sldId id="371" r:id="rId33"/>
    <p:sldId id="310" r:id="rId34"/>
    <p:sldId id="340" r:id="rId35"/>
    <p:sldId id="318" r:id="rId36"/>
    <p:sldId id="334" r:id="rId37"/>
    <p:sldId id="319" r:id="rId38"/>
    <p:sldId id="368" r:id="rId39"/>
    <p:sldId id="373" r:id="rId40"/>
    <p:sldId id="360" r:id="rId41"/>
    <p:sldId id="388" r:id="rId42"/>
    <p:sldId id="348" r:id="rId43"/>
    <p:sldId id="349" r:id="rId44"/>
    <p:sldId id="378" r:id="rId45"/>
    <p:sldId id="350" r:id="rId46"/>
    <p:sldId id="351" r:id="rId47"/>
    <p:sldId id="352" r:id="rId48"/>
    <p:sldId id="376" r:id="rId49"/>
    <p:sldId id="374" r:id="rId50"/>
    <p:sldId id="375" r:id="rId5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Rockey" initials="" lastIdx="1" clrIdx="0"/>
  <p:cmAuthor id="1" name="Betty" initials="B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93939"/>
    <a:srgbClr val="B9CDE5"/>
    <a:srgbClr val="005878"/>
    <a:srgbClr val="FFFFFF"/>
    <a:srgbClr val="EEF4F8"/>
    <a:srgbClr val="006BBD"/>
    <a:srgbClr val="000000"/>
    <a:srgbClr val="8DB4E3"/>
    <a:srgbClr val="D5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3534" autoAdjust="0"/>
  </p:normalViewPr>
  <p:slideViewPr>
    <p:cSldViewPr>
      <p:cViewPr varScale="1">
        <p:scale>
          <a:sx n="92" d="100"/>
          <a:sy n="92" d="100"/>
        </p:scale>
        <p:origin x="8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35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hsrv02\home2$\mportnoy\Fy2012sh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40"/>
      <c:rotY val="3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6187097367302"/>
          <c:y val="8.4407646984867607E-2"/>
          <c:w val="0.81393144829027309"/>
          <c:h val="0.80101325300183901"/>
        </c:manualLayout>
      </c:layout>
      <c:pie3DChart>
        <c:varyColors val="1"/>
        <c:ser>
          <c:idx val="0"/>
          <c:order val="0"/>
          <c:tx>
            <c:strRef>
              <c:f>'chart data'!$B$1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96633"/>
            </a:solidFill>
          </c:spPr>
          <c:explosion val="25"/>
          <c:dPt>
            <c:idx val="0"/>
            <c:bubble3D val="0"/>
            <c:spPr>
              <a:solidFill>
                <a:srgbClr val="9999FF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B9CDE5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B9CDE5"/>
              </a:solidFill>
            </c:spPr>
          </c:dPt>
          <c:dPt>
            <c:idx val="7"/>
            <c:bubble3D val="0"/>
            <c:spPr>
              <a:solidFill>
                <a:srgbClr val="B9CDE5"/>
              </a:solidFill>
            </c:spPr>
          </c:dPt>
          <c:dPt>
            <c:idx val="8"/>
            <c:bubble3D val="0"/>
            <c:spPr>
              <a:solidFill>
                <a:srgbClr val="B9CDE5"/>
              </a:solidFill>
            </c:spPr>
          </c:dPt>
          <c:dPt>
            <c:idx val="9"/>
            <c:bubble3D val="0"/>
            <c:spPr>
              <a:solidFill>
                <a:srgbClr val="B9CDE5"/>
              </a:solidFill>
            </c:spPr>
          </c:dPt>
          <c:dPt>
            <c:idx val="10"/>
            <c:bubble3D val="0"/>
            <c:spPr>
              <a:solidFill>
                <a:srgbClr val="B9CDE5"/>
              </a:solidFill>
            </c:spPr>
          </c:dPt>
          <c:dLbls>
            <c:dLbl>
              <c:idx val="0"/>
              <c:layout>
                <c:manualLayout>
                  <c:x val="-0.18601346549060302"/>
                  <c:y val="0.207111435261097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692337602115201E-2"/>
                  <c:y val="9.49916519156624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HHS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691504641551201E-2"/>
                  <c:y val="1.055334201780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080682230435715E-2"/>
                  <c:y val="5.421978992711231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204375543062991E-2"/>
                  <c:y val="-8.4485978355528207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2019157194795706E-3"/>
                  <c:y val="1.5703695142281805E-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All Others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65983375229706"/>
                      <c:h val="0.23123716830120317"/>
                    </c:manualLayout>
                  </c15:layout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data'!$A$2:$A$12</c:f>
              <c:strCache>
                <c:ptCount val="11"/>
                <c:pt idx="0">
                  <c:v>DOD</c:v>
                </c:pt>
                <c:pt idx="1">
                  <c:v>HHS</c:v>
                </c:pt>
                <c:pt idx="2">
                  <c:v>DOE</c:v>
                </c:pt>
                <c:pt idx="3">
                  <c:v>NASA</c:v>
                </c:pt>
                <c:pt idx="4">
                  <c:v>NSF</c:v>
                </c:pt>
                <c:pt idx="5">
                  <c:v>USDA</c:v>
                </c:pt>
                <c:pt idx="6">
                  <c:v>DHS</c:v>
                </c:pt>
                <c:pt idx="7">
                  <c:v>DOC</c:v>
                </c:pt>
                <c:pt idx="8">
                  <c:v>DOT</c:v>
                </c:pt>
                <c:pt idx="9">
                  <c:v>Education</c:v>
                </c:pt>
                <c:pt idx="10">
                  <c:v>EPA</c:v>
                </c:pt>
              </c:strCache>
            </c:strRef>
          </c:cat>
          <c:val>
            <c:numRef>
              <c:f>'chart data'!$B$2:$B$12</c:f>
              <c:numCache>
                <c:formatCode>_(* #,##0_);_(* \(#,##0\);_(* "-"??_);_(@_)</c:formatCode>
                <c:ptCount val="11"/>
                <c:pt idx="0">
                  <c:v>1069648610</c:v>
                </c:pt>
                <c:pt idx="1">
                  <c:v>797000000</c:v>
                </c:pt>
                <c:pt idx="2">
                  <c:v>206142219</c:v>
                </c:pt>
                <c:pt idx="3">
                  <c:v>180103848</c:v>
                </c:pt>
                <c:pt idx="4">
                  <c:v>176000000</c:v>
                </c:pt>
                <c:pt idx="5">
                  <c:v>25280000</c:v>
                </c:pt>
                <c:pt idx="6">
                  <c:v>17727859</c:v>
                </c:pt>
                <c:pt idx="7">
                  <c:v>8408000</c:v>
                </c:pt>
                <c:pt idx="8">
                  <c:v>7887420</c:v>
                </c:pt>
                <c:pt idx="9">
                  <c:v>7500000</c:v>
                </c:pt>
                <c:pt idx="10">
                  <c:v>4192000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00564971751412E-2"/>
          <c:y val="0.11394024820971453"/>
          <c:w val="0.84392655367231639"/>
          <c:h val="0.8297326723048508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6ABB"/>
              </a:solidFill>
            </c:spPr>
          </c:dPt>
          <c:dPt>
            <c:idx val="1"/>
            <c:bubble3D val="0"/>
            <c:spPr>
              <a:solidFill>
                <a:srgbClr val="008AF2"/>
              </a:solidFill>
            </c:spPr>
          </c:dPt>
          <c:dPt>
            <c:idx val="2"/>
            <c:bubble3D val="0"/>
            <c:spPr>
              <a:solidFill>
                <a:srgbClr val="45A3F1"/>
              </a:solidFill>
            </c:spPr>
          </c:dPt>
          <c:dPt>
            <c:idx val="3"/>
            <c:bubble3D val="0"/>
            <c:spPr>
              <a:solidFill>
                <a:srgbClr val="7BBEF5"/>
              </a:solidFill>
            </c:spPr>
          </c:dPt>
          <c:dPt>
            <c:idx val="4"/>
            <c:bubble3D val="0"/>
            <c:spPr>
              <a:solidFill>
                <a:srgbClr val="61A0E5"/>
              </a:solidFill>
            </c:spPr>
          </c:dPt>
          <c:dPt>
            <c:idx val="5"/>
            <c:bubble3D val="0"/>
            <c:spPr>
              <a:solidFill>
                <a:srgbClr val="5CB3ED"/>
              </a:solidFill>
            </c:spPr>
          </c:dPt>
          <c:dPt>
            <c:idx val="6"/>
            <c:bubble3D val="0"/>
            <c:spPr>
              <a:solidFill>
                <a:srgbClr val="7CC3F4"/>
              </a:solidFill>
            </c:spPr>
          </c:dPt>
          <c:dPt>
            <c:idx val="7"/>
            <c:bubble3D val="0"/>
            <c:spPr>
              <a:solidFill>
                <a:srgbClr val="A3D5F7"/>
              </a:solidFill>
            </c:spPr>
          </c:dPt>
          <c:dPt>
            <c:idx val="8"/>
            <c:bubble3D val="0"/>
            <c:spPr>
              <a:solidFill>
                <a:srgbClr val="AFE5ED"/>
              </a:solidFill>
            </c:spPr>
          </c:dPt>
          <c:dPt>
            <c:idx val="9"/>
            <c:bubble3D val="0"/>
            <c:spPr>
              <a:solidFill>
                <a:srgbClr val="93DDE7"/>
              </a:solidFill>
            </c:spPr>
          </c:dPt>
          <c:dPt>
            <c:idx val="10"/>
            <c:bubble3D val="0"/>
            <c:spPr>
              <a:solidFill>
                <a:srgbClr val="74BDCF"/>
              </a:solidFill>
            </c:spPr>
          </c:dPt>
          <c:dPt>
            <c:idx val="11"/>
            <c:bubble3D val="0"/>
            <c:spPr>
              <a:solidFill>
                <a:srgbClr val="60D3E1"/>
              </a:solidFill>
            </c:spPr>
          </c:dPt>
          <c:dPt>
            <c:idx val="12"/>
            <c:bubble3D val="0"/>
            <c:spPr>
              <a:solidFill>
                <a:srgbClr val="3CBED0"/>
              </a:solidFill>
            </c:spPr>
          </c:dPt>
          <c:dPt>
            <c:idx val="13"/>
            <c:bubble3D val="0"/>
            <c:spPr>
              <a:solidFill>
                <a:srgbClr val="3FCDCD"/>
              </a:solidFill>
            </c:spPr>
          </c:dPt>
          <c:dPt>
            <c:idx val="14"/>
            <c:bubble3D val="0"/>
            <c:spPr>
              <a:solidFill>
                <a:srgbClr val="41CBB4"/>
              </a:solidFill>
            </c:spPr>
          </c:dPt>
          <c:dPt>
            <c:idx val="15"/>
            <c:bubble3D val="0"/>
            <c:spPr>
              <a:solidFill>
                <a:srgbClr val="3AB79F"/>
              </a:solidFill>
            </c:spPr>
          </c:dPt>
          <c:dPt>
            <c:idx val="16"/>
            <c:bubble3D val="0"/>
            <c:spPr>
              <a:solidFill>
                <a:srgbClr val="40CD97"/>
              </a:solidFill>
            </c:spPr>
          </c:dPt>
          <c:dPt>
            <c:idx val="17"/>
            <c:bubble3D val="0"/>
            <c:spPr>
              <a:solidFill>
                <a:srgbClr val="34D77E"/>
              </a:solidFill>
            </c:spPr>
          </c:dPt>
          <c:dPt>
            <c:idx val="18"/>
            <c:bubble3D val="0"/>
            <c:spPr>
              <a:solidFill>
                <a:srgbClr val="40CD58"/>
              </a:solidFill>
            </c:spPr>
          </c:dPt>
          <c:dPt>
            <c:idx val="19"/>
            <c:bubble3D val="0"/>
            <c:spPr>
              <a:solidFill>
                <a:srgbClr val="74C746"/>
              </a:solidFill>
            </c:spPr>
          </c:dPt>
          <c:dPt>
            <c:idx val="20"/>
            <c:bubble3D val="0"/>
            <c:spPr>
              <a:solidFill>
                <a:srgbClr val="A3D74C"/>
              </a:solidFill>
            </c:spPr>
          </c:dPt>
          <c:dPt>
            <c:idx val="21"/>
            <c:bubble3D val="0"/>
            <c:spPr>
              <a:solidFill>
                <a:srgbClr val="D7DF62"/>
              </a:solidFill>
            </c:spPr>
          </c:dPt>
          <c:dPt>
            <c:idx val="22"/>
            <c:bubble3D val="0"/>
            <c:spPr>
              <a:solidFill>
                <a:srgbClr val="E9F374"/>
              </a:solidFill>
            </c:spPr>
          </c:dPt>
          <c:dPt>
            <c:idx val="23"/>
            <c:bubble3D val="0"/>
            <c:spPr>
              <a:solidFill>
                <a:srgbClr val="925212"/>
              </a:solidFill>
            </c:spPr>
          </c:dPt>
          <c:dLbls>
            <c:dLbl>
              <c:idx val="0"/>
              <c:layout>
                <c:manualLayout>
                  <c:x val="-6.6333466791227369E-2"/>
                  <c:y val="6.7864618774505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005238222340851"/>
                  <c:y val="4.537604095784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519623871168646"/>
                  <c:y val="-0.17984381581931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549846523421859E-2"/>
                  <c:y val="-0.213301091993130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432770585880153E-2"/>
                  <c:y val="-0.19858996792067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2"/>
              <c:layout/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004D86"/>
                        </a:solidFill>
                        <a:latin typeface="Trebuchet MS" panose="020B0603020202020204" pitchFamily="34" charset="0"/>
                        <a:cs typeface="Calibri" pitchFamily="34" charset="0"/>
                      </a:defRPr>
                    </a:pPr>
                    <a:r>
                      <a:rPr lang="en-US" dirty="0" smtClean="0"/>
                      <a:t>NCCIH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>
                      <a:solidFill>
                        <a:srgbClr val="004D86"/>
                      </a:solidFill>
                      <a:latin typeface="Trebuchet MS" panose="020B0603020202020204" pitchFamily="34" charset="0"/>
                      <a:cs typeface="Calibri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rebuchet MS" panose="020B0603020202020204" pitchFamily="34" charset="0"/>
                    <a:cs typeface="Calibri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Sheet1!$A$1:$A$24</c:f>
              <c:strCache>
                <c:ptCount val="24"/>
                <c:pt idx="0">
                  <c:v>NCI</c:v>
                </c:pt>
                <c:pt idx="1">
                  <c:v>NIAID</c:v>
                </c:pt>
                <c:pt idx="2">
                  <c:v>NHLBI</c:v>
                </c:pt>
                <c:pt idx="3">
                  <c:v>NIGMS</c:v>
                </c:pt>
                <c:pt idx="4">
                  <c:v>NIDDK</c:v>
                </c:pt>
                <c:pt idx="5">
                  <c:v>NINDS</c:v>
                </c:pt>
                <c:pt idx="6">
                  <c:v>NIMH</c:v>
                </c:pt>
                <c:pt idx="7">
                  <c:v>NICHD</c:v>
                </c:pt>
                <c:pt idx="8">
                  <c:v>NIA</c:v>
                </c:pt>
                <c:pt idx="9">
                  <c:v>NIDA</c:v>
                </c:pt>
                <c:pt idx="10">
                  <c:v>NEI</c:v>
                </c:pt>
                <c:pt idx="11">
                  <c:v>NCATS</c:v>
                </c:pt>
                <c:pt idx="12">
                  <c:v>NIEHS</c:v>
                </c:pt>
                <c:pt idx="13">
                  <c:v>NIAMS</c:v>
                </c:pt>
                <c:pt idx="14">
                  <c:v>NHGRI</c:v>
                </c:pt>
                <c:pt idx="15">
                  <c:v>NIAAA</c:v>
                </c:pt>
                <c:pt idx="16">
                  <c:v>NIDCD</c:v>
                </c:pt>
                <c:pt idx="17">
                  <c:v>NIDCR</c:v>
                </c:pt>
                <c:pt idx="18">
                  <c:v>NIBIB</c:v>
                </c:pt>
                <c:pt idx="19">
                  <c:v>NIMHD</c:v>
                </c:pt>
                <c:pt idx="20">
                  <c:v>ORIP</c:v>
                </c:pt>
                <c:pt idx="21">
                  <c:v>NINR</c:v>
                </c:pt>
                <c:pt idx="22">
                  <c:v>NCCAM</c:v>
                </c:pt>
                <c:pt idx="23">
                  <c:v>NLM</c:v>
                </c:pt>
              </c:strCache>
            </c:strRef>
          </c:cat>
          <c:val>
            <c:numRef>
              <c:f>Sheet1!$B$1:$B$24</c:f>
              <c:numCache>
                <c:formatCode>#,##0.000_);[Red]\-#,##0.000</c:formatCode>
                <c:ptCount val="24"/>
                <c:pt idx="0" formatCode="&quot;$&quot;#,##0.000_);[Red]\-&quot;$&quot;#,##0.000">
                  <c:v>115.11799999999999</c:v>
                </c:pt>
                <c:pt idx="1">
                  <c:v>109.949</c:v>
                </c:pt>
                <c:pt idx="2">
                  <c:v>81.138999999999996</c:v>
                </c:pt>
                <c:pt idx="3">
                  <c:v>62.588000000000001</c:v>
                </c:pt>
                <c:pt idx="4">
                  <c:v>49.927</c:v>
                </c:pt>
                <c:pt idx="5">
                  <c:v>41.842999999999996</c:v>
                </c:pt>
                <c:pt idx="6">
                  <c:v>36.457999999999998</c:v>
                </c:pt>
                <c:pt idx="7">
                  <c:v>31.404999999999998</c:v>
                </c:pt>
                <c:pt idx="8">
                  <c:v>27.974999999999998</c:v>
                </c:pt>
                <c:pt idx="9">
                  <c:v>26.7</c:v>
                </c:pt>
                <c:pt idx="10">
                  <c:v>18.048999999999999</c:v>
                </c:pt>
                <c:pt idx="11">
                  <c:v>15.285</c:v>
                </c:pt>
                <c:pt idx="12">
                  <c:v>13.919</c:v>
                </c:pt>
                <c:pt idx="13">
                  <c:v>13.298999999999999</c:v>
                </c:pt>
                <c:pt idx="14">
                  <c:v>11.339</c:v>
                </c:pt>
                <c:pt idx="15">
                  <c:v>11.218999999999999</c:v>
                </c:pt>
                <c:pt idx="16">
                  <c:v>10.468</c:v>
                </c:pt>
                <c:pt idx="17">
                  <c:v>9.3650000000000002</c:v>
                </c:pt>
                <c:pt idx="18">
                  <c:v>9.0129999999999999</c:v>
                </c:pt>
                <c:pt idx="19">
                  <c:v>7.82</c:v>
                </c:pt>
                <c:pt idx="20">
                  <c:v>6.891</c:v>
                </c:pt>
                <c:pt idx="21">
                  <c:v>3.5129999999999999</c:v>
                </c:pt>
                <c:pt idx="22">
                  <c:v>3.0649999999999999</c:v>
                </c:pt>
                <c:pt idx="23">
                  <c:v>0.747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018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t" anchorCtr="0" compatLnSpc="1">
            <a:prstTxWarp prst="textNoShape">
              <a:avLst/>
            </a:prstTxWarp>
          </a:bodyPr>
          <a:lstStyle>
            <a:lvl1pPr defTabSz="924849">
              <a:defRPr sz="120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466" y="1"/>
            <a:ext cx="3012018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t" anchorCtr="0" compatLnSpc="1">
            <a:prstTxWarp prst="textNoShape">
              <a:avLst/>
            </a:prstTxWarp>
          </a:bodyPr>
          <a:lstStyle>
            <a:lvl1pPr algn="r" defTabSz="924849"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446"/>
            <a:ext cx="3012018" cy="4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b" anchorCtr="0" compatLnSpc="1">
            <a:prstTxWarp prst="textNoShape">
              <a:avLst/>
            </a:prstTxWarp>
          </a:bodyPr>
          <a:lstStyle>
            <a:lvl1pPr defTabSz="924849">
              <a:defRPr sz="1200"/>
            </a:lvl1pPr>
          </a:lstStyle>
          <a:p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466" y="8772446"/>
            <a:ext cx="3012018" cy="4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b" anchorCtr="0" compatLnSpc="1">
            <a:prstTxWarp prst="textNoShape">
              <a:avLst/>
            </a:prstTxWarp>
          </a:bodyPr>
          <a:lstStyle>
            <a:lvl1pPr algn="r" defTabSz="924849">
              <a:defRPr sz="1200"/>
            </a:lvl1pPr>
          </a:lstStyle>
          <a:p>
            <a:fld id="{AD9DCF04-8AE1-CC49-80A1-1E9496B441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018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t" anchorCtr="0" compatLnSpc="1">
            <a:prstTxWarp prst="textNoShape">
              <a:avLst/>
            </a:prstTxWarp>
          </a:bodyPr>
          <a:lstStyle>
            <a:lvl1pPr defTabSz="924849"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466" y="1"/>
            <a:ext cx="3012018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t" anchorCtr="0" compatLnSpc="1">
            <a:prstTxWarp prst="textNoShape">
              <a:avLst/>
            </a:prstTxWarp>
          </a:bodyPr>
          <a:lstStyle>
            <a:lvl1pPr algn="r" defTabSz="924849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7" y="4387017"/>
            <a:ext cx="5559424" cy="415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446"/>
            <a:ext cx="3012018" cy="4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b" anchorCtr="0" compatLnSpc="1">
            <a:prstTxWarp prst="textNoShape">
              <a:avLst/>
            </a:prstTxWarp>
          </a:bodyPr>
          <a:lstStyle>
            <a:lvl1pPr defTabSz="924849"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466" y="8772446"/>
            <a:ext cx="3012018" cy="4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83" tIns="46241" rIns="92483" bIns="46241" numCol="1" anchor="b" anchorCtr="0" compatLnSpc="1">
            <a:prstTxWarp prst="textNoShape">
              <a:avLst/>
            </a:prstTxWarp>
          </a:bodyPr>
          <a:lstStyle>
            <a:lvl1pPr algn="r" defTabSz="924849">
              <a:defRPr sz="1200"/>
            </a:lvl1pPr>
          </a:lstStyle>
          <a:p>
            <a:fld id="{EBD98385-F1D5-B84A-ABBF-D8781C4363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00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D66A-EC21-411E-91D9-AC5DC346807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1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AA638-E26C-4758-BB64-B24475CCB0B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2150"/>
            <a:ext cx="4618038" cy="3463925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1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8500"/>
            <a:ext cx="4598987" cy="3449638"/>
          </a:xfrm>
          <a:ln cap="flat">
            <a:solidFill>
              <a:schemeClr val="tx1"/>
            </a:solidFill>
          </a:ln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289" y="4385535"/>
            <a:ext cx="5093504" cy="4157836"/>
          </a:xfrm>
          <a:ln/>
        </p:spPr>
        <p:txBody>
          <a:bodyPr lIns="92434" tIns="45435" rIns="92434" bIns="454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8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6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12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72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0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6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6F821-3F59-48F3-B747-DE96944964BC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1730" name="Rectangle 7"/>
          <p:cNvSpPr txBox="1">
            <a:spLocks noGrp="1" noChangeArrowheads="1"/>
          </p:cNvSpPr>
          <p:nvPr/>
        </p:nvSpPr>
        <p:spPr bwMode="auto">
          <a:xfrm>
            <a:off x="3980029" y="8773887"/>
            <a:ext cx="3044795" cy="4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7C882CB8-1E0A-4A5D-8FF6-E88C3907E140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41731" name="Rectangle 7"/>
          <p:cNvSpPr txBox="1">
            <a:spLocks noGrp="1" noChangeArrowheads="1"/>
          </p:cNvSpPr>
          <p:nvPr/>
        </p:nvSpPr>
        <p:spPr bwMode="auto">
          <a:xfrm>
            <a:off x="3980029" y="8773887"/>
            <a:ext cx="3044795" cy="4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2" tIns="45756" rIns="91512" bIns="45756" anchor="b"/>
          <a:lstStyle/>
          <a:p>
            <a:pPr algn="r"/>
            <a:fld id="{2A09BC1F-CC00-4CD5-B127-3E5A9148219D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4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548" y="4390098"/>
            <a:ext cx="5621160" cy="4156632"/>
          </a:xfrm>
        </p:spPr>
        <p:txBody>
          <a:bodyPr lIns="91512" tIns="45756" rIns="91512" bIns="4575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53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AADCC-0D3A-46CD-9DF1-70F2F37C023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23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21212" cy="3465513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810"/>
            <a:ext cx="5140960" cy="415520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45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19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47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06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36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10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C9DDF-F8F8-4940-B2E2-12D1D889DAE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29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33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C9DDF-F8F8-4940-B2E2-12D1D889DAE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30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26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52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C9DDF-F8F8-4940-B2E2-12D1D889DAE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32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3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C9DDF-F8F8-4940-B2E2-12D1D889DAE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33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64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69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59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7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8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EF0A0-8ECC-4121-AE38-5054D0D41C27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8500"/>
            <a:ext cx="4600575" cy="3451225"/>
          </a:xfrm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387336"/>
            <a:ext cx="5140960" cy="41558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8988" cy="3449638"/>
          </a:xfrm>
          <a:ln cap="flat">
            <a:solidFill>
              <a:schemeClr val="tx1"/>
            </a:solidFill>
          </a:ln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7" y="4385536"/>
            <a:ext cx="5137714" cy="4157836"/>
          </a:xfrm>
          <a:ln/>
        </p:spPr>
        <p:txBody>
          <a:bodyPr lIns="92434" tIns="45435" rIns="92434" bIns="4543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3DF1-2C2D-4366-AADB-3DA0FABCB9C4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98500"/>
            <a:ext cx="4605337" cy="34528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861" y="4388524"/>
            <a:ext cx="5152730" cy="41566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3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1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0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C9DDF-F8F8-4940-B2E2-12D1D889DAE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39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827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789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47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19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5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566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3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35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515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2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78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49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194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181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753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838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754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661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48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281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5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35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35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350"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04539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9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1800"/>
            </a:lvl1pPr>
            <a:lvl2pPr>
              <a:defRPr sz="165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35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35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35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1800"/>
            </a:lvl1pPr>
            <a:lvl2pPr>
              <a:defRPr sz="165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35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35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35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5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9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30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2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192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705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566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901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0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8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598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913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536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5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35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35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350"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8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392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1800"/>
            </a:lvl1pPr>
            <a:lvl2pPr>
              <a:defRPr sz="165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35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35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35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1800"/>
            </a:lvl1pPr>
            <a:lvl2pPr>
              <a:defRPr sz="165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35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35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35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9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69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9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96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171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255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01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444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158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9776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51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3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842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5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9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556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5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075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117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637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009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538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067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87606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74438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857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3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01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6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9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970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5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39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082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32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26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04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9657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554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0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8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8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8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9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1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52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28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0453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59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61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49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7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44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0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29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63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47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08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17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70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13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429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2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78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89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55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76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47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0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15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5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9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9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57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62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7226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73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26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6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2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30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3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9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78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4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91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59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558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65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72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6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86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9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5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38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483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35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67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424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00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241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9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14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4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1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34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79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2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86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52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004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409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4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46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172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337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52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755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0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97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44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15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107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8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7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000"/>
            <a:ext cx="6350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ih-sbir-logo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584"/>
            <a:ext cx="3657600" cy="5174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32" r:id="rId12"/>
    <p:sldLayoutId id="214748383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Char char="•"/>
        <a:defRPr sz="3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Courier New" panose="02070309020205020404" pitchFamily="49" charset="0"/>
        <a:buChar char="o"/>
        <a:defRPr sz="28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Wingdings" panose="05000000000000000000" pitchFamily="2" charset="2"/>
        <a:buChar char="§"/>
        <a:defRPr sz="24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Wingdings" panose="05000000000000000000" pitchFamily="2" charset="2"/>
        <a:buChar char="q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Trebuchet MS" panose="020B0603020202020204" pitchFamily="34" charset="0"/>
        <a:buChar char="»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F3F3F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3F3F3F"/>
                </a:solidFill>
              </a:rPr>
              <a:t>Office of Extramural Research</a:t>
            </a:r>
            <a:endParaRPr lang="en-US" sz="1200" i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7001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2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2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7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2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2"/>
            <a:ext cx="25146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E5E5E5">
                    <a:lumMod val="10000"/>
                  </a:srgbClr>
                </a:solidFill>
              </a:rPr>
              <a:t>National Institutes of Health</a:t>
            </a:r>
          </a:p>
          <a:p>
            <a:r>
              <a:rPr lang="en-US" sz="900" i="1" dirty="0">
                <a:solidFill>
                  <a:srgbClr val="E5E5E5">
                    <a:lumMod val="10000"/>
                  </a:srgbClr>
                </a:solidFill>
              </a:rPr>
              <a:t>Office of Extramural Research</a:t>
            </a:r>
          </a:p>
        </p:txBody>
      </p:sp>
    </p:spTree>
    <p:extLst>
      <p:ext uri="{BB962C8B-B14F-4D97-AF65-F5344CB8AC3E}">
        <p14:creationId xmlns:p14="http://schemas.microsoft.com/office/powerpoint/2010/main" val="4927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Char char="•"/>
        <a:defRPr sz="24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Courier New" panose="02070309020205020404" pitchFamily="49" charset="0"/>
        <a:buChar char="o"/>
        <a:defRPr sz="21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Wingdings" panose="05000000000000000000" pitchFamily="2" charset="2"/>
        <a:buChar char="§"/>
        <a:defRPr sz="18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Wingdings" panose="05000000000000000000" pitchFamily="2" charset="2"/>
        <a:buChar char="q"/>
        <a:defRPr sz="15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Trebuchet MS" panose="020B0603020202020204" pitchFamily="34" charset="0"/>
        <a:buChar char="»"/>
        <a:defRPr sz="15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7001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2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2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7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2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2"/>
            <a:ext cx="25146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E5E5E5">
                    <a:lumMod val="10000"/>
                  </a:srgbClr>
                </a:solidFill>
              </a:rPr>
              <a:t>National Institutes of Health</a:t>
            </a:r>
          </a:p>
          <a:p>
            <a:r>
              <a:rPr lang="en-US" sz="900" i="1" dirty="0">
                <a:solidFill>
                  <a:srgbClr val="E5E5E5">
                    <a:lumMod val="10000"/>
                  </a:srgbClr>
                </a:solidFill>
              </a:rPr>
              <a:t>Office of Extramural Research</a:t>
            </a:r>
          </a:p>
        </p:txBody>
      </p:sp>
    </p:spTree>
    <p:extLst>
      <p:ext uri="{BB962C8B-B14F-4D97-AF65-F5344CB8AC3E}">
        <p14:creationId xmlns:p14="http://schemas.microsoft.com/office/powerpoint/2010/main" val="341926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Char char="•"/>
        <a:defRPr sz="24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Courier New" panose="02070309020205020404" pitchFamily="49" charset="0"/>
        <a:buChar char="o"/>
        <a:defRPr sz="21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Wingdings" panose="05000000000000000000" pitchFamily="2" charset="2"/>
        <a:buChar char="§"/>
        <a:defRPr sz="18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Wingdings" panose="05000000000000000000" pitchFamily="2" charset="2"/>
        <a:buChar char="q"/>
        <a:defRPr sz="15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Trebuchet MS" panose="020B0603020202020204" pitchFamily="34" charset="0"/>
        <a:buChar char="»"/>
        <a:defRPr sz="15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5E5E5">
                    <a:lumMod val="10000"/>
                  </a:srgbClr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E5E5E5">
                    <a:lumMod val="10000"/>
                  </a:srgbClr>
                </a:solidFill>
              </a:rPr>
              <a:t>Office of Extramural Research</a:t>
            </a:r>
            <a:endParaRPr lang="en-US" sz="1200" i="1" dirty="0">
              <a:solidFill>
                <a:srgbClr val="E5E5E5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Char char="•"/>
        <a:defRPr sz="3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Courier New" panose="02070309020205020404" pitchFamily="49" charset="0"/>
        <a:buChar char="o"/>
        <a:defRPr sz="28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Wingdings" panose="05000000000000000000" pitchFamily="2" charset="2"/>
        <a:buChar char="§"/>
        <a:defRPr sz="24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Wingdings" panose="05000000000000000000" pitchFamily="2" charset="2"/>
        <a:buChar char="q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Trebuchet MS" panose="020B0603020202020204" pitchFamily="34" charset="0"/>
        <a:buChar char="»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000"/>
            <a:ext cx="6350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ih-sbir-logo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584"/>
            <a:ext cx="3657600" cy="5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Char char="•"/>
        <a:defRPr sz="3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Courier New" panose="02070309020205020404" pitchFamily="49" charset="0"/>
        <a:buChar char="o"/>
        <a:defRPr sz="28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Wingdings" panose="05000000000000000000" pitchFamily="2" charset="2"/>
        <a:buChar char="§"/>
        <a:defRPr sz="24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SzPct val="70000"/>
        <a:buFont typeface="Wingdings" panose="05000000000000000000" pitchFamily="2" charset="2"/>
        <a:buChar char="q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13972"/>
        </a:buClr>
        <a:buFont typeface="Trebuchet MS" panose="020B0603020202020204" pitchFamily="34" charset="0"/>
        <a:buChar char="»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Office of Extramural Research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874" r:id="rId12"/>
    <p:sldLayoutId id="2147483875" r:id="rId1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3">
              <a:lumMod val="25000"/>
            </a:schemeClr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Office of Extramural Research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National Institutes of Health</a:t>
            </a:r>
          </a:p>
          <a:p>
            <a:r>
              <a:rPr lang="en-US" sz="1200" i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Office of Extramural Research</a:t>
            </a:r>
          </a:p>
        </p:txBody>
      </p:sp>
    </p:spTree>
    <p:extLst>
      <p:ext uri="{BB962C8B-B14F-4D97-AF65-F5344CB8AC3E}">
        <p14:creationId xmlns:p14="http://schemas.microsoft.com/office/powerpoint/2010/main" val="373654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F3F3F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3F3F3F"/>
                </a:solidFill>
              </a:rPr>
              <a:t>Office of Extramural Research</a:t>
            </a:r>
            <a:endParaRPr lang="en-US" sz="1200" i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F3F3F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3F3F3F"/>
                </a:solidFill>
              </a:rPr>
              <a:t>Office of Extramural Research</a:t>
            </a:r>
            <a:endParaRPr lang="en-US" sz="1200" i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Office of Extramural Research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Office of Extramural Research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C626EB7-FB23-9946-AC03-BE678F8DC9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80125"/>
            <a:ext cx="368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870" r="94783">
                        <a14:foregroundMark x1="5217" y1="76667" x2="5217" y2="76667"/>
                        <a14:foregroundMark x1="2319" y1="51667" x2="2319" y2="51667"/>
                        <a14:foregroundMark x1="23478" y1="46667" x2="23478" y2="46667"/>
                        <a14:foregroundMark x1="12754" y1="46667" x2="12754" y2="46667"/>
                        <a14:backgroundMark x1="21159" y1="61667" x2="21159" y2="61667"/>
                        <a14:backgroundMark x1="20870" y1="35000" x2="20870" y2="35000"/>
                        <a14:backgroundMark x1="19710" y1="21667" x2="19710" y2="21667"/>
                        <a14:backgroundMark x1="22029" y1="48333" x2="22029" y2="48333"/>
                        <a14:backgroundMark x1="19420" y1="76667" x2="1942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04800"/>
            <a:ext cx="3048000" cy="530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F3F3F"/>
                </a:solidFill>
              </a:rPr>
              <a:t>National Institutes of Health</a:t>
            </a:r>
          </a:p>
          <a:p>
            <a:r>
              <a:rPr lang="en-US" sz="1200" i="1" dirty="0" smtClean="0">
                <a:solidFill>
                  <a:srgbClr val="3F3F3F"/>
                </a:solidFill>
              </a:rPr>
              <a:t>Office of Extramural Research</a:t>
            </a:r>
            <a:endParaRPr lang="en-US" sz="1200" i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bir.nih.gov/fund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tlabsdesign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nestech.com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30.jpeg"/><Relationship Id="rId4" Type="http://schemas.openxmlformats.org/officeDocument/2006/relationships/hyperlink" Target="http://www.reessi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32.png"/><Relationship Id="rId4" Type="http://schemas.openxmlformats.org/officeDocument/2006/relationships/hyperlink" Target="http://www.irise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bir.nih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applicants/index.cf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ecps.nih.gov/sbirstt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13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bir.nih.gov/engage/ic-contac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mailto:sbir@od.nih.g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content/women-owned-small-business-progra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am.gov/" TargetMode="External"/><Relationship Id="rId5" Type="http://schemas.openxmlformats.org/officeDocument/2006/relationships/hyperlink" Target="http://www.sba.gov/category/navigation-structure/contracting/contracting-officials/eligibility-size-standards" TargetMode="External"/><Relationship Id="rId4" Type="http://schemas.openxmlformats.org/officeDocument/2006/relationships/hyperlink" Target="https://www.sba.gov/content/disadvantaged-business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-16-302.html" TargetMode="External"/><Relationship Id="rId7" Type="http://schemas.openxmlformats.org/officeDocument/2006/relationships/hyperlink" Target="http://grants.nih.gov/grants/guide/listserv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.nih.gov/grants/guide/notice-files/NOT-OD-16-123.html" TargetMode="External"/><Relationship Id="rId5" Type="http://schemas.openxmlformats.org/officeDocument/2006/relationships/hyperlink" Target="https://sbir.nih.gov/sites/default/files/PHS2017-1.pdf" TargetMode="External"/><Relationship Id="rId4" Type="http://schemas.openxmlformats.org/officeDocument/2006/relationships/hyperlink" Target="http://grants.nih.gov/grants/guide/pa-files/PA-16-303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bir.nih.gov/fund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gif"/><Relationship Id="rId7" Type="http://schemas.openxmlformats.org/officeDocument/2006/relationships/hyperlink" Target="http://www.angelcapitalassociation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bir.nih.gov/infograph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hyperlink" Target="https://sbir.nih.gov/funding#phase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BIR_CRP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sbir@od.nih.gov" TargetMode="External"/><Relationship Id="rId3" Type="http://schemas.openxmlformats.org/officeDocument/2006/relationships/hyperlink" Target="mailto:LISTSERV@LIST.NIH.GOV" TargetMode="External"/><Relationship Id="rId7" Type="http://schemas.openxmlformats.org/officeDocument/2006/relationships/hyperlink" Target="https://sbir.nih.gov/engag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bir.nih.gov/statistics/success-stories" TargetMode="External"/><Relationship Id="rId5" Type="http://schemas.openxmlformats.org/officeDocument/2006/relationships/hyperlink" Target="https://twitter.com/nihsbir" TargetMode="External"/><Relationship Id="rId4" Type="http://schemas.openxmlformats.org/officeDocument/2006/relationships/hyperlink" Target="http://grants.nih.gov/grants/guide/listserv.htm" TargetMode="External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t.ly/OrlandoSBI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13972"/>
                </a:solidFill>
              </a:rPr>
              <a:t>Takin’ Care of Business:</a:t>
            </a:r>
            <a:br>
              <a:rPr lang="en-US" sz="3600" dirty="0">
                <a:solidFill>
                  <a:srgbClr val="013972"/>
                </a:solidFill>
              </a:rPr>
            </a:br>
            <a:r>
              <a:rPr lang="en-US" sz="3600" dirty="0">
                <a:solidFill>
                  <a:srgbClr val="013972"/>
                </a:solidFill>
              </a:rPr>
              <a:t>SBIR/STTR Strategies for Success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AFAF-5A4B-5C47-B403-1AB532082E2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912090"/>
            <a:ext cx="66960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71600" y="3448049"/>
            <a:ext cx="6400800" cy="137073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None/>
              <a:defRPr sz="3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Courier New" panose="02070309020205020404" pitchFamily="49" charset="0"/>
              <a:buNone/>
              <a:defRPr sz="2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Wingdings" panose="05000000000000000000" pitchFamily="2" charset="2"/>
              <a:buNone/>
              <a:defRPr sz="24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Wingdings" panose="05000000000000000000" pitchFamily="2" charset="2"/>
              <a:buNone/>
              <a:defRPr sz="20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Trebuchet MS" panose="020B0603020202020204" pitchFamily="34" charset="0"/>
              <a:buNone/>
              <a:defRPr sz="20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rgbClr val="7F7F7F">
                    <a:lumMod val="75000"/>
                  </a:srgbClr>
                </a:solidFill>
              </a:rPr>
              <a:t> </a:t>
            </a:r>
            <a:r>
              <a:rPr lang="en-US" b="1" kern="0" dirty="0" smtClean="0"/>
              <a:t>NIH Regional Seminar</a:t>
            </a:r>
          </a:p>
          <a:p>
            <a:r>
              <a:rPr lang="en-US" sz="2400" b="1" kern="0" dirty="0" smtClean="0"/>
              <a:t>Chicago, Illinois </a:t>
            </a:r>
          </a:p>
          <a:p>
            <a:r>
              <a:rPr lang="en-US" sz="2000" b="1" dirty="0" smtClean="0"/>
              <a:t>October 26-28, 2016</a:t>
            </a:r>
            <a:endParaRPr lang="en-US" sz="2000" kern="0" dirty="0" smtClean="0"/>
          </a:p>
          <a:p>
            <a:pPr algn="l"/>
            <a:r>
              <a:rPr lang="en-US" sz="2800" b="1" kern="0" dirty="0" smtClean="0">
                <a:solidFill>
                  <a:srgbClr val="7F7F7F">
                    <a:lumMod val="75000"/>
                  </a:srgbClr>
                </a:solidFill>
              </a:rPr>
              <a:t>                   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61938" y="4918074"/>
            <a:ext cx="8382000" cy="117792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None/>
              <a:defRPr sz="3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Courier New" panose="02070309020205020404" pitchFamily="49" charset="0"/>
              <a:buNone/>
              <a:defRPr sz="2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Wingdings" panose="05000000000000000000" pitchFamily="2" charset="2"/>
              <a:buNone/>
              <a:defRPr sz="24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Wingdings" panose="05000000000000000000" pitchFamily="2" charset="2"/>
              <a:buNone/>
              <a:defRPr sz="20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Trebuchet MS" panose="020B0603020202020204" pitchFamily="34" charset="0"/>
              <a:buNone/>
              <a:defRPr sz="20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US" sz="1000" b="1" kern="0" dirty="0">
              <a:sym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2000" b="1" kern="0" dirty="0" smtClean="0">
                <a:sym typeface="Times New Roman" pitchFamily="18" charset="0"/>
              </a:rPr>
              <a:t>Robert Vinson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kern="0" dirty="0" smtClean="0">
                <a:sym typeface="Times New Roman" pitchFamily="18" charset="0"/>
              </a:rPr>
              <a:t> SBIR/STTR Program Manager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kern="0" dirty="0" smtClean="0">
                <a:sym typeface="Times New Roman" pitchFamily="18" charset="0"/>
              </a:rPr>
              <a:t>Office of Extramural Research, NIH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2890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3411847" y="4495800"/>
            <a:ext cx="1101296" cy="10298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679711" y="5359586"/>
            <a:ext cx="6180036" cy="10412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572000" y="1447800"/>
            <a:ext cx="0" cy="4154716"/>
          </a:xfrm>
          <a:prstGeom prst="line">
            <a:avLst/>
          </a:prstGeom>
          <a:noFill/>
          <a:ln w="41275">
            <a:solidFill>
              <a:schemeClr val="accent3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2597158" y="-197024"/>
            <a:ext cx="427083" cy="3522603"/>
          </a:xfrm>
          <a:prstGeom prst="bentConnector3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2596066" y="768356"/>
            <a:ext cx="427083" cy="3522603"/>
          </a:xfrm>
          <a:prstGeom prst="bentConnector3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5400000">
            <a:off x="2596069" y="1728841"/>
            <a:ext cx="427083" cy="3522603"/>
          </a:xfrm>
          <a:prstGeom prst="bentConnector3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V="1">
            <a:off x="6168367" y="1679145"/>
            <a:ext cx="419100" cy="3614011"/>
          </a:xfrm>
          <a:prstGeom prst="bentConnector3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5400000">
            <a:off x="2596067" y="2693222"/>
            <a:ext cx="427083" cy="3522603"/>
          </a:xfrm>
          <a:prstGeom prst="bentConnector3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V="1">
            <a:off x="6168365" y="2643526"/>
            <a:ext cx="419100" cy="3614011"/>
          </a:xfrm>
          <a:prstGeom prst="bentConnector3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68382" y="1560285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33800" y="1550760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4000" y="1566907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705600" y="1566907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8400" y="2514966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0" y="2501269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57800" y="2492923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629400" y="2524124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38400" y="3484608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9525" y="3484608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53050" y="3463925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34175" y="3484608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90800" y="4444996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962400" y="4444996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423852" y="4444996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58000" y="4437013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6200000" flipH="1">
            <a:off x="5528969" y="4453233"/>
            <a:ext cx="190498" cy="2104434"/>
          </a:xfrm>
          <a:prstGeom prst="bentConnector3">
            <a:avLst>
              <a:gd name="adj1" fmla="val 29048"/>
            </a:avLst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570908" y="5486400"/>
            <a:ext cx="0" cy="219076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113"/>
          <p:cNvSpPr txBox="1">
            <a:spLocks noChangeArrowheads="1"/>
          </p:cNvSpPr>
          <p:nvPr/>
        </p:nvSpPr>
        <p:spPr bwMode="auto">
          <a:xfrm>
            <a:off x="1447389" y="6126074"/>
            <a:ext cx="628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No funding </a:t>
            </a:r>
            <a:r>
              <a:rPr lang="en-US" sz="1400" i="1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authority</a:t>
            </a:r>
            <a:endParaRPr lang="en-US" sz="1400" i="1" dirty="0">
              <a:solidFill>
                <a:srgbClr val="7F7F7F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6" name="Straight Connector 85"/>
          <p:cNvCxnSpPr>
            <a:endCxn id="3" idx="1"/>
          </p:cNvCxnSpPr>
          <p:nvPr/>
        </p:nvCxnSpPr>
        <p:spPr>
          <a:xfrm>
            <a:off x="3087688" y="1219200"/>
            <a:ext cx="417512" cy="0"/>
          </a:xfrm>
          <a:prstGeom prst="line">
            <a:avLst/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331913" y="1022115"/>
            <a:ext cx="1792287" cy="423635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50" b="1" dirty="0">
                <a:solidFill>
                  <a:srgbClr val="004274"/>
                </a:solidFill>
              </a:rPr>
              <a:t>Office of Research </a:t>
            </a:r>
          </a:p>
          <a:p>
            <a:pPr algn="ctr" eaLnBrk="0" hangingPunct="0"/>
            <a:r>
              <a:rPr lang="en-US" sz="1050" b="1" dirty="0">
                <a:solidFill>
                  <a:srgbClr val="004274"/>
                </a:solidFill>
              </a:rPr>
              <a:t>Infrastructure Programs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98038" y="1676400"/>
            <a:ext cx="825962" cy="670845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on Aging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14314" y="1678474"/>
            <a:ext cx="1357486" cy="670845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on Alcohol Abuse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and Alcoholism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048000" y="1678473"/>
            <a:ext cx="1447800" cy="670845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of Allergy and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Infectious Diseases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662315" y="1678473"/>
            <a:ext cx="1509886" cy="670845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</a:t>
            </a:r>
            <a:r>
              <a:rPr lang="en-US" sz="1000" b="1" dirty="0" smtClean="0">
                <a:solidFill>
                  <a:srgbClr val="004274"/>
                </a:solidFill>
              </a:rPr>
              <a:t>Institute of Arthritis and Musculoskeletal and </a:t>
            </a:r>
            <a:r>
              <a:rPr lang="en-US" sz="1000" b="1" dirty="0">
                <a:solidFill>
                  <a:srgbClr val="004274"/>
                </a:solidFill>
              </a:rPr>
              <a:t>Skin Diseases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267451" y="1678473"/>
            <a:ext cx="824086" cy="670845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Cancer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Institute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180201" y="1660298"/>
            <a:ext cx="1442867" cy="670845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of Child Health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and Human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Development</a:t>
            </a:r>
          </a:p>
        </p:txBody>
      </p:sp>
      <p:cxnSp>
        <p:nvCxnSpPr>
          <p:cNvPr id="36" name="Elbow Connector 35"/>
          <p:cNvCxnSpPr>
            <a:stCxn id="70" idx="0"/>
          </p:cNvCxnSpPr>
          <p:nvPr/>
        </p:nvCxnSpPr>
        <p:spPr>
          <a:xfrm rot="16200000" flipV="1">
            <a:off x="6191574" y="-49764"/>
            <a:ext cx="109538" cy="3310585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33966" y="2610758"/>
            <a:ext cx="1399676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 </a:t>
            </a:r>
            <a:r>
              <a:rPr lang="en-US" sz="1000" b="1" dirty="0" smtClean="0">
                <a:solidFill>
                  <a:srgbClr val="004274"/>
                </a:solidFill>
              </a:rPr>
              <a:t>on Deafness </a:t>
            </a:r>
            <a:r>
              <a:rPr lang="en-US" sz="1000" b="1" dirty="0">
                <a:solidFill>
                  <a:srgbClr val="004274"/>
                </a:solidFill>
              </a:rPr>
              <a:t>and </a:t>
            </a:r>
            <a:r>
              <a:rPr lang="en-US" sz="1000" b="1" dirty="0" smtClean="0">
                <a:solidFill>
                  <a:srgbClr val="004274"/>
                </a:solidFill>
              </a:rPr>
              <a:t>Other Communication Disorders</a:t>
            </a:r>
            <a:endParaRPr lang="en-US" sz="1000" b="1" dirty="0">
              <a:solidFill>
                <a:srgbClr val="004274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785112" y="2610756"/>
            <a:ext cx="1320130" cy="706757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</a:t>
            </a:r>
            <a:r>
              <a:rPr lang="en-US" sz="1000" b="1" dirty="0" smtClean="0">
                <a:solidFill>
                  <a:srgbClr val="004274"/>
                </a:solidFill>
              </a:rPr>
              <a:t>Institute of Dental and Craniofacial Research</a:t>
            </a:r>
            <a:endParaRPr lang="en-US" sz="1000" b="1" dirty="0">
              <a:solidFill>
                <a:srgbClr val="004274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162481" y="2606766"/>
            <a:ext cx="1333319" cy="71074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</a:t>
            </a:r>
            <a:r>
              <a:rPr lang="en-US" sz="1000" b="1" dirty="0" smtClean="0">
                <a:solidFill>
                  <a:srgbClr val="004274"/>
                </a:solidFill>
              </a:rPr>
              <a:t>Institute of Diabetes and Digestive and Kidney </a:t>
            </a:r>
            <a:r>
              <a:rPr lang="en-US" sz="1000" b="1" dirty="0">
                <a:solidFill>
                  <a:srgbClr val="004274"/>
                </a:solidFill>
              </a:rPr>
              <a:t>Diseases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665569" y="2606766"/>
            <a:ext cx="1192305" cy="71074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on Drug Abuse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943600" y="2616290"/>
            <a:ext cx="1333319" cy="701223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of Environmental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 Health Sciences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380286" y="2616290"/>
            <a:ext cx="925514" cy="701224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Eye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Institute</a:t>
            </a:r>
          </a:p>
        </p:txBody>
      </p:sp>
      <p:cxnSp>
        <p:nvCxnSpPr>
          <p:cNvPr id="81" name="Elbow Connector 80"/>
          <p:cNvCxnSpPr/>
          <p:nvPr/>
        </p:nvCxnSpPr>
        <p:spPr>
          <a:xfrm rot="16200000" flipV="1">
            <a:off x="6161409" y="918718"/>
            <a:ext cx="109538" cy="3310585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381000" y="3585119"/>
            <a:ext cx="1324345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</a:t>
            </a:r>
            <a:r>
              <a:rPr lang="en-US" sz="1000" b="1" dirty="0" smtClean="0">
                <a:solidFill>
                  <a:srgbClr val="004274"/>
                </a:solidFill>
              </a:rPr>
              <a:t>Institute of General Medical </a:t>
            </a:r>
            <a:r>
              <a:rPr lang="en-US" sz="1000" b="1" dirty="0">
                <a:solidFill>
                  <a:srgbClr val="004274"/>
                </a:solidFill>
              </a:rPr>
              <a:t>Sciences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28800" y="3585119"/>
            <a:ext cx="1213429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Heart,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Lung, and Blood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Institute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160467" y="3585119"/>
            <a:ext cx="1336050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Human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Genome Research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Institute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664636" y="3594146"/>
            <a:ext cx="1279407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of Mental Health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991008" y="3594146"/>
            <a:ext cx="1486333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</a:t>
            </a:r>
            <a:r>
              <a:rPr lang="en-US" sz="1000" b="1" dirty="0" smtClean="0">
                <a:solidFill>
                  <a:srgbClr val="004274"/>
                </a:solidFill>
              </a:rPr>
              <a:t>Institute of Neurological Disorders and Stroke</a:t>
            </a:r>
            <a:endParaRPr lang="en-US" sz="1000" b="1" dirty="0">
              <a:solidFill>
                <a:srgbClr val="004274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531496" y="3594146"/>
            <a:ext cx="1294175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of Nursing Research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81000" y="4540520"/>
            <a:ext cx="1349074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 smtClean="0">
                <a:solidFill>
                  <a:srgbClr val="004274"/>
                </a:solidFill>
              </a:rPr>
              <a:t> on </a:t>
            </a:r>
            <a:r>
              <a:rPr lang="en-US" sz="1000" b="1" dirty="0">
                <a:solidFill>
                  <a:srgbClr val="004274"/>
                </a:solidFill>
              </a:rPr>
              <a:t>Minority </a:t>
            </a:r>
            <a:r>
              <a:rPr lang="en-US" sz="1000" b="1" dirty="0" smtClean="0">
                <a:solidFill>
                  <a:srgbClr val="004274"/>
                </a:solidFill>
              </a:rPr>
              <a:t>Health and Health Disparities</a:t>
            </a:r>
            <a:endParaRPr lang="en-US" sz="1000" b="1" dirty="0">
              <a:solidFill>
                <a:srgbClr val="004274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828800" y="4546782"/>
            <a:ext cx="1526374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</a:t>
            </a:r>
            <a:r>
              <a:rPr lang="en-US" sz="1000" b="1" dirty="0" smtClean="0">
                <a:solidFill>
                  <a:srgbClr val="004274"/>
                </a:solidFill>
              </a:rPr>
              <a:t>Center for Complementary and Integrative Health</a:t>
            </a:r>
            <a:endParaRPr lang="en-US" sz="1000" b="1" dirty="0">
              <a:solidFill>
                <a:srgbClr val="004274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448742" y="4538799"/>
            <a:ext cx="1047058" cy="7110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 smtClean="0">
                <a:solidFill>
                  <a:srgbClr val="7F7F7F">
                    <a:lumMod val="50000"/>
                  </a:srgbClr>
                </a:solidFill>
              </a:rPr>
              <a:t>Fogarty International Center</a:t>
            </a:r>
            <a:endParaRPr lang="en-US" sz="1000" b="1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658819" y="4538799"/>
            <a:ext cx="1608632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Center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for Advancing 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Translational Sciences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341843" y="4538799"/>
            <a:ext cx="1049557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Library 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of Medicine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467600" y="4546782"/>
            <a:ext cx="1374586" cy="71101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National Institute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of Biomedical 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Imaging and </a:t>
            </a:r>
          </a:p>
          <a:p>
            <a:pPr algn="ctr" eaLnBrk="0" hangingPunct="0"/>
            <a:r>
              <a:rPr lang="en-US" sz="1000" b="1" dirty="0">
                <a:solidFill>
                  <a:srgbClr val="004274"/>
                </a:solidFill>
              </a:rPr>
              <a:t>Bioengineering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05200" y="1003300"/>
            <a:ext cx="2057400" cy="431800"/>
          </a:xfrm>
          <a:prstGeom prst="rect">
            <a:avLst/>
          </a:prstGeom>
          <a:solidFill>
            <a:srgbClr val="004D86"/>
          </a:solidFill>
          <a:ln w="4127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latin typeface="Trebuchet MS" panose="020B0603020202020204" pitchFamily="34" charset="0"/>
              </a:rPr>
              <a:t>Office of the Director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071294" y="5556944"/>
            <a:ext cx="1399642" cy="5256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 smtClean="0">
                <a:solidFill>
                  <a:srgbClr val="7F7F7F">
                    <a:lumMod val="50000"/>
                  </a:srgbClr>
                </a:solidFill>
              </a:rPr>
              <a:t>NIH Clinical Center</a:t>
            </a:r>
            <a:endParaRPr lang="en-US" sz="1000" b="1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3767106" y="5576887"/>
            <a:ext cx="1607604" cy="5256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 smtClean="0">
                <a:solidFill>
                  <a:srgbClr val="7F7F7F">
                    <a:lumMod val="50000"/>
                  </a:srgbClr>
                </a:solidFill>
              </a:rPr>
              <a:t>Center for Information Technology</a:t>
            </a:r>
            <a:endParaRPr lang="en-US" sz="1000" b="1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45966" y="5576886"/>
            <a:ext cx="2050234" cy="5256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1" dirty="0" smtClean="0">
                <a:solidFill>
                  <a:srgbClr val="7F7F7F">
                    <a:lumMod val="50000"/>
                  </a:srgbClr>
                </a:solidFill>
              </a:rPr>
              <a:t>Center for Scientific Review</a:t>
            </a:r>
            <a:endParaRPr lang="en-US" sz="1000" b="1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71" name="Rectangle 88"/>
          <p:cNvSpPr>
            <a:spLocks noChangeArrowheads="1"/>
          </p:cNvSpPr>
          <p:nvPr/>
        </p:nvSpPr>
        <p:spPr bwMode="auto">
          <a:xfrm>
            <a:off x="4651256" y="284498"/>
            <a:ext cx="4235135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National Institutes of Health</a:t>
            </a:r>
            <a:endParaRPr lang="en-US" sz="24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Rectangle 89"/>
          <p:cNvSpPr>
            <a:spLocks noChangeArrowheads="1"/>
          </p:cNvSpPr>
          <p:nvPr/>
        </p:nvSpPr>
        <p:spPr bwMode="auto">
          <a:xfrm>
            <a:off x="5562600" y="990600"/>
            <a:ext cx="3307627" cy="3682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70C0"/>
                </a:solidFill>
                <a:latin typeface="Trebuchet MS" panose="020B0603020202020204" pitchFamily="34" charset="0"/>
              </a:rPr>
              <a:t>http://www.nih.gov/icd</a:t>
            </a:r>
            <a:endParaRPr lang="en-US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8742" y="5334000"/>
            <a:ext cx="1103118" cy="146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2" name="Elbow Connector 71"/>
          <p:cNvCxnSpPr/>
          <p:nvPr/>
        </p:nvCxnSpPr>
        <p:spPr>
          <a:xfrm rot="16200000" flipH="1" flipV="1">
            <a:off x="3572352" y="4591525"/>
            <a:ext cx="180973" cy="1818324"/>
          </a:xfrm>
          <a:prstGeom prst="bentConnector3">
            <a:avLst>
              <a:gd name="adj1" fmla="val 25313"/>
            </a:avLst>
          </a:prstGeom>
          <a:ln w="41275">
            <a:solidFill>
              <a:schemeClr val="accent3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3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10200" y="718690"/>
            <a:ext cx="3505200" cy="1381780"/>
          </a:xfrm>
          <a:prstGeom prst="roundRect">
            <a:avLst/>
          </a:prstGeom>
          <a:solidFill>
            <a:srgbClr val="E3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73618"/>
              </p:ext>
            </p:extLst>
          </p:nvPr>
        </p:nvGraphicFramePr>
        <p:xfrm>
          <a:off x="381000" y="1219200"/>
          <a:ext cx="8991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742413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3.00% SBIR     $763M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0.45% STTR    $114M</a:t>
            </a:r>
          </a:p>
          <a:p>
            <a:r>
              <a:rPr lang="en-US" sz="2400" b="1" dirty="0" smtClean="0">
                <a:solidFill>
                  <a:srgbClr val="004D86"/>
                </a:solidFill>
                <a:latin typeface="Trebuchet MS" panose="020B0603020202020204" pitchFamily="34" charset="0"/>
              </a:rPr>
              <a:t>Total FY16    $877M</a:t>
            </a:r>
            <a:endParaRPr lang="en-US" sz="2400" b="1" dirty="0">
              <a:solidFill>
                <a:srgbClr val="004D8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06493"/>
            <a:ext cx="714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4D86"/>
                </a:solidFill>
                <a:latin typeface="Trebuchet MS" panose="020B0603020202020204" pitchFamily="34" charset="0"/>
              </a:rPr>
              <a:t>NIH SBIR/STTR Budget Allocations FY2016</a:t>
            </a:r>
            <a:endParaRPr lang="en-US" sz="2800" b="1" dirty="0">
              <a:solidFill>
                <a:srgbClr val="004D8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91071" y="3700695"/>
            <a:ext cx="3055201" cy="1044368"/>
            <a:chOff x="4523792" y="1618565"/>
            <a:chExt cx="2258008" cy="1219200"/>
          </a:xfrm>
          <a:solidFill>
            <a:schemeClr val="bg1">
              <a:lumMod val="95000"/>
            </a:schemeClr>
          </a:solidFill>
        </p:grpSpPr>
        <p:sp>
          <p:nvSpPr>
            <p:cNvPr id="40" name="Pentagon 39"/>
            <p:cNvSpPr/>
            <p:nvPr/>
          </p:nvSpPr>
          <p:spPr>
            <a:xfrm>
              <a:off x="6268618" y="1618565"/>
              <a:ext cx="513182" cy="1219200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23792" y="1618565"/>
              <a:ext cx="1847461" cy="1219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3244" y="4885738"/>
            <a:ext cx="3055201" cy="1044368"/>
            <a:chOff x="4523792" y="1618565"/>
            <a:chExt cx="2258008" cy="1219200"/>
          </a:xfrm>
          <a:solidFill>
            <a:schemeClr val="bg1">
              <a:lumMod val="95000"/>
            </a:schemeClr>
          </a:solidFill>
        </p:grpSpPr>
        <p:sp>
          <p:nvSpPr>
            <p:cNvPr id="31" name="Pentagon 30"/>
            <p:cNvSpPr/>
            <p:nvPr/>
          </p:nvSpPr>
          <p:spPr>
            <a:xfrm>
              <a:off x="6268618" y="1618565"/>
              <a:ext cx="513182" cy="1219200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23792" y="1618565"/>
              <a:ext cx="1847461" cy="1219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Pentagon 55"/>
          <p:cNvSpPr/>
          <p:nvPr/>
        </p:nvSpPr>
        <p:spPr>
          <a:xfrm>
            <a:off x="609600" y="3733800"/>
            <a:ext cx="483389" cy="1082162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084162" y="2599229"/>
            <a:ext cx="383438" cy="11626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279629" y="2151214"/>
            <a:ext cx="2804533" cy="930084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 w="57150" cap="rnd">
            <a:solidFill>
              <a:srgbClr val="00427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63938" name="Rectangle 10"/>
          <p:cNvSpPr>
            <a:spLocks noChangeArrowheads="1"/>
          </p:cNvSpPr>
          <p:nvPr/>
        </p:nvSpPr>
        <p:spPr bwMode="auto">
          <a:xfrm>
            <a:off x="3393890" y="76200"/>
            <a:ext cx="543737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 NIH SBIR/STTR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3-Phase Program</a:t>
            </a:r>
          </a:p>
        </p:txBody>
      </p:sp>
      <p:sp>
        <p:nvSpPr>
          <p:cNvPr id="3" name="Oval 2"/>
          <p:cNvSpPr/>
          <p:nvPr/>
        </p:nvSpPr>
        <p:spPr>
          <a:xfrm>
            <a:off x="874340" y="2133600"/>
            <a:ext cx="1030660" cy="99189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80B9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639" y="3206143"/>
            <a:ext cx="1400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Feasibility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257" y="1465572"/>
            <a:ext cx="12668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Discovery</a:t>
            </a:r>
          </a:p>
          <a:p>
            <a:pPr algn="ctr"/>
            <a:r>
              <a:rPr lang="en-US" sz="2000" b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endParaRPr lang="en-US" sz="2000" b="1" dirty="0">
              <a:solidFill>
                <a:srgbClr val="5CA5F6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33189" y="3213838"/>
            <a:ext cx="1400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Fu</a:t>
            </a:r>
            <a:r>
              <a:rPr lang="en-US" sz="1900" b="1" dirty="0" smtClean="0">
                <a:solidFill>
                  <a:srgbClr val="005878"/>
                </a:solidFill>
                <a:latin typeface="Trebuchet MS" panose="020B0603020202020204" pitchFamily="34" charset="0"/>
              </a:rPr>
              <a:t>ll </a:t>
            </a:r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R/D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03532" y="2133600"/>
            <a:ext cx="992767" cy="99189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rgbClr val="0042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31928" y="3770471"/>
            <a:ext cx="26193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r>
              <a:rPr lang="en-US" sz="1900" b="1" i="1" dirty="0" smtClean="0">
                <a:solidFill>
                  <a:srgbClr val="80B9F8"/>
                </a:solidFill>
                <a:latin typeface="Trebuchet MS" panose="020B0603020202020204" pitchFamily="34" charset="0"/>
              </a:rPr>
              <a:t>        </a:t>
            </a:r>
            <a:r>
              <a:rPr lang="en-US" sz="19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80854" y="3962400"/>
            <a:ext cx="447675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48068" y="4274881"/>
            <a:ext cx="26193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Fast-Track</a:t>
            </a:r>
            <a:endParaRPr lang="en-US" sz="1900" i="1" dirty="0">
              <a:solidFill>
                <a:srgbClr val="002060">
                  <a:lumMod val="75000"/>
                  <a:lumOff val="25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4520" y="2429952"/>
            <a:ext cx="271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$3M for up to 3 years</a:t>
            </a:r>
            <a:endParaRPr lang="en-US" sz="1600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581400" y="2599229"/>
            <a:ext cx="683604" cy="6225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4630" y="1445436"/>
            <a:ext cx="1436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Development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  <a:endParaRPr lang="en-US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4163" y="1489205"/>
            <a:ext cx="1747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Commercialization</a:t>
            </a:r>
          </a:p>
          <a:p>
            <a:pPr algn="ctr"/>
            <a:r>
              <a:rPr lang="en-US" sz="20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III</a:t>
            </a:r>
            <a:endParaRPr lang="en-US" sz="2000" b="1" dirty="0">
              <a:solidFill>
                <a:srgbClr val="004274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7549" y="1504595"/>
            <a:ext cx="239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4274"/>
                </a:solidFill>
                <a:latin typeface="Trebuchet MS" panose="020B0603020202020204" pitchFamily="34" charset="0"/>
              </a:rPr>
              <a:t>Competing Renewal </a:t>
            </a:r>
            <a:r>
              <a:rPr lang="en-US" sz="1400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Award</a:t>
            </a:r>
            <a:endParaRPr lang="en-US" sz="1400" b="1" i="1" dirty="0" smtClean="0">
              <a:solidFill>
                <a:srgbClr val="00427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IIB </a:t>
            </a:r>
          </a:p>
        </p:txBody>
      </p:sp>
      <p:sp>
        <p:nvSpPr>
          <p:cNvPr id="35" name="Oval 34"/>
          <p:cNvSpPr/>
          <p:nvPr/>
        </p:nvSpPr>
        <p:spPr>
          <a:xfrm>
            <a:off x="2816060" y="2133600"/>
            <a:ext cx="993939" cy="9918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952627" y="2605455"/>
            <a:ext cx="852237" cy="10801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38777" y="1254991"/>
            <a:ext cx="3437962" cy="4841009"/>
          </a:xfrm>
          <a:prstGeom prst="roundRect">
            <a:avLst/>
          </a:prstGeom>
          <a:noFill/>
          <a:ln w="28575" cap="rnd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3732" y="5126504"/>
            <a:ext cx="22363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i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Only Some ICs Participate</a:t>
            </a:r>
            <a:endParaRPr lang="en-US" sz="1900" b="1" i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3332" y="5235043"/>
            <a:ext cx="26193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Direct to Phase II</a:t>
            </a:r>
            <a:endParaRPr lang="en-US" sz="1900" i="1" dirty="0">
              <a:solidFill>
                <a:srgbClr val="002060">
                  <a:lumMod val="75000"/>
                  <a:lumOff val="25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659384" y="4807535"/>
            <a:ext cx="483389" cy="1082162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393890" y="3146058"/>
            <a:ext cx="890325" cy="934475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54" idx="3"/>
          </p:cNvCxnSpPr>
          <p:nvPr/>
        </p:nvCxnSpPr>
        <p:spPr>
          <a:xfrm flipV="1">
            <a:off x="7103374" y="3146058"/>
            <a:ext cx="977402" cy="934475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284215" y="3409733"/>
            <a:ext cx="2819159" cy="1341599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 w="57150" cap="rnd">
            <a:solidFill>
              <a:srgbClr val="00427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07555" y="4298959"/>
            <a:ext cx="271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$3M for up to 3 years</a:t>
            </a:r>
            <a:endParaRPr lang="en-US" sz="1600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69545" y="3557313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Commercialization Readiness Pilot (CRP)</a:t>
            </a:r>
            <a:endParaRPr lang="en-US" b="1" i="1" dirty="0" smtClean="0">
              <a:solidFill>
                <a:srgbClr val="00427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04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3"/>
          <p:cNvSpPr>
            <a:spLocks noChangeArrowheads="1"/>
          </p:cNvSpPr>
          <p:nvPr/>
        </p:nvSpPr>
        <p:spPr bwMode="auto">
          <a:xfrm>
            <a:off x="4191000" y="228600"/>
            <a:ext cx="4554538" cy="53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NIH SBIR/STTR FOAs</a:t>
            </a:r>
            <a:endParaRPr lang="en-US" sz="26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717083"/>
            <a:ext cx="8534400" cy="71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002060"/>
                </a:solidFill>
                <a:hlinkClick r:id="rId3"/>
              </a:rPr>
              <a:t>https://sbir.nih.gov/funding</a:t>
            </a:r>
            <a:r>
              <a:rPr lang="en-US" b="1" kern="0" dirty="0" smtClean="0">
                <a:solidFill>
                  <a:srgbClr val="002060"/>
                </a:solidFill>
              </a:rPr>
              <a:t>   </a:t>
            </a:r>
            <a:endParaRPr lang="en-US" b="1" kern="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261621"/>
            <a:ext cx="7172863" cy="44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2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4800600" cy="563563"/>
          </a:xfrm>
        </p:spPr>
        <p:txBody>
          <a:bodyPr/>
          <a:lstStyle/>
          <a:p>
            <a:pPr algn="ctr" eaLnBrk="0" hangingPunct="0">
              <a:lnSpc>
                <a:spcPct val="110000"/>
              </a:lnSpc>
            </a:pP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Arial" charset="0"/>
              </a:rPr>
              <a:t>Omnibus vs Targeted FOAs</a:t>
            </a: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graphicFrame>
        <p:nvGraphicFramePr>
          <p:cNvPr id="5" name="Table 4" descr="This table lists due dates, review, and application instructions for Omnibus and Targeted FOA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03830"/>
              </p:ext>
            </p:extLst>
          </p:nvPr>
        </p:nvGraphicFramePr>
        <p:xfrm>
          <a:off x="523462" y="1066800"/>
          <a:ext cx="8229599" cy="41879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933"/>
                <a:gridCol w="3275866"/>
                <a:gridCol w="3352800"/>
              </a:tblGrid>
              <a:tr h="265326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Omnibus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Targeted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6"/>
                    </a:solidFill>
                  </a:tcPr>
                </a:tc>
              </a:tr>
              <a:tr h="103069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Due Dates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169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Due Dates</a:t>
                      </a:r>
                    </a:p>
                    <a:p>
                      <a:pPr algn="ctr"/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Standard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or </a:t>
                      </a:r>
                    </a:p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Customized Due Dates</a:t>
                      </a:r>
                      <a:endParaRPr lang="en-US" sz="1800" u="none" dirty="0" smtClean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0236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Review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16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SBIR/STTR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panels at CSR</a:t>
                      </a:r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SBIR/STTR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panels at CSR</a:t>
                      </a:r>
                    </a:p>
                    <a:p>
                      <a:pPr algn="ctr"/>
                      <a:r>
                        <a:rPr lang="en-US" sz="1400" b="1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&lt;OR&gt;</a:t>
                      </a:r>
                    </a:p>
                    <a:p>
                      <a:pPr algn="ctr"/>
                      <a:r>
                        <a:rPr lang="en-US" sz="1800" b="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SBIR/STTR panel at IC</a:t>
                      </a:r>
                      <a:endParaRPr lang="en-US" sz="1800" b="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1FD"/>
                    </a:solidFill>
                  </a:tcPr>
                </a:tc>
              </a:tr>
              <a:tr h="10236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Application Instructions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Follow SF424 R&amp;R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SBIR/STTR Application Guide &amp; Annotated Form Set</a:t>
                      </a:r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Follow SF424 R&amp;R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SBIR/STTR Application Guide &amp; Annotated Form Set</a:t>
                      </a:r>
                    </a:p>
                    <a:p>
                      <a:pPr algn="ctr"/>
                      <a:r>
                        <a:rPr lang="en-US" sz="1400" b="1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&lt;AND&gt;</a:t>
                      </a:r>
                    </a:p>
                    <a:p>
                      <a:pPr algn="ctr"/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any additional instructions in FOA</a:t>
                      </a:r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2133600" y="5638800"/>
            <a:ext cx="5401994" cy="609600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4D86"/>
                </a:solidFill>
                <a:ea typeface="ＭＳ Ｐゴシック" charset="-128"/>
              </a:rPr>
              <a:t>Read FOA very carefully!</a:t>
            </a:r>
          </a:p>
        </p:txBody>
      </p:sp>
    </p:spTree>
    <p:extLst>
      <p:ext uri="{BB962C8B-B14F-4D97-AF65-F5344CB8AC3E}">
        <p14:creationId xmlns:p14="http://schemas.microsoft.com/office/powerpoint/2010/main" val="11582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5181600" cy="563563"/>
          </a:xfrm>
        </p:spPr>
        <p:txBody>
          <a:bodyPr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Grant Success Rate of SBIR/STTR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2015 by </a:t>
            </a:r>
            <a:r>
              <a:rPr lang="en-US" dirty="0">
                <a:latin typeface="Trebuchet MS" panose="020B0603020202020204" pitchFamily="34" charset="0"/>
              </a:rPr>
              <a:t>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6800"/>
            <a:ext cx="6461212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9195"/>
            <a:ext cx="5461264" cy="3200141"/>
          </a:xfrm>
        </p:spPr>
        <p:txBody>
          <a:bodyPr/>
          <a:lstStyle/>
          <a:p>
            <a:pPr marL="20574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 b="1" dirty="0" smtClean="0"/>
              <a:t>Lift Labs</a:t>
            </a:r>
            <a:endParaRPr lang="en-US" sz="800" b="1" dirty="0"/>
          </a:p>
          <a:p>
            <a:pPr marL="548640">
              <a:spcBef>
                <a:spcPts val="1800"/>
              </a:spcBef>
              <a:spcAft>
                <a:spcPts val="0"/>
              </a:spcAft>
            </a:pPr>
            <a:r>
              <a:rPr lang="en-US" sz="2400" dirty="0"/>
              <a:t>D</a:t>
            </a:r>
            <a:r>
              <a:rPr lang="en-US" sz="2400" dirty="0" smtClean="0"/>
              <a:t>evelops </a:t>
            </a:r>
            <a:r>
              <a:rPr lang="en-US" sz="2400" dirty="0"/>
              <a:t>new technologies to provide proactive care for people with essential tremor and Parkinson's </a:t>
            </a:r>
            <a:r>
              <a:rPr lang="en-US" sz="2400" dirty="0" smtClean="0"/>
              <a:t>Disease</a:t>
            </a:r>
          </a:p>
          <a:p>
            <a:pPr marL="548640">
              <a:spcBef>
                <a:spcPts val="1800"/>
              </a:spcBef>
              <a:spcAft>
                <a:spcPts val="0"/>
              </a:spcAft>
            </a:pPr>
            <a:r>
              <a:rPr lang="en-US" sz="2400" dirty="0" smtClean="0"/>
              <a:t>Acquired by Google in September 2014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67772" y="3445755"/>
            <a:ext cx="272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Anupam Pathak, Ph.D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Founder &amp; CEO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NINDS SBIR Awardee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7263" y="5873828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spcBef>
                <a:spcPts val="180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3"/>
              </a:rPr>
              <a:t>http://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3"/>
              </a:rPr>
              <a:t>www.liftlabsdesign.com/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78" y="4603146"/>
            <a:ext cx="2371725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0"/>
          <a:stretch/>
        </p:blipFill>
        <p:spPr>
          <a:xfrm>
            <a:off x="6136205" y="1188019"/>
            <a:ext cx="1981672" cy="2066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000" r="21667" b="20000"/>
          <a:stretch/>
        </p:blipFill>
        <p:spPr>
          <a:xfrm>
            <a:off x="1752600" y="4229609"/>
            <a:ext cx="2785770" cy="148574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343400" y="205576"/>
            <a:ext cx="4945124" cy="49943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When </a:t>
            </a:r>
            <a:r>
              <a:rPr lang="en-US" sz="2000" b="1" dirty="0" smtClean="0">
                <a:solidFill>
                  <a:srgbClr val="FFFFFF"/>
                </a:solidFill>
              </a:rPr>
              <a:t>is </a:t>
            </a:r>
            <a:r>
              <a:rPr lang="en-US" sz="2000" b="1" dirty="0">
                <a:solidFill>
                  <a:srgbClr val="FFFFFF"/>
                </a:solidFill>
              </a:rPr>
              <a:t>SBIR/STTR</a:t>
            </a:r>
            <a:r>
              <a:rPr lang="en-US" sz="2000" b="1" dirty="0" smtClean="0">
                <a:solidFill>
                  <a:srgbClr val="FFFFFF"/>
                </a:solidFill>
              </a:rPr>
              <a:t> appropriate</a:t>
            </a:r>
            <a:r>
              <a:rPr lang="en-US" sz="2000" b="1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2382" y="851633"/>
            <a:ext cx="5867400" cy="1896405"/>
          </a:xfrm>
        </p:spPr>
        <p:txBody>
          <a:bodyPr/>
          <a:lstStyle/>
          <a:p>
            <a:pPr marL="20574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 b="1" dirty="0" smtClean="0"/>
              <a:t>SenesTech</a:t>
            </a:r>
            <a:endParaRPr lang="en-US" sz="800" b="1" dirty="0"/>
          </a:p>
          <a:p>
            <a:pPr marL="548640">
              <a:spcBef>
                <a:spcPts val="1800"/>
              </a:spcBef>
              <a:spcAft>
                <a:spcPts val="0"/>
              </a:spcAft>
            </a:pPr>
            <a:r>
              <a:rPr lang="en-US" sz="2400" dirty="0" smtClean="0"/>
              <a:t>Limits rodent </a:t>
            </a:r>
            <a:r>
              <a:rPr lang="en-US" sz="2400" dirty="0"/>
              <a:t>fertility in a non-lethal and environmentally-friendly </a:t>
            </a:r>
            <a:r>
              <a:rPr lang="en-US" sz="2400" dirty="0" smtClean="0"/>
              <a:t>way</a:t>
            </a:r>
          </a:p>
          <a:p>
            <a:pPr marL="548640">
              <a:spcBef>
                <a:spcPts val="1800"/>
              </a:spcBef>
              <a:spcAft>
                <a:spcPts val="0"/>
              </a:spcAft>
            </a:pPr>
            <a:r>
              <a:rPr lang="en-US" sz="2400" dirty="0" smtClean="0"/>
              <a:t>Works with NYC Subway System, and Chicago Transit Authority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9782" y="3572382"/>
            <a:ext cx="272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Loretta Mayer, Ph.D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Founder &amp; CSO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NIEHS SBIR Awardee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793607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hlinkClick r:id="rId3"/>
              </a:rPr>
              <a:t>http://senestech.com</a:t>
            </a:r>
            <a:r>
              <a:rPr lang="en-US" sz="28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0" y="205576"/>
            <a:ext cx="4716524" cy="49943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When </a:t>
            </a:r>
            <a:r>
              <a:rPr lang="en-US" sz="2000" b="1" dirty="0" smtClean="0">
                <a:solidFill>
                  <a:srgbClr val="FFFFFF"/>
                </a:solidFill>
              </a:rPr>
              <a:t>is SBIR/STTR appropriate</a:t>
            </a:r>
            <a:r>
              <a:rPr lang="en-US" sz="2000" b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26" name="Picture 2" descr="SenesTec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614018"/>
            <a:ext cx="21621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Loretta Mayer, SenesTech Founder, and Chief Scientific Offi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1576"/>
            <a:ext cx="19716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is is an image of a New York Metro 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02" y="3413377"/>
            <a:ext cx="3342633" cy="20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5016" t="5226" r="3659" b="4491"/>
          <a:stretch/>
        </p:blipFill>
        <p:spPr>
          <a:xfrm>
            <a:off x="641382" y="3644824"/>
            <a:ext cx="1546255" cy="15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1104" y="4258256"/>
            <a:ext cx="2668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Laverne Morrow Carter, </a:t>
            </a:r>
            <a:r>
              <a:rPr lang="en-US" b="1" dirty="0" smtClean="0">
                <a:solidFill>
                  <a:srgbClr val="002060"/>
                </a:solidFill>
              </a:rPr>
              <a:t>Ph.D.</a:t>
            </a:r>
          </a:p>
          <a:p>
            <a:endParaRPr lang="en-US" sz="400" dirty="0" smtClean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Founder </a:t>
            </a:r>
            <a:r>
              <a:rPr lang="en-US" sz="1400" dirty="0" smtClean="0">
                <a:solidFill>
                  <a:srgbClr val="002060"/>
                </a:solidFill>
              </a:rPr>
              <a:t>&amp; President, REESSI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NIMHD SBIR Awardee</a:t>
            </a:r>
          </a:p>
        </p:txBody>
      </p:sp>
      <p:sp>
        <p:nvSpPr>
          <p:cNvPr id="2" name="AutoShape 4" descr="Image result for simphot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40014"/>
            <a:ext cx="5901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“[</a:t>
            </a:r>
            <a:r>
              <a:rPr lang="en-US" dirty="0">
                <a:solidFill>
                  <a:srgbClr val="002060"/>
                </a:solidFill>
              </a:rPr>
              <a:t>SBIR] has been a long, trying, but worthwhile journey...from multiple submissions that were not discussed...to applications that scored below the funding levels...to concurrent applications (one Phase II and a Phase I) emerging from the rigorous peer review process with impact scores in the “Excellent" range</a:t>
            </a:r>
            <a:r>
              <a:rPr lang="en-US" dirty="0" smtClean="0">
                <a:solidFill>
                  <a:srgbClr val="002060"/>
                </a:solidFill>
              </a:rPr>
              <a:t>.”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7975" y="1116764"/>
            <a:ext cx="8621713" cy="523862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2060"/>
              </a:buClr>
              <a:defRPr/>
            </a:pPr>
            <a:r>
              <a:rPr lang="en-US" sz="28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rebuchet MS"/>
              </a:rPr>
              <a:t>Be Prepared to Resubmit!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140389"/>
            <a:ext cx="5096942" cy="563563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71911"/>
            <a:ext cx="1546456" cy="206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reessi.com/images/447_REESSINew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42576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414075"/>
            <a:ext cx="4724400" cy="378088"/>
          </a:xfrm>
        </p:spPr>
        <p:txBody>
          <a:bodyPr/>
          <a:lstStyle/>
          <a:p>
            <a:pPr lvl="0" algn="ctr"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When is SBIR/STTR appropriate?</a:t>
            </a:r>
            <a:b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638800"/>
            <a:ext cx="404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www.reessi.com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4136293"/>
            <a:ext cx="266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Jessie Marquez</a:t>
            </a:r>
            <a:endParaRPr lang="en-US" sz="1400" dirty="0">
              <a:solidFill>
                <a:srgbClr val="002060"/>
              </a:solidFill>
            </a:endParaRP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Instructional Designer at </a:t>
            </a:r>
            <a:endParaRPr lang="fr-FR" sz="1400" dirty="0">
              <a:solidFill>
                <a:srgbClr val="002060"/>
              </a:solidFill>
            </a:endParaRP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IRIS Educational Media</a:t>
            </a:r>
          </a:p>
          <a:p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" name="AutoShape 4" descr="Image result for simphot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29" y="2485435"/>
            <a:ext cx="5901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“As </a:t>
            </a:r>
            <a:r>
              <a:rPr lang="en-US" dirty="0">
                <a:solidFill>
                  <a:srgbClr val="002060"/>
                </a:solidFill>
              </a:rPr>
              <a:t>a native Spanish-speaking curriculum designer with a background in literary and performing arts, I work as a principal investigator on a number of NIH-funded projects.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SBIR and STTR programs allow me </a:t>
            </a:r>
            <a:r>
              <a:rPr lang="en-US" dirty="0" smtClean="0">
                <a:solidFill>
                  <a:srgbClr val="002060"/>
                </a:solidFill>
              </a:rPr>
              <a:t>to translate </a:t>
            </a:r>
            <a:r>
              <a:rPr lang="en-US" dirty="0">
                <a:solidFill>
                  <a:srgbClr val="002060"/>
                </a:solidFill>
              </a:rPr>
              <a:t>evidence-based practices into web-based multimedia programs that offer skill-building tools for improving health and educational outcomes among Latino audiences</a:t>
            </a:r>
            <a:r>
              <a:rPr lang="en-US" dirty="0" smtClean="0">
                <a:solidFill>
                  <a:srgbClr val="002060"/>
                </a:solidFill>
              </a:rPr>
              <a:t>.”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97597"/>
            <a:ext cx="1905000" cy="2857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653554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http://www.irised.com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2" descr="IRIS Educational M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67" y="1166424"/>
            <a:ext cx="314764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91000" y="457200"/>
            <a:ext cx="4572000" cy="334963"/>
          </a:xfrm>
        </p:spPr>
        <p:txBody>
          <a:bodyPr/>
          <a:lstStyle/>
          <a:p>
            <a:pPr lvl="0" algn="ctr"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When is SBIR/STTR appropriate?</a:t>
            </a:r>
            <a:b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4114800" cy="563563"/>
          </a:xfrm>
        </p:spPr>
        <p:txBody>
          <a:bodyPr/>
          <a:lstStyle/>
          <a:p>
            <a:pPr algn="ctr"/>
            <a:r>
              <a:rPr lang="en-US" dirty="0" smtClean="0"/>
              <a:t>NIH SBIR/STTR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19" y="878538"/>
            <a:ext cx="8229600" cy="5692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hlinkClick r:id="rId3"/>
              </a:rPr>
              <a:t>https://sbir.nih.gov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52" y="1534175"/>
            <a:ext cx="7555167" cy="47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7"/>
            <a:ext cx="4800600" cy="563563"/>
          </a:xfrm>
        </p:spPr>
        <p:txBody>
          <a:bodyPr/>
          <a:lstStyle/>
          <a:p>
            <a:pPr algn="ctr"/>
            <a:r>
              <a:rPr lang="en-US" dirty="0" smtClean="0"/>
              <a:t>  Electronic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SBIR/STTR grant applications </a:t>
            </a:r>
            <a:r>
              <a:rPr lang="en-US" b="1" dirty="0" smtClean="0"/>
              <a:t>and</a:t>
            </a:r>
            <a:r>
              <a:rPr lang="en-US" dirty="0" smtClean="0"/>
              <a:t> SBIR contract proposals must </a:t>
            </a:r>
            <a:r>
              <a:rPr lang="en-US" dirty="0"/>
              <a:t>be submitted </a:t>
            </a:r>
            <a:r>
              <a:rPr lang="en-US" b="1" u="sng" dirty="0"/>
              <a:t>electronically</a:t>
            </a:r>
            <a:r>
              <a:rPr lang="en-US" dirty="0" smtClean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b="1" dirty="0" smtClean="0">
                <a:solidFill>
                  <a:srgbClr val="004D86"/>
                </a:solidFill>
              </a:rPr>
              <a:t>Registrations </a:t>
            </a:r>
            <a:r>
              <a:rPr lang="en-US" sz="2200" b="1" dirty="0">
                <a:solidFill>
                  <a:srgbClr val="004D86"/>
                </a:solidFill>
              </a:rPr>
              <a:t>are required!!!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DUNS </a:t>
            </a:r>
            <a:r>
              <a:rPr lang="en-US" sz="2000" dirty="0"/>
              <a:t>Number (Company)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System for Award Management (SAM)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Grants.gov (Company)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eRA Commons (Company and all PD/PIs)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SBA Company Registry at </a:t>
            </a:r>
            <a:r>
              <a:rPr lang="en-US" sz="2000" dirty="0" smtClean="0"/>
              <a:t>SBIR.gov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Helpful </a:t>
            </a:r>
            <a:r>
              <a:rPr lang="en-US" sz="2000" dirty="0" smtClean="0">
                <a:hlinkClick r:id="rId3"/>
              </a:rPr>
              <a:t>NIH Grants Registration </a:t>
            </a:r>
            <a:r>
              <a:rPr lang="en-US" sz="2000" dirty="0">
                <a:hlinkClick r:id="rId3"/>
              </a:rPr>
              <a:t>I</a:t>
            </a:r>
            <a:r>
              <a:rPr lang="en-US" sz="2000" dirty="0" smtClean="0">
                <a:hlinkClick r:id="rId3"/>
              </a:rPr>
              <a:t>nfographic 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For contracts, submit proposals with </a:t>
            </a:r>
            <a:r>
              <a:rPr lang="en-US" sz="2000" dirty="0" smtClean="0">
                <a:hlinkClick r:id="rId4"/>
              </a:rPr>
              <a:t>electronic </a:t>
            </a:r>
            <a:r>
              <a:rPr lang="en-US" sz="2000" dirty="0">
                <a:hlinkClick r:id="rId4"/>
              </a:rPr>
              <a:t>Contract Proposal </a:t>
            </a:r>
            <a:r>
              <a:rPr lang="en-US" sz="2000" dirty="0" smtClean="0">
                <a:hlinkClick r:id="rId4"/>
              </a:rPr>
              <a:t>Submission</a:t>
            </a:r>
            <a:r>
              <a:rPr lang="en-US" sz="2000" dirty="0" smtClean="0"/>
              <a:t> (</a:t>
            </a:r>
            <a:r>
              <a:rPr lang="en-US" sz="2000" dirty="0"/>
              <a:t>eCPS) </a:t>
            </a:r>
            <a:r>
              <a:rPr lang="en-US" sz="2000" dirty="0" smtClean="0"/>
              <a:t>website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39181"/>
            <a:ext cx="1013214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via ASSIST or Forms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96" y="1249097"/>
            <a:ext cx="5657604" cy="1177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2396" y="931776"/>
            <a:ext cx="521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Excerpt from single-project FOA in NIH Guide…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4235" y="2710489"/>
            <a:ext cx="3851565" cy="3385511"/>
            <a:chOff x="922772" y="3021544"/>
            <a:chExt cx="3760543" cy="35983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4534" y="3331353"/>
              <a:ext cx="3187675" cy="189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black-iscreen-computer_318-9552.png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72" y="3021544"/>
              <a:ext cx="3760543" cy="35983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604301" y="2728963"/>
            <a:ext cx="3930100" cy="3367038"/>
            <a:chOff x="4845638" y="3025127"/>
            <a:chExt cx="3760543" cy="35983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4" y="3341275"/>
              <a:ext cx="3161002" cy="180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12" descr="black-iscreen-computer_318-9552.png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638" y="3025127"/>
              <a:ext cx="3760543" cy="3598347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2080286" y="2068678"/>
            <a:ext cx="1882114" cy="388611"/>
          </a:xfrm>
          <a:prstGeom prst="ellipse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Arrow Connector 17"/>
          <p:cNvCxnSpPr>
            <a:stCxn id="17" idx="4"/>
          </p:cNvCxnSpPr>
          <p:nvPr/>
        </p:nvCxnSpPr>
        <p:spPr>
          <a:xfrm>
            <a:off x="3021343" y="2457289"/>
            <a:ext cx="6927" cy="257783"/>
          </a:xfrm>
          <a:prstGeom prst="straightConnector1">
            <a:avLst/>
          </a:prstGeom>
          <a:ln w="25400">
            <a:solidFill>
              <a:srgbClr val="8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80290" y="2068678"/>
            <a:ext cx="2487468" cy="357643"/>
          </a:xfrm>
          <a:prstGeom prst="ellipse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>
            <a:stCxn id="24" idx="4"/>
          </p:cNvCxnSpPr>
          <p:nvPr/>
        </p:nvCxnSpPr>
        <p:spPr>
          <a:xfrm>
            <a:off x="5324024" y="2426321"/>
            <a:ext cx="736" cy="283624"/>
          </a:xfrm>
          <a:prstGeom prst="straightConnector1">
            <a:avLst/>
          </a:prstGeom>
          <a:ln w="25400">
            <a:solidFill>
              <a:srgbClr val="8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44884" y="5094757"/>
            <a:ext cx="8436847" cy="7766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9568" y="4190209"/>
            <a:ext cx="8436847" cy="7766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4884" y="3290506"/>
            <a:ext cx="8436847" cy="7766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8129250" y="1676400"/>
            <a:ext cx="557550" cy="1461703"/>
          </a:xfrm>
          <a:prstGeom prst="homePlate">
            <a:avLst/>
          </a:prstGeom>
          <a:solidFill>
            <a:srgbClr val="0C8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21818" y="1676401"/>
            <a:ext cx="2783982" cy="1461703"/>
          </a:xfrm>
          <a:prstGeom prst="rect">
            <a:avLst/>
          </a:prstGeom>
          <a:solidFill>
            <a:srgbClr val="0C8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177564" y="1676401"/>
            <a:ext cx="451836" cy="146170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0" y="1676402"/>
            <a:ext cx="2486296" cy="14617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4335162" y="1676402"/>
            <a:ext cx="459514" cy="1461703"/>
          </a:xfrm>
          <a:prstGeom prst="homePlate">
            <a:avLst/>
          </a:prstGeom>
          <a:solidFill>
            <a:srgbClr val="004D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4218" y="1676403"/>
            <a:ext cx="2557872" cy="1461703"/>
          </a:xfrm>
          <a:prstGeom prst="rect">
            <a:avLst/>
          </a:prstGeom>
          <a:solidFill>
            <a:srgbClr val="004D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-200025"/>
            <a:ext cx="5029200" cy="1371600"/>
          </a:xfrm>
        </p:spPr>
        <p:txBody>
          <a:bodyPr anchorCtr="1"/>
          <a:lstStyle/>
          <a:p>
            <a:pPr algn="r"/>
            <a:r>
              <a:rPr lang="en-US" b="1" dirty="0" smtClean="0">
                <a:latin typeface="Trebuchet MS" panose="020B0603020202020204" pitchFamily="34" charset="0"/>
              </a:rPr>
              <a:t>Timeline: New </a:t>
            </a:r>
            <a:r>
              <a:rPr lang="en-US" b="1" dirty="0">
                <a:latin typeface="Trebuchet MS" panose="020B0603020202020204" pitchFamily="34" charset="0"/>
              </a:rPr>
              <a:t>Applications</a:t>
            </a:r>
          </a:p>
        </p:txBody>
      </p:sp>
      <p:sp>
        <p:nvSpPr>
          <p:cNvPr id="204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52800"/>
            <a:ext cx="2314575" cy="3411538"/>
          </a:xfrm>
          <a:noFill/>
        </p:spPr>
        <p:txBody>
          <a:bodyPr/>
          <a:lstStyle/>
          <a:p>
            <a:pPr marL="0" indent="0" algn="ctr" defTabSz="8791575">
              <a:lnSpc>
                <a:spcPct val="150000"/>
              </a:lnSpc>
              <a:spcBef>
                <a:spcPct val="50000"/>
              </a:spcBef>
              <a:buFontTx/>
              <a:buNone/>
              <a:tabLst>
                <a:tab pos="330200" algn="l"/>
                <a:tab pos="2454275" algn="l"/>
                <a:tab pos="4872038" algn="l"/>
                <a:tab pos="7216775" algn="l"/>
                <a:tab pos="8645525" algn="l"/>
              </a:tabLst>
              <a:defRPr/>
            </a:pPr>
            <a:r>
              <a:rPr lang="en-US" sz="2800" b="1" dirty="0" smtClean="0">
                <a:solidFill>
                  <a:srgbClr val="2676AC"/>
                </a:solidFill>
                <a:latin typeface="Trebuchet MS" panose="020B0603020202020204" pitchFamily="34" charset="0"/>
              </a:rPr>
              <a:t>Sept 5</a:t>
            </a:r>
            <a:r>
              <a:rPr lang="en-US" sz="2800" b="1" baseline="30000" dirty="0" smtClean="0">
                <a:solidFill>
                  <a:srgbClr val="2676AC"/>
                </a:solidFill>
                <a:latin typeface="Trebuchet MS" panose="020B0603020202020204" pitchFamily="34" charset="0"/>
              </a:rPr>
              <a:t>th</a:t>
            </a:r>
            <a:r>
              <a:rPr lang="en-US" sz="2800" b="1" dirty="0" smtClean="0">
                <a:solidFill>
                  <a:srgbClr val="2676AC"/>
                </a:solidFill>
                <a:latin typeface="Trebuchet MS" panose="020B0603020202020204" pitchFamily="34" charset="0"/>
              </a:rPr>
              <a:t> </a:t>
            </a:r>
            <a:endParaRPr lang="en-US" sz="2800" b="1" dirty="0">
              <a:solidFill>
                <a:srgbClr val="2676AC"/>
              </a:solidFill>
              <a:latin typeface="Trebuchet MS" panose="020B0603020202020204" pitchFamily="34" charset="0"/>
            </a:endParaRPr>
          </a:p>
          <a:p>
            <a:pPr marL="0" indent="0" algn="ctr" defTabSz="8791575">
              <a:lnSpc>
                <a:spcPct val="150000"/>
              </a:lnSpc>
              <a:spcBef>
                <a:spcPct val="50000"/>
              </a:spcBef>
              <a:buFontTx/>
              <a:buNone/>
              <a:tabLst>
                <a:tab pos="330200" algn="l"/>
                <a:tab pos="2454275" algn="l"/>
                <a:tab pos="4872038" algn="l"/>
                <a:tab pos="7216775" algn="l"/>
                <a:tab pos="8645525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Jan 5</a:t>
            </a:r>
            <a:r>
              <a:rPr lang="en-US" sz="2800" b="1" baseline="30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 algn="ctr" defTabSz="8791575">
              <a:lnSpc>
                <a:spcPct val="150000"/>
              </a:lnSpc>
              <a:spcBef>
                <a:spcPct val="50000"/>
              </a:spcBef>
              <a:buFontTx/>
              <a:buNone/>
              <a:tabLst>
                <a:tab pos="330200" algn="l"/>
                <a:tab pos="2454275" algn="l"/>
                <a:tab pos="4872038" algn="l"/>
                <a:tab pos="7216775" algn="l"/>
                <a:tab pos="8645525" algn="l"/>
              </a:tabLst>
              <a:defRPr/>
            </a:pPr>
            <a:r>
              <a:rPr lang="en-US" sz="2800" b="1" dirty="0" smtClean="0">
                <a:solidFill>
                  <a:srgbClr val="2676AC"/>
                </a:solidFill>
                <a:latin typeface="Trebuchet MS" panose="020B0603020202020204" pitchFamily="34" charset="0"/>
              </a:rPr>
              <a:t>April 5</a:t>
            </a:r>
            <a:r>
              <a:rPr lang="en-US" sz="2800" b="1" baseline="30000" dirty="0" smtClean="0">
                <a:solidFill>
                  <a:srgbClr val="2676AC"/>
                </a:solidFill>
                <a:latin typeface="Trebuchet MS" panose="020B0603020202020204" pitchFamily="34" charset="0"/>
              </a:rPr>
              <a:t>th</a:t>
            </a:r>
            <a:r>
              <a:rPr lang="en-US" sz="2800" b="1" dirty="0" smtClean="0">
                <a:solidFill>
                  <a:srgbClr val="2676AC"/>
                </a:solidFill>
                <a:latin typeface="Trebuchet MS" panose="020B0603020202020204" pitchFamily="34" charset="0"/>
              </a:rPr>
              <a:t> </a:t>
            </a:r>
            <a:endParaRPr lang="en-US" sz="2800" b="1" dirty="0">
              <a:solidFill>
                <a:srgbClr val="2676AC"/>
              </a:solidFill>
              <a:latin typeface="Trebuchet MS" panose="020B0603020202020204" pitchFamily="34" charset="0"/>
            </a:endParaRPr>
          </a:p>
        </p:txBody>
      </p:sp>
      <p:sp>
        <p:nvSpPr>
          <p:cNvPr id="2046982" name="Rectangle 6"/>
          <p:cNvSpPr>
            <a:spLocks noChangeArrowheads="1"/>
          </p:cNvSpPr>
          <p:nvPr/>
        </p:nvSpPr>
        <p:spPr bwMode="auto">
          <a:xfrm>
            <a:off x="2699544" y="3342893"/>
            <a:ext cx="1981200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4D86"/>
                </a:solidFill>
                <a:latin typeface="Trebuchet MS" panose="020B0603020202020204" pitchFamily="34" charset="0"/>
              </a:rPr>
              <a:t>Oct/Nov</a:t>
            </a:r>
            <a:endParaRPr lang="en-US" sz="2800" b="1" dirty="0">
              <a:solidFill>
                <a:srgbClr val="004D86"/>
              </a:solidFill>
              <a:latin typeface="Trebuchet MS" panose="020B0603020202020204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4D86"/>
                </a:solidFill>
                <a:latin typeface="Trebuchet MS" panose="020B0603020202020204" pitchFamily="34" charset="0"/>
              </a:rPr>
              <a:t>Feb/Mar</a:t>
            </a:r>
            <a:endParaRPr lang="en-US" sz="2800" b="1" dirty="0">
              <a:solidFill>
                <a:srgbClr val="004D86"/>
              </a:solidFill>
              <a:latin typeface="Trebuchet MS" panose="020B0603020202020204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4D86"/>
                </a:solidFill>
                <a:latin typeface="Trebuchet MS" panose="020B0603020202020204" pitchFamily="34" charset="0"/>
              </a:rPr>
              <a:t>June/July</a:t>
            </a:r>
            <a:endParaRPr lang="en-US" sz="2400" b="1" dirty="0">
              <a:solidFill>
                <a:srgbClr val="004D86"/>
              </a:solidFill>
              <a:latin typeface="Trebuchet MS" panose="020B0603020202020204" pitchFamily="34" charset="0"/>
            </a:endParaRPr>
          </a:p>
        </p:txBody>
      </p:sp>
      <p:sp>
        <p:nvSpPr>
          <p:cNvPr id="2046983" name="Rectangle 7"/>
          <p:cNvSpPr>
            <a:spLocks noChangeArrowheads="1"/>
          </p:cNvSpPr>
          <p:nvPr/>
        </p:nvSpPr>
        <p:spPr bwMode="auto">
          <a:xfrm>
            <a:off x="4801187" y="3354560"/>
            <a:ext cx="1795684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  <a:latin typeface="Trebuchet MS" panose="020B0603020202020204" pitchFamily="34" charset="0"/>
              </a:rPr>
              <a:t>Jan/Feb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  <a:latin typeface="Trebuchet MS" panose="020B0603020202020204" pitchFamily="34" charset="0"/>
              </a:rPr>
              <a:t>May/June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  <a:latin typeface="Trebuchet MS" panose="020B0603020202020204" pitchFamily="34" charset="0"/>
              </a:rPr>
              <a:t>Aug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2046984" name="Rectangle 8"/>
          <p:cNvSpPr>
            <a:spLocks noChangeArrowheads="1"/>
          </p:cNvSpPr>
          <p:nvPr/>
        </p:nvSpPr>
        <p:spPr bwMode="auto">
          <a:xfrm>
            <a:off x="6629400" y="3342893"/>
            <a:ext cx="2133600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C84CE"/>
                </a:solidFill>
                <a:latin typeface="Trebuchet MS" panose="020B0603020202020204" pitchFamily="34" charset="0"/>
              </a:rPr>
              <a:t>March</a:t>
            </a:r>
            <a:endParaRPr lang="en-US" sz="2800" b="1" dirty="0">
              <a:solidFill>
                <a:srgbClr val="0C84CE"/>
              </a:solidFill>
              <a:latin typeface="Trebuchet MS" panose="020B0603020202020204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C84CE"/>
                </a:solidFill>
                <a:latin typeface="Trebuchet MS" panose="020B0603020202020204" pitchFamily="34" charset="0"/>
              </a:rPr>
              <a:t>July</a:t>
            </a:r>
            <a:endParaRPr lang="en-US" sz="2800" b="1" dirty="0">
              <a:solidFill>
                <a:srgbClr val="0C84CE"/>
              </a:solidFill>
              <a:latin typeface="Trebuchet MS" panose="020B0603020202020204" pitchFamily="34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C84CE"/>
                </a:solidFill>
                <a:latin typeface="Trebuchet MS" panose="020B0603020202020204" pitchFamily="34" charset="0"/>
              </a:rPr>
              <a:t>Sept </a:t>
            </a:r>
            <a:r>
              <a:rPr lang="en-US" sz="2000" b="1" dirty="0" smtClean="0">
                <a:solidFill>
                  <a:srgbClr val="0C84CE"/>
                </a:solidFill>
                <a:latin typeface="Trebuchet MS" panose="020B0603020202020204" pitchFamily="34" charset="0"/>
              </a:rPr>
              <a:t>or</a:t>
            </a:r>
            <a:r>
              <a:rPr lang="en-US" sz="2800" b="1" dirty="0" smtClean="0">
                <a:solidFill>
                  <a:srgbClr val="0C84CE"/>
                </a:solidFill>
                <a:latin typeface="Trebuchet MS" panose="020B0603020202020204" pitchFamily="34" charset="0"/>
              </a:rPr>
              <a:t> Dec</a:t>
            </a:r>
            <a:endParaRPr lang="en-US" sz="2800" b="1" dirty="0">
              <a:solidFill>
                <a:srgbClr val="0C84CE"/>
              </a:solidFill>
              <a:latin typeface="Trebuchet MS" panose="020B0603020202020204" pitchFamily="34" charset="0"/>
            </a:endParaRPr>
          </a:p>
        </p:txBody>
      </p:sp>
      <p:sp>
        <p:nvSpPr>
          <p:cNvPr id="840722" name="Line 16"/>
          <p:cNvSpPr>
            <a:spLocks noChangeShapeType="1"/>
          </p:cNvSpPr>
          <p:nvPr/>
        </p:nvSpPr>
        <p:spPr bwMode="auto">
          <a:xfrm>
            <a:off x="2640282" y="3213828"/>
            <a:ext cx="0" cy="2743678"/>
          </a:xfrm>
          <a:prstGeom prst="line">
            <a:avLst/>
          </a:prstGeom>
          <a:noFill/>
          <a:ln w="38100">
            <a:solidFill>
              <a:schemeClr val="accent3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09800" y="1676403"/>
            <a:ext cx="441848" cy="1461703"/>
          </a:xfrm>
          <a:prstGeom prst="homePlate">
            <a:avLst/>
          </a:prstGeom>
          <a:solidFill>
            <a:srgbClr val="267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" y="1676402"/>
            <a:ext cx="1861345" cy="1461703"/>
          </a:xfrm>
          <a:prstGeom prst="rect">
            <a:avLst/>
          </a:prstGeom>
          <a:solidFill>
            <a:srgbClr val="267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87733" y="2081018"/>
            <a:ext cx="1649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Due Date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743200" y="1867908"/>
            <a:ext cx="16882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Scientific</a:t>
            </a:r>
          </a:p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Review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953000" y="1867908"/>
            <a:ext cx="13692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Council</a:t>
            </a:r>
          </a:p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Review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37142" y="1828800"/>
            <a:ext cx="1316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Award </a:t>
            </a:r>
          </a:p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Date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814364" y="2687597"/>
            <a:ext cx="13390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(earliest)</a:t>
            </a: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724400" y="3213828"/>
            <a:ext cx="0" cy="2743678"/>
          </a:xfrm>
          <a:prstGeom prst="line">
            <a:avLst/>
          </a:prstGeom>
          <a:noFill/>
          <a:ln w="38100">
            <a:solidFill>
              <a:schemeClr val="accent3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6553200" y="3213828"/>
            <a:ext cx="0" cy="2743678"/>
          </a:xfrm>
          <a:prstGeom prst="line">
            <a:avLst/>
          </a:prstGeom>
          <a:noFill/>
          <a:ln w="38100">
            <a:solidFill>
              <a:schemeClr val="accent3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Rectangle 30"/>
          <p:cNvSpPr>
            <a:spLocks noChangeArrowheads="1"/>
          </p:cNvSpPr>
          <p:nvPr/>
        </p:nvSpPr>
        <p:spPr bwMode="auto">
          <a:xfrm>
            <a:off x="304800" y="269042"/>
            <a:ext cx="8466137" cy="9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lnSpc>
                <a:spcPct val="110000"/>
              </a:lnSpc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 </a:t>
            </a:r>
            <a:r>
              <a:rPr lang="en-US" sz="2200" b="1" dirty="0">
                <a:solidFill>
                  <a:srgbClr val="FFFFFF"/>
                </a:solidFill>
                <a:latin typeface="Trebuchet MS"/>
              </a:rPr>
              <a:t>NIH Application </a:t>
            </a:r>
            <a:r>
              <a:rPr lang="en-US" sz="2200" b="1" dirty="0" smtClean="0">
                <a:solidFill>
                  <a:srgbClr val="FFFFFF"/>
                </a:solidFill>
                <a:latin typeface="Trebuchet MS"/>
              </a:rPr>
              <a:t>&amp; </a:t>
            </a:r>
            <a:r>
              <a:rPr lang="en-US" sz="2200" b="1" dirty="0">
                <a:solidFill>
                  <a:srgbClr val="FFFFFF"/>
                </a:solidFill>
                <a:latin typeface="Trebuchet MS"/>
              </a:rPr>
              <a:t>Review </a:t>
            </a:r>
            <a:r>
              <a:rPr lang="en-US" sz="2200" b="1" dirty="0" smtClean="0">
                <a:solidFill>
                  <a:srgbClr val="FFFFFF"/>
                </a:solidFill>
                <a:latin typeface="Trebuchet MS"/>
              </a:rPr>
              <a:t>Process </a:t>
            </a:r>
          </a:p>
          <a:p>
            <a:pPr algn="r" eaLnBrk="0" hangingPunct="0">
              <a:lnSpc>
                <a:spcPct val="110000"/>
              </a:lnSpc>
              <a:defRPr/>
            </a:pPr>
            <a:endParaRPr lang="en-US" sz="2400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24600" y="3235384"/>
            <a:ext cx="1979588" cy="15414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21899" y="3235384"/>
            <a:ext cx="1979588" cy="15414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>
            <a:stCxn id="51" idx="6"/>
            <a:endCxn id="49" idx="2"/>
          </p:cNvCxnSpPr>
          <p:nvPr/>
        </p:nvCxnSpPr>
        <p:spPr>
          <a:xfrm flipV="1">
            <a:off x="4559537" y="3604968"/>
            <a:ext cx="1941452" cy="7798"/>
          </a:xfrm>
          <a:prstGeom prst="line">
            <a:avLst/>
          </a:prstGeom>
          <a:ln w="762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9" idx="6"/>
          </p:cNvCxnSpPr>
          <p:nvPr/>
        </p:nvCxnSpPr>
        <p:spPr>
          <a:xfrm>
            <a:off x="1117083" y="1493447"/>
            <a:ext cx="132131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7976504" y="3138818"/>
            <a:ext cx="163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 b="1" dirty="0">
              <a:solidFill>
                <a:srgbClr val="00009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58430" y="1219200"/>
            <a:ext cx="609600" cy="609600"/>
            <a:chOff x="2534630" y="1219200"/>
            <a:chExt cx="609600" cy="609600"/>
          </a:xfrm>
        </p:grpSpPr>
        <p:sp>
          <p:nvSpPr>
            <p:cNvPr id="36" name="Oval 35"/>
            <p:cNvSpPr/>
            <p:nvPr/>
          </p:nvSpPr>
          <p:spPr>
            <a:xfrm>
              <a:off x="2534630" y="1219200"/>
              <a:ext cx="609600" cy="609600"/>
            </a:xfrm>
            <a:prstGeom prst="ellipse">
              <a:avLst/>
            </a:prstGeom>
            <a:solidFill>
              <a:srgbClr val="2676AC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067" y="1310321"/>
              <a:ext cx="418725" cy="418725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507483" y="1188647"/>
            <a:ext cx="609600" cy="609600"/>
            <a:chOff x="507483" y="1188647"/>
            <a:chExt cx="609600" cy="609600"/>
          </a:xfrm>
        </p:grpSpPr>
        <p:sp>
          <p:nvSpPr>
            <p:cNvPr id="39" name="Oval 38"/>
            <p:cNvSpPr/>
            <p:nvPr/>
          </p:nvSpPr>
          <p:spPr>
            <a:xfrm>
              <a:off x="507483" y="1188647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75" y="1214864"/>
              <a:ext cx="500016" cy="500016"/>
            </a:xfrm>
            <a:prstGeom prst="rect">
              <a:avLst/>
            </a:prstGeom>
          </p:spPr>
        </p:pic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84080" y="1842900"/>
            <a:ext cx="1875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Applicant initiates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research idea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362200" y="1844675"/>
            <a:ext cx="1853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Small Business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Concern confirms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Eligibility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290991" y="1860597"/>
            <a:ext cx="2009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Submits SBIR/STTR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grant application to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NIH electronically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6404759" y="3925643"/>
            <a:ext cx="1899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Scientific Review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Group evaluates </a:t>
            </a:r>
          </a:p>
          <a:p>
            <a:pPr eaLnBrk="0" hangingPunct="0"/>
            <a:r>
              <a:rPr lang="en-US" sz="1600" dirty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s</a:t>
            </a:r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cientific merit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853707" y="3933441"/>
            <a:ext cx="20136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Advisory Council or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Board recommend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Approval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524000" y="3945854"/>
            <a:ext cx="17203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IC staff prepare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funding plan for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IC Director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1517419" y="5892225"/>
            <a:ext cx="1319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IC allocates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funds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3962400" y="5892225"/>
            <a:ext cx="1830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Grantee conducts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research</a:t>
            </a:r>
          </a:p>
        </p:txBody>
      </p:sp>
      <p:cxnSp>
        <p:nvCxnSpPr>
          <p:cNvPr id="57" name="Elbow Connector 56"/>
          <p:cNvCxnSpPr>
            <a:stCxn id="43" idx="6"/>
            <a:endCxn id="49" idx="6"/>
          </p:cNvCxnSpPr>
          <p:nvPr/>
        </p:nvCxnSpPr>
        <p:spPr>
          <a:xfrm>
            <a:off x="5399874" y="1524000"/>
            <a:ext cx="1710715" cy="2080968"/>
          </a:xfrm>
          <a:prstGeom prst="bentConnector3">
            <a:avLst>
              <a:gd name="adj1" fmla="val 187557"/>
            </a:avLst>
          </a:prstGeom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3" idx="2"/>
            <a:endCxn id="60" idx="2"/>
          </p:cNvCxnSpPr>
          <p:nvPr/>
        </p:nvCxnSpPr>
        <p:spPr>
          <a:xfrm rot="10800000" flipV="1">
            <a:off x="1613650" y="3625178"/>
            <a:ext cx="6581" cy="1946371"/>
          </a:xfrm>
          <a:prstGeom prst="bentConnector3">
            <a:avLst>
              <a:gd name="adj1" fmla="val 3573636"/>
            </a:avLst>
          </a:prstGeom>
          <a:ln w="762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777741" y="5562102"/>
            <a:ext cx="2760127" cy="9447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500989" y="3300168"/>
            <a:ext cx="609600" cy="609600"/>
            <a:chOff x="6500989" y="3056950"/>
            <a:chExt cx="609600" cy="609600"/>
          </a:xfrm>
        </p:grpSpPr>
        <p:sp>
          <p:nvSpPr>
            <p:cNvPr id="49" name="Oval 48"/>
            <p:cNvSpPr/>
            <p:nvPr/>
          </p:nvSpPr>
          <p:spPr>
            <a:xfrm>
              <a:off x="6500989" y="3056950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476" y="3115964"/>
              <a:ext cx="477491" cy="47749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13649" y="5266750"/>
            <a:ext cx="609600" cy="609600"/>
            <a:chOff x="1613649" y="5266750"/>
            <a:chExt cx="609600" cy="609600"/>
          </a:xfrm>
        </p:grpSpPr>
        <p:sp>
          <p:nvSpPr>
            <p:cNvPr id="60" name="Oval 59"/>
            <p:cNvSpPr/>
            <p:nvPr/>
          </p:nvSpPr>
          <p:spPr>
            <a:xfrm>
              <a:off x="1613649" y="5266750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480" y="5318128"/>
              <a:ext cx="506841" cy="50684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58630" y="5266750"/>
            <a:ext cx="609600" cy="609600"/>
            <a:chOff x="4058630" y="5266750"/>
            <a:chExt cx="609600" cy="609600"/>
          </a:xfrm>
        </p:grpSpPr>
        <p:sp>
          <p:nvSpPr>
            <p:cNvPr id="61" name="Oval 60"/>
            <p:cNvSpPr/>
            <p:nvPr/>
          </p:nvSpPr>
          <p:spPr>
            <a:xfrm>
              <a:off x="4058630" y="5266750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28" y="5339767"/>
              <a:ext cx="444671" cy="44467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949937" y="3307966"/>
            <a:ext cx="609600" cy="609600"/>
            <a:chOff x="3949937" y="3064748"/>
            <a:chExt cx="609600" cy="609600"/>
          </a:xfrm>
        </p:grpSpPr>
        <p:sp>
          <p:nvSpPr>
            <p:cNvPr id="51" name="Oval 50"/>
            <p:cNvSpPr/>
            <p:nvPr/>
          </p:nvSpPr>
          <p:spPr>
            <a:xfrm>
              <a:off x="3949937" y="3064748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060" y="3150972"/>
              <a:ext cx="480826" cy="480826"/>
            </a:xfrm>
            <a:prstGeom prst="rect">
              <a:avLst/>
            </a:prstGeom>
          </p:spPr>
        </p:pic>
      </p:grpSp>
      <p:cxnSp>
        <p:nvCxnSpPr>
          <p:cNvPr id="79" name="Straight Connector 78"/>
          <p:cNvCxnSpPr>
            <a:endCxn id="43" idx="6"/>
          </p:cNvCxnSpPr>
          <p:nvPr/>
        </p:nvCxnSpPr>
        <p:spPr>
          <a:xfrm>
            <a:off x="3068030" y="1484327"/>
            <a:ext cx="2331844" cy="3967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030257" y="3604968"/>
            <a:ext cx="1941452" cy="7798"/>
          </a:xfrm>
          <a:prstGeom prst="line">
            <a:avLst/>
          </a:prstGeom>
          <a:ln w="762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20230" y="3320379"/>
            <a:ext cx="609600" cy="609600"/>
            <a:chOff x="1620230" y="3077161"/>
            <a:chExt cx="609600" cy="609600"/>
          </a:xfrm>
        </p:grpSpPr>
        <p:sp>
          <p:nvSpPr>
            <p:cNvPr id="53" name="Oval 52"/>
            <p:cNvSpPr/>
            <p:nvPr/>
          </p:nvSpPr>
          <p:spPr>
            <a:xfrm>
              <a:off x="1620230" y="3077161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172" y="3136924"/>
              <a:ext cx="457715" cy="457715"/>
            </a:xfrm>
            <a:prstGeom prst="rect">
              <a:avLst/>
            </a:prstGeom>
          </p:spPr>
        </p:pic>
      </p:grp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382087" y="1860597"/>
            <a:ext cx="2090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NIH Center for 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Scientific</a:t>
            </a:r>
            <a:r>
              <a:rPr lang="en-US" sz="1600" dirty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Review</a:t>
            </a:r>
          </a:p>
          <a:p>
            <a:pPr eaLnBrk="0" hangingPunct="0"/>
            <a:r>
              <a:rPr lang="en-US" sz="1600" dirty="0" smtClean="0">
                <a:solidFill>
                  <a:srgbClr val="E5E5E5">
                    <a:lumMod val="25000"/>
                  </a:srgbClr>
                </a:solidFill>
                <a:latin typeface="Trebuchet MS" panose="020B0603020202020204" pitchFamily="34" charset="0"/>
              </a:rPr>
              <a:t>assigns to IC and IRG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90274" y="1219200"/>
            <a:ext cx="609600" cy="609600"/>
            <a:chOff x="4290991" y="1219200"/>
            <a:chExt cx="609600" cy="609600"/>
          </a:xfrm>
        </p:grpSpPr>
        <p:sp>
          <p:nvSpPr>
            <p:cNvPr id="43" name="Oval 42"/>
            <p:cNvSpPr/>
            <p:nvPr/>
          </p:nvSpPr>
          <p:spPr>
            <a:xfrm>
              <a:off x="4290991" y="1219200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83" y="1325360"/>
              <a:ext cx="405015" cy="40501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914492" y="1214883"/>
            <a:ext cx="609600" cy="609600"/>
            <a:chOff x="6608923" y="1214864"/>
            <a:chExt cx="609600" cy="609600"/>
          </a:xfrm>
        </p:grpSpPr>
        <p:sp>
          <p:nvSpPr>
            <p:cNvPr id="46" name="Oval 45"/>
            <p:cNvSpPr/>
            <p:nvPr/>
          </p:nvSpPr>
          <p:spPr>
            <a:xfrm>
              <a:off x="6608923" y="1214864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795" y="1257913"/>
              <a:ext cx="477491" cy="477491"/>
            </a:xfrm>
            <a:prstGeom prst="rect">
              <a:avLst/>
            </a:prstGeom>
          </p:spPr>
        </p:pic>
      </p:grpSp>
      <p:sp>
        <p:nvSpPr>
          <p:cNvPr id="20" name="Rounded Rectangle 19"/>
          <p:cNvSpPr/>
          <p:nvPr/>
        </p:nvSpPr>
        <p:spPr>
          <a:xfrm>
            <a:off x="7351184" y="2758992"/>
            <a:ext cx="1414151" cy="37353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1-2 Months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930308" y="3447833"/>
            <a:ext cx="1414151" cy="37353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Months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62275" y="4776851"/>
            <a:ext cx="1414151" cy="37353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2-4 Months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04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28600"/>
            <a:ext cx="4724400" cy="563563"/>
          </a:xfrm>
        </p:spPr>
        <p:txBody>
          <a:bodyPr/>
          <a:lstStyle/>
          <a:p>
            <a:pPr algn="ctr"/>
            <a:r>
              <a:rPr lang="en-US" sz="2000" dirty="0" smtClean="0"/>
              <a:t>Most Important Piece of Advice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/>
              <a:t>Try to talk to a HHS </a:t>
            </a:r>
            <a:r>
              <a:rPr lang="en-US" dirty="0"/>
              <a:t>Program </a:t>
            </a:r>
            <a:r>
              <a:rPr lang="en-US" dirty="0" smtClean="0"/>
              <a:t>Officer about a month in advance of deadline for application specific advice</a:t>
            </a:r>
            <a:r>
              <a:rPr lang="en-US" b="1" dirty="0" smtClean="0"/>
              <a:t>! 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</a:t>
            </a:r>
            <a:r>
              <a:rPr lang="en-US" dirty="0" smtClean="0"/>
              <a:t>ontact information: </a:t>
            </a:r>
            <a:r>
              <a:rPr lang="en-US" dirty="0" smtClean="0">
                <a:hlinkClick r:id="rId3"/>
              </a:rPr>
              <a:t>HHS Agency Contact webpage</a:t>
            </a:r>
            <a:endParaRPr lang="en-US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Questions </a:t>
            </a:r>
            <a:r>
              <a:rPr lang="en-US" dirty="0"/>
              <a:t>about who to contact? Email </a:t>
            </a:r>
            <a:r>
              <a:rPr lang="en-US" dirty="0">
                <a:hlinkClick r:id="rId4"/>
              </a:rPr>
              <a:t>sbir@od.nih.gov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886200"/>
            <a:ext cx="3886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28600"/>
            <a:ext cx="4724400" cy="563563"/>
          </a:xfrm>
        </p:spPr>
        <p:txBody>
          <a:bodyPr/>
          <a:lstStyle/>
          <a:p>
            <a:pPr algn="ctr"/>
            <a:r>
              <a:rPr lang="en-US" dirty="0" smtClean="0"/>
              <a:t>  WOSB and SDB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4D86"/>
                </a:solidFill>
              </a:rPr>
              <a:t>What is a </a:t>
            </a:r>
            <a:r>
              <a:rPr lang="en-US" sz="1800" b="1" dirty="0">
                <a:solidFill>
                  <a:srgbClr val="004D86"/>
                </a:solidFill>
                <a:hlinkClick r:id="rId3"/>
              </a:rPr>
              <a:t>Women-Owned Small Business</a:t>
            </a:r>
            <a:r>
              <a:rPr lang="en-US" sz="1800" b="1" dirty="0">
                <a:solidFill>
                  <a:srgbClr val="004D86"/>
                </a:solidFill>
              </a:rPr>
              <a:t> (WOSB)?</a:t>
            </a:r>
          </a:p>
          <a:p>
            <a:pPr marL="0" indent="0">
              <a:buNone/>
            </a:pPr>
            <a:endParaRPr lang="en-US" sz="1800" b="1" dirty="0">
              <a:solidFill>
                <a:srgbClr val="004D86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A firm must be at least 51% owned and controlled by one or more women, and primarily managed by one or more women (who must be US citizens)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The firm must be “small” in its primary industry in accordance with SBA’s size standards for that industry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SBCs self certify on the SF 424 (R&amp;R) Form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4D86"/>
                </a:solidFill>
              </a:rPr>
              <a:t>What is a </a:t>
            </a:r>
            <a:r>
              <a:rPr lang="en-US" sz="1800" b="1" dirty="0">
                <a:solidFill>
                  <a:srgbClr val="004D86"/>
                </a:solidFill>
                <a:hlinkClick r:id="rId4"/>
              </a:rPr>
              <a:t>Socially and Economically Disadvantaged Business</a:t>
            </a:r>
            <a:r>
              <a:rPr lang="en-US" sz="1800" b="1" dirty="0">
                <a:solidFill>
                  <a:srgbClr val="004D86"/>
                </a:solidFill>
              </a:rPr>
              <a:t> (SDB)?</a:t>
            </a:r>
          </a:p>
          <a:p>
            <a:pPr marL="0" indent="0">
              <a:buNone/>
            </a:pPr>
            <a:endParaRPr lang="en-US" sz="1800" b="1" dirty="0">
              <a:solidFill>
                <a:srgbClr val="004D86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The firm must be 51% or more owned and control by one or more disadvantaged persons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The disadvantaged person or persons must be socially disadvantaged and economically disadvantaged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The firm must be small, according to SBA’s </a:t>
            </a:r>
            <a:r>
              <a:rPr lang="en-US" sz="1800" dirty="0">
                <a:hlinkClick r:id="rId5"/>
              </a:rPr>
              <a:t>size standards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You must self-certify by registering your business in the </a:t>
            </a:r>
            <a:r>
              <a:rPr lang="en-US" sz="1800" dirty="0">
                <a:hlinkClick r:id="rId6"/>
              </a:rPr>
              <a:t>System for Award Management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19172-03F7-3348-B569-171F00250647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257800" cy="563563"/>
          </a:xfrm>
        </p:spPr>
        <p:txBody>
          <a:bodyPr/>
          <a:lstStyle/>
          <a:p>
            <a:pPr algn="ctr"/>
            <a:r>
              <a:rPr lang="en-US" dirty="0" smtClean="0"/>
              <a:t>         Solicitations and Due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500" b="1" dirty="0"/>
              <a:t>NIH, CDC, FDA, &amp; ACF SBIR/STTR Grant </a:t>
            </a:r>
            <a:r>
              <a:rPr lang="en-US" sz="2500" b="1" dirty="0" smtClean="0"/>
              <a:t>Solicitation “Parent</a:t>
            </a:r>
            <a:r>
              <a:rPr lang="en-US" sz="2500" b="1" dirty="0"/>
              <a:t>” FOAs</a:t>
            </a:r>
            <a:r>
              <a:rPr lang="en-US" sz="2500" b="1" dirty="0" smtClean="0"/>
              <a:t>: </a:t>
            </a:r>
            <a:r>
              <a:rPr lang="en-US" sz="2500" b="1" dirty="0" smtClean="0">
                <a:solidFill>
                  <a:srgbClr val="006BBD"/>
                </a:solidFill>
              </a:rPr>
              <a:t>SBIR</a:t>
            </a:r>
            <a:r>
              <a:rPr lang="en-US" sz="2500" b="1" dirty="0">
                <a:solidFill>
                  <a:srgbClr val="006BBD"/>
                </a:solidFill>
              </a:rPr>
              <a:t>:</a:t>
            </a:r>
            <a:r>
              <a:rPr lang="en-US" sz="2500" dirty="0"/>
              <a:t> </a:t>
            </a:r>
            <a:r>
              <a:rPr lang="en-US" sz="2500" b="1" dirty="0" smtClean="0">
                <a:hlinkClick r:id="rId3"/>
              </a:rPr>
              <a:t>PA-16-302</a:t>
            </a:r>
            <a:r>
              <a:rPr lang="en-US" sz="2500" b="1" dirty="0" smtClean="0"/>
              <a:t> </a:t>
            </a:r>
            <a:r>
              <a:rPr lang="en-US" sz="2500" dirty="0" smtClean="0"/>
              <a:t>  </a:t>
            </a:r>
            <a:r>
              <a:rPr lang="en-US" sz="2500" b="1" dirty="0">
                <a:solidFill>
                  <a:srgbClr val="006BBD"/>
                </a:solidFill>
              </a:rPr>
              <a:t>STTR:</a:t>
            </a:r>
            <a:r>
              <a:rPr lang="en-US" sz="2500" dirty="0"/>
              <a:t> </a:t>
            </a:r>
            <a:r>
              <a:rPr lang="en-US" sz="2500" b="1" dirty="0" smtClean="0">
                <a:hlinkClick r:id="rId4"/>
              </a:rPr>
              <a:t>PA-16-303</a:t>
            </a:r>
            <a:endParaRPr lang="en-US" sz="25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</a:t>
            </a:r>
            <a:r>
              <a:rPr lang="en-US" sz="2200" dirty="0" smtClean="0"/>
              <a:t>Release: </a:t>
            </a:r>
            <a:r>
              <a:rPr lang="en-US" sz="2200" dirty="0" smtClean="0">
                <a:solidFill>
                  <a:srgbClr val="393939"/>
                </a:solidFill>
              </a:rPr>
              <a:t> June </a:t>
            </a:r>
            <a:r>
              <a:rPr lang="en-US" sz="2200" dirty="0"/>
              <a:t>3</a:t>
            </a:r>
            <a:r>
              <a:rPr lang="en-US" sz="2200" dirty="0" smtClean="0"/>
              <a:t>, 2016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Standard </a:t>
            </a:r>
            <a:r>
              <a:rPr lang="en-US" sz="2200" dirty="0"/>
              <a:t>Due Dates: 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393939"/>
                </a:solidFill>
              </a:rPr>
              <a:t>September 5</a:t>
            </a:r>
            <a:r>
              <a:rPr lang="en-US" sz="2200" baseline="30000" dirty="0" smtClean="0">
                <a:solidFill>
                  <a:srgbClr val="393939"/>
                </a:solidFill>
              </a:rPr>
              <a:t>th</a:t>
            </a:r>
            <a:r>
              <a:rPr lang="en-US" sz="2200" dirty="0" smtClean="0">
                <a:solidFill>
                  <a:srgbClr val="393939"/>
                </a:solidFill>
              </a:rPr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January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393939"/>
                </a:solidFill>
              </a:rPr>
              <a:t>, April 5</a:t>
            </a:r>
            <a:r>
              <a:rPr lang="en-US" sz="2200" baseline="30000" dirty="0" smtClean="0">
                <a:solidFill>
                  <a:srgbClr val="393939"/>
                </a:solidFill>
              </a:rPr>
              <a:t>th</a:t>
            </a:r>
            <a:r>
              <a:rPr lang="en-US" sz="2200" dirty="0" smtClean="0">
                <a:solidFill>
                  <a:srgbClr val="393939"/>
                </a:solidFill>
              </a:rPr>
              <a:t>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500" b="1" dirty="0" smtClean="0"/>
              <a:t>SBIR </a:t>
            </a:r>
            <a:r>
              <a:rPr lang="en-US" sz="2500" b="1" dirty="0"/>
              <a:t>Contract Solicitation (NIH, </a:t>
            </a:r>
            <a:r>
              <a:rPr lang="en-US" sz="2500" b="1" dirty="0" smtClean="0"/>
              <a:t>CDC) – Program Solicitation </a:t>
            </a:r>
            <a:r>
              <a:rPr lang="en-US" sz="2500" b="1" dirty="0" smtClean="0">
                <a:hlinkClick r:id="rId5"/>
              </a:rPr>
              <a:t>PHS 2017-1</a:t>
            </a:r>
            <a:r>
              <a:rPr lang="en-US" sz="2500" b="1" dirty="0" smtClean="0"/>
              <a:t> (SBIRs Only) </a:t>
            </a:r>
          </a:p>
          <a:p>
            <a:pPr marL="0" indent="0">
              <a:buNone/>
            </a:pPr>
            <a:r>
              <a:rPr lang="en-US" sz="2500" b="1" dirty="0" smtClean="0"/>
              <a:t>    </a:t>
            </a:r>
            <a:r>
              <a:rPr lang="en-US" sz="2500" dirty="0" smtClean="0"/>
              <a:t>NIH Guide Notice </a:t>
            </a:r>
            <a:r>
              <a:rPr lang="en-US" sz="2500" b="1" dirty="0" smtClean="0">
                <a:hlinkClick r:id="rId6"/>
              </a:rPr>
              <a:t>NOT-OD-16-123</a:t>
            </a:r>
            <a:endParaRPr lang="en-US" sz="25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    </a:t>
            </a:r>
            <a:r>
              <a:rPr lang="en-US" sz="2200" dirty="0" smtClean="0"/>
              <a:t>Release</a:t>
            </a:r>
            <a:r>
              <a:rPr lang="en-US" sz="2200" dirty="0"/>
              <a:t>: </a:t>
            </a:r>
            <a:r>
              <a:rPr lang="en-US" sz="2200" dirty="0" smtClean="0">
                <a:solidFill>
                  <a:srgbClr val="393939"/>
                </a:solidFill>
              </a:rPr>
              <a:t>August 1, 2016   </a:t>
            </a:r>
            <a:r>
              <a:rPr lang="en-US" sz="2200" dirty="0" smtClean="0"/>
              <a:t>Close</a:t>
            </a:r>
            <a:r>
              <a:rPr lang="en-US" sz="2200" dirty="0" smtClean="0">
                <a:solidFill>
                  <a:srgbClr val="393939"/>
                </a:solidFill>
              </a:rPr>
              <a:t>: October 21, 2016 (5pm EDT)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39393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hlinkClick r:id="rId7"/>
              </a:rPr>
              <a:t>NIH Guide for Grants and Contracts</a:t>
            </a:r>
            <a:endParaRPr lang="en-US" sz="2500" b="1" dirty="0" smtClean="0"/>
          </a:p>
          <a:p>
            <a:pPr marL="0" indent="0">
              <a:buNone/>
            </a:pPr>
            <a:r>
              <a:rPr lang="en-US" sz="2200" dirty="0" smtClean="0"/>
              <a:t>    Release</a:t>
            </a:r>
            <a:r>
              <a:rPr lang="en-US" sz="2200" dirty="0"/>
              <a:t>: </a:t>
            </a:r>
            <a:r>
              <a:rPr lang="en-US" sz="2200" dirty="0" smtClean="0"/>
              <a:t> Weekly receipt </a:t>
            </a:r>
            <a:r>
              <a:rPr lang="en-US" sz="2200" dirty="0"/>
              <a:t>dates specified in each </a:t>
            </a:r>
            <a:r>
              <a:rPr lang="en-US" sz="2200" dirty="0" smtClean="0"/>
              <a:t>FOA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1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373516" cy="563563"/>
          </a:xfrm>
        </p:spPr>
        <p:txBody>
          <a:bodyPr/>
          <a:lstStyle/>
          <a:p>
            <a:pPr algn="ctr"/>
            <a:r>
              <a:rPr lang="en-US" sz="2600" dirty="0" smtClean="0"/>
              <a:t>Budget Hard Caps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1" y="929658"/>
            <a:ext cx="8686800" cy="4876800"/>
          </a:xfrm>
        </p:spPr>
        <p:txBody>
          <a:bodyPr/>
          <a:lstStyle/>
          <a:p>
            <a:pPr>
              <a:buClr>
                <a:srgbClr val="004D86"/>
              </a:buClr>
              <a:buSzPct val="80000"/>
            </a:pPr>
            <a:r>
              <a:rPr lang="en-US" sz="2200" dirty="0" smtClean="0"/>
              <a:t>New S</a:t>
            </a:r>
            <a:r>
              <a:rPr lang="en-US" sz="2200" dirty="0" smtClean="0">
                <a:solidFill>
                  <a:srgbClr val="393939"/>
                </a:solidFill>
              </a:rPr>
              <a:t>BIR/ST</a:t>
            </a:r>
            <a:r>
              <a:rPr lang="en-US" sz="2200" dirty="0" smtClean="0"/>
              <a:t>TR award budget HARD caps in place</a:t>
            </a:r>
          </a:p>
          <a:p>
            <a:pPr>
              <a:buClr>
                <a:srgbClr val="004D86"/>
              </a:buClr>
              <a:buSzPct val="80000"/>
            </a:pPr>
            <a:r>
              <a:rPr lang="en-US" sz="2200" dirty="0" smtClean="0">
                <a:solidFill>
                  <a:srgbClr val="393939"/>
                </a:solidFill>
              </a:rPr>
              <a:t>Pre-approved topics list can be found on funding page: </a:t>
            </a:r>
            <a:r>
              <a:rPr lang="en-US" sz="2200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US" sz="2200" dirty="0">
                <a:solidFill>
                  <a:srgbClr val="FF0000"/>
                </a:solidFill>
                <a:hlinkClick r:id="rId3"/>
              </a:rPr>
              <a:t>://sbir.nih.gov/funding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/>
          </a:p>
          <a:p>
            <a:pPr>
              <a:buClr>
                <a:srgbClr val="004D86"/>
              </a:buClr>
              <a:buSzPct val="80000"/>
            </a:pPr>
            <a:endParaRPr lang="en-US" sz="26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26776"/>
              </p:ext>
            </p:extLst>
          </p:nvPr>
        </p:nvGraphicFramePr>
        <p:xfrm>
          <a:off x="806793" y="2707332"/>
          <a:ext cx="74676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9200"/>
                <a:gridCol w="2489200"/>
                <a:gridCol w="2489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Program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Phase I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Phase II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D8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SBIR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$150,000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$1,000,000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STTR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$150,000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$1,000,000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877" y="2209800"/>
            <a:ext cx="849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13972"/>
                </a:solidFill>
                <a:latin typeface="Trebuchet MS" panose="020B0603020202020204"/>
              </a:rPr>
              <a:t>Award Guidelines</a:t>
            </a:r>
            <a:endParaRPr lang="en-US" sz="2400" b="1" dirty="0">
              <a:solidFill>
                <a:srgbClr val="013972"/>
              </a:solidFill>
              <a:latin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11" y="4267200"/>
            <a:ext cx="849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13972"/>
                </a:solidFill>
                <a:latin typeface="Trebuchet MS" panose="020B0603020202020204"/>
              </a:rPr>
              <a:t>Award Hard Caps – cannot exceed</a:t>
            </a:r>
            <a:endParaRPr lang="en-US" sz="2400" b="1" dirty="0">
              <a:solidFill>
                <a:srgbClr val="013972"/>
              </a:solidFill>
              <a:latin typeface="Trebuchet MS" panose="020B060302020202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00921"/>
              </p:ext>
            </p:extLst>
          </p:nvPr>
        </p:nvGraphicFramePr>
        <p:xfrm>
          <a:off x="806793" y="4724400"/>
          <a:ext cx="74676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9200"/>
                <a:gridCol w="2489200"/>
                <a:gridCol w="2489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Program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Phase I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Phase II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D8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SBIR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$225,000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$1,500,000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STTR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$225,000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$1,500,000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3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378321" y="3732685"/>
            <a:ext cx="4909318" cy="2527585"/>
            <a:chOff x="1042987" y="2464969"/>
            <a:chExt cx="7404483" cy="32451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908" y="2464969"/>
              <a:ext cx="5006805" cy="3245103"/>
            </a:xfrm>
            <a:prstGeom prst="rect">
              <a:avLst/>
            </a:prstGeom>
          </p:spPr>
        </p:pic>
        <p:sp>
          <p:nvSpPr>
            <p:cNvPr id="21" name="5-Point Star 20"/>
            <p:cNvSpPr>
              <a:spLocks noChangeAspect="1"/>
            </p:cNvSpPr>
            <p:nvPr/>
          </p:nvSpPr>
          <p:spPr>
            <a:xfrm>
              <a:off x="5130685" y="3632576"/>
              <a:ext cx="320040" cy="320040"/>
            </a:xfrm>
            <a:prstGeom prst="star5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 defTabSz="456506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36"/>
            <a:stretch/>
          </p:blipFill>
          <p:spPr bwMode="auto">
            <a:xfrm>
              <a:off x="4832766" y="3167418"/>
              <a:ext cx="1394897" cy="42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BI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646545" y="4694615"/>
              <a:ext cx="502718" cy="42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angelcapitalassociation.org/styles/responsive/data/c/logo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32" y="3974034"/>
              <a:ext cx="1223964" cy="31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angelcapitalassociation.org/styles/responsive/data/c/logo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014" y="4694615"/>
              <a:ext cx="1223964" cy="31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BI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584992" y="3527591"/>
              <a:ext cx="502718" cy="42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5-Point Star 26"/>
            <p:cNvSpPr>
              <a:spLocks noChangeAspect="1"/>
            </p:cNvSpPr>
            <p:nvPr/>
          </p:nvSpPr>
          <p:spPr>
            <a:xfrm>
              <a:off x="6264952" y="3491514"/>
              <a:ext cx="320040" cy="320040"/>
            </a:xfrm>
            <a:prstGeom prst="star5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 defTabSz="456506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36"/>
            <a:stretch>
              <a:fillRect/>
            </a:stretch>
          </p:blipFill>
          <p:spPr bwMode="auto">
            <a:xfrm>
              <a:off x="1042987" y="4267577"/>
              <a:ext cx="139541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429000"/>
              <a:ext cx="1360870" cy="31404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42987" y="3653180"/>
              <a:ext cx="1092242" cy="542203"/>
            </a:xfrm>
            <a:prstGeom prst="rect">
              <a:avLst/>
            </a:prstGeom>
            <a:noFill/>
          </p:spPr>
          <p:txBody>
            <a:bodyPr wrap="square" lIns="91397" tIns="45698" rIns="91397" bIns="45698" rtlCol="0">
              <a:spAutoFit/>
            </a:bodyPr>
            <a:lstStyle/>
            <a:p>
              <a:pPr algn="ctr" defTabSz="456986"/>
              <a:r>
                <a:rPr lang="en-US" sz="700" i="1" dirty="0">
                  <a:solidFill>
                    <a:prstClr val="black"/>
                  </a:solidFill>
                </a:rPr>
                <a:t>Investor </a:t>
              </a:r>
            </a:p>
            <a:p>
              <a:pPr algn="ctr" defTabSz="456986"/>
              <a:r>
                <a:rPr lang="en-US" sz="700" i="1" dirty="0">
                  <a:solidFill>
                    <a:prstClr val="black"/>
                  </a:solidFill>
                </a:rPr>
                <a:t>Forum</a:t>
              </a:r>
            </a:p>
          </p:txBody>
        </p:sp>
        <p:pic>
          <p:nvPicPr>
            <p:cNvPr id="31" name="Picture 4" descr="BI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463956" y="3315078"/>
              <a:ext cx="502718" cy="42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5-Point Star 31"/>
            <p:cNvSpPr>
              <a:spLocks noChangeAspect="1"/>
            </p:cNvSpPr>
            <p:nvPr/>
          </p:nvSpPr>
          <p:spPr>
            <a:xfrm>
              <a:off x="2346960" y="4251960"/>
              <a:ext cx="320040" cy="320040"/>
            </a:xfrm>
            <a:prstGeom prst="star5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/>
            <a:lstStyle/>
            <a:p>
              <a:pPr algn="ctr" defTabSz="45650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5-Point Star 32"/>
            <p:cNvSpPr>
              <a:spLocks noChangeAspect="1"/>
            </p:cNvSpPr>
            <p:nvPr/>
          </p:nvSpPr>
          <p:spPr>
            <a:xfrm>
              <a:off x="2050676" y="3548247"/>
              <a:ext cx="320040" cy="320040"/>
            </a:xfrm>
            <a:prstGeom prst="star5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/>
            <a:lstStyle/>
            <a:p>
              <a:pPr algn="ctr" defTabSz="45650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5-Point Star 33"/>
            <p:cNvSpPr>
              <a:spLocks noChangeAspect="1"/>
            </p:cNvSpPr>
            <p:nvPr/>
          </p:nvSpPr>
          <p:spPr>
            <a:xfrm>
              <a:off x="6205542" y="3708267"/>
              <a:ext cx="320040" cy="320040"/>
            </a:xfrm>
            <a:prstGeom prst="star5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 defTabSz="45650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5-Point Star 34"/>
            <p:cNvSpPr>
              <a:spLocks noChangeAspect="1"/>
            </p:cNvSpPr>
            <p:nvPr/>
          </p:nvSpPr>
          <p:spPr>
            <a:xfrm>
              <a:off x="6601246" y="3196793"/>
              <a:ext cx="320040" cy="320040"/>
            </a:xfrm>
            <a:prstGeom prst="star5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/>
            <a:lstStyle/>
            <a:p>
              <a:pPr algn="ctr" defTabSz="456506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286" y="3139024"/>
              <a:ext cx="7858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3658833" y="1230868"/>
            <a:ext cx="2057400" cy="1903413"/>
            <a:chOff x="-2241" y="2057727"/>
            <a:chExt cx="3736040" cy="3351219"/>
          </a:xfrm>
        </p:grpSpPr>
        <p:pic>
          <p:nvPicPr>
            <p:cNvPr id="38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2057727"/>
              <a:ext cx="3733801" cy="335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-2241" y="2386341"/>
              <a:ext cx="508090" cy="927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14801" y="101025"/>
            <a:ext cx="480059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Trebuchet MS"/>
              </a:rPr>
              <a:t>Multi-IC Technology Development Programs </a:t>
            </a:r>
            <a:r>
              <a:rPr lang="en-US" sz="1300" dirty="0" smtClean="0">
                <a:solidFill>
                  <a:srgbClr val="FFFFFF"/>
                </a:solidFill>
                <a:latin typeface="Trebuchet MS"/>
              </a:rPr>
              <a:t>(open to eligible Awardees from participating ICs)</a:t>
            </a:r>
            <a:endParaRPr lang="en-US" sz="13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30715" y="1762681"/>
            <a:ext cx="25908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4D86"/>
                </a:solidFill>
              </a:rPr>
              <a:t>I-Corps</a:t>
            </a:r>
            <a:r>
              <a:rPr lang="en-US" sz="2000" b="1" baseline="30000" dirty="0">
                <a:solidFill>
                  <a:srgbClr val="004D86"/>
                </a:solidFill>
              </a:rPr>
              <a:t>TM</a:t>
            </a:r>
            <a:r>
              <a:rPr lang="en-US" sz="2000" b="1" dirty="0" smtClean="0">
                <a:solidFill>
                  <a:srgbClr val="004D86"/>
                </a:solidFill>
              </a:rPr>
              <a:t> at NIH</a:t>
            </a:r>
            <a:endParaRPr lang="en-US" sz="2000" b="1" baseline="30000" dirty="0" smtClean="0">
              <a:solidFill>
                <a:srgbClr val="004D8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025" y="2095020"/>
            <a:ext cx="3627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An intensive </a:t>
            </a:r>
            <a:r>
              <a:rPr lang="en-US" altLang="en-US" i="1" dirty="0">
                <a:solidFill>
                  <a:srgbClr val="800000"/>
                </a:solidFill>
              </a:rPr>
              <a:t>Entrepreneurial Immersion</a:t>
            </a:r>
            <a:r>
              <a:rPr lang="en-US" altLang="en-US" i="1" dirty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course for scientists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533399" y="3505200"/>
            <a:ext cx="8060267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6233" y="1545749"/>
            <a:ext cx="304800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en-US" u="sng" dirty="0" smtClean="0">
                <a:solidFill>
                  <a:srgbClr val="002060"/>
                </a:solidFill>
              </a:rPr>
              <a:t>12 Participating ICs + CDC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26025" y="4713276"/>
            <a:ext cx="25908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4D86"/>
                </a:solidFill>
              </a:rPr>
              <a:t>Facilitating Partnerships</a:t>
            </a:r>
            <a:endParaRPr lang="en-US" sz="2000" b="1" baseline="30000" dirty="0" smtClean="0">
              <a:solidFill>
                <a:srgbClr val="004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79629" y="3770471"/>
            <a:ext cx="4102371" cy="2369604"/>
          </a:xfrm>
          <a:prstGeom prst="round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609600" y="3733800"/>
            <a:ext cx="483389" cy="1082162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084162" y="2599229"/>
            <a:ext cx="383438" cy="11626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279629" y="2151214"/>
            <a:ext cx="2804533" cy="930084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 w="57150" cap="rnd">
            <a:solidFill>
              <a:srgbClr val="00427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63938" name="Rectangle 10"/>
          <p:cNvSpPr>
            <a:spLocks noChangeArrowheads="1"/>
          </p:cNvSpPr>
          <p:nvPr/>
        </p:nvSpPr>
        <p:spPr bwMode="auto">
          <a:xfrm>
            <a:off x="3809998" y="76200"/>
            <a:ext cx="502126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NIH SBIR/STTR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Fast-Track</a:t>
            </a:r>
          </a:p>
        </p:txBody>
      </p:sp>
      <p:sp>
        <p:nvSpPr>
          <p:cNvPr id="3" name="Oval 2"/>
          <p:cNvSpPr/>
          <p:nvPr/>
        </p:nvSpPr>
        <p:spPr>
          <a:xfrm>
            <a:off x="874340" y="2133600"/>
            <a:ext cx="1030660" cy="99189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80B9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196" y="3242468"/>
            <a:ext cx="1400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Feasibility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257" y="1465572"/>
            <a:ext cx="12668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Discovery</a:t>
            </a:r>
          </a:p>
          <a:p>
            <a:pPr algn="ctr"/>
            <a:r>
              <a:rPr lang="en-US" sz="2000" b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endParaRPr lang="en-US" sz="2000" b="1" dirty="0">
              <a:solidFill>
                <a:srgbClr val="5CA5F6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7177" y="3231782"/>
            <a:ext cx="1400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Full R/D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03532" y="2133600"/>
            <a:ext cx="992767" cy="99189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rgbClr val="0042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31928" y="3770471"/>
            <a:ext cx="26193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r>
              <a:rPr lang="en-US" sz="1900" b="1" i="1" dirty="0" smtClean="0">
                <a:solidFill>
                  <a:srgbClr val="80B9F8"/>
                </a:solidFill>
                <a:latin typeface="Trebuchet MS" panose="020B0603020202020204" pitchFamily="34" charset="0"/>
              </a:rPr>
              <a:t>        </a:t>
            </a:r>
            <a:r>
              <a:rPr lang="en-US" sz="19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80854" y="3962400"/>
            <a:ext cx="447675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8164" y="4219860"/>
            <a:ext cx="304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Fast-Track</a:t>
            </a:r>
            <a:endParaRPr lang="en-US" sz="2800" b="1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4520" y="2429952"/>
            <a:ext cx="271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$3M for up to 3 years</a:t>
            </a:r>
            <a:endParaRPr lang="en-US" sz="1600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581400" y="2599229"/>
            <a:ext cx="683604" cy="6225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4630" y="1463637"/>
            <a:ext cx="1436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Development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  <a:endParaRPr lang="en-US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4163" y="1489205"/>
            <a:ext cx="1747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Commercialization</a:t>
            </a:r>
          </a:p>
          <a:p>
            <a:pPr algn="ctr"/>
            <a:r>
              <a:rPr lang="en-US" sz="20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III</a:t>
            </a:r>
            <a:endParaRPr lang="en-US" sz="2000" b="1" dirty="0">
              <a:solidFill>
                <a:srgbClr val="004274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7549" y="1504595"/>
            <a:ext cx="239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4274"/>
                </a:solidFill>
                <a:latin typeface="Trebuchet MS" panose="020B0603020202020204" pitchFamily="34" charset="0"/>
              </a:rPr>
              <a:t>Competing Renewal </a:t>
            </a:r>
            <a:r>
              <a:rPr lang="en-US" sz="1400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Award</a:t>
            </a:r>
            <a:endParaRPr lang="en-US" sz="1400" b="1" i="1" dirty="0" smtClean="0">
              <a:solidFill>
                <a:srgbClr val="00427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IIB </a:t>
            </a:r>
          </a:p>
        </p:txBody>
      </p:sp>
      <p:sp>
        <p:nvSpPr>
          <p:cNvPr id="35" name="Oval 34"/>
          <p:cNvSpPr/>
          <p:nvPr/>
        </p:nvSpPr>
        <p:spPr>
          <a:xfrm>
            <a:off x="2816060" y="2133600"/>
            <a:ext cx="993939" cy="9918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952627" y="2605455"/>
            <a:ext cx="852237" cy="10801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38777" y="1254991"/>
            <a:ext cx="3437962" cy="4841009"/>
          </a:xfrm>
          <a:prstGeom prst="roundRect">
            <a:avLst/>
          </a:prstGeom>
          <a:noFill/>
          <a:ln w="28575" cap="rnd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4774" y="3233666"/>
            <a:ext cx="223632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Additional  R/D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5003" y="5105400"/>
            <a:ext cx="26193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Direct to Phase II</a:t>
            </a:r>
            <a:endParaRPr lang="en-US" sz="1900" i="1" dirty="0">
              <a:solidFill>
                <a:srgbClr val="002060">
                  <a:lumMod val="75000"/>
                  <a:lumOff val="25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20768" y="4292880"/>
            <a:ext cx="1293349" cy="348721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5517" y="3846255"/>
            <a:ext cx="3737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Simultaneous submission and review of Phase I and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Phase I is awarded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Milestones/aims of Phase I are assessed by program staff BEFORE Phase II is awarded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5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60337"/>
            <a:ext cx="4648200" cy="563563"/>
          </a:xfrm>
        </p:spPr>
        <p:txBody>
          <a:bodyPr/>
          <a:lstStyle/>
          <a:p>
            <a:pPr algn="ctr"/>
            <a:r>
              <a:rPr lang="en-US" dirty="0" smtClean="0"/>
              <a:t>New to SBIR/STTR?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5850814"/>
            <a:ext cx="8229600" cy="5692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sbir.nih.gov/infographic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678" y="1066800"/>
            <a:ext cx="5761843" cy="47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7688" y="3733800"/>
            <a:ext cx="4551633" cy="2666999"/>
          </a:xfrm>
          <a:prstGeom prst="round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609600" y="3733800"/>
            <a:ext cx="483389" cy="1082162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084162" y="2599229"/>
            <a:ext cx="383438" cy="11626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279629" y="2151214"/>
            <a:ext cx="2804533" cy="930084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 w="57150" cap="rnd">
            <a:solidFill>
              <a:srgbClr val="00427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63938" name="Rectangle 10"/>
          <p:cNvSpPr>
            <a:spLocks noChangeArrowheads="1"/>
          </p:cNvSpPr>
          <p:nvPr/>
        </p:nvSpPr>
        <p:spPr bwMode="auto">
          <a:xfrm>
            <a:off x="4057352" y="76200"/>
            <a:ext cx="477391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NIH </a:t>
            </a:r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SBIR/STTR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Direct to Phase II</a:t>
            </a:r>
            <a:endParaRPr lang="en-US" sz="24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4340" y="2133600"/>
            <a:ext cx="1030660" cy="99189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80B9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196" y="3242468"/>
            <a:ext cx="1400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Feasibility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257" y="1465572"/>
            <a:ext cx="12668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Discovery</a:t>
            </a:r>
          </a:p>
          <a:p>
            <a:pPr algn="ctr"/>
            <a:r>
              <a:rPr lang="en-US" sz="2000" b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endParaRPr lang="en-US" sz="2000" b="1" dirty="0">
              <a:solidFill>
                <a:srgbClr val="5CA5F6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7177" y="3231782"/>
            <a:ext cx="1400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Full R/D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03532" y="2133600"/>
            <a:ext cx="992767" cy="99189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rgbClr val="0042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31928" y="3770471"/>
            <a:ext cx="26193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r>
              <a:rPr lang="en-US" sz="1900" b="1" i="1" dirty="0" smtClean="0">
                <a:solidFill>
                  <a:srgbClr val="80B9F8"/>
                </a:solidFill>
                <a:latin typeface="Trebuchet MS" panose="020B0603020202020204" pitchFamily="34" charset="0"/>
              </a:rPr>
              <a:t>        </a:t>
            </a:r>
            <a:r>
              <a:rPr lang="en-US" sz="19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80854" y="3962400"/>
            <a:ext cx="447675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48068" y="4274881"/>
            <a:ext cx="26193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Fast-Track</a:t>
            </a:r>
            <a:endParaRPr lang="en-US" sz="1900" i="1" dirty="0">
              <a:solidFill>
                <a:srgbClr val="002060">
                  <a:lumMod val="75000"/>
                  <a:lumOff val="25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4520" y="2429952"/>
            <a:ext cx="271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$3M for up to 3 years</a:t>
            </a:r>
            <a:endParaRPr lang="en-US" sz="1600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581400" y="2599229"/>
            <a:ext cx="683604" cy="6225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4630" y="1463637"/>
            <a:ext cx="1436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Development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  <a:endParaRPr lang="en-US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4163" y="1489205"/>
            <a:ext cx="1747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Commercialization</a:t>
            </a:r>
          </a:p>
          <a:p>
            <a:pPr algn="ctr"/>
            <a:r>
              <a:rPr lang="en-US" sz="20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III</a:t>
            </a:r>
            <a:endParaRPr lang="en-US" sz="2000" b="1" dirty="0">
              <a:solidFill>
                <a:srgbClr val="004274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7549" y="1504595"/>
            <a:ext cx="239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4274"/>
                </a:solidFill>
                <a:latin typeface="Trebuchet MS" panose="020B0603020202020204" pitchFamily="34" charset="0"/>
              </a:rPr>
              <a:t>Competing Renewal </a:t>
            </a:r>
            <a:r>
              <a:rPr lang="en-US" sz="1400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Award</a:t>
            </a:r>
            <a:endParaRPr lang="en-US" sz="1400" b="1" i="1" dirty="0" smtClean="0">
              <a:solidFill>
                <a:srgbClr val="00427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i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IIB </a:t>
            </a:r>
          </a:p>
        </p:txBody>
      </p:sp>
      <p:sp>
        <p:nvSpPr>
          <p:cNvPr id="35" name="Oval 34"/>
          <p:cNvSpPr/>
          <p:nvPr/>
        </p:nvSpPr>
        <p:spPr>
          <a:xfrm>
            <a:off x="2816060" y="2133600"/>
            <a:ext cx="993939" cy="9918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952627" y="2605455"/>
            <a:ext cx="852237" cy="10801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38777" y="1254991"/>
            <a:ext cx="3437962" cy="4841009"/>
          </a:xfrm>
          <a:prstGeom prst="roundRect">
            <a:avLst/>
          </a:prstGeom>
          <a:noFill/>
          <a:ln w="28575" cap="rnd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4774" y="3233666"/>
            <a:ext cx="223632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B0F0">
                    <a:lumMod val="50000"/>
                  </a:srgbClr>
                </a:solidFill>
                <a:latin typeface="Trebuchet MS" panose="020B0603020202020204" pitchFamily="34" charset="0"/>
              </a:rPr>
              <a:t>Additional  R/D</a:t>
            </a:r>
            <a:endParaRPr lang="en-US" sz="1900" b="1" dirty="0">
              <a:solidFill>
                <a:srgbClr val="00B0F0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8777" y="5105400"/>
            <a:ext cx="307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Direct to Phase II</a:t>
            </a:r>
            <a:endParaRPr lang="en-US" sz="2800" b="1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399" y="5105400"/>
            <a:ext cx="609601" cy="348721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207" y="3808723"/>
            <a:ext cx="4534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SBIR only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Bypass Phase </a:t>
            </a:r>
            <a:r>
              <a:rPr lang="en-US" sz="2000" dirty="0">
                <a:solidFill>
                  <a:srgbClr val="002060"/>
                </a:solidFill>
              </a:rPr>
              <a:t>I </a:t>
            </a:r>
            <a:r>
              <a:rPr lang="en-US" sz="2000" dirty="0" smtClean="0">
                <a:solidFill>
                  <a:srgbClr val="002060"/>
                </a:solidFill>
              </a:rPr>
              <a:t>grant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Must have completed </a:t>
            </a:r>
            <a:r>
              <a:rPr lang="en-US" sz="2000" dirty="0">
                <a:solidFill>
                  <a:srgbClr val="002060"/>
                </a:solidFill>
              </a:rPr>
              <a:t>Phase-I-type </a:t>
            </a:r>
            <a:r>
              <a:rPr lang="en-US" sz="2000" dirty="0" smtClean="0">
                <a:solidFill>
                  <a:srgbClr val="002060"/>
                </a:solidFill>
              </a:rPr>
              <a:t>R&amp;D (i.e. feasibility) </a:t>
            </a:r>
            <a:r>
              <a:rPr lang="en-US" sz="2000" dirty="0">
                <a:solidFill>
                  <a:srgbClr val="002060"/>
                </a:solidFill>
              </a:rPr>
              <a:t>to move directly into a </a:t>
            </a:r>
            <a:r>
              <a:rPr lang="en-US" sz="2000" dirty="0" smtClean="0">
                <a:solidFill>
                  <a:srgbClr val="002060"/>
                </a:solidFill>
              </a:rPr>
              <a:t>Phase-II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SEPARATE </a:t>
            </a:r>
            <a:r>
              <a:rPr lang="en-US" sz="2000" dirty="0">
                <a:solidFill>
                  <a:srgbClr val="002060"/>
                </a:solidFill>
              </a:rPr>
              <a:t>FOAs: </a:t>
            </a:r>
            <a:r>
              <a:rPr lang="en-US" sz="2000" u="sng" dirty="0">
                <a:solidFill>
                  <a:srgbClr val="002060"/>
                </a:solidFill>
                <a:hlinkClick r:id="rId7"/>
              </a:rPr>
              <a:t>https://</a:t>
            </a:r>
            <a:r>
              <a:rPr lang="en-US" sz="2000" u="sng" dirty="0" smtClean="0">
                <a:solidFill>
                  <a:srgbClr val="002060"/>
                </a:solidFill>
                <a:hlinkClick r:id="rId7"/>
              </a:rPr>
              <a:t>sbir.nih.gov/funding#phase2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Not all ICs Participate</a:t>
            </a:r>
          </a:p>
        </p:txBody>
      </p:sp>
    </p:spTree>
    <p:extLst>
      <p:ext uri="{BB962C8B-B14F-4D97-AF65-F5344CB8AC3E}">
        <p14:creationId xmlns:p14="http://schemas.microsoft.com/office/powerpoint/2010/main" val="945292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NIH Technical Assistance Programs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0253" y="1143000"/>
            <a:ext cx="3511747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4D86"/>
                </a:solidFill>
              </a:rPr>
              <a:t>Niche Assessment Program-Foresight S&amp;T</a:t>
            </a:r>
            <a:endParaRPr lang="en-US" sz="2000" b="1" dirty="0" smtClean="0">
              <a:solidFill>
                <a:srgbClr val="004D86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(Phase I Awardees)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4D86"/>
                </a:solidFill>
              </a:rPr>
              <a:t>Commercialization Accelerator Program - Larta, Inc.</a:t>
            </a:r>
          </a:p>
          <a:p>
            <a:pPr marL="0" indent="0">
              <a:buNone/>
            </a:pPr>
            <a:r>
              <a:rPr lang="en-US" sz="2000" dirty="0" smtClean="0"/>
              <a:t>(Phase II Awardees)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258734" cy="48006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Identifies other uses of technology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Determines competitive advantages</a:t>
            </a:r>
          </a:p>
          <a:p>
            <a:pPr>
              <a:spcBef>
                <a:spcPts val="800"/>
              </a:spcBef>
              <a:spcAft>
                <a:spcPts val="4200"/>
              </a:spcAft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Develops market entry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strategy</a:t>
            </a: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“Menu” of technical assistance/training programs in: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Strategic/business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planning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FDA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requirements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Technology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valuation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Manufacturing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issues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Patent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and licensing issues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Helps build strategic alliances 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Facilitates investor partnerships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Individualized mentoring/consulting</a:t>
            </a: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33400" y="2590800"/>
            <a:ext cx="8060267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2507"/>
            <a:ext cx="822960" cy="814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3464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entagon 55"/>
          <p:cNvSpPr/>
          <p:nvPr/>
        </p:nvSpPr>
        <p:spPr>
          <a:xfrm>
            <a:off x="609600" y="3733800"/>
            <a:ext cx="483389" cy="1082162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084162" y="2293387"/>
            <a:ext cx="383438" cy="11626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279629" y="1845372"/>
            <a:ext cx="2804533" cy="930084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 w="57150" cap="rnd">
            <a:solidFill>
              <a:srgbClr val="00427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63938" name="Rectangle 10"/>
          <p:cNvSpPr>
            <a:spLocks noChangeArrowheads="1"/>
          </p:cNvSpPr>
          <p:nvPr/>
        </p:nvSpPr>
        <p:spPr bwMode="auto">
          <a:xfrm>
            <a:off x="3581400" y="76200"/>
            <a:ext cx="524986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   Phase IIB Competing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    Renewal Award</a:t>
            </a:r>
            <a:endParaRPr lang="en-US" sz="24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4340" y="1827758"/>
            <a:ext cx="1030660" cy="99189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80B9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257" y="1159730"/>
            <a:ext cx="12668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Discovery</a:t>
            </a:r>
          </a:p>
          <a:p>
            <a:pPr algn="ctr"/>
            <a:r>
              <a:rPr lang="en-US" sz="2000" b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endParaRPr lang="en-US" sz="2000" b="1" dirty="0">
              <a:solidFill>
                <a:srgbClr val="5CA5F6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03532" y="1827758"/>
            <a:ext cx="992767" cy="99189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rgbClr val="0042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29370" y="2124110"/>
            <a:ext cx="280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$3M for up to 3 years</a:t>
            </a:r>
            <a:endParaRPr lang="en-US" sz="2000" b="1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581400" y="2293387"/>
            <a:ext cx="683604" cy="6225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4630" y="1157795"/>
            <a:ext cx="1436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Development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  <a:endParaRPr lang="en-US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4163" y="1183363"/>
            <a:ext cx="1747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Commercialization</a:t>
            </a:r>
          </a:p>
          <a:p>
            <a:pPr algn="ctr"/>
            <a:r>
              <a:rPr lang="en-US" sz="20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III</a:t>
            </a:r>
            <a:endParaRPr lang="en-US" sz="2000" b="1" dirty="0">
              <a:solidFill>
                <a:srgbClr val="004274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5005" y="1198753"/>
            <a:ext cx="270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Competing Renewal </a:t>
            </a:r>
            <a:endParaRPr lang="en-US" sz="2000" b="1" i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Phase IIB </a:t>
            </a:r>
          </a:p>
        </p:txBody>
      </p:sp>
      <p:sp>
        <p:nvSpPr>
          <p:cNvPr id="35" name="Oval 34"/>
          <p:cNvSpPr/>
          <p:nvPr/>
        </p:nvSpPr>
        <p:spPr>
          <a:xfrm>
            <a:off x="2816060" y="1827758"/>
            <a:ext cx="993939" cy="9918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952627" y="2299613"/>
            <a:ext cx="852237" cy="10801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23470"/>
            <a:ext cx="8229600" cy="309821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SBIR/STTR </a:t>
            </a:r>
            <a:r>
              <a:rPr lang="en-US" sz="2000" dirty="0"/>
              <a:t>Phase II </a:t>
            </a:r>
            <a:r>
              <a:rPr lang="en-US" sz="2000" dirty="0" smtClean="0"/>
              <a:t>awardee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Technologies that require </a:t>
            </a:r>
            <a:r>
              <a:rPr lang="en-US" sz="2000" dirty="0"/>
              <a:t>extraordinary time/effort to </a:t>
            </a:r>
            <a:r>
              <a:rPr lang="en-US" sz="2000" dirty="0" smtClean="0"/>
              <a:t>develop, and </a:t>
            </a:r>
            <a:r>
              <a:rPr lang="en-US" sz="2000" dirty="0"/>
              <a:t>often require FDA regulatory </a:t>
            </a:r>
            <a:r>
              <a:rPr lang="en-US" sz="2000" dirty="0" smtClean="0"/>
              <a:t>approval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Awards </a:t>
            </a:r>
            <a:r>
              <a:rPr lang="en-US" sz="2000" dirty="0"/>
              <a:t>up to </a:t>
            </a:r>
            <a:r>
              <a:rPr lang="en-US" sz="2000" b="1" dirty="0">
                <a:solidFill>
                  <a:srgbClr val="006BBD"/>
                </a:solidFill>
              </a:rPr>
              <a:t>$1M/year for up to 3 years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IC </a:t>
            </a:r>
            <a:r>
              <a:rPr lang="en-US" sz="2000" dirty="0"/>
              <a:t>must accept Competing Renewal </a:t>
            </a:r>
            <a:r>
              <a:rPr lang="en-US" sz="2000" dirty="0" smtClean="0"/>
              <a:t>applications (</a:t>
            </a:r>
            <a:r>
              <a:rPr lang="en-US" sz="2000" dirty="0" smtClean="0">
                <a:solidFill>
                  <a:srgbClr val="006BBD"/>
                </a:solidFill>
              </a:rPr>
              <a:t>NIA</a:t>
            </a:r>
            <a:r>
              <a:rPr lang="en-US" sz="2000" dirty="0">
                <a:solidFill>
                  <a:srgbClr val="006BBD"/>
                </a:solidFill>
              </a:rPr>
              <a:t>, NIAAA, NIAID, NICHD, NIDA, NIDCD, NIDDK, NEI, NIGMS NHLBI, NIMH, NINDS, NCATS, ORIP, NCI, NHLBI, NINDS</a:t>
            </a:r>
            <a:r>
              <a:rPr lang="en-US" sz="20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638299" y="5841235"/>
            <a:ext cx="62404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anose="020B0603020202020204"/>
              </a:rPr>
              <a:t>Contact NIH Program Staff to </a:t>
            </a:r>
            <a:r>
              <a:rPr lang="en-US" sz="2400" b="1" dirty="0" smtClean="0">
                <a:solidFill>
                  <a:srgbClr val="C00000"/>
                </a:solidFill>
                <a:latin typeface="Trebuchet MS" panose="020B0603020202020204"/>
              </a:rPr>
              <a:t>discuss!</a:t>
            </a:r>
            <a:endParaRPr lang="en-US" sz="2400" b="1" dirty="0">
              <a:solidFill>
                <a:srgbClr val="C0000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1566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35" idx="4"/>
            <a:endCxn id="20" idx="1"/>
          </p:cNvCxnSpPr>
          <p:nvPr/>
        </p:nvCxnSpPr>
        <p:spPr>
          <a:xfrm>
            <a:off x="3313030" y="2819651"/>
            <a:ext cx="1011490" cy="953331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Pentagon 55"/>
          <p:cNvSpPr/>
          <p:nvPr/>
        </p:nvSpPr>
        <p:spPr>
          <a:xfrm>
            <a:off x="609600" y="3733800"/>
            <a:ext cx="483389" cy="1082162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084162" y="2293387"/>
            <a:ext cx="383438" cy="11626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279629" y="1845372"/>
            <a:ext cx="2804533" cy="930084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 w="57150" cap="rnd">
            <a:solidFill>
              <a:srgbClr val="00427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63938" name="Rectangle 10"/>
          <p:cNvSpPr>
            <a:spLocks noChangeArrowheads="1"/>
          </p:cNvSpPr>
          <p:nvPr/>
        </p:nvSpPr>
        <p:spPr bwMode="auto">
          <a:xfrm>
            <a:off x="3809998" y="76200"/>
            <a:ext cx="502126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Commercialization 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Readiness Pilot (CRP)</a:t>
            </a:r>
            <a:endParaRPr lang="en-US" sz="24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4340" y="1827758"/>
            <a:ext cx="1030660" cy="99189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80B9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257" y="1159730"/>
            <a:ext cx="12668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Discovery</a:t>
            </a:r>
          </a:p>
          <a:p>
            <a:pPr algn="ctr"/>
            <a:r>
              <a:rPr lang="en-US" sz="2000" b="1" dirty="0" smtClean="0">
                <a:solidFill>
                  <a:srgbClr val="5CA5F6"/>
                </a:solidFill>
                <a:latin typeface="Trebuchet MS" panose="020B0603020202020204" pitchFamily="34" charset="0"/>
              </a:rPr>
              <a:t>Phase I</a:t>
            </a:r>
            <a:endParaRPr lang="en-US" sz="2000" b="1" dirty="0">
              <a:solidFill>
                <a:srgbClr val="5CA5F6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03532" y="1827758"/>
            <a:ext cx="992767" cy="99189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rgbClr val="0042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4520" y="2124110"/>
            <a:ext cx="271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$3M for up to 3 years</a:t>
            </a: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581400" y="2293387"/>
            <a:ext cx="683604" cy="6225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4630" y="1157795"/>
            <a:ext cx="1436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Development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Phase II</a:t>
            </a:r>
            <a:endParaRPr lang="en-US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4163" y="1183363"/>
            <a:ext cx="1747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Commercialization</a:t>
            </a:r>
          </a:p>
          <a:p>
            <a:pPr algn="ctr"/>
            <a:r>
              <a:rPr lang="en-US" sz="20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III</a:t>
            </a:r>
            <a:endParaRPr lang="en-US" sz="2000" b="1" dirty="0">
              <a:solidFill>
                <a:srgbClr val="004274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7549" y="1198753"/>
            <a:ext cx="239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4274"/>
                </a:solidFill>
                <a:latin typeface="Trebuchet MS" panose="020B0603020202020204" pitchFamily="34" charset="0"/>
              </a:rPr>
              <a:t>Competing Renewal </a:t>
            </a:r>
            <a:r>
              <a:rPr lang="en-US" sz="1400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Award</a:t>
            </a:r>
            <a:endParaRPr lang="en-US" sz="1400" b="1" dirty="0" smtClean="0">
              <a:solidFill>
                <a:srgbClr val="00427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Phase IIB </a:t>
            </a:r>
          </a:p>
        </p:txBody>
      </p:sp>
      <p:sp>
        <p:nvSpPr>
          <p:cNvPr id="35" name="Oval 34"/>
          <p:cNvSpPr/>
          <p:nvPr/>
        </p:nvSpPr>
        <p:spPr>
          <a:xfrm>
            <a:off x="2816060" y="1827758"/>
            <a:ext cx="993939" cy="9918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952627" y="2299613"/>
            <a:ext cx="852237" cy="10801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752275" y="4505818"/>
            <a:ext cx="3847335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004D86"/>
                </a:solidFill>
                <a:latin typeface="Trebuchet MS" panose="020B0603020202020204"/>
              </a:rPr>
              <a:t>Webinar materials available at sbir.nih.gov</a:t>
            </a:r>
          </a:p>
          <a:p>
            <a:pPr algn="ctr" eaLnBrk="0" hangingPunct="0">
              <a:defRPr/>
            </a:pPr>
            <a:endParaRPr lang="en-US" sz="2400" b="1" dirty="0" smtClean="0">
              <a:solidFill>
                <a:srgbClr val="004D86"/>
              </a:solidFill>
              <a:latin typeface="Trebuchet MS" panose="020B0603020202020204"/>
            </a:endParaRPr>
          </a:p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rebuchet MS" panose="020B0603020202020204"/>
              </a:rPr>
              <a:t>Contact </a:t>
            </a:r>
            <a:r>
              <a:rPr lang="en-US" sz="2400" b="1" dirty="0">
                <a:solidFill>
                  <a:srgbClr val="C00000"/>
                </a:solidFill>
                <a:latin typeface="Trebuchet MS" panose="020B0603020202020204"/>
              </a:rPr>
              <a:t>NIH Program Staff to </a:t>
            </a:r>
            <a:r>
              <a:rPr lang="en-US" sz="2400" b="1" dirty="0" smtClean="0">
                <a:solidFill>
                  <a:srgbClr val="C00000"/>
                </a:solidFill>
                <a:latin typeface="Trebuchet MS" panose="020B0603020202020204"/>
              </a:rPr>
              <a:t>discuss!</a:t>
            </a:r>
            <a:endParaRPr lang="en-US" sz="2400" b="1" dirty="0">
              <a:solidFill>
                <a:srgbClr val="C00000"/>
              </a:solidFill>
              <a:latin typeface="Trebuchet MS" panose="020B06030202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5559" y="3976089"/>
            <a:ext cx="271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$3M up to 3 years</a:t>
            </a:r>
            <a:endParaRPr lang="en-US" sz="20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3" name="Straight Connector 22"/>
          <p:cNvCxnSpPr>
            <a:stCxn id="20" idx="3"/>
            <a:endCxn id="38" idx="4"/>
          </p:cNvCxnSpPr>
          <p:nvPr/>
        </p:nvCxnSpPr>
        <p:spPr>
          <a:xfrm flipV="1">
            <a:off x="7084161" y="2819651"/>
            <a:ext cx="915755" cy="953331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12935" y="2756483"/>
            <a:ext cx="0" cy="326843"/>
          </a:xfrm>
          <a:prstGeom prst="line">
            <a:avLst/>
          </a:prstGeom>
          <a:ln w="76200">
            <a:solidFill>
              <a:srgbClr val="004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7549" y="3234443"/>
            <a:ext cx="2666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Commercialization</a:t>
            </a:r>
            <a:r>
              <a:rPr lang="en-US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Readiness Pilot (CRP)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7503" y="4654390"/>
            <a:ext cx="4214254" cy="133974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311" y="4827602"/>
            <a:ext cx="4303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PAR16-026:</a:t>
            </a:r>
            <a:r>
              <a:rPr lang="en-US" dirty="0" smtClean="0">
                <a:solidFill>
                  <a:srgbClr val="002060"/>
                </a:solidFill>
              </a:rPr>
              <a:t> Technical Assistance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PAR16-027:</a:t>
            </a:r>
            <a:r>
              <a:rPr lang="en-US" dirty="0" smtClean="0">
                <a:solidFill>
                  <a:srgbClr val="002060"/>
                </a:solidFill>
              </a:rPr>
              <a:t> Technical Assistance and Late Stage Development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24520" y="3108002"/>
            <a:ext cx="2759641" cy="1329959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 w="57150" cap="rnd">
            <a:solidFill>
              <a:srgbClr val="00427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93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572000" cy="563563"/>
          </a:xfrm>
        </p:spPr>
        <p:txBody>
          <a:bodyPr/>
          <a:lstStyle/>
          <a:p>
            <a:pPr algn="ctr"/>
            <a:r>
              <a:rPr lang="en-US" dirty="0" smtClean="0"/>
              <a:t>Commercialization</a:t>
            </a:r>
            <a:r>
              <a:rPr lang="en-US" dirty="0"/>
              <a:t> </a:t>
            </a:r>
            <a:r>
              <a:rPr lang="en-US" dirty="0" smtClean="0"/>
              <a:t>Readiness</a:t>
            </a:r>
            <a:br>
              <a:rPr lang="en-US" dirty="0" smtClean="0"/>
            </a:br>
            <a:r>
              <a:rPr lang="en-US" dirty="0" smtClean="0"/>
              <a:t> Pilot Program (CRP)</a:t>
            </a:r>
            <a:endParaRPr lang="en-US" i="1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CRP may fund </a:t>
            </a:r>
            <a:r>
              <a:rPr lang="en-US" sz="2000" dirty="0"/>
              <a:t>work that is </a:t>
            </a:r>
            <a:r>
              <a:rPr lang="en-US" sz="2000" b="1" dirty="0"/>
              <a:t>not</a:t>
            </a:r>
            <a:r>
              <a:rPr lang="en-US" sz="2000" dirty="0"/>
              <a:t> typically supported through SBIR/STTR Phase II or Phase IIB awards, including:</a:t>
            </a:r>
          </a:p>
          <a:p>
            <a:pPr lvl="1"/>
            <a:r>
              <a:rPr lang="en-US" sz="1800" dirty="0"/>
              <a:t>Preparation of documents for a Food and Drug Administration (FDA) submission</a:t>
            </a:r>
          </a:p>
          <a:p>
            <a:pPr lvl="1"/>
            <a:r>
              <a:rPr lang="en-US" sz="1800" dirty="0"/>
              <a:t>Development of an intellectual property strategy</a:t>
            </a:r>
          </a:p>
          <a:p>
            <a:pPr lvl="1"/>
            <a:r>
              <a:rPr lang="en-US" sz="1800" dirty="0"/>
              <a:t>Investigational New Drug (IND)-enabling studies</a:t>
            </a:r>
          </a:p>
          <a:p>
            <a:pPr lvl="1"/>
            <a:r>
              <a:rPr lang="en-US" sz="1800" dirty="0"/>
              <a:t>Clinical studies</a:t>
            </a:r>
          </a:p>
          <a:p>
            <a:pPr lvl="1"/>
            <a:r>
              <a:rPr lang="en-US" sz="1800" dirty="0"/>
              <a:t>Manufacturing costs</a:t>
            </a:r>
          </a:p>
          <a:p>
            <a:pPr lvl="1"/>
            <a:r>
              <a:rPr lang="en-US" sz="1800" dirty="0"/>
              <a:t>Regulatory assistance</a:t>
            </a:r>
          </a:p>
          <a:p>
            <a:pPr lvl="1"/>
            <a:r>
              <a:rPr lang="en-US" sz="1800" dirty="0"/>
              <a:t>Subcontracted work to other institutions, including contract research organizations (CRO)</a:t>
            </a:r>
          </a:p>
          <a:p>
            <a:pPr lvl="1"/>
            <a:r>
              <a:rPr lang="en-US" sz="1800" dirty="0"/>
              <a:t>A combination of </a:t>
            </a:r>
            <a:r>
              <a:rPr lang="en-US" sz="1800" dirty="0" smtClean="0"/>
              <a:t>services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HHS CRP Informational Webinar (December 2, 2015)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ea typeface="ＭＳ Ｐゴシック" charset="0"/>
                <a:cs typeface="Arial" charset="0"/>
              </a:rPr>
              <a:t>View slides, audio, transcript: </a:t>
            </a:r>
            <a:r>
              <a:rPr lang="en-US" sz="1800" dirty="0" smtClean="0">
                <a:latin typeface="Trebuchet MS" panose="020B0603020202020204" pitchFamily="34" charset="0"/>
                <a:hlinkClick r:id="rId3"/>
              </a:rPr>
              <a:t>http</a:t>
            </a:r>
            <a:r>
              <a:rPr lang="en-US" sz="1800" dirty="0">
                <a:latin typeface="Trebuchet MS" panose="020B0603020202020204" pitchFamily="34" charset="0"/>
                <a:hlinkClick r:id="rId3"/>
              </a:rPr>
              <a:t>://bit.ly/SBIR_CRP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endParaRPr lang="en-US" sz="1800" dirty="0" smtClean="0">
              <a:solidFill>
                <a:srgbClr val="002060"/>
              </a:solidFill>
              <a:ea typeface="ＭＳ Ｐゴシック" charset="0"/>
              <a:cs typeface="Arial" charset="0"/>
            </a:endParaRPr>
          </a:p>
          <a:p>
            <a:pPr lvl="1"/>
            <a:endParaRPr lang="en-US" sz="1800" dirty="0">
              <a:solidFill>
                <a:srgbClr val="00206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2970" y="58674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029200" cy="563563"/>
          </a:xfrm>
        </p:spPr>
        <p:txBody>
          <a:bodyPr/>
          <a:lstStyle/>
          <a:p>
            <a:pPr algn="ctr"/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4D86"/>
                </a:solidFill>
              </a:rPr>
              <a:t>Get Connected</a:t>
            </a:r>
            <a:r>
              <a:rPr lang="en-US" b="1" dirty="0" smtClean="0">
                <a:solidFill>
                  <a:srgbClr val="004D86"/>
                </a:solidFill>
              </a:rPr>
              <a:t>!</a:t>
            </a:r>
          </a:p>
          <a:p>
            <a:pPr marL="0" indent="0">
              <a:buNone/>
            </a:pPr>
            <a:endParaRPr lang="en-US" sz="1100" b="1" dirty="0">
              <a:solidFill>
                <a:srgbClr val="004D86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/>
              <a:t>Subscribe to the SBIR/STTR Listserv: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Email </a:t>
            </a:r>
            <a:r>
              <a:rPr lang="en-US" sz="2000" dirty="0">
                <a:hlinkClick r:id="rId3"/>
              </a:rPr>
              <a:t>LISTSERV@LIST.NIH.GOV</a:t>
            </a:r>
            <a:r>
              <a:rPr lang="en-US" sz="2000" dirty="0"/>
              <a:t> with the following text in the message body: </a:t>
            </a:r>
            <a:r>
              <a:rPr lang="en-US" sz="2000" b="1" dirty="0"/>
              <a:t>subscribe SBIR-STTR your name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hlinkClick r:id="rId4"/>
              </a:rPr>
              <a:t>NIH Guide for Grants and Contracts</a:t>
            </a:r>
            <a:r>
              <a:rPr lang="en-US" sz="2200" dirty="0"/>
              <a:t> (weekly notification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     Follow </a:t>
            </a:r>
            <a:r>
              <a:rPr lang="en-US" sz="2200" dirty="0"/>
              <a:t>us on Twitter: </a:t>
            </a:r>
            <a:r>
              <a:rPr lang="en-US" sz="2200" dirty="0">
                <a:hlinkClick r:id="rId5"/>
              </a:rPr>
              <a:t>@NIHsbir  </a:t>
            </a:r>
            <a:endParaRPr lang="en-US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Read our </a:t>
            </a:r>
            <a:r>
              <a:rPr lang="en-US" sz="2200" dirty="0" smtClean="0">
                <a:hlinkClick r:id="rId6"/>
              </a:rPr>
              <a:t>NIH SBIR/STTR Notable Successes </a:t>
            </a:r>
            <a:endParaRPr lang="en-US" sz="22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hlinkClick r:id="rId7"/>
              </a:rPr>
              <a:t>Connect with Us </a:t>
            </a:r>
            <a:endParaRPr lang="en-US" sz="22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Email</a:t>
            </a:r>
            <a:r>
              <a:rPr lang="en-US" sz="2200" dirty="0"/>
              <a:t>: </a:t>
            </a:r>
            <a:r>
              <a:rPr lang="en-US" sz="2200" dirty="0">
                <a:hlinkClick r:id="rId8"/>
              </a:rPr>
              <a:t>sbir@od.nih.gov</a:t>
            </a:r>
            <a:r>
              <a:rPr lang="en-US" sz="22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1" descr="Twit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8" y="38100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9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953000" cy="563563"/>
          </a:xfrm>
        </p:spPr>
        <p:txBody>
          <a:bodyPr/>
          <a:lstStyle/>
          <a:p>
            <a:r>
              <a:rPr lang="en-US" dirty="0" smtClean="0"/>
              <a:t>NIH SBIR/STTR Program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38862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004D86"/>
                </a:solidFill>
              </a:rPr>
              <a:t>Matthew Portnoy, </a:t>
            </a:r>
            <a:r>
              <a:rPr lang="en-US" sz="2200" b="1" dirty="0" smtClean="0">
                <a:solidFill>
                  <a:srgbClr val="004D86"/>
                </a:solidFill>
              </a:rPr>
              <a:t>PhD </a:t>
            </a:r>
          </a:p>
          <a:p>
            <a:pPr marL="0" indent="0">
              <a:buNone/>
            </a:pPr>
            <a:r>
              <a:rPr lang="en-US" sz="1700" i="1" dirty="0" smtClean="0">
                <a:solidFill>
                  <a:srgbClr val="0670AF"/>
                </a:solidFill>
              </a:rPr>
              <a:t>NIH </a:t>
            </a:r>
            <a:r>
              <a:rPr lang="en-US" sz="1700" i="1" dirty="0">
                <a:solidFill>
                  <a:srgbClr val="0670AF"/>
                </a:solidFill>
              </a:rPr>
              <a:t>SBIR/STTR Program </a:t>
            </a:r>
            <a:r>
              <a:rPr lang="en-US" sz="1700" i="1" dirty="0" smtClean="0">
                <a:solidFill>
                  <a:srgbClr val="0670AF"/>
                </a:solidFill>
              </a:rPr>
              <a:t>Coordinator </a:t>
            </a:r>
          </a:p>
          <a:p>
            <a:pPr marL="0" indent="0">
              <a:buNone/>
            </a:pPr>
            <a:r>
              <a:rPr lang="en-US" sz="1700" b="1" dirty="0" smtClean="0"/>
              <a:t>Phone</a:t>
            </a:r>
            <a:r>
              <a:rPr lang="en-US" sz="1700" b="1" dirty="0"/>
              <a:t>:</a:t>
            </a:r>
            <a:r>
              <a:rPr lang="en-US" sz="1700" dirty="0"/>
              <a:t> 301- </a:t>
            </a:r>
            <a:r>
              <a:rPr lang="en-US" sz="1700" dirty="0" smtClean="0"/>
              <a:t>435-2688</a:t>
            </a:r>
          </a:p>
          <a:p>
            <a:pPr marL="0" indent="0">
              <a:buNone/>
            </a:pPr>
            <a:r>
              <a:rPr lang="en-US" sz="1700" b="1" dirty="0" smtClean="0"/>
              <a:t>Email:</a:t>
            </a:r>
            <a:r>
              <a:rPr lang="en-US" sz="1700" dirty="0" smtClean="0"/>
              <a:t> mportnoy@mail.nih.gov </a:t>
            </a:r>
            <a:endParaRPr lang="en-US" sz="1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143000"/>
            <a:ext cx="3733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004D86"/>
                </a:solidFill>
              </a:rPr>
              <a:t>Robert Vinson</a:t>
            </a:r>
          </a:p>
          <a:p>
            <a:pPr marL="0" indent="0">
              <a:buNone/>
            </a:pPr>
            <a:r>
              <a:rPr lang="en-US" sz="1700" i="1" dirty="0">
                <a:solidFill>
                  <a:srgbClr val="0670AF"/>
                </a:solidFill>
              </a:rPr>
              <a:t>SBIR/STTR Program Manager</a:t>
            </a:r>
          </a:p>
          <a:p>
            <a:pPr marL="0" indent="0">
              <a:buNone/>
            </a:pPr>
            <a:r>
              <a:rPr lang="en-US" sz="1700" b="1" dirty="0"/>
              <a:t>Phone:</a:t>
            </a:r>
            <a:r>
              <a:rPr lang="en-US" sz="1700" dirty="0"/>
              <a:t> 301-435-2713</a:t>
            </a:r>
          </a:p>
          <a:p>
            <a:pPr marL="0" indent="0">
              <a:buNone/>
            </a:pPr>
            <a:r>
              <a:rPr lang="en-US" sz="1700" b="1" dirty="0"/>
              <a:t>Email:</a:t>
            </a:r>
            <a:r>
              <a:rPr lang="en-US" sz="1700" dirty="0"/>
              <a:t> </a:t>
            </a:r>
            <a:r>
              <a:rPr lang="en-US" sz="1700" dirty="0" smtClean="0"/>
              <a:t>vinsonr@mail.nih.gov 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" y="4572000"/>
            <a:ext cx="819150" cy="810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4671219"/>
            <a:ext cx="819150" cy="810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1"/>
            <a:ext cx="819150" cy="810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219200"/>
            <a:ext cx="819150" cy="81095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19200" y="4514597"/>
            <a:ext cx="3886200" cy="181000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Char char="•"/>
              <a:defRPr sz="24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Wingdings" panose="05000000000000000000" pitchFamily="2" charset="2"/>
              <a:buChar char="§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Trebuchet MS" panose="020B0603020202020204" pitchFamily="34" charset="0"/>
              <a:buChar char="»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200" b="1" kern="0" dirty="0" smtClean="0">
                <a:solidFill>
                  <a:srgbClr val="004D86"/>
                </a:solidFill>
              </a:rPr>
              <a:t>Betty Royster</a:t>
            </a:r>
          </a:p>
          <a:p>
            <a:pPr marL="0" indent="0">
              <a:buFontTx/>
              <a:buNone/>
            </a:pPr>
            <a:r>
              <a:rPr lang="en-US" sz="1700" i="1" kern="0" dirty="0" smtClean="0">
                <a:solidFill>
                  <a:srgbClr val="0670AF"/>
                </a:solidFill>
              </a:rPr>
              <a:t>SBIR/STTR Communications Specialist</a:t>
            </a:r>
          </a:p>
          <a:p>
            <a:pPr marL="0" indent="0">
              <a:buFontTx/>
              <a:buNone/>
            </a:pPr>
            <a:r>
              <a:rPr lang="en-US" sz="1700" b="1" kern="0" dirty="0" smtClean="0">
                <a:solidFill>
                  <a:srgbClr val="E5E5E5">
                    <a:lumMod val="25000"/>
                  </a:srgbClr>
                </a:solidFill>
              </a:rPr>
              <a:t>Phone:</a:t>
            </a:r>
            <a:r>
              <a:rPr lang="en-US" sz="1700" kern="0" dirty="0" smtClean="0">
                <a:solidFill>
                  <a:srgbClr val="E5E5E5">
                    <a:lumMod val="25000"/>
                  </a:srgbClr>
                </a:solidFill>
              </a:rPr>
              <a:t> 301-402-1632</a:t>
            </a:r>
          </a:p>
          <a:p>
            <a:pPr marL="0" indent="0">
              <a:buFontTx/>
              <a:buNone/>
            </a:pPr>
            <a:r>
              <a:rPr lang="en-US" sz="1700" b="1" kern="0" dirty="0" smtClean="0">
                <a:solidFill>
                  <a:srgbClr val="E5E5E5">
                    <a:lumMod val="25000"/>
                  </a:srgbClr>
                </a:solidFill>
              </a:rPr>
              <a:t>Email: </a:t>
            </a:r>
            <a:r>
              <a:rPr lang="en-US" sz="1700" kern="0" dirty="0" smtClean="0">
                <a:solidFill>
                  <a:srgbClr val="E5E5E5">
                    <a:lumMod val="25000"/>
                  </a:srgbClr>
                </a:solidFill>
              </a:rPr>
              <a:t>betty.royster@nih.gov  </a:t>
            </a:r>
            <a:endParaRPr lang="en-US" sz="17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867400" y="4574967"/>
            <a:ext cx="4114800" cy="14192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Char char="•"/>
              <a:defRPr sz="24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Wingdings" panose="05000000000000000000" pitchFamily="2" charset="2"/>
              <a:buChar char="§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Trebuchet MS" panose="020B0603020202020204" pitchFamily="34" charset="0"/>
              <a:buChar char="»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200" b="1" kern="0" dirty="0" smtClean="0">
                <a:solidFill>
                  <a:srgbClr val="004D86"/>
                </a:solidFill>
              </a:rPr>
              <a:t>Julie Beaver</a:t>
            </a:r>
          </a:p>
          <a:p>
            <a:pPr marL="0" indent="0">
              <a:buFontTx/>
              <a:buNone/>
            </a:pPr>
            <a:r>
              <a:rPr lang="en-US" sz="1700" i="1" kern="0" dirty="0" smtClean="0">
                <a:solidFill>
                  <a:srgbClr val="0670AF"/>
                </a:solidFill>
              </a:rPr>
              <a:t>SBIR/STTR Statistician</a:t>
            </a:r>
          </a:p>
          <a:p>
            <a:pPr marL="0" indent="0">
              <a:buFontTx/>
              <a:buNone/>
            </a:pPr>
            <a:r>
              <a:rPr lang="en-US" sz="1700" b="1" kern="0" dirty="0" smtClean="0">
                <a:solidFill>
                  <a:srgbClr val="E5E5E5">
                    <a:lumMod val="25000"/>
                  </a:srgbClr>
                </a:solidFill>
              </a:rPr>
              <a:t>Phone:</a:t>
            </a:r>
            <a:r>
              <a:rPr lang="en-US" sz="1700" kern="0" dirty="0" smtClean="0">
                <a:solidFill>
                  <a:srgbClr val="E5E5E5">
                    <a:lumMod val="25000"/>
                  </a:srgbClr>
                </a:solidFill>
              </a:rPr>
              <a:t> 301-496-8807</a:t>
            </a:r>
          </a:p>
          <a:p>
            <a:pPr marL="0" indent="0">
              <a:buFontTx/>
              <a:buNone/>
            </a:pPr>
            <a:r>
              <a:rPr lang="en-US" sz="1700" b="1" kern="0" dirty="0" smtClean="0">
                <a:solidFill>
                  <a:srgbClr val="E5E5E5">
                    <a:lumMod val="25000"/>
                  </a:srgbClr>
                </a:solidFill>
              </a:rPr>
              <a:t>Email:</a:t>
            </a:r>
            <a:r>
              <a:rPr lang="en-US" sz="1700" kern="0" dirty="0" smtClean="0">
                <a:solidFill>
                  <a:srgbClr val="E5E5E5">
                    <a:lumMod val="25000"/>
                  </a:srgbClr>
                </a:solidFill>
              </a:rPr>
              <a:t> julie.beaver@nih.gov </a:t>
            </a:r>
          </a:p>
          <a:p>
            <a:pPr marL="0" indent="0">
              <a:buFontTx/>
              <a:buNone/>
            </a:pPr>
            <a:endParaRPr lang="en-US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3810000" y="2844980"/>
            <a:ext cx="4114800" cy="2057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Char char="•"/>
              <a:defRPr sz="24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Wingdings" panose="05000000000000000000" pitchFamily="2" charset="2"/>
              <a:buChar char="§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3972"/>
              </a:buClr>
              <a:buFont typeface="Trebuchet MS" panose="020B0603020202020204" pitchFamily="34" charset="0"/>
              <a:buChar char="»"/>
              <a:defRPr sz="1800">
                <a:solidFill>
                  <a:schemeClr val="accent3">
                    <a:lumMod val="25000"/>
                  </a:schemeClr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200" b="1" kern="0" dirty="0" smtClean="0">
                <a:solidFill>
                  <a:srgbClr val="004D86"/>
                </a:solidFill>
              </a:rPr>
              <a:t>JP Kim, JD, MBA</a:t>
            </a:r>
          </a:p>
          <a:p>
            <a:pPr marL="0" indent="0">
              <a:buFontTx/>
              <a:buNone/>
            </a:pPr>
            <a:r>
              <a:rPr lang="en-US" sz="1700" i="1" kern="0" dirty="0" smtClean="0">
                <a:solidFill>
                  <a:srgbClr val="0670AF"/>
                </a:solidFill>
              </a:rPr>
              <a:t>SBIR/STTR Program Manager</a:t>
            </a:r>
          </a:p>
          <a:p>
            <a:pPr marL="0" indent="0">
              <a:buFontTx/>
              <a:buNone/>
            </a:pPr>
            <a:r>
              <a:rPr lang="en-US" sz="1700" b="1" kern="0" dirty="0" smtClean="0">
                <a:solidFill>
                  <a:srgbClr val="E5E5E5">
                    <a:lumMod val="25000"/>
                  </a:srgbClr>
                </a:solidFill>
              </a:rPr>
              <a:t>Phone:</a:t>
            </a:r>
            <a:r>
              <a:rPr lang="en-US" sz="1700" kern="0" dirty="0">
                <a:solidFill>
                  <a:srgbClr val="E5E5E5">
                    <a:lumMod val="25000"/>
                  </a:srgbClr>
                </a:solidFill>
              </a:rPr>
              <a:t> </a:t>
            </a:r>
            <a:r>
              <a:rPr lang="en-US" sz="1700" kern="0" dirty="0" smtClean="0">
                <a:solidFill>
                  <a:srgbClr val="E5E5E5">
                    <a:lumMod val="25000"/>
                  </a:srgbClr>
                </a:solidFill>
              </a:rPr>
              <a:t>301-435-0189</a:t>
            </a:r>
          </a:p>
          <a:p>
            <a:pPr marL="0" indent="0">
              <a:buFontTx/>
              <a:buNone/>
            </a:pPr>
            <a:r>
              <a:rPr lang="en-US" sz="1700" b="1" kern="0" dirty="0">
                <a:solidFill>
                  <a:srgbClr val="E5E5E5">
                    <a:lumMod val="25000"/>
                  </a:srgbClr>
                </a:solidFill>
              </a:rPr>
              <a:t>Email</a:t>
            </a:r>
            <a:r>
              <a:rPr lang="en-US" sz="1700" b="1" kern="0" dirty="0" smtClean="0">
                <a:solidFill>
                  <a:srgbClr val="E5E5E5">
                    <a:lumMod val="25000"/>
                  </a:srgbClr>
                </a:solidFill>
              </a:rPr>
              <a:t>: </a:t>
            </a:r>
            <a:r>
              <a:rPr lang="en-US" sz="1700" kern="0" dirty="0" smtClean="0">
                <a:solidFill>
                  <a:srgbClr val="E5E5E5">
                    <a:lumMod val="25000"/>
                  </a:srgbClr>
                </a:solidFill>
              </a:rPr>
              <a:t>jpkim@nih.gov</a:t>
            </a:r>
            <a:endParaRPr lang="en-US" kern="0" dirty="0">
              <a:solidFill>
                <a:srgbClr val="E5E5E5">
                  <a:lumMod val="2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2839019" y="3015988"/>
            <a:ext cx="894781" cy="8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343400" cy="563563"/>
          </a:xfrm>
        </p:spPr>
        <p:txBody>
          <a:bodyPr/>
          <a:lstStyle/>
          <a:p>
            <a:pPr algn="ctr"/>
            <a:r>
              <a:rPr lang="en-US" sz="2800" dirty="0" smtClean="0"/>
              <a:t>Register Now!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3" y="1295400"/>
            <a:ext cx="7711587" cy="3505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613" y="5181600"/>
            <a:ext cx="7723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>
                    <a:lumMod val="50000"/>
                  </a:srgbClr>
                </a:solidFill>
              </a:rPr>
              <a:t>Register Now! </a:t>
            </a:r>
            <a:r>
              <a:rPr lang="en-US" sz="3000" b="1" dirty="0">
                <a:solidFill>
                  <a:srgbClr val="0070C0">
                    <a:lumMod val="50000"/>
                  </a:srgbClr>
                </a:solidFill>
                <a:hlinkClick r:id="rId4"/>
              </a:rPr>
              <a:t>http://</a:t>
            </a:r>
            <a:r>
              <a:rPr lang="en-US" sz="3000" b="1" dirty="0" smtClean="0">
                <a:solidFill>
                  <a:srgbClr val="0070C0">
                    <a:lumMod val="50000"/>
                  </a:srgbClr>
                </a:solidFill>
                <a:hlinkClick r:id="rId4"/>
              </a:rPr>
              <a:t>bit.ly/OrlandoSBIR</a:t>
            </a:r>
            <a:r>
              <a:rPr lang="en-US" sz="3000" b="1" dirty="0" smtClean="0">
                <a:solidFill>
                  <a:srgbClr val="0070C0">
                    <a:lumMod val="50000"/>
                  </a:srgbClr>
                </a:solidFill>
              </a:rPr>
              <a:t> </a:t>
            </a:r>
            <a:endParaRPr lang="en-US" sz="3000" b="1" dirty="0">
              <a:solidFill>
                <a:srgbClr val="007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305300" cy="762000"/>
          </a:xfrm>
        </p:spPr>
        <p:txBody>
          <a:bodyPr/>
          <a:lstStyle/>
          <a:p>
            <a:pPr algn="ctr"/>
            <a:r>
              <a:rPr lang="en-US" dirty="0" smtClean="0"/>
              <a:t>Congressionally Mandated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66800"/>
            <a:ext cx="60960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4D86"/>
                </a:solidFill>
              </a:rPr>
              <a:t>SMALL  BUSINESS  INNOVATION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D86"/>
                </a:solidFill>
              </a:rPr>
              <a:t>RESEARCH (SBIR) PROGRAM</a:t>
            </a:r>
          </a:p>
          <a:p>
            <a:pPr marL="0" indent="0">
              <a:buNone/>
            </a:pPr>
            <a:r>
              <a:rPr lang="en-US" sz="2200" dirty="0"/>
              <a:t>Set-aside program for small </a:t>
            </a:r>
            <a:r>
              <a:rPr lang="en-US" sz="2200" dirty="0" smtClean="0"/>
              <a:t>business concerns </a:t>
            </a:r>
            <a:r>
              <a:rPr lang="en-US" sz="2200" dirty="0"/>
              <a:t>to engage in </a:t>
            </a:r>
            <a:r>
              <a:rPr lang="en-US" sz="2200" dirty="0" smtClean="0"/>
              <a:t>federal </a:t>
            </a:r>
            <a:r>
              <a:rPr lang="en-US" sz="2200" dirty="0"/>
              <a:t>R&amp;D -- with potential for </a:t>
            </a:r>
            <a:r>
              <a:rPr lang="en-US" sz="2200" dirty="0" smtClean="0"/>
              <a:t>commercialization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D86"/>
                </a:solidFill>
              </a:rPr>
              <a:t>SMALL BUSINESS TECHNOLOGY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D86"/>
                </a:solidFill>
              </a:rPr>
              <a:t>TRANSFER (STTR) PROGRAM</a:t>
            </a:r>
          </a:p>
          <a:p>
            <a:pPr marL="0" indent="0">
              <a:buNone/>
            </a:pPr>
            <a:r>
              <a:rPr lang="en-US" sz="2200" dirty="0"/>
              <a:t>Set-aside program to facilitate cooperative R&amp;D between small business concerns and </a:t>
            </a:r>
            <a:r>
              <a:rPr lang="en-US" sz="2200" dirty="0" smtClean="0"/>
              <a:t>US </a:t>
            </a:r>
          </a:p>
          <a:p>
            <a:pPr marL="0" indent="0">
              <a:buNone/>
            </a:pPr>
            <a:r>
              <a:rPr lang="en-US" sz="2200" dirty="0" smtClean="0"/>
              <a:t>research </a:t>
            </a:r>
            <a:r>
              <a:rPr lang="en-US" sz="2200" dirty="0"/>
              <a:t>institutions -- with potential for </a:t>
            </a:r>
            <a:r>
              <a:rPr lang="en-US" sz="2200" dirty="0" smtClean="0"/>
              <a:t>commercialization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14985" y="1676400"/>
            <a:ext cx="838200" cy="838200"/>
          </a:xfrm>
          <a:prstGeom prst="ellipse">
            <a:avLst/>
          </a:prstGeom>
          <a:solidFill>
            <a:srgbClr val="004D86"/>
          </a:solidFill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3.2%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14985" y="4191000"/>
            <a:ext cx="838200" cy="838200"/>
          </a:xfrm>
          <a:prstGeom prst="ellipse">
            <a:avLst/>
          </a:prstGeom>
          <a:solidFill>
            <a:srgbClr val="004D86"/>
          </a:solidFill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.45%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676400"/>
            <a:ext cx="838200" cy="838200"/>
          </a:xfrm>
          <a:prstGeom prst="ellipse">
            <a:avLst/>
          </a:prstGeom>
          <a:solidFill>
            <a:srgbClr val="004D86"/>
          </a:solidFill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3.0%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4191000"/>
            <a:ext cx="838200" cy="838200"/>
          </a:xfrm>
          <a:prstGeom prst="ellipse">
            <a:avLst/>
          </a:prstGeom>
          <a:solidFill>
            <a:srgbClr val="004D86"/>
          </a:solidFill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.45%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19285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SET ASIDE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(FY16)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" y="5029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(FY16)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613" y="25146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(FY17)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4613" y="5029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(FY17)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-15240"/>
            <a:ext cx="4767943" cy="792162"/>
          </a:xfrm>
        </p:spPr>
        <p:txBody>
          <a:bodyPr/>
          <a:lstStyle/>
          <a:p>
            <a:pPr algn="ctr"/>
            <a:r>
              <a:rPr lang="en-US" dirty="0" smtClean="0"/>
              <a:t>SBIR/STTR Budgets by Agency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2478" y="909692"/>
          <a:ext cx="4166372" cy="318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114800" y="909691"/>
          <a:ext cx="4767943" cy="566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380"/>
                <a:gridCol w="1189563"/>
              </a:tblGrid>
              <a:tr h="412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Agencies with SBIR and STTR Programs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27401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Department of Defense (DOD)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$1.070B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59843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Department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of Health and Human Services (HHS), including the National Institutes of Health (NIH)*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$797.0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8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Department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of Energy (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DOE),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including  Advanced Research Projects Agency – Energy (ARPA-E)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$206.1M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6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National Aeronautics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and Space Administration (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NASA)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$180.1M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56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National Science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Foundation (NSF)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$176.0M</a:t>
                      </a: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Agencies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with SBIR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27401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U.S. Department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of Agriculture (USDA)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$25.3M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9035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Department of Homeland Security (DHS):  Science and Technology Directorate (S&amp;T)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and Domestic Nuclear Detection Office (DNDO)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$17.7M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76942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Department of Commerce:  National Oceanic and Atmospheric Administration (NOAA) and National Institute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of Standards and Technology (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NIST)*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$8.4M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7401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Department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of Transportation (DOT)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$7.9M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74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Department of Education (ED)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$7.5M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7401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Environmental Protection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Agency (EPA)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$4.2M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4477" y="3747659"/>
            <a:ext cx="230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>
                    <a:lumMod val="50000"/>
                    <a:lumOff val="50000"/>
                  </a:srgbClr>
                </a:solidFill>
              </a:rPr>
              <a:t>~ $2.5B in FY2015 </a:t>
            </a:r>
          </a:p>
          <a:p>
            <a:r>
              <a:rPr lang="en-US" b="1" dirty="0" smtClean="0">
                <a:solidFill>
                  <a:srgbClr val="002060">
                    <a:lumMod val="50000"/>
                    <a:lumOff val="50000"/>
                  </a:srgbClr>
                </a:solidFill>
              </a:rPr>
              <a:t>across all agencies</a:t>
            </a:r>
            <a:endParaRPr lang="en-US" b="1" dirty="0">
              <a:solidFill>
                <a:srgbClr val="00206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99528"/>
            <a:ext cx="2190750" cy="80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16109" y="4558205"/>
            <a:ext cx="1444531" cy="677108"/>
            <a:chOff x="1908269" y="4876800"/>
            <a:chExt cx="1444531" cy="677108"/>
          </a:xfrm>
        </p:grpSpPr>
        <p:sp>
          <p:nvSpPr>
            <p:cNvPr id="7" name="Rectangle 6"/>
            <p:cNvSpPr/>
            <p:nvPr/>
          </p:nvSpPr>
          <p:spPr>
            <a:xfrm>
              <a:off x="1908269" y="5262418"/>
              <a:ext cx="228600" cy="228600"/>
            </a:xfrm>
            <a:prstGeom prst="rect">
              <a:avLst/>
            </a:prstGeom>
            <a:solidFill>
              <a:srgbClr val="8DB4E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8269" y="4901048"/>
              <a:ext cx="2286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6869" y="48768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</a:rPr>
                <a:t>Grants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6869" y="5215354"/>
              <a:ext cx="1215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/>
                </a:rPr>
                <a:t>Contracts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Program Eligibility Criteria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Organized as for-profit </a:t>
            </a:r>
            <a:r>
              <a:rPr lang="en-US" sz="2000" dirty="0" smtClean="0"/>
              <a:t>US business 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Small: 500 or fewer employees, including affiliates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Work must be done in the </a:t>
            </a:r>
            <a:r>
              <a:rPr lang="en-US" sz="2000" dirty="0" smtClean="0"/>
              <a:t>US (with </a:t>
            </a:r>
            <a:r>
              <a:rPr lang="en-US" sz="2000" dirty="0"/>
              <a:t>few exceptions)</a:t>
            </a:r>
          </a:p>
          <a:p>
            <a:r>
              <a:rPr lang="en-US" sz="2000" dirty="0"/>
              <a:t>Individual Ownership: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Greater than 50% </a:t>
            </a:r>
            <a:r>
              <a:rPr lang="en-US" sz="1800" dirty="0" smtClean="0"/>
              <a:t>US-owned </a:t>
            </a:r>
            <a:r>
              <a:rPr lang="en-US" sz="1800" dirty="0"/>
              <a:t>by individuals and independently operated OR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Greater than 50% owned and controlled by other business concern/s that is/are greater than 50% owned and controlled by one or more individuals OR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Be a concern which is more than 50% owned by multiple venture capital operating companies, hedge funds, private equity firms, or any combination of these (For FOAs after 1/28/2013 NIH; 7/10/14 CDC) </a:t>
            </a:r>
          </a:p>
          <a:p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2286000" y="5759420"/>
            <a:ext cx="4995863" cy="63836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4D86"/>
                </a:solidFill>
                <a:latin typeface="Arial" pitchFamily="34" charset="0"/>
                <a:cs typeface="Arial" pitchFamily="34" charset="0"/>
              </a:rPr>
              <a:t>Determined at Time of Award</a:t>
            </a:r>
          </a:p>
        </p:txBody>
      </p:sp>
    </p:spTree>
    <p:extLst>
      <p:ext uri="{BB962C8B-B14F-4D97-AF65-F5344CB8AC3E}">
        <p14:creationId xmlns:p14="http://schemas.microsoft.com/office/powerpoint/2010/main" val="39591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87" name="Rectangle 15"/>
          <p:cNvSpPr>
            <a:spLocks noChangeArrowheads="1"/>
          </p:cNvSpPr>
          <p:nvPr/>
        </p:nvSpPr>
        <p:spPr bwMode="auto">
          <a:xfrm>
            <a:off x="751915" y="185235"/>
            <a:ext cx="79666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                                                 </a:t>
            </a:r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NIH SBIR/STTR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                                           3-Phase Program</a:t>
            </a:r>
            <a:endParaRPr lang="en-US" sz="24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554" y="999184"/>
            <a:ext cx="8354382" cy="1363015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828800" y="986440"/>
            <a:ext cx="433767" cy="1375760"/>
          </a:xfrm>
          <a:prstGeom prst="homePlate">
            <a:avLst/>
          </a:prstGeom>
          <a:solidFill>
            <a:srgbClr val="267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618" y="986439"/>
            <a:ext cx="1420182" cy="1375760"/>
          </a:xfrm>
          <a:prstGeom prst="rect">
            <a:avLst/>
          </a:prstGeom>
          <a:solidFill>
            <a:srgbClr val="267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54073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0FEF6"/>
                </a:solidFill>
                <a:latin typeface="Trebuchet MS" panose="020B0603020202020204" pitchFamily="34" charset="0"/>
              </a:rPr>
              <a:t>Discovery</a:t>
            </a:r>
            <a:endParaRPr lang="en-US" b="1" i="1" dirty="0">
              <a:solidFill>
                <a:srgbClr val="F0FEF6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0" y="1122999"/>
            <a:ext cx="61956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      </a:t>
            </a:r>
            <a:r>
              <a:rPr lang="en-US" sz="2400" b="1" dirty="0" smtClean="0">
                <a:solidFill>
                  <a:srgbClr val="2676AC"/>
                </a:solidFill>
                <a:latin typeface="Trebuchet MS" panose="020B0603020202020204" pitchFamily="34" charset="0"/>
              </a:rPr>
              <a:t>Phase I Feasibility Study</a:t>
            </a:r>
          </a:p>
          <a:p>
            <a:r>
              <a:rPr lang="en-US" sz="1750" b="1" dirty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r>
              <a:rPr lang="en-US" sz="1750" b="1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       Budget Guide: </a:t>
            </a:r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$150K for SBIR and STTR</a:t>
            </a:r>
          </a:p>
          <a:p>
            <a:r>
              <a:rPr lang="en-US" sz="1750" b="1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        Project Period: </a:t>
            </a:r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6 months (SBIR); 1 year (STTR)</a:t>
            </a:r>
            <a:endParaRPr lang="en-US" sz="1750" dirty="0">
              <a:solidFill>
                <a:srgbClr val="7F7F7F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404559" y="1086935"/>
            <a:ext cx="482600" cy="482600"/>
          </a:xfrm>
          <a:prstGeom prst="ellipse">
            <a:avLst/>
          </a:prstGeom>
          <a:solidFill>
            <a:srgbClr val="267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368360" y="1141754"/>
            <a:ext cx="5485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Phase</a:t>
            </a:r>
          </a:p>
          <a:p>
            <a:pPr algn="ctr" eaLnBrk="0" hangingPunct="0"/>
            <a:r>
              <a:rPr lang="en-US" sz="1100" dirty="0">
                <a:solidFill>
                  <a:srgbClr val="FFFFFF"/>
                </a:solidFill>
                <a:latin typeface="Trebuchet MS" panose="020B0603020202020204" pitchFamily="34" charset="0"/>
              </a:rPr>
              <a:t>I</a:t>
            </a:r>
            <a:endParaRPr lang="en-US" sz="1100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05077"/>
            <a:ext cx="532123" cy="53212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08618" y="2499488"/>
            <a:ext cx="8354382" cy="2453512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74740" y="2505821"/>
            <a:ext cx="783496" cy="2447179"/>
          </a:xfrm>
          <a:prstGeom prst="homePlate">
            <a:avLst/>
          </a:prstGeom>
          <a:solidFill>
            <a:srgbClr val="004274"/>
          </a:solidFill>
          <a:ln>
            <a:solidFill>
              <a:srgbClr val="0042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8617" y="2499491"/>
            <a:ext cx="1853950" cy="2453509"/>
          </a:xfrm>
          <a:prstGeom prst="rect">
            <a:avLst/>
          </a:prstGeom>
          <a:solidFill>
            <a:srgbClr val="004274"/>
          </a:solidFill>
          <a:ln>
            <a:solidFill>
              <a:srgbClr val="0042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44089" y="3516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0FEF6"/>
                </a:solidFill>
                <a:latin typeface="Trebuchet MS" panose="020B0603020202020204" pitchFamily="34" charset="0"/>
              </a:rPr>
              <a:t>Development</a:t>
            </a:r>
            <a:endParaRPr lang="en-US" b="1" i="1" dirty="0">
              <a:solidFill>
                <a:srgbClr val="F0FEF6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3386" y="2590800"/>
            <a:ext cx="619563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      Phase II Full Research/R&amp;D</a:t>
            </a:r>
          </a:p>
          <a:p>
            <a:r>
              <a:rPr lang="en-US" sz="1750" dirty="0">
                <a:solidFill>
                  <a:srgbClr val="D5E3FF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 </a:t>
            </a:r>
            <a:r>
              <a:rPr lang="en-US" sz="1750" dirty="0" smtClean="0">
                <a:solidFill>
                  <a:srgbClr val="D5E3FF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       </a:t>
            </a:r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$1M for SBIR and STTR, over two years</a:t>
            </a:r>
            <a:endParaRPr lang="en-US" sz="1750" dirty="0">
              <a:solidFill>
                <a:srgbClr val="7F7F7F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08233" y="3522924"/>
            <a:ext cx="546602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    Phase IIB Competing Renewal/R&amp;D</a:t>
            </a:r>
          </a:p>
          <a:p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      Clinical R&amp;D; Complex Instrumentation/to FDA</a:t>
            </a:r>
          </a:p>
          <a:p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      Many, but not all, IC’s participate</a:t>
            </a:r>
          </a:p>
          <a:p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      Varies~$1M per year; up to 3 years</a:t>
            </a:r>
            <a:endParaRPr lang="en-US" sz="1750" dirty="0">
              <a:solidFill>
                <a:srgbClr val="7F7F7F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67490" y="2590800"/>
            <a:ext cx="482600" cy="482600"/>
          </a:xfrm>
          <a:prstGeom prst="ellipse">
            <a:avLst/>
          </a:prstGeom>
          <a:solidFill>
            <a:srgbClr val="004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3134514" y="2642513"/>
            <a:ext cx="5485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Phase</a:t>
            </a:r>
          </a:p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II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03156"/>
            <a:ext cx="553842" cy="5538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96442" y="5090288"/>
            <a:ext cx="8354382" cy="1296956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3058236" y="5086452"/>
            <a:ext cx="509966" cy="1296949"/>
          </a:xfrm>
          <a:prstGeom prst="homePlate">
            <a:avLst/>
          </a:prstGeom>
          <a:solidFill>
            <a:srgbClr val="737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6441" y="5090295"/>
            <a:ext cx="2661795" cy="1296949"/>
          </a:xfrm>
          <a:prstGeom prst="rect">
            <a:avLst/>
          </a:prstGeom>
          <a:solidFill>
            <a:srgbClr val="737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3642" y="5472844"/>
            <a:ext cx="27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0FEF6"/>
                </a:solidFill>
                <a:latin typeface="Trebuchet MS" panose="020B0603020202020204" pitchFamily="34" charset="0"/>
              </a:rPr>
              <a:t>Commercialization</a:t>
            </a:r>
            <a:endParaRPr lang="en-US" b="1" i="1" dirty="0">
              <a:solidFill>
                <a:srgbClr val="F0FEF6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5244244"/>
            <a:ext cx="51288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274"/>
                </a:solidFill>
                <a:latin typeface="Trebuchet MS" panose="020B0603020202020204" pitchFamily="34" charset="0"/>
              </a:rPr>
              <a:t>      </a:t>
            </a:r>
            <a:r>
              <a:rPr lang="en-US" sz="2400" b="1" dirty="0" smtClean="0">
                <a:solidFill>
                  <a:srgbClr val="686D7E"/>
                </a:solidFill>
                <a:latin typeface="Trebuchet MS" panose="020B0603020202020204" pitchFamily="34" charset="0"/>
              </a:rPr>
              <a:t>Phase III Commercialization</a:t>
            </a:r>
          </a:p>
          <a:p>
            <a:r>
              <a:rPr lang="en-US" sz="1750" dirty="0" smtClean="0">
                <a:solidFill>
                  <a:srgbClr val="D5E3FF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         </a:t>
            </a:r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NIH, generally, not the “customer”</a:t>
            </a:r>
          </a:p>
          <a:p>
            <a:r>
              <a:rPr lang="en-US" sz="1750" dirty="0" smtClean="0">
                <a:solidFill>
                  <a:srgbClr val="7F7F7F">
                    <a:lumMod val="50000"/>
                  </a:srgbClr>
                </a:solidFill>
                <a:latin typeface="Trebuchet MS" panose="020B0603020202020204" pitchFamily="34" charset="0"/>
              </a:rPr>
              <a:t>         Consider partnering and exit strategy early</a:t>
            </a:r>
            <a:endParaRPr lang="en-US" sz="1750" dirty="0">
              <a:solidFill>
                <a:srgbClr val="7F7F7F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723599" y="5212712"/>
            <a:ext cx="482600" cy="482600"/>
          </a:xfrm>
          <a:prstGeom prst="ellipse">
            <a:avLst/>
          </a:prstGeom>
          <a:solidFill>
            <a:srgbClr val="737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699961" y="5270557"/>
            <a:ext cx="5485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Phase</a:t>
            </a:r>
          </a:p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III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5" y="5532895"/>
            <a:ext cx="424965" cy="424965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3167490" y="3528052"/>
            <a:ext cx="482600" cy="482600"/>
          </a:xfrm>
          <a:prstGeom prst="ellipse">
            <a:avLst/>
          </a:prstGeom>
          <a:solidFill>
            <a:srgbClr val="004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3048000" y="3569025"/>
            <a:ext cx="7433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Phase</a:t>
            </a:r>
          </a:p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IIB</a:t>
            </a:r>
          </a:p>
        </p:txBody>
      </p:sp>
    </p:spTree>
    <p:extLst>
      <p:ext uri="{BB962C8B-B14F-4D97-AF65-F5344CB8AC3E}">
        <p14:creationId xmlns:p14="http://schemas.microsoft.com/office/powerpoint/2010/main" val="23915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86200" y="228600"/>
            <a:ext cx="4876800" cy="563563"/>
          </a:xfrm>
        </p:spPr>
        <p:txBody>
          <a:bodyPr/>
          <a:lstStyle/>
          <a:p>
            <a:pPr algn="ctr"/>
            <a:r>
              <a:rPr lang="en-US" dirty="0"/>
              <a:t>SBIR and </a:t>
            </a:r>
            <a:r>
              <a:rPr lang="en-US" dirty="0" smtClean="0"/>
              <a:t>STTR Critical </a:t>
            </a:r>
            <a:r>
              <a:rPr lang="en-US" dirty="0"/>
              <a:t>Differences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8229599" cy="3816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5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3307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SBIR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STTR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69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Partnering Requirement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169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Permits partnering</a:t>
                      </a:r>
                    </a:p>
                    <a:p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Requires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a non-profit research institution partner </a:t>
                      </a:r>
                    </a:p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(e.g. university)</a:t>
                      </a:r>
                      <a:endParaRPr lang="en-US" sz="1800" u="none" dirty="0" smtClean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36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Work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Requirement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169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Guidelines: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May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outsource 33% (Phase I) 50% (Phase II)</a:t>
                      </a:r>
                      <a:endParaRPr lang="en-US" sz="1800" u="none" dirty="0" smtClean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Minimum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W</a:t>
                      </a:r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ork Requirements: 40% small business </a:t>
                      </a:r>
                    </a:p>
                    <a:p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30% 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research institution partner</a:t>
                      </a:r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1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36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Principal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Investigator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9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Primary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employment (&gt;50%) must be with the small business </a:t>
                      </a:r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PI may be employed</a:t>
                      </a:r>
                      <a:r>
                        <a:rPr lang="en-US" sz="1800" u="none" baseline="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by either the research institution partner or small business</a:t>
                      </a:r>
                      <a:endParaRPr lang="en-US" sz="1800" u="non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8" marB="45728"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1143000" y="5401480"/>
            <a:ext cx="7230794" cy="982394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4D86"/>
                </a:solidFill>
                <a:ea typeface="ＭＳ Ｐゴシック" charset="-128"/>
              </a:rPr>
              <a:t>Award is always made to </a:t>
            </a:r>
            <a:r>
              <a:rPr lang="en-US" sz="2400" b="1" dirty="0" smtClean="0">
                <a:solidFill>
                  <a:srgbClr val="004D86"/>
                </a:solidFill>
                <a:ea typeface="ＭＳ Ｐゴシック" charset="-128"/>
              </a:rPr>
              <a:t>the small </a:t>
            </a:r>
            <a:r>
              <a:rPr lang="en-US" sz="2400" b="1" dirty="0">
                <a:solidFill>
                  <a:srgbClr val="004D86"/>
                </a:solidFill>
                <a:ea typeface="ＭＳ Ｐゴシック" charset="-128"/>
              </a:rPr>
              <a:t>business </a:t>
            </a:r>
          </a:p>
        </p:txBody>
      </p:sp>
    </p:spTree>
    <p:extLst>
      <p:ext uri="{BB962C8B-B14F-4D97-AF65-F5344CB8AC3E}">
        <p14:creationId xmlns:p14="http://schemas.microsoft.com/office/powerpoint/2010/main" val="2862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-152400"/>
            <a:ext cx="4648200" cy="1371600"/>
          </a:xfrm>
        </p:spPr>
        <p:txBody>
          <a:bodyPr/>
          <a:lstStyle/>
          <a:p>
            <a:pPr algn="ctr"/>
            <a:r>
              <a:rPr lang="en-US" sz="2600" dirty="0" smtClean="0"/>
              <a:t>HHS </a:t>
            </a:r>
            <a:r>
              <a:rPr lang="en-US" sz="2600" dirty="0"/>
              <a:t>Program </a:t>
            </a:r>
            <a:r>
              <a:rPr lang="en-US" sz="2600" dirty="0" smtClean="0"/>
              <a:t>Funding</a:t>
            </a:r>
            <a:endParaRPr lang="en-US" sz="2600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86195"/>
              </p:ext>
            </p:extLst>
          </p:nvPr>
        </p:nvGraphicFramePr>
        <p:xfrm>
          <a:off x="1524000" y="1066800"/>
          <a:ext cx="6400801" cy="522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06"/>
                <a:gridCol w="2106593"/>
                <a:gridCol w="1782502"/>
              </a:tblGrid>
              <a:tr h="6242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rebuchet MS" panose="020B0603020202020204" pitchFamily="34" charset="0"/>
                        </a:rPr>
                        <a:t>2016 Budget</a:t>
                      </a:r>
                      <a:endParaRPr lang="en-US" sz="2800" dirty="0"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rebuchet MS" panose="020B0603020202020204" pitchFamily="34" charset="0"/>
                        </a:rPr>
                        <a:t>SBIR</a:t>
                      </a:r>
                      <a:endParaRPr lang="en-US" sz="2800" dirty="0"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rebuchet MS" panose="020B0603020202020204" pitchFamily="34" charset="0"/>
                        </a:rPr>
                        <a:t>STTR</a:t>
                      </a:r>
                      <a:endParaRPr lang="en-US" sz="2800" dirty="0"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86"/>
                    </a:solidFill>
                  </a:tcPr>
                </a:tc>
              </a:tr>
              <a:tr h="9594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NIH</a:t>
                      </a:r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$763M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$114M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94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CDC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$9.0M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N/A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F8"/>
                    </a:solidFill>
                  </a:tcPr>
                </a:tc>
              </a:tr>
              <a:tr h="9594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ACL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(NIDILRR)</a:t>
                      </a:r>
                      <a:endParaRPr lang="en-US" sz="16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$2.7M</a:t>
                      </a:r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N/A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94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FDA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$1.6M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N/A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F8"/>
                    </a:solidFill>
                  </a:tcPr>
                </a:tc>
              </a:tr>
              <a:tr h="6242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ACF</a:t>
                      </a:r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$93.5K</a:t>
                      </a:r>
                      <a:endParaRPr lang="en-US" sz="28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N/A</a:t>
                      </a:r>
                      <a:endParaRPr lang="en-US" sz="24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53924" marR="153924" marT="76962" marB="76962">
                    <a:lnL w="12700" cmpd="sng">
                      <a:noFill/>
                    </a:lnL>
                    <a:lnR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2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new OER ppt template">
  <a:themeElements>
    <a:clrScheme name="Custom 3">
      <a:dk1>
        <a:srgbClr val="3F3F3F"/>
      </a:dk1>
      <a:lt1>
        <a:srgbClr val="FFFFFF"/>
      </a:lt1>
      <a:dk2>
        <a:srgbClr val="3F3F3F"/>
      </a:dk2>
      <a:lt2>
        <a:srgbClr val="3F3F3F"/>
      </a:lt2>
      <a:accent1>
        <a:srgbClr val="0070C0"/>
      </a:accent1>
      <a:accent2>
        <a:srgbClr val="004D86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70C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new OER ppt template">
  <a:themeElements>
    <a:clrScheme name="Custom 1">
      <a:dk1>
        <a:srgbClr val="002060"/>
      </a:dk1>
      <a:lt1>
        <a:srgbClr val="FFFFFF"/>
      </a:lt1>
      <a:dk2>
        <a:srgbClr val="0070C0"/>
      </a:dk2>
      <a:lt2>
        <a:srgbClr val="00B0F0"/>
      </a:lt2>
      <a:accent1>
        <a:srgbClr val="7F7F7F"/>
      </a:accent1>
      <a:accent2>
        <a:srgbClr val="002060"/>
      </a:accent2>
      <a:accent3>
        <a:srgbClr val="E5E5E5"/>
      </a:accent3>
      <a:accent4>
        <a:srgbClr val="D5E3FF"/>
      </a:accent4>
      <a:accent5>
        <a:srgbClr val="CBCBCB"/>
      </a:accent5>
      <a:accent6>
        <a:srgbClr val="0070C0"/>
      </a:accent6>
      <a:hlink>
        <a:srgbClr val="0070C0"/>
      </a:hlink>
      <a:folHlink>
        <a:srgbClr val="00B0F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ew OER ppt template">
  <a:themeElements>
    <a:clrScheme name="Custom 3">
      <a:dk1>
        <a:srgbClr val="3F3F3F"/>
      </a:dk1>
      <a:lt1>
        <a:srgbClr val="FFFFFF"/>
      </a:lt1>
      <a:dk2>
        <a:srgbClr val="3F3F3F"/>
      </a:dk2>
      <a:lt2>
        <a:srgbClr val="3F3F3F"/>
      </a:lt2>
      <a:accent1>
        <a:srgbClr val="0070C0"/>
      </a:accent1>
      <a:accent2>
        <a:srgbClr val="004D86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70C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ew OER ppt template">
  <a:themeElements>
    <a:clrScheme name="Custom 3">
      <a:dk1>
        <a:srgbClr val="3F3F3F"/>
      </a:dk1>
      <a:lt1>
        <a:srgbClr val="FFFFFF"/>
      </a:lt1>
      <a:dk2>
        <a:srgbClr val="3F3F3F"/>
      </a:dk2>
      <a:lt2>
        <a:srgbClr val="3F3F3F"/>
      </a:lt2>
      <a:accent1>
        <a:srgbClr val="0070C0"/>
      </a:accent1>
      <a:accent2>
        <a:srgbClr val="004D86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70C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ew OER pp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ew OER pp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new OER ppt template">
  <a:themeElements>
    <a:clrScheme name="Custom 3">
      <a:dk1>
        <a:srgbClr val="3F3F3F"/>
      </a:dk1>
      <a:lt1>
        <a:srgbClr val="FFFFFF"/>
      </a:lt1>
      <a:dk2>
        <a:srgbClr val="3F3F3F"/>
      </a:dk2>
      <a:lt2>
        <a:srgbClr val="3F3F3F"/>
      </a:lt2>
      <a:accent1>
        <a:srgbClr val="0070C0"/>
      </a:accent1>
      <a:accent2>
        <a:srgbClr val="004D86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70C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OER ppt template</Template>
  <TotalTime>4754</TotalTime>
  <Words>2386</Words>
  <Application>Microsoft Office PowerPoint</Application>
  <PresentationFormat>On-screen Show (4:3)</PresentationFormat>
  <Paragraphs>593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37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Times New Roman</vt:lpstr>
      <vt:lpstr>Trebuchet MS</vt:lpstr>
      <vt:lpstr>Wingdings</vt:lpstr>
      <vt:lpstr>new OER ppt template</vt:lpstr>
      <vt:lpstr>1_new OER ppt template</vt:lpstr>
      <vt:lpstr>2_new OER ppt template</vt:lpstr>
      <vt:lpstr>4_new OER ppt template</vt:lpstr>
      <vt:lpstr>3_new OER ppt template</vt:lpstr>
      <vt:lpstr>5_new OER ppt template</vt:lpstr>
      <vt:lpstr>6_new OER ppt template</vt:lpstr>
      <vt:lpstr>7_new OER ppt template</vt:lpstr>
      <vt:lpstr>8_new OER ppt template</vt:lpstr>
      <vt:lpstr>9_new OER ppt template</vt:lpstr>
      <vt:lpstr>10_new OER ppt template</vt:lpstr>
      <vt:lpstr>11_new OER ppt template</vt:lpstr>
      <vt:lpstr>12_new OER ppt template</vt:lpstr>
      <vt:lpstr>13_new OER ppt template</vt:lpstr>
      <vt:lpstr>Takin’ Care of Business: SBIR/STTR Strategies for Success</vt:lpstr>
      <vt:lpstr>NIH SBIR/STTR Website</vt:lpstr>
      <vt:lpstr>New to SBIR/STTR?</vt:lpstr>
      <vt:lpstr>Congressionally Mandated Programs</vt:lpstr>
      <vt:lpstr>SBIR/STTR Budgets by Agency </vt:lpstr>
      <vt:lpstr>Program Eligibility Criteria</vt:lpstr>
      <vt:lpstr>PowerPoint Presentation</vt:lpstr>
      <vt:lpstr>SBIR and STTR Critical Differences</vt:lpstr>
      <vt:lpstr>HHS Program Funding</vt:lpstr>
      <vt:lpstr>PowerPoint Presentation</vt:lpstr>
      <vt:lpstr>PowerPoint Presentation</vt:lpstr>
      <vt:lpstr>PowerPoint Presentation</vt:lpstr>
      <vt:lpstr>PowerPoint Presentation</vt:lpstr>
      <vt:lpstr>Omnibus vs Targeted FOAs</vt:lpstr>
      <vt:lpstr>Grant Success Rate of SBIR/STTR  2015 by Phase</vt:lpstr>
      <vt:lpstr>PowerPoint Presentation</vt:lpstr>
      <vt:lpstr>PowerPoint Presentation</vt:lpstr>
      <vt:lpstr>When is SBIR/STTR appropriate? </vt:lpstr>
      <vt:lpstr>When is SBIR/STTR appropriate? </vt:lpstr>
      <vt:lpstr>  Electronic Submission</vt:lpstr>
      <vt:lpstr>Submit via ASSIST or Forms</vt:lpstr>
      <vt:lpstr>Timeline: New Applications</vt:lpstr>
      <vt:lpstr>PowerPoint Presentation</vt:lpstr>
      <vt:lpstr>Most Important Piece of Advice</vt:lpstr>
      <vt:lpstr>  WOSB and SDB Definitions</vt:lpstr>
      <vt:lpstr>         Solicitations and Due Dates</vt:lpstr>
      <vt:lpstr>Budget Hard Caps</vt:lpstr>
      <vt:lpstr>PowerPoint Presentation</vt:lpstr>
      <vt:lpstr>PowerPoint Presentation</vt:lpstr>
      <vt:lpstr>PowerPoint Presentation</vt:lpstr>
      <vt:lpstr>NIH Technical Assistance Programs</vt:lpstr>
      <vt:lpstr>PowerPoint Presentation</vt:lpstr>
      <vt:lpstr>PowerPoint Presentation</vt:lpstr>
      <vt:lpstr>Commercialization Readiness  Pilot Program (CRP)</vt:lpstr>
      <vt:lpstr>More Information</vt:lpstr>
      <vt:lpstr>NIH SBIR/STTR Program Office</vt:lpstr>
      <vt:lpstr>Register Now!</vt:lpstr>
    </vt:vector>
  </TitlesOfParts>
  <Company>NIH\OD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>SBIR PowerPoint (PPT) Template - 508 Compliant</dc:subject>
  <dc:creator>mportnoy</dc:creator>
  <cp:keywords>OER PowerPoint (PPT) Template - 508 Compliant</cp:keywords>
  <cp:lastModifiedBy>Vinson, Robert (NIH/OD) [E]</cp:lastModifiedBy>
  <cp:revision>707</cp:revision>
  <cp:lastPrinted>2016-08-04T17:15:45Z</cp:lastPrinted>
  <dcterms:created xsi:type="dcterms:W3CDTF">2013-03-11T18:16:47Z</dcterms:created>
  <dcterms:modified xsi:type="dcterms:W3CDTF">2016-09-06T14:29:22Z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