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26" r:id="rId4"/>
    <p:sldMasterId id="2147485452" r:id="rId5"/>
    <p:sldMasterId id="2147485538" r:id="rId6"/>
    <p:sldMasterId id="2147485549" r:id="rId7"/>
    <p:sldMasterId id="2147485559" r:id="rId8"/>
    <p:sldMasterId id="2147485570" r:id="rId9"/>
    <p:sldMasterId id="2147485581" r:id="rId10"/>
    <p:sldMasterId id="2147485592" r:id="rId11"/>
    <p:sldMasterId id="2147485606" r:id="rId12"/>
    <p:sldMasterId id="2147485619" r:id="rId13"/>
  </p:sldMasterIdLst>
  <p:notesMasterIdLst>
    <p:notesMasterId r:id="rId81"/>
  </p:notesMasterIdLst>
  <p:handoutMasterIdLst>
    <p:handoutMasterId r:id="rId82"/>
  </p:handoutMasterIdLst>
  <p:sldIdLst>
    <p:sldId id="1392" r:id="rId14"/>
    <p:sldId id="1277" r:id="rId15"/>
    <p:sldId id="1278" r:id="rId16"/>
    <p:sldId id="1396" r:id="rId17"/>
    <p:sldId id="1397" r:id="rId18"/>
    <p:sldId id="1398" r:id="rId19"/>
    <p:sldId id="1399" r:id="rId20"/>
    <p:sldId id="1400" r:id="rId21"/>
    <p:sldId id="1401" r:id="rId22"/>
    <p:sldId id="1402" r:id="rId23"/>
    <p:sldId id="1403" r:id="rId24"/>
    <p:sldId id="1404" r:id="rId25"/>
    <p:sldId id="1405" r:id="rId26"/>
    <p:sldId id="1406" r:id="rId27"/>
    <p:sldId id="1407" r:id="rId28"/>
    <p:sldId id="1408" r:id="rId29"/>
    <p:sldId id="1409" r:id="rId30"/>
    <p:sldId id="1410" r:id="rId31"/>
    <p:sldId id="1411" r:id="rId32"/>
    <p:sldId id="1412" r:id="rId33"/>
    <p:sldId id="1413" r:id="rId34"/>
    <p:sldId id="1414" r:id="rId35"/>
    <p:sldId id="1415" r:id="rId36"/>
    <p:sldId id="1335" r:id="rId37"/>
    <p:sldId id="1336" r:id="rId38"/>
    <p:sldId id="1337" r:id="rId39"/>
    <p:sldId id="1338" r:id="rId40"/>
    <p:sldId id="1375" r:id="rId41"/>
    <p:sldId id="1376" r:id="rId42"/>
    <p:sldId id="1340" r:id="rId43"/>
    <p:sldId id="1341" r:id="rId44"/>
    <p:sldId id="1390" r:id="rId45"/>
    <p:sldId id="1342" r:id="rId46"/>
    <p:sldId id="1377" r:id="rId47"/>
    <p:sldId id="1378" r:id="rId48"/>
    <p:sldId id="1379" r:id="rId49"/>
    <p:sldId id="1381" r:id="rId50"/>
    <p:sldId id="1382" r:id="rId51"/>
    <p:sldId id="1383" r:id="rId52"/>
    <p:sldId id="1384" r:id="rId53"/>
    <p:sldId id="1385" r:id="rId54"/>
    <p:sldId id="1386" r:id="rId55"/>
    <p:sldId id="1387" r:id="rId56"/>
    <p:sldId id="1388" r:id="rId57"/>
    <p:sldId id="1389" r:id="rId58"/>
    <p:sldId id="1355" r:id="rId59"/>
    <p:sldId id="1356" r:id="rId60"/>
    <p:sldId id="1357" r:id="rId61"/>
    <p:sldId id="1358" r:id="rId62"/>
    <p:sldId id="1391" r:id="rId63"/>
    <p:sldId id="1359" r:id="rId64"/>
    <p:sldId id="1360" r:id="rId65"/>
    <p:sldId id="1361" r:id="rId66"/>
    <p:sldId id="1362" r:id="rId67"/>
    <p:sldId id="1363" r:id="rId68"/>
    <p:sldId id="1364" r:id="rId69"/>
    <p:sldId id="1365" r:id="rId70"/>
    <p:sldId id="1366" r:id="rId71"/>
    <p:sldId id="1367" r:id="rId72"/>
    <p:sldId id="1368" r:id="rId73"/>
    <p:sldId id="1369" r:id="rId74"/>
    <p:sldId id="1370" r:id="rId75"/>
    <p:sldId id="1371" r:id="rId76"/>
    <p:sldId id="1372" r:id="rId77"/>
    <p:sldId id="1373" r:id="rId78"/>
    <p:sldId id="1374" r:id="rId79"/>
    <p:sldId id="1416" r:id="rId80"/>
  </p:sldIdLst>
  <p:sldSz cx="9144000" cy="6858000" type="screen4x3"/>
  <p:notesSz cx="7010400" cy="9296400"/>
  <p:custDataLst>
    <p:tags r:id="rId8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le-O'Connor, Meredith (NIH/OD) [E]" initials="MT-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8D6"/>
    <a:srgbClr val="E36C09"/>
    <a:srgbClr val="008000"/>
    <a:srgbClr val="0033CC"/>
    <a:srgbClr val="5F5F5F"/>
    <a:srgbClr val="CCFFCC"/>
    <a:srgbClr val="33CCFF"/>
    <a:srgbClr val="00CCFF"/>
    <a:srgbClr val="33669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0212" autoAdjust="0"/>
  </p:normalViewPr>
  <p:slideViewPr>
    <p:cSldViewPr>
      <p:cViewPr varScale="1">
        <p:scale>
          <a:sx n="119" d="100"/>
          <a:sy n="119" d="100"/>
        </p:scale>
        <p:origin x="61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686"/>
    </p:cViewPr>
  </p:sorterViewPr>
  <p:notesViewPr>
    <p:cSldViewPr>
      <p:cViewPr varScale="1">
        <p:scale>
          <a:sx n="76" d="100"/>
          <a:sy n="76" d="100"/>
        </p:scale>
        <p:origin x="-2076"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handoutMaster" Target="handoutMasters/handoutMaster1.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5B4D-FB92-4054-94AE-4BA28D0AFE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4901F3C-07F1-4AE3-A7CA-02D8C6FA5DD9}">
      <dgm:prSet phldrT="[Text]" custT="1"/>
      <dgm:spPr/>
      <dgm:t>
        <a:bodyPr/>
        <a:lstStyle/>
        <a:p>
          <a:pPr>
            <a:lnSpc>
              <a:spcPct val="100000"/>
            </a:lnSpc>
            <a:spcAft>
              <a:spcPts val="600"/>
            </a:spcAft>
          </a:pPr>
          <a:r>
            <a:rPr lang="en-US" sz="3600" b="1" dirty="0" smtClean="0">
              <a:latin typeface="Calibri" panose="020F0502020204030204" pitchFamily="34" charset="0"/>
            </a:rPr>
            <a:t>HHS</a:t>
          </a:r>
        </a:p>
      </dgm:t>
    </dgm:pt>
    <dgm:pt modelId="{7730DC64-5190-41D3-8CBC-0E8208FD1292}" type="parTrans" cxnId="{6BFB0262-C05A-441D-A8FE-08625498EFB1}">
      <dgm:prSet/>
      <dgm:spPr/>
      <dgm:t>
        <a:bodyPr/>
        <a:lstStyle/>
        <a:p>
          <a:endParaRPr lang="en-US"/>
        </a:p>
      </dgm:t>
    </dgm:pt>
    <dgm:pt modelId="{7ECD859C-0151-482C-9208-93F3CB4691F0}" type="sibTrans" cxnId="{6BFB0262-C05A-441D-A8FE-08625498EFB1}">
      <dgm:prSet/>
      <dgm:spPr/>
      <dgm:t>
        <a:bodyPr/>
        <a:lstStyle/>
        <a:p>
          <a:endParaRPr lang="en-US"/>
        </a:p>
      </dgm:t>
    </dgm:pt>
    <dgm:pt modelId="{9D85091E-E983-4DB7-B6D8-C222BAF7E16C}">
      <dgm:prSet phldrT="[Text]"/>
      <dgm:spPr/>
      <dgm:t>
        <a:bodyPr/>
        <a:lstStyle/>
        <a:p>
          <a:r>
            <a:rPr lang="en-US" b="1" dirty="0" smtClean="0">
              <a:latin typeface="Calibri" panose="020F0502020204030204" pitchFamily="34" charset="0"/>
            </a:rPr>
            <a:t>NIH, FDA, and other HHS</a:t>
          </a:r>
        </a:p>
        <a:p>
          <a:r>
            <a:rPr lang="en-US" b="1" dirty="0" smtClean="0">
              <a:latin typeface="Calibri" panose="020F0502020204030204" pitchFamily="34" charset="0"/>
            </a:rPr>
            <a:t>Agencies</a:t>
          </a:r>
        </a:p>
      </dgm:t>
    </dgm:pt>
    <dgm:pt modelId="{7E30692F-A683-4887-8D0F-A04B1962DBBF}" type="parTrans" cxnId="{A8C90430-16CE-4DE3-9A3A-4681530BE923}">
      <dgm:prSet/>
      <dgm:spPr/>
      <dgm:t>
        <a:bodyPr/>
        <a:lstStyle/>
        <a:p>
          <a:endParaRPr lang="en-US"/>
        </a:p>
      </dgm:t>
    </dgm:pt>
    <dgm:pt modelId="{2F8B5538-2A5F-4142-A8EF-1945F1E900C4}" type="sibTrans" cxnId="{A8C90430-16CE-4DE3-9A3A-4681530BE923}">
      <dgm:prSet/>
      <dgm:spPr/>
      <dgm:t>
        <a:bodyPr/>
        <a:lstStyle/>
        <a:p>
          <a:endParaRPr lang="en-US"/>
        </a:p>
      </dgm:t>
    </dgm:pt>
    <dgm:pt modelId="{61B1AA85-85A1-4AAF-9494-E97CD02D6C5C}">
      <dgm:prSet phldrT="[Text]"/>
      <dgm:spPr>
        <a:solidFill>
          <a:schemeClr val="accent1"/>
        </a:solidFill>
      </dgm:spPr>
      <dgm:t>
        <a:bodyPr/>
        <a:lstStyle/>
        <a:p>
          <a:r>
            <a:rPr lang="en-US" b="1" dirty="0" smtClean="0">
              <a:latin typeface="Calibri" panose="020F0502020204030204" pitchFamily="34" charset="0"/>
            </a:rPr>
            <a:t>Office of </a:t>
          </a:r>
          <a:r>
            <a:rPr lang="en-US" b="1" dirty="0" err="1" smtClean="0">
              <a:latin typeface="Calibri" panose="020F0502020204030204" pitchFamily="34" charset="0"/>
            </a:rPr>
            <a:t>Asst</a:t>
          </a:r>
          <a:r>
            <a:rPr lang="en-US" b="1" dirty="0" smtClean="0">
              <a:latin typeface="Calibri" panose="020F0502020204030204" pitchFamily="34" charset="0"/>
            </a:rPr>
            <a:t> Sec for Health</a:t>
          </a:r>
        </a:p>
        <a:p>
          <a:r>
            <a:rPr lang="en-US" b="1" dirty="0" smtClean="0">
              <a:latin typeface="Calibri" panose="020F0502020204030204" pitchFamily="34" charset="0"/>
            </a:rPr>
            <a:t>(Includes OHRP)</a:t>
          </a:r>
          <a:endParaRPr lang="en-US" b="1" dirty="0">
            <a:latin typeface="Calibri" panose="020F0502020204030204" pitchFamily="34" charset="0"/>
          </a:endParaRPr>
        </a:p>
      </dgm:t>
    </dgm:pt>
    <dgm:pt modelId="{97717117-5E66-4F7D-8160-FB04C886F5AA}" type="parTrans" cxnId="{C5B3AAC0-2868-4F68-90C1-3E0FDCA48D75}">
      <dgm:prSet/>
      <dgm:spPr/>
      <dgm:t>
        <a:bodyPr/>
        <a:lstStyle/>
        <a:p>
          <a:endParaRPr lang="en-US"/>
        </a:p>
      </dgm:t>
    </dgm:pt>
    <dgm:pt modelId="{A6326DCE-147F-4D2F-BF8F-8018ACE2C454}" type="sibTrans" cxnId="{C5B3AAC0-2868-4F68-90C1-3E0FDCA48D75}">
      <dgm:prSet/>
      <dgm:spPr/>
      <dgm:t>
        <a:bodyPr/>
        <a:lstStyle/>
        <a:p>
          <a:endParaRPr lang="en-US"/>
        </a:p>
      </dgm:t>
    </dgm:pt>
    <dgm:pt modelId="{0D2FAE5D-7D52-4AAF-B6DD-939BA9DA38BD}" type="pres">
      <dgm:prSet presAssocID="{94905B4D-FB92-4054-94AE-4BA28D0AFE2A}" presName="hierChild1" presStyleCnt="0">
        <dgm:presLayoutVars>
          <dgm:orgChart val="1"/>
          <dgm:chPref val="1"/>
          <dgm:dir/>
          <dgm:animOne val="branch"/>
          <dgm:animLvl val="lvl"/>
          <dgm:resizeHandles/>
        </dgm:presLayoutVars>
      </dgm:prSet>
      <dgm:spPr/>
      <dgm:t>
        <a:bodyPr/>
        <a:lstStyle/>
        <a:p>
          <a:endParaRPr lang="en-US"/>
        </a:p>
      </dgm:t>
    </dgm:pt>
    <dgm:pt modelId="{7A675B4E-9583-46CD-B205-048ACF0DCD8B}" type="pres">
      <dgm:prSet presAssocID="{84901F3C-07F1-4AE3-A7CA-02D8C6FA5DD9}" presName="hierRoot1" presStyleCnt="0">
        <dgm:presLayoutVars>
          <dgm:hierBranch val="init"/>
        </dgm:presLayoutVars>
      </dgm:prSet>
      <dgm:spPr/>
    </dgm:pt>
    <dgm:pt modelId="{49047477-5EEB-4C04-9F3B-C43A56F419AF}" type="pres">
      <dgm:prSet presAssocID="{84901F3C-07F1-4AE3-A7CA-02D8C6FA5DD9}" presName="rootComposite1" presStyleCnt="0"/>
      <dgm:spPr/>
    </dgm:pt>
    <dgm:pt modelId="{84CA9ADB-9C4A-4F04-A369-A15CA93CC70C}" type="pres">
      <dgm:prSet presAssocID="{84901F3C-07F1-4AE3-A7CA-02D8C6FA5DD9}" presName="rootText1" presStyleLbl="node0" presStyleIdx="0" presStyleCnt="1" custLinFactY="-25313" custLinFactNeighborX="-1498" custLinFactNeighborY="-100000">
        <dgm:presLayoutVars>
          <dgm:chPref val="3"/>
        </dgm:presLayoutVars>
      </dgm:prSet>
      <dgm:spPr/>
      <dgm:t>
        <a:bodyPr/>
        <a:lstStyle/>
        <a:p>
          <a:endParaRPr lang="en-US"/>
        </a:p>
      </dgm:t>
    </dgm:pt>
    <dgm:pt modelId="{ACADB5D8-EACD-4C00-AE0A-641D2E71ABE5}" type="pres">
      <dgm:prSet presAssocID="{84901F3C-07F1-4AE3-A7CA-02D8C6FA5DD9}" presName="rootConnector1" presStyleLbl="node1" presStyleIdx="0" presStyleCnt="0"/>
      <dgm:spPr/>
      <dgm:t>
        <a:bodyPr/>
        <a:lstStyle/>
        <a:p>
          <a:endParaRPr lang="en-US"/>
        </a:p>
      </dgm:t>
    </dgm:pt>
    <dgm:pt modelId="{145B6DE6-132F-44A7-B0B2-2AD6057D9C8A}" type="pres">
      <dgm:prSet presAssocID="{84901F3C-07F1-4AE3-A7CA-02D8C6FA5DD9}" presName="hierChild2" presStyleCnt="0"/>
      <dgm:spPr/>
    </dgm:pt>
    <dgm:pt modelId="{94F5376F-076E-416A-80FC-B490D03CDA13}" type="pres">
      <dgm:prSet presAssocID="{7E30692F-A683-4887-8D0F-A04B1962DBBF}" presName="Name37" presStyleLbl="parChTrans1D2" presStyleIdx="0" presStyleCnt="2"/>
      <dgm:spPr/>
      <dgm:t>
        <a:bodyPr/>
        <a:lstStyle/>
        <a:p>
          <a:endParaRPr lang="en-US"/>
        </a:p>
      </dgm:t>
    </dgm:pt>
    <dgm:pt modelId="{2643E515-2E63-420F-B44E-43D5F0CC77C7}" type="pres">
      <dgm:prSet presAssocID="{9D85091E-E983-4DB7-B6D8-C222BAF7E16C}" presName="hierRoot2" presStyleCnt="0">
        <dgm:presLayoutVars>
          <dgm:hierBranch val="init"/>
        </dgm:presLayoutVars>
      </dgm:prSet>
      <dgm:spPr/>
    </dgm:pt>
    <dgm:pt modelId="{32D0AE33-8F4C-436F-BC77-F1E3B5911CF5}" type="pres">
      <dgm:prSet presAssocID="{9D85091E-E983-4DB7-B6D8-C222BAF7E16C}" presName="rootComposite" presStyleCnt="0"/>
      <dgm:spPr/>
    </dgm:pt>
    <dgm:pt modelId="{DED43109-2D37-4F29-8F40-0DB2E21486BA}" type="pres">
      <dgm:prSet presAssocID="{9D85091E-E983-4DB7-B6D8-C222BAF7E16C}" presName="rootText" presStyleLbl="node2" presStyleIdx="0" presStyleCnt="2">
        <dgm:presLayoutVars>
          <dgm:chPref val="3"/>
        </dgm:presLayoutVars>
      </dgm:prSet>
      <dgm:spPr/>
      <dgm:t>
        <a:bodyPr/>
        <a:lstStyle/>
        <a:p>
          <a:endParaRPr lang="en-US"/>
        </a:p>
      </dgm:t>
    </dgm:pt>
    <dgm:pt modelId="{733D4B51-746B-4657-A14B-714B482795A5}" type="pres">
      <dgm:prSet presAssocID="{9D85091E-E983-4DB7-B6D8-C222BAF7E16C}" presName="rootConnector" presStyleLbl="node2" presStyleIdx="0" presStyleCnt="2"/>
      <dgm:spPr/>
      <dgm:t>
        <a:bodyPr/>
        <a:lstStyle/>
        <a:p>
          <a:endParaRPr lang="en-US"/>
        </a:p>
      </dgm:t>
    </dgm:pt>
    <dgm:pt modelId="{58278A14-84B3-4794-BA5B-B8D628F0CB94}" type="pres">
      <dgm:prSet presAssocID="{9D85091E-E983-4DB7-B6D8-C222BAF7E16C}" presName="hierChild4" presStyleCnt="0"/>
      <dgm:spPr/>
    </dgm:pt>
    <dgm:pt modelId="{BA135B44-0153-4BD9-8EF5-9C39D2A76F78}" type="pres">
      <dgm:prSet presAssocID="{9D85091E-E983-4DB7-B6D8-C222BAF7E16C}" presName="hierChild5" presStyleCnt="0"/>
      <dgm:spPr/>
    </dgm:pt>
    <dgm:pt modelId="{20FA7548-CC23-4A3A-9EFC-E58924FEE549}" type="pres">
      <dgm:prSet presAssocID="{97717117-5E66-4F7D-8160-FB04C886F5AA}" presName="Name37" presStyleLbl="parChTrans1D2" presStyleIdx="1" presStyleCnt="2"/>
      <dgm:spPr/>
      <dgm:t>
        <a:bodyPr/>
        <a:lstStyle/>
        <a:p>
          <a:endParaRPr lang="en-US"/>
        </a:p>
      </dgm:t>
    </dgm:pt>
    <dgm:pt modelId="{5ABA25BC-BE20-4702-9806-6877878AEDCD}" type="pres">
      <dgm:prSet presAssocID="{61B1AA85-85A1-4AAF-9494-E97CD02D6C5C}" presName="hierRoot2" presStyleCnt="0">
        <dgm:presLayoutVars>
          <dgm:hierBranch val="init"/>
        </dgm:presLayoutVars>
      </dgm:prSet>
      <dgm:spPr/>
    </dgm:pt>
    <dgm:pt modelId="{515062E0-D1E0-4003-AFA9-EE655A10F876}" type="pres">
      <dgm:prSet presAssocID="{61B1AA85-85A1-4AAF-9494-E97CD02D6C5C}" presName="rootComposite" presStyleCnt="0"/>
      <dgm:spPr/>
    </dgm:pt>
    <dgm:pt modelId="{5AEE2929-0026-4840-AC68-33B12CD62A23}" type="pres">
      <dgm:prSet presAssocID="{61B1AA85-85A1-4AAF-9494-E97CD02D6C5C}" presName="rootText" presStyleLbl="node2" presStyleIdx="1" presStyleCnt="2" custLinFactNeighborX="3213" custLinFactNeighborY="-1241">
        <dgm:presLayoutVars>
          <dgm:chPref val="3"/>
        </dgm:presLayoutVars>
      </dgm:prSet>
      <dgm:spPr/>
      <dgm:t>
        <a:bodyPr/>
        <a:lstStyle/>
        <a:p>
          <a:endParaRPr lang="en-US"/>
        </a:p>
      </dgm:t>
    </dgm:pt>
    <dgm:pt modelId="{A1DCD90C-E540-4645-8C51-AC235A084001}" type="pres">
      <dgm:prSet presAssocID="{61B1AA85-85A1-4AAF-9494-E97CD02D6C5C}" presName="rootConnector" presStyleLbl="node2" presStyleIdx="1" presStyleCnt="2"/>
      <dgm:spPr/>
      <dgm:t>
        <a:bodyPr/>
        <a:lstStyle/>
        <a:p>
          <a:endParaRPr lang="en-US"/>
        </a:p>
      </dgm:t>
    </dgm:pt>
    <dgm:pt modelId="{DB297E56-1DD4-43FD-8CAA-9070CAC4772C}" type="pres">
      <dgm:prSet presAssocID="{61B1AA85-85A1-4AAF-9494-E97CD02D6C5C}" presName="hierChild4" presStyleCnt="0"/>
      <dgm:spPr/>
    </dgm:pt>
    <dgm:pt modelId="{CC8905A5-7CD0-4B48-996F-ADFD9C81D5FE}" type="pres">
      <dgm:prSet presAssocID="{61B1AA85-85A1-4AAF-9494-E97CD02D6C5C}" presName="hierChild5" presStyleCnt="0"/>
      <dgm:spPr/>
    </dgm:pt>
    <dgm:pt modelId="{A678BCB9-E368-4112-9B2A-61F5F4F38502}" type="pres">
      <dgm:prSet presAssocID="{84901F3C-07F1-4AE3-A7CA-02D8C6FA5DD9}" presName="hierChild3" presStyleCnt="0"/>
      <dgm:spPr/>
    </dgm:pt>
  </dgm:ptLst>
  <dgm:cxnLst>
    <dgm:cxn modelId="{60A6E85F-2382-4593-9880-F941240B5E20}" type="presOf" srcId="{61B1AA85-85A1-4AAF-9494-E97CD02D6C5C}" destId="{A1DCD90C-E540-4645-8C51-AC235A084001}" srcOrd="1" destOrd="0" presId="urn:microsoft.com/office/officeart/2005/8/layout/orgChart1"/>
    <dgm:cxn modelId="{313DDA6F-5FDA-4A41-BEF5-B7E2FA985450}" type="presOf" srcId="{9D85091E-E983-4DB7-B6D8-C222BAF7E16C}" destId="{733D4B51-746B-4657-A14B-714B482795A5}" srcOrd="1" destOrd="0" presId="urn:microsoft.com/office/officeart/2005/8/layout/orgChart1"/>
    <dgm:cxn modelId="{81ADF168-1257-4906-94C5-DF5A81B3506D}" type="presOf" srcId="{9D85091E-E983-4DB7-B6D8-C222BAF7E16C}" destId="{DED43109-2D37-4F29-8F40-0DB2E21486BA}" srcOrd="0" destOrd="0" presId="urn:microsoft.com/office/officeart/2005/8/layout/orgChart1"/>
    <dgm:cxn modelId="{A8C90430-16CE-4DE3-9A3A-4681530BE923}" srcId="{84901F3C-07F1-4AE3-A7CA-02D8C6FA5DD9}" destId="{9D85091E-E983-4DB7-B6D8-C222BAF7E16C}" srcOrd="0" destOrd="0" parTransId="{7E30692F-A683-4887-8D0F-A04B1962DBBF}" sibTransId="{2F8B5538-2A5F-4142-A8EF-1945F1E900C4}"/>
    <dgm:cxn modelId="{CCB904BE-6181-487D-9E39-67E744F3D542}" type="presOf" srcId="{94905B4D-FB92-4054-94AE-4BA28D0AFE2A}" destId="{0D2FAE5D-7D52-4AAF-B6DD-939BA9DA38BD}" srcOrd="0" destOrd="0" presId="urn:microsoft.com/office/officeart/2005/8/layout/orgChart1"/>
    <dgm:cxn modelId="{C5B3AAC0-2868-4F68-90C1-3E0FDCA48D75}" srcId="{84901F3C-07F1-4AE3-A7CA-02D8C6FA5DD9}" destId="{61B1AA85-85A1-4AAF-9494-E97CD02D6C5C}" srcOrd="1" destOrd="0" parTransId="{97717117-5E66-4F7D-8160-FB04C886F5AA}" sibTransId="{A6326DCE-147F-4D2F-BF8F-8018ACE2C454}"/>
    <dgm:cxn modelId="{6BFB0262-C05A-441D-A8FE-08625498EFB1}" srcId="{94905B4D-FB92-4054-94AE-4BA28D0AFE2A}" destId="{84901F3C-07F1-4AE3-A7CA-02D8C6FA5DD9}" srcOrd="0" destOrd="0" parTransId="{7730DC64-5190-41D3-8CBC-0E8208FD1292}" sibTransId="{7ECD859C-0151-482C-9208-93F3CB4691F0}"/>
    <dgm:cxn modelId="{C8BE18BA-F4B5-41C0-8689-ED289FF2DC5B}" type="presOf" srcId="{7E30692F-A683-4887-8D0F-A04B1962DBBF}" destId="{94F5376F-076E-416A-80FC-B490D03CDA13}" srcOrd="0" destOrd="0" presId="urn:microsoft.com/office/officeart/2005/8/layout/orgChart1"/>
    <dgm:cxn modelId="{0A641387-6AF6-4087-8527-4C9F5D867471}" type="presOf" srcId="{84901F3C-07F1-4AE3-A7CA-02D8C6FA5DD9}" destId="{ACADB5D8-EACD-4C00-AE0A-641D2E71ABE5}" srcOrd="1" destOrd="0" presId="urn:microsoft.com/office/officeart/2005/8/layout/orgChart1"/>
    <dgm:cxn modelId="{9067BF4E-0AB7-4426-A709-1C714B05A831}" type="presOf" srcId="{97717117-5E66-4F7D-8160-FB04C886F5AA}" destId="{20FA7548-CC23-4A3A-9EFC-E58924FEE549}" srcOrd="0" destOrd="0" presId="urn:microsoft.com/office/officeart/2005/8/layout/orgChart1"/>
    <dgm:cxn modelId="{BABB4F22-9594-4A52-B78A-EBA833DA9D4E}" type="presOf" srcId="{61B1AA85-85A1-4AAF-9494-E97CD02D6C5C}" destId="{5AEE2929-0026-4840-AC68-33B12CD62A23}" srcOrd="0" destOrd="0" presId="urn:microsoft.com/office/officeart/2005/8/layout/orgChart1"/>
    <dgm:cxn modelId="{FD859F2C-A658-4538-B867-525C4273DDFC}" type="presOf" srcId="{84901F3C-07F1-4AE3-A7CA-02D8C6FA5DD9}" destId="{84CA9ADB-9C4A-4F04-A369-A15CA93CC70C}" srcOrd="0" destOrd="0" presId="urn:microsoft.com/office/officeart/2005/8/layout/orgChart1"/>
    <dgm:cxn modelId="{3B8F396A-B1CD-4D04-B5F0-C82A044F824A}" type="presParOf" srcId="{0D2FAE5D-7D52-4AAF-B6DD-939BA9DA38BD}" destId="{7A675B4E-9583-46CD-B205-048ACF0DCD8B}" srcOrd="0" destOrd="0" presId="urn:microsoft.com/office/officeart/2005/8/layout/orgChart1"/>
    <dgm:cxn modelId="{693ACEAC-4951-4907-A94D-695951B4A0C3}" type="presParOf" srcId="{7A675B4E-9583-46CD-B205-048ACF0DCD8B}" destId="{49047477-5EEB-4C04-9F3B-C43A56F419AF}" srcOrd="0" destOrd="0" presId="urn:microsoft.com/office/officeart/2005/8/layout/orgChart1"/>
    <dgm:cxn modelId="{99903D4E-511D-49AC-9D97-7263B3153508}" type="presParOf" srcId="{49047477-5EEB-4C04-9F3B-C43A56F419AF}" destId="{84CA9ADB-9C4A-4F04-A369-A15CA93CC70C}" srcOrd="0" destOrd="0" presId="urn:microsoft.com/office/officeart/2005/8/layout/orgChart1"/>
    <dgm:cxn modelId="{0911E206-6EFC-4C02-9012-6A21DC287B93}" type="presParOf" srcId="{49047477-5EEB-4C04-9F3B-C43A56F419AF}" destId="{ACADB5D8-EACD-4C00-AE0A-641D2E71ABE5}" srcOrd="1" destOrd="0" presId="urn:microsoft.com/office/officeart/2005/8/layout/orgChart1"/>
    <dgm:cxn modelId="{608EE936-8B85-46D7-85F2-049819C932C5}" type="presParOf" srcId="{7A675B4E-9583-46CD-B205-048ACF0DCD8B}" destId="{145B6DE6-132F-44A7-B0B2-2AD6057D9C8A}" srcOrd="1" destOrd="0" presId="urn:microsoft.com/office/officeart/2005/8/layout/orgChart1"/>
    <dgm:cxn modelId="{6148B4D1-F99E-4F60-B889-F405F2D60EDA}" type="presParOf" srcId="{145B6DE6-132F-44A7-B0B2-2AD6057D9C8A}" destId="{94F5376F-076E-416A-80FC-B490D03CDA13}" srcOrd="0" destOrd="0" presId="urn:microsoft.com/office/officeart/2005/8/layout/orgChart1"/>
    <dgm:cxn modelId="{6CDC77C7-D93A-4B11-9179-760070F4099C}" type="presParOf" srcId="{145B6DE6-132F-44A7-B0B2-2AD6057D9C8A}" destId="{2643E515-2E63-420F-B44E-43D5F0CC77C7}" srcOrd="1" destOrd="0" presId="urn:microsoft.com/office/officeart/2005/8/layout/orgChart1"/>
    <dgm:cxn modelId="{D473E9C0-6EBA-480C-A9C8-C87701367CA8}" type="presParOf" srcId="{2643E515-2E63-420F-B44E-43D5F0CC77C7}" destId="{32D0AE33-8F4C-436F-BC77-F1E3B5911CF5}" srcOrd="0" destOrd="0" presId="urn:microsoft.com/office/officeart/2005/8/layout/orgChart1"/>
    <dgm:cxn modelId="{83314CD4-C0D6-4110-B708-AD16D83C1C61}" type="presParOf" srcId="{32D0AE33-8F4C-436F-BC77-F1E3B5911CF5}" destId="{DED43109-2D37-4F29-8F40-0DB2E21486BA}" srcOrd="0" destOrd="0" presId="urn:microsoft.com/office/officeart/2005/8/layout/orgChart1"/>
    <dgm:cxn modelId="{EB045776-FC02-4A82-AC7E-B7AA84CE76B7}" type="presParOf" srcId="{32D0AE33-8F4C-436F-BC77-F1E3B5911CF5}" destId="{733D4B51-746B-4657-A14B-714B482795A5}" srcOrd="1" destOrd="0" presId="urn:microsoft.com/office/officeart/2005/8/layout/orgChart1"/>
    <dgm:cxn modelId="{EFBF8B30-B155-4CCB-B21A-068ECAACED8C}" type="presParOf" srcId="{2643E515-2E63-420F-B44E-43D5F0CC77C7}" destId="{58278A14-84B3-4794-BA5B-B8D628F0CB94}" srcOrd="1" destOrd="0" presId="urn:microsoft.com/office/officeart/2005/8/layout/orgChart1"/>
    <dgm:cxn modelId="{1617002C-1031-42C7-99F9-D9CC37B2D913}" type="presParOf" srcId="{2643E515-2E63-420F-B44E-43D5F0CC77C7}" destId="{BA135B44-0153-4BD9-8EF5-9C39D2A76F78}" srcOrd="2" destOrd="0" presId="urn:microsoft.com/office/officeart/2005/8/layout/orgChart1"/>
    <dgm:cxn modelId="{50A4FD1E-2888-4208-9DE8-317D33847574}" type="presParOf" srcId="{145B6DE6-132F-44A7-B0B2-2AD6057D9C8A}" destId="{20FA7548-CC23-4A3A-9EFC-E58924FEE549}" srcOrd="2" destOrd="0" presId="urn:microsoft.com/office/officeart/2005/8/layout/orgChart1"/>
    <dgm:cxn modelId="{65D51BC0-DCCE-4AAC-9BA2-57AE9EAFBB26}" type="presParOf" srcId="{145B6DE6-132F-44A7-B0B2-2AD6057D9C8A}" destId="{5ABA25BC-BE20-4702-9806-6877878AEDCD}" srcOrd="3" destOrd="0" presId="urn:microsoft.com/office/officeart/2005/8/layout/orgChart1"/>
    <dgm:cxn modelId="{D7C6C2F1-9113-4866-ACC1-0349B829599C}" type="presParOf" srcId="{5ABA25BC-BE20-4702-9806-6877878AEDCD}" destId="{515062E0-D1E0-4003-AFA9-EE655A10F876}" srcOrd="0" destOrd="0" presId="urn:microsoft.com/office/officeart/2005/8/layout/orgChart1"/>
    <dgm:cxn modelId="{4F7CF8EB-9CE4-4A4A-9AD9-B8BF1EEB55F4}" type="presParOf" srcId="{515062E0-D1E0-4003-AFA9-EE655A10F876}" destId="{5AEE2929-0026-4840-AC68-33B12CD62A23}" srcOrd="0" destOrd="0" presId="urn:microsoft.com/office/officeart/2005/8/layout/orgChart1"/>
    <dgm:cxn modelId="{5995D922-40C8-4DF8-985C-3928EF8EBD32}" type="presParOf" srcId="{515062E0-D1E0-4003-AFA9-EE655A10F876}" destId="{A1DCD90C-E540-4645-8C51-AC235A084001}" srcOrd="1" destOrd="0" presId="urn:microsoft.com/office/officeart/2005/8/layout/orgChart1"/>
    <dgm:cxn modelId="{40205432-7E45-40EA-9DC3-0A71E8A517CB}" type="presParOf" srcId="{5ABA25BC-BE20-4702-9806-6877878AEDCD}" destId="{DB297E56-1DD4-43FD-8CAA-9070CAC4772C}" srcOrd="1" destOrd="0" presId="urn:microsoft.com/office/officeart/2005/8/layout/orgChart1"/>
    <dgm:cxn modelId="{FEEA4104-9752-4513-862E-58301831A2E4}" type="presParOf" srcId="{5ABA25BC-BE20-4702-9806-6877878AEDCD}" destId="{CC8905A5-7CD0-4B48-996F-ADFD9C81D5FE}" srcOrd="2" destOrd="0" presId="urn:microsoft.com/office/officeart/2005/8/layout/orgChart1"/>
    <dgm:cxn modelId="{6D91ED84-C1BC-440A-9D8E-C97327787983}" type="presParOf" srcId="{7A675B4E-9583-46CD-B205-048ACF0DCD8B}" destId="{A678BCB9-E368-4112-9B2A-61F5F4F38502}" srcOrd="2" destOrd="0" presId="urn:microsoft.com/office/officeart/2005/8/layout/orgChart1"/>
  </dgm:cxnLst>
  <dgm:bg/>
  <dgm:whole>
    <a:ln>
      <a:solidFill>
        <a:schemeClr val="accent5">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CEC5F-8423-4DC9-BF8C-BFA6446A67FC}" type="doc">
      <dgm:prSet loTypeId="urn:microsoft.com/office/officeart/2005/8/layout/chevron1" loCatId="process" qsTypeId="urn:microsoft.com/office/officeart/2005/8/quickstyle/simple1" qsCatId="simple" csTypeId="urn:microsoft.com/office/officeart/2005/8/colors/colorful1" csCatId="colorful" phldr="1"/>
      <dgm:spPr/>
    </dgm:pt>
    <dgm:pt modelId="{75C98F1E-6A31-43A5-98A1-9F35E239DF63}">
      <dgm:prSet phldrT="[Text]"/>
      <dgm:spPr/>
      <dgm:t>
        <a:bodyPr/>
        <a:lstStyle/>
        <a:p>
          <a:r>
            <a:rPr lang="en-US" dirty="0" smtClean="0"/>
            <a:t>Write and Submit NIH Application </a:t>
          </a:r>
          <a:endParaRPr lang="en-US" dirty="0"/>
        </a:p>
      </dgm:t>
    </dgm:pt>
    <dgm:pt modelId="{4AFD5F67-28A4-4F7A-BE01-7FE38C3F6575}" type="parTrans" cxnId="{2CC8DACA-D991-45D1-89DD-6B033D64AF81}">
      <dgm:prSet/>
      <dgm:spPr/>
      <dgm:t>
        <a:bodyPr/>
        <a:lstStyle/>
        <a:p>
          <a:endParaRPr lang="en-US"/>
        </a:p>
      </dgm:t>
    </dgm:pt>
    <dgm:pt modelId="{3E0A6152-A390-42B2-9C86-A506706516BF}" type="sibTrans" cxnId="{2CC8DACA-D991-45D1-89DD-6B033D64AF81}">
      <dgm:prSet/>
      <dgm:spPr/>
      <dgm:t>
        <a:bodyPr/>
        <a:lstStyle/>
        <a:p>
          <a:endParaRPr lang="en-US"/>
        </a:p>
      </dgm:t>
    </dgm:pt>
    <dgm:pt modelId="{E07157B2-3AFF-4C26-8DC7-F6B0DDCC4241}">
      <dgm:prSet phldrT="[Text]"/>
      <dgm:spPr/>
      <dgm:t>
        <a:bodyPr/>
        <a:lstStyle/>
        <a:p>
          <a:r>
            <a:rPr lang="en-US" dirty="0" smtClean="0"/>
            <a:t>Peer Review</a:t>
          </a:r>
          <a:endParaRPr lang="en-US" dirty="0"/>
        </a:p>
      </dgm:t>
    </dgm:pt>
    <dgm:pt modelId="{E9EAB0B4-7F95-4CE4-975C-1D0FFF1F89F1}" type="parTrans" cxnId="{0973B722-4C97-474C-9546-4D4515040325}">
      <dgm:prSet/>
      <dgm:spPr/>
      <dgm:t>
        <a:bodyPr/>
        <a:lstStyle/>
        <a:p>
          <a:endParaRPr lang="en-US"/>
        </a:p>
      </dgm:t>
    </dgm:pt>
    <dgm:pt modelId="{6523D91B-22DA-4B37-9585-7BCB8CE8599E}" type="sibTrans" cxnId="{0973B722-4C97-474C-9546-4D4515040325}">
      <dgm:prSet/>
      <dgm:spPr/>
      <dgm:t>
        <a:bodyPr/>
        <a:lstStyle/>
        <a:p>
          <a:endParaRPr lang="en-US"/>
        </a:p>
      </dgm:t>
    </dgm:pt>
    <dgm:pt modelId="{556FA17C-BA59-49EF-A53B-B06453261938}">
      <dgm:prSet phldrT="[Text]"/>
      <dgm:spPr/>
      <dgm:t>
        <a:bodyPr/>
        <a:lstStyle/>
        <a:p>
          <a:r>
            <a:rPr lang="en-US" dirty="0" smtClean="0"/>
            <a:t>Award is made</a:t>
          </a:r>
          <a:endParaRPr lang="en-US" dirty="0"/>
        </a:p>
      </dgm:t>
    </dgm:pt>
    <dgm:pt modelId="{7474378D-4218-4E5D-9506-194A5C2CF550}" type="parTrans" cxnId="{6F4BFDB7-E0BA-4E57-88F4-6A89B7B58E82}">
      <dgm:prSet/>
      <dgm:spPr/>
      <dgm:t>
        <a:bodyPr/>
        <a:lstStyle/>
        <a:p>
          <a:endParaRPr lang="en-US"/>
        </a:p>
      </dgm:t>
    </dgm:pt>
    <dgm:pt modelId="{BA18A13A-5979-4548-A77F-E16406D92DAB}" type="sibTrans" cxnId="{6F4BFDB7-E0BA-4E57-88F4-6A89B7B58E82}">
      <dgm:prSet/>
      <dgm:spPr/>
      <dgm:t>
        <a:bodyPr/>
        <a:lstStyle/>
        <a:p>
          <a:endParaRPr lang="en-US"/>
        </a:p>
      </dgm:t>
    </dgm:pt>
    <dgm:pt modelId="{966EB235-680C-461E-A414-1E94A3B14F1A}">
      <dgm:prSet phldrT="[Text]"/>
      <dgm:spPr/>
      <dgm:t>
        <a:bodyPr/>
        <a:lstStyle/>
        <a:p>
          <a:r>
            <a:rPr lang="en-US" dirty="0" smtClean="0"/>
            <a:t>HS monitoring</a:t>
          </a:r>
          <a:endParaRPr lang="en-US" dirty="0"/>
        </a:p>
      </dgm:t>
    </dgm:pt>
    <dgm:pt modelId="{47C72CC7-3A4B-4031-8BE0-872B7048A091}" type="parTrans" cxnId="{6CD5CEAD-E968-4893-9EFA-84B15124588E}">
      <dgm:prSet/>
      <dgm:spPr/>
      <dgm:t>
        <a:bodyPr/>
        <a:lstStyle/>
        <a:p>
          <a:endParaRPr lang="en-US"/>
        </a:p>
      </dgm:t>
    </dgm:pt>
    <dgm:pt modelId="{BEB3C159-A18E-4B14-BBA4-115232C4219D}" type="sibTrans" cxnId="{6CD5CEAD-E968-4893-9EFA-84B15124588E}">
      <dgm:prSet/>
      <dgm:spPr/>
      <dgm:t>
        <a:bodyPr/>
        <a:lstStyle/>
        <a:p>
          <a:endParaRPr lang="en-US"/>
        </a:p>
      </dgm:t>
    </dgm:pt>
    <dgm:pt modelId="{E6CE10CD-46CE-49D2-9EA3-5B9EF7A01820}" type="pres">
      <dgm:prSet presAssocID="{361CEC5F-8423-4DC9-BF8C-BFA6446A67FC}" presName="Name0" presStyleCnt="0">
        <dgm:presLayoutVars>
          <dgm:dir/>
          <dgm:animLvl val="lvl"/>
          <dgm:resizeHandles val="exact"/>
        </dgm:presLayoutVars>
      </dgm:prSet>
      <dgm:spPr/>
    </dgm:pt>
    <dgm:pt modelId="{2BAF1758-B1F4-4184-BE32-E52E455713E2}" type="pres">
      <dgm:prSet presAssocID="{75C98F1E-6A31-43A5-98A1-9F35E239DF63}" presName="parTxOnly" presStyleLbl="node1" presStyleIdx="0" presStyleCnt="4">
        <dgm:presLayoutVars>
          <dgm:chMax val="0"/>
          <dgm:chPref val="0"/>
          <dgm:bulletEnabled val="1"/>
        </dgm:presLayoutVars>
      </dgm:prSet>
      <dgm:spPr/>
      <dgm:t>
        <a:bodyPr/>
        <a:lstStyle/>
        <a:p>
          <a:endParaRPr lang="en-US"/>
        </a:p>
      </dgm:t>
    </dgm:pt>
    <dgm:pt modelId="{2D329971-F5A6-4FE7-BE1D-230BE446D756}" type="pres">
      <dgm:prSet presAssocID="{3E0A6152-A390-42B2-9C86-A506706516BF}" presName="parTxOnlySpace" presStyleCnt="0"/>
      <dgm:spPr/>
    </dgm:pt>
    <dgm:pt modelId="{2ECAA19B-D462-4813-B3E1-1C4F93972AB6}" type="pres">
      <dgm:prSet presAssocID="{E07157B2-3AFF-4C26-8DC7-F6B0DDCC4241}" presName="parTxOnly" presStyleLbl="node1" presStyleIdx="1" presStyleCnt="4">
        <dgm:presLayoutVars>
          <dgm:chMax val="0"/>
          <dgm:chPref val="0"/>
          <dgm:bulletEnabled val="1"/>
        </dgm:presLayoutVars>
      </dgm:prSet>
      <dgm:spPr/>
      <dgm:t>
        <a:bodyPr/>
        <a:lstStyle/>
        <a:p>
          <a:endParaRPr lang="en-US"/>
        </a:p>
      </dgm:t>
    </dgm:pt>
    <dgm:pt modelId="{DC15C87A-30A0-4552-A76E-1D057C3E1B8E}" type="pres">
      <dgm:prSet presAssocID="{6523D91B-22DA-4B37-9585-7BCB8CE8599E}" presName="parTxOnlySpace" presStyleCnt="0"/>
      <dgm:spPr/>
    </dgm:pt>
    <dgm:pt modelId="{25340B75-B785-4FCD-994F-B93476647C74}" type="pres">
      <dgm:prSet presAssocID="{556FA17C-BA59-49EF-A53B-B06453261938}" presName="parTxOnly" presStyleLbl="node1" presStyleIdx="2" presStyleCnt="4">
        <dgm:presLayoutVars>
          <dgm:chMax val="0"/>
          <dgm:chPref val="0"/>
          <dgm:bulletEnabled val="1"/>
        </dgm:presLayoutVars>
      </dgm:prSet>
      <dgm:spPr/>
      <dgm:t>
        <a:bodyPr/>
        <a:lstStyle/>
        <a:p>
          <a:endParaRPr lang="en-US"/>
        </a:p>
      </dgm:t>
    </dgm:pt>
    <dgm:pt modelId="{352EF954-4760-498C-A734-374CB61D62BE}" type="pres">
      <dgm:prSet presAssocID="{BA18A13A-5979-4548-A77F-E16406D92DAB}" presName="parTxOnlySpace" presStyleCnt="0"/>
      <dgm:spPr/>
    </dgm:pt>
    <dgm:pt modelId="{09D24424-5188-49EE-A1C8-3F34B192604B}" type="pres">
      <dgm:prSet presAssocID="{966EB235-680C-461E-A414-1E94A3B14F1A}" presName="parTxOnly" presStyleLbl="node1" presStyleIdx="3" presStyleCnt="4">
        <dgm:presLayoutVars>
          <dgm:chMax val="0"/>
          <dgm:chPref val="0"/>
          <dgm:bulletEnabled val="1"/>
        </dgm:presLayoutVars>
      </dgm:prSet>
      <dgm:spPr/>
      <dgm:t>
        <a:bodyPr/>
        <a:lstStyle/>
        <a:p>
          <a:endParaRPr lang="en-US"/>
        </a:p>
      </dgm:t>
    </dgm:pt>
  </dgm:ptLst>
  <dgm:cxnLst>
    <dgm:cxn modelId="{F64CA3BA-0BA0-44FB-BEA4-5D10CCFC913E}" type="presOf" srcId="{E07157B2-3AFF-4C26-8DC7-F6B0DDCC4241}" destId="{2ECAA19B-D462-4813-B3E1-1C4F93972AB6}" srcOrd="0" destOrd="0" presId="urn:microsoft.com/office/officeart/2005/8/layout/chevron1"/>
    <dgm:cxn modelId="{B72B1834-D8A9-45F6-9138-D8014C1A2540}" type="presOf" srcId="{361CEC5F-8423-4DC9-BF8C-BFA6446A67FC}" destId="{E6CE10CD-46CE-49D2-9EA3-5B9EF7A01820}" srcOrd="0" destOrd="0" presId="urn:microsoft.com/office/officeart/2005/8/layout/chevron1"/>
    <dgm:cxn modelId="{10C460E4-E0BB-4FFF-9C9A-A29E7C0CC977}" type="presOf" srcId="{966EB235-680C-461E-A414-1E94A3B14F1A}" destId="{09D24424-5188-49EE-A1C8-3F34B192604B}" srcOrd="0" destOrd="0" presId="urn:microsoft.com/office/officeart/2005/8/layout/chevron1"/>
    <dgm:cxn modelId="{6CD5CEAD-E968-4893-9EFA-84B15124588E}" srcId="{361CEC5F-8423-4DC9-BF8C-BFA6446A67FC}" destId="{966EB235-680C-461E-A414-1E94A3B14F1A}" srcOrd="3" destOrd="0" parTransId="{47C72CC7-3A4B-4031-8BE0-872B7048A091}" sibTransId="{BEB3C159-A18E-4B14-BBA4-115232C4219D}"/>
    <dgm:cxn modelId="{BB798557-32AE-4669-A3E9-3574F3D24AA6}" type="presOf" srcId="{75C98F1E-6A31-43A5-98A1-9F35E239DF63}" destId="{2BAF1758-B1F4-4184-BE32-E52E455713E2}" srcOrd="0" destOrd="0" presId="urn:microsoft.com/office/officeart/2005/8/layout/chevron1"/>
    <dgm:cxn modelId="{0973B722-4C97-474C-9546-4D4515040325}" srcId="{361CEC5F-8423-4DC9-BF8C-BFA6446A67FC}" destId="{E07157B2-3AFF-4C26-8DC7-F6B0DDCC4241}" srcOrd="1" destOrd="0" parTransId="{E9EAB0B4-7F95-4CE4-975C-1D0FFF1F89F1}" sibTransId="{6523D91B-22DA-4B37-9585-7BCB8CE8599E}"/>
    <dgm:cxn modelId="{6F4BFDB7-E0BA-4E57-88F4-6A89B7B58E82}" srcId="{361CEC5F-8423-4DC9-BF8C-BFA6446A67FC}" destId="{556FA17C-BA59-49EF-A53B-B06453261938}" srcOrd="2" destOrd="0" parTransId="{7474378D-4218-4E5D-9506-194A5C2CF550}" sibTransId="{BA18A13A-5979-4548-A77F-E16406D92DAB}"/>
    <dgm:cxn modelId="{814D7890-41B3-44BF-B26C-1FC23CB2B43B}" type="presOf" srcId="{556FA17C-BA59-49EF-A53B-B06453261938}" destId="{25340B75-B785-4FCD-994F-B93476647C74}" srcOrd="0" destOrd="0" presId="urn:microsoft.com/office/officeart/2005/8/layout/chevron1"/>
    <dgm:cxn modelId="{2CC8DACA-D991-45D1-89DD-6B033D64AF81}" srcId="{361CEC5F-8423-4DC9-BF8C-BFA6446A67FC}" destId="{75C98F1E-6A31-43A5-98A1-9F35E239DF63}" srcOrd="0" destOrd="0" parTransId="{4AFD5F67-28A4-4F7A-BE01-7FE38C3F6575}" sibTransId="{3E0A6152-A390-42B2-9C86-A506706516BF}"/>
    <dgm:cxn modelId="{94F8ED9A-30FC-4AFD-9095-B1A88A14A6D7}" type="presParOf" srcId="{E6CE10CD-46CE-49D2-9EA3-5B9EF7A01820}" destId="{2BAF1758-B1F4-4184-BE32-E52E455713E2}" srcOrd="0" destOrd="0" presId="urn:microsoft.com/office/officeart/2005/8/layout/chevron1"/>
    <dgm:cxn modelId="{1BFA35A3-0863-4B55-896C-BB320B426AA1}" type="presParOf" srcId="{E6CE10CD-46CE-49D2-9EA3-5B9EF7A01820}" destId="{2D329971-F5A6-4FE7-BE1D-230BE446D756}" srcOrd="1" destOrd="0" presId="urn:microsoft.com/office/officeart/2005/8/layout/chevron1"/>
    <dgm:cxn modelId="{E8E853CB-9063-476D-90C5-3AD5DC5F7436}" type="presParOf" srcId="{E6CE10CD-46CE-49D2-9EA3-5B9EF7A01820}" destId="{2ECAA19B-D462-4813-B3E1-1C4F93972AB6}" srcOrd="2" destOrd="0" presId="urn:microsoft.com/office/officeart/2005/8/layout/chevron1"/>
    <dgm:cxn modelId="{67D4F6C6-C84D-466A-B9B8-EB5E752EA7A3}" type="presParOf" srcId="{E6CE10CD-46CE-49D2-9EA3-5B9EF7A01820}" destId="{DC15C87A-30A0-4552-A76E-1D057C3E1B8E}" srcOrd="3" destOrd="0" presId="urn:microsoft.com/office/officeart/2005/8/layout/chevron1"/>
    <dgm:cxn modelId="{8C794766-1826-4021-8E41-A169949BF6FD}" type="presParOf" srcId="{E6CE10CD-46CE-49D2-9EA3-5B9EF7A01820}" destId="{25340B75-B785-4FCD-994F-B93476647C74}" srcOrd="4" destOrd="0" presId="urn:microsoft.com/office/officeart/2005/8/layout/chevron1"/>
    <dgm:cxn modelId="{62248743-B7B1-4CAA-BCFE-D2E154779E38}" type="presParOf" srcId="{E6CE10CD-46CE-49D2-9EA3-5B9EF7A01820}" destId="{352EF954-4760-498C-A734-374CB61D62BE}" srcOrd="5" destOrd="0" presId="urn:microsoft.com/office/officeart/2005/8/layout/chevron1"/>
    <dgm:cxn modelId="{803F8744-1694-4BE3-A58C-35A8AB04ADE5}" type="presParOf" srcId="{E6CE10CD-46CE-49D2-9EA3-5B9EF7A01820}" destId="{09D24424-5188-49EE-A1C8-3F34B192604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a:p>
        </p:txBody>
      </p:sp>
      <p:sp>
        <p:nvSpPr>
          <p:cNvPr id="184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a:p>
        </p:txBody>
      </p:sp>
      <p:sp>
        <p:nvSpPr>
          <p:cNvPr id="184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a:p>
        </p:txBody>
      </p:sp>
      <p:sp>
        <p:nvSpPr>
          <p:cNvPr id="184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4FFFEF2C-A1AB-4CBC-8C6D-D06F75FB72E5}" type="slidenum">
              <a:rPr lang="en-US"/>
              <a:pPr>
                <a:defRPr/>
              </a:pPr>
              <a:t>‹#›</a:t>
            </a:fld>
            <a:endParaRPr lang="en-US"/>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6DB84531-532E-4955-9D8E-510EA9476B6B}" type="slidenum">
              <a:rPr lang="en-US"/>
              <a:pPr>
                <a:defRPr/>
              </a:pPr>
              <a:t>‹#›</a:t>
            </a:fld>
            <a:endParaRPr lang="en-US"/>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1C2C2-F4A9-4281-B473-A5D9E164A3E8}" type="slidenum">
              <a:rPr lang="en-US">
                <a:solidFill>
                  <a:prstClr val="black"/>
                </a:solidFill>
              </a:rPr>
              <a:pPr/>
              <a:t>1</a:t>
            </a:fld>
            <a:endParaRPr lang="en-US" dirty="0">
              <a:solidFill>
                <a:prstClr val="black"/>
              </a:solidFill>
            </a:endParaRPr>
          </a:p>
        </p:txBody>
      </p:sp>
      <p:sp>
        <p:nvSpPr>
          <p:cNvPr id="106498" name="Rectangle 2"/>
          <p:cNvSpPr>
            <a:spLocks noGrp="1" noRot="1" noChangeAspect="1" noChangeArrowheads="1" noTextEdit="1"/>
          </p:cNvSpPr>
          <p:nvPr>
            <p:ph type="sldImg"/>
          </p:nvPr>
        </p:nvSpPr>
        <p:spPr>
          <a:xfrm>
            <a:off x="1155700" y="687388"/>
            <a:ext cx="4686300" cy="3514725"/>
          </a:xfrm>
          <a:ln/>
        </p:spPr>
      </p:sp>
      <p:sp>
        <p:nvSpPr>
          <p:cNvPr id="106499" name="Rectangle 3"/>
          <p:cNvSpPr>
            <a:spLocks noGrp="1" noChangeArrowheads="1"/>
          </p:cNvSpPr>
          <p:nvPr>
            <p:ph type="body" idx="1"/>
          </p:nvPr>
        </p:nvSpPr>
        <p:spPr>
          <a:xfrm>
            <a:off x="311573" y="4431931"/>
            <a:ext cx="6309360" cy="4632060"/>
          </a:xfrm>
        </p:spPr>
        <p:txBody>
          <a:bodyPr/>
          <a:lstStyle/>
          <a:p>
            <a:pPr>
              <a:lnSpc>
                <a:spcPct val="125000"/>
              </a:lnSpc>
            </a:pPr>
            <a:r>
              <a:rPr lang="en-US" sz="1400" dirty="0">
                <a:latin typeface="Tahoma" pitchFamily="34" charset="0"/>
              </a:rPr>
              <a:t>	</a:t>
            </a:r>
          </a:p>
        </p:txBody>
      </p:sp>
    </p:spTree>
    <p:extLst>
      <p:ext uri="{BB962C8B-B14F-4D97-AF65-F5344CB8AC3E}">
        <p14:creationId xmlns:p14="http://schemas.microsoft.com/office/powerpoint/2010/main" val="239558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a:t>
            </a:r>
            <a:r>
              <a:rPr lang="en-US" baseline="0" dirty="0" smtClean="0"/>
              <a:t> through a few scenarios to see if we’ve got it down.</a:t>
            </a:r>
          </a:p>
          <a:p>
            <a:endParaRPr lang="en-US" baseline="0" dirty="0" smtClean="0"/>
          </a:p>
          <a:p>
            <a:r>
              <a:rPr lang="en-US" baseline="0" dirty="0" smtClean="0"/>
              <a:t>Key points:</a:t>
            </a:r>
          </a:p>
          <a:p>
            <a:r>
              <a:rPr lang="en-US" baseline="0" dirty="0" smtClean="0"/>
              <a:t>--whether or not it’s published doesn’t determine if it’s research</a:t>
            </a:r>
          </a:p>
          <a:p>
            <a:r>
              <a:rPr lang="en-US" baseline="0" dirty="0" smtClean="0"/>
              <a:t>--not systematic, </a:t>
            </a:r>
            <a:r>
              <a:rPr lang="en-US" baseline="0" smtClean="0"/>
              <a:t>not generalizable</a:t>
            </a:r>
            <a:endParaRPr lang="en-US" dirty="0" smtClean="0"/>
          </a:p>
        </p:txBody>
      </p:sp>
      <p:sp>
        <p:nvSpPr>
          <p:cNvPr id="4" name="Slide Number Placeholder 3"/>
          <p:cNvSpPr>
            <a:spLocks noGrp="1"/>
          </p:cNvSpPr>
          <p:nvPr>
            <p:ph type="sldNum" sz="quarter" idx="10"/>
          </p:nvPr>
        </p:nvSpPr>
        <p:spPr/>
        <p:txBody>
          <a:bodyPr/>
          <a:lstStyle/>
          <a:p>
            <a:pPr>
              <a:defRPr/>
            </a:pPr>
            <a:fld id="{77349861-787B-469B-885B-39B53FA5F84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56288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4C89EB3F-EF87-47A1-AE34-8A9CC9B41172}" type="slidenum">
              <a:rPr lang="en-US" altLang="en-US" smtClean="0">
                <a:solidFill>
                  <a:prstClr val="black"/>
                </a:solidFill>
                <a:latin typeface="Calibri" pitchFamily="34" charset="0"/>
              </a:rPr>
              <a:pPr>
                <a:defRPr/>
              </a:pPr>
              <a:t>17</a:t>
            </a:fld>
            <a:endParaRPr lang="en-US" altLang="en-US" smtClean="0">
              <a:solidFill>
                <a:prstClr val="black"/>
              </a:solidFill>
              <a:latin typeface="Calibri" pitchFamily="34" charset="0"/>
            </a:endParaRPr>
          </a:p>
        </p:txBody>
      </p:sp>
      <p:sp>
        <p:nvSpPr>
          <p:cNvPr id="124931" name="Rectangle 7"/>
          <p:cNvSpPr txBox="1">
            <a:spLocks noGrp="1" noChangeArrowheads="1"/>
          </p:cNvSpPr>
          <p:nvPr/>
        </p:nvSpPr>
        <p:spPr bwMode="auto">
          <a:xfrm>
            <a:off x="3972560" y="8831580"/>
            <a:ext cx="3036218"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15" tIns="46708" rIns="93415" bIns="46708" anchor="b"/>
          <a:lstStyle>
            <a:lvl1pPr defTabSz="917575" eaLnBrk="0" hangingPunct="0">
              <a:defRPr>
                <a:solidFill>
                  <a:schemeClr val="tx1"/>
                </a:solidFill>
                <a:latin typeface="Verdana" pitchFamily="34" charset="0"/>
                <a:cs typeface="Arial" charset="0"/>
              </a:defRPr>
            </a:lvl1pPr>
            <a:lvl2pPr marL="742950" indent="-285750" defTabSz="917575" eaLnBrk="0" hangingPunct="0">
              <a:defRPr>
                <a:solidFill>
                  <a:schemeClr val="tx1"/>
                </a:solidFill>
                <a:latin typeface="Verdana" pitchFamily="34" charset="0"/>
                <a:cs typeface="Arial" charset="0"/>
              </a:defRPr>
            </a:lvl2pPr>
            <a:lvl3pPr marL="1143000" indent="-228600" defTabSz="917575" eaLnBrk="0" hangingPunct="0">
              <a:defRPr>
                <a:solidFill>
                  <a:schemeClr val="tx1"/>
                </a:solidFill>
                <a:latin typeface="Verdana" pitchFamily="34" charset="0"/>
                <a:cs typeface="Arial" charset="0"/>
              </a:defRPr>
            </a:lvl3pPr>
            <a:lvl4pPr marL="1600200" indent="-228600" defTabSz="917575" eaLnBrk="0" hangingPunct="0">
              <a:defRPr>
                <a:solidFill>
                  <a:schemeClr val="tx1"/>
                </a:solidFill>
                <a:latin typeface="Verdana" pitchFamily="34" charset="0"/>
                <a:cs typeface="Arial" charset="0"/>
              </a:defRPr>
            </a:lvl4pPr>
            <a:lvl5pPr marL="2057400" indent="-228600" defTabSz="917575" eaLnBrk="0" hangingPunct="0">
              <a:defRPr>
                <a:solidFill>
                  <a:schemeClr val="tx1"/>
                </a:solidFill>
                <a:latin typeface="Verdana" pitchFamily="34" charset="0"/>
                <a:cs typeface="Arial" charset="0"/>
              </a:defRPr>
            </a:lvl5pPr>
            <a:lvl6pPr marL="2514600" indent="-228600" defTabSz="917575" eaLnBrk="0" fontAlgn="base" hangingPunct="0">
              <a:spcBef>
                <a:spcPct val="0"/>
              </a:spcBef>
              <a:spcAft>
                <a:spcPct val="0"/>
              </a:spcAft>
              <a:defRPr>
                <a:solidFill>
                  <a:schemeClr val="tx1"/>
                </a:solidFill>
                <a:latin typeface="Verdana" pitchFamily="34" charset="0"/>
                <a:cs typeface="Arial" charset="0"/>
              </a:defRPr>
            </a:lvl6pPr>
            <a:lvl7pPr marL="2971800" indent="-228600" defTabSz="917575" eaLnBrk="0" fontAlgn="base" hangingPunct="0">
              <a:spcBef>
                <a:spcPct val="0"/>
              </a:spcBef>
              <a:spcAft>
                <a:spcPct val="0"/>
              </a:spcAft>
              <a:defRPr>
                <a:solidFill>
                  <a:schemeClr val="tx1"/>
                </a:solidFill>
                <a:latin typeface="Verdana" pitchFamily="34" charset="0"/>
                <a:cs typeface="Arial" charset="0"/>
              </a:defRPr>
            </a:lvl7pPr>
            <a:lvl8pPr marL="3429000" indent="-228600" defTabSz="917575" eaLnBrk="0" fontAlgn="base" hangingPunct="0">
              <a:spcBef>
                <a:spcPct val="0"/>
              </a:spcBef>
              <a:spcAft>
                <a:spcPct val="0"/>
              </a:spcAft>
              <a:defRPr>
                <a:solidFill>
                  <a:schemeClr val="tx1"/>
                </a:solidFill>
                <a:latin typeface="Verdana" pitchFamily="34" charset="0"/>
                <a:cs typeface="Arial" charset="0"/>
              </a:defRPr>
            </a:lvl8pPr>
            <a:lvl9pPr marL="3886200" indent="-228600" defTabSz="917575"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AFB6E74-F6A1-4B65-AFB5-61D7BFAFEDAE}" type="slidenum">
              <a:rPr lang="en-US" altLang="en-US" sz="1200">
                <a:solidFill>
                  <a:prstClr val="black"/>
                </a:solidFill>
                <a:latin typeface="Calibri" pitchFamily="34" charset="0"/>
                <a:ea typeface="ＭＳ Ｐゴシック" pitchFamily="34" charset="-128"/>
              </a:rPr>
              <a:pPr algn="r" eaLnBrk="1" hangingPunct="1"/>
              <a:t>17</a:t>
            </a:fld>
            <a:endParaRPr lang="en-US" altLang="en-US" sz="1200">
              <a:solidFill>
                <a:prstClr val="black"/>
              </a:solidFill>
              <a:latin typeface="Calibri" pitchFamily="34" charset="0"/>
              <a:ea typeface="ＭＳ Ｐゴシック" pitchFamily="34" charset="-128"/>
            </a:endParaRPr>
          </a:p>
        </p:txBody>
      </p:sp>
      <p:sp>
        <p:nvSpPr>
          <p:cNvPr id="124932" name="Rectangle 2"/>
          <p:cNvSpPr>
            <a:spLocks noGrp="1" noRot="1" noChangeAspect="1" noChangeArrowheads="1" noTextEdit="1"/>
          </p:cNvSpPr>
          <p:nvPr>
            <p:ph type="sldImg"/>
          </p:nvPr>
        </p:nvSpPr>
        <p:spPr bwMode="auto">
          <a:xfrm>
            <a:off x="1155700" y="685800"/>
            <a:ext cx="4687888" cy="3516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3"/>
          <p:cNvSpPr>
            <a:spLocks noGrp="1" noChangeArrowheads="1"/>
          </p:cNvSpPr>
          <p:nvPr>
            <p:ph type="body" idx="1"/>
          </p:nvPr>
        </p:nvSpPr>
        <p:spPr bwMode="auto">
          <a:xfrm>
            <a:off x="913625" y="4431929"/>
            <a:ext cx="5171792" cy="4202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415" tIns="46708" rIns="93415" bIns="46708" numCol="1" anchor="t" anchorCtr="0" compatLnSpc="1">
            <a:prstTxWarp prst="textNoShape">
              <a:avLst/>
            </a:prstTxWarp>
          </a:bodyPr>
          <a:lstStyle/>
          <a:p>
            <a:pPr marL="232943" indent="-232943" eaLnBrk="1" hangingPunct="1">
              <a:spcBef>
                <a:spcPct val="0"/>
              </a:spcBef>
            </a:pPr>
            <a:endParaRPr lang="en-US" altLang="en-US" sz="1400">
              <a:solidFill>
                <a:schemeClr val="tx2"/>
              </a:solidFill>
              <a:latin typeface="Bookman Old Style" pitchFamily="18" charset="0"/>
            </a:endParaRPr>
          </a:p>
        </p:txBody>
      </p:sp>
    </p:spTree>
    <p:extLst>
      <p:ext uri="{BB962C8B-B14F-4D97-AF65-F5344CB8AC3E}">
        <p14:creationId xmlns:p14="http://schemas.microsoft.com/office/powerpoint/2010/main" val="212221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Key points:</a:t>
            </a:r>
          </a:p>
          <a:p>
            <a:r>
              <a:rPr lang="en-US" altLang="en-US" dirty="0" smtClean="0"/>
              <a:t>--no interaction, no information about individuals</a:t>
            </a:r>
          </a:p>
        </p:txBody>
      </p:sp>
      <p:sp>
        <p:nvSpPr>
          <p:cNvPr id="4" name="Slide Number Placeholder 3"/>
          <p:cNvSpPr>
            <a:spLocks noGrp="1"/>
          </p:cNvSpPr>
          <p:nvPr>
            <p:ph type="sldNum" sz="quarter" idx="5"/>
          </p:nvPr>
        </p:nvSpPr>
        <p:spPr/>
        <p:txBody>
          <a:bodyPr/>
          <a:lstStyle/>
          <a:p>
            <a:pPr>
              <a:defRPr/>
            </a:pPr>
            <a:fld id="{7506FACE-C512-40E6-A5DD-43FE0983DA5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79742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Exemptions are specific</a:t>
            </a:r>
            <a:r>
              <a:rPr lang="en-US" altLang="en-US" baseline="0" dirty="0" smtClean="0"/>
              <a:t> circumstances under which the research activity is not required to comply with the Common Rule regulations. Six exemptions were created as part of the regulations, but today we will focus on the three most commonly used.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These are Exemptions</a:t>
            </a:r>
            <a:r>
              <a:rPr lang="en-US" altLang="en-US" baseline="0" dirty="0" smtClean="0"/>
              <a:t> 1,2, and 4. As you will see when we go through them, these exemptions are particularly relevant for a social and behavioral research.</a:t>
            </a:r>
          </a:p>
          <a:p>
            <a:pPr eaLnBrk="1" hangingPunct="1">
              <a:spcBef>
                <a:spcPct val="0"/>
              </a:spcBef>
            </a:pPr>
            <a:endParaRPr lang="en-US" altLang="en-US" baseline="0" dirty="0" smtClean="0"/>
          </a:p>
          <a:p>
            <a:pPr eaLnBrk="1" hangingPunct="1">
              <a:spcBef>
                <a:spcPct val="0"/>
              </a:spcBef>
            </a:pPr>
            <a:r>
              <a:rPr lang="en-US" altLang="en-US" baseline="0" dirty="0" smtClean="0"/>
              <a:t>Note that some of these exemptions do not apply to certain types of research with children, and NONE of them apply to research with prisoners.</a:t>
            </a:r>
          </a:p>
          <a:p>
            <a:pPr eaLnBrk="1" hangingPunct="1">
              <a:spcBef>
                <a:spcPct val="0"/>
              </a:spcBef>
            </a:pPr>
            <a:endParaRPr lang="en-US" altLang="en-US" baseline="0" dirty="0" smtClean="0"/>
          </a:p>
          <a:p>
            <a:pPr eaLnBrk="1" hangingPunct="1">
              <a:spcBef>
                <a:spcPct val="0"/>
              </a:spcBef>
            </a:pPr>
            <a:r>
              <a:rPr lang="en-US" altLang="en-US" baseline="0" dirty="0" smtClean="0"/>
              <a:t>[</a:t>
            </a:r>
            <a:r>
              <a:rPr lang="en-US" altLang="en-US" i="1" baseline="0" dirty="0" smtClean="0"/>
              <a:t>if needed—what age is “child”?]</a:t>
            </a:r>
          </a:p>
          <a:p>
            <a:pPr eaLnBrk="1" hangingPunct="1">
              <a:spcBef>
                <a:spcPct val="0"/>
              </a:spcBef>
            </a:pPr>
            <a:r>
              <a:rPr lang="en-US" altLang="en-US" i="0" baseline="0" dirty="0" smtClean="0"/>
              <a:t>This is defined by state law.</a:t>
            </a:r>
            <a:endParaRPr lang="en-US" altLang="en-US" i="0"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a:defRPr/>
            </a:pPr>
            <a:fld id="{33336651-B3C4-471B-A2B0-9EEC42CA2417}" type="slidenum">
              <a:rPr lang="en-US" altLang="en-US" smtClean="0">
                <a:solidFill>
                  <a:prstClr val="black"/>
                </a:solidFill>
              </a:rPr>
              <a:pPr>
                <a:defRPr/>
              </a:pPr>
              <a:t>19</a:t>
            </a:fld>
            <a:endParaRPr lang="en-US" altLang="en-US" dirty="0" smtClean="0">
              <a:solidFill>
                <a:prstClr val="black"/>
              </a:solidFill>
            </a:endParaRPr>
          </a:p>
        </p:txBody>
      </p:sp>
    </p:spTree>
    <p:extLst>
      <p:ext uri="{BB962C8B-B14F-4D97-AF65-F5344CB8AC3E}">
        <p14:creationId xmlns:p14="http://schemas.microsoft.com/office/powerpoint/2010/main" val="332673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study would most</a:t>
            </a:r>
            <a:r>
              <a:rPr lang="en-US" altLang="en-US" baseline="0" dirty="0" smtClean="0"/>
              <a:t> likely fall under Exemption 2.</a:t>
            </a:r>
          </a:p>
          <a:p>
            <a:endParaRPr lang="en-US" altLang="en-US" baseline="0" dirty="0" smtClean="0"/>
          </a:p>
          <a:p>
            <a:r>
              <a:rPr lang="en-US" altLang="en-US" baseline="0" dirty="0" smtClean="0"/>
              <a:t>Even though identifiable information (email address) is being gathered, the data collected most likely doesn’t include </a:t>
            </a:r>
            <a:r>
              <a:rPr lang="en-US" altLang="en-US" i="1" baseline="0" dirty="0" smtClean="0"/>
              <a:t>sensitive</a:t>
            </a:r>
            <a:r>
              <a:rPr lang="en-US" altLang="en-US" i="0" baseline="0" dirty="0" smtClean="0"/>
              <a:t> information. In this case, the data are presumably not sensitive. Note that under different conditions, perhaps asking them about their clinics’ </a:t>
            </a:r>
            <a:r>
              <a:rPr lang="en-US" altLang="en-US" i="0" baseline="0" dirty="0" err="1" smtClean="0"/>
              <a:t>medicare</a:t>
            </a:r>
            <a:r>
              <a:rPr lang="en-US" altLang="en-US" i="0" baseline="0" dirty="0" smtClean="0"/>
              <a:t> billing practices, a study designed in the same way would likely not fall under Exemption 2 (because it would contain identifiable AND sensitive information).  </a:t>
            </a:r>
            <a:endParaRPr lang="en-US" altLang="en-US" dirty="0" smtClean="0"/>
          </a:p>
        </p:txBody>
      </p:sp>
      <p:sp>
        <p:nvSpPr>
          <p:cNvPr id="4" name="Slide Number Placeholder 3"/>
          <p:cNvSpPr>
            <a:spLocks noGrp="1"/>
          </p:cNvSpPr>
          <p:nvPr>
            <p:ph type="sldNum" sz="quarter" idx="5"/>
          </p:nvPr>
        </p:nvSpPr>
        <p:spPr/>
        <p:txBody>
          <a:bodyPr/>
          <a:lstStyle/>
          <a:p>
            <a:pPr>
              <a:defRPr/>
            </a:pPr>
            <a:fld id="{1E709932-F49B-4936-B5B5-C086EAE282E7}"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41699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A348E-4E04-44C2-A2E5-F7010FC5252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4728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NONscientist</a:t>
            </a:r>
            <a:r>
              <a:rPr lang="en-US" dirty="0" smtClean="0"/>
              <a:t> must be present at every meeting, while the other required participants such as the scientist</a:t>
            </a:r>
            <a:r>
              <a:rPr lang="en-US" baseline="0" dirty="0" smtClean="0"/>
              <a:t> and the unaffiliated member must be in the IRB roster, they are not required to participate in every meeting.  But the non-scientist is.  This will become relevant later in regards to one of the practical tips to write a successful IRB submission </a:t>
            </a:r>
          </a:p>
          <a:p>
            <a:endParaRPr lang="en-US" baseline="0" dirty="0" smtClean="0"/>
          </a:p>
          <a:p>
            <a:r>
              <a:rPr lang="en-US" baseline="0" dirty="0" smtClean="0"/>
              <a:t>Expedited does not mean easier, or submit less, or shorter of a protocol.  It means only faster (assuming the protocol is approvable in its submitted form).  </a:t>
            </a:r>
            <a:endParaRPr lang="en-US" dirty="0"/>
          </a:p>
        </p:txBody>
      </p:sp>
      <p:sp>
        <p:nvSpPr>
          <p:cNvPr id="4" name="Slide Number Placeholder 3"/>
          <p:cNvSpPr>
            <a:spLocks noGrp="1"/>
          </p:cNvSpPr>
          <p:nvPr>
            <p:ph type="sldNum" sz="quarter" idx="10"/>
          </p:nvPr>
        </p:nvSpPr>
        <p:spPr/>
        <p:txBody>
          <a:bodyPr/>
          <a:lstStyle/>
          <a:p>
            <a:fld id="{E34A348E-4E04-44C2-A2E5-F7010FC5252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2755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371670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course title is your second opportunity to engage your audience. Use a title, and sub-title if needed, to pique their interest. Avoid common, overused titles – like ones that start with:</a:t>
            </a:r>
          </a:p>
          <a:p>
            <a:pPr marL="174708" indent="-174708">
              <a:buFontTx/>
              <a:buChar char="-"/>
            </a:pPr>
            <a:r>
              <a:rPr lang="en-US" dirty="0" smtClean="0"/>
              <a:t>Introduction to . . .</a:t>
            </a:r>
          </a:p>
          <a:p>
            <a:pPr marL="174708" indent="-174708">
              <a:buFontTx/>
              <a:buChar char="-"/>
            </a:pPr>
            <a:r>
              <a:rPr lang="en-US" dirty="0" smtClean="0"/>
              <a:t>Fundamentals</a:t>
            </a:r>
            <a:r>
              <a:rPr lang="en-US" baseline="0" dirty="0" smtClean="0"/>
              <a:t> of . . .</a:t>
            </a:r>
          </a:p>
          <a:p>
            <a:pPr marL="174708" indent="-174708">
              <a:buFontTx/>
              <a:buChar char="-"/>
            </a:pPr>
            <a:r>
              <a:rPr lang="en-US" baseline="0" dirty="0" smtClean="0"/>
              <a:t>Foundations of . . . </a:t>
            </a:r>
          </a:p>
          <a:p>
            <a:pPr marL="174708" indent="-174708">
              <a:buFontTx/>
              <a:buChar char="-"/>
            </a:pPr>
            <a:r>
              <a:rPr lang="en-US" baseline="0" dirty="0" smtClean="0"/>
              <a:t>Principles of . . .</a:t>
            </a:r>
          </a:p>
          <a:p>
            <a:endParaRPr lang="en-US" dirty="0"/>
          </a:p>
        </p:txBody>
      </p:sp>
      <p:sp>
        <p:nvSpPr>
          <p:cNvPr id="4" name="Slide Number Placeholder 3"/>
          <p:cNvSpPr>
            <a:spLocks noGrp="1"/>
          </p:cNvSpPr>
          <p:nvPr>
            <p:ph type="sldNum" sz="quarter" idx="10"/>
          </p:nvPr>
        </p:nvSpPr>
        <p:spPr/>
        <p:txBody>
          <a:bodyPr/>
          <a:lstStyle/>
          <a:p>
            <a:fld id="{6560FDA1-B426-4A43-A2E0-7AFA9997F3E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138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8553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A184E720-BBA9-4104-AA45-A07B9AFEDE63}" type="slidenum">
              <a:rPr lang="en-US" altLang="en-US" smtClean="0">
                <a:solidFill>
                  <a:prstClr val="black"/>
                </a:solidFill>
              </a:rPr>
              <a:pPr>
                <a:defRPr/>
              </a:pPr>
              <a:t>4</a:t>
            </a:fld>
            <a:endParaRPr lang="en-US" altLang="en-US" smtClean="0">
              <a:solidFill>
                <a:prstClr val="black"/>
              </a:solidFill>
            </a:endParaRPr>
          </a:p>
        </p:txBody>
      </p:sp>
    </p:spTree>
    <p:extLst>
      <p:ext uri="{BB962C8B-B14F-4D97-AF65-F5344CB8AC3E}">
        <p14:creationId xmlns:p14="http://schemas.microsoft.com/office/powerpoint/2010/main" val="277774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3179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9E721EC-CEF1-4BC2-85BA-F76446EAEE0F}" type="slidenum">
              <a:rPr lang="en-US">
                <a:solidFill>
                  <a:prstClr val="black"/>
                </a:solidFill>
              </a:rPr>
              <a:pPr/>
              <a:t>27</a:t>
            </a:fld>
            <a:endParaRPr lang="en-US">
              <a:solidFill>
                <a:prstClr val="black"/>
              </a:solidFill>
            </a:endParaRPr>
          </a:p>
        </p:txBody>
      </p:sp>
      <p:sp>
        <p:nvSpPr>
          <p:cNvPr id="840706" name="Rectangle 7"/>
          <p:cNvSpPr txBox="1">
            <a:spLocks noGrp="1" noChangeArrowheads="1"/>
          </p:cNvSpPr>
          <p:nvPr/>
        </p:nvSpPr>
        <p:spPr bwMode="auto">
          <a:xfrm>
            <a:off x="4059181" y="8977133"/>
            <a:ext cx="3105348" cy="472567"/>
          </a:xfrm>
          <a:prstGeom prst="rect">
            <a:avLst/>
          </a:prstGeom>
          <a:noFill/>
          <a:ln w="9525">
            <a:noFill/>
            <a:miter lim="800000"/>
            <a:headEnd/>
            <a:tailEnd/>
          </a:ln>
        </p:spPr>
        <p:txBody>
          <a:bodyPr lIns="94220" tIns="47110" rIns="94220" bIns="47110" anchor="b"/>
          <a:lstStyle/>
          <a:p>
            <a:pPr algn="r" fontAlgn="auto">
              <a:spcBef>
                <a:spcPts val="0"/>
              </a:spcBef>
              <a:spcAft>
                <a:spcPts val="0"/>
              </a:spcAft>
            </a:pPr>
            <a:fld id="{222774AD-8B2C-4752-A5AC-1440B70BB20A}" type="slidenum">
              <a:rPr lang="en-US" sz="1200">
                <a:solidFill>
                  <a:prstClr val="black"/>
                </a:solidFill>
                <a:latin typeface="Calibri"/>
                <a:cs typeface="Arial" charset="0"/>
              </a:rPr>
              <a:pPr algn="r" fontAlgn="auto">
                <a:spcBef>
                  <a:spcPts val="0"/>
                </a:spcBef>
                <a:spcAft>
                  <a:spcPts val="0"/>
                </a:spcAft>
              </a:pPr>
              <a:t>27</a:t>
            </a:fld>
            <a:endParaRPr lang="en-US" sz="1200">
              <a:solidFill>
                <a:prstClr val="black"/>
              </a:solidFill>
              <a:latin typeface="Calibri"/>
              <a:cs typeface="Arial" charset="0"/>
            </a:endParaRPr>
          </a:p>
        </p:txBody>
      </p:sp>
      <p:sp>
        <p:nvSpPr>
          <p:cNvPr id="840707" name="Rectangle 7"/>
          <p:cNvSpPr txBox="1">
            <a:spLocks noGrp="1" noChangeArrowheads="1"/>
          </p:cNvSpPr>
          <p:nvPr/>
        </p:nvSpPr>
        <p:spPr bwMode="auto">
          <a:xfrm>
            <a:off x="4060839" y="8978773"/>
            <a:ext cx="3105348" cy="472567"/>
          </a:xfrm>
          <a:prstGeom prst="rect">
            <a:avLst/>
          </a:prstGeom>
          <a:noFill/>
          <a:ln w="9525">
            <a:noFill/>
            <a:miter lim="800000"/>
            <a:headEnd/>
            <a:tailEnd/>
          </a:ln>
        </p:spPr>
        <p:txBody>
          <a:bodyPr lIns="94083" tIns="47041" rIns="94083" bIns="47041" anchor="b"/>
          <a:lstStyle/>
          <a:p>
            <a:pPr algn="r" defTabSz="940667" fontAlgn="auto">
              <a:spcBef>
                <a:spcPts val="0"/>
              </a:spcBef>
              <a:spcAft>
                <a:spcPts val="0"/>
              </a:spcAft>
            </a:pPr>
            <a:fld id="{69952C75-150D-4515-BBAC-F6A27515480A}" type="slidenum">
              <a:rPr lang="en-US" sz="1200">
                <a:solidFill>
                  <a:prstClr val="black"/>
                </a:solidFill>
                <a:latin typeface="Times New Roman" pitchFamily="18" charset="0"/>
                <a:cs typeface="Arial" charset="0"/>
              </a:rPr>
              <a:pPr algn="r" defTabSz="940667" fontAlgn="auto">
                <a:spcBef>
                  <a:spcPts val="0"/>
                </a:spcBef>
                <a:spcAft>
                  <a:spcPts val="0"/>
                </a:spcAft>
              </a:pPr>
              <a:t>27</a:t>
            </a:fld>
            <a:endParaRPr lang="en-US" sz="1200">
              <a:solidFill>
                <a:prstClr val="black"/>
              </a:solidFill>
              <a:latin typeface="Times New Roman" pitchFamily="18" charset="0"/>
              <a:cs typeface="Arial" charset="0"/>
            </a:endParaRPr>
          </a:p>
        </p:txBody>
      </p:sp>
      <p:sp>
        <p:nvSpPr>
          <p:cNvPr id="840708" name="Rectangle 2"/>
          <p:cNvSpPr>
            <a:spLocks noGrp="1" noRot="1" noChangeAspect="1" noChangeArrowheads="1" noTextEdit="1"/>
          </p:cNvSpPr>
          <p:nvPr>
            <p:ph type="sldImg"/>
          </p:nvPr>
        </p:nvSpPr>
        <p:spPr>
          <a:xfrm>
            <a:off x="1219200" y="708025"/>
            <a:ext cx="4727575" cy="3544888"/>
          </a:xfrm>
          <a:ln/>
        </p:spPr>
      </p:sp>
      <p:sp>
        <p:nvSpPr>
          <p:cNvPr id="840709" name="Rectangle 3"/>
          <p:cNvSpPr>
            <a:spLocks noGrp="1" noChangeArrowheads="1"/>
          </p:cNvSpPr>
          <p:nvPr>
            <p:ph type="body" idx="1"/>
          </p:nvPr>
        </p:nvSpPr>
        <p:spPr/>
        <p:txBody>
          <a:bodyPr lIns="94083" tIns="47041" rIns="94083" bIns="47041"/>
          <a:lstStyle/>
          <a:p>
            <a:r>
              <a:rPr lang="en-US"/>
              <a:t>The Department or Agency head will evaluate all applications and proposals involving human subjects submitted to the Department or Agency through such officers and employees of the Department or Agency and such experts and consultants as the Department or Agency head determines to be appropriate. This evaluation will take into consideration the risks to the subjects, the adequacy of protection against these risks, the potential benefits of the research to the subjects and others, and the importance of the knowledge gained or to be gained.</a:t>
            </a:r>
          </a:p>
          <a:p>
            <a:r>
              <a:rPr lang="en-US"/>
              <a:t>(b) On the basis of this evaluation, the Department or Agency head may approve or disapprove the application or proposal, or enter into negotiations to develop an approvable one.</a:t>
            </a:r>
          </a:p>
          <a:p>
            <a:r>
              <a:rPr lang="en-US"/>
              <a:t>Federal funds administered by a Department or Agency may not be expended for research involving human subjects unless the requirements of this policy have been satisfied.</a:t>
            </a:r>
          </a:p>
        </p:txBody>
      </p:sp>
      <p:sp>
        <p:nvSpPr>
          <p:cNvPr id="2" name="TextBox 1"/>
          <p:cNvSpPr txBox="1"/>
          <p:nvPr>
            <p:custDataLst>
              <p:tags r:id="rId1"/>
            </p:custDataLst>
          </p:nvPr>
        </p:nvSpPr>
        <p:spPr>
          <a:xfrm>
            <a:off x="0" y="0"/>
            <a:ext cx="3894667" cy="371087"/>
          </a:xfrm>
          <a:prstGeom prst="rect">
            <a:avLst/>
          </a:prstGeom>
          <a:noFill/>
        </p:spPr>
        <p:txBody>
          <a:bodyPr vert="horz" lIns="93177" tIns="46589" rIns="93177" bIns="46589" rtlCol="0">
            <a:spAutoFit/>
          </a:bodyPr>
          <a:lstStyle/>
          <a:p>
            <a:pPr fontAlgn="auto">
              <a:spcBef>
                <a:spcPts val="0"/>
              </a:spcBef>
              <a:spcAft>
                <a:spcPts val="0"/>
              </a:spcAft>
            </a:pPr>
            <a:endParaRPr lang="en-US">
              <a:solidFill>
                <a:prstClr val="black"/>
              </a:solidFill>
              <a:latin typeface="Calibri"/>
              <a:cs typeface="+mn-cs"/>
            </a:endParaRPr>
          </a:p>
        </p:txBody>
      </p:sp>
    </p:spTree>
    <p:extLst>
      <p:ext uri="{BB962C8B-B14F-4D97-AF65-F5344CB8AC3E}">
        <p14:creationId xmlns:p14="http://schemas.microsoft.com/office/powerpoint/2010/main" val="281452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2244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751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19200" y="706438"/>
            <a:ext cx="4729163" cy="3546475"/>
          </a:xfrm>
          <a:ln/>
        </p:spPr>
      </p:sp>
      <p:sp>
        <p:nvSpPr>
          <p:cNvPr id="49155" name="Notes Placeholder 2"/>
          <p:cNvSpPr>
            <a:spLocks noGrp="1"/>
          </p:cNvSpPr>
          <p:nvPr>
            <p:ph type="body" idx="1"/>
            <p:custDataLst>
              <p:tags r:id="rId1"/>
            </p:custDataLst>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835282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19200" y="706438"/>
            <a:ext cx="4729163" cy="3546475"/>
          </a:xfrm>
          <a:ln/>
        </p:spPr>
      </p:sp>
      <p:sp>
        <p:nvSpPr>
          <p:cNvPr id="49155" name="Notes Placeholder 2"/>
          <p:cNvSpPr>
            <a:spLocks noGrp="1"/>
          </p:cNvSpPr>
          <p:nvPr>
            <p:ph type="body" idx="1"/>
            <p:custDataLst>
              <p:tags r:id="rId1"/>
            </p:custDataLst>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9705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57871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40591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79675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5692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a:t>
            </a:r>
            <a:r>
              <a:rPr lang="en-US" baseline="0" dirty="0" smtClean="0"/>
              <a:t> how OHRP fulfills its mission</a:t>
            </a:r>
            <a:r>
              <a:rPr lang="en-US" dirty="0" smtClean="0"/>
              <a:t>, it is helpful to understand where</a:t>
            </a:r>
            <a:r>
              <a:rPr lang="en-US" baseline="0" dirty="0" smtClean="0"/>
              <a:t> it fits in the federal organizational structure.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OHRP is located within the Office of the Assistant Secretary for Health in the Department of Health and Human Services. HHS has eleven agencies, including NIH, the FDA, the CDC, and several others. Because of this relationship, OHRP’s authority spans—and is limited to—research sponsored or conducted by these HHS agencies. </a:t>
            </a:r>
            <a:endParaRPr lang="en-US" dirty="0"/>
          </a:p>
        </p:txBody>
      </p:sp>
      <p:sp>
        <p:nvSpPr>
          <p:cNvPr id="4" name="Slide Number Placeholder 3"/>
          <p:cNvSpPr>
            <a:spLocks noGrp="1"/>
          </p:cNvSpPr>
          <p:nvPr>
            <p:ph type="sldNum" sz="quarter" idx="10"/>
          </p:nvPr>
        </p:nvSpPr>
        <p:spPr/>
        <p:txBody>
          <a:bodyPr/>
          <a:lstStyle/>
          <a:p>
            <a:pPr>
              <a:defRPr/>
            </a:pPr>
            <a:fld id="{77349861-787B-469B-885B-39B53FA5F84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10154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53177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34296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solidFill>
                  <a:prstClr val="black"/>
                </a:solidFill>
              </a:rPr>
              <a:pPr/>
              <a:t>46</a:t>
            </a:fld>
            <a:endParaRPr lang="en-US" smtClean="0">
              <a:solidFill>
                <a:prstClr val="black"/>
              </a:solidFill>
            </a:endParaRPr>
          </a:p>
        </p:txBody>
      </p:sp>
      <p:sp>
        <p:nvSpPr>
          <p:cNvPr id="69635" name="Rectangle 7"/>
          <p:cNvSpPr txBox="1">
            <a:spLocks noGrp="1" noChangeArrowheads="1"/>
          </p:cNvSpPr>
          <p:nvPr/>
        </p:nvSpPr>
        <p:spPr bwMode="auto">
          <a:xfrm>
            <a:off x="4060512" y="8978531"/>
            <a:ext cx="3105676" cy="472811"/>
          </a:xfrm>
          <a:prstGeom prst="rect">
            <a:avLst/>
          </a:prstGeom>
          <a:noFill/>
          <a:ln w="9525">
            <a:noFill/>
            <a:miter lim="800000"/>
            <a:headEnd/>
            <a:tailEnd/>
          </a:ln>
        </p:spPr>
        <p:txBody>
          <a:bodyPr lIns="94083" tIns="47041" rIns="94083" bIns="47041" anchor="b"/>
          <a:lstStyle/>
          <a:p>
            <a:pPr algn="r" defTabSz="940598" fontAlgn="auto">
              <a:spcBef>
                <a:spcPts val="0"/>
              </a:spcBef>
              <a:spcAft>
                <a:spcPts val="0"/>
              </a:spcAft>
            </a:pPr>
            <a:fld id="{9FEC4D68-A7A1-44F9-B3F9-92082861C986}" type="slidenum">
              <a:rPr lang="en-US" sz="1200">
                <a:solidFill>
                  <a:prstClr val="black"/>
                </a:solidFill>
                <a:latin typeface="Times New Roman" pitchFamily="18" charset="0"/>
                <a:cs typeface="+mn-cs"/>
              </a:rPr>
              <a:pPr algn="r" defTabSz="940598" fontAlgn="auto">
                <a:spcBef>
                  <a:spcPts val="0"/>
                </a:spcBef>
                <a:spcAft>
                  <a:spcPts val="0"/>
                </a:spcAft>
              </a:pPr>
              <a:t>46</a:t>
            </a:fld>
            <a:endParaRPr lang="en-US" sz="1200" dirty="0">
              <a:solidFill>
                <a:prstClr val="black"/>
              </a:solidFill>
              <a:latin typeface="Times New Roman" pitchFamily="18" charset="0"/>
              <a:cs typeface="+mn-cs"/>
            </a:endParaRPr>
          </a:p>
        </p:txBody>
      </p:sp>
      <p:sp>
        <p:nvSpPr>
          <p:cNvPr id="69636" name="Rectangle 2"/>
          <p:cNvSpPr>
            <a:spLocks noGrp="1" noRot="1" noChangeAspect="1" noChangeArrowheads="1" noTextEdit="1"/>
          </p:cNvSpPr>
          <p:nvPr>
            <p:ph type="sldImg"/>
          </p:nvPr>
        </p:nvSpPr>
        <p:spPr>
          <a:xfrm>
            <a:off x="1220788" y="708025"/>
            <a:ext cx="4725987" cy="3544888"/>
          </a:xfrm>
          <a:ln/>
        </p:spPr>
      </p:sp>
      <p:sp>
        <p:nvSpPr>
          <p:cNvPr id="69637" name="Rectangle 3"/>
          <p:cNvSpPr>
            <a:spLocks noGrp="1" noChangeArrowheads="1"/>
          </p:cNvSpPr>
          <p:nvPr>
            <p:ph type="body" idx="1"/>
          </p:nvPr>
        </p:nvSpPr>
        <p:spPr>
          <a:xfrm>
            <a:off x="956477" y="4489266"/>
            <a:ext cx="5253235" cy="4253671"/>
          </a:xfrm>
          <a:noFill/>
          <a:ln/>
        </p:spPr>
        <p:txBody>
          <a:bodyPr lIns="94083" tIns="47041" rIns="94083" bIns="47041"/>
          <a:lstStyle/>
          <a:p>
            <a:pPr eaLnBrk="1" hangingPunct="1"/>
            <a:r>
              <a:rPr lang="en-US" dirty="0" smtClean="0"/>
              <a:t>Alternate text:  The</a:t>
            </a:r>
            <a:r>
              <a:rPr lang="en-US" baseline="0" dirty="0" smtClean="0"/>
              <a:t> picture depicts a stack of dollars and a stack of gold coins with a red “X” through them.</a:t>
            </a:r>
            <a:endParaRPr lang="en-US" dirty="0" smtClean="0"/>
          </a:p>
        </p:txBody>
      </p:sp>
      <p:sp>
        <p:nvSpPr>
          <p:cNvPr id="2" name="TextBox 1"/>
          <p:cNvSpPr txBox="1"/>
          <p:nvPr>
            <p:custDataLst>
              <p:tags r:id="rId1"/>
            </p:custDataLst>
          </p:nvPr>
        </p:nvSpPr>
        <p:spPr>
          <a:xfrm>
            <a:off x="0" y="0"/>
            <a:ext cx="3894667" cy="371087"/>
          </a:xfrm>
          <a:prstGeom prst="rect">
            <a:avLst/>
          </a:prstGeom>
          <a:noFill/>
        </p:spPr>
        <p:txBody>
          <a:bodyPr vert="horz" lIns="93177" tIns="46589" rIns="93177" bIns="46589" rtlCol="0">
            <a:spAutoFit/>
          </a:bodyPr>
          <a:lstStyle/>
          <a:p>
            <a:pPr fontAlgn="auto">
              <a:spcBef>
                <a:spcPts val="0"/>
              </a:spcBef>
              <a:spcAft>
                <a:spcPts val="0"/>
              </a:spcAft>
            </a:pPr>
            <a:endParaRPr lang="en-US">
              <a:solidFill>
                <a:prstClr val="black"/>
              </a:solidFill>
              <a:latin typeface="Calibri"/>
              <a:cs typeface="+mn-cs"/>
            </a:endParaRPr>
          </a:p>
        </p:txBody>
      </p:sp>
    </p:spTree>
    <p:extLst>
      <p:ext uri="{BB962C8B-B14F-4D97-AF65-F5344CB8AC3E}">
        <p14:creationId xmlns:p14="http://schemas.microsoft.com/office/powerpoint/2010/main" val="91734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0C1DA5-2DCD-4CE3-8FB2-C7DD51F37C31}" type="slidenum">
              <a:rPr lang="en-US" smtClean="0">
                <a:solidFill>
                  <a:prstClr val="black"/>
                </a:solidFill>
              </a:rPr>
              <a:pPr/>
              <a:t>47</a:t>
            </a:fld>
            <a:endParaRPr lang="en-US" smtClean="0">
              <a:solidFill>
                <a:prstClr val="black"/>
              </a:solidFill>
            </a:endParaRPr>
          </a:p>
        </p:txBody>
      </p:sp>
      <p:sp>
        <p:nvSpPr>
          <p:cNvPr id="72707" name="Rectangle 2"/>
          <p:cNvSpPr>
            <a:spLocks noGrp="1" noRot="1" noChangeAspect="1" noChangeArrowheads="1" noTextEdit="1"/>
          </p:cNvSpPr>
          <p:nvPr>
            <p:ph type="sldImg"/>
            <p:custDataLst>
              <p:tags r:id="rId1"/>
            </p:custDataLst>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In order from most to least common in FY2002</a:t>
            </a:r>
          </a:p>
        </p:txBody>
      </p:sp>
    </p:spTree>
    <p:extLst>
      <p:ext uri="{BB962C8B-B14F-4D97-AF65-F5344CB8AC3E}">
        <p14:creationId xmlns:p14="http://schemas.microsoft.com/office/powerpoint/2010/main" val="3974006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Alternate text:  The</a:t>
            </a:r>
            <a:r>
              <a:rPr lang="en-US" baseline="0" dirty="0" smtClean="0"/>
              <a:t> graphic on this page is a clock.</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023289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Alternate</a:t>
            </a:r>
            <a:r>
              <a:rPr lang="en-US" baseline="0" dirty="0" smtClean="0"/>
              <a:t> text:  The graphics at the top of this slide are dollar bills with a $ and smiley face and feet.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45939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253426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Alternate text:  This graphic illustrates</a:t>
            </a:r>
            <a:r>
              <a:rPr lang="en-US" baseline="0" dirty="0" smtClean="0"/>
              <a:t> a shield.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33785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8EE1CB-C540-4896-A6E5-514F5A706AD4}" type="slidenum">
              <a:rPr lang="en-US" smtClean="0">
                <a:solidFill>
                  <a:prstClr val="black"/>
                </a:solidFill>
              </a:rPr>
              <a:pPr/>
              <a:t>53</a:t>
            </a:fld>
            <a:endParaRPr lang="en-US" smtClean="0">
              <a:solidFill>
                <a:prstClr val="black"/>
              </a:solidFill>
            </a:endParaRPr>
          </a:p>
        </p:txBody>
      </p:sp>
      <p:sp>
        <p:nvSpPr>
          <p:cNvPr id="73731" name="Rectangle 7"/>
          <p:cNvSpPr txBox="1">
            <a:spLocks noGrp="1" noChangeArrowheads="1"/>
          </p:cNvSpPr>
          <p:nvPr/>
        </p:nvSpPr>
        <p:spPr bwMode="auto">
          <a:xfrm>
            <a:off x="4060512" y="8978531"/>
            <a:ext cx="3105676" cy="472811"/>
          </a:xfrm>
          <a:prstGeom prst="rect">
            <a:avLst/>
          </a:prstGeom>
          <a:noFill/>
          <a:ln w="9525">
            <a:noFill/>
            <a:miter lim="800000"/>
            <a:headEnd/>
            <a:tailEnd/>
          </a:ln>
        </p:spPr>
        <p:txBody>
          <a:bodyPr lIns="94083" tIns="47041" rIns="94083" bIns="47041" anchor="b"/>
          <a:lstStyle/>
          <a:p>
            <a:pPr algn="r" defTabSz="940598" fontAlgn="auto">
              <a:spcBef>
                <a:spcPts val="0"/>
              </a:spcBef>
              <a:spcAft>
                <a:spcPts val="0"/>
              </a:spcAft>
            </a:pPr>
            <a:fld id="{0922596B-3061-40E0-9746-2979AFC7840D}" type="slidenum">
              <a:rPr lang="en-US" sz="1200">
                <a:solidFill>
                  <a:prstClr val="black"/>
                </a:solidFill>
                <a:latin typeface="Times New Roman" pitchFamily="18" charset="0"/>
                <a:cs typeface="+mn-cs"/>
              </a:rPr>
              <a:pPr algn="r" defTabSz="940598" fontAlgn="auto">
                <a:spcBef>
                  <a:spcPts val="0"/>
                </a:spcBef>
                <a:spcAft>
                  <a:spcPts val="0"/>
                </a:spcAft>
              </a:pPr>
              <a:t>53</a:t>
            </a:fld>
            <a:endParaRPr lang="en-US" sz="1200" dirty="0">
              <a:solidFill>
                <a:prstClr val="black"/>
              </a:solidFill>
              <a:latin typeface="Times New Roman" pitchFamily="18" charset="0"/>
              <a:cs typeface="+mn-cs"/>
            </a:endParaRPr>
          </a:p>
        </p:txBody>
      </p:sp>
      <p:sp>
        <p:nvSpPr>
          <p:cNvPr id="73732" name="Rectangle 2"/>
          <p:cNvSpPr>
            <a:spLocks noGrp="1" noRot="1" noChangeAspect="1" noChangeArrowheads="1" noTextEdit="1"/>
          </p:cNvSpPr>
          <p:nvPr>
            <p:ph type="sldImg"/>
          </p:nvPr>
        </p:nvSpPr>
        <p:spPr>
          <a:xfrm>
            <a:off x="1219200" y="709613"/>
            <a:ext cx="4725988" cy="3544887"/>
          </a:xfrm>
          <a:ln/>
        </p:spPr>
      </p:sp>
      <p:sp>
        <p:nvSpPr>
          <p:cNvPr id="73733" name="Rectangle 3"/>
          <p:cNvSpPr>
            <a:spLocks noGrp="1" noChangeArrowheads="1"/>
          </p:cNvSpPr>
          <p:nvPr>
            <p:ph type="body" idx="1"/>
          </p:nvPr>
        </p:nvSpPr>
        <p:spPr>
          <a:xfrm>
            <a:off x="318283" y="4489268"/>
            <a:ext cx="6462365" cy="4252047"/>
          </a:xfrm>
          <a:noFill/>
          <a:ln/>
        </p:spPr>
        <p:txBody>
          <a:bodyPr lIns="94083" tIns="47042" rIns="94083" bIns="47042"/>
          <a:lstStyle/>
          <a:p>
            <a:pPr eaLnBrk="1" hangingPunct="1"/>
            <a:endParaRPr lang="en-US" smtClean="0"/>
          </a:p>
        </p:txBody>
      </p:sp>
      <p:sp>
        <p:nvSpPr>
          <p:cNvPr id="2" name="TextBox 1"/>
          <p:cNvSpPr txBox="1"/>
          <p:nvPr>
            <p:custDataLst>
              <p:tags r:id="rId1"/>
            </p:custDataLst>
          </p:nvPr>
        </p:nvSpPr>
        <p:spPr>
          <a:xfrm>
            <a:off x="0" y="0"/>
            <a:ext cx="3894667" cy="371087"/>
          </a:xfrm>
          <a:prstGeom prst="rect">
            <a:avLst/>
          </a:prstGeom>
          <a:noFill/>
        </p:spPr>
        <p:txBody>
          <a:bodyPr vert="horz" lIns="93177" tIns="46589" rIns="93177" bIns="46589" rtlCol="0">
            <a:spAutoFit/>
          </a:bodyPr>
          <a:lstStyle/>
          <a:p>
            <a:pPr fontAlgn="auto">
              <a:spcBef>
                <a:spcPts val="0"/>
              </a:spcBef>
              <a:spcAft>
                <a:spcPts val="0"/>
              </a:spcAft>
            </a:pPr>
            <a:endParaRPr lang="en-US">
              <a:solidFill>
                <a:prstClr val="black"/>
              </a:solidFill>
              <a:latin typeface="Calibri"/>
              <a:cs typeface="+mn-cs"/>
            </a:endParaRPr>
          </a:p>
        </p:txBody>
      </p:sp>
    </p:spTree>
    <p:extLst>
      <p:ext uri="{BB962C8B-B14F-4D97-AF65-F5344CB8AC3E}">
        <p14:creationId xmlns:p14="http://schemas.microsoft.com/office/powerpoint/2010/main" val="2545195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E88260-DFB4-4684-885B-59E4E26A1211}" type="slidenum">
              <a:rPr lang="en-US" smtClean="0">
                <a:solidFill>
                  <a:prstClr val="black"/>
                </a:solidFill>
              </a:rPr>
              <a:pPr/>
              <a:t>56</a:t>
            </a:fld>
            <a:endParaRPr lang="en-US" smtClean="0">
              <a:solidFill>
                <a:prstClr val="black"/>
              </a:solidFill>
            </a:endParaRPr>
          </a:p>
        </p:txBody>
      </p:sp>
      <p:sp>
        <p:nvSpPr>
          <p:cNvPr id="70659" name="Rectangle 7"/>
          <p:cNvSpPr txBox="1">
            <a:spLocks noGrp="1" noChangeArrowheads="1"/>
          </p:cNvSpPr>
          <p:nvPr/>
        </p:nvSpPr>
        <p:spPr bwMode="auto">
          <a:xfrm>
            <a:off x="3972240" y="8831342"/>
            <a:ext cx="3038161" cy="465060"/>
          </a:xfrm>
          <a:prstGeom prst="rect">
            <a:avLst/>
          </a:prstGeom>
          <a:noFill/>
          <a:ln w="9525">
            <a:noFill/>
            <a:miter lim="800000"/>
            <a:headEnd/>
            <a:tailEnd/>
          </a:ln>
        </p:spPr>
        <p:txBody>
          <a:bodyPr lIns="93032" tIns="46515" rIns="93032" bIns="46515" anchor="b"/>
          <a:lstStyle/>
          <a:p>
            <a:pPr algn="r" defTabSz="930088" eaLnBrk="0" hangingPunct="0"/>
            <a:fld id="{23495487-D0DF-41CC-90EE-B5A3E8EDF555}" type="slidenum">
              <a:rPr lang="en-US" sz="1200">
                <a:solidFill>
                  <a:prstClr val="black"/>
                </a:solidFill>
                <a:latin typeface="Times New Roman" pitchFamily="18" charset="0"/>
              </a:rPr>
              <a:pPr algn="r" defTabSz="930088" eaLnBrk="0" hangingPunct="0"/>
              <a:t>56</a:t>
            </a:fld>
            <a:endParaRPr lang="en-US" sz="1200" dirty="0">
              <a:solidFill>
                <a:prstClr val="black"/>
              </a:solidFill>
              <a:latin typeface="Times New Roman" pitchFamily="18" charset="0"/>
            </a:endParaRPr>
          </a:p>
        </p:txBody>
      </p:sp>
      <p:sp>
        <p:nvSpPr>
          <p:cNvPr id="70660" name="Rectangle 2"/>
          <p:cNvSpPr>
            <a:spLocks noGrp="1" noRot="1" noChangeAspect="1" noChangeArrowheads="1" noTextEdit="1"/>
          </p:cNvSpPr>
          <p:nvPr>
            <p:ph type="sldImg"/>
          </p:nvPr>
        </p:nvSpPr>
        <p:spPr>
          <a:xfrm>
            <a:off x="1181100" y="698500"/>
            <a:ext cx="4645025" cy="3484563"/>
          </a:xfrm>
          <a:ln/>
        </p:spPr>
      </p:sp>
      <p:sp>
        <p:nvSpPr>
          <p:cNvPr id="70661" name="Rectangle 3"/>
          <p:cNvSpPr>
            <a:spLocks noGrp="1" noChangeArrowheads="1"/>
          </p:cNvSpPr>
          <p:nvPr>
            <p:ph type="body" idx="1"/>
          </p:nvPr>
        </p:nvSpPr>
        <p:spPr>
          <a:xfrm>
            <a:off x="311364" y="4415673"/>
            <a:ext cx="6321879" cy="4182341"/>
          </a:xfrm>
          <a:noFill/>
          <a:ln/>
        </p:spPr>
        <p:txBody>
          <a:bodyPr lIns="93032" tIns="46516" rIns="93032" bIns="46516"/>
          <a:lstStyle/>
          <a:p>
            <a:pPr eaLnBrk="1" hangingPunct="1"/>
            <a:endParaRPr lang="en-US" smtClean="0"/>
          </a:p>
        </p:txBody>
      </p:sp>
    </p:spTree>
    <p:extLst>
      <p:ext uri="{BB962C8B-B14F-4D97-AF65-F5344CB8AC3E}">
        <p14:creationId xmlns:p14="http://schemas.microsoft.com/office/powerpoint/2010/main" val="142014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 Text:   the image shows a person having his blood taken</a:t>
            </a:r>
          </a:p>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57066" indent="-291179" eaLnBrk="0" hangingPunct="0">
              <a:defRPr>
                <a:solidFill>
                  <a:schemeClr val="tx1"/>
                </a:solidFill>
                <a:latin typeface="Verdana" pitchFamily="34" charset="0"/>
                <a:cs typeface="Arial" charset="0"/>
              </a:defRPr>
            </a:lvl2pPr>
            <a:lvl3pPr marL="1164717" indent="-232943" eaLnBrk="0" hangingPunct="0">
              <a:defRPr>
                <a:solidFill>
                  <a:schemeClr val="tx1"/>
                </a:solidFill>
                <a:latin typeface="Verdana" pitchFamily="34" charset="0"/>
                <a:cs typeface="Arial" charset="0"/>
              </a:defRPr>
            </a:lvl3pPr>
            <a:lvl4pPr marL="1630604" indent="-232943" eaLnBrk="0" hangingPunct="0">
              <a:defRPr>
                <a:solidFill>
                  <a:schemeClr val="tx1"/>
                </a:solidFill>
                <a:latin typeface="Verdana" pitchFamily="34" charset="0"/>
                <a:cs typeface="Arial" charset="0"/>
              </a:defRPr>
            </a:lvl4pPr>
            <a:lvl5pPr marL="2096491" indent="-232943" eaLnBrk="0" hangingPunct="0">
              <a:defRPr>
                <a:solidFill>
                  <a:schemeClr val="tx1"/>
                </a:solidFill>
                <a:latin typeface="Verdana" pitchFamily="34" charset="0"/>
                <a:cs typeface="Arial" charset="0"/>
              </a:defRPr>
            </a:lvl5pPr>
            <a:lvl6pPr marL="2562377" indent="-232943" eaLnBrk="0" fontAlgn="base" hangingPunct="0">
              <a:spcBef>
                <a:spcPct val="0"/>
              </a:spcBef>
              <a:spcAft>
                <a:spcPct val="0"/>
              </a:spcAft>
              <a:defRPr>
                <a:solidFill>
                  <a:schemeClr val="tx1"/>
                </a:solidFill>
                <a:latin typeface="Verdana" pitchFamily="34" charset="0"/>
                <a:cs typeface="Arial" charset="0"/>
              </a:defRPr>
            </a:lvl6pPr>
            <a:lvl7pPr marL="3028264" indent="-232943" eaLnBrk="0" fontAlgn="base" hangingPunct="0">
              <a:spcBef>
                <a:spcPct val="0"/>
              </a:spcBef>
              <a:spcAft>
                <a:spcPct val="0"/>
              </a:spcAft>
              <a:defRPr>
                <a:solidFill>
                  <a:schemeClr val="tx1"/>
                </a:solidFill>
                <a:latin typeface="Verdana" pitchFamily="34" charset="0"/>
                <a:cs typeface="Arial" charset="0"/>
              </a:defRPr>
            </a:lvl7pPr>
            <a:lvl8pPr marL="3494151" indent="-232943" eaLnBrk="0" fontAlgn="base" hangingPunct="0">
              <a:spcBef>
                <a:spcPct val="0"/>
              </a:spcBef>
              <a:spcAft>
                <a:spcPct val="0"/>
              </a:spcAft>
              <a:defRPr>
                <a:solidFill>
                  <a:schemeClr val="tx1"/>
                </a:solidFill>
                <a:latin typeface="Verdana" pitchFamily="34" charset="0"/>
                <a:cs typeface="Arial" charset="0"/>
              </a:defRPr>
            </a:lvl8pPr>
            <a:lvl9pPr marL="3960038" indent="-23294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11B4DC5-4703-4A7F-BBC6-DD0756295D98}" type="slidenum">
              <a:rPr lang="en-US" altLang="en-US" smtClean="0">
                <a:solidFill>
                  <a:prstClr val="black"/>
                </a:solidFill>
                <a:latin typeface="Calibri" pitchFamily="34" charset="0"/>
              </a:rPr>
              <a:pPr eaLnBrk="1" hangingPunct="1"/>
              <a:t>7</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462852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1632334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EF83C-A490-4D55-BB17-791CC55E995E}"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77063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solidFill>
                  <a:prstClr val="black"/>
                </a:solidFill>
              </a:rPr>
              <a:pPr/>
              <a:t>62</a:t>
            </a:fld>
            <a:endParaRPr lang="en-US" smtClean="0">
              <a:solidFill>
                <a:prstClr val="black"/>
              </a:solidFill>
            </a:endParaRPr>
          </a:p>
        </p:txBody>
      </p:sp>
      <p:sp>
        <p:nvSpPr>
          <p:cNvPr id="69635" name="Rectangle 7"/>
          <p:cNvSpPr txBox="1">
            <a:spLocks noGrp="1" noChangeArrowheads="1"/>
          </p:cNvSpPr>
          <p:nvPr/>
        </p:nvSpPr>
        <p:spPr bwMode="auto">
          <a:xfrm>
            <a:off x="3972240" y="8831342"/>
            <a:ext cx="3038161" cy="465060"/>
          </a:xfrm>
          <a:prstGeom prst="rect">
            <a:avLst/>
          </a:prstGeom>
          <a:noFill/>
          <a:ln w="9525">
            <a:noFill/>
            <a:miter lim="800000"/>
            <a:headEnd/>
            <a:tailEnd/>
          </a:ln>
        </p:spPr>
        <p:txBody>
          <a:bodyPr lIns="92329" tIns="46164" rIns="92329" bIns="46164" anchor="b"/>
          <a:lstStyle/>
          <a:p>
            <a:pPr algn="r" defTabSz="923060"/>
            <a:fld id="{9FEC4D68-A7A1-44F9-B3F9-92082861C986}" type="slidenum">
              <a:rPr lang="en-US" sz="1200">
                <a:solidFill>
                  <a:prstClr val="black"/>
                </a:solidFill>
                <a:latin typeface="Times New Roman" pitchFamily="18" charset="0"/>
              </a:rPr>
              <a:pPr algn="r" defTabSz="923060"/>
              <a:t>62</a:t>
            </a:fld>
            <a:endParaRPr lang="en-US" sz="1200" dirty="0">
              <a:solidFill>
                <a:prstClr val="black"/>
              </a:solidFill>
              <a:latin typeface="Times New Roman" pitchFamily="18" charset="0"/>
            </a:endParaRPr>
          </a:p>
        </p:txBody>
      </p:sp>
      <p:sp>
        <p:nvSpPr>
          <p:cNvPr id="69636" name="Rectangle 2"/>
          <p:cNvSpPr>
            <a:spLocks noGrp="1" noRot="1" noChangeAspect="1" noChangeArrowheads="1" noTextEdit="1"/>
          </p:cNvSpPr>
          <p:nvPr>
            <p:ph type="sldImg"/>
          </p:nvPr>
        </p:nvSpPr>
        <p:spPr>
          <a:xfrm>
            <a:off x="1181100" y="696913"/>
            <a:ext cx="4648200" cy="3486150"/>
          </a:xfrm>
          <a:ln/>
        </p:spPr>
      </p:sp>
      <p:sp>
        <p:nvSpPr>
          <p:cNvPr id="69637" name="Rectangle 3"/>
          <p:cNvSpPr>
            <a:spLocks noGrp="1" noChangeArrowheads="1"/>
          </p:cNvSpPr>
          <p:nvPr>
            <p:ph type="body" idx="1"/>
          </p:nvPr>
        </p:nvSpPr>
        <p:spPr>
          <a:xfrm>
            <a:off x="935684" y="4415671"/>
            <a:ext cx="5139034" cy="4183939"/>
          </a:xfrm>
          <a:noFill/>
          <a:ln/>
        </p:spPr>
        <p:txBody>
          <a:bodyPr lIns="92329" tIns="46164" rIns="92329" bIns="46164"/>
          <a:lstStyle/>
          <a:p>
            <a:pPr eaLnBrk="1" hangingPunct="1"/>
            <a:r>
              <a:rPr lang="en-US" dirty="0" smtClean="0"/>
              <a:t>Alternate text:  The</a:t>
            </a:r>
            <a:r>
              <a:rPr lang="en-US" baseline="0" dirty="0" smtClean="0"/>
              <a:t> picture depicts a stack of dollars and a stack of gold coins with a red “X” through them.</a:t>
            </a:r>
            <a:endParaRPr lang="en-US" dirty="0" smtClean="0"/>
          </a:p>
        </p:txBody>
      </p:sp>
    </p:spTree>
    <p:extLst>
      <p:ext uri="{BB962C8B-B14F-4D97-AF65-F5344CB8AC3E}">
        <p14:creationId xmlns:p14="http://schemas.microsoft.com/office/powerpoint/2010/main" val="959162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0C1DA5-2DCD-4CE3-8FB2-C7DD51F37C31}" type="slidenum">
              <a:rPr lang="en-US" smtClean="0">
                <a:solidFill>
                  <a:prstClr val="black"/>
                </a:solidFill>
              </a:rPr>
              <a:pPr/>
              <a:t>63</a:t>
            </a:fld>
            <a:endParaRPr lang="en-US" smtClean="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In order from most to least common in FY2002</a:t>
            </a:r>
          </a:p>
        </p:txBody>
      </p:sp>
    </p:spTree>
    <p:extLst>
      <p:ext uri="{BB962C8B-B14F-4D97-AF65-F5344CB8AC3E}">
        <p14:creationId xmlns:p14="http://schemas.microsoft.com/office/powerpoint/2010/main" val="1543100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The</a:t>
            </a:r>
            <a:r>
              <a:rPr lang="en-US" baseline="0" dirty="0" smtClean="0"/>
              <a:t> graphic on this page is a clock with a smiley face and feet.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838718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hangingPunct="1">
              <a:defRPr/>
            </a:pPr>
            <a:r>
              <a:rPr lang="en-US" dirty="0" smtClean="0"/>
              <a:t>Alternate</a:t>
            </a:r>
            <a:r>
              <a:rPr lang="en-US" baseline="0" dirty="0" smtClean="0"/>
              <a:t> text:  The graphics at the top of this slide are dollar bills with a $ and smiley face and feet.</a:t>
            </a:r>
            <a:endParaRPr lang="en-US" dirty="0" smtClean="0"/>
          </a:p>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817765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This figure depicts a graphic of a “screen bean” person with a light bulb over their head and their hand raised by the light bulb.</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9349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1327" indent="-341327" eaLnBrk="1" hangingPunct="1">
              <a:spcBef>
                <a:spcPct val="20000"/>
              </a:spcBef>
              <a:spcAft>
                <a:spcPts val="1197"/>
              </a:spcAft>
              <a:buClr>
                <a:srgbClr val="FF0000"/>
              </a:buClr>
              <a:buSzPct val="80000"/>
            </a:pPr>
            <a:r>
              <a:rPr lang="en-US" altLang="en-US" smtClean="0"/>
              <a:t>Alt Text:   the image shows a copy of the Belmont Report</a:t>
            </a:r>
          </a:p>
          <a:p>
            <a:pPr marL="341327" indent="-341327" eaLnBrk="1" hangingPunct="1">
              <a:spcBef>
                <a:spcPct val="20000"/>
              </a:spcBef>
              <a:spcAft>
                <a:spcPts val="1197"/>
              </a:spcAft>
              <a:buClr>
                <a:srgbClr val="FF0000"/>
              </a:buClr>
              <a:buSzPct val="80000"/>
            </a:pPr>
            <a:endParaRPr lang="en-US"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052C8C5F-F3F7-46D0-B9CA-3E2C84EF7F6B}" type="slidenum">
              <a:rPr lang="en-US" altLang="en-US" smtClean="0">
                <a:solidFill>
                  <a:prstClr val="black"/>
                </a:solidFill>
                <a:latin typeface="Calibri" pitchFamily="34" charset="0"/>
              </a:rPr>
              <a:pPr>
                <a:defRPr/>
              </a:pPr>
              <a:t>8</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16270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90DDAAF9-96C3-4A15-B4AD-D7BDDC3D7EA6}" type="slidenum">
              <a:rPr lang="en-US" altLang="en-US" smtClean="0">
                <a:solidFill>
                  <a:prstClr val="black"/>
                </a:solidFill>
                <a:latin typeface="Calibri" pitchFamily="34" charset="0"/>
              </a:rPr>
              <a:pPr>
                <a:defRPr/>
              </a:pPr>
              <a:t>10</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03164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1" y="4414178"/>
            <a:ext cx="701040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Although the FDA</a:t>
            </a:r>
            <a:r>
              <a:rPr lang="en-US" altLang="en-US" baseline="0" dirty="0" smtClean="0"/>
              <a:t> is an HHS agency</a:t>
            </a:r>
            <a:r>
              <a:rPr lang="en-US" altLang="en-US" dirty="0" smtClean="0"/>
              <a:t>, it has separate</a:t>
            </a:r>
            <a:r>
              <a:rPr lang="en-US" altLang="en-US" baseline="0" dirty="0" smtClean="0"/>
              <a:t> regulations for the research it regulates. This is necessary because of FDA’s specific mission regarding the safety of drugs, medical devices and biologics.</a:t>
            </a:r>
          </a:p>
          <a:p>
            <a:pPr eaLnBrk="1" hangingPunct="1">
              <a:spcBef>
                <a:spcPct val="0"/>
              </a:spcBef>
            </a:pPr>
            <a:endParaRPr lang="en-US" altLang="en-US" baseline="0" dirty="0" smtClean="0"/>
          </a:p>
          <a:p>
            <a:pPr eaLnBrk="1" hangingPunct="1">
              <a:spcBef>
                <a:spcPct val="0"/>
              </a:spcBef>
            </a:pPr>
            <a:r>
              <a:rPr lang="en-US" altLang="en-US" baseline="0" dirty="0" smtClean="0"/>
              <a:t>When considering which regulations apply to your proposed research, think about:</a:t>
            </a:r>
          </a:p>
          <a:p>
            <a:pPr eaLnBrk="1" hangingPunct="1">
              <a:spcBef>
                <a:spcPct val="0"/>
              </a:spcBef>
            </a:pPr>
            <a:r>
              <a:rPr lang="en-US" altLang="en-US" baseline="0" dirty="0" smtClean="0"/>
              <a:t>-which agency funds your research</a:t>
            </a:r>
          </a:p>
          <a:p>
            <a:pPr eaLnBrk="1" hangingPunct="1">
              <a:spcBef>
                <a:spcPct val="0"/>
              </a:spcBef>
            </a:pPr>
            <a:r>
              <a:rPr lang="en-US" altLang="en-US" baseline="0" dirty="0" smtClean="0"/>
              <a:t>-whether your research involves drugs, devices, or biologics regulated by the FDA or marketed in the US</a:t>
            </a:r>
          </a:p>
          <a:p>
            <a:pPr eaLnBrk="1" hangingPunct="1">
              <a:spcBef>
                <a:spcPct val="0"/>
              </a:spcBef>
            </a:pPr>
            <a:endParaRPr lang="en-US" altLang="en-US" baseline="0" dirty="0" smtClean="0"/>
          </a:p>
          <a:p>
            <a:pPr eaLnBrk="1" hangingPunct="1">
              <a:spcBef>
                <a:spcPct val="0"/>
              </a:spcBef>
            </a:pPr>
            <a:r>
              <a:rPr lang="en-US" altLang="en-US" baseline="0" dirty="0" smtClean="0"/>
              <a:t>Today we’ll be focusing specifically on the HHS regulations. If you’re research falls under the FDA regulations, you’ll want to make sure to seek out the appropriate training. If you’re not sure whether your research is FDA regulated, your IRB should be able to help you figure it out.</a:t>
            </a:r>
            <a:endParaRPr lang="en-US" altLang="en-US" dirty="0"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a:defRPr/>
            </a:pPr>
            <a:fld id="{3D33E9E2-80EC-4150-BE68-60C51AD1438F}" type="slidenum">
              <a:rPr lang="en-US" altLang="en-US" smtClean="0">
                <a:solidFill>
                  <a:prstClr val="black"/>
                </a:solidFill>
                <a:latin typeface="Calibri" pitchFamily="34" charset="0"/>
              </a:rPr>
              <a:pPr>
                <a:defRPr/>
              </a:pPr>
              <a:t>11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20936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xfrm>
            <a:off x="0" y="4414177"/>
            <a:ext cx="701040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DECE18E3-37F1-42A3-88BE-07B3DB09569B}" type="slidenum">
              <a:rPr lang="en-US" altLang="en-US" smtClean="0">
                <a:solidFill>
                  <a:prstClr val="black"/>
                </a:solidFill>
                <a:latin typeface="Calibri" pitchFamily="34" charset="0"/>
              </a:rPr>
              <a:pPr>
                <a:defRPr/>
              </a:pPr>
              <a:t>12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47157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a:defRPr/>
            </a:pPr>
            <a:fld id="{8D2976DC-9D58-4D11-998B-B6FD2A02A1C8}" type="slidenum">
              <a:rPr lang="en-US" altLang="en-US" smtClean="0">
                <a:solidFill>
                  <a:prstClr val="black"/>
                </a:solidFill>
                <a:latin typeface="Calibri" pitchFamily="34" charset="0"/>
              </a:rPr>
              <a:pPr>
                <a:defRPr/>
              </a:pPr>
              <a:t>14</a:t>
            </a:fld>
            <a:endParaRPr lang="en-US" altLang="en-US" smtClean="0">
              <a:solidFill>
                <a:prstClr val="black"/>
              </a:solidFill>
              <a:latin typeface="Calibri" pitchFamily="34" charset="0"/>
            </a:endParaRPr>
          </a:p>
        </p:txBody>
      </p:sp>
      <p:sp>
        <p:nvSpPr>
          <p:cNvPr id="12083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0" tIns="46741" rIns="93480" bIns="46741" anchor="b"/>
          <a:lstStyle>
            <a:lvl1pPr defTabSz="917575" eaLnBrk="0" hangingPunct="0">
              <a:defRPr>
                <a:solidFill>
                  <a:schemeClr val="tx1"/>
                </a:solidFill>
                <a:latin typeface="Verdana" pitchFamily="34" charset="0"/>
                <a:cs typeface="Arial" charset="0"/>
              </a:defRPr>
            </a:lvl1pPr>
            <a:lvl2pPr marL="742950" indent="-285750" defTabSz="917575" eaLnBrk="0" hangingPunct="0">
              <a:defRPr>
                <a:solidFill>
                  <a:schemeClr val="tx1"/>
                </a:solidFill>
                <a:latin typeface="Verdana" pitchFamily="34" charset="0"/>
                <a:cs typeface="Arial" charset="0"/>
              </a:defRPr>
            </a:lvl2pPr>
            <a:lvl3pPr marL="1143000" indent="-228600" defTabSz="917575" eaLnBrk="0" hangingPunct="0">
              <a:defRPr>
                <a:solidFill>
                  <a:schemeClr val="tx1"/>
                </a:solidFill>
                <a:latin typeface="Verdana" pitchFamily="34" charset="0"/>
                <a:cs typeface="Arial" charset="0"/>
              </a:defRPr>
            </a:lvl3pPr>
            <a:lvl4pPr marL="1600200" indent="-228600" defTabSz="917575" eaLnBrk="0" hangingPunct="0">
              <a:defRPr>
                <a:solidFill>
                  <a:schemeClr val="tx1"/>
                </a:solidFill>
                <a:latin typeface="Verdana" pitchFamily="34" charset="0"/>
                <a:cs typeface="Arial" charset="0"/>
              </a:defRPr>
            </a:lvl4pPr>
            <a:lvl5pPr marL="2057400" indent="-228600" defTabSz="917575" eaLnBrk="0" hangingPunct="0">
              <a:defRPr>
                <a:solidFill>
                  <a:schemeClr val="tx1"/>
                </a:solidFill>
                <a:latin typeface="Verdana" pitchFamily="34" charset="0"/>
                <a:cs typeface="Arial" charset="0"/>
              </a:defRPr>
            </a:lvl5pPr>
            <a:lvl6pPr marL="2514600" indent="-228600" defTabSz="917575" eaLnBrk="0" fontAlgn="base" hangingPunct="0">
              <a:spcBef>
                <a:spcPct val="0"/>
              </a:spcBef>
              <a:spcAft>
                <a:spcPct val="0"/>
              </a:spcAft>
              <a:defRPr>
                <a:solidFill>
                  <a:schemeClr val="tx1"/>
                </a:solidFill>
                <a:latin typeface="Verdana" pitchFamily="34" charset="0"/>
                <a:cs typeface="Arial" charset="0"/>
              </a:defRPr>
            </a:lvl6pPr>
            <a:lvl7pPr marL="2971800" indent="-228600" defTabSz="917575" eaLnBrk="0" fontAlgn="base" hangingPunct="0">
              <a:spcBef>
                <a:spcPct val="0"/>
              </a:spcBef>
              <a:spcAft>
                <a:spcPct val="0"/>
              </a:spcAft>
              <a:defRPr>
                <a:solidFill>
                  <a:schemeClr val="tx1"/>
                </a:solidFill>
                <a:latin typeface="Verdana" pitchFamily="34" charset="0"/>
                <a:cs typeface="Arial" charset="0"/>
              </a:defRPr>
            </a:lvl7pPr>
            <a:lvl8pPr marL="3429000" indent="-228600" defTabSz="917575" eaLnBrk="0" fontAlgn="base" hangingPunct="0">
              <a:spcBef>
                <a:spcPct val="0"/>
              </a:spcBef>
              <a:spcAft>
                <a:spcPct val="0"/>
              </a:spcAft>
              <a:defRPr>
                <a:solidFill>
                  <a:schemeClr val="tx1"/>
                </a:solidFill>
                <a:latin typeface="Verdana" pitchFamily="34" charset="0"/>
                <a:cs typeface="Arial" charset="0"/>
              </a:defRPr>
            </a:lvl8pPr>
            <a:lvl9pPr marL="3886200" indent="-228600" defTabSz="917575"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83BC49E-E6B1-4F2E-89AB-BCC02F9780C0}" type="slidenum">
              <a:rPr lang="en-US" altLang="en-US" sz="1200">
                <a:solidFill>
                  <a:prstClr val="black"/>
                </a:solidFill>
                <a:latin typeface="Calibri" pitchFamily="34" charset="0"/>
                <a:ea typeface="ＭＳ Ｐゴシック" pitchFamily="34" charset="-128"/>
              </a:rPr>
              <a:pPr algn="r" eaLnBrk="1" hangingPunct="1"/>
              <a:t>14</a:t>
            </a:fld>
            <a:endParaRPr lang="en-US" altLang="en-US" sz="1200">
              <a:solidFill>
                <a:prstClr val="black"/>
              </a:solidFill>
              <a:latin typeface="Calibri" pitchFamily="34" charset="0"/>
              <a:ea typeface="ＭＳ Ｐゴシック" pitchFamily="34" charset="-128"/>
            </a:endParaRPr>
          </a:p>
        </p:txBody>
      </p:sp>
      <p:sp>
        <p:nvSpPr>
          <p:cNvPr id="120836" name="Rectangle 2"/>
          <p:cNvSpPr txBox="1">
            <a:spLocks noGrp="1" noChangeArrowheads="1"/>
          </p:cNvSpPr>
          <p:nvPr/>
        </p:nvSpPr>
        <p:spPr bwMode="auto">
          <a:xfrm>
            <a:off x="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6" tIns="46987" rIns="93976" bIns="46987"/>
          <a:lstStyle>
            <a:lvl1pPr defTabSz="922338" eaLnBrk="0" hangingPunct="0">
              <a:defRPr>
                <a:solidFill>
                  <a:schemeClr val="tx1"/>
                </a:solidFill>
                <a:latin typeface="Verdana" pitchFamily="34" charset="0"/>
                <a:cs typeface="Arial" charset="0"/>
              </a:defRPr>
            </a:lvl1pPr>
            <a:lvl2pPr marL="742950" indent="-285750" defTabSz="922338" eaLnBrk="0" hangingPunct="0">
              <a:defRPr>
                <a:solidFill>
                  <a:schemeClr val="tx1"/>
                </a:solidFill>
                <a:latin typeface="Verdana" pitchFamily="34" charset="0"/>
                <a:cs typeface="Arial" charset="0"/>
              </a:defRPr>
            </a:lvl2pPr>
            <a:lvl3pPr marL="1143000" indent="-228600" defTabSz="922338" eaLnBrk="0" hangingPunct="0">
              <a:defRPr>
                <a:solidFill>
                  <a:schemeClr val="tx1"/>
                </a:solidFill>
                <a:latin typeface="Verdana" pitchFamily="34" charset="0"/>
                <a:cs typeface="Arial" charset="0"/>
              </a:defRPr>
            </a:lvl3pPr>
            <a:lvl4pPr marL="1600200" indent="-228600" defTabSz="922338" eaLnBrk="0" hangingPunct="0">
              <a:defRPr>
                <a:solidFill>
                  <a:schemeClr val="tx1"/>
                </a:solidFill>
                <a:latin typeface="Verdana" pitchFamily="34" charset="0"/>
                <a:cs typeface="Arial" charset="0"/>
              </a:defRPr>
            </a:lvl4pPr>
            <a:lvl5pPr marL="2057400" indent="-228600" defTabSz="922338" eaLnBrk="0" hangingPunct="0">
              <a:defRPr>
                <a:solidFill>
                  <a:schemeClr val="tx1"/>
                </a:solidFill>
                <a:latin typeface="Verdana" pitchFamily="34" charset="0"/>
                <a:cs typeface="Arial" charset="0"/>
              </a:defRPr>
            </a:lvl5pPr>
            <a:lvl6pPr marL="2514600" indent="-228600" defTabSz="922338" eaLnBrk="0" fontAlgn="base" hangingPunct="0">
              <a:spcBef>
                <a:spcPct val="0"/>
              </a:spcBef>
              <a:spcAft>
                <a:spcPct val="0"/>
              </a:spcAft>
              <a:defRPr>
                <a:solidFill>
                  <a:schemeClr val="tx1"/>
                </a:solidFill>
                <a:latin typeface="Verdana" pitchFamily="34" charset="0"/>
                <a:cs typeface="Arial" charset="0"/>
              </a:defRPr>
            </a:lvl6pPr>
            <a:lvl7pPr marL="2971800" indent="-228600" defTabSz="922338" eaLnBrk="0" fontAlgn="base" hangingPunct="0">
              <a:spcBef>
                <a:spcPct val="0"/>
              </a:spcBef>
              <a:spcAft>
                <a:spcPct val="0"/>
              </a:spcAft>
              <a:defRPr>
                <a:solidFill>
                  <a:schemeClr val="tx1"/>
                </a:solidFill>
                <a:latin typeface="Verdana" pitchFamily="34" charset="0"/>
                <a:cs typeface="Arial" charset="0"/>
              </a:defRPr>
            </a:lvl7pPr>
            <a:lvl8pPr marL="3429000" indent="-228600" defTabSz="922338" eaLnBrk="0" fontAlgn="base" hangingPunct="0">
              <a:spcBef>
                <a:spcPct val="0"/>
              </a:spcBef>
              <a:spcAft>
                <a:spcPct val="0"/>
              </a:spcAft>
              <a:defRPr>
                <a:solidFill>
                  <a:schemeClr val="tx1"/>
                </a:solidFill>
                <a:latin typeface="Verdana" pitchFamily="34" charset="0"/>
                <a:cs typeface="Arial" charset="0"/>
              </a:defRPr>
            </a:lvl8pPr>
            <a:lvl9pPr marL="3886200" indent="-228600" defTabSz="922338"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1200">
                <a:solidFill>
                  <a:prstClr val="black"/>
                </a:solidFill>
                <a:latin typeface="Times New Roman" pitchFamily="18" charset="0"/>
                <a:ea typeface="ＭＳ Ｐゴシック" pitchFamily="34" charset="-128"/>
              </a:rPr>
              <a:t>Kevin L. Nellis, MS, MT(ASCP)</a:t>
            </a:r>
          </a:p>
        </p:txBody>
      </p:sp>
      <p:sp>
        <p:nvSpPr>
          <p:cNvPr id="120837" name="Rectangle 3"/>
          <p:cNvSpPr txBox="1">
            <a:spLocks noGrp="1" noChangeArrowheads="1"/>
          </p:cNvSpPr>
          <p:nvPr/>
        </p:nvSpPr>
        <p:spPr bwMode="auto">
          <a:xfrm>
            <a:off x="397256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6" tIns="46987" rIns="93976" bIns="46987"/>
          <a:lstStyle>
            <a:lvl1pPr defTabSz="922338" eaLnBrk="0" hangingPunct="0">
              <a:defRPr>
                <a:solidFill>
                  <a:schemeClr val="tx1"/>
                </a:solidFill>
                <a:latin typeface="Verdana" pitchFamily="34" charset="0"/>
                <a:cs typeface="Arial" charset="0"/>
              </a:defRPr>
            </a:lvl1pPr>
            <a:lvl2pPr marL="742950" indent="-285750" defTabSz="922338" eaLnBrk="0" hangingPunct="0">
              <a:defRPr>
                <a:solidFill>
                  <a:schemeClr val="tx1"/>
                </a:solidFill>
                <a:latin typeface="Verdana" pitchFamily="34" charset="0"/>
                <a:cs typeface="Arial" charset="0"/>
              </a:defRPr>
            </a:lvl2pPr>
            <a:lvl3pPr marL="1143000" indent="-228600" defTabSz="922338" eaLnBrk="0" hangingPunct="0">
              <a:defRPr>
                <a:solidFill>
                  <a:schemeClr val="tx1"/>
                </a:solidFill>
                <a:latin typeface="Verdana" pitchFamily="34" charset="0"/>
                <a:cs typeface="Arial" charset="0"/>
              </a:defRPr>
            </a:lvl3pPr>
            <a:lvl4pPr marL="1600200" indent="-228600" defTabSz="922338" eaLnBrk="0" hangingPunct="0">
              <a:defRPr>
                <a:solidFill>
                  <a:schemeClr val="tx1"/>
                </a:solidFill>
                <a:latin typeface="Verdana" pitchFamily="34" charset="0"/>
                <a:cs typeface="Arial" charset="0"/>
              </a:defRPr>
            </a:lvl4pPr>
            <a:lvl5pPr marL="2057400" indent="-228600" defTabSz="922338" eaLnBrk="0" hangingPunct="0">
              <a:defRPr>
                <a:solidFill>
                  <a:schemeClr val="tx1"/>
                </a:solidFill>
                <a:latin typeface="Verdana" pitchFamily="34" charset="0"/>
                <a:cs typeface="Arial" charset="0"/>
              </a:defRPr>
            </a:lvl5pPr>
            <a:lvl6pPr marL="2514600" indent="-228600" defTabSz="922338" eaLnBrk="0" fontAlgn="base" hangingPunct="0">
              <a:spcBef>
                <a:spcPct val="0"/>
              </a:spcBef>
              <a:spcAft>
                <a:spcPct val="0"/>
              </a:spcAft>
              <a:defRPr>
                <a:solidFill>
                  <a:schemeClr val="tx1"/>
                </a:solidFill>
                <a:latin typeface="Verdana" pitchFamily="34" charset="0"/>
                <a:cs typeface="Arial" charset="0"/>
              </a:defRPr>
            </a:lvl6pPr>
            <a:lvl7pPr marL="2971800" indent="-228600" defTabSz="922338" eaLnBrk="0" fontAlgn="base" hangingPunct="0">
              <a:spcBef>
                <a:spcPct val="0"/>
              </a:spcBef>
              <a:spcAft>
                <a:spcPct val="0"/>
              </a:spcAft>
              <a:defRPr>
                <a:solidFill>
                  <a:schemeClr val="tx1"/>
                </a:solidFill>
                <a:latin typeface="Verdana" pitchFamily="34" charset="0"/>
                <a:cs typeface="Arial" charset="0"/>
              </a:defRPr>
            </a:lvl7pPr>
            <a:lvl8pPr marL="3429000" indent="-228600" defTabSz="922338" eaLnBrk="0" fontAlgn="base" hangingPunct="0">
              <a:spcBef>
                <a:spcPct val="0"/>
              </a:spcBef>
              <a:spcAft>
                <a:spcPct val="0"/>
              </a:spcAft>
              <a:defRPr>
                <a:solidFill>
                  <a:schemeClr val="tx1"/>
                </a:solidFill>
                <a:latin typeface="Verdana" pitchFamily="34" charset="0"/>
                <a:cs typeface="Arial" charset="0"/>
              </a:defRPr>
            </a:lvl8pPr>
            <a:lvl9pPr marL="3886200" indent="-228600" defTabSz="92233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n-US" altLang="en-US" sz="1200">
                <a:solidFill>
                  <a:prstClr val="black"/>
                </a:solidFill>
                <a:latin typeface="Times New Roman" pitchFamily="18" charset="0"/>
                <a:ea typeface="ＭＳ Ｐゴシック" pitchFamily="34" charset="-128"/>
              </a:rPr>
              <a:t>February 8, 2008</a:t>
            </a:r>
          </a:p>
        </p:txBody>
      </p:sp>
      <p:sp>
        <p:nvSpPr>
          <p:cNvPr id="120838"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6" tIns="46987" rIns="93976" bIns="46987" anchor="b"/>
          <a:lstStyle>
            <a:lvl1pPr defTabSz="922338" eaLnBrk="0" hangingPunct="0">
              <a:defRPr>
                <a:solidFill>
                  <a:schemeClr val="tx1"/>
                </a:solidFill>
                <a:latin typeface="Verdana" pitchFamily="34" charset="0"/>
                <a:cs typeface="Arial" charset="0"/>
              </a:defRPr>
            </a:lvl1pPr>
            <a:lvl2pPr marL="742950" indent="-285750" defTabSz="922338" eaLnBrk="0" hangingPunct="0">
              <a:defRPr>
                <a:solidFill>
                  <a:schemeClr val="tx1"/>
                </a:solidFill>
                <a:latin typeface="Verdana" pitchFamily="34" charset="0"/>
                <a:cs typeface="Arial" charset="0"/>
              </a:defRPr>
            </a:lvl2pPr>
            <a:lvl3pPr marL="1143000" indent="-228600" defTabSz="922338" eaLnBrk="0" hangingPunct="0">
              <a:defRPr>
                <a:solidFill>
                  <a:schemeClr val="tx1"/>
                </a:solidFill>
                <a:latin typeface="Verdana" pitchFamily="34" charset="0"/>
                <a:cs typeface="Arial" charset="0"/>
              </a:defRPr>
            </a:lvl3pPr>
            <a:lvl4pPr marL="1600200" indent="-228600" defTabSz="922338" eaLnBrk="0" hangingPunct="0">
              <a:defRPr>
                <a:solidFill>
                  <a:schemeClr val="tx1"/>
                </a:solidFill>
                <a:latin typeface="Verdana" pitchFamily="34" charset="0"/>
                <a:cs typeface="Arial" charset="0"/>
              </a:defRPr>
            </a:lvl4pPr>
            <a:lvl5pPr marL="2057400" indent="-228600" defTabSz="922338" eaLnBrk="0" hangingPunct="0">
              <a:defRPr>
                <a:solidFill>
                  <a:schemeClr val="tx1"/>
                </a:solidFill>
                <a:latin typeface="Verdana" pitchFamily="34" charset="0"/>
                <a:cs typeface="Arial" charset="0"/>
              </a:defRPr>
            </a:lvl5pPr>
            <a:lvl6pPr marL="2514600" indent="-228600" defTabSz="922338" eaLnBrk="0" fontAlgn="base" hangingPunct="0">
              <a:spcBef>
                <a:spcPct val="0"/>
              </a:spcBef>
              <a:spcAft>
                <a:spcPct val="0"/>
              </a:spcAft>
              <a:defRPr>
                <a:solidFill>
                  <a:schemeClr val="tx1"/>
                </a:solidFill>
                <a:latin typeface="Verdana" pitchFamily="34" charset="0"/>
                <a:cs typeface="Arial" charset="0"/>
              </a:defRPr>
            </a:lvl6pPr>
            <a:lvl7pPr marL="2971800" indent="-228600" defTabSz="922338" eaLnBrk="0" fontAlgn="base" hangingPunct="0">
              <a:spcBef>
                <a:spcPct val="0"/>
              </a:spcBef>
              <a:spcAft>
                <a:spcPct val="0"/>
              </a:spcAft>
              <a:defRPr>
                <a:solidFill>
                  <a:schemeClr val="tx1"/>
                </a:solidFill>
                <a:latin typeface="Verdana" pitchFamily="34" charset="0"/>
                <a:cs typeface="Arial" charset="0"/>
              </a:defRPr>
            </a:lvl7pPr>
            <a:lvl8pPr marL="3429000" indent="-228600" defTabSz="922338" eaLnBrk="0" fontAlgn="base" hangingPunct="0">
              <a:spcBef>
                <a:spcPct val="0"/>
              </a:spcBef>
              <a:spcAft>
                <a:spcPct val="0"/>
              </a:spcAft>
              <a:defRPr>
                <a:solidFill>
                  <a:schemeClr val="tx1"/>
                </a:solidFill>
                <a:latin typeface="Verdana" pitchFamily="34" charset="0"/>
                <a:cs typeface="Arial" charset="0"/>
              </a:defRPr>
            </a:lvl8pPr>
            <a:lvl9pPr marL="3886200" indent="-228600" defTabSz="92233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45CD8F1C-0A5F-4682-BD00-B428B2494B34}" type="slidenum">
              <a:rPr lang="en-US" altLang="en-US" sz="1200">
                <a:solidFill>
                  <a:prstClr val="black"/>
                </a:solidFill>
                <a:latin typeface="Times New Roman" pitchFamily="18" charset="0"/>
                <a:ea typeface="ＭＳ Ｐゴシック" pitchFamily="34" charset="-128"/>
              </a:rPr>
              <a:pPr algn="r" eaLnBrk="1" hangingPunct="1"/>
              <a:t>14</a:t>
            </a:fld>
            <a:endParaRPr lang="en-US" altLang="en-US" sz="1200">
              <a:solidFill>
                <a:prstClr val="black"/>
              </a:solidFill>
              <a:latin typeface="Times New Roman" pitchFamily="18" charset="0"/>
              <a:ea typeface="ＭＳ Ｐゴシック" pitchFamily="34" charset="-128"/>
            </a:endParaRPr>
          </a:p>
        </p:txBody>
      </p:sp>
      <p:sp>
        <p:nvSpPr>
          <p:cNvPr id="120839" name="Rectangle 2"/>
          <p:cNvSpPr>
            <a:spLocks noGrp="1" noRot="1" noChangeAspect="1" noChangeArrowheads="1" noTextEdit="1"/>
          </p:cNvSpPr>
          <p:nvPr>
            <p:ph type="sldImg"/>
          </p:nvPr>
        </p:nvSpPr>
        <p:spPr bwMode="auto">
          <a:xfrm>
            <a:off x="1158875" y="687388"/>
            <a:ext cx="4687888"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40" name="Rectangle 3"/>
          <p:cNvSpPr>
            <a:spLocks noGrp="1" noChangeArrowheads="1"/>
          </p:cNvSpPr>
          <p:nvPr>
            <p:ph type="body" idx="1"/>
          </p:nvPr>
        </p:nvSpPr>
        <p:spPr bwMode="auto">
          <a:xfrm>
            <a:off x="912001" y="4430316"/>
            <a:ext cx="5173416" cy="4207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76" tIns="46987" rIns="93976" bIns="46987" numCol="1" anchor="t" anchorCtr="0" compatLnSpc="1">
            <a:prstTxWarp prst="textNoShape">
              <a:avLst/>
            </a:prstTxWarp>
          </a:bodyPr>
          <a:lstStyle/>
          <a:p>
            <a:pPr marL="232943" indent="-232943" eaLnBrk="1" hangingPunct="1">
              <a:lnSpc>
                <a:spcPct val="90000"/>
              </a:lnSpc>
              <a:spcBef>
                <a:spcPct val="0"/>
              </a:spcBef>
            </a:pPr>
            <a:r>
              <a:rPr lang="en-US" altLang="en-US" smtClean="0"/>
              <a:t>	Jurisdiction		</a:t>
            </a:r>
          </a:p>
        </p:txBody>
      </p:sp>
    </p:spTree>
    <p:extLst>
      <p:ext uri="{BB962C8B-B14F-4D97-AF65-F5344CB8AC3E}">
        <p14:creationId xmlns:p14="http://schemas.microsoft.com/office/powerpoint/2010/main" val="323933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276745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85EC642-259C-41BE-8C26-B11C29E6FFE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568909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4479D4AD-A4D5-4A6D-B527-2FD3E84DEA5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6009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AA512C00-9EE0-458D-930B-9509B32FE33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067518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ED91F978-079C-43BB-8090-F33577864FE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372464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7434FBF1-2F7B-423B-9E44-7A1426330F1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52697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EBB310BB-4C86-4403-AB1B-04654A185D4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327353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E158814-84F9-4232-885F-6417EAF3C67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296738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049D36A-1EFE-4CC7-B9F1-E4119D6C78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80199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1FFBB0-1AF0-49F3-9A95-23C8A0C81CD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574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83370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82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5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6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209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63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30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80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952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454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solidFill>
                <a:prstClr val="black">
                  <a:tint val="75000"/>
                </a:prstClr>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black">
                  <a:tint val="75000"/>
                </a:prstClr>
              </a:solidFill>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4431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132517" y="0"/>
            <a:ext cx="10590687" cy="6858000"/>
          </a:xfrm>
          <a:prstGeom prst="rect">
            <a:avLst/>
          </a:prstGeom>
        </p:spPr>
      </p:pic>
      <p:sp>
        <p:nvSpPr>
          <p:cNvPr id="2" name="Title 1"/>
          <p:cNvSpPr>
            <a:spLocks noGrp="1"/>
          </p:cNvSpPr>
          <p:nvPr>
            <p:ph type="ctrTitle"/>
          </p:nvPr>
        </p:nvSpPr>
        <p:spPr>
          <a:xfrm>
            <a:off x="-77304" y="474529"/>
            <a:ext cx="5994215" cy="3782281"/>
          </a:xfrm>
        </p:spPr>
        <p:txBody>
          <a:bodyPr anchor="ctr">
            <a:noAutofit/>
          </a:bodyPr>
          <a:lstStyle>
            <a:lvl1pPr>
              <a:lnSpc>
                <a:spcPct val="100000"/>
              </a:lnSpc>
              <a:defRPr sz="440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789608" y="6121402"/>
            <a:ext cx="3925448" cy="604519"/>
          </a:xfrm>
          <a:prstGeom prst="rect">
            <a:avLst/>
          </a:prstGeom>
        </p:spPr>
      </p:pic>
      <p:pic>
        <p:nvPicPr>
          <p:cNvPr id="11" name="Picture 10"/>
          <p:cNvPicPr>
            <a:picLocks noChangeAspect="1"/>
          </p:cNvPicPr>
          <p:nvPr userDrawn="1"/>
        </p:nvPicPr>
        <p:blipFill>
          <a:blip r:embed="rId4"/>
          <a:stretch>
            <a:fillRect/>
          </a:stretch>
        </p:blipFill>
        <p:spPr>
          <a:xfrm>
            <a:off x="-77304" y="6039431"/>
            <a:ext cx="686948" cy="686490"/>
          </a:xfrm>
          <a:prstGeom prst="rect">
            <a:avLst/>
          </a:prstGeom>
        </p:spPr>
      </p:pic>
      <p:sp>
        <p:nvSpPr>
          <p:cNvPr id="9" name="TextBox 8"/>
          <p:cNvSpPr txBox="1"/>
          <p:nvPr userDrawn="1"/>
        </p:nvSpPr>
        <p:spPr>
          <a:xfrm>
            <a:off x="2013601" y="6580615"/>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prstClr val="white"/>
                </a:solidFill>
                <a:latin typeface="Helvetica"/>
                <a:cs typeface="+mn-cs"/>
              </a:rPr>
              <a:t>Office of Extramural Programs</a:t>
            </a:r>
            <a:endParaRPr lang="en-US" sz="1100" i="1" dirty="0">
              <a:solidFill>
                <a:prstClr val="white"/>
              </a:solidFill>
              <a:latin typeface="Helvetica"/>
              <a:cs typeface="+mn-cs"/>
            </a:endParaRPr>
          </a:p>
        </p:txBody>
      </p:sp>
    </p:spTree>
    <p:extLst>
      <p:ext uri="{BB962C8B-B14F-4D97-AF65-F5344CB8AC3E}">
        <p14:creationId xmlns:p14="http://schemas.microsoft.com/office/powerpoint/2010/main" val="1079900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189650" cy="1085532"/>
          </a:xfrm>
        </p:spPr>
        <p:txBody>
          <a:bodyPr/>
          <a:lstStyle/>
          <a:p>
            <a:r>
              <a:rPr lang="en-US" dirty="0" smtClean="0"/>
              <a:t>Click to edit title</a:t>
            </a:r>
            <a:endParaRPr lang="en-US" dirty="0"/>
          </a:p>
        </p:txBody>
      </p:sp>
      <p:sp>
        <p:nvSpPr>
          <p:cNvPr id="3" name="Content Placeholder 2"/>
          <p:cNvSpPr>
            <a:spLocks noGrp="1"/>
          </p:cNvSpPr>
          <p:nvPr>
            <p:ph idx="1"/>
          </p:nvPr>
        </p:nvSpPr>
        <p:spPr>
          <a:xfrm>
            <a:off x="457200" y="1524318"/>
            <a:ext cx="8251794" cy="4373563"/>
          </a:xfrm>
        </p:spPr>
        <p:txBody>
          <a:bodyPr/>
          <a:lstStyle>
            <a:lvl1pPr>
              <a:spcAft>
                <a:spcPts val="0"/>
              </a:spcAft>
              <a:defRPr b="0"/>
            </a:lvl1pPr>
            <a:lvl2pPr>
              <a:defRPr b="0"/>
            </a:lvl2pPr>
            <a:lvl3pPr>
              <a:defRPr b="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dirty="0">
              <a:solidFill>
                <a:srgbClr val="20558A"/>
              </a:solidFill>
            </a:endParaRPr>
          </a:p>
        </p:txBody>
      </p:sp>
    </p:spTree>
    <p:extLst>
      <p:ext uri="{BB962C8B-B14F-4D97-AF65-F5344CB8AC3E}">
        <p14:creationId xmlns:p14="http://schemas.microsoft.com/office/powerpoint/2010/main" val="2436439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952" y="363984"/>
            <a:ext cx="7772400" cy="4321175"/>
          </a:xfrm>
        </p:spPr>
        <p:txBody>
          <a:bodyPr vert="horz" lIns="91440" tIns="45720" rIns="91440" bIns="45720" rtlCol="0" anchor="b" anchorCtr="0">
            <a:noAutofit/>
          </a:bodyPr>
          <a:lstStyle>
            <a:lvl1pPr>
              <a:defRPr lang="en-US" sz="4400" b="1" spc="-80" dirty="0">
                <a:solidFill>
                  <a:srgbClr val="65666A"/>
                </a:solidFill>
              </a:defRPr>
            </a:lvl1pPr>
          </a:lstStyle>
          <a:p>
            <a:pPr lvl="0">
              <a:lnSpc>
                <a:spcPct val="100000"/>
              </a:lnSpc>
            </a:pPr>
            <a:r>
              <a:rPr lang="en-US" dirty="0" smtClean="0"/>
              <a:t>Click to edit title</a:t>
            </a:r>
            <a:endParaRPr lang="en-US" dirty="0"/>
          </a:p>
        </p:txBody>
      </p:sp>
      <p:sp>
        <p:nvSpPr>
          <p:cNvPr id="3" name="Text Placeholder 2"/>
          <p:cNvSpPr>
            <a:spLocks noGrp="1"/>
          </p:cNvSpPr>
          <p:nvPr>
            <p:ph type="body" idx="1" hasCustomPrompt="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0B96ED47-2E6B-4A4F-8A0C-C0FAF2C608B4}" type="datetime4">
              <a:rPr lang="en-US" smtClean="0"/>
              <a:pPr/>
              <a:t>October 5,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20558A"/>
                </a:solidFill>
              </a:rPr>
              <a:pPr/>
              <a:t>‹#›</a:t>
            </a:fld>
            <a:endParaRPr lang="en-US" dirty="0">
              <a:solidFill>
                <a:srgbClr val="20558A"/>
              </a:solidFill>
            </a:endParaRPr>
          </a:p>
        </p:txBody>
      </p:sp>
    </p:spTree>
    <p:extLst>
      <p:ext uri="{BB962C8B-B14F-4D97-AF65-F5344CB8AC3E}">
        <p14:creationId xmlns:p14="http://schemas.microsoft.com/office/powerpoint/2010/main" val="3063841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8B00B0-F40D-4268-B362-6F268B4A4A7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81817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hasCustomPrompt="1"/>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smtClean="0"/>
              <a:t>Click to edit text</a:t>
            </a:r>
          </a:p>
        </p:txBody>
      </p:sp>
      <p:sp>
        <p:nvSpPr>
          <p:cNvPr id="6" name="Content Placeholder 5"/>
          <p:cNvSpPr>
            <a:spLocks noGrp="1"/>
          </p:cNvSpPr>
          <p:nvPr>
            <p:ph sz="quarter" idx="4" hasCustomPrompt="1"/>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smtClean="0"/>
              <a:t>Second level</a:t>
            </a:r>
          </a:p>
          <a:p>
            <a:pPr marL="685800" lvl="2" indent="-182880" algn="l" defTabSz="914400" rtl="0" eaLnBrk="1" latinLnBrk="0" hangingPunct="1">
              <a:spcBef>
                <a:spcPct val="20000"/>
              </a:spcBef>
              <a:buClr>
                <a:schemeClr val="tx2"/>
              </a:buClr>
              <a:buFont typeface="Arial" pitchFamily="34" charset="0"/>
              <a:buChar char="•"/>
            </a:pPr>
            <a:r>
              <a:rPr lang="en-US" dirty="0" smtClean="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5, 2016</a:t>
            </a:fld>
            <a:endParaRPr lang="en-US"/>
          </a:p>
        </p:txBody>
      </p:sp>
      <p:sp>
        <p:nvSpPr>
          <p:cNvPr id="8" name="Footer Placeholder 7"/>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415572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B40815E6-CD3C-4202-9AFB-3B3BD9C5F12D}" type="datetime4">
              <a:rPr lang="en-US" smtClean="0"/>
              <a:pPr/>
              <a:t>October 5, 2016</a:t>
            </a:fld>
            <a:endParaRPr lang="en-US"/>
          </a:p>
        </p:txBody>
      </p:sp>
      <p:sp>
        <p:nvSpPr>
          <p:cNvPr id="4" name="Footer Placeholder 3"/>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198177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a:p>
        </p:txBody>
      </p:sp>
    </p:spTree>
    <p:extLst>
      <p:ext uri="{BB962C8B-B14F-4D97-AF65-F5344CB8AC3E}">
        <p14:creationId xmlns:p14="http://schemas.microsoft.com/office/powerpoint/2010/main" val="3474713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516D3-97CB-4A93-BC63-8C8AFCBB4D91}" type="datetime4">
              <a:rPr lang="en-US" smtClean="0"/>
              <a:pPr/>
              <a:t>October 5, 2016</a:t>
            </a:fld>
            <a:endParaRPr lang="en-US"/>
          </a:p>
        </p:txBody>
      </p:sp>
      <p:sp>
        <p:nvSpPr>
          <p:cNvPr id="3" name="Footer Placeholder 2"/>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2055890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283E5473-1B68-4611-AC64-24A51BB7890F}"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
        <p:nvSpPr>
          <p:cNvPr id="8" name="Title 7"/>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3642402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2C0C8A-52DD-41EA-B505-C8C95E31F06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hasCustomPrompt="1"/>
          </p:nvPr>
        </p:nvSpPr>
        <p:spPr>
          <a:xfrm>
            <a:off x="457200" y="4953000"/>
            <a:ext cx="8153400" cy="762000"/>
          </a:xfrm>
        </p:spPr>
        <p:txBody>
          <a:bodyPr anchor="t">
            <a:normAutofit/>
          </a:bodyPr>
          <a:lstStyle>
            <a:lvl1pPr>
              <a:defRPr sz="3200" b="1"/>
            </a:lvl1pPr>
          </a:lstStyle>
          <a:p>
            <a:r>
              <a:rPr lang="en-US" dirty="0" smtClean="0"/>
              <a:t>Click to edit title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65499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a:solidFill>
                <a:prstClr val="black"/>
              </a:solidFill>
              <a:latin typeface="Helvetica"/>
              <a:cs typeface="+mn-cs"/>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2052014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solidFill>
                <a:srgbClr val="007635"/>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007635"/>
              </a:solidFill>
            </a:endParaRP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50955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69325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solidFill>
                <a:srgbClr val="00763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20376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7635"/>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7635"/>
              </a:solidFill>
            </a:endParaRPr>
          </a:p>
        </p:txBody>
      </p:sp>
    </p:spTree>
    <p:extLst>
      <p:ext uri="{BB962C8B-B14F-4D97-AF65-F5344CB8AC3E}">
        <p14:creationId xmlns:p14="http://schemas.microsoft.com/office/powerpoint/2010/main" val="32284314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title="NIH Photo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17058610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7635"/>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498016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solidFill>
                <a:srgbClr val="007635"/>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22368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763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80117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solidFill>
                <a:srgbClr val="007635"/>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007635"/>
              </a:solidFill>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pPr>
                <a:defRPr/>
              </a:pPr>
              <a:t>‹#›</a:t>
            </a:fld>
            <a:endParaRPr lang="en-US" dirty="0"/>
          </a:p>
        </p:txBody>
      </p:sp>
    </p:spTree>
    <p:extLst>
      <p:ext uri="{BB962C8B-B14F-4D97-AF65-F5344CB8AC3E}">
        <p14:creationId xmlns:p14="http://schemas.microsoft.com/office/powerpoint/2010/main" val="3602766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132517" y="0"/>
            <a:ext cx="10590687" cy="6858000"/>
          </a:xfrm>
          <a:prstGeom prst="rect">
            <a:avLst/>
          </a:prstGeom>
        </p:spPr>
      </p:pic>
      <p:sp>
        <p:nvSpPr>
          <p:cNvPr id="2" name="Title 1"/>
          <p:cNvSpPr>
            <a:spLocks noGrp="1"/>
          </p:cNvSpPr>
          <p:nvPr>
            <p:ph type="ctrTitle"/>
          </p:nvPr>
        </p:nvSpPr>
        <p:spPr>
          <a:xfrm>
            <a:off x="-77304" y="474529"/>
            <a:ext cx="5994215" cy="3782281"/>
          </a:xfrm>
        </p:spPr>
        <p:txBody>
          <a:bodyPr anchor="ctr">
            <a:noAutofit/>
          </a:bodyPr>
          <a:lstStyle>
            <a:lvl1pPr>
              <a:lnSpc>
                <a:spcPct val="100000"/>
              </a:lnSpc>
              <a:defRPr sz="440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789608" y="6121402"/>
            <a:ext cx="3925448" cy="604519"/>
          </a:xfrm>
          <a:prstGeom prst="rect">
            <a:avLst/>
          </a:prstGeom>
        </p:spPr>
      </p:pic>
      <p:pic>
        <p:nvPicPr>
          <p:cNvPr id="11" name="Picture 10"/>
          <p:cNvPicPr>
            <a:picLocks noChangeAspect="1"/>
          </p:cNvPicPr>
          <p:nvPr userDrawn="1"/>
        </p:nvPicPr>
        <p:blipFill>
          <a:blip r:embed="rId4"/>
          <a:stretch>
            <a:fillRect/>
          </a:stretch>
        </p:blipFill>
        <p:spPr>
          <a:xfrm>
            <a:off x="-77304" y="6039431"/>
            <a:ext cx="686948" cy="686490"/>
          </a:xfrm>
          <a:prstGeom prst="rect">
            <a:avLst/>
          </a:prstGeom>
        </p:spPr>
      </p:pic>
      <p:sp>
        <p:nvSpPr>
          <p:cNvPr id="9" name="TextBox 8"/>
          <p:cNvSpPr txBox="1"/>
          <p:nvPr userDrawn="1"/>
        </p:nvSpPr>
        <p:spPr>
          <a:xfrm>
            <a:off x="2013601" y="6580615"/>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prstClr val="white"/>
                </a:solidFill>
                <a:latin typeface="Helvetica"/>
                <a:cs typeface="+mn-cs"/>
              </a:rPr>
              <a:t>Office of Extramural Programs</a:t>
            </a:r>
            <a:endParaRPr lang="en-US" sz="1100" i="1" dirty="0">
              <a:solidFill>
                <a:prstClr val="white"/>
              </a:solidFill>
              <a:latin typeface="Helvetica"/>
              <a:cs typeface="+mn-cs"/>
            </a:endParaRPr>
          </a:p>
        </p:txBody>
      </p:sp>
    </p:spTree>
    <p:extLst>
      <p:ext uri="{BB962C8B-B14F-4D97-AF65-F5344CB8AC3E}">
        <p14:creationId xmlns:p14="http://schemas.microsoft.com/office/powerpoint/2010/main" val="2612499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189650" cy="1085532"/>
          </a:xfrm>
        </p:spPr>
        <p:txBody>
          <a:bodyPr/>
          <a:lstStyle/>
          <a:p>
            <a:r>
              <a:rPr lang="en-US" dirty="0" smtClean="0"/>
              <a:t>Click to edit title</a:t>
            </a:r>
            <a:endParaRPr lang="en-US" dirty="0"/>
          </a:p>
        </p:txBody>
      </p:sp>
      <p:sp>
        <p:nvSpPr>
          <p:cNvPr id="3" name="Content Placeholder 2"/>
          <p:cNvSpPr>
            <a:spLocks noGrp="1"/>
          </p:cNvSpPr>
          <p:nvPr>
            <p:ph idx="1"/>
          </p:nvPr>
        </p:nvSpPr>
        <p:spPr>
          <a:xfrm>
            <a:off x="457200" y="1524318"/>
            <a:ext cx="8251794" cy="437356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49C33A2-3163-483A-9B35-1E5A8637D871}" type="datetime4">
              <a:rPr lang="en-US" smtClean="0"/>
              <a:pPr/>
              <a:t>October 5, 2016</a:t>
            </a:fld>
            <a:endParaRPr lang="en-US"/>
          </a:p>
        </p:txBody>
      </p:sp>
      <p:sp>
        <p:nvSpPr>
          <p:cNvPr id="5" name="Footer Placeholder 4"/>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207950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952" y="363984"/>
            <a:ext cx="7772400" cy="4321175"/>
          </a:xfrm>
        </p:spPr>
        <p:txBody>
          <a:bodyPr vert="horz" lIns="91440" tIns="45720" rIns="91440" bIns="45720" rtlCol="0" anchor="b" anchorCtr="0">
            <a:noAutofit/>
          </a:bodyPr>
          <a:lstStyle>
            <a:lvl1pPr>
              <a:defRPr lang="en-US" sz="4400" b="1" spc="-80" dirty="0">
                <a:solidFill>
                  <a:srgbClr val="65666A"/>
                </a:solidFill>
              </a:defRPr>
            </a:lvl1pPr>
          </a:lstStyle>
          <a:p>
            <a:pPr lvl="0">
              <a:lnSpc>
                <a:spcPct val="100000"/>
              </a:lnSpc>
            </a:pPr>
            <a:r>
              <a:rPr lang="en-US" dirty="0" smtClean="0"/>
              <a:t>Click to edit title</a:t>
            </a:r>
            <a:endParaRPr lang="en-US" dirty="0"/>
          </a:p>
        </p:txBody>
      </p:sp>
      <p:sp>
        <p:nvSpPr>
          <p:cNvPr id="3" name="Text Placeholder 2"/>
          <p:cNvSpPr>
            <a:spLocks noGrp="1"/>
          </p:cNvSpPr>
          <p:nvPr>
            <p:ph type="body" idx="1" hasCustomPrompt="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0B96ED47-2E6B-4A4F-8A0C-C0FAF2C608B4}" type="datetime4">
              <a:rPr lang="en-US" smtClean="0"/>
              <a:pPr/>
              <a:t>October 5,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20558A"/>
                </a:solidFill>
              </a:rPr>
              <a:pPr/>
              <a:t>‹#›</a:t>
            </a:fld>
            <a:endParaRPr lang="en-US" dirty="0">
              <a:solidFill>
                <a:srgbClr val="20558A"/>
              </a:solidFill>
            </a:endParaRPr>
          </a:p>
        </p:txBody>
      </p:sp>
    </p:spTree>
    <p:extLst>
      <p:ext uri="{BB962C8B-B14F-4D97-AF65-F5344CB8AC3E}">
        <p14:creationId xmlns:p14="http://schemas.microsoft.com/office/powerpoint/2010/main" val="912436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8B00B0-F40D-4268-B362-6F268B4A4A7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141566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hasCustomPrompt="1"/>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smtClean="0"/>
              <a:t>Click to edit text</a:t>
            </a:r>
          </a:p>
        </p:txBody>
      </p:sp>
      <p:sp>
        <p:nvSpPr>
          <p:cNvPr id="6" name="Content Placeholder 5"/>
          <p:cNvSpPr>
            <a:spLocks noGrp="1"/>
          </p:cNvSpPr>
          <p:nvPr>
            <p:ph sz="quarter" idx="4" hasCustomPrompt="1"/>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smtClean="0"/>
              <a:t>Second level</a:t>
            </a:r>
          </a:p>
          <a:p>
            <a:pPr marL="685800" lvl="2" indent="-182880" algn="l" defTabSz="914400" rtl="0" eaLnBrk="1" latinLnBrk="0" hangingPunct="1">
              <a:spcBef>
                <a:spcPct val="20000"/>
              </a:spcBef>
              <a:buClr>
                <a:schemeClr val="tx2"/>
              </a:buClr>
              <a:buFont typeface="Arial" pitchFamily="34" charset="0"/>
              <a:buChar char="•"/>
            </a:pPr>
            <a:r>
              <a:rPr lang="en-US" dirty="0" smtClean="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5, 2016</a:t>
            </a:fld>
            <a:endParaRPr lang="en-US"/>
          </a:p>
        </p:txBody>
      </p:sp>
      <p:sp>
        <p:nvSpPr>
          <p:cNvPr id="8" name="Footer Placeholder 7"/>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433297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B40815E6-CD3C-4202-9AFB-3B3BD9C5F12D}" type="datetime4">
              <a:rPr lang="en-US" smtClean="0"/>
              <a:pPr/>
              <a:t>October 5, 2016</a:t>
            </a:fld>
            <a:endParaRPr lang="en-US"/>
          </a:p>
        </p:txBody>
      </p:sp>
      <p:sp>
        <p:nvSpPr>
          <p:cNvPr id="4" name="Footer Placeholder 3"/>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219054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516D3-97CB-4A93-BC63-8C8AFCBB4D91}" type="datetime4">
              <a:rPr lang="en-US" smtClean="0"/>
              <a:pPr/>
              <a:t>October 5, 2016</a:t>
            </a:fld>
            <a:endParaRPr lang="en-US"/>
          </a:p>
        </p:txBody>
      </p:sp>
      <p:sp>
        <p:nvSpPr>
          <p:cNvPr id="3" name="Footer Placeholder 2"/>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248976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171655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283E5473-1B68-4611-AC64-24A51BB7890F}"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
        <p:nvSpPr>
          <p:cNvPr id="8" name="Title 7"/>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000205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2C0C8A-52DD-41EA-B505-C8C95E31F06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hasCustomPrompt="1"/>
          </p:nvPr>
        </p:nvSpPr>
        <p:spPr>
          <a:xfrm>
            <a:off x="457200" y="4953000"/>
            <a:ext cx="8153400" cy="762000"/>
          </a:xfrm>
        </p:spPr>
        <p:txBody>
          <a:bodyPr anchor="t">
            <a:normAutofit/>
          </a:bodyPr>
          <a:lstStyle>
            <a:lvl1pPr>
              <a:defRPr sz="3200" b="1"/>
            </a:lvl1pPr>
          </a:lstStyle>
          <a:p>
            <a:r>
              <a:rPr lang="en-US" dirty="0" smtClean="0"/>
              <a:t>Click to edit title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028773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dirty="0">
              <a:solidFill>
                <a:srgbClr val="007635"/>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dirty="0">
              <a:solidFill>
                <a:srgbClr val="007635"/>
              </a:solidFill>
              <a:latin typeface="Helvetica"/>
              <a:cs typeface="+mn-cs"/>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1827189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132517" y="0"/>
            <a:ext cx="10590687" cy="6858000"/>
          </a:xfrm>
          <a:prstGeom prst="rect">
            <a:avLst/>
          </a:prstGeom>
        </p:spPr>
      </p:pic>
      <p:sp>
        <p:nvSpPr>
          <p:cNvPr id="2" name="Title 1"/>
          <p:cNvSpPr>
            <a:spLocks noGrp="1"/>
          </p:cNvSpPr>
          <p:nvPr>
            <p:ph type="ctrTitle"/>
          </p:nvPr>
        </p:nvSpPr>
        <p:spPr>
          <a:xfrm>
            <a:off x="-77304" y="474529"/>
            <a:ext cx="5994215" cy="3782281"/>
          </a:xfrm>
        </p:spPr>
        <p:txBody>
          <a:bodyPr anchor="ctr">
            <a:noAutofit/>
          </a:bodyPr>
          <a:lstStyle>
            <a:lvl1pPr>
              <a:lnSpc>
                <a:spcPct val="100000"/>
              </a:lnSpc>
              <a:defRPr sz="440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789608" y="6121402"/>
            <a:ext cx="3925448" cy="604519"/>
          </a:xfrm>
          <a:prstGeom prst="rect">
            <a:avLst/>
          </a:prstGeom>
        </p:spPr>
      </p:pic>
      <p:pic>
        <p:nvPicPr>
          <p:cNvPr id="11" name="Picture 10"/>
          <p:cNvPicPr>
            <a:picLocks noChangeAspect="1"/>
          </p:cNvPicPr>
          <p:nvPr userDrawn="1"/>
        </p:nvPicPr>
        <p:blipFill>
          <a:blip r:embed="rId4"/>
          <a:stretch>
            <a:fillRect/>
          </a:stretch>
        </p:blipFill>
        <p:spPr>
          <a:xfrm>
            <a:off x="-77304" y="6039431"/>
            <a:ext cx="686948" cy="686490"/>
          </a:xfrm>
          <a:prstGeom prst="rect">
            <a:avLst/>
          </a:prstGeom>
        </p:spPr>
      </p:pic>
      <p:sp>
        <p:nvSpPr>
          <p:cNvPr id="9" name="TextBox 8"/>
          <p:cNvSpPr txBox="1"/>
          <p:nvPr userDrawn="1"/>
        </p:nvSpPr>
        <p:spPr>
          <a:xfrm>
            <a:off x="2013601" y="6580615"/>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prstClr val="white"/>
                </a:solidFill>
                <a:latin typeface="Helvetica"/>
                <a:cs typeface="+mn-cs"/>
              </a:rPr>
              <a:t>Office of Extramural Programs</a:t>
            </a:r>
            <a:endParaRPr lang="en-US" sz="1100" i="1" dirty="0">
              <a:solidFill>
                <a:prstClr val="white"/>
              </a:solidFill>
              <a:latin typeface="Helvetica"/>
              <a:cs typeface="+mn-cs"/>
            </a:endParaRPr>
          </a:p>
        </p:txBody>
      </p:sp>
    </p:spTree>
    <p:extLst>
      <p:ext uri="{BB962C8B-B14F-4D97-AF65-F5344CB8AC3E}">
        <p14:creationId xmlns:p14="http://schemas.microsoft.com/office/powerpoint/2010/main" val="1299821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189650" cy="1085532"/>
          </a:xfrm>
        </p:spPr>
        <p:txBody>
          <a:bodyPr/>
          <a:lstStyle/>
          <a:p>
            <a:r>
              <a:rPr lang="en-US" dirty="0" smtClean="0"/>
              <a:t>Click to edit title</a:t>
            </a:r>
            <a:endParaRPr lang="en-US" dirty="0"/>
          </a:p>
        </p:txBody>
      </p:sp>
      <p:sp>
        <p:nvSpPr>
          <p:cNvPr id="3" name="Content Placeholder 2"/>
          <p:cNvSpPr>
            <a:spLocks noGrp="1"/>
          </p:cNvSpPr>
          <p:nvPr>
            <p:ph idx="1"/>
          </p:nvPr>
        </p:nvSpPr>
        <p:spPr>
          <a:xfrm>
            <a:off x="457200" y="1524318"/>
            <a:ext cx="8251794" cy="437356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49C33A2-3163-483A-9B35-1E5A8637D871}" type="datetime4">
              <a:rPr lang="en-US" smtClean="0"/>
              <a:pPr/>
              <a:t>October 5, 2016</a:t>
            </a:fld>
            <a:endParaRPr lang="en-US"/>
          </a:p>
        </p:txBody>
      </p:sp>
      <p:sp>
        <p:nvSpPr>
          <p:cNvPr id="5" name="Footer Placeholder 4"/>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437478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952" y="363984"/>
            <a:ext cx="7772400" cy="4321175"/>
          </a:xfrm>
        </p:spPr>
        <p:txBody>
          <a:bodyPr vert="horz" lIns="91440" tIns="45720" rIns="91440" bIns="45720" rtlCol="0" anchor="b" anchorCtr="0">
            <a:noAutofit/>
          </a:bodyPr>
          <a:lstStyle>
            <a:lvl1pPr>
              <a:defRPr lang="en-US" sz="4400" b="1" spc="-80" dirty="0">
                <a:solidFill>
                  <a:srgbClr val="65666A"/>
                </a:solidFill>
              </a:defRPr>
            </a:lvl1pPr>
          </a:lstStyle>
          <a:p>
            <a:pPr lvl="0">
              <a:lnSpc>
                <a:spcPct val="100000"/>
              </a:lnSpc>
            </a:pPr>
            <a:r>
              <a:rPr lang="en-US" dirty="0" smtClean="0"/>
              <a:t>Click to edit title</a:t>
            </a:r>
            <a:endParaRPr lang="en-US" dirty="0"/>
          </a:p>
        </p:txBody>
      </p:sp>
      <p:sp>
        <p:nvSpPr>
          <p:cNvPr id="3" name="Text Placeholder 2"/>
          <p:cNvSpPr>
            <a:spLocks noGrp="1"/>
          </p:cNvSpPr>
          <p:nvPr>
            <p:ph type="body" idx="1" hasCustomPrompt="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0B96ED47-2E6B-4A4F-8A0C-C0FAF2C608B4}" type="datetime4">
              <a:rPr lang="en-US" smtClean="0"/>
              <a:pPr/>
              <a:t>October 5,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20558A"/>
                </a:solidFill>
              </a:rPr>
              <a:pPr/>
              <a:t>‹#›</a:t>
            </a:fld>
            <a:endParaRPr lang="en-US" dirty="0">
              <a:solidFill>
                <a:srgbClr val="20558A"/>
              </a:solidFill>
            </a:endParaRPr>
          </a:p>
        </p:txBody>
      </p:sp>
    </p:spTree>
    <p:extLst>
      <p:ext uri="{BB962C8B-B14F-4D97-AF65-F5344CB8AC3E}">
        <p14:creationId xmlns:p14="http://schemas.microsoft.com/office/powerpoint/2010/main" val="1030980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8B00B0-F40D-4268-B362-6F268B4A4A7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5429667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hasCustomPrompt="1"/>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smtClean="0"/>
              <a:t>Click to edit text</a:t>
            </a:r>
          </a:p>
        </p:txBody>
      </p:sp>
      <p:sp>
        <p:nvSpPr>
          <p:cNvPr id="6" name="Content Placeholder 5"/>
          <p:cNvSpPr>
            <a:spLocks noGrp="1"/>
          </p:cNvSpPr>
          <p:nvPr>
            <p:ph sz="quarter" idx="4" hasCustomPrompt="1"/>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smtClean="0"/>
              <a:t>Second level</a:t>
            </a:r>
          </a:p>
          <a:p>
            <a:pPr marL="685800" lvl="2" indent="-182880" algn="l" defTabSz="914400" rtl="0" eaLnBrk="1" latinLnBrk="0" hangingPunct="1">
              <a:spcBef>
                <a:spcPct val="20000"/>
              </a:spcBef>
              <a:buClr>
                <a:schemeClr val="tx2"/>
              </a:buClr>
              <a:buFont typeface="Arial" pitchFamily="34" charset="0"/>
              <a:buChar char="•"/>
            </a:pPr>
            <a:r>
              <a:rPr lang="en-US" dirty="0" smtClean="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5, 2016</a:t>
            </a:fld>
            <a:endParaRPr lang="en-US"/>
          </a:p>
        </p:txBody>
      </p:sp>
      <p:sp>
        <p:nvSpPr>
          <p:cNvPr id="8" name="Footer Placeholder 7"/>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2588231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B40815E6-CD3C-4202-9AFB-3B3BD9C5F12D}" type="datetime4">
              <a:rPr lang="en-US" smtClean="0"/>
              <a:pPr/>
              <a:t>October 5, 2016</a:t>
            </a:fld>
            <a:endParaRPr lang="en-US"/>
          </a:p>
        </p:txBody>
      </p:sp>
      <p:sp>
        <p:nvSpPr>
          <p:cNvPr id="4" name="Footer Placeholder 3"/>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25973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516D3-97CB-4A93-BC63-8C8AFCBB4D91}" type="datetime4">
              <a:rPr lang="en-US" smtClean="0"/>
              <a:pPr/>
              <a:t>October 5, 2016</a:t>
            </a:fld>
            <a:endParaRPr lang="en-US"/>
          </a:p>
        </p:txBody>
      </p:sp>
      <p:sp>
        <p:nvSpPr>
          <p:cNvPr id="3" name="Footer Placeholder 2"/>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81370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283E5473-1B68-4611-AC64-24A51BB7890F}"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
        <p:nvSpPr>
          <p:cNvPr id="8" name="Title 7"/>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803942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2C0C8A-52DD-41EA-B505-C8C95E31F06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hasCustomPrompt="1"/>
          </p:nvPr>
        </p:nvSpPr>
        <p:spPr>
          <a:xfrm>
            <a:off x="457200" y="4953000"/>
            <a:ext cx="8153400" cy="762000"/>
          </a:xfrm>
        </p:spPr>
        <p:txBody>
          <a:bodyPr anchor="t">
            <a:normAutofit/>
          </a:bodyPr>
          <a:lstStyle>
            <a:lvl1pPr>
              <a:defRPr sz="3200" b="1"/>
            </a:lvl1pPr>
          </a:lstStyle>
          <a:p>
            <a:r>
              <a:rPr lang="en-US" dirty="0" smtClean="0"/>
              <a:t>Click to edit title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50027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dirty="0">
              <a:solidFill>
                <a:srgbClr val="007635"/>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dirty="0">
              <a:solidFill>
                <a:srgbClr val="007635"/>
              </a:solidFill>
              <a:latin typeface="Helvetica"/>
              <a:cs typeface="+mn-cs"/>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3411517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132517" y="0"/>
            <a:ext cx="10590687" cy="6858000"/>
          </a:xfrm>
          <a:prstGeom prst="rect">
            <a:avLst/>
          </a:prstGeom>
        </p:spPr>
      </p:pic>
      <p:sp>
        <p:nvSpPr>
          <p:cNvPr id="2" name="Title 1"/>
          <p:cNvSpPr>
            <a:spLocks noGrp="1"/>
          </p:cNvSpPr>
          <p:nvPr>
            <p:ph type="ctrTitle"/>
          </p:nvPr>
        </p:nvSpPr>
        <p:spPr>
          <a:xfrm>
            <a:off x="-77304" y="474529"/>
            <a:ext cx="5994215" cy="3782281"/>
          </a:xfrm>
        </p:spPr>
        <p:txBody>
          <a:bodyPr anchor="ctr">
            <a:noAutofit/>
          </a:bodyPr>
          <a:lstStyle>
            <a:lvl1pPr>
              <a:lnSpc>
                <a:spcPct val="100000"/>
              </a:lnSpc>
              <a:defRPr sz="440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789608" y="6121402"/>
            <a:ext cx="3925448" cy="604519"/>
          </a:xfrm>
          <a:prstGeom prst="rect">
            <a:avLst/>
          </a:prstGeom>
        </p:spPr>
      </p:pic>
      <p:pic>
        <p:nvPicPr>
          <p:cNvPr id="11" name="Picture 10"/>
          <p:cNvPicPr>
            <a:picLocks noChangeAspect="1"/>
          </p:cNvPicPr>
          <p:nvPr userDrawn="1"/>
        </p:nvPicPr>
        <p:blipFill>
          <a:blip r:embed="rId4"/>
          <a:stretch>
            <a:fillRect/>
          </a:stretch>
        </p:blipFill>
        <p:spPr>
          <a:xfrm>
            <a:off x="-77304" y="6039431"/>
            <a:ext cx="686948" cy="686490"/>
          </a:xfrm>
          <a:prstGeom prst="rect">
            <a:avLst/>
          </a:prstGeom>
        </p:spPr>
      </p:pic>
      <p:sp>
        <p:nvSpPr>
          <p:cNvPr id="9" name="TextBox 8"/>
          <p:cNvSpPr txBox="1"/>
          <p:nvPr userDrawn="1"/>
        </p:nvSpPr>
        <p:spPr>
          <a:xfrm>
            <a:off x="2013601" y="6580615"/>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prstClr val="white"/>
                </a:solidFill>
                <a:latin typeface="Helvetica"/>
                <a:cs typeface="+mn-cs"/>
              </a:rPr>
              <a:t>Office of Extramural Programs</a:t>
            </a:r>
            <a:endParaRPr lang="en-US" sz="1100" i="1" dirty="0">
              <a:solidFill>
                <a:prstClr val="white"/>
              </a:solidFill>
              <a:latin typeface="Helvetica"/>
              <a:cs typeface="+mn-cs"/>
            </a:endParaRPr>
          </a:p>
        </p:txBody>
      </p:sp>
    </p:spTree>
    <p:extLst>
      <p:ext uri="{BB962C8B-B14F-4D97-AF65-F5344CB8AC3E}">
        <p14:creationId xmlns:p14="http://schemas.microsoft.com/office/powerpoint/2010/main" val="1625658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718"/>
            <a:ext cx="8189650" cy="1085532"/>
          </a:xfrm>
        </p:spPr>
        <p:txBody>
          <a:bodyPr/>
          <a:lstStyle/>
          <a:p>
            <a:r>
              <a:rPr lang="en-US" dirty="0" smtClean="0"/>
              <a:t>Click to edit title</a:t>
            </a:r>
            <a:endParaRPr lang="en-US" dirty="0"/>
          </a:p>
        </p:txBody>
      </p:sp>
      <p:sp>
        <p:nvSpPr>
          <p:cNvPr id="3" name="Content Placeholder 2"/>
          <p:cNvSpPr>
            <a:spLocks noGrp="1"/>
          </p:cNvSpPr>
          <p:nvPr>
            <p:ph idx="1"/>
          </p:nvPr>
        </p:nvSpPr>
        <p:spPr>
          <a:xfrm>
            <a:off x="457200" y="1524318"/>
            <a:ext cx="8251794" cy="437356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49C33A2-3163-483A-9B35-1E5A8637D871}" type="datetime4">
              <a:rPr lang="en-US" smtClean="0"/>
              <a:pPr/>
              <a:t>October 5, 2016</a:t>
            </a:fld>
            <a:endParaRPr lang="en-US"/>
          </a:p>
        </p:txBody>
      </p:sp>
      <p:sp>
        <p:nvSpPr>
          <p:cNvPr id="5" name="Footer Placeholder 4"/>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1595859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952" y="363984"/>
            <a:ext cx="7772400" cy="4321175"/>
          </a:xfrm>
        </p:spPr>
        <p:txBody>
          <a:bodyPr vert="horz" lIns="91440" tIns="45720" rIns="91440" bIns="45720" rtlCol="0" anchor="b" anchorCtr="0">
            <a:noAutofit/>
          </a:bodyPr>
          <a:lstStyle>
            <a:lvl1pPr>
              <a:defRPr lang="en-US" sz="4400" b="1" spc="-80" dirty="0">
                <a:solidFill>
                  <a:srgbClr val="65666A"/>
                </a:solidFill>
              </a:defRPr>
            </a:lvl1pPr>
          </a:lstStyle>
          <a:p>
            <a:pPr lvl="0">
              <a:lnSpc>
                <a:spcPct val="100000"/>
              </a:lnSpc>
            </a:pPr>
            <a:r>
              <a:rPr lang="en-US" dirty="0" smtClean="0"/>
              <a:t>Click to edit title</a:t>
            </a:r>
            <a:endParaRPr lang="en-US" dirty="0"/>
          </a:p>
        </p:txBody>
      </p:sp>
      <p:sp>
        <p:nvSpPr>
          <p:cNvPr id="3" name="Text Placeholder 2"/>
          <p:cNvSpPr>
            <a:spLocks noGrp="1"/>
          </p:cNvSpPr>
          <p:nvPr>
            <p:ph type="body" idx="1" hasCustomPrompt="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0B96ED47-2E6B-4A4F-8A0C-C0FAF2C608B4}" type="datetime4">
              <a:rPr lang="en-US" smtClean="0"/>
              <a:pPr/>
              <a:t>October 5,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20558A"/>
                </a:solidFill>
              </a:rPr>
              <a:pPr/>
              <a:t>‹#›</a:t>
            </a:fld>
            <a:endParaRPr lang="en-US" dirty="0">
              <a:solidFill>
                <a:srgbClr val="20558A"/>
              </a:solidFill>
            </a:endParaRPr>
          </a:p>
        </p:txBody>
      </p:sp>
    </p:spTree>
    <p:extLst>
      <p:ext uri="{BB962C8B-B14F-4D97-AF65-F5344CB8AC3E}">
        <p14:creationId xmlns:p14="http://schemas.microsoft.com/office/powerpoint/2010/main" val="13059953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8B00B0-F40D-4268-B362-6F268B4A4A7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1829838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hasCustomPrompt="1"/>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smtClean="0"/>
              <a:t>Click to edit text</a:t>
            </a:r>
          </a:p>
        </p:txBody>
      </p:sp>
      <p:sp>
        <p:nvSpPr>
          <p:cNvPr id="6" name="Content Placeholder 5"/>
          <p:cNvSpPr>
            <a:spLocks noGrp="1"/>
          </p:cNvSpPr>
          <p:nvPr>
            <p:ph sz="quarter" idx="4" hasCustomPrompt="1"/>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smtClean="0"/>
              <a:t>Second level</a:t>
            </a:r>
          </a:p>
          <a:p>
            <a:pPr marL="685800" lvl="2" indent="-182880" algn="l" defTabSz="914400" rtl="0" eaLnBrk="1" latinLnBrk="0" hangingPunct="1">
              <a:spcBef>
                <a:spcPct val="20000"/>
              </a:spcBef>
              <a:buClr>
                <a:schemeClr val="tx2"/>
              </a:buClr>
              <a:buFont typeface="Arial" pitchFamily="34" charset="0"/>
              <a:buChar char="•"/>
            </a:pPr>
            <a:r>
              <a:rPr lang="en-US" dirty="0" smtClean="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5, 2016</a:t>
            </a:fld>
            <a:endParaRPr lang="en-US"/>
          </a:p>
        </p:txBody>
      </p:sp>
      <p:sp>
        <p:nvSpPr>
          <p:cNvPr id="8" name="Footer Placeholder 7"/>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915501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B40815E6-CD3C-4202-9AFB-3B3BD9C5F12D}" type="datetime4">
              <a:rPr lang="en-US" smtClean="0"/>
              <a:pPr/>
              <a:t>October 5, 2016</a:t>
            </a:fld>
            <a:endParaRPr lang="en-US"/>
          </a:p>
        </p:txBody>
      </p:sp>
      <p:sp>
        <p:nvSpPr>
          <p:cNvPr id="4" name="Footer Placeholder 3"/>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4035482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516D3-97CB-4A93-BC63-8C8AFCBB4D91}" type="datetime4">
              <a:rPr lang="en-US" smtClean="0"/>
              <a:pPr/>
              <a:t>October 5, 2016</a:t>
            </a:fld>
            <a:endParaRPr lang="en-US"/>
          </a:p>
        </p:txBody>
      </p:sp>
      <p:sp>
        <p:nvSpPr>
          <p:cNvPr id="3" name="Footer Placeholder 2"/>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252205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283E5473-1B68-4611-AC64-24A51BB7890F}"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
        <p:nvSpPr>
          <p:cNvPr id="8" name="Title 7"/>
          <p:cNvSpPr>
            <a:spLocks noGrp="1"/>
          </p:cNvSpPr>
          <p:nvPr>
            <p:ph type="title" hasCustomPrompt="1"/>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3454053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2C0C8A-52DD-41EA-B505-C8C95E31F062}" type="datetime4">
              <a:rPr lang="en-US" smtClean="0"/>
              <a:pPr/>
              <a:t>October 5, 2016</a:t>
            </a:fld>
            <a:endParaRPr lang="en-US"/>
          </a:p>
        </p:txBody>
      </p:sp>
      <p:sp>
        <p:nvSpPr>
          <p:cNvPr id="6" name="Footer Placeholder 5"/>
          <p:cNvSpPr>
            <a:spLocks noGrp="1"/>
          </p:cNvSpPr>
          <p:nvPr>
            <p:ph type="ftr" sz="quarter" idx="11"/>
          </p:nvPr>
        </p:nvSpPr>
        <p:spPr>
          <a:xfrm>
            <a:off x="3843163" y="6492875"/>
            <a:ext cx="3942523" cy="298628"/>
          </a:xfrm>
          <a:prstGeom prst="rect">
            <a:avLst/>
          </a:prstGeom>
        </p:spPr>
        <p:txBody>
          <a:bodyPr/>
          <a:lstStyle/>
          <a:p>
            <a:pPr fontAlgn="auto">
              <a:spcBef>
                <a:spcPts val="0"/>
              </a:spcBef>
              <a:spcAft>
                <a:spcPts val="0"/>
              </a:spcAft>
            </a:pPr>
            <a:endParaRPr lang="en-US">
              <a:solidFill>
                <a:prstClr val="black"/>
              </a:solidFill>
              <a:latin typeface="Helvetic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hasCustomPrompt="1"/>
          </p:nvPr>
        </p:nvSpPr>
        <p:spPr>
          <a:xfrm>
            <a:off x="457200" y="4953000"/>
            <a:ext cx="8153400" cy="762000"/>
          </a:xfrm>
        </p:spPr>
        <p:txBody>
          <a:bodyPr anchor="t">
            <a:normAutofit/>
          </a:bodyPr>
          <a:lstStyle>
            <a:lvl1pPr>
              <a:defRPr sz="3200" b="1"/>
            </a:lvl1pPr>
          </a:lstStyle>
          <a:p>
            <a:r>
              <a:rPr lang="en-US" dirty="0" smtClean="0"/>
              <a:t>Click to edit title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564642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dirty="0">
              <a:solidFill>
                <a:srgbClr val="007635"/>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lang="en-US" dirty="0">
              <a:solidFill>
                <a:srgbClr val="007635"/>
              </a:solidFill>
              <a:latin typeface="Helvetica"/>
              <a:cs typeface="+mn-cs"/>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3814041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57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29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494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97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98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6111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7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55094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722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05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12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FCD4D-E3C8-4884-9E17-337E97B9B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811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solidFill>
                <a:prstClr val="black">
                  <a:tint val="75000"/>
                </a:prstClr>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black">
                  <a:tint val="75000"/>
                </a:prstClr>
              </a:solidFill>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4484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42B49F-A807-452D-9458-FE90ED8C53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0810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grpSp>
      <p:pic>
        <p:nvPicPr>
          <p:cNvPr id="8"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248400"/>
            <a:ext cx="14017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en-US" noProof="0" dirty="0" smtClean="0"/>
              <a:t>Click to edit Master title style</a:t>
            </a:r>
          </a:p>
        </p:txBody>
      </p:sp>
      <p:sp>
        <p:nvSpPr>
          <p:cNvPr id="29184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en-US" noProof="0" dirty="0" smtClean="0"/>
              <a:t>Click to edit Master subtitle style</a:t>
            </a:r>
          </a:p>
        </p:txBody>
      </p:sp>
      <p:sp>
        <p:nvSpPr>
          <p:cNvPr id="9" name="Rectangle 4"/>
          <p:cNvSpPr>
            <a:spLocks noGrp="1" noChangeArrowheads="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en-US">
              <a:solidFill>
                <a:prstClr val="black"/>
              </a:solidFill>
            </a:endParaRPr>
          </a:p>
        </p:txBody>
      </p:sp>
      <p:sp>
        <p:nvSpPr>
          <p:cNvPr id="11" name="Rectangle 6"/>
          <p:cNvSpPr>
            <a:spLocks noGrp="1" noChangeArrowheads="1"/>
          </p:cNvSpPr>
          <p:nvPr>
            <p:ph type="sldNum" sz="quarter" idx="12"/>
          </p:nvPr>
        </p:nvSpPr>
        <p:spPr/>
        <p:txBody>
          <a:bodyPr/>
          <a:lstStyle>
            <a:lvl1pPr>
              <a:defRPr/>
            </a:lvl1pPr>
          </a:lstStyle>
          <a:p>
            <a:pPr>
              <a:defRPr/>
            </a:pPr>
            <a:fld id="{D66438F4-2FF3-4F60-807B-FC81F221622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243815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15A0D-FA8B-45E2-822F-CBE7EDFAF0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23544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85EC642-259C-41BE-8C26-B11C29E6FFE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37982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4479D4AD-A4D5-4A6D-B527-2FD3E84DEA5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7059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27209384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8" name="Footer Placeholder 7"/>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AA512C00-9EE0-458D-930B-9509B32FE33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39114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ED91F978-079C-43BB-8090-F33577864FE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622203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3" name="Footer Placeholder 2"/>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7434FBF1-2F7B-423B-9E44-7A1426330F1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71276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EBB310BB-4C86-4403-AB1B-04654A185D4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98023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1E158814-84F9-4232-885F-6417EAF3C67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20800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049D36A-1EFE-4CC7-B9F1-E4119D6C78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32460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71FFBB0-1AF0-49F3-9A95-23C8A0C81CD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506232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AB42B49F-A807-452D-9458-FE90ED8C53E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50762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smtClean="0">
                <a:solidFill>
                  <a:prstClr val="black"/>
                </a:solidFill>
                <a:cs typeface="Arial" charset="0"/>
              </a:endParaRPr>
            </a:p>
          </p:txBody>
        </p:sp>
      </p:grpSp>
      <p:pic>
        <p:nvPicPr>
          <p:cNvPr id="8"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248400"/>
            <a:ext cx="14017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en-US" noProof="0" dirty="0" smtClean="0"/>
              <a:t>Click to edit Master title style</a:t>
            </a:r>
          </a:p>
        </p:txBody>
      </p:sp>
      <p:sp>
        <p:nvSpPr>
          <p:cNvPr id="29184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en-US" noProof="0" dirty="0" smtClean="0"/>
              <a:t>Click to edit Master subtitle style</a:t>
            </a:r>
          </a:p>
        </p:txBody>
      </p:sp>
      <p:sp>
        <p:nvSpPr>
          <p:cNvPr id="9" name="Rectangle 4"/>
          <p:cNvSpPr>
            <a:spLocks noGrp="1" noChangeArrowheads="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en-US">
              <a:solidFill>
                <a:prstClr val="black"/>
              </a:solidFill>
            </a:endParaRPr>
          </a:p>
        </p:txBody>
      </p:sp>
      <p:sp>
        <p:nvSpPr>
          <p:cNvPr id="11" name="Rectangle 6"/>
          <p:cNvSpPr>
            <a:spLocks noGrp="1" noChangeArrowheads="1"/>
          </p:cNvSpPr>
          <p:nvPr>
            <p:ph type="sldNum" sz="quarter" idx="12"/>
          </p:nvPr>
        </p:nvSpPr>
        <p:spPr/>
        <p:txBody>
          <a:bodyPr/>
          <a:lstStyle>
            <a:lvl1pPr>
              <a:defRPr/>
            </a:lvl1pPr>
          </a:lstStyle>
          <a:p>
            <a:pPr>
              <a:defRPr/>
            </a:pPr>
            <a:fld id="{D66438F4-2FF3-4F60-807B-FC81F221622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301553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eaLnBrk="0" hangingPunct="0">
              <a:defRPr>
                <a:cs typeface="+mn-cs"/>
              </a:defRPr>
            </a:lvl1pPr>
          </a:lstStyle>
          <a:p>
            <a:pPr>
              <a:defRPr/>
            </a:pPr>
            <a:endParaRPr lang="en-US" altLang="en-US">
              <a:solidFill>
                <a:prstClr val="black"/>
              </a:solidFill>
              <a:latin typeface="Verdana" pitchFamily="34" charset="0"/>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15A0D-FA8B-45E2-822F-CBE7EDFAF0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6890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3.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2.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6.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5.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5.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6.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5.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9.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08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ltLang="en-US">
              <a:solidFill>
                <a:prstClr val="black"/>
              </a:solidFill>
              <a:latin typeface="Verdana" pitchFamily="34" charset="0"/>
            </a:endParaRPr>
          </a:p>
        </p:txBody>
      </p:sp>
      <p:sp>
        <p:nvSpPr>
          <p:cNvPr id="29082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DC82FBEF-D5C5-43DA-8B23-4848B2C3B55B}" type="slidenum">
              <a:rPr lang="en-US" altLang="en-US">
                <a:solidFill>
                  <a:prstClr val="black"/>
                </a:solidFill>
                <a:latin typeface="Verdana" pitchFamily="34" charset="0"/>
              </a:rPr>
              <a:pPr>
                <a:defRPr/>
              </a:pPr>
              <a:t>‹#›</a:t>
            </a:fld>
            <a:endParaRPr lang="en-US" altLang="en-US">
              <a:solidFill>
                <a:prstClr val="black"/>
              </a:solidFill>
              <a:latin typeface="Verdana" pitchFamily="34" charset="0"/>
            </a:endParaRPr>
          </a:p>
        </p:txBody>
      </p:sp>
      <p:sp>
        <p:nvSpPr>
          <p:cNvPr id="1030"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Verdana" pitchFamily="34" charset="0"/>
              <a:cs typeface="Arial" charset="0"/>
            </a:endParaRPr>
          </a:p>
        </p:txBody>
      </p:sp>
      <p:sp>
        <p:nvSpPr>
          <p:cNvPr id="1032"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sp>
        <p:nvSpPr>
          <p:cNvPr id="1033"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pic>
        <p:nvPicPr>
          <p:cNvPr id="1034"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6248400"/>
            <a:ext cx="1401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077512"/>
      </p:ext>
    </p:extLst>
  </p:cSld>
  <p:clrMap bg1="lt1" tx1="dk1" bg2="lt2" tx2="dk2" accent1="accent1" accent2="accent2" accent3="accent3" accent4="accent4" accent5="accent5" accent6="accent6" hlink="hlink" folHlink="folHlink"/>
  <p:sldLayoutIdLst>
    <p:sldLayoutId id="2147485620" r:id="rId1"/>
    <p:sldLayoutId id="2147485621" r:id="rId2"/>
    <p:sldLayoutId id="2147485622" r:id="rId3"/>
    <p:sldLayoutId id="2147485623" r:id="rId4"/>
    <p:sldLayoutId id="2147485624" r:id="rId5"/>
    <p:sldLayoutId id="2147485625" r:id="rId6"/>
    <p:sldLayoutId id="2147485626" r:id="rId7"/>
    <p:sldLayoutId id="2147485627" r:id="rId8"/>
    <p:sldLayoutId id="2147485628" r:id="rId9"/>
    <p:sldLayoutId id="2147485629" r:id="rId10"/>
    <p:sldLayoutId id="214748563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BFCD4D-E3C8-4884-9E17-337E97B9B59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55182373"/>
      </p:ext>
    </p:extLst>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 id="214748546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718"/>
            <a:ext cx="8189650" cy="895032"/>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457200" y="1242218"/>
            <a:ext cx="7620000" cy="43735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35843" y="6345026"/>
            <a:ext cx="1231757" cy="320674"/>
          </a:xfrm>
          <a:prstGeom prst="rect">
            <a:avLst/>
          </a:prstGeom>
        </p:spPr>
        <p:txBody>
          <a:bodyPr vert="horz" lIns="91440" tIns="45720" rIns="91440" bIns="0" rtlCol="0" anchor="b"/>
          <a:lstStyle>
            <a:lvl1pPr algn="l">
              <a:defRPr sz="1000">
                <a:solidFill>
                  <a:srgbClr val="0070C0"/>
                </a:solidFill>
              </a:defRPr>
            </a:lvl1pPr>
          </a:lstStyle>
          <a:p>
            <a:pPr fontAlgn="auto">
              <a:spcBef>
                <a:spcPts val="0"/>
              </a:spcBef>
              <a:spcAft>
                <a:spcPts val="0"/>
              </a:spcAft>
            </a:pPr>
            <a:fld id="{3084D404-0BFE-411B-8736-4F57542BE631}" type="datetime4">
              <a:rPr lang="en-US" smtClean="0">
                <a:latin typeface="Helvetica"/>
                <a:cs typeface="+mn-cs"/>
              </a:rPr>
              <a:pPr fontAlgn="auto">
                <a:spcBef>
                  <a:spcPts val="0"/>
                </a:spcBef>
                <a:spcAft>
                  <a:spcPts val="0"/>
                </a:spcAft>
              </a:pPr>
              <a:t>October 5, 2016</a:t>
            </a:fld>
            <a:endParaRPr lang="en-US" dirty="0">
              <a:latin typeface="Helvetica"/>
              <a:cs typeface="+mn-cs"/>
            </a:endParaRPr>
          </a:p>
        </p:txBody>
      </p:sp>
      <p:sp>
        <p:nvSpPr>
          <p:cNvPr id="6" name="Slide Number Placeholder 5"/>
          <p:cNvSpPr>
            <a:spLocks noGrp="1"/>
          </p:cNvSpPr>
          <p:nvPr>
            <p:ph type="sldNum" sz="quarter" idx="4"/>
          </p:nvPr>
        </p:nvSpPr>
        <p:spPr>
          <a:xfrm>
            <a:off x="8247352" y="6453012"/>
            <a:ext cx="869614" cy="365125"/>
          </a:xfrm>
          <a:prstGeom prst="rect">
            <a:avLst/>
          </a:prstGeom>
        </p:spPr>
        <p:txBody>
          <a:bodyPr vert="horz" lIns="91440" tIns="45720" rIns="91440" bIns="45720" rtlCol="0" anchor="ctr"/>
          <a:lstStyle>
            <a:lvl1pPr algn="r">
              <a:defRPr sz="1600" b="1">
                <a:solidFill>
                  <a:schemeClr val="tx2"/>
                </a:solidFill>
              </a:defRPr>
            </a:lvl1pPr>
          </a:lstStyle>
          <a:p>
            <a:pPr fontAlgn="auto">
              <a:spcBef>
                <a:spcPts val="0"/>
              </a:spcBef>
              <a:spcAft>
                <a:spcPts val="0"/>
              </a:spcAft>
            </a:pPr>
            <a:fld id="{F38DF745-7D3F-47F4-83A3-874385CFAA69}" type="slidenum">
              <a:rPr lang="en-US" smtClean="0">
                <a:solidFill>
                  <a:srgbClr val="20558A"/>
                </a:solidFill>
                <a:latin typeface="Helvetica"/>
                <a:cs typeface="+mn-cs"/>
              </a:rPr>
              <a:pPr fontAlgn="auto">
                <a:spcBef>
                  <a:spcPts val="0"/>
                </a:spcBef>
                <a:spcAft>
                  <a:spcPts val="0"/>
                </a:spcAft>
              </a:pPr>
              <a:t>‹#›</a:t>
            </a:fld>
            <a:endParaRPr lang="en-US" dirty="0">
              <a:solidFill>
                <a:srgbClr val="20558A"/>
              </a:solidFill>
              <a:latin typeface="Helvetica"/>
              <a:cs typeface="+mn-cs"/>
            </a:endParaRPr>
          </a:p>
        </p:txBody>
      </p:sp>
      <p:pic>
        <p:nvPicPr>
          <p:cNvPr id="10" name="Picture 9"/>
          <p:cNvPicPr>
            <a:picLocks noChangeAspect="1"/>
          </p:cNvPicPr>
          <p:nvPr/>
        </p:nvPicPr>
        <p:blipFill>
          <a:blip r:embed="rId13"/>
          <a:stretch>
            <a:fillRect/>
          </a:stretch>
        </p:blipFill>
        <p:spPr>
          <a:xfrm>
            <a:off x="457200" y="6329849"/>
            <a:ext cx="448365" cy="446870"/>
          </a:xfrm>
          <a:prstGeom prst="rect">
            <a:avLst/>
          </a:prstGeom>
        </p:spPr>
      </p:pic>
      <p:pic>
        <p:nvPicPr>
          <p:cNvPr id="11" name="Picture 10"/>
          <p:cNvPicPr>
            <a:picLocks noChangeAspect="1"/>
          </p:cNvPicPr>
          <p:nvPr/>
        </p:nvPicPr>
        <p:blipFill>
          <a:blip r:embed="rId14"/>
          <a:stretch>
            <a:fillRect/>
          </a:stretch>
        </p:blipFill>
        <p:spPr>
          <a:xfrm>
            <a:off x="1076346" y="6380728"/>
            <a:ext cx="2582550" cy="395991"/>
          </a:xfrm>
          <a:prstGeom prst="rect">
            <a:avLst/>
          </a:prstGeom>
        </p:spPr>
      </p:pic>
      <p:sp>
        <p:nvSpPr>
          <p:cNvPr id="13" name="TextBox 12"/>
          <p:cNvSpPr txBox="1"/>
          <p:nvPr userDrawn="1"/>
        </p:nvSpPr>
        <p:spPr>
          <a:xfrm>
            <a:off x="3827161" y="6449810"/>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srgbClr val="274C8B"/>
                </a:solidFill>
                <a:latin typeface="Helvetica"/>
                <a:cs typeface="+mn-cs"/>
              </a:rPr>
              <a:t>Office of Extramural Programs</a:t>
            </a:r>
            <a:endParaRPr lang="en-US" sz="1100" i="1" dirty="0">
              <a:solidFill>
                <a:srgbClr val="274C8B"/>
              </a:solidFill>
              <a:latin typeface="Helvetica"/>
              <a:cs typeface="+mn-cs"/>
            </a:endParaRPr>
          </a:p>
        </p:txBody>
      </p:sp>
    </p:spTree>
    <p:extLst>
      <p:ext uri="{BB962C8B-B14F-4D97-AF65-F5344CB8AC3E}">
        <p14:creationId xmlns:p14="http://schemas.microsoft.com/office/powerpoint/2010/main" val="140655801"/>
      </p:ext>
    </p:extLst>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Lst>
  <p:hf hdr="0" ftr="0" dt="0"/>
  <p:txStyles>
    <p:titleStyle>
      <a:lvl1pPr algn="l" defTabSz="914400" rtl="0" eaLnBrk="1" latinLnBrk="0" hangingPunct="1">
        <a:spcBef>
          <a:spcPct val="0"/>
        </a:spcBef>
        <a:buNone/>
        <a:defRPr sz="3600" b="1" kern="1200" cap="all" spc="-60" baseline="0">
          <a:solidFill>
            <a:schemeClr val="tx2"/>
          </a:solidFill>
          <a:latin typeface="+mj-lt"/>
          <a:ea typeface="+mj-ea"/>
          <a:cs typeface="+mj-cs"/>
        </a:defRPr>
      </a:lvl1pPr>
    </p:titleStyle>
    <p:bodyStyle>
      <a:lvl1pPr marL="182880" indent="-182880" algn="l" defTabSz="914400" rtl="0" eaLnBrk="1" latinLnBrk="0" hangingPunct="1">
        <a:spcBef>
          <a:spcPct val="20000"/>
        </a:spcBef>
        <a:spcAft>
          <a:spcPts val="600"/>
        </a:spcAft>
        <a:buFont typeface="Arial" pitchFamily="34" charset="0"/>
        <a:buChar char="•"/>
        <a:defRPr sz="2800" b="0" kern="1200">
          <a:solidFill>
            <a:srgbClr val="65666A"/>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rgbClr val="65666A"/>
          </a:solidFill>
          <a:latin typeface="+mn-lt"/>
          <a:ea typeface="+mn-ea"/>
          <a:cs typeface="+mn-cs"/>
        </a:defRPr>
      </a:lvl2pPr>
      <a:lvl3pPr marL="685800" indent="-182880" algn="l" defTabSz="914400" rtl="0" eaLnBrk="1" latinLnBrk="0" hangingPunct="1">
        <a:spcBef>
          <a:spcPct val="20000"/>
        </a:spcBef>
        <a:buClr>
          <a:schemeClr val="tx2"/>
        </a:buClr>
        <a:buFont typeface="Arial" pitchFamily="34" charset="0"/>
        <a:buChar char="•"/>
        <a:defRPr sz="2000" kern="1200">
          <a:solidFill>
            <a:srgbClr val="65666A"/>
          </a:solidFill>
          <a:latin typeface="+mn-lt"/>
          <a:ea typeface="+mn-ea"/>
          <a:cs typeface="+mn-cs"/>
        </a:defRPr>
      </a:lvl3pPr>
      <a:lvl4pPr marL="914400" indent="-228600" algn="l" defTabSz="914400" rtl="0" eaLnBrk="1" latinLnBrk="0" hangingPunct="1">
        <a:spcBef>
          <a:spcPct val="20000"/>
        </a:spcBef>
        <a:buClr>
          <a:schemeClr val="tx2"/>
        </a:buClr>
        <a:buFont typeface="Arial" pitchFamily="34" charset="0"/>
        <a:buChar char="•"/>
        <a:defRPr sz="1800" kern="1200">
          <a:solidFill>
            <a:srgbClr val="65666A"/>
          </a:solidFill>
          <a:latin typeface="+mn-lt"/>
          <a:ea typeface="+mn-ea"/>
          <a:cs typeface="+mn-cs"/>
        </a:defRPr>
      </a:lvl4pPr>
      <a:lvl5pPr marL="1143000" indent="-228600" algn="l" defTabSz="914400" rtl="0" eaLnBrk="1" latinLnBrk="0" hangingPunct="1">
        <a:spcBef>
          <a:spcPct val="20000"/>
        </a:spcBef>
        <a:buClr>
          <a:schemeClr val="tx2"/>
        </a:buClr>
        <a:buFont typeface="Arial" pitchFamily="34" charset="0"/>
        <a:buChar char="•"/>
        <a:defRPr sz="1800" kern="1200" baseline="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solidFill>
                <a:srgbClr val="007635"/>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solidFill>
                <a:srgbClr val="007635"/>
              </a:solidFill>
            </a:endParaRP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pic>
        <p:nvPicPr>
          <p:cNvPr id="16" name="Picture 15" title="HHS Logo"/>
          <p:cNvPicPr>
            <a:picLocks noChangeAspect="1"/>
          </p:cNvPicPr>
          <p:nvPr userDrawn="1"/>
        </p:nvPicPr>
        <p:blipFill>
          <a:blip r:embed="rId11"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extLst>
      <p:ext uri="{BB962C8B-B14F-4D97-AF65-F5344CB8AC3E}">
        <p14:creationId xmlns:p14="http://schemas.microsoft.com/office/powerpoint/2010/main" val="580690937"/>
      </p:ext>
    </p:extLst>
  </p:cSld>
  <p:clrMap bg1="lt1" tx1="dk1" bg2="lt2" tx2="dk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718"/>
            <a:ext cx="8189650" cy="895032"/>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457200" y="1242218"/>
            <a:ext cx="7620000" cy="43735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35843" y="6345026"/>
            <a:ext cx="1231757" cy="320674"/>
          </a:xfrm>
          <a:prstGeom prst="rect">
            <a:avLst/>
          </a:prstGeom>
        </p:spPr>
        <p:txBody>
          <a:bodyPr vert="horz" lIns="91440" tIns="45720" rIns="91440" bIns="0" rtlCol="0" anchor="b"/>
          <a:lstStyle>
            <a:lvl1pPr algn="l">
              <a:defRPr sz="1000">
                <a:solidFill>
                  <a:srgbClr val="0070C0"/>
                </a:solidFill>
              </a:defRPr>
            </a:lvl1pPr>
          </a:lstStyle>
          <a:p>
            <a:pPr fontAlgn="auto">
              <a:spcBef>
                <a:spcPts val="0"/>
              </a:spcBef>
              <a:spcAft>
                <a:spcPts val="0"/>
              </a:spcAft>
            </a:pPr>
            <a:fld id="{3084D404-0BFE-411B-8736-4F57542BE631}" type="datetime4">
              <a:rPr lang="en-US" smtClean="0">
                <a:latin typeface="Helvetica"/>
                <a:cs typeface="+mn-cs"/>
              </a:rPr>
              <a:pPr fontAlgn="auto">
                <a:spcBef>
                  <a:spcPts val="0"/>
                </a:spcBef>
                <a:spcAft>
                  <a:spcPts val="0"/>
                </a:spcAft>
              </a:pPr>
              <a:t>October 5, 2016</a:t>
            </a:fld>
            <a:endParaRPr lang="en-US" dirty="0">
              <a:latin typeface="Helvetica"/>
              <a:cs typeface="+mn-cs"/>
            </a:endParaRPr>
          </a:p>
        </p:txBody>
      </p:sp>
      <p:sp>
        <p:nvSpPr>
          <p:cNvPr id="6" name="Slide Number Placeholder 5"/>
          <p:cNvSpPr>
            <a:spLocks noGrp="1"/>
          </p:cNvSpPr>
          <p:nvPr>
            <p:ph type="sldNum" sz="quarter" idx="4"/>
          </p:nvPr>
        </p:nvSpPr>
        <p:spPr>
          <a:xfrm>
            <a:off x="8247352" y="6453012"/>
            <a:ext cx="869614" cy="365125"/>
          </a:xfrm>
          <a:prstGeom prst="rect">
            <a:avLst/>
          </a:prstGeom>
        </p:spPr>
        <p:txBody>
          <a:bodyPr vert="horz" lIns="91440" tIns="45720" rIns="91440" bIns="45720" rtlCol="0" anchor="ctr"/>
          <a:lstStyle>
            <a:lvl1pPr algn="r">
              <a:defRPr sz="1600" b="1">
                <a:solidFill>
                  <a:schemeClr val="tx2"/>
                </a:solidFill>
              </a:defRPr>
            </a:lvl1pPr>
          </a:lstStyle>
          <a:p>
            <a:pPr fontAlgn="auto">
              <a:spcBef>
                <a:spcPts val="0"/>
              </a:spcBef>
              <a:spcAft>
                <a:spcPts val="0"/>
              </a:spcAft>
            </a:pPr>
            <a:fld id="{F38DF745-7D3F-47F4-83A3-874385CFAA69}" type="slidenum">
              <a:rPr lang="en-US" smtClean="0">
                <a:solidFill>
                  <a:srgbClr val="20558A"/>
                </a:solidFill>
                <a:latin typeface="Helvetica"/>
                <a:cs typeface="+mn-cs"/>
              </a:rPr>
              <a:pPr fontAlgn="auto">
                <a:spcBef>
                  <a:spcPts val="0"/>
                </a:spcBef>
                <a:spcAft>
                  <a:spcPts val="0"/>
                </a:spcAft>
              </a:pPr>
              <a:t>‹#›</a:t>
            </a:fld>
            <a:endParaRPr lang="en-US" dirty="0">
              <a:solidFill>
                <a:srgbClr val="20558A"/>
              </a:solidFill>
              <a:latin typeface="Helvetica"/>
              <a:cs typeface="+mn-cs"/>
            </a:endParaRPr>
          </a:p>
        </p:txBody>
      </p:sp>
      <p:pic>
        <p:nvPicPr>
          <p:cNvPr id="10" name="Picture 9"/>
          <p:cNvPicPr>
            <a:picLocks noChangeAspect="1"/>
          </p:cNvPicPr>
          <p:nvPr/>
        </p:nvPicPr>
        <p:blipFill>
          <a:blip r:embed="rId13"/>
          <a:stretch>
            <a:fillRect/>
          </a:stretch>
        </p:blipFill>
        <p:spPr>
          <a:xfrm>
            <a:off x="457200" y="6329849"/>
            <a:ext cx="448365" cy="446870"/>
          </a:xfrm>
          <a:prstGeom prst="rect">
            <a:avLst/>
          </a:prstGeom>
        </p:spPr>
      </p:pic>
      <p:pic>
        <p:nvPicPr>
          <p:cNvPr id="11" name="Picture 10"/>
          <p:cNvPicPr>
            <a:picLocks noChangeAspect="1"/>
          </p:cNvPicPr>
          <p:nvPr/>
        </p:nvPicPr>
        <p:blipFill>
          <a:blip r:embed="rId14"/>
          <a:stretch>
            <a:fillRect/>
          </a:stretch>
        </p:blipFill>
        <p:spPr>
          <a:xfrm>
            <a:off x="1076346" y="6380728"/>
            <a:ext cx="2582550" cy="395991"/>
          </a:xfrm>
          <a:prstGeom prst="rect">
            <a:avLst/>
          </a:prstGeom>
        </p:spPr>
      </p:pic>
      <p:sp>
        <p:nvSpPr>
          <p:cNvPr id="13" name="TextBox 12"/>
          <p:cNvSpPr txBox="1"/>
          <p:nvPr userDrawn="1"/>
        </p:nvSpPr>
        <p:spPr>
          <a:xfrm>
            <a:off x="3827161" y="6449810"/>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srgbClr val="274C8B"/>
                </a:solidFill>
                <a:latin typeface="Helvetica"/>
                <a:cs typeface="+mn-cs"/>
              </a:rPr>
              <a:t>Office of Extramural Programs</a:t>
            </a:r>
            <a:endParaRPr lang="en-US" sz="1100" i="1" dirty="0">
              <a:solidFill>
                <a:srgbClr val="274C8B"/>
              </a:solidFill>
              <a:latin typeface="Helvetica"/>
              <a:cs typeface="+mn-cs"/>
            </a:endParaRPr>
          </a:p>
        </p:txBody>
      </p:sp>
    </p:spTree>
    <p:extLst>
      <p:ext uri="{BB962C8B-B14F-4D97-AF65-F5344CB8AC3E}">
        <p14:creationId xmlns:p14="http://schemas.microsoft.com/office/powerpoint/2010/main" val="755030601"/>
      </p:ext>
    </p:extLst>
  </p:cSld>
  <p:clrMap bg1="lt1" tx1="dk1" bg2="lt2" tx2="dk2" accent1="accent1" accent2="accent2" accent3="accent3" accent4="accent4" accent5="accent5" accent6="accent6" hlink="hlink" folHlink="folHlink"/>
  <p:sldLayoutIdLst>
    <p:sldLayoutId id="2147485560" r:id="rId1"/>
    <p:sldLayoutId id="2147485561" r:id="rId2"/>
    <p:sldLayoutId id="2147485562" r:id="rId3"/>
    <p:sldLayoutId id="2147485563" r:id="rId4"/>
    <p:sldLayoutId id="2147485564" r:id="rId5"/>
    <p:sldLayoutId id="2147485565" r:id="rId6"/>
    <p:sldLayoutId id="2147485566" r:id="rId7"/>
    <p:sldLayoutId id="2147485567" r:id="rId8"/>
    <p:sldLayoutId id="2147485568" r:id="rId9"/>
    <p:sldLayoutId id="2147485569" r:id="rId10"/>
  </p:sldLayoutIdLst>
  <p:hf hdr="0" ftr="0" dt="0"/>
  <p:txStyles>
    <p:titleStyle>
      <a:lvl1pPr algn="l" defTabSz="914400" rtl="0" eaLnBrk="1" latinLnBrk="0" hangingPunct="1">
        <a:spcBef>
          <a:spcPct val="0"/>
        </a:spcBef>
        <a:buNone/>
        <a:defRPr sz="3600" b="1" kern="1200" cap="all" spc="-60" baseline="0">
          <a:solidFill>
            <a:schemeClr val="tx2"/>
          </a:solidFill>
          <a:latin typeface="+mj-lt"/>
          <a:ea typeface="+mj-ea"/>
          <a:cs typeface="+mj-cs"/>
        </a:defRPr>
      </a:lvl1pPr>
    </p:titleStyle>
    <p:bodyStyle>
      <a:lvl1pPr marL="182880" indent="-182880" algn="l" defTabSz="914400" rtl="0" eaLnBrk="1" latinLnBrk="0" hangingPunct="1">
        <a:spcBef>
          <a:spcPct val="20000"/>
        </a:spcBef>
        <a:spcAft>
          <a:spcPts val="600"/>
        </a:spcAft>
        <a:buFont typeface="Arial" pitchFamily="34" charset="0"/>
        <a:buChar char="•"/>
        <a:defRPr sz="2800" b="0" kern="1200">
          <a:solidFill>
            <a:srgbClr val="65666A"/>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rgbClr val="65666A"/>
          </a:solidFill>
          <a:latin typeface="+mn-lt"/>
          <a:ea typeface="+mn-ea"/>
          <a:cs typeface="+mn-cs"/>
        </a:defRPr>
      </a:lvl2pPr>
      <a:lvl3pPr marL="685800" indent="-182880" algn="l" defTabSz="914400" rtl="0" eaLnBrk="1" latinLnBrk="0" hangingPunct="1">
        <a:spcBef>
          <a:spcPct val="20000"/>
        </a:spcBef>
        <a:buClr>
          <a:schemeClr val="tx2"/>
        </a:buClr>
        <a:buFont typeface="Arial" pitchFamily="34" charset="0"/>
        <a:buChar char="•"/>
        <a:defRPr sz="2000" kern="1200">
          <a:solidFill>
            <a:srgbClr val="65666A"/>
          </a:solidFill>
          <a:latin typeface="+mn-lt"/>
          <a:ea typeface="+mn-ea"/>
          <a:cs typeface="+mn-cs"/>
        </a:defRPr>
      </a:lvl3pPr>
      <a:lvl4pPr marL="914400" indent="-228600" algn="l" defTabSz="914400" rtl="0" eaLnBrk="1" latinLnBrk="0" hangingPunct="1">
        <a:spcBef>
          <a:spcPct val="20000"/>
        </a:spcBef>
        <a:buClr>
          <a:schemeClr val="tx2"/>
        </a:buClr>
        <a:buFont typeface="Arial" pitchFamily="34" charset="0"/>
        <a:buChar char="•"/>
        <a:defRPr sz="1800" kern="1200">
          <a:solidFill>
            <a:srgbClr val="65666A"/>
          </a:solidFill>
          <a:latin typeface="+mn-lt"/>
          <a:ea typeface="+mn-ea"/>
          <a:cs typeface="+mn-cs"/>
        </a:defRPr>
      </a:lvl4pPr>
      <a:lvl5pPr marL="1143000" indent="-228600" algn="l" defTabSz="914400" rtl="0" eaLnBrk="1" latinLnBrk="0" hangingPunct="1">
        <a:spcBef>
          <a:spcPct val="20000"/>
        </a:spcBef>
        <a:buClr>
          <a:schemeClr val="tx2"/>
        </a:buClr>
        <a:buFont typeface="Arial" pitchFamily="34" charset="0"/>
        <a:buChar char="•"/>
        <a:defRPr sz="1800" kern="1200" baseline="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718"/>
            <a:ext cx="8189650" cy="895032"/>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457200" y="1242218"/>
            <a:ext cx="7620000" cy="43735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35843" y="6345026"/>
            <a:ext cx="1231757" cy="320674"/>
          </a:xfrm>
          <a:prstGeom prst="rect">
            <a:avLst/>
          </a:prstGeom>
        </p:spPr>
        <p:txBody>
          <a:bodyPr vert="horz" lIns="91440" tIns="45720" rIns="91440" bIns="0" rtlCol="0" anchor="b"/>
          <a:lstStyle>
            <a:lvl1pPr algn="l">
              <a:defRPr sz="1000">
                <a:solidFill>
                  <a:srgbClr val="0070C0"/>
                </a:solidFill>
              </a:defRPr>
            </a:lvl1pPr>
          </a:lstStyle>
          <a:p>
            <a:pPr fontAlgn="auto">
              <a:spcBef>
                <a:spcPts val="0"/>
              </a:spcBef>
              <a:spcAft>
                <a:spcPts val="0"/>
              </a:spcAft>
            </a:pPr>
            <a:fld id="{3084D404-0BFE-411B-8736-4F57542BE631}" type="datetime4">
              <a:rPr lang="en-US" smtClean="0">
                <a:latin typeface="Helvetica"/>
                <a:cs typeface="+mn-cs"/>
              </a:rPr>
              <a:pPr fontAlgn="auto">
                <a:spcBef>
                  <a:spcPts val="0"/>
                </a:spcBef>
                <a:spcAft>
                  <a:spcPts val="0"/>
                </a:spcAft>
              </a:pPr>
              <a:t>October 5, 2016</a:t>
            </a:fld>
            <a:endParaRPr lang="en-US" dirty="0">
              <a:latin typeface="Helvetica"/>
              <a:cs typeface="+mn-cs"/>
            </a:endParaRPr>
          </a:p>
        </p:txBody>
      </p:sp>
      <p:sp>
        <p:nvSpPr>
          <p:cNvPr id="6" name="Slide Number Placeholder 5"/>
          <p:cNvSpPr>
            <a:spLocks noGrp="1"/>
          </p:cNvSpPr>
          <p:nvPr>
            <p:ph type="sldNum" sz="quarter" idx="4"/>
          </p:nvPr>
        </p:nvSpPr>
        <p:spPr>
          <a:xfrm>
            <a:off x="8247352" y="6453012"/>
            <a:ext cx="869614" cy="365125"/>
          </a:xfrm>
          <a:prstGeom prst="rect">
            <a:avLst/>
          </a:prstGeom>
        </p:spPr>
        <p:txBody>
          <a:bodyPr vert="horz" lIns="91440" tIns="45720" rIns="91440" bIns="45720" rtlCol="0" anchor="ctr"/>
          <a:lstStyle>
            <a:lvl1pPr algn="r">
              <a:defRPr sz="1600" b="1">
                <a:solidFill>
                  <a:schemeClr val="tx2"/>
                </a:solidFill>
              </a:defRPr>
            </a:lvl1pPr>
          </a:lstStyle>
          <a:p>
            <a:pPr fontAlgn="auto">
              <a:spcBef>
                <a:spcPts val="0"/>
              </a:spcBef>
              <a:spcAft>
                <a:spcPts val="0"/>
              </a:spcAft>
            </a:pPr>
            <a:fld id="{F38DF745-7D3F-47F4-83A3-874385CFAA69}" type="slidenum">
              <a:rPr lang="en-US" smtClean="0">
                <a:solidFill>
                  <a:srgbClr val="20558A"/>
                </a:solidFill>
                <a:latin typeface="Helvetica"/>
                <a:cs typeface="+mn-cs"/>
              </a:rPr>
              <a:pPr fontAlgn="auto">
                <a:spcBef>
                  <a:spcPts val="0"/>
                </a:spcBef>
                <a:spcAft>
                  <a:spcPts val="0"/>
                </a:spcAft>
              </a:pPr>
              <a:t>‹#›</a:t>
            </a:fld>
            <a:endParaRPr lang="en-US" dirty="0">
              <a:solidFill>
                <a:srgbClr val="20558A"/>
              </a:solidFill>
              <a:latin typeface="Helvetica"/>
              <a:cs typeface="+mn-cs"/>
            </a:endParaRPr>
          </a:p>
        </p:txBody>
      </p:sp>
      <p:pic>
        <p:nvPicPr>
          <p:cNvPr id="10" name="Picture 9"/>
          <p:cNvPicPr>
            <a:picLocks noChangeAspect="1"/>
          </p:cNvPicPr>
          <p:nvPr/>
        </p:nvPicPr>
        <p:blipFill>
          <a:blip r:embed="rId13"/>
          <a:stretch>
            <a:fillRect/>
          </a:stretch>
        </p:blipFill>
        <p:spPr>
          <a:xfrm>
            <a:off x="457200" y="6329849"/>
            <a:ext cx="448365" cy="446870"/>
          </a:xfrm>
          <a:prstGeom prst="rect">
            <a:avLst/>
          </a:prstGeom>
        </p:spPr>
      </p:pic>
      <p:pic>
        <p:nvPicPr>
          <p:cNvPr id="11" name="Picture 10"/>
          <p:cNvPicPr>
            <a:picLocks noChangeAspect="1"/>
          </p:cNvPicPr>
          <p:nvPr/>
        </p:nvPicPr>
        <p:blipFill>
          <a:blip r:embed="rId14"/>
          <a:stretch>
            <a:fillRect/>
          </a:stretch>
        </p:blipFill>
        <p:spPr>
          <a:xfrm>
            <a:off x="1076346" y="6380728"/>
            <a:ext cx="2582550" cy="395991"/>
          </a:xfrm>
          <a:prstGeom prst="rect">
            <a:avLst/>
          </a:prstGeom>
        </p:spPr>
      </p:pic>
      <p:sp>
        <p:nvSpPr>
          <p:cNvPr id="13" name="TextBox 12"/>
          <p:cNvSpPr txBox="1"/>
          <p:nvPr userDrawn="1"/>
        </p:nvSpPr>
        <p:spPr>
          <a:xfrm>
            <a:off x="3827161" y="6449810"/>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srgbClr val="274C8B"/>
                </a:solidFill>
                <a:latin typeface="Helvetica"/>
                <a:cs typeface="+mn-cs"/>
              </a:rPr>
              <a:t>Office of Extramural Programs</a:t>
            </a:r>
            <a:endParaRPr lang="en-US" sz="1100" i="1" dirty="0">
              <a:solidFill>
                <a:srgbClr val="274C8B"/>
              </a:solidFill>
              <a:latin typeface="Helvetica"/>
              <a:cs typeface="+mn-cs"/>
            </a:endParaRPr>
          </a:p>
        </p:txBody>
      </p:sp>
    </p:spTree>
    <p:extLst>
      <p:ext uri="{BB962C8B-B14F-4D97-AF65-F5344CB8AC3E}">
        <p14:creationId xmlns:p14="http://schemas.microsoft.com/office/powerpoint/2010/main" val="967580929"/>
      </p:ext>
    </p:extLst>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Lst>
  <p:hf hdr="0" ftr="0" dt="0"/>
  <p:txStyles>
    <p:titleStyle>
      <a:lvl1pPr algn="l" defTabSz="914400" rtl="0" eaLnBrk="1" latinLnBrk="0" hangingPunct="1">
        <a:spcBef>
          <a:spcPct val="0"/>
        </a:spcBef>
        <a:buNone/>
        <a:defRPr sz="3600" b="1" kern="1200" cap="all" spc="-60" baseline="0">
          <a:solidFill>
            <a:schemeClr val="tx2"/>
          </a:solidFill>
          <a:latin typeface="+mj-lt"/>
          <a:ea typeface="+mj-ea"/>
          <a:cs typeface="+mj-cs"/>
        </a:defRPr>
      </a:lvl1pPr>
    </p:titleStyle>
    <p:bodyStyle>
      <a:lvl1pPr marL="182880" indent="-182880" algn="l" defTabSz="914400" rtl="0" eaLnBrk="1" latinLnBrk="0" hangingPunct="1">
        <a:spcBef>
          <a:spcPct val="20000"/>
        </a:spcBef>
        <a:spcAft>
          <a:spcPts val="600"/>
        </a:spcAft>
        <a:buFont typeface="Arial" pitchFamily="34" charset="0"/>
        <a:buChar char="•"/>
        <a:defRPr sz="2800" b="0" kern="1200">
          <a:solidFill>
            <a:srgbClr val="65666A"/>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rgbClr val="65666A"/>
          </a:solidFill>
          <a:latin typeface="+mn-lt"/>
          <a:ea typeface="+mn-ea"/>
          <a:cs typeface="+mn-cs"/>
        </a:defRPr>
      </a:lvl2pPr>
      <a:lvl3pPr marL="685800" indent="-182880" algn="l" defTabSz="914400" rtl="0" eaLnBrk="1" latinLnBrk="0" hangingPunct="1">
        <a:spcBef>
          <a:spcPct val="20000"/>
        </a:spcBef>
        <a:buClr>
          <a:schemeClr val="tx2"/>
        </a:buClr>
        <a:buFont typeface="Arial" pitchFamily="34" charset="0"/>
        <a:buChar char="•"/>
        <a:defRPr sz="2000" kern="1200">
          <a:solidFill>
            <a:srgbClr val="65666A"/>
          </a:solidFill>
          <a:latin typeface="+mn-lt"/>
          <a:ea typeface="+mn-ea"/>
          <a:cs typeface="+mn-cs"/>
        </a:defRPr>
      </a:lvl3pPr>
      <a:lvl4pPr marL="914400" indent="-228600" algn="l" defTabSz="914400" rtl="0" eaLnBrk="1" latinLnBrk="0" hangingPunct="1">
        <a:spcBef>
          <a:spcPct val="20000"/>
        </a:spcBef>
        <a:buClr>
          <a:schemeClr val="tx2"/>
        </a:buClr>
        <a:buFont typeface="Arial" pitchFamily="34" charset="0"/>
        <a:buChar char="•"/>
        <a:defRPr sz="1800" kern="1200">
          <a:solidFill>
            <a:srgbClr val="65666A"/>
          </a:solidFill>
          <a:latin typeface="+mn-lt"/>
          <a:ea typeface="+mn-ea"/>
          <a:cs typeface="+mn-cs"/>
        </a:defRPr>
      </a:lvl4pPr>
      <a:lvl5pPr marL="1143000" indent="-228600" algn="l" defTabSz="914400" rtl="0" eaLnBrk="1" latinLnBrk="0" hangingPunct="1">
        <a:spcBef>
          <a:spcPct val="20000"/>
        </a:spcBef>
        <a:buClr>
          <a:schemeClr val="tx2"/>
        </a:buClr>
        <a:buFont typeface="Arial" pitchFamily="34" charset="0"/>
        <a:buChar char="•"/>
        <a:defRPr sz="1800" kern="1200" baseline="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718"/>
            <a:ext cx="8189650" cy="895032"/>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457200" y="1242218"/>
            <a:ext cx="7620000" cy="43735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35843" y="6345026"/>
            <a:ext cx="1231757" cy="320674"/>
          </a:xfrm>
          <a:prstGeom prst="rect">
            <a:avLst/>
          </a:prstGeom>
        </p:spPr>
        <p:txBody>
          <a:bodyPr vert="horz" lIns="91440" tIns="45720" rIns="91440" bIns="0" rtlCol="0" anchor="b"/>
          <a:lstStyle>
            <a:lvl1pPr algn="l">
              <a:defRPr sz="1000">
                <a:solidFill>
                  <a:srgbClr val="0070C0"/>
                </a:solidFill>
              </a:defRPr>
            </a:lvl1pPr>
          </a:lstStyle>
          <a:p>
            <a:pPr fontAlgn="auto">
              <a:spcBef>
                <a:spcPts val="0"/>
              </a:spcBef>
              <a:spcAft>
                <a:spcPts val="0"/>
              </a:spcAft>
            </a:pPr>
            <a:fld id="{3084D404-0BFE-411B-8736-4F57542BE631}" type="datetime4">
              <a:rPr lang="en-US" smtClean="0">
                <a:latin typeface="Helvetica"/>
                <a:cs typeface="+mn-cs"/>
              </a:rPr>
              <a:pPr fontAlgn="auto">
                <a:spcBef>
                  <a:spcPts val="0"/>
                </a:spcBef>
                <a:spcAft>
                  <a:spcPts val="0"/>
                </a:spcAft>
              </a:pPr>
              <a:t>October 5, 2016</a:t>
            </a:fld>
            <a:endParaRPr lang="en-US" dirty="0">
              <a:latin typeface="Helvetica"/>
              <a:cs typeface="+mn-cs"/>
            </a:endParaRPr>
          </a:p>
        </p:txBody>
      </p:sp>
      <p:sp>
        <p:nvSpPr>
          <p:cNvPr id="6" name="Slide Number Placeholder 5"/>
          <p:cNvSpPr>
            <a:spLocks noGrp="1"/>
          </p:cNvSpPr>
          <p:nvPr>
            <p:ph type="sldNum" sz="quarter" idx="4"/>
          </p:nvPr>
        </p:nvSpPr>
        <p:spPr>
          <a:xfrm>
            <a:off x="8247352" y="6453012"/>
            <a:ext cx="869614" cy="365125"/>
          </a:xfrm>
          <a:prstGeom prst="rect">
            <a:avLst/>
          </a:prstGeom>
        </p:spPr>
        <p:txBody>
          <a:bodyPr vert="horz" lIns="91440" tIns="45720" rIns="91440" bIns="45720" rtlCol="0" anchor="ctr"/>
          <a:lstStyle>
            <a:lvl1pPr algn="r">
              <a:defRPr sz="1600" b="1">
                <a:solidFill>
                  <a:schemeClr val="tx2"/>
                </a:solidFill>
              </a:defRPr>
            </a:lvl1pPr>
          </a:lstStyle>
          <a:p>
            <a:pPr fontAlgn="auto">
              <a:spcBef>
                <a:spcPts val="0"/>
              </a:spcBef>
              <a:spcAft>
                <a:spcPts val="0"/>
              </a:spcAft>
            </a:pPr>
            <a:fld id="{F38DF745-7D3F-47F4-83A3-874385CFAA69}" type="slidenum">
              <a:rPr lang="en-US" smtClean="0">
                <a:solidFill>
                  <a:srgbClr val="20558A"/>
                </a:solidFill>
                <a:latin typeface="Helvetica"/>
                <a:cs typeface="+mn-cs"/>
              </a:rPr>
              <a:pPr fontAlgn="auto">
                <a:spcBef>
                  <a:spcPts val="0"/>
                </a:spcBef>
                <a:spcAft>
                  <a:spcPts val="0"/>
                </a:spcAft>
              </a:pPr>
              <a:t>‹#›</a:t>
            </a:fld>
            <a:endParaRPr lang="en-US" dirty="0">
              <a:solidFill>
                <a:srgbClr val="20558A"/>
              </a:solidFill>
              <a:latin typeface="Helvetica"/>
              <a:cs typeface="+mn-cs"/>
            </a:endParaRPr>
          </a:p>
        </p:txBody>
      </p:sp>
      <p:pic>
        <p:nvPicPr>
          <p:cNvPr id="10" name="Picture 9"/>
          <p:cNvPicPr>
            <a:picLocks noChangeAspect="1"/>
          </p:cNvPicPr>
          <p:nvPr/>
        </p:nvPicPr>
        <p:blipFill>
          <a:blip r:embed="rId13"/>
          <a:stretch>
            <a:fillRect/>
          </a:stretch>
        </p:blipFill>
        <p:spPr>
          <a:xfrm>
            <a:off x="457200" y="6329849"/>
            <a:ext cx="448365" cy="446870"/>
          </a:xfrm>
          <a:prstGeom prst="rect">
            <a:avLst/>
          </a:prstGeom>
        </p:spPr>
      </p:pic>
      <p:pic>
        <p:nvPicPr>
          <p:cNvPr id="11" name="Picture 10"/>
          <p:cNvPicPr>
            <a:picLocks noChangeAspect="1"/>
          </p:cNvPicPr>
          <p:nvPr/>
        </p:nvPicPr>
        <p:blipFill>
          <a:blip r:embed="rId14"/>
          <a:stretch>
            <a:fillRect/>
          </a:stretch>
        </p:blipFill>
        <p:spPr>
          <a:xfrm>
            <a:off x="1076346" y="6380728"/>
            <a:ext cx="2582550" cy="395991"/>
          </a:xfrm>
          <a:prstGeom prst="rect">
            <a:avLst/>
          </a:prstGeom>
        </p:spPr>
      </p:pic>
      <p:sp>
        <p:nvSpPr>
          <p:cNvPr id="13" name="TextBox 12"/>
          <p:cNvSpPr txBox="1"/>
          <p:nvPr userDrawn="1"/>
        </p:nvSpPr>
        <p:spPr>
          <a:xfrm>
            <a:off x="3827161" y="6449810"/>
            <a:ext cx="2547982" cy="261610"/>
          </a:xfrm>
          <a:prstGeom prst="rect">
            <a:avLst/>
          </a:prstGeom>
          <a:noFill/>
        </p:spPr>
        <p:txBody>
          <a:bodyPr wrap="square" rtlCol="0">
            <a:spAutoFit/>
          </a:bodyPr>
          <a:lstStyle/>
          <a:p>
            <a:pPr fontAlgn="auto">
              <a:spcBef>
                <a:spcPts val="0"/>
              </a:spcBef>
              <a:spcAft>
                <a:spcPts val="0"/>
              </a:spcAft>
            </a:pPr>
            <a:r>
              <a:rPr lang="en-US" sz="1100" i="1" dirty="0" smtClean="0">
                <a:solidFill>
                  <a:srgbClr val="274C8B"/>
                </a:solidFill>
                <a:latin typeface="Helvetica"/>
                <a:cs typeface="+mn-cs"/>
              </a:rPr>
              <a:t>Office of Extramural Programs</a:t>
            </a:r>
            <a:endParaRPr lang="en-US" sz="1100" i="1" dirty="0">
              <a:solidFill>
                <a:srgbClr val="274C8B"/>
              </a:solidFill>
              <a:latin typeface="Helvetica"/>
              <a:cs typeface="+mn-cs"/>
            </a:endParaRPr>
          </a:p>
        </p:txBody>
      </p:sp>
    </p:spTree>
    <p:extLst>
      <p:ext uri="{BB962C8B-B14F-4D97-AF65-F5344CB8AC3E}">
        <p14:creationId xmlns:p14="http://schemas.microsoft.com/office/powerpoint/2010/main" val="248985631"/>
      </p:ext>
    </p:extLst>
  </p:cSld>
  <p:clrMap bg1="lt1" tx1="dk1" bg2="lt2" tx2="dk2" accent1="accent1" accent2="accent2" accent3="accent3" accent4="accent4" accent5="accent5" accent6="accent6" hlink="hlink" folHlink="folHlink"/>
  <p:sldLayoutIdLst>
    <p:sldLayoutId id="2147485582" r:id="rId1"/>
    <p:sldLayoutId id="2147485583" r:id="rId2"/>
    <p:sldLayoutId id="2147485584" r:id="rId3"/>
    <p:sldLayoutId id="2147485585" r:id="rId4"/>
    <p:sldLayoutId id="2147485586" r:id="rId5"/>
    <p:sldLayoutId id="2147485587" r:id="rId6"/>
    <p:sldLayoutId id="2147485588" r:id="rId7"/>
    <p:sldLayoutId id="2147485589" r:id="rId8"/>
    <p:sldLayoutId id="2147485590" r:id="rId9"/>
    <p:sldLayoutId id="2147485591" r:id="rId10"/>
  </p:sldLayoutIdLst>
  <p:hf hdr="0" ftr="0" dt="0"/>
  <p:txStyles>
    <p:titleStyle>
      <a:lvl1pPr algn="l" defTabSz="914400" rtl="0" eaLnBrk="1" latinLnBrk="0" hangingPunct="1">
        <a:spcBef>
          <a:spcPct val="0"/>
        </a:spcBef>
        <a:buNone/>
        <a:defRPr sz="3600" b="1" kern="1200" cap="all" spc="-60" baseline="0">
          <a:solidFill>
            <a:schemeClr val="tx2"/>
          </a:solidFill>
          <a:latin typeface="+mj-lt"/>
          <a:ea typeface="+mj-ea"/>
          <a:cs typeface="+mj-cs"/>
        </a:defRPr>
      </a:lvl1pPr>
    </p:titleStyle>
    <p:bodyStyle>
      <a:lvl1pPr marL="182880" indent="-182880" algn="l" defTabSz="914400" rtl="0" eaLnBrk="1" latinLnBrk="0" hangingPunct="1">
        <a:spcBef>
          <a:spcPct val="20000"/>
        </a:spcBef>
        <a:spcAft>
          <a:spcPts val="600"/>
        </a:spcAft>
        <a:buFont typeface="Arial" pitchFamily="34" charset="0"/>
        <a:buChar char="•"/>
        <a:defRPr sz="2800" b="0" kern="1200">
          <a:solidFill>
            <a:srgbClr val="65666A"/>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rgbClr val="65666A"/>
          </a:solidFill>
          <a:latin typeface="+mn-lt"/>
          <a:ea typeface="+mn-ea"/>
          <a:cs typeface="+mn-cs"/>
        </a:defRPr>
      </a:lvl2pPr>
      <a:lvl3pPr marL="685800" indent="-182880" algn="l" defTabSz="914400" rtl="0" eaLnBrk="1" latinLnBrk="0" hangingPunct="1">
        <a:spcBef>
          <a:spcPct val="20000"/>
        </a:spcBef>
        <a:buClr>
          <a:schemeClr val="tx2"/>
        </a:buClr>
        <a:buFont typeface="Arial" pitchFamily="34" charset="0"/>
        <a:buChar char="•"/>
        <a:defRPr sz="2000" kern="1200">
          <a:solidFill>
            <a:srgbClr val="65666A"/>
          </a:solidFill>
          <a:latin typeface="+mn-lt"/>
          <a:ea typeface="+mn-ea"/>
          <a:cs typeface="+mn-cs"/>
        </a:defRPr>
      </a:lvl3pPr>
      <a:lvl4pPr marL="914400" indent="-228600" algn="l" defTabSz="914400" rtl="0" eaLnBrk="1" latinLnBrk="0" hangingPunct="1">
        <a:spcBef>
          <a:spcPct val="20000"/>
        </a:spcBef>
        <a:buClr>
          <a:schemeClr val="tx2"/>
        </a:buClr>
        <a:buFont typeface="Arial" pitchFamily="34" charset="0"/>
        <a:buChar char="•"/>
        <a:defRPr sz="1800" kern="1200">
          <a:solidFill>
            <a:srgbClr val="65666A"/>
          </a:solidFill>
          <a:latin typeface="+mn-lt"/>
          <a:ea typeface="+mn-ea"/>
          <a:cs typeface="+mn-cs"/>
        </a:defRPr>
      </a:lvl4pPr>
      <a:lvl5pPr marL="1143000" indent="-228600" algn="l" defTabSz="914400" rtl="0" eaLnBrk="1" latinLnBrk="0" hangingPunct="1">
        <a:spcBef>
          <a:spcPct val="20000"/>
        </a:spcBef>
        <a:buClr>
          <a:schemeClr val="tx2"/>
        </a:buClr>
        <a:buFont typeface="Arial" pitchFamily="34" charset="0"/>
        <a:buChar char="•"/>
        <a:defRPr sz="1800" kern="1200" baseline="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BFCD4D-E3C8-4884-9E17-337E97B9B59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8825848"/>
      </p:ext>
    </p:extLst>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 id="2147485604" r:id="rId12"/>
    <p:sldLayoutId id="214748560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08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altLang="en-US">
              <a:solidFill>
                <a:prstClr val="black"/>
              </a:solidFill>
              <a:latin typeface="Verdana" pitchFamily="34" charset="0"/>
            </a:endParaRPr>
          </a:p>
        </p:txBody>
      </p:sp>
      <p:sp>
        <p:nvSpPr>
          <p:cNvPr id="29082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DC82FBEF-D5C5-43DA-8B23-4848B2C3B55B}" type="slidenum">
              <a:rPr lang="en-US" altLang="en-US">
                <a:solidFill>
                  <a:prstClr val="black"/>
                </a:solidFill>
                <a:latin typeface="Verdana" pitchFamily="34" charset="0"/>
              </a:rPr>
              <a:pPr>
                <a:defRPr/>
              </a:pPr>
              <a:t>‹#›</a:t>
            </a:fld>
            <a:endParaRPr lang="en-US" altLang="en-US">
              <a:solidFill>
                <a:prstClr val="black"/>
              </a:solidFill>
              <a:latin typeface="Verdana" pitchFamily="34" charset="0"/>
            </a:endParaRPr>
          </a:p>
        </p:txBody>
      </p:sp>
      <p:sp>
        <p:nvSpPr>
          <p:cNvPr id="1030"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Verdana" pitchFamily="34" charset="0"/>
              <a:cs typeface="Arial" charset="0"/>
            </a:endParaRPr>
          </a:p>
        </p:txBody>
      </p:sp>
      <p:sp>
        <p:nvSpPr>
          <p:cNvPr id="1032"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sp>
        <p:nvSpPr>
          <p:cNvPr id="1033"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smtClean="0">
              <a:solidFill>
                <a:prstClr val="black"/>
              </a:solidFill>
              <a:latin typeface="Times New Roman" pitchFamily="18" charset="0"/>
              <a:cs typeface="Arial" charset="0"/>
            </a:endParaRPr>
          </a:p>
        </p:txBody>
      </p:sp>
      <p:pic>
        <p:nvPicPr>
          <p:cNvPr id="103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6248400"/>
            <a:ext cx="1401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526319"/>
      </p:ext>
    </p:extLst>
  </p:cSld>
  <p:clrMap bg1="lt1" tx1="dk1" bg2="lt2" tx2="dk2" accent1="accent1" accent2="accent2" accent3="accent3" accent4="accent4" accent5="accent5" accent6="accent6" hlink="hlink" folHlink="folHlink"/>
  <p:sldLayoutIdLst>
    <p:sldLayoutId id="2147485607" r:id="rId1"/>
    <p:sldLayoutId id="2147485608" r:id="rId2"/>
    <p:sldLayoutId id="2147485609" r:id="rId3"/>
    <p:sldLayoutId id="2147485610" r:id="rId4"/>
    <p:sldLayoutId id="2147485611" r:id="rId5"/>
    <p:sldLayoutId id="2147485612" r:id="rId6"/>
    <p:sldLayoutId id="2147485613" r:id="rId7"/>
    <p:sldLayoutId id="2147485614" r:id="rId8"/>
    <p:sldLayoutId id="2147485615" r:id="rId9"/>
    <p:sldLayoutId id="2147485616" r:id="rId10"/>
    <p:sldLayoutId id="2147485617" r:id="rId11"/>
    <p:sldLayoutId id="214748561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10.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85.xml"/><Relationship Id="rId5" Type="http://schemas.openxmlformats.org/officeDocument/2006/relationships/tags" Target="../tags/tag5.xml"/><Relationship Id="rId10" Type="http://schemas.openxmlformats.org/officeDocument/2006/relationships/image" Target="../media/image23.png"/><Relationship Id="rId4" Type="http://schemas.openxmlformats.org/officeDocument/2006/relationships/tags" Target="../tags/tag4.xml"/><Relationship Id="rId9"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notesSlide" Target="../notesSlides/notesSlide12.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Layout" Target="../slideLayouts/slideLayout97.xml"/><Relationship Id="rId5" Type="http://schemas.openxmlformats.org/officeDocument/2006/relationships/tags" Target="../tags/tag9.xml"/><Relationship Id="rId10" Type="http://schemas.openxmlformats.org/officeDocument/2006/relationships/image" Target="../media/image23.png"/><Relationship Id="rId4" Type="http://schemas.openxmlformats.org/officeDocument/2006/relationships/tags" Target="../tags/tag8.xml"/><Relationship Id="rId9"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1.xml"/><Relationship Id="rId7" Type="http://schemas.openxmlformats.org/officeDocument/2006/relationships/notesSlide" Target="../notesSlides/notesSlide14.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slideLayout" Target="../slideLayouts/slideLayout97.xml"/><Relationship Id="rId5" Type="http://schemas.openxmlformats.org/officeDocument/2006/relationships/tags" Target="../tags/tag13.xml"/><Relationship Id="rId10" Type="http://schemas.openxmlformats.org/officeDocument/2006/relationships/image" Target="../media/image23.png"/><Relationship Id="rId4" Type="http://schemas.openxmlformats.org/officeDocument/2006/relationships/tags" Target="../tags/tag12.xml"/><Relationship Id="rId9"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hhs.gov/ohrp" TargetMode="External"/><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hyperlink" Target="http://www.hhs.gov/ohrp/newsroom/index.html" TargetMode="External"/><Relationship Id="rId5" Type="http://schemas.openxmlformats.org/officeDocument/2006/relationships/hyperlink" Target="mailto:OHRP-Edu@hhs.gov" TargetMode="External"/><Relationship Id="rId4" Type="http://schemas.openxmlformats.org/officeDocument/2006/relationships/hyperlink" Target="mailto:OHRP@hhs.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3.xml"/><Relationship Id="rId1" Type="http://schemas.openxmlformats.org/officeDocument/2006/relationships/slideLayout" Target="../slideLayouts/slideLayout58.xml"/><Relationship Id="rId4" Type="http://schemas.openxmlformats.org/officeDocument/2006/relationships/image" Target="../media/image32.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19.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21.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hyperlink" Target="http://grants.nih.gov/grants/funding/424/SupplementalInstructions.pdf" TargetMode="External"/><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funding/424/SupplementalInstructions.pdf" TargetMode="External"/><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40.xml.rels><?xml version="1.0" encoding="UTF-8" standalone="yes"?>
<Relationships xmlns="http://schemas.openxmlformats.org/package/2006/relationships"><Relationship Id="rId3" Type="http://schemas.openxmlformats.org/officeDocument/2006/relationships/hyperlink" Target="http://grants.nih.gov/grants/funding/424/SupplementalInstructions.pdf" TargetMode="External"/><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hyperlink" Target="http://grants.nih.gov/grants/funding/424/SupplementalInstructions.pdf"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hyperlink" Target="http://grants.nih.gov/grants/funding/424/SupplementalInstructions.pdf" TargetMode="External"/><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hyperlink" Target="http://grants.nih.gov/grants/policy/hs/data_safety.htm" TargetMode="Externa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hyperlink" Target="https://phrp.nihtraining.com/users/login.php"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microsoft.com/office/2007/relationships/hdphoto" Target="../media/hdphoto2.wdp"/><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grants.nih.gov/grants/policy/coc/index.htm"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hyperlink" Target="https://humansubjects.nih.gov/coc/inde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humansubjects.nih.gov/" TargetMode="External"/><Relationship Id="rId2" Type="http://schemas.openxmlformats.org/officeDocument/2006/relationships/notesSlide" Target="../notesSlides/notesSlide38.xml"/><Relationship Id="rId1" Type="http://schemas.openxmlformats.org/officeDocument/2006/relationships/slideLayout" Target="../slideLayouts/slideLayout25.xml"/><Relationship Id="rId6" Type="http://schemas.openxmlformats.org/officeDocument/2006/relationships/hyperlink" Target="http://grants.nih.gov/grants/policy/hs/data_safety.htm" TargetMode="External"/><Relationship Id="rId5" Type="http://schemas.openxmlformats.org/officeDocument/2006/relationships/hyperlink" Target="http://grants.nih.gov/grants/guide/notice-files/NOT-OD-15-015.html" TargetMode="External"/><Relationship Id="rId4" Type="http://schemas.openxmlformats.org/officeDocument/2006/relationships/hyperlink" Target="http://grants.nih.gov/grants/funding/424/index.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hyperlink" Target="https://nih-extramural-intranet.od.nih.gov/d/IMS_Principal_Investigators" TargetMode="External"/><Relationship Id="rId2" Type="http://schemas.openxmlformats.org/officeDocument/2006/relationships/notesSlide" Target="../notesSlides/notesSlide46.xml"/><Relationship Id="rId1" Type="http://schemas.openxmlformats.org/officeDocument/2006/relationships/slideLayout" Target="../slideLayouts/slideLayout35.xml"/><Relationship Id="rId5" Type="http://schemas.openxmlformats.org/officeDocument/2006/relationships/image" Target="../media/image46.jpg"/><Relationship Id="rId4" Type="http://schemas.openxmlformats.org/officeDocument/2006/relationships/hyperlink" Target="http://grants.nih.gov/grants/funding/women_min/women_min.ht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mailto:Inclusion@od.nih.gov" TargetMode="External"/><Relationship Id="rId2" Type="http://schemas.openxmlformats.org/officeDocument/2006/relationships/image" Target="../media/image47.jpeg"/><Relationship Id="rId1" Type="http://schemas.openxmlformats.org/officeDocument/2006/relationships/slideLayout" Target="../slideLayouts/slideLayout41.xml"/><Relationship Id="rId6" Type="http://schemas.openxmlformats.org/officeDocument/2006/relationships/hyperlink" Target="mailto:OEP-HS@mail.nih.gov" TargetMode="External"/><Relationship Id="rId5" Type="http://schemas.openxmlformats.org/officeDocument/2006/relationships/hyperlink" Target="mailto:OHRP-Edu@hhs.gov" TargetMode="External"/><Relationship Id="rId4" Type="http://schemas.openxmlformats.org/officeDocument/2006/relationships/hyperlink" Target="mailto:OHRP@hh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03920" y="6466925"/>
            <a:ext cx="365760" cy="365125"/>
          </a:xfrm>
        </p:spPr>
        <p:txBody>
          <a:bodyPr/>
          <a:lstStyle/>
          <a:p>
            <a:fld id="{CB11FB4B-28CB-4CEC-8C29-9CD777A6B524}" type="slidenum">
              <a:rPr lang="en-US">
                <a:solidFill>
                  <a:prstClr val="black">
                    <a:tint val="75000"/>
                  </a:prstClr>
                </a:solidFill>
              </a:rPr>
              <a:pPr/>
              <a:t>1</a:t>
            </a:fld>
            <a:endParaRPr lang="en-US" dirty="0">
              <a:solidFill>
                <a:prstClr val="black">
                  <a:tint val="75000"/>
                </a:prstClr>
              </a:solidFill>
            </a:endParaRPr>
          </a:p>
        </p:txBody>
      </p:sp>
      <p:sp>
        <p:nvSpPr>
          <p:cNvPr id="104450" name="Rectangle 2"/>
          <p:cNvSpPr>
            <a:spLocks noGrp="1" noChangeArrowheads="1"/>
          </p:cNvSpPr>
          <p:nvPr>
            <p:ph type="title"/>
          </p:nvPr>
        </p:nvSpPr>
        <p:spPr>
          <a:xfrm>
            <a:off x="304800" y="533400"/>
            <a:ext cx="8305800" cy="1143000"/>
          </a:xfrm>
        </p:spPr>
        <p:txBody>
          <a:bodyPr>
            <a:normAutofit fontScale="90000"/>
          </a:bodyPr>
          <a:lstStyle/>
          <a:p>
            <a:r>
              <a:rPr lang="en-US" sz="3200" dirty="0"/>
              <a:t/>
            </a:r>
            <a:br>
              <a:rPr lang="en-US" sz="3200" dirty="0"/>
            </a:br>
            <a:r>
              <a:rPr lang="en-US" sz="3200" dirty="0"/>
              <a:t/>
            </a:r>
            <a:br>
              <a:rPr lang="en-US" sz="3200" dirty="0"/>
            </a:br>
            <a:r>
              <a:rPr lang="en-US" sz="4000" dirty="0">
                <a:latin typeface="Tahoma" pitchFamily="34" charset="0"/>
                <a:cs typeface="Tahoma" pitchFamily="34" charset="0"/>
              </a:rPr>
              <a:t>Research Involving Human Subjects</a:t>
            </a:r>
            <a:r>
              <a:rPr lang="en-US" sz="4000" i="1" dirty="0">
                <a:effectLst>
                  <a:outerShdw blurRad="38100" dist="38100" dir="2700000" algn="tl">
                    <a:srgbClr val="000000">
                      <a:alpha val="43137"/>
                    </a:srgbClr>
                  </a:outerShdw>
                </a:effectLst>
                <a:latin typeface="Tahoma" pitchFamily="34" charset="0"/>
                <a:cs typeface="Tahoma" pitchFamily="34" charset="0"/>
              </a:rPr>
              <a:t/>
            </a:r>
            <a:br>
              <a:rPr lang="en-US" sz="4000" i="1" dirty="0">
                <a:effectLst>
                  <a:outerShdw blurRad="38100" dist="38100" dir="2700000" algn="tl">
                    <a:srgbClr val="000000">
                      <a:alpha val="43137"/>
                    </a:srgbClr>
                  </a:outerShdw>
                </a:effectLst>
                <a:latin typeface="Tahoma" pitchFamily="34" charset="0"/>
                <a:cs typeface="Tahoma" pitchFamily="34" charset="0"/>
              </a:rPr>
            </a:br>
            <a:r>
              <a:rPr lang="en-US" sz="4000" i="1" dirty="0"/>
              <a:t/>
            </a:r>
            <a:br>
              <a:rPr lang="en-US" sz="4000" i="1" dirty="0"/>
            </a:br>
            <a:r>
              <a:rPr lang="en-US" sz="2800" i="1" dirty="0"/>
              <a:t/>
            </a:r>
            <a:br>
              <a:rPr lang="en-US" sz="2800" i="1" dirty="0"/>
            </a:br>
            <a:endParaRPr lang="en-US" sz="2800" b="1" dirty="0"/>
          </a:p>
        </p:txBody>
      </p:sp>
      <p:sp>
        <p:nvSpPr>
          <p:cNvPr id="104451" name="Rectangle 3"/>
          <p:cNvSpPr>
            <a:spLocks noGrp="1" noChangeArrowheads="1"/>
          </p:cNvSpPr>
          <p:nvPr>
            <p:ph idx="1"/>
          </p:nvPr>
        </p:nvSpPr>
        <p:spPr>
          <a:xfrm>
            <a:off x="609600" y="1219200"/>
            <a:ext cx="7924800" cy="5181600"/>
          </a:xfrm>
        </p:spPr>
        <p:txBody>
          <a:bodyPr>
            <a:normAutofit fontScale="92500" lnSpcReduction="10000"/>
          </a:bodyPr>
          <a:lstStyle/>
          <a:p>
            <a:pPr algn="ctr">
              <a:buFontTx/>
              <a:buNone/>
            </a:pPr>
            <a:r>
              <a:rPr lang="en-US" sz="3600" i="1" dirty="0" smtClean="0">
                <a:solidFill>
                  <a:srgbClr val="148C9C"/>
                </a:solidFill>
                <a:effectLst>
                  <a:outerShdw blurRad="38100" dist="38100" dir="2700000" algn="tl">
                    <a:srgbClr val="000000">
                      <a:alpha val="43137"/>
                    </a:srgbClr>
                  </a:outerShdw>
                </a:effectLst>
                <a:latin typeface="Tahoma" pitchFamily="34" charset="0"/>
                <a:cs typeface="Tahoma" pitchFamily="34" charset="0"/>
              </a:rPr>
              <a:t>NIH </a:t>
            </a:r>
            <a:r>
              <a:rPr lang="en-US" sz="3600" i="1" dirty="0">
                <a:solidFill>
                  <a:srgbClr val="148C9C"/>
                </a:solidFill>
                <a:effectLst>
                  <a:outerShdw blurRad="38100" dist="38100" dir="2700000" algn="tl">
                    <a:srgbClr val="000000">
                      <a:alpha val="43137"/>
                    </a:srgbClr>
                  </a:outerShdw>
                </a:effectLst>
                <a:latin typeface="Tahoma" pitchFamily="34" charset="0"/>
                <a:cs typeface="Tahoma" pitchFamily="34" charset="0"/>
              </a:rPr>
              <a:t>Regional Seminar</a:t>
            </a:r>
            <a:endParaRPr lang="en-US" sz="3600" b="1" i="1" dirty="0" smtClean="0">
              <a:solidFill>
                <a:srgbClr val="FFFF00"/>
              </a:solidFill>
            </a:endParaRPr>
          </a:p>
          <a:p>
            <a:pPr algn="ctr">
              <a:buNone/>
            </a:pPr>
            <a:endParaRPr lang="en-US" sz="2100" dirty="0" smtClean="0">
              <a:solidFill>
                <a:schemeClr val="tx2"/>
              </a:solidFill>
              <a:latin typeface="Tahoma" pitchFamily="34" charset="0"/>
              <a:ea typeface="Tahoma" panose="020B0604030504040204" pitchFamily="34" charset="0"/>
              <a:cs typeface="Tahoma" panose="020B0604030504040204" pitchFamily="34" charset="0"/>
            </a:endParaRPr>
          </a:p>
          <a:p>
            <a:pPr algn="ctr">
              <a:buNone/>
            </a:pPr>
            <a:r>
              <a:rPr lang="en-US" sz="2100" dirty="0" smtClean="0">
                <a:solidFill>
                  <a:schemeClr val="tx2"/>
                </a:solidFill>
                <a:latin typeface="Tahoma" pitchFamily="34" charset="0"/>
                <a:ea typeface="Tahoma" panose="020B0604030504040204" pitchFamily="34" charset="0"/>
                <a:cs typeface="Tahoma" panose="020B0604030504040204" pitchFamily="34" charset="0"/>
              </a:rPr>
              <a:t>Jaime O. Hernandez, J.D., </a:t>
            </a:r>
            <a:r>
              <a:rPr lang="en-US" sz="2100" dirty="0" err="1" smtClean="0">
                <a:solidFill>
                  <a:schemeClr val="tx2"/>
                </a:solidFill>
                <a:latin typeface="Tahoma" pitchFamily="34" charset="0"/>
                <a:ea typeface="Tahoma" panose="020B0604030504040204" pitchFamily="34" charset="0"/>
                <a:cs typeface="Tahoma" panose="020B0604030504040204" pitchFamily="34" charset="0"/>
              </a:rPr>
              <a:t>M.Be</a:t>
            </a:r>
            <a:r>
              <a:rPr lang="en-US" sz="2100" dirty="0" smtClean="0">
                <a:solidFill>
                  <a:schemeClr val="tx2"/>
                </a:solidFill>
                <a:latin typeface="Tahoma" pitchFamily="34" charset="0"/>
                <a:ea typeface="Tahoma" panose="020B0604030504040204" pitchFamily="34" charset="0"/>
                <a:cs typeface="Tahoma" panose="020B0604030504040204" pitchFamily="34" charset="0"/>
              </a:rPr>
              <a:t>.</a:t>
            </a:r>
          </a:p>
          <a:p>
            <a:pPr algn="ctr">
              <a:buNone/>
            </a:pPr>
            <a:r>
              <a:rPr lang="en-US" sz="2100" dirty="0" smtClean="0">
                <a:solidFill>
                  <a:schemeClr val="tx2"/>
                </a:solidFill>
                <a:latin typeface="Tahoma" pitchFamily="34" charset="0"/>
                <a:ea typeface="Tahoma" panose="020B0604030504040204" pitchFamily="34" charset="0"/>
                <a:cs typeface="Tahoma" panose="020B0604030504040204" pitchFamily="34" charset="0"/>
              </a:rPr>
              <a:t>Public Health Advisor</a:t>
            </a:r>
          </a:p>
          <a:p>
            <a:pPr algn="ctr">
              <a:buNone/>
            </a:pPr>
            <a:r>
              <a:rPr lang="en-US" sz="2100" dirty="0" smtClean="0">
                <a:solidFill>
                  <a:schemeClr val="tx2"/>
                </a:solidFill>
                <a:latin typeface="Tahoma" pitchFamily="34" charset="0"/>
                <a:ea typeface="Tahoma" panose="020B0604030504040204" pitchFamily="34" charset="0"/>
                <a:cs typeface="Tahoma" panose="020B0604030504040204" pitchFamily="34" charset="0"/>
              </a:rPr>
              <a:t>Division </a:t>
            </a:r>
            <a:r>
              <a:rPr lang="en-US" sz="2100" dirty="0">
                <a:solidFill>
                  <a:schemeClr val="tx2"/>
                </a:solidFill>
                <a:latin typeface="Tahoma" pitchFamily="34" charset="0"/>
                <a:ea typeface="Tahoma" panose="020B0604030504040204" pitchFamily="34" charset="0"/>
                <a:cs typeface="Tahoma" panose="020B0604030504040204" pitchFamily="34" charset="0"/>
              </a:rPr>
              <a:t>of Education and </a:t>
            </a:r>
            <a:r>
              <a:rPr lang="en-US" sz="2100" dirty="0" smtClean="0">
                <a:solidFill>
                  <a:schemeClr val="tx2"/>
                </a:solidFill>
                <a:latin typeface="Tahoma" pitchFamily="34" charset="0"/>
                <a:ea typeface="Tahoma" panose="020B0604030504040204" pitchFamily="34" charset="0"/>
                <a:cs typeface="Tahoma" panose="020B0604030504040204" pitchFamily="34" charset="0"/>
              </a:rPr>
              <a:t>Development</a:t>
            </a:r>
          </a:p>
          <a:p>
            <a:pPr algn="ctr">
              <a:buNone/>
            </a:pPr>
            <a:r>
              <a:rPr lang="en-US" sz="2100" dirty="0" smtClean="0">
                <a:solidFill>
                  <a:schemeClr val="tx2"/>
                </a:solidFill>
                <a:latin typeface="Tahoma" pitchFamily="34" charset="0"/>
                <a:ea typeface="Tahoma" panose="020B0604030504040204" pitchFamily="34" charset="0"/>
                <a:cs typeface="Tahoma" panose="020B0604030504040204" pitchFamily="34" charset="0"/>
              </a:rPr>
              <a:t>Office </a:t>
            </a:r>
            <a:r>
              <a:rPr lang="en-US" sz="2100" dirty="0">
                <a:solidFill>
                  <a:schemeClr val="tx2"/>
                </a:solidFill>
                <a:latin typeface="Tahoma" pitchFamily="34" charset="0"/>
                <a:ea typeface="Tahoma" panose="020B0604030504040204" pitchFamily="34" charset="0"/>
                <a:cs typeface="Tahoma" panose="020B0604030504040204" pitchFamily="34" charset="0"/>
              </a:rPr>
              <a:t>for Human Research Protections (OHRP</a:t>
            </a:r>
            <a:r>
              <a:rPr lang="en-US" sz="2100" dirty="0" smtClean="0">
                <a:solidFill>
                  <a:schemeClr val="tx2"/>
                </a:solidFill>
                <a:latin typeface="Tahoma" pitchFamily="34" charset="0"/>
                <a:ea typeface="Tahoma" panose="020B0604030504040204" pitchFamily="34" charset="0"/>
                <a:cs typeface="Tahoma" panose="020B0604030504040204" pitchFamily="34" charset="0"/>
              </a:rPr>
              <a:t>), HHS</a:t>
            </a:r>
            <a:endParaRPr lang="en-US" sz="2100" dirty="0">
              <a:solidFill>
                <a:schemeClr val="tx2"/>
              </a:solidFill>
              <a:latin typeface="Tahoma" pitchFamily="34" charset="0"/>
              <a:ea typeface="Tahoma" panose="020B0604030504040204" pitchFamily="34" charset="0"/>
              <a:cs typeface="Tahoma" panose="020B0604030504040204" pitchFamily="34" charset="0"/>
            </a:endParaRP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
            </a:r>
            <a:br>
              <a:rPr lang="en-US" sz="2000" dirty="0" smtClean="0">
                <a:solidFill>
                  <a:schemeClr val="tx2"/>
                </a:solidFill>
                <a:latin typeface="Tahoma" pitchFamily="34" charset="0"/>
                <a:ea typeface="Tahoma" panose="020B0604030504040204" pitchFamily="34" charset="0"/>
                <a:cs typeface="Tahoma" panose="020B0604030504040204" pitchFamily="34" charset="0"/>
              </a:rPr>
            </a:br>
            <a:r>
              <a:rPr lang="en-US" sz="2000" dirty="0" smtClean="0">
                <a:solidFill>
                  <a:schemeClr val="tx2"/>
                </a:solidFill>
                <a:latin typeface="Tahoma" pitchFamily="34" charset="0"/>
                <a:ea typeface="Tahoma" panose="020B0604030504040204" pitchFamily="34" charset="0"/>
                <a:cs typeface="Tahoma" panose="020B0604030504040204" pitchFamily="34" charset="0"/>
              </a:rPr>
              <a:t>Petrice Brown-Longenecker, Ph.D.</a:t>
            </a: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NIH Human Research Protections Officer</a:t>
            </a:r>
          </a:p>
          <a:p>
            <a:pPr algn="ctr">
              <a:buNone/>
            </a:pPr>
            <a:r>
              <a:rPr lang="en-US" sz="2000" dirty="0">
                <a:solidFill>
                  <a:schemeClr val="tx2"/>
                </a:solidFill>
                <a:latin typeface="Tahoma" pitchFamily="34" charset="0"/>
                <a:ea typeface="Tahoma" panose="020B0604030504040204" pitchFamily="34" charset="0"/>
                <a:cs typeface="Tahoma" panose="020B0604030504040204" pitchFamily="34" charset="0"/>
              </a:rPr>
              <a:t>Office of Extramural Research, NIH</a:t>
            </a:r>
          </a:p>
          <a:p>
            <a:pPr algn="ctr">
              <a:buFontTx/>
              <a:buNone/>
            </a:pPr>
            <a:endParaRPr lang="en-US" sz="2000" dirty="0" smtClean="0">
              <a:solidFill>
                <a:schemeClr val="tx2"/>
              </a:solidFill>
              <a:latin typeface="Tahoma" pitchFamily="34" charset="0"/>
              <a:ea typeface="Tahoma" panose="020B0604030504040204" pitchFamily="34" charset="0"/>
              <a:cs typeface="Tahoma" panose="020B0604030504040204" pitchFamily="34" charset="0"/>
            </a:endParaRP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Meredith Temple-O’Connor, Ph.D.</a:t>
            </a: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Senior </a:t>
            </a:r>
            <a:r>
              <a:rPr lang="en-US" sz="2000" dirty="0">
                <a:solidFill>
                  <a:schemeClr val="tx2"/>
                </a:solidFill>
                <a:latin typeface="Tahoma" pitchFamily="34" charset="0"/>
                <a:ea typeface="Tahoma" panose="020B0604030504040204" pitchFamily="34" charset="0"/>
                <a:cs typeface="Tahoma" panose="020B0604030504040204" pitchFamily="34" charset="0"/>
              </a:rPr>
              <a:t>Scientific Advisor </a:t>
            </a:r>
            <a:r>
              <a:rPr lang="en-US" sz="2000" dirty="0" smtClean="0">
                <a:solidFill>
                  <a:schemeClr val="tx2"/>
                </a:solidFill>
                <a:latin typeface="Tahoma" pitchFamily="34" charset="0"/>
                <a:ea typeface="Tahoma" panose="020B0604030504040204" pitchFamily="34" charset="0"/>
                <a:cs typeface="Tahoma" panose="020B0604030504040204" pitchFamily="34" charset="0"/>
              </a:rPr>
              <a:t>to the </a:t>
            </a: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NIH Deputy Director for Extramural </a:t>
            </a:r>
            <a:r>
              <a:rPr lang="en-US" sz="2000" dirty="0">
                <a:solidFill>
                  <a:schemeClr val="tx2"/>
                </a:solidFill>
                <a:latin typeface="Tahoma" pitchFamily="34" charset="0"/>
                <a:ea typeface="Tahoma" panose="020B0604030504040204" pitchFamily="34" charset="0"/>
                <a:cs typeface="Tahoma" panose="020B0604030504040204" pitchFamily="34" charset="0"/>
              </a:rPr>
              <a:t>Research</a:t>
            </a:r>
          </a:p>
          <a:p>
            <a:pPr algn="ctr">
              <a:buFontTx/>
              <a:buNone/>
            </a:pPr>
            <a:r>
              <a:rPr lang="en-US" sz="2000" dirty="0" smtClean="0">
                <a:solidFill>
                  <a:schemeClr val="tx2"/>
                </a:solidFill>
                <a:latin typeface="Tahoma" pitchFamily="34" charset="0"/>
                <a:ea typeface="Tahoma" panose="020B0604030504040204" pitchFamily="34" charset="0"/>
                <a:cs typeface="Tahoma" panose="020B0604030504040204" pitchFamily="34" charset="0"/>
              </a:rPr>
              <a:t>Office of Extramural Research, NIH</a:t>
            </a:r>
          </a:p>
          <a:p>
            <a:pPr algn="ctr">
              <a:buFontTx/>
              <a:buNone/>
            </a:pPr>
            <a:endParaRPr lang="en-US" sz="1800" b="1" dirty="0" smtClean="0">
              <a:solidFill>
                <a:schemeClr val="tx2"/>
              </a:solidFill>
            </a:endParaRPr>
          </a:p>
          <a:p>
            <a:pPr algn="ctr">
              <a:buFontTx/>
              <a:buNone/>
            </a:pPr>
            <a:endParaRPr lang="en-US" sz="2400" b="1" dirty="0">
              <a:solidFill>
                <a:schemeClr val="tx2"/>
              </a:solidFill>
            </a:endParaRPr>
          </a:p>
          <a:p>
            <a:pPr algn="ctr">
              <a:buFontTx/>
              <a:buNone/>
            </a:pPr>
            <a:endParaRPr lang="en-US" sz="2800" b="1" dirty="0">
              <a:solidFill>
                <a:schemeClr val="tx2"/>
              </a:solidFill>
            </a:endParaRPr>
          </a:p>
          <a:p>
            <a:pPr algn="ctr">
              <a:buFontTx/>
              <a:buNone/>
            </a:pPr>
            <a:endParaRPr lang="en-US" i="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79787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altLang="en-US" sz="4000" b="1" dirty="0" smtClean="0">
                <a:cs typeface="Tahoma" pitchFamily="34" charset="0"/>
              </a:rPr>
              <a:t>The </a:t>
            </a:r>
            <a:r>
              <a:rPr lang="en-US" altLang="en-US" sz="4000" b="1" dirty="0" smtClean="0">
                <a:solidFill>
                  <a:schemeClr val="accent3">
                    <a:lumMod val="50000"/>
                  </a:schemeClr>
                </a:solidFill>
                <a:cs typeface="Tahoma" pitchFamily="34" charset="0"/>
              </a:rPr>
              <a:t>Challenge</a:t>
            </a:r>
            <a:endParaRPr lang="en-US" altLang="en-US" sz="4000" b="1" dirty="0" smtClean="0">
              <a:cs typeface="Tahoma" pitchFamily="34" charset="0"/>
            </a:endParaRPr>
          </a:p>
        </p:txBody>
      </p:sp>
      <p:sp>
        <p:nvSpPr>
          <p:cNvPr id="73731" name="Content Placeholder 2"/>
          <p:cNvSpPr>
            <a:spLocks noGrp="1"/>
          </p:cNvSpPr>
          <p:nvPr>
            <p:ph sz="half" idx="1"/>
          </p:nvPr>
        </p:nvSpPr>
        <p:spPr>
          <a:xfrm>
            <a:off x="4800600" y="4419600"/>
            <a:ext cx="3657600" cy="1676400"/>
          </a:xfrm>
          <a:ln w="12700">
            <a:solidFill>
              <a:srgbClr val="00B0F0"/>
            </a:solidFill>
            <a:miter lim="800000"/>
            <a:headEnd/>
            <a:tailEnd/>
          </a:ln>
        </p:spPr>
        <p:txBody>
          <a:bodyPr/>
          <a:lstStyle/>
          <a:p>
            <a:pPr marL="0" indent="0" algn="ctr" eaLnBrk="1" hangingPunct="1">
              <a:spcBef>
                <a:spcPct val="0"/>
              </a:spcBef>
              <a:buFont typeface="Arial" charset="0"/>
              <a:buNone/>
            </a:pPr>
            <a:r>
              <a:rPr lang="en-US" altLang="en-US" sz="2400" b="1" dirty="0" smtClean="0"/>
              <a:t>Respecting </a:t>
            </a:r>
            <a:r>
              <a:rPr lang="en-US" altLang="en-US" sz="2400" b="1" dirty="0"/>
              <a:t>research subjects as individuals, </a:t>
            </a:r>
            <a:r>
              <a:rPr lang="en-US" altLang="en-US" sz="2400" b="1" dirty="0" smtClean="0"/>
              <a:t>not treating them </a:t>
            </a:r>
            <a:r>
              <a:rPr lang="en-US" altLang="en-US" sz="2400" b="1" dirty="0"/>
              <a:t>as a means to an end</a:t>
            </a:r>
          </a:p>
        </p:txBody>
      </p:sp>
      <p:sp>
        <p:nvSpPr>
          <p:cNvPr id="73732"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ABCC73C-72D7-46D6-A848-67A3B91F23A3}" type="slidenum">
              <a:rPr lang="en-US" altLang="en-US" smtClean="0">
                <a:solidFill>
                  <a:prstClr val="black"/>
                </a:solidFill>
              </a:rPr>
              <a:pPr eaLnBrk="1" hangingPunct="1">
                <a:defRPr/>
              </a:pPr>
              <a:t>10</a:t>
            </a:fld>
            <a:endParaRPr lang="en-US" altLang="en-US" smtClean="0">
              <a:solidFill>
                <a:prstClr val="black"/>
              </a:solidFill>
            </a:endParaRPr>
          </a:p>
        </p:txBody>
      </p:sp>
      <p:sp>
        <p:nvSpPr>
          <p:cNvPr id="73734" name="Content Placeholder 2"/>
          <p:cNvSpPr txBox="1">
            <a:spLocks/>
          </p:cNvSpPr>
          <p:nvPr/>
        </p:nvSpPr>
        <p:spPr bwMode="auto">
          <a:xfrm>
            <a:off x="457200" y="4419600"/>
            <a:ext cx="3276600" cy="1676400"/>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75000"/>
              <a:buFont typeface="Wingdings" pitchFamily="2" charset="2"/>
              <a:buChar char="p"/>
              <a:defRPr sz="2800">
                <a:solidFill>
                  <a:schemeClr val="tx1"/>
                </a:solidFill>
                <a:latin typeface="Calibri"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Calibri"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Calibri"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9pPr>
          </a:lstStyle>
          <a:p>
            <a:pPr algn="ctr" eaLnBrk="1" hangingPunct="1">
              <a:spcBef>
                <a:spcPct val="0"/>
              </a:spcBef>
              <a:buClrTx/>
              <a:buSzTx/>
              <a:buFont typeface="Arial" charset="0"/>
              <a:buNone/>
            </a:pPr>
            <a:endParaRPr lang="en-US" altLang="en-US" sz="1200" b="1" dirty="0">
              <a:solidFill>
                <a:prstClr val="black"/>
              </a:solidFill>
              <a:cs typeface="Tahoma" pitchFamily="34" charset="0"/>
            </a:endParaRPr>
          </a:p>
          <a:p>
            <a:pPr algn="ctr" eaLnBrk="1" hangingPunct="1">
              <a:spcBef>
                <a:spcPct val="0"/>
              </a:spcBef>
              <a:buClrTx/>
              <a:buSzTx/>
              <a:buFont typeface="Arial" charset="0"/>
              <a:buNone/>
            </a:pPr>
            <a:r>
              <a:rPr lang="en-US" altLang="en-US" sz="2400" b="1" dirty="0">
                <a:solidFill>
                  <a:srgbClr val="000000"/>
                </a:solidFill>
                <a:cs typeface="Tahoma" pitchFamily="34" charset="0"/>
              </a:rPr>
              <a:t>Societal benefit of science through human subjects research</a:t>
            </a:r>
          </a:p>
        </p:txBody>
      </p:sp>
      <p:pic>
        <p:nvPicPr>
          <p:cNvPr id="8" name="Picture 7" descr="https://pixabay.com/static/uploads/photo/2013/07/12/14/28/teeter-totter-148268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803" y="1600200"/>
            <a:ext cx="5927724" cy="29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7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a:xfrm>
            <a:off x="0" y="228600"/>
            <a:ext cx="8382000" cy="822325"/>
          </a:xfrm>
        </p:spPr>
        <p:txBody>
          <a:bodyPr/>
          <a:lstStyle/>
          <a:p>
            <a:pPr eaLnBrk="1" hangingPunct="1"/>
            <a:r>
              <a:rPr lang="en-US" altLang="en-US" sz="3600" b="1" dirty="0" smtClean="0">
                <a:cs typeface="Tahoma" pitchFamily="34" charset="0"/>
              </a:rPr>
              <a:t>  </a:t>
            </a:r>
            <a:r>
              <a:rPr lang="en-US" altLang="en-US" sz="4000" b="1" dirty="0" smtClean="0">
                <a:cs typeface="Tahoma" pitchFamily="34" charset="0"/>
              </a:rPr>
              <a:t>HHS and FDA Regulations  </a:t>
            </a:r>
          </a:p>
        </p:txBody>
      </p:sp>
      <p:sp>
        <p:nvSpPr>
          <p:cNvPr id="10243" name="Rectangle 3"/>
          <p:cNvSpPr>
            <a:spLocks noGrp="1" noChangeArrowheads="1"/>
          </p:cNvSpPr>
          <p:nvPr>
            <p:ph type="body" idx="4294967295"/>
          </p:nvPr>
        </p:nvSpPr>
        <p:spPr>
          <a:xfrm>
            <a:off x="381000" y="1447800"/>
            <a:ext cx="8382000" cy="4876800"/>
          </a:xfrm>
        </p:spPr>
        <p:txBody>
          <a:bodyPr rtlCol="0">
            <a:normAutofit/>
          </a:bodyPr>
          <a:lstStyle/>
          <a:p>
            <a:pPr eaLnBrk="1" fontAlgn="auto" hangingPunct="1">
              <a:lnSpc>
                <a:spcPts val="4500"/>
              </a:lnSpc>
              <a:spcAft>
                <a:spcPts val="0"/>
              </a:spcAft>
              <a:buClr>
                <a:schemeClr val="tx2"/>
              </a:buClr>
              <a:buFont typeface="Wingdings" panose="05000000000000000000" pitchFamily="2" charset="2"/>
              <a:buChar char="§"/>
              <a:defRPr/>
            </a:pPr>
            <a:r>
              <a:rPr lang="en-US" sz="3000" b="1" dirty="0">
                <a:cs typeface="Tahoma" pitchFamily="34" charset="0"/>
              </a:rPr>
              <a:t>Differences in </a:t>
            </a:r>
            <a:r>
              <a:rPr lang="en-US" sz="3000" b="1" dirty="0" smtClean="0">
                <a:cs typeface="Tahoma" pitchFamily="34" charset="0"/>
              </a:rPr>
              <a:t>Scope:</a:t>
            </a:r>
            <a:endParaRPr lang="en-US" sz="3000" b="1" dirty="0">
              <a:cs typeface="Tahoma" pitchFamily="34" charset="0"/>
            </a:endParaRPr>
          </a:p>
          <a:p>
            <a:pPr lvl="1" eaLnBrk="1" fontAlgn="auto" hangingPunct="1">
              <a:spcBef>
                <a:spcPts val="0"/>
              </a:spcBef>
              <a:spcAft>
                <a:spcPts val="0"/>
              </a:spcAft>
              <a:buFont typeface="Wingdings" panose="05000000000000000000" pitchFamily="2" charset="2"/>
              <a:buChar char="§"/>
              <a:defRPr/>
            </a:pPr>
            <a:r>
              <a:rPr lang="en-US" dirty="0" smtClean="0">
                <a:cs typeface="Tahoma" pitchFamily="34" charset="0"/>
              </a:rPr>
              <a:t>HHS regulations apply to HHS-funded research</a:t>
            </a:r>
          </a:p>
          <a:p>
            <a:pPr lvl="2" eaLnBrk="1" fontAlgn="auto" hangingPunct="1">
              <a:spcBef>
                <a:spcPts val="0"/>
              </a:spcBef>
              <a:spcAft>
                <a:spcPts val="0"/>
              </a:spcAft>
              <a:buFont typeface="Courier New" panose="02070309020205020404" pitchFamily="49" charset="0"/>
              <a:buChar char="o"/>
              <a:defRPr/>
            </a:pPr>
            <a:r>
              <a:rPr lang="en-US" dirty="0" smtClean="0">
                <a:cs typeface="Tahoma" pitchFamily="34" charset="0"/>
              </a:rPr>
              <a:t>This includes all NIH-funded research</a:t>
            </a:r>
          </a:p>
          <a:p>
            <a:pPr lvl="1" eaLnBrk="1" fontAlgn="auto" hangingPunct="1">
              <a:spcBef>
                <a:spcPts val="0"/>
              </a:spcBef>
              <a:spcAft>
                <a:spcPts val="0"/>
              </a:spcAft>
              <a:buFont typeface="Wingdings" panose="05000000000000000000" pitchFamily="2" charset="2"/>
              <a:buChar char="§"/>
              <a:defRPr/>
            </a:pPr>
            <a:r>
              <a:rPr lang="en-US" dirty="0" smtClean="0">
                <a:cs typeface="Tahoma" pitchFamily="34" charset="0"/>
              </a:rPr>
              <a:t>FDA regulations apply to </a:t>
            </a:r>
            <a:r>
              <a:rPr lang="en-US" i="1" dirty="0" smtClean="0">
                <a:cs typeface="Tahoma" pitchFamily="34" charset="0"/>
              </a:rPr>
              <a:t>clinical investigations involving FDA-regulated products</a:t>
            </a:r>
            <a:r>
              <a:rPr lang="en-US" dirty="0" smtClean="0">
                <a:cs typeface="Tahoma" pitchFamily="34" charset="0"/>
              </a:rPr>
              <a:t>: drugs, devices, and biologics</a:t>
            </a:r>
          </a:p>
          <a:p>
            <a:pPr marL="457200" lvl="1" indent="0" eaLnBrk="1" fontAlgn="auto" hangingPunct="1">
              <a:spcBef>
                <a:spcPts val="0"/>
              </a:spcBef>
              <a:spcAft>
                <a:spcPts val="0"/>
              </a:spcAft>
              <a:buNone/>
              <a:defRPr/>
            </a:pPr>
            <a:endParaRPr lang="en-US" sz="3000" b="1" dirty="0" smtClean="0">
              <a:cs typeface="Tahoma" pitchFamily="34" charset="0"/>
            </a:endParaRPr>
          </a:p>
          <a:p>
            <a:pPr eaLnBrk="1" fontAlgn="auto" hangingPunct="1">
              <a:spcBef>
                <a:spcPts val="600"/>
              </a:spcBef>
              <a:spcAft>
                <a:spcPts val="1200"/>
              </a:spcAft>
              <a:buClr>
                <a:schemeClr val="tx2"/>
              </a:buClr>
              <a:buFont typeface="Wingdings" panose="05000000000000000000" pitchFamily="2" charset="2"/>
              <a:buChar char="§"/>
              <a:defRPr/>
            </a:pPr>
            <a:r>
              <a:rPr lang="en-US" sz="3000" b="1" dirty="0" smtClean="0">
                <a:cs typeface="Tahoma" pitchFamily="34" charset="0"/>
              </a:rPr>
              <a:t>Which regulations apply? Two key questions:</a:t>
            </a:r>
          </a:p>
          <a:p>
            <a:pPr lvl="1" eaLnBrk="1" fontAlgn="auto" hangingPunct="1">
              <a:spcBef>
                <a:spcPts val="0"/>
              </a:spcBef>
              <a:spcAft>
                <a:spcPts val="0"/>
              </a:spcAft>
              <a:buFont typeface="Wingdings" panose="05000000000000000000" pitchFamily="2" charset="2"/>
              <a:buChar char="§"/>
              <a:defRPr/>
            </a:pPr>
            <a:r>
              <a:rPr lang="en-US" dirty="0" smtClean="0">
                <a:cs typeface="Tahoma" pitchFamily="34" charset="0"/>
              </a:rPr>
              <a:t>Who funds your research?</a:t>
            </a:r>
          </a:p>
          <a:p>
            <a:pPr lvl="1" eaLnBrk="1" fontAlgn="auto" hangingPunct="1">
              <a:spcBef>
                <a:spcPts val="600"/>
              </a:spcBef>
              <a:spcAft>
                <a:spcPts val="0"/>
              </a:spcAft>
              <a:buFont typeface="Wingdings" panose="05000000000000000000" pitchFamily="2" charset="2"/>
              <a:buChar char="§"/>
              <a:defRPr/>
            </a:pPr>
            <a:r>
              <a:rPr lang="en-US" dirty="0" smtClean="0">
                <a:cs typeface="Tahoma" pitchFamily="34" charset="0"/>
              </a:rPr>
              <a:t>Does your research involve drugs, devices, or biologics regulated by FDA or marketed in the U.S?</a:t>
            </a:r>
          </a:p>
        </p:txBody>
      </p:sp>
      <p:sp>
        <p:nvSpPr>
          <p:cNvPr id="2" name="Slide Number Placeholder 1"/>
          <p:cNvSpPr>
            <a:spLocks noGrp="1"/>
          </p:cNvSpPr>
          <p:nvPr>
            <p:ph type="sldNum" sz="quarter" idx="12"/>
          </p:nvPr>
        </p:nvSpPr>
        <p:spPr/>
        <p:txBody>
          <a:bodyPr/>
          <a:lstStyle/>
          <a:p>
            <a:pPr>
              <a:defRPr/>
            </a:pPr>
            <a:fld id="{1B001058-7137-4D87-B7EB-631C7DA8F4D4}"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8087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 calcmode="lin" valueType="num">
                                      <p:cBhvr additive="base">
                                        <p:cTn id="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anim calcmode="lin" valueType="num">
                                      <p:cBhvr additive="base">
                                        <p:cTn id="11"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3">
                                            <p:txEl>
                                              <p:pRg st="7" end="7"/>
                                            </p:txEl>
                                          </p:spTgt>
                                        </p:tgtEl>
                                        <p:attrNameLst>
                                          <p:attrName>style.visibility</p:attrName>
                                        </p:attrNameLst>
                                      </p:cBhvr>
                                      <p:to>
                                        <p:strVal val="visible"/>
                                      </p:to>
                                    </p:set>
                                    <p:anim calcmode="lin" valueType="num">
                                      <p:cBhvr additive="base">
                                        <p:cTn id="15"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xfrm>
            <a:off x="8647113" y="6492875"/>
            <a:ext cx="366712" cy="365125"/>
          </a:xfrm>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3DC6F6B-4B83-4C29-BA80-BEA3BA768709}" type="slidenum">
              <a:rPr lang="en-US" altLang="en-US" smtClean="0">
                <a:solidFill>
                  <a:prstClr val="black"/>
                </a:solidFill>
              </a:rPr>
              <a:pPr eaLnBrk="1" hangingPunct="1">
                <a:defRPr/>
              </a:pPr>
              <a:t>12</a:t>
            </a:fld>
            <a:endParaRPr lang="en-US" altLang="en-US" smtClean="0">
              <a:solidFill>
                <a:prstClr val="black"/>
              </a:solidFill>
            </a:endParaRPr>
          </a:p>
        </p:txBody>
      </p:sp>
      <p:sp>
        <p:nvSpPr>
          <p:cNvPr id="81923" name="Rectangle 2"/>
          <p:cNvSpPr>
            <a:spLocks noGrp="1" noChangeArrowheads="1"/>
          </p:cNvSpPr>
          <p:nvPr>
            <p:ph type="title" idx="4294967295"/>
          </p:nvPr>
        </p:nvSpPr>
        <p:spPr>
          <a:xfrm>
            <a:off x="228600" y="228600"/>
            <a:ext cx="8382000" cy="822325"/>
          </a:xfrm>
        </p:spPr>
        <p:txBody>
          <a:bodyPr/>
          <a:lstStyle/>
          <a:p>
            <a:pPr eaLnBrk="1" hangingPunct="1"/>
            <a:r>
              <a:rPr lang="en-US" altLang="en-US" sz="3600" b="1" dirty="0" smtClean="0">
                <a:cs typeface="Tahoma" pitchFamily="34" charset="0"/>
              </a:rPr>
              <a:t>       </a:t>
            </a:r>
            <a:r>
              <a:rPr lang="en-US" altLang="en-US" sz="4000" b="1" dirty="0" smtClean="0">
                <a:cs typeface="Tahoma" pitchFamily="34" charset="0"/>
              </a:rPr>
              <a:t>HHS vs. FDA Regulations cont’d </a:t>
            </a:r>
          </a:p>
        </p:txBody>
      </p:sp>
      <p:sp>
        <p:nvSpPr>
          <p:cNvPr id="81924" name="Rectangle 3"/>
          <p:cNvSpPr>
            <a:spLocks noGrp="1" noChangeArrowheads="1"/>
          </p:cNvSpPr>
          <p:nvPr>
            <p:ph type="body" idx="4294967295"/>
          </p:nvPr>
        </p:nvSpPr>
        <p:spPr>
          <a:xfrm>
            <a:off x="609600" y="1752600"/>
            <a:ext cx="7924800" cy="3657600"/>
          </a:xfrm>
        </p:spPr>
        <p:txBody>
          <a:bodyPr/>
          <a:lstStyle/>
          <a:p>
            <a:pPr eaLnBrk="1" hangingPunct="1">
              <a:spcBef>
                <a:spcPts val="600"/>
              </a:spcBef>
              <a:spcAft>
                <a:spcPts val="1200"/>
              </a:spcAft>
              <a:buClr>
                <a:schemeClr val="tx2"/>
              </a:buClr>
            </a:pPr>
            <a:r>
              <a:rPr lang="en-US" altLang="en-US" sz="3200" dirty="0" smtClean="0">
                <a:cs typeface="Tahoma" pitchFamily="34" charset="0"/>
              </a:rPr>
              <a:t>Basic requirements for IRBs and informed consent are congruent</a:t>
            </a:r>
          </a:p>
          <a:p>
            <a:pPr eaLnBrk="1" hangingPunct="1">
              <a:spcBef>
                <a:spcPts val="600"/>
              </a:spcBef>
              <a:spcAft>
                <a:spcPts val="1200"/>
              </a:spcAft>
              <a:buClr>
                <a:schemeClr val="tx2"/>
              </a:buClr>
            </a:pPr>
            <a:r>
              <a:rPr lang="en-US" altLang="en-US" sz="3200" dirty="0" smtClean="0">
                <a:cs typeface="Tahoma" pitchFamily="34" charset="0"/>
              </a:rPr>
              <a:t>Harmonization efforts – joint guidance</a:t>
            </a:r>
          </a:p>
          <a:p>
            <a:pPr eaLnBrk="1" hangingPunct="1">
              <a:spcBef>
                <a:spcPts val="600"/>
              </a:spcBef>
              <a:spcAft>
                <a:spcPts val="1200"/>
              </a:spcAft>
              <a:buClr>
                <a:schemeClr val="tx2"/>
              </a:buClr>
            </a:pPr>
            <a:r>
              <a:rPr lang="en-US" altLang="en-US" sz="3200" dirty="0" smtClean="0">
                <a:cs typeface="Tahoma" pitchFamily="34" charset="0"/>
              </a:rPr>
              <a:t>Detailed differences at </a:t>
            </a:r>
            <a:r>
              <a:rPr lang="en-US" altLang="en-US" sz="3200" dirty="0" smtClean="0">
                <a:solidFill>
                  <a:srgbClr val="1008D6"/>
                </a:solidFill>
                <a:cs typeface="Tahoma" pitchFamily="34" charset="0"/>
              </a:rPr>
              <a:t>FDA Website</a:t>
            </a:r>
          </a:p>
          <a:p>
            <a:pPr eaLnBrk="1" hangingPunct="1">
              <a:spcBef>
                <a:spcPct val="0"/>
              </a:spcBef>
              <a:buFont typeface="Arial" charset="0"/>
              <a:buChar char="•"/>
            </a:pPr>
            <a:endParaRPr lang="en-US" altLang="en-US" dirty="0" smtClean="0">
              <a:cs typeface="Tahoma" pitchFamily="34" charset="0"/>
            </a:endParaRPr>
          </a:p>
        </p:txBody>
      </p:sp>
    </p:spTree>
    <p:extLst>
      <p:ext uri="{BB962C8B-B14F-4D97-AF65-F5344CB8AC3E}">
        <p14:creationId xmlns:p14="http://schemas.microsoft.com/office/powerpoint/2010/main" val="105077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ea typeface="Tahoma" panose="020B0604030504040204" pitchFamily="34" charset="0"/>
                <a:cs typeface="Tahoma" panose="020B0604030504040204" pitchFamily="34" charset="0"/>
              </a:rPr>
              <a:t>Applying the </a:t>
            </a:r>
            <a:r>
              <a:rPr lang="en-US" dirty="0" err="1" smtClean="0">
                <a:ea typeface="Tahoma" panose="020B0604030504040204" pitchFamily="34" charset="0"/>
                <a:cs typeface="Tahoma" panose="020B0604030504040204" pitchFamily="34" charset="0"/>
              </a:rPr>
              <a:t>hhs</a:t>
            </a:r>
            <a:r>
              <a:rPr lang="en-US" dirty="0" smtClean="0">
                <a:ea typeface="Tahoma" panose="020B0604030504040204" pitchFamily="34" charset="0"/>
                <a:cs typeface="Tahoma" panose="020B0604030504040204" pitchFamily="34" charset="0"/>
              </a:rPr>
              <a:t> regulations</a:t>
            </a:r>
            <a:endParaRPr lang="en-US" dirty="0">
              <a:ea typeface="Tahoma" panose="020B0604030504040204" pitchFamily="34" charset="0"/>
              <a:cs typeface="Tahoma" panose="020B0604030504040204" pitchFamily="34" charset="0"/>
            </a:endParaRPr>
          </a:p>
        </p:txBody>
      </p:sp>
      <p:sp>
        <p:nvSpPr>
          <p:cNvPr id="82948"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0F60C6F-D804-4C9E-9623-7443D0488574}" type="slidenum">
              <a:rPr lang="en-US" altLang="en-US" smtClean="0">
                <a:solidFill>
                  <a:prstClr val="black"/>
                </a:solidFill>
              </a:rPr>
              <a:pPr eaLnBrk="1" hangingPunct="1">
                <a:defRPr/>
              </a:pPr>
              <a:t>13</a:t>
            </a:fld>
            <a:endParaRPr lang="en-US" altLang="en-US" smtClean="0">
              <a:solidFill>
                <a:prstClr val="black"/>
              </a:solidFill>
            </a:endParaRPr>
          </a:p>
        </p:txBody>
      </p:sp>
      <p:pic>
        <p:nvPicPr>
          <p:cNvPr id="5" name="Picture 4" descr="Picture displays a stamp that says &quot;Regulation&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6381" y="1752600"/>
            <a:ext cx="35512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221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381000"/>
            <a:ext cx="8229600" cy="960438"/>
          </a:xfrm>
        </p:spPr>
        <p:txBody>
          <a:bodyPr lIns="90488" tIns="44450" rIns="90488" bIns="44450"/>
          <a:lstStyle/>
          <a:p>
            <a:pPr eaLnBrk="1" hangingPunct="1"/>
            <a:r>
              <a:rPr lang="en-US" altLang="en-US" sz="4000" b="1" dirty="0" smtClean="0">
                <a:cs typeface="Tahoma" pitchFamily="34" charset="0"/>
              </a:rPr>
              <a:t>When do the Regulations Apply?</a:t>
            </a:r>
          </a:p>
        </p:txBody>
      </p:sp>
      <p:sp>
        <p:nvSpPr>
          <p:cNvPr id="25603" name="Rectangle 3"/>
          <p:cNvSpPr>
            <a:spLocks noGrp="1" noChangeArrowheads="1"/>
          </p:cNvSpPr>
          <p:nvPr>
            <p:ph sz="half" idx="1"/>
          </p:nvPr>
        </p:nvSpPr>
        <p:spPr>
          <a:xfrm>
            <a:off x="457200" y="1752601"/>
            <a:ext cx="8458200" cy="990599"/>
          </a:xfrm>
          <a:ln>
            <a:solidFill>
              <a:srgbClr val="0033CC"/>
            </a:solidFill>
          </a:ln>
        </p:spPr>
        <p:txBody>
          <a:bodyPr lIns="90488" tIns="44450" rIns="90488" bIns="44450"/>
          <a:lstStyle/>
          <a:p>
            <a:pPr marL="0" indent="0" algn="ctr" eaLnBrk="1" hangingPunct="1">
              <a:lnSpc>
                <a:spcPct val="90000"/>
              </a:lnSpc>
              <a:buNone/>
              <a:defRPr/>
            </a:pPr>
            <a:r>
              <a:rPr lang="en-US" altLang="en-US" dirty="0" smtClean="0">
                <a:ea typeface="Tahoma" panose="020B0604030504040204" pitchFamily="34" charset="0"/>
                <a:cs typeface="Tahoma" panose="020B0604030504040204" pitchFamily="34" charset="0"/>
              </a:rPr>
              <a:t>Non-exempt, human-subject </a:t>
            </a:r>
            <a:r>
              <a:rPr lang="en-US" altLang="en-US" dirty="0">
                <a:ea typeface="Tahoma" panose="020B0604030504040204" pitchFamily="34" charset="0"/>
                <a:cs typeface="Tahoma" panose="020B0604030504040204" pitchFamily="34" charset="0"/>
              </a:rPr>
              <a:t>research conducted or supported by </a:t>
            </a:r>
            <a:r>
              <a:rPr lang="en-US" altLang="en-US" dirty="0" smtClean="0">
                <a:ea typeface="Tahoma" panose="020B0604030504040204" pitchFamily="34" charset="0"/>
                <a:cs typeface="Tahoma" panose="020B0604030504040204" pitchFamily="34" charset="0"/>
              </a:rPr>
              <a:t>HHS</a:t>
            </a:r>
          </a:p>
          <a:p>
            <a:pPr marL="0" indent="0" eaLnBrk="1" hangingPunct="1">
              <a:lnSpc>
                <a:spcPct val="90000"/>
              </a:lnSpc>
              <a:buNone/>
              <a:defRPr/>
            </a:pPr>
            <a:endParaRPr lang="en-US" altLang="en-US" dirty="0" smtClean="0">
              <a:ea typeface="Tahoma" panose="020B0604030504040204" pitchFamily="34" charset="0"/>
              <a:cs typeface="Tahoma" panose="020B0604030504040204" pitchFamily="34" charset="0"/>
            </a:endParaRPr>
          </a:p>
          <a:p>
            <a:pPr marL="0" indent="0" eaLnBrk="1" fontAlgn="auto" hangingPunct="1">
              <a:spcAft>
                <a:spcPts val="0"/>
              </a:spcAft>
              <a:buNone/>
              <a:defRPr/>
            </a:pPr>
            <a:r>
              <a:rPr lang="en-US" sz="3200" dirty="0" smtClean="0">
                <a:cs typeface="Tahoma" pitchFamily="34" charset="0"/>
              </a:rPr>
              <a:t>Ask </a:t>
            </a:r>
            <a:r>
              <a:rPr lang="en-US" sz="3200" dirty="0">
                <a:cs typeface="Tahoma" pitchFamily="34" charset="0"/>
              </a:rPr>
              <a:t>these questions in </a:t>
            </a:r>
            <a:r>
              <a:rPr lang="en-US" sz="3200" u="sng" dirty="0">
                <a:cs typeface="Tahoma" pitchFamily="34" charset="0"/>
              </a:rPr>
              <a:t>THIS ORDER</a:t>
            </a:r>
            <a:r>
              <a:rPr lang="en-US" sz="3200" dirty="0">
                <a:cs typeface="Tahoma" pitchFamily="34" charset="0"/>
              </a:rPr>
              <a:t>:</a:t>
            </a:r>
          </a:p>
          <a:p>
            <a:pPr marL="514350" indent="-514350" eaLnBrk="1" fontAlgn="auto" hangingPunct="1">
              <a:spcAft>
                <a:spcPts val="0"/>
              </a:spcAft>
              <a:buClr>
                <a:schemeClr val="tx2"/>
              </a:buClr>
              <a:buFont typeface="+mj-lt"/>
              <a:buAutoNum type="arabicPeriod"/>
              <a:defRPr/>
            </a:pPr>
            <a:r>
              <a:rPr lang="en-US" sz="3200" dirty="0" smtClean="0">
                <a:cs typeface="Tahoma" pitchFamily="34" charset="0"/>
              </a:rPr>
              <a:t>Does </a:t>
            </a:r>
            <a:r>
              <a:rPr lang="en-US" sz="3200" dirty="0">
                <a:cs typeface="Tahoma" pitchFamily="34" charset="0"/>
              </a:rPr>
              <a:t>activity involve </a:t>
            </a:r>
            <a:r>
              <a:rPr lang="en-US" sz="3200" b="1" dirty="0">
                <a:cs typeface="Tahoma" pitchFamily="34" charset="0"/>
              </a:rPr>
              <a:t> </a:t>
            </a:r>
            <a:r>
              <a:rPr lang="en-US" sz="3200" b="1" u="sng" dirty="0">
                <a:solidFill>
                  <a:srgbClr val="C00000"/>
                </a:solidFill>
                <a:cs typeface="Tahoma" pitchFamily="34" charset="0"/>
              </a:rPr>
              <a:t>Research</a:t>
            </a:r>
            <a:r>
              <a:rPr lang="en-US" sz="3200" dirty="0">
                <a:cs typeface="Tahoma" pitchFamily="34" charset="0"/>
              </a:rPr>
              <a:t>?</a:t>
            </a:r>
          </a:p>
          <a:p>
            <a:pPr marL="514350" indent="-514350" eaLnBrk="1" fontAlgn="auto" hangingPunct="1">
              <a:spcAft>
                <a:spcPts val="0"/>
              </a:spcAft>
              <a:buClr>
                <a:schemeClr val="tx2"/>
              </a:buClr>
              <a:buFont typeface="+mj-lt"/>
              <a:buAutoNum type="arabicPeriod"/>
              <a:defRPr/>
            </a:pPr>
            <a:r>
              <a:rPr lang="en-US" sz="3200" dirty="0">
                <a:cs typeface="Tahoma" pitchFamily="34" charset="0"/>
              </a:rPr>
              <a:t>Does research involve </a:t>
            </a:r>
            <a:r>
              <a:rPr lang="en-US" sz="3200" b="1" u="sng" dirty="0">
                <a:solidFill>
                  <a:srgbClr val="C00000"/>
                </a:solidFill>
                <a:cs typeface="Tahoma" pitchFamily="34" charset="0"/>
              </a:rPr>
              <a:t>Human Subjects</a:t>
            </a:r>
            <a:r>
              <a:rPr lang="en-US" sz="3200" dirty="0">
                <a:cs typeface="Tahoma" pitchFamily="34" charset="0"/>
              </a:rPr>
              <a:t>? </a:t>
            </a:r>
          </a:p>
          <a:p>
            <a:pPr marL="514350" indent="-514350" eaLnBrk="1" fontAlgn="auto" hangingPunct="1">
              <a:spcAft>
                <a:spcPts val="0"/>
              </a:spcAft>
              <a:buClr>
                <a:schemeClr val="tx2"/>
              </a:buClr>
              <a:buFont typeface="+mj-lt"/>
              <a:buAutoNum type="arabicPeriod"/>
              <a:defRPr/>
            </a:pPr>
            <a:r>
              <a:rPr lang="en-US" sz="3200" dirty="0">
                <a:cs typeface="Tahoma" pitchFamily="34" charset="0"/>
              </a:rPr>
              <a:t>Is human subjects research</a:t>
            </a:r>
            <a:r>
              <a:rPr lang="en-US" sz="3200" b="1" dirty="0">
                <a:solidFill>
                  <a:srgbClr val="1505DF"/>
                </a:solidFill>
                <a:cs typeface="Tahoma" pitchFamily="34" charset="0"/>
              </a:rPr>
              <a:t> </a:t>
            </a:r>
            <a:r>
              <a:rPr lang="en-US" sz="3200" b="1" u="sng" dirty="0">
                <a:solidFill>
                  <a:srgbClr val="C00000"/>
                </a:solidFill>
                <a:cs typeface="Tahoma" pitchFamily="34" charset="0"/>
              </a:rPr>
              <a:t>Exempt</a:t>
            </a:r>
            <a:r>
              <a:rPr lang="en-US" sz="3200" dirty="0">
                <a:cs typeface="Tahoma" pitchFamily="34" charset="0"/>
              </a:rPr>
              <a:t>?</a:t>
            </a:r>
          </a:p>
          <a:p>
            <a:pPr marL="469900" indent="-469900" eaLnBrk="1" fontAlgn="auto" hangingPunct="1">
              <a:spcBef>
                <a:spcPct val="0"/>
              </a:spcBef>
              <a:spcAft>
                <a:spcPts val="0"/>
              </a:spcAft>
              <a:buNone/>
              <a:defRPr/>
            </a:pPr>
            <a:r>
              <a:rPr lang="en-US" dirty="0">
                <a:cs typeface="Tahoma" pitchFamily="34" charset="0"/>
              </a:rPr>
              <a:t>	</a:t>
            </a:r>
          </a:p>
          <a:p>
            <a:pPr marL="469900" indent="-469900" algn="ctr" eaLnBrk="1" fontAlgn="auto" hangingPunct="1">
              <a:spcBef>
                <a:spcPts val="1200"/>
              </a:spcBef>
              <a:spcAft>
                <a:spcPts val="0"/>
              </a:spcAft>
              <a:buFontTx/>
              <a:buNone/>
              <a:defRPr/>
            </a:pPr>
            <a:r>
              <a:rPr lang="en-US" sz="1800" dirty="0">
                <a:cs typeface="Tahoma" pitchFamily="34" charset="0"/>
              </a:rPr>
              <a:t>See Human Subject Regulations </a:t>
            </a:r>
            <a:r>
              <a:rPr lang="en-US" sz="1800" u="sng" dirty="0">
                <a:solidFill>
                  <a:schemeClr val="tx2"/>
                </a:solidFill>
                <a:cs typeface="Tahoma" pitchFamily="34" charset="0"/>
              </a:rPr>
              <a:t>Decision Charts</a:t>
            </a:r>
            <a:r>
              <a:rPr lang="en-US" sz="1800" dirty="0">
                <a:cs typeface="Tahoma" pitchFamily="34" charset="0"/>
              </a:rPr>
              <a:t>.</a:t>
            </a:r>
            <a:r>
              <a:rPr lang="en-US" sz="1800" dirty="0">
                <a:solidFill>
                  <a:schemeClr val="tx2"/>
                </a:solidFill>
                <a:cs typeface="Tahoma" pitchFamily="34" charset="0"/>
              </a:rPr>
              <a:t>  </a:t>
            </a:r>
          </a:p>
          <a:p>
            <a:pPr marL="469900" indent="-469900" eaLnBrk="1" hangingPunct="1">
              <a:lnSpc>
                <a:spcPct val="90000"/>
              </a:lnSpc>
              <a:spcBef>
                <a:spcPct val="0"/>
              </a:spcBef>
              <a:buFontTx/>
              <a:buNone/>
              <a:defRPr/>
            </a:pPr>
            <a:endParaRPr lang="en-US" altLang="en-US" dirty="0" smtClean="0"/>
          </a:p>
          <a:p>
            <a:pPr marL="469900" indent="-469900" eaLnBrk="1" hangingPunct="1">
              <a:lnSpc>
                <a:spcPct val="90000"/>
              </a:lnSpc>
              <a:spcBef>
                <a:spcPct val="0"/>
              </a:spcBef>
              <a:buFontTx/>
              <a:buNone/>
              <a:defRPr/>
            </a:pPr>
            <a:endParaRPr lang="en-US" altLang="en-US" dirty="0" smtClean="0"/>
          </a:p>
        </p:txBody>
      </p:sp>
      <p:sp>
        <p:nvSpPr>
          <p:cNvPr id="83972"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A37FB92-CD00-42EC-98EE-A8D4A2BA7318}" type="slidenum">
              <a:rPr lang="en-US" altLang="en-US" smtClean="0">
                <a:solidFill>
                  <a:prstClr val="black"/>
                </a:solidFill>
              </a:rPr>
              <a:pPr eaLnBrk="1" hangingPunct="1">
                <a:defRPr/>
              </a:pPr>
              <a:t>14</a:t>
            </a:fld>
            <a:endParaRPr lang="en-US" altLang="en-US" smtClean="0">
              <a:solidFill>
                <a:prstClr val="black"/>
              </a:solidFill>
            </a:endParaRPr>
          </a:p>
        </p:txBody>
      </p:sp>
    </p:spTree>
    <p:extLst>
      <p:ext uri="{BB962C8B-B14F-4D97-AF65-F5344CB8AC3E}">
        <p14:creationId xmlns:p14="http://schemas.microsoft.com/office/powerpoint/2010/main" val="25721122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Is it Research?</a:t>
            </a:r>
            <a:endParaRPr lang="en-US" sz="4000" b="1" dirty="0"/>
          </a:p>
        </p:txBody>
      </p:sp>
      <p:sp>
        <p:nvSpPr>
          <p:cNvPr id="3" name="Content Placeholder 2"/>
          <p:cNvSpPr>
            <a:spLocks noGrp="1"/>
          </p:cNvSpPr>
          <p:nvPr>
            <p:ph idx="1"/>
          </p:nvPr>
        </p:nvSpPr>
        <p:spPr/>
        <p:txBody>
          <a:bodyPr/>
          <a:lstStyle/>
          <a:p>
            <a:pPr eaLnBrk="1" hangingPunct="1">
              <a:spcBef>
                <a:spcPct val="0"/>
              </a:spcBef>
              <a:buClrTx/>
              <a:buSzTx/>
              <a:buFontTx/>
              <a:buNone/>
            </a:pPr>
            <a:endParaRPr lang="en-US" altLang="en-US" sz="3200" dirty="0" smtClean="0">
              <a:solidFill>
                <a:srgbClr val="000000"/>
              </a:solidFill>
              <a:cs typeface="Tahoma" pitchFamily="34" charset="0"/>
            </a:endParaRPr>
          </a:p>
          <a:p>
            <a:pPr eaLnBrk="1" hangingPunct="1">
              <a:spcBef>
                <a:spcPct val="0"/>
              </a:spcBef>
              <a:buClrTx/>
              <a:buSzTx/>
              <a:buFontTx/>
              <a:buNone/>
            </a:pPr>
            <a:r>
              <a:rPr lang="en-US" altLang="en-US" sz="3200" dirty="0" smtClean="0">
                <a:solidFill>
                  <a:srgbClr val="000000"/>
                </a:solidFill>
                <a:cs typeface="Tahoma" pitchFamily="34" charset="0"/>
              </a:rPr>
              <a:t>“</a:t>
            </a:r>
            <a:r>
              <a:rPr lang="en-US" altLang="en-US" sz="3200" dirty="0">
                <a:solidFill>
                  <a:srgbClr val="000000"/>
                </a:solidFill>
                <a:cs typeface="Tahoma" pitchFamily="34" charset="0"/>
              </a:rPr>
              <a:t>Research refers to a </a:t>
            </a:r>
            <a:r>
              <a:rPr lang="en-US" altLang="en-US" sz="3200" b="1" dirty="0">
                <a:solidFill>
                  <a:srgbClr val="C00000"/>
                </a:solidFill>
                <a:cs typeface="Tahoma" pitchFamily="34" charset="0"/>
              </a:rPr>
              <a:t>systematic investigation</a:t>
            </a:r>
            <a:r>
              <a:rPr lang="en-US" altLang="en-US" sz="3200" dirty="0">
                <a:solidFill>
                  <a:srgbClr val="000000"/>
                </a:solidFill>
                <a:cs typeface="Tahoma" pitchFamily="34" charset="0"/>
              </a:rPr>
              <a:t>, including research development, testing, and evaluation, designed to develop or contribute to </a:t>
            </a:r>
            <a:r>
              <a:rPr lang="en-US" altLang="en-US" sz="3200" b="1" dirty="0">
                <a:solidFill>
                  <a:srgbClr val="C00000"/>
                </a:solidFill>
                <a:cs typeface="Tahoma" pitchFamily="34" charset="0"/>
              </a:rPr>
              <a:t>generalizable knowledge</a:t>
            </a:r>
            <a:r>
              <a:rPr lang="en-US" altLang="en-US" sz="3200" dirty="0">
                <a:solidFill>
                  <a:srgbClr val="000000"/>
                </a:solidFill>
                <a:cs typeface="Tahoma" pitchFamily="34" charset="0"/>
              </a:rPr>
              <a:t>”  		</a:t>
            </a:r>
            <a:r>
              <a:rPr lang="en-US" altLang="en-US" sz="3200" dirty="0" smtClean="0">
                <a:solidFill>
                  <a:srgbClr val="000000"/>
                </a:solidFill>
                <a:cs typeface="Tahoma" pitchFamily="34" charset="0"/>
              </a:rPr>
              <a:t>						   	</a:t>
            </a:r>
            <a:r>
              <a:rPr lang="en-US" altLang="en-US" sz="2400" dirty="0" smtClean="0">
                <a:solidFill>
                  <a:srgbClr val="000000"/>
                </a:solidFill>
                <a:cs typeface="Tahoma" pitchFamily="34" charset="0"/>
              </a:rPr>
              <a:t>(</a:t>
            </a:r>
            <a:r>
              <a:rPr lang="en-US" altLang="en-US" sz="2400" dirty="0">
                <a:solidFill>
                  <a:srgbClr val="000000"/>
                </a:solidFill>
                <a:cs typeface="Tahoma" pitchFamily="34" charset="0"/>
              </a:rPr>
              <a:t>emphasis added)</a:t>
            </a:r>
          </a:p>
          <a:p>
            <a:pPr marL="457200" lvl="1" indent="0" fontAlgn="auto">
              <a:spcBef>
                <a:spcPts val="0"/>
              </a:spcBef>
              <a:spcAft>
                <a:spcPts val="0"/>
              </a:spcAft>
              <a:buNone/>
            </a:pPr>
            <a:r>
              <a:rPr lang="en-US" sz="3600" dirty="0">
                <a:solidFill>
                  <a:prstClr val="black"/>
                </a:solidFill>
                <a:latin typeface="Calibri" pitchFamily="34" charset="0"/>
              </a:rPr>
              <a:t>						 </a:t>
            </a:r>
            <a:endParaRPr lang="en-US" sz="3600" dirty="0" smtClean="0">
              <a:solidFill>
                <a:prstClr val="black"/>
              </a:solidFill>
              <a:latin typeface="Calibri" pitchFamily="34" charset="0"/>
            </a:endParaRPr>
          </a:p>
          <a:p>
            <a:pPr marL="457200" lvl="1" indent="0" fontAlgn="auto">
              <a:spcBef>
                <a:spcPts val="0"/>
              </a:spcBef>
              <a:spcAft>
                <a:spcPts val="0"/>
              </a:spcAft>
              <a:buNone/>
            </a:pPr>
            <a:r>
              <a:rPr lang="en-US" sz="3600" dirty="0">
                <a:solidFill>
                  <a:prstClr val="black"/>
                </a:solidFill>
                <a:latin typeface="Calibri" pitchFamily="34" charset="0"/>
              </a:rPr>
              <a:t>	</a:t>
            </a:r>
            <a:r>
              <a:rPr lang="en-US" sz="3600" dirty="0" smtClean="0">
                <a:solidFill>
                  <a:prstClr val="black"/>
                </a:solidFill>
                <a:latin typeface="Calibri" pitchFamily="34" charset="0"/>
              </a:rPr>
              <a:t>					</a:t>
            </a:r>
            <a:r>
              <a:rPr lang="en-US" dirty="0" smtClean="0">
                <a:solidFill>
                  <a:prstClr val="black"/>
                </a:solidFill>
              </a:rPr>
              <a:t>45 </a:t>
            </a:r>
            <a:r>
              <a:rPr lang="en-US" dirty="0">
                <a:solidFill>
                  <a:prstClr val="black"/>
                </a:solidFill>
              </a:rPr>
              <a:t>CFR </a:t>
            </a:r>
            <a:r>
              <a:rPr lang="en-US" dirty="0" smtClean="0">
                <a:solidFill>
                  <a:prstClr val="black"/>
                </a:solidFill>
              </a:rPr>
              <a:t>46.102(d)</a:t>
            </a:r>
            <a:endParaRPr lang="en-US" dirty="0">
              <a:solidFill>
                <a:prstClr val="black"/>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35815A0D-FA8B-45E2-822F-CBE7EDFAF05D}" type="slidenum">
              <a:rPr lang="en-US" altLang="en-US" smtClean="0">
                <a:solidFill>
                  <a:prstClr val="black"/>
                </a:solidFill>
              </a:rPr>
              <a:pPr>
                <a:defRPr/>
              </a:pPr>
              <a:t>15</a:t>
            </a:fld>
            <a:endParaRPr lang="en-US" altLang="en-US">
              <a:solidFill>
                <a:prstClr val="black"/>
              </a:solidFill>
            </a:endParaRPr>
          </a:p>
        </p:txBody>
      </p:sp>
    </p:spTree>
    <p:extLst>
      <p:ext uri="{BB962C8B-B14F-4D97-AF65-F5344CB8AC3E}">
        <p14:creationId xmlns:p14="http://schemas.microsoft.com/office/powerpoint/2010/main" val="22245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PQuestion"/>
          <p:cNvSpPr>
            <a:spLocks noGrp="1"/>
          </p:cNvSpPr>
          <p:nvPr>
            <p:ph type="title"/>
          </p:nvPr>
        </p:nvSpPr>
        <p:spPr>
          <a:xfrm>
            <a:off x="383458" y="1371600"/>
            <a:ext cx="5181600" cy="3156154"/>
          </a:xfrm>
        </p:spPr>
        <p:txBody>
          <a:bodyPr>
            <a:normAutofit fontScale="90000"/>
          </a:bodyPr>
          <a:lstStyle/>
          <a:p>
            <a:pPr marL="0" lvl="0" indent="0" algn="l"/>
            <a:r>
              <a:rPr lang="en-US" sz="2700" dirty="0">
                <a:latin typeface="+mn-lt"/>
              </a:rPr>
              <a:t>A team of physicians see a patient with an unusual constellation of symptoms. They run a variety of diagnostic tests and procedures. Results of the test do not yield a known diagnosis. </a:t>
            </a:r>
            <a:br>
              <a:rPr lang="en-US" sz="2700" dirty="0">
                <a:latin typeface="+mn-lt"/>
              </a:rPr>
            </a:br>
            <a:r>
              <a:rPr lang="en-US" sz="2700" dirty="0">
                <a:latin typeface="+mn-lt"/>
              </a:rPr>
              <a:t/>
            </a:r>
            <a:br>
              <a:rPr lang="en-US" sz="2700" dirty="0">
                <a:latin typeface="+mn-lt"/>
              </a:rPr>
            </a:br>
            <a:r>
              <a:rPr lang="en-US" sz="2700" dirty="0">
                <a:latin typeface="+mn-lt"/>
              </a:rPr>
              <a:t>They </a:t>
            </a:r>
            <a:r>
              <a:rPr lang="en-US" sz="2700" dirty="0" smtClean="0">
                <a:latin typeface="+mn-lt"/>
              </a:rPr>
              <a:t>write </a:t>
            </a:r>
            <a:r>
              <a:rPr lang="en-US" sz="2700" dirty="0">
                <a:latin typeface="+mn-lt"/>
              </a:rPr>
              <a:t>a case summary of their observations and submit it to a medical journal for publication</a:t>
            </a:r>
            <a:r>
              <a:rPr lang="en-US" sz="2700" dirty="0" smtClean="0">
                <a:latin typeface="+mn-lt"/>
              </a:rPr>
              <a:t>.</a:t>
            </a:r>
            <a:br>
              <a:rPr lang="en-US" sz="2700" dirty="0" smtClean="0">
                <a:latin typeface="+mn-lt"/>
              </a:rPr>
            </a:br>
            <a:r>
              <a:rPr lang="en-US" sz="2000" dirty="0">
                <a:latin typeface="+mn-lt"/>
              </a:rPr>
              <a:t/>
            </a:r>
            <a:br>
              <a:rPr lang="en-US" sz="2000" dirty="0">
                <a:latin typeface="+mn-lt"/>
              </a:rPr>
            </a:br>
            <a:r>
              <a:rPr lang="en-US" altLang="en-US" sz="2800" b="1" dirty="0" smtClean="0">
                <a:solidFill>
                  <a:srgbClr val="1008D6"/>
                </a:solidFill>
                <a:latin typeface="+mn-lt"/>
                <a:cs typeface="Tahoma" pitchFamily="34" charset="0"/>
              </a:rPr>
              <a:t>Is this research?</a:t>
            </a:r>
            <a:r>
              <a:rPr lang="en-US" altLang="en-US" sz="2800" dirty="0" smtClean="0">
                <a:latin typeface="+mn-lt"/>
                <a:cs typeface="Tahoma" pitchFamily="34" charset="0"/>
              </a:rPr>
              <a:t/>
            </a:r>
            <a:br>
              <a:rPr lang="en-US" altLang="en-US" sz="2800" dirty="0" smtClean="0">
                <a:latin typeface="+mn-lt"/>
                <a:cs typeface="Tahoma" pitchFamily="34" charset="0"/>
              </a:rPr>
            </a:br>
            <a:endParaRPr lang="en-US" altLang="en-US" sz="2800" dirty="0" smtClean="0">
              <a:latin typeface="+mn-lt"/>
            </a:endParaRPr>
          </a:p>
        </p:txBody>
      </p:sp>
      <p:sp>
        <p:nvSpPr>
          <p:cNvPr id="46083" name="TPAnswers"/>
          <p:cNvSpPr>
            <a:spLocks noGrp="1"/>
          </p:cNvSpPr>
          <p:nvPr>
            <p:ph type="body" idx="1"/>
            <p:custDataLst>
              <p:tags r:id="rId3"/>
            </p:custDataLst>
          </p:nvPr>
        </p:nvSpPr>
        <p:spPr>
          <a:xfrm>
            <a:off x="381000" y="5014452"/>
            <a:ext cx="3505200" cy="1752600"/>
          </a:xfrm>
        </p:spPr>
        <p:txBody>
          <a:bodyPr/>
          <a:lstStyle/>
          <a:p>
            <a:pPr marL="514350" indent="-514350">
              <a:buFont typeface="Arial" charset="0"/>
              <a:buAutoNum type="alphaUcPeriod"/>
            </a:pPr>
            <a:r>
              <a:rPr lang="en-US" altLang="en-US" sz="2400" b="1" dirty="0" smtClean="0">
                <a:solidFill>
                  <a:schemeClr val="accent5">
                    <a:lumMod val="75000"/>
                  </a:schemeClr>
                </a:solidFill>
                <a:cs typeface="Tahoma" pitchFamily="34" charset="0"/>
              </a:rPr>
              <a:t>Yes</a:t>
            </a:r>
          </a:p>
          <a:p>
            <a:pPr marL="514350" indent="-514350">
              <a:buFont typeface="Arial" charset="0"/>
              <a:buAutoNum type="alphaUcPeriod"/>
            </a:pPr>
            <a:r>
              <a:rPr lang="en-US" altLang="en-US" sz="2400" b="1" dirty="0" smtClean="0">
                <a:solidFill>
                  <a:schemeClr val="accent5">
                    <a:lumMod val="75000"/>
                  </a:schemeClr>
                </a:solidFill>
                <a:cs typeface="Tahoma" pitchFamily="34" charset="0"/>
              </a:rPr>
              <a:t>No</a:t>
            </a:r>
          </a:p>
          <a:p>
            <a:pPr marL="514350" indent="-514350">
              <a:buFont typeface="Arial" charset="0"/>
              <a:buAutoNum type="alphaUcPeriod"/>
            </a:pPr>
            <a:r>
              <a:rPr lang="en-US" altLang="en-US" sz="2400" b="1" dirty="0" smtClean="0">
                <a:solidFill>
                  <a:schemeClr val="accent5">
                    <a:lumMod val="75000"/>
                  </a:schemeClr>
                </a:solidFill>
                <a:cs typeface="Tahoma" pitchFamily="34" charset="0"/>
              </a:rPr>
              <a:t>I don’t know</a:t>
            </a:r>
          </a:p>
        </p:txBody>
      </p:sp>
      <p:sp>
        <p:nvSpPr>
          <p:cNvPr id="4" name="Slide Number Placeholder 3"/>
          <p:cNvSpPr>
            <a:spLocks noGrp="1"/>
          </p:cNvSpPr>
          <p:nvPr>
            <p:ph type="sldNum" sz="quarter" idx="12"/>
          </p:nvPr>
        </p:nvSpPr>
        <p:spPr/>
        <p:txBody>
          <a:bodyPr/>
          <a:lstStyle/>
          <a:p>
            <a:pPr>
              <a:defRPr/>
            </a:pPr>
            <a:fld id="{DA7BB89C-30E3-4D85-AD25-5F329B3903DE}" type="slidenum">
              <a:rPr lang="en-US" smtClean="0">
                <a:solidFill>
                  <a:prstClr val="black">
                    <a:tint val="75000"/>
                  </a:prstClr>
                </a:solidFill>
              </a:rPr>
              <a:pPr>
                <a:defRPr/>
              </a:pPr>
              <a:t>16</a:t>
            </a:fld>
            <a:endParaRPr lang="en-US" dirty="0">
              <a:solidFill>
                <a:prstClr val="black">
                  <a:tint val="75000"/>
                </a:prstClr>
              </a:solidFill>
            </a:endParaRPr>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4165677107"/>
              </p:ext>
            </p:extLst>
          </p:nvPr>
        </p:nvGraphicFramePr>
        <p:xfrm>
          <a:off x="4953000" y="1600200"/>
          <a:ext cx="4191000" cy="5143500"/>
        </p:xfrm>
        <a:graphic>
          <a:graphicData uri="http://schemas.openxmlformats.org/presentationml/2006/ole">
            <mc:AlternateContent xmlns:mc="http://schemas.openxmlformats.org/markup-compatibility/2006">
              <mc:Choice xmlns:v="urn:schemas-microsoft-com:vml" Requires="v">
                <p:oleObj spid="_x0000_s4101" name="Chart" r:id="rId8" imgW="4572000" imgH="5143470" progId="MSGraph.Chart.8">
                  <p:embed followColorScheme="full"/>
                </p:oleObj>
              </mc:Choice>
              <mc:Fallback>
                <p:oleObj name="Chart" r:id="rId8" imgW="4572000" imgH="5143470" progId="MSGraph.Chart.8">
                  <p:embed followColorScheme="full"/>
                  <p:pic>
                    <p:nvPicPr>
                      <p:cNvPr id="0" name=""/>
                      <p:cNvPicPr>
                        <a:picLocks noChangeAspect="1" noChangeArrowheads="1"/>
                      </p:cNvPicPr>
                      <p:nvPr/>
                    </p:nvPicPr>
                    <p:blipFill>
                      <a:blip r:embed="rId9"/>
                      <a:srcRect/>
                      <a:stretch>
                        <a:fillRect/>
                      </a:stretch>
                    </p:blipFill>
                    <p:spPr bwMode="auto">
                      <a:xfrm>
                        <a:off x="4953000" y="1600200"/>
                        <a:ext cx="4191000" cy="5143500"/>
                      </a:xfrm>
                      <a:prstGeom prst="rect">
                        <a:avLst/>
                      </a:prstGeom>
                      <a:noFill/>
                      <a:ln>
                        <a:noFill/>
                      </a:ln>
                      <a:extLst/>
                    </p:spPr>
                  </p:pic>
                </p:oleObj>
              </mc:Fallback>
            </mc:AlternateContent>
          </a:graphicData>
        </a:graphic>
      </p:graphicFrame>
      <p:sp>
        <p:nvSpPr>
          <p:cNvPr id="46086" name="TextBox 1"/>
          <p:cNvSpPr txBox="1">
            <a:spLocks noChangeArrowheads="1"/>
          </p:cNvSpPr>
          <p:nvPr/>
        </p:nvSpPr>
        <p:spPr bwMode="auto">
          <a:xfrm>
            <a:off x="381000" y="1524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b="1" u="sng" dirty="0" smtClean="0">
                <a:solidFill>
                  <a:srgbClr val="4BACC6">
                    <a:lumMod val="75000"/>
                  </a:srgbClr>
                </a:solidFill>
                <a:latin typeface="Calibri"/>
              </a:rPr>
              <a:t>Example 1: Is it Research?</a:t>
            </a:r>
            <a:endParaRPr lang="en-US" altLang="en-US" sz="3600" b="1" u="sng" dirty="0">
              <a:solidFill>
                <a:srgbClr val="4BACC6">
                  <a:lumMod val="75000"/>
                </a:srgbClr>
              </a:solidFill>
              <a:latin typeface="Calibri"/>
            </a:endParaRPr>
          </a:p>
        </p:txBody>
      </p:sp>
      <p:pic>
        <p:nvPicPr>
          <p:cNvPr id="8" name="Picture 7"/>
          <p:cNvPicPr/>
          <p:nvPr/>
        </p:nvPicPr>
        <p:blipFill>
          <a:blip r:embed="rId10"/>
          <a:stretch>
            <a:fillRect/>
          </a:stretch>
        </p:blipFill>
        <p:spPr>
          <a:xfrm>
            <a:off x="0" y="9524"/>
            <a:ext cx="247650" cy="6848475"/>
          </a:xfrm>
          <a:prstGeom prst="rect">
            <a:avLst/>
          </a:prstGeom>
        </p:spPr>
      </p:pic>
      <p:sp>
        <p:nvSpPr>
          <p:cNvPr id="2" name="CAI1"/>
          <p:cNvSpPr/>
          <p:nvPr>
            <p:custDataLst>
              <p:tags r:id="rId5"/>
            </p:custDataLst>
          </p:nvPr>
        </p:nvSpPr>
        <p:spPr>
          <a:xfrm>
            <a:off x="257482" y="5410200"/>
            <a:ext cx="1447800" cy="438912"/>
          </a:xfrm>
          <a:prstGeom prst="roundRect">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2"/>
    </p:custDataLst>
    <p:extLst>
      <p:ext uri="{BB962C8B-B14F-4D97-AF65-F5344CB8AC3E}">
        <p14:creationId xmlns:p14="http://schemas.microsoft.com/office/powerpoint/2010/main" val="2237937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373E865-1AE0-4573-B13D-1806D17F0383}" type="slidenum">
              <a:rPr lang="en-US" altLang="en-US" smtClean="0">
                <a:solidFill>
                  <a:prstClr val="black"/>
                </a:solidFill>
              </a:rPr>
              <a:pPr eaLnBrk="1" hangingPunct="1">
                <a:defRPr/>
              </a:pPr>
              <a:t>17</a:t>
            </a:fld>
            <a:endParaRPr lang="en-US" altLang="en-US" smtClean="0">
              <a:solidFill>
                <a:prstClr val="black"/>
              </a:solidFill>
            </a:endParaRPr>
          </a:p>
        </p:txBody>
      </p:sp>
      <p:sp>
        <p:nvSpPr>
          <p:cNvPr id="89091" name="Rectangle 2"/>
          <p:cNvSpPr>
            <a:spLocks noGrp="1" noChangeArrowheads="1"/>
          </p:cNvSpPr>
          <p:nvPr>
            <p:ph type="title" idx="4294967295"/>
          </p:nvPr>
        </p:nvSpPr>
        <p:spPr>
          <a:xfrm>
            <a:off x="304800" y="304800"/>
            <a:ext cx="8686800" cy="990600"/>
          </a:xfrm>
        </p:spPr>
        <p:txBody>
          <a:bodyPr lIns="90488" tIns="44450" rIns="90488" bIns="44450"/>
          <a:lstStyle/>
          <a:p>
            <a:pPr eaLnBrk="1" hangingPunct="1"/>
            <a:r>
              <a:rPr lang="en-US" altLang="en-US" sz="4000" b="1" dirty="0" smtClean="0">
                <a:cs typeface="Tahoma" pitchFamily="34" charset="0"/>
              </a:rPr>
              <a:t>Does it involve Human Subjects?</a:t>
            </a:r>
          </a:p>
        </p:txBody>
      </p:sp>
      <p:sp>
        <p:nvSpPr>
          <p:cNvPr id="702467" name="Rectangle 3"/>
          <p:cNvSpPr>
            <a:spLocks noGrp="1" noChangeArrowheads="1"/>
          </p:cNvSpPr>
          <p:nvPr>
            <p:ph type="body" idx="4294967295"/>
          </p:nvPr>
        </p:nvSpPr>
        <p:spPr>
          <a:xfrm>
            <a:off x="533400" y="1524000"/>
            <a:ext cx="8001000" cy="5029200"/>
          </a:xfrm>
        </p:spPr>
        <p:txBody>
          <a:bodyPr lIns="90488" tIns="44450" rIns="90488" bIns="44450" rtlCol="0">
            <a:normAutofit/>
          </a:bodyPr>
          <a:lstStyle/>
          <a:p>
            <a:pPr marL="0" indent="0" eaLnBrk="1" fontAlgn="auto" hangingPunct="1">
              <a:spcAft>
                <a:spcPts val="0"/>
              </a:spcAft>
              <a:buFont typeface="Wingdings" pitchFamily="2" charset="2"/>
              <a:buNone/>
              <a:defRPr/>
            </a:pPr>
            <a:r>
              <a:rPr lang="en-US" sz="3200" dirty="0">
                <a:cs typeface="Tahoma" pitchFamily="34" charset="0"/>
              </a:rPr>
              <a:t>Human subject – a </a:t>
            </a:r>
            <a:r>
              <a:rPr lang="en-US" sz="3200" b="1" dirty="0" smtClean="0">
                <a:solidFill>
                  <a:srgbClr val="C00000"/>
                </a:solidFill>
                <a:cs typeface="Tahoma" pitchFamily="34" charset="0"/>
              </a:rPr>
              <a:t>living</a:t>
            </a:r>
            <a:r>
              <a:rPr lang="en-US" sz="3200" dirty="0" smtClean="0">
                <a:solidFill>
                  <a:srgbClr val="C00000"/>
                </a:solidFill>
                <a:cs typeface="Tahoma" pitchFamily="34" charset="0"/>
              </a:rPr>
              <a:t> </a:t>
            </a:r>
            <a:r>
              <a:rPr lang="en-US" sz="3200" dirty="0">
                <a:cs typeface="Tahoma" pitchFamily="34" charset="0"/>
              </a:rPr>
              <a:t>individual </a:t>
            </a:r>
            <a:r>
              <a:rPr lang="en-US" sz="3200" b="1" dirty="0">
                <a:solidFill>
                  <a:srgbClr val="C00000"/>
                </a:solidFill>
                <a:cs typeface="Tahoma" pitchFamily="34" charset="0"/>
              </a:rPr>
              <a:t>about</a:t>
            </a:r>
            <a:r>
              <a:rPr lang="en-US" sz="3200" dirty="0">
                <a:solidFill>
                  <a:srgbClr val="C00000"/>
                </a:solidFill>
                <a:cs typeface="Tahoma" pitchFamily="34" charset="0"/>
              </a:rPr>
              <a:t> </a:t>
            </a:r>
            <a:r>
              <a:rPr lang="en-US" sz="3200" b="1" dirty="0">
                <a:solidFill>
                  <a:srgbClr val="C00000"/>
                </a:solidFill>
                <a:cs typeface="Tahoma" pitchFamily="34" charset="0"/>
              </a:rPr>
              <a:t>whom</a:t>
            </a:r>
            <a:r>
              <a:rPr lang="en-US" sz="3200" dirty="0">
                <a:solidFill>
                  <a:srgbClr val="C00000"/>
                </a:solidFill>
                <a:cs typeface="Tahoma" pitchFamily="34" charset="0"/>
              </a:rPr>
              <a:t> </a:t>
            </a:r>
            <a:r>
              <a:rPr lang="en-US" sz="3200" dirty="0">
                <a:cs typeface="Tahoma" pitchFamily="34" charset="0"/>
              </a:rPr>
              <a:t>an investigator </a:t>
            </a:r>
            <a:r>
              <a:rPr lang="en-US" sz="3200" dirty="0" smtClean="0">
                <a:cs typeface="Tahoma" pitchFamily="34" charset="0"/>
              </a:rPr>
              <a:t>obtains: </a:t>
            </a:r>
            <a:endParaRPr lang="en-US" sz="3200" dirty="0">
              <a:cs typeface="Tahoma" pitchFamily="34" charset="0"/>
            </a:endParaRPr>
          </a:p>
          <a:p>
            <a:pPr marL="687387" lvl="1" indent="-342900" eaLnBrk="1" fontAlgn="auto" hangingPunct="1">
              <a:spcBef>
                <a:spcPts val="600"/>
              </a:spcBef>
              <a:spcAft>
                <a:spcPts val="0"/>
              </a:spcAft>
              <a:buFont typeface="Wingdings" pitchFamily="2" charset="2"/>
              <a:buChar char="q"/>
              <a:defRPr/>
            </a:pPr>
            <a:r>
              <a:rPr lang="en-US" sz="3200" dirty="0">
                <a:cs typeface="Tahoma" pitchFamily="34" charset="0"/>
              </a:rPr>
              <a:t>data through </a:t>
            </a:r>
            <a:r>
              <a:rPr lang="en-US" sz="3200" b="1" dirty="0">
                <a:solidFill>
                  <a:srgbClr val="C00000"/>
                </a:solidFill>
                <a:cs typeface="Tahoma" pitchFamily="34" charset="0"/>
              </a:rPr>
              <a:t>intervention </a:t>
            </a:r>
            <a:r>
              <a:rPr lang="en-US" sz="3200" dirty="0">
                <a:cs typeface="Tahoma" pitchFamily="34" charset="0"/>
              </a:rPr>
              <a:t>or</a:t>
            </a:r>
            <a:r>
              <a:rPr lang="en-US" sz="3200" b="1" dirty="0">
                <a:solidFill>
                  <a:srgbClr val="FF0000"/>
                </a:solidFill>
                <a:cs typeface="Tahoma" pitchFamily="34" charset="0"/>
              </a:rPr>
              <a:t> </a:t>
            </a:r>
            <a:r>
              <a:rPr lang="en-US" sz="3200" b="1" dirty="0">
                <a:solidFill>
                  <a:srgbClr val="C00000"/>
                </a:solidFill>
                <a:cs typeface="Tahoma" pitchFamily="34" charset="0"/>
              </a:rPr>
              <a:t>interaction</a:t>
            </a:r>
            <a:r>
              <a:rPr lang="en-US" sz="3200" b="1" dirty="0">
                <a:solidFill>
                  <a:srgbClr val="FF0000"/>
                </a:solidFill>
                <a:cs typeface="Tahoma" pitchFamily="34" charset="0"/>
              </a:rPr>
              <a:t> </a:t>
            </a:r>
            <a:r>
              <a:rPr lang="en-US" sz="3200" dirty="0">
                <a:cs typeface="Tahoma" pitchFamily="34" charset="0"/>
              </a:rPr>
              <a:t>with the individual, or</a:t>
            </a:r>
          </a:p>
          <a:p>
            <a:pPr marL="687387" lvl="1" indent="-342900" eaLnBrk="1" fontAlgn="auto" hangingPunct="1">
              <a:spcBef>
                <a:spcPts val="600"/>
              </a:spcBef>
              <a:spcAft>
                <a:spcPts val="0"/>
              </a:spcAft>
              <a:buFont typeface="Wingdings" pitchFamily="2" charset="2"/>
              <a:buChar char="q"/>
              <a:defRPr/>
            </a:pPr>
            <a:r>
              <a:rPr lang="en-US" sz="3200" b="1" dirty="0">
                <a:solidFill>
                  <a:srgbClr val="C00000"/>
                </a:solidFill>
                <a:cs typeface="Tahoma" pitchFamily="34" charset="0"/>
              </a:rPr>
              <a:t>identifiable private information</a:t>
            </a:r>
            <a:r>
              <a:rPr lang="en-US" sz="3200" dirty="0">
                <a:cs typeface="Tahoma" pitchFamily="34" charset="0"/>
              </a:rPr>
              <a:t>* </a:t>
            </a:r>
            <a:endParaRPr lang="en-US" sz="3200" dirty="0" smtClean="0">
              <a:cs typeface="Tahoma" pitchFamily="34" charset="0"/>
            </a:endParaRPr>
          </a:p>
          <a:p>
            <a:pPr marL="692150" lvl="1" indent="-347663" eaLnBrk="1" fontAlgn="auto" hangingPunct="1">
              <a:spcAft>
                <a:spcPts val="0"/>
              </a:spcAft>
              <a:buFont typeface="Arial" panose="020B0604020202020204" pitchFamily="34" charset="0"/>
              <a:buNone/>
              <a:defRPr/>
            </a:pPr>
            <a:endParaRPr lang="en-US" dirty="0" smtClean="0">
              <a:cs typeface="Tahoma" pitchFamily="34" charset="0"/>
            </a:endParaRPr>
          </a:p>
          <a:p>
            <a:pPr marL="692150" lvl="1" indent="-347663" eaLnBrk="1" fontAlgn="auto" hangingPunct="1">
              <a:spcAft>
                <a:spcPts val="0"/>
              </a:spcAft>
              <a:buFont typeface="Arial" panose="020B0604020202020204" pitchFamily="34" charset="0"/>
              <a:buNone/>
              <a:defRPr/>
            </a:pPr>
            <a:endParaRPr lang="en-US" dirty="0" smtClean="0">
              <a:cs typeface="Tahoma" pitchFamily="34" charset="0"/>
            </a:endParaRPr>
          </a:p>
          <a:p>
            <a:pPr marL="692150" lvl="1" indent="-347663" eaLnBrk="1" fontAlgn="auto" hangingPunct="1">
              <a:spcAft>
                <a:spcPts val="0"/>
              </a:spcAft>
              <a:buFont typeface="Arial" panose="020B0604020202020204" pitchFamily="34" charset="0"/>
              <a:buNone/>
              <a:defRPr/>
            </a:pPr>
            <a:r>
              <a:rPr lang="en-US" dirty="0" smtClean="0">
                <a:cs typeface="Tahoma" pitchFamily="34" charset="0"/>
              </a:rPr>
              <a:t>* </a:t>
            </a:r>
            <a:r>
              <a:rPr lang="en-US" dirty="0">
                <a:cs typeface="Tahoma" pitchFamily="34" charset="0"/>
              </a:rPr>
              <a:t>Identity of the subject is or may readily be ascertained  by the investigator or associated with the information </a:t>
            </a:r>
          </a:p>
        </p:txBody>
      </p:sp>
    </p:spTree>
    <p:extLst>
      <p:ext uri="{BB962C8B-B14F-4D97-AF65-F5344CB8AC3E}">
        <p14:creationId xmlns:p14="http://schemas.microsoft.com/office/powerpoint/2010/main" val="416450701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PQuestion"/>
          <p:cNvSpPr>
            <a:spLocks noGrp="1"/>
          </p:cNvSpPr>
          <p:nvPr>
            <p:ph type="title"/>
          </p:nvPr>
        </p:nvSpPr>
        <p:spPr>
          <a:xfrm>
            <a:off x="338884" y="1447800"/>
            <a:ext cx="5680915" cy="3505200"/>
          </a:xfrm>
        </p:spPr>
        <p:txBody>
          <a:bodyPr/>
          <a:lstStyle/>
          <a:p>
            <a:pPr marL="0" indent="0" algn="l" eaLnBrk="1" fontAlgn="auto" hangingPunct="1">
              <a:spcAft>
                <a:spcPts val="0"/>
              </a:spcAft>
              <a:defRPr/>
            </a:pPr>
            <a:r>
              <a:rPr lang="en-US" altLang="en-US" sz="2300" dirty="0">
                <a:cs typeface="Tahoma" pitchFamily="34" charset="0"/>
              </a:rPr>
              <a:t>An investigator receives survey data on the use of opioid pain medications from an outside source to use in a new study. The data were obtained for a previous and unrelated research study, not the current research. The investigator receives no individually identifiable information with the data.</a:t>
            </a:r>
            <a:r>
              <a:rPr lang="en-US" sz="2300" dirty="0">
                <a:cs typeface="Tahoma" pitchFamily="34" charset="0"/>
              </a:rPr>
              <a:t/>
            </a:r>
            <a:br>
              <a:rPr lang="en-US" sz="2300" dirty="0">
                <a:cs typeface="Tahoma" pitchFamily="34" charset="0"/>
              </a:rPr>
            </a:br>
            <a:r>
              <a:rPr lang="en-US" altLang="en-US" sz="2300" dirty="0" smtClean="0">
                <a:cs typeface="Tahoma" pitchFamily="34" charset="0"/>
              </a:rPr>
              <a:t/>
            </a:r>
            <a:br>
              <a:rPr lang="en-US" altLang="en-US" sz="2300" dirty="0" smtClean="0">
                <a:cs typeface="Tahoma" pitchFamily="34" charset="0"/>
              </a:rPr>
            </a:br>
            <a:r>
              <a:rPr lang="en-US" altLang="en-US" sz="2300" b="1" dirty="0" smtClean="0">
                <a:solidFill>
                  <a:srgbClr val="0033CC"/>
                </a:solidFill>
                <a:cs typeface="Tahoma" pitchFamily="34" charset="0"/>
              </a:rPr>
              <a:t>Is this human subjects research?</a:t>
            </a:r>
          </a:p>
        </p:txBody>
      </p:sp>
      <p:sp>
        <p:nvSpPr>
          <p:cNvPr id="49155" name="TPAnswers"/>
          <p:cNvSpPr>
            <a:spLocks noGrp="1"/>
          </p:cNvSpPr>
          <p:nvPr>
            <p:ph type="body" idx="1"/>
            <p:custDataLst>
              <p:tags r:id="rId3"/>
            </p:custDataLst>
          </p:nvPr>
        </p:nvSpPr>
        <p:spPr>
          <a:xfrm>
            <a:off x="381000" y="4953000"/>
            <a:ext cx="2514600" cy="1524000"/>
          </a:xfrm>
        </p:spPr>
        <p:txBody>
          <a:bodyPr/>
          <a:lstStyle/>
          <a:p>
            <a:pPr marL="457200" indent="-457200">
              <a:buClr>
                <a:schemeClr val="tx2"/>
              </a:buClr>
              <a:buFont typeface="+mj-lt"/>
              <a:buAutoNum type="alphaUcPeriod"/>
            </a:pPr>
            <a:r>
              <a:rPr lang="en-US" altLang="en-US" sz="2400" b="1" dirty="0" smtClean="0">
                <a:solidFill>
                  <a:schemeClr val="tx2"/>
                </a:solidFill>
                <a:cs typeface="Tahoma" pitchFamily="34" charset="0"/>
              </a:rPr>
              <a:t>Yes</a:t>
            </a:r>
          </a:p>
          <a:p>
            <a:pPr marL="457200" indent="-457200">
              <a:buClr>
                <a:schemeClr val="tx2"/>
              </a:buClr>
              <a:buFont typeface="+mj-lt"/>
              <a:buAutoNum type="alphaUcPeriod"/>
            </a:pPr>
            <a:r>
              <a:rPr lang="en-US" altLang="en-US" sz="2400" b="1" dirty="0" smtClean="0">
                <a:solidFill>
                  <a:schemeClr val="tx2"/>
                </a:solidFill>
                <a:cs typeface="Tahoma" pitchFamily="34" charset="0"/>
              </a:rPr>
              <a:t>No</a:t>
            </a:r>
          </a:p>
          <a:p>
            <a:pPr marL="457200" indent="-457200">
              <a:buClr>
                <a:schemeClr val="tx2"/>
              </a:buClr>
              <a:buFont typeface="+mj-lt"/>
              <a:buAutoNum type="alphaUcPeriod"/>
            </a:pPr>
            <a:r>
              <a:rPr lang="en-US" altLang="en-US" sz="2400" b="1" dirty="0" smtClean="0">
                <a:solidFill>
                  <a:schemeClr val="tx2"/>
                </a:solidFill>
                <a:cs typeface="Tahoma" pitchFamily="34" charset="0"/>
              </a:rPr>
              <a:t>I don’t know</a:t>
            </a:r>
          </a:p>
        </p:txBody>
      </p:sp>
      <p:sp>
        <p:nvSpPr>
          <p:cNvPr id="4" name="Slide Number Placeholder 3"/>
          <p:cNvSpPr>
            <a:spLocks noGrp="1"/>
          </p:cNvSpPr>
          <p:nvPr>
            <p:ph type="sldNum" sz="quarter" idx="12"/>
          </p:nvPr>
        </p:nvSpPr>
        <p:spPr/>
        <p:txBody>
          <a:bodyPr/>
          <a:lstStyle/>
          <a:p>
            <a:pPr>
              <a:defRPr/>
            </a:pPr>
            <a:fld id="{0FF197ED-8B67-402F-8E1C-245263157533}" type="slidenum">
              <a:rPr lang="en-US" smtClean="0">
                <a:solidFill>
                  <a:prstClr val="black"/>
                </a:solidFill>
              </a:rPr>
              <a:pPr>
                <a:defRPr/>
              </a:pPr>
              <a:t>18</a:t>
            </a:fld>
            <a:endParaRPr lang="en-US" dirty="0">
              <a:solidFill>
                <a:prstClr val="black"/>
              </a:solidFill>
            </a:endParaRPr>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755523113"/>
              </p:ext>
            </p:extLst>
          </p:nvPr>
        </p:nvGraphicFramePr>
        <p:xfrm>
          <a:off x="4191000" y="1905000"/>
          <a:ext cx="4572000" cy="5143500"/>
        </p:xfrm>
        <a:graphic>
          <a:graphicData uri="http://schemas.openxmlformats.org/presentationml/2006/ole">
            <mc:AlternateContent xmlns:mc="http://schemas.openxmlformats.org/markup-compatibility/2006">
              <mc:Choice xmlns:v="urn:schemas-microsoft-com:vml" Requires="v">
                <p:oleObj spid="_x0000_s5125" name="Chart" r:id="rId8" imgW="4572000" imgH="5143470" progId="MSGraph.Chart.8">
                  <p:embed followColorScheme="full"/>
                </p:oleObj>
              </mc:Choice>
              <mc:Fallback>
                <p:oleObj name="Chart" r:id="rId8" imgW="4572000" imgH="5143470" progId="MSGraph.Chart.8">
                  <p:embed followColorScheme="full"/>
                  <p:pic>
                    <p:nvPicPr>
                      <p:cNvPr id="0" name=""/>
                      <p:cNvPicPr>
                        <a:picLocks noChangeAspect="1" noChangeArrowheads="1"/>
                      </p:cNvPicPr>
                      <p:nvPr/>
                    </p:nvPicPr>
                    <p:blipFill>
                      <a:blip r:embed="rId9"/>
                      <a:srcRect/>
                      <a:stretch>
                        <a:fillRect/>
                      </a:stretch>
                    </p:blipFill>
                    <p:spPr bwMode="auto">
                      <a:xfrm>
                        <a:off x="4191000" y="190500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TextBox 1"/>
          <p:cNvSpPr txBox="1">
            <a:spLocks noChangeArrowheads="1"/>
          </p:cNvSpPr>
          <p:nvPr/>
        </p:nvSpPr>
        <p:spPr bwMode="auto">
          <a:xfrm>
            <a:off x="247650" y="475456"/>
            <a:ext cx="889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smtClean="0">
                <a:solidFill>
                  <a:srgbClr val="04617B"/>
                </a:solidFill>
              </a:rPr>
              <a:t>Example 2: Does it Involve Human Subjects? </a:t>
            </a:r>
            <a:endParaRPr lang="en-US" altLang="en-US" sz="3600" b="1" dirty="0">
              <a:solidFill>
                <a:srgbClr val="04617B"/>
              </a:solidFill>
            </a:endParaRPr>
          </a:p>
        </p:txBody>
      </p:sp>
      <p:pic>
        <p:nvPicPr>
          <p:cNvPr id="8" name="Picture 7"/>
          <p:cNvPicPr/>
          <p:nvPr/>
        </p:nvPicPr>
        <p:blipFill>
          <a:blip r:embed="rId10"/>
          <a:stretch>
            <a:fillRect/>
          </a:stretch>
        </p:blipFill>
        <p:spPr>
          <a:xfrm>
            <a:off x="0" y="9524"/>
            <a:ext cx="247650" cy="6848475"/>
          </a:xfrm>
          <a:prstGeom prst="rect">
            <a:avLst/>
          </a:prstGeom>
        </p:spPr>
      </p:pic>
      <p:sp>
        <p:nvSpPr>
          <p:cNvPr id="2" name="CAI1"/>
          <p:cNvSpPr/>
          <p:nvPr>
            <p:custDataLst>
              <p:tags r:id="rId5"/>
            </p:custDataLst>
          </p:nvPr>
        </p:nvSpPr>
        <p:spPr>
          <a:xfrm>
            <a:off x="457200" y="5366839"/>
            <a:ext cx="1037590" cy="438912"/>
          </a:xfrm>
          <a:prstGeom prst="roundRect">
            <a:avLst/>
          </a:prstGeom>
          <a:noFill/>
          <a:ln w="2540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2"/>
    </p:custDataLst>
    <p:extLst>
      <p:ext uri="{BB962C8B-B14F-4D97-AF65-F5344CB8AC3E}">
        <p14:creationId xmlns:p14="http://schemas.microsoft.com/office/powerpoint/2010/main" val="867237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z="4000" b="1" dirty="0" smtClean="0">
                <a:cs typeface="Tahoma" pitchFamily="34" charset="0"/>
              </a:rPr>
              <a:t>Is the Research Exempt?</a:t>
            </a:r>
            <a:endParaRPr lang="en-US" altLang="en-US" sz="1800" dirty="0" smtClean="0">
              <a:solidFill>
                <a:srgbClr val="C00000"/>
              </a:solidFill>
              <a:cs typeface="Tahoma" pitchFamily="34" charset="0"/>
            </a:endParaRPr>
          </a:p>
        </p:txBody>
      </p:sp>
      <p:sp>
        <p:nvSpPr>
          <p:cNvPr id="86020" name="Slide Number Placeholder 5"/>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5FA4A85B-FEF7-4383-9287-A09F55C4E9C3}" type="slidenum">
              <a:rPr lang="en-US" altLang="en-US" smtClean="0">
                <a:solidFill>
                  <a:prstClr val="black"/>
                </a:solidFill>
              </a:rPr>
              <a:pPr eaLnBrk="1" hangingPunct="1">
                <a:defRPr/>
              </a:pPr>
              <a:t>19</a:t>
            </a:fld>
            <a:endParaRPr lang="en-US" altLang="en-US" dirty="0" smtClean="0">
              <a:solidFill>
                <a:prstClr val="black"/>
              </a:solidFill>
            </a:endParaRPr>
          </a:p>
        </p:txBody>
      </p:sp>
      <p:sp>
        <p:nvSpPr>
          <p:cNvPr id="52228" name="Rectangle 3"/>
          <p:cNvSpPr txBox="1">
            <a:spLocks noChangeArrowheads="1"/>
          </p:cNvSpPr>
          <p:nvPr/>
        </p:nvSpPr>
        <p:spPr bwMode="auto">
          <a:xfrm>
            <a:off x="228600" y="198120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2"/>
              </a:buClr>
              <a:buSzPct val="75000"/>
              <a:buFont typeface="Wingdings" pitchFamily="2" charset="2"/>
              <a:buChar char="p"/>
              <a:defRPr sz="2800">
                <a:solidFill>
                  <a:schemeClr val="tx1"/>
                </a:solidFill>
                <a:latin typeface="Calibri"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Calibri"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Calibri"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9pPr>
          </a:lstStyle>
          <a:p>
            <a:pPr marL="0" indent="0" eaLnBrk="1" hangingPunct="1">
              <a:lnSpc>
                <a:spcPct val="125000"/>
              </a:lnSpc>
              <a:buClr>
                <a:prstClr val="black"/>
              </a:buClr>
              <a:buSzTx/>
              <a:buFont typeface="Wingdings" pitchFamily="2" charset="2"/>
              <a:buNone/>
            </a:pPr>
            <a:r>
              <a:rPr lang="en-US" altLang="en-US" sz="2000" b="1" dirty="0" smtClean="0">
                <a:solidFill>
                  <a:prstClr val="black"/>
                </a:solidFill>
                <a:cs typeface="Tahoma" pitchFamily="34" charset="0"/>
              </a:rPr>
              <a:t>1. Normal educational </a:t>
            </a:r>
            <a:r>
              <a:rPr lang="en-US" altLang="en-US" sz="2000" b="1" dirty="0">
                <a:solidFill>
                  <a:prstClr val="black"/>
                </a:solidFill>
                <a:cs typeface="Tahoma" pitchFamily="34" charset="0"/>
              </a:rPr>
              <a:t>practices </a:t>
            </a:r>
            <a:r>
              <a:rPr lang="en-US" altLang="en-US" sz="2000" b="1" dirty="0" smtClean="0">
                <a:solidFill>
                  <a:prstClr val="black"/>
                </a:solidFill>
                <a:cs typeface="Tahoma" pitchFamily="34" charset="0"/>
              </a:rPr>
              <a:t>in established </a:t>
            </a:r>
            <a:r>
              <a:rPr lang="en-US" altLang="en-US" sz="2000" b="1" dirty="0">
                <a:solidFill>
                  <a:prstClr val="black"/>
                </a:solidFill>
                <a:cs typeface="Tahoma" pitchFamily="34" charset="0"/>
              </a:rPr>
              <a:t>educational </a:t>
            </a:r>
            <a:r>
              <a:rPr lang="en-US" altLang="en-US" sz="2000" b="1" dirty="0" smtClean="0">
                <a:solidFill>
                  <a:prstClr val="black"/>
                </a:solidFill>
                <a:cs typeface="Tahoma" pitchFamily="34" charset="0"/>
              </a:rPr>
              <a:t>settings</a:t>
            </a:r>
          </a:p>
          <a:p>
            <a:pPr marL="0" indent="0" eaLnBrk="1" hangingPunct="1">
              <a:lnSpc>
                <a:spcPct val="125000"/>
              </a:lnSpc>
              <a:buClrTx/>
              <a:buSzTx/>
              <a:buFont typeface="Wingdings" pitchFamily="2" charset="2"/>
              <a:buNone/>
            </a:pPr>
            <a:endParaRPr lang="en-US" altLang="en-US" sz="1200" dirty="0">
              <a:solidFill>
                <a:prstClr val="black"/>
              </a:solidFill>
              <a:cs typeface="Tahoma" pitchFamily="34" charset="0"/>
            </a:endParaRPr>
          </a:p>
          <a:p>
            <a:pPr eaLnBrk="1" hangingPunct="1">
              <a:lnSpc>
                <a:spcPct val="125000"/>
              </a:lnSpc>
              <a:buClrTx/>
              <a:buSzTx/>
              <a:buFontTx/>
              <a:buNone/>
            </a:pPr>
            <a:r>
              <a:rPr lang="en-US" altLang="en-US" sz="2000" b="1" dirty="0" smtClean="0">
                <a:solidFill>
                  <a:prstClr val="black"/>
                </a:solidFill>
                <a:cs typeface="Tahoma" pitchFamily="34" charset="0"/>
              </a:rPr>
              <a:t>2. Educational </a:t>
            </a:r>
            <a:r>
              <a:rPr lang="en-US" altLang="en-US" sz="2000" b="1" dirty="0">
                <a:solidFill>
                  <a:prstClr val="black"/>
                </a:solidFill>
                <a:cs typeface="Tahoma" pitchFamily="34" charset="0"/>
              </a:rPr>
              <a:t>tests, surveys, interviews, or observation of public </a:t>
            </a:r>
            <a:r>
              <a:rPr lang="en-US" altLang="en-US" sz="2000" b="1" dirty="0" smtClean="0">
                <a:solidFill>
                  <a:prstClr val="black"/>
                </a:solidFill>
                <a:cs typeface="Tahoma" pitchFamily="34" charset="0"/>
              </a:rPr>
              <a:t>behavior— unless </a:t>
            </a:r>
            <a:r>
              <a:rPr lang="en-US" altLang="en-US" sz="2000" b="1" dirty="0">
                <a:solidFill>
                  <a:prstClr val="black"/>
                </a:solidFill>
                <a:cs typeface="Tahoma" pitchFamily="34" charset="0"/>
              </a:rPr>
              <a:t>identified </a:t>
            </a:r>
            <a:r>
              <a:rPr lang="en-US" altLang="en-US" sz="2000" b="1" i="1" dirty="0" smtClean="0">
                <a:solidFill>
                  <a:prstClr val="black"/>
                </a:solidFill>
                <a:cs typeface="Tahoma" pitchFamily="34" charset="0"/>
              </a:rPr>
              <a:t>and</a:t>
            </a:r>
            <a:r>
              <a:rPr lang="en-US" altLang="en-US" sz="2000" b="1" dirty="0" smtClean="0">
                <a:solidFill>
                  <a:prstClr val="black"/>
                </a:solidFill>
                <a:cs typeface="Tahoma" pitchFamily="34" charset="0"/>
              </a:rPr>
              <a:t> sensitive*</a:t>
            </a:r>
          </a:p>
          <a:p>
            <a:pPr eaLnBrk="1" hangingPunct="1">
              <a:lnSpc>
                <a:spcPct val="125000"/>
              </a:lnSpc>
              <a:buClrTx/>
              <a:buSzTx/>
              <a:buFontTx/>
              <a:buNone/>
            </a:pPr>
            <a:endParaRPr lang="en-US" altLang="en-US" sz="1200" dirty="0">
              <a:solidFill>
                <a:prstClr val="black"/>
              </a:solidFill>
              <a:cs typeface="Tahoma" pitchFamily="34" charset="0"/>
            </a:endParaRPr>
          </a:p>
          <a:p>
            <a:pPr eaLnBrk="1" hangingPunct="1">
              <a:lnSpc>
                <a:spcPct val="125000"/>
              </a:lnSpc>
              <a:buClrTx/>
              <a:buSzTx/>
              <a:buFontTx/>
              <a:buNone/>
            </a:pPr>
            <a:r>
              <a:rPr lang="en-US" altLang="en-US" sz="2000" dirty="0">
                <a:solidFill>
                  <a:prstClr val="black"/>
                </a:solidFill>
                <a:cs typeface="Tahoma" pitchFamily="34" charset="0"/>
              </a:rPr>
              <a:t>3. Research on elected or appointed public officials or candidates for public office</a:t>
            </a:r>
          </a:p>
          <a:p>
            <a:pPr eaLnBrk="1" hangingPunct="1">
              <a:lnSpc>
                <a:spcPct val="125000"/>
              </a:lnSpc>
              <a:buClrTx/>
              <a:buSzTx/>
              <a:buFontTx/>
              <a:buNone/>
            </a:pPr>
            <a:r>
              <a:rPr lang="en-US" altLang="en-US" sz="2000" dirty="0">
                <a:solidFill>
                  <a:prstClr val="black"/>
                </a:solidFill>
                <a:cs typeface="Tahoma" pitchFamily="34" charset="0"/>
              </a:rPr>
              <a:t>		</a:t>
            </a:r>
          </a:p>
        </p:txBody>
      </p:sp>
      <p:sp>
        <p:nvSpPr>
          <p:cNvPr id="52229" name="Rectangle 4"/>
          <p:cNvSpPr txBox="1">
            <a:spLocks noChangeArrowheads="1"/>
          </p:cNvSpPr>
          <p:nvPr/>
        </p:nvSpPr>
        <p:spPr bwMode="auto">
          <a:xfrm>
            <a:off x="4708566" y="1981200"/>
            <a:ext cx="4191000" cy="49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2"/>
              </a:buClr>
              <a:buSzPct val="75000"/>
              <a:buFont typeface="Wingdings" pitchFamily="2" charset="2"/>
              <a:buChar char="p"/>
              <a:defRPr sz="2800">
                <a:solidFill>
                  <a:schemeClr val="tx1"/>
                </a:solidFill>
                <a:latin typeface="Calibri"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Calibri"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Calibri"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Calibri"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Calibri" pitchFamily="34" charset="0"/>
              </a:defRPr>
            </a:lvl9pPr>
          </a:lstStyle>
          <a:p>
            <a:pPr eaLnBrk="1" hangingPunct="1">
              <a:lnSpc>
                <a:spcPct val="125000"/>
              </a:lnSpc>
              <a:buClrTx/>
              <a:buSzTx/>
              <a:buFontTx/>
              <a:buNone/>
            </a:pPr>
            <a:r>
              <a:rPr lang="en-US" altLang="en-US" sz="2000" b="1" dirty="0">
                <a:solidFill>
                  <a:prstClr val="black"/>
                </a:solidFill>
                <a:cs typeface="Tahoma" pitchFamily="34" charset="0"/>
              </a:rPr>
              <a:t>4. </a:t>
            </a:r>
            <a:r>
              <a:rPr lang="en-US" altLang="en-US" sz="2000" b="1" dirty="0" smtClean="0">
                <a:solidFill>
                  <a:prstClr val="black"/>
                </a:solidFill>
                <a:cs typeface="Tahoma" pitchFamily="34" charset="0"/>
              </a:rPr>
              <a:t>Research using </a:t>
            </a:r>
            <a:r>
              <a:rPr lang="en-US" altLang="en-US" sz="2000" b="1" dirty="0">
                <a:solidFill>
                  <a:prstClr val="black"/>
                </a:solidFill>
                <a:cs typeface="Tahoma" pitchFamily="34" charset="0"/>
              </a:rPr>
              <a:t>existing data, </a:t>
            </a:r>
            <a:r>
              <a:rPr lang="en-US" altLang="en-US" sz="2000" b="1" i="1" dirty="0">
                <a:solidFill>
                  <a:prstClr val="black"/>
                </a:solidFill>
                <a:cs typeface="Tahoma" pitchFamily="34" charset="0"/>
              </a:rPr>
              <a:t>if </a:t>
            </a:r>
            <a:r>
              <a:rPr lang="en-US" altLang="en-US" sz="2000" b="1" dirty="0">
                <a:solidFill>
                  <a:prstClr val="black"/>
                </a:solidFill>
                <a:cs typeface="Tahoma" pitchFamily="34" charset="0"/>
              </a:rPr>
              <a:t>publicly available or recorded without </a:t>
            </a:r>
            <a:r>
              <a:rPr lang="en-US" altLang="en-US" sz="2000" b="1" dirty="0" smtClean="0">
                <a:solidFill>
                  <a:prstClr val="black"/>
                </a:solidFill>
                <a:cs typeface="Tahoma" pitchFamily="34" charset="0"/>
              </a:rPr>
              <a:t>identifiers</a:t>
            </a:r>
          </a:p>
          <a:p>
            <a:pPr eaLnBrk="1" hangingPunct="1">
              <a:lnSpc>
                <a:spcPct val="125000"/>
              </a:lnSpc>
              <a:buClrTx/>
              <a:buSzTx/>
              <a:buFontTx/>
              <a:buNone/>
            </a:pPr>
            <a:endParaRPr lang="en-US" altLang="en-US" sz="1200" dirty="0">
              <a:solidFill>
                <a:prstClr val="black"/>
              </a:solidFill>
              <a:cs typeface="Tahoma" pitchFamily="34" charset="0"/>
            </a:endParaRPr>
          </a:p>
          <a:p>
            <a:pPr eaLnBrk="1" hangingPunct="1">
              <a:lnSpc>
                <a:spcPct val="125000"/>
              </a:lnSpc>
              <a:buClrTx/>
              <a:buSzTx/>
              <a:buFontTx/>
              <a:buNone/>
            </a:pPr>
            <a:r>
              <a:rPr lang="en-US" altLang="en-US" sz="2000" dirty="0">
                <a:solidFill>
                  <a:prstClr val="black"/>
                </a:solidFill>
                <a:cs typeface="Tahoma" pitchFamily="34" charset="0"/>
              </a:rPr>
              <a:t>5. Evaluation of public benefit service </a:t>
            </a:r>
            <a:r>
              <a:rPr lang="en-US" altLang="en-US" sz="2000" dirty="0" smtClean="0">
                <a:solidFill>
                  <a:prstClr val="black"/>
                </a:solidFill>
                <a:cs typeface="Tahoma" pitchFamily="34" charset="0"/>
              </a:rPr>
              <a:t>programs</a:t>
            </a:r>
          </a:p>
          <a:p>
            <a:pPr eaLnBrk="1" hangingPunct="1">
              <a:lnSpc>
                <a:spcPct val="125000"/>
              </a:lnSpc>
              <a:buClrTx/>
              <a:buSzTx/>
              <a:buFontTx/>
              <a:buNone/>
            </a:pPr>
            <a:endParaRPr lang="en-US" altLang="en-US" sz="1200" dirty="0">
              <a:solidFill>
                <a:prstClr val="black"/>
              </a:solidFill>
              <a:cs typeface="Tahoma" pitchFamily="34" charset="0"/>
            </a:endParaRPr>
          </a:p>
          <a:p>
            <a:pPr eaLnBrk="1" hangingPunct="1">
              <a:lnSpc>
                <a:spcPct val="125000"/>
              </a:lnSpc>
              <a:buClrTx/>
              <a:buSzTx/>
              <a:buFontTx/>
              <a:buNone/>
            </a:pPr>
            <a:r>
              <a:rPr lang="en-US" altLang="en-US" sz="2000" dirty="0">
                <a:solidFill>
                  <a:prstClr val="black"/>
                </a:solidFill>
                <a:cs typeface="Tahoma" pitchFamily="34" charset="0"/>
              </a:rPr>
              <a:t>6. Taste and food quality evaluation and consumer acceptance </a:t>
            </a:r>
            <a:r>
              <a:rPr lang="en-US" altLang="en-US" sz="2000" dirty="0" smtClean="0">
                <a:solidFill>
                  <a:prstClr val="black"/>
                </a:solidFill>
                <a:cs typeface="Tahoma" pitchFamily="34" charset="0"/>
              </a:rPr>
              <a:t>studies</a:t>
            </a:r>
          </a:p>
          <a:p>
            <a:pPr eaLnBrk="1" hangingPunct="1">
              <a:lnSpc>
                <a:spcPct val="125000"/>
              </a:lnSpc>
              <a:buClrTx/>
              <a:buSzTx/>
              <a:buFontTx/>
              <a:buNone/>
            </a:pPr>
            <a:r>
              <a:rPr lang="en-US" altLang="en-US" sz="1600" b="1" dirty="0" smtClean="0">
                <a:solidFill>
                  <a:srgbClr val="C00000"/>
                </a:solidFill>
                <a:cs typeface="Tahoma" pitchFamily="34" charset="0"/>
              </a:rPr>
              <a:t>Exemptions </a:t>
            </a:r>
            <a:r>
              <a:rPr lang="en-US" altLang="en-US" sz="1600" b="1" dirty="0">
                <a:solidFill>
                  <a:srgbClr val="C00000"/>
                </a:solidFill>
                <a:cs typeface="Tahoma" pitchFamily="34" charset="0"/>
              </a:rPr>
              <a:t>do not apply to research </a:t>
            </a:r>
            <a:r>
              <a:rPr lang="en-US" altLang="en-US" sz="1600" b="1" dirty="0" smtClean="0">
                <a:solidFill>
                  <a:srgbClr val="C00000"/>
                </a:solidFill>
                <a:cs typeface="Tahoma" pitchFamily="34" charset="0"/>
              </a:rPr>
              <a:t>with prisoners</a:t>
            </a:r>
            <a:r>
              <a:rPr lang="en-US" altLang="en-US" sz="1600" b="1" dirty="0">
                <a:solidFill>
                  <a:srgbClr val="C00000"/>
                </a:solidFill>
                <a:cs typeface="Tahoma" pitchFamily="34" charset="0"/>
              </a:rPr>
              <a:t>.</a:t>
            </a:r>
            <a:endParaRPr lang="en-US" sz="1600" b="1" dirty="0">
              <a:solidFill>
                <a:prstClr val="black"/>
              </a:solidFill>
            </a:endParaRPr>
          </a:p>
          <a:p>
            <a:pPr eaLnBrk="1" hangingPunct="1">
              <a:lnSpc>
                <a:spcPct val="125000"/>
              </a:lnSpc>
              <a:buClrTx/>
              <a:buSzTx/>
              <a:buFontTx/>
              <a:buNone/>
            </a:pPr>
            <a:endParaRPr lang="en-US" altLang="en-US" sz="1800" dirty="0">
              <a:solidFill>
                <a:prstClr val="black"/>
              </a:solidFill>
              <a:cs typeface="Tahoma" pitchFamily="34" charset="0"/>
            </a:endParaRPr>
          </a:p>
          <a:p>
            <a:pPr eaLnBrk="1" hangingPunct="1">
              <a:lnSpc>
                <a:spcPct val="125000"/>
              </a:lnSpc>
              <a:buClrTx/>
              <a:buSzTx/>
              <a:buFontTx/>
              <a:buNone/>
            </a:pPr>
            <a:endParaRPr lang="en-US" altLang="en-US" sz="1800" b="1" dirty="0">
              <a:solidFill>
                <a:srgbClr val="000000"/>
              </a:solidFill>
              <a:cs typeface="Tahoma" pitchFamily="34" charset="0"/>
            </a:endParaRPr>
          </a:p>
          <a:p>
            <a:pPr eaLnBrk="1" hangingPunct="1">
              <a:lnSpc>
                <a:spcPct val="110000"/>
              </a:lnSpc>
              <a:buClrTx/>
              <a:buSzTx/>
              <a:buFontTx/>
              <a:buNone/>
            </a:pPr>
            <a:endParaRPr lang="en-US" altLang="en-US" sz="2000" b="1" dirty="0">
              <a:solidFill>
                <a:srgbClr val="000000"/>
              </a:solidFill>
            </a:endParaRPr>
          </a:p>
          <a:p>
            <a:pPr eaLnBrk="1" hangingPunct="1">
              <a:lnSpc>
                <a:spcPct val="80000"/>
              </a:lnSpc>
              <a:buClrTx/>
              <a:buSzTx/>
              <a:buFontTx/>
              <a:buNone/>
            </a:pPr>
            <a:endParaRPr lang="en-US" altLang="en-US" sz="2000" dirty="0">
              <a:solidFill>
                <a:srgbClr val="000000"/>
              </a:solidFill>
            </a:endParaRPr>
          </a:p>
          <a:p>
            <a:pPr eaLnBrk="1" hangingPunct="1">
              <a:lnSpc>
                <a:spcPct val="80000"/>
              </a:lnSpc>
              <a:buClrTx/>
              <a:buSzTx/>
              <a:buFontTx/>
              <a:buNone/>
            </a:pPr>
            <a:endParaRPr lang="en-US" altLang="en-US" sz="2000" dirty="0">
              <a:solidFill>
                <a:srgbClr val="000000"/>
              </a:solidFill>
            </a:endParaRPr>
          </a:p>
        </p:txBody>
      </p:sp>
      <p:sp>
        <p:nvSpPr>
          <p:cNvPr id="2" name="Rectangle 1"/>
          <p:cNvSpPr/>
          <p:nvPr/>
        </p:nvSpPr>
        <p:spPr>
          <a:xfrm>
            <a:off x="609600" y="1505634"/>
            <a:ext cx="7772400" cy="369332"/>
          </a:xfrm>
          <a:prstGeom prst="rect">
            <a:avLst/>
          </a:prstGeom>
        </p:spPr>
        <p:txBody>
          <a:bodyPr wrap="square">
            <a:spAutoFit/>
          </a:bodyPr>
          <a:lstStyle/>
          <a:p>
            <a:pPr algn="ctr"/>
            <a:r>
              <a:rPr lang="en-US" altLang="en-US" b="1" dirty="0" smtClean="0">
                <a:solidFill>
                  <a:prstClr val="black"/>
                </a:solidFill>
                <a:cs typeface="Tahoma" pitchFamily="34" charset="0"/>
              </a:rPr>
              <a:t>45 CFR 46.101(b</a:t>
            </a:r>
            <a:r>
              <a:rPr lang="en-US" altLang="en-US" b="1" dirty="0">
                <a:solidFill>
                  <a:prstClr val="black"/>
                </a:solidFill>
                <a:cs typeface="Tahoma" pitchFamily="34" charset="0"/>
              </a:rPr>
              <a:t>)(1-6</a:t>
            </a:r>
            <a:r>
              <a:rPr lang="en-US" altLang="en-US" b="1" dirty="0" smtClean="0">
                <a:solidFill>
                  <a:prstClr val="black"/>
                </a:solidFill>
                <a:cs typeface="Tahoma" pitchFamily="34" charset="0"/>
              </a:rPr>
              <a:t>)</a:t>
            </a:r>
            <a:endParaRPr lang="en-US" dirty="0">
              <a:solidFill>
                <a:prstClr val="black"/>
              </a:solidFill>
            </a:endParaRPr>
          </a:p>
        </p:txBody>
      </p:sp>
      <p:sp>
        <p:nvSpPr>
          <p:cNvPr id="3" name="Rectangle 2"/>
          <p:cNvSpPr/>
          <p:nvPr/>
        </p:nvSpPr>
        <p:spPr>
          <a:xfrm>
            <a:off x="2286000" y="6400800"/>
            <a:ext cx="5638800" cy="306109"/>
          </a:xfrm>
          <a:prstGeom prst="rect">
            <a:avLst/>
          </a:prstGeom>
        </p:spPr>
        <p:txBody>
          <a:bodyPr wrap="square">
            <a:spAutoFit/>
          </a:bodyPr>
          <a:lstStyle/>
          <a:p>
            <a:pPr>
              <a:lnSpc>
                <a:spcPct val="125000"/>
              </a:lnSpc>
            </a:pPr>
            <a:r>
              <a:rPr lang="en-US" altLang="en-US" sz="1200" b="1" dirty="0">
                <a:solidFill>
                  <a:prstClr val="black"/>
                </a:solidFill>
                <a:cs typeface="Tahoma" pitchFamily="34" charset="0"/>
              </a:rPr>
              <a:t>*Does not apply to children except for educational tests and </a:t>
            </a:r>
            <a:r>
              <a:rPr lang="en-US" altLang="en-US" sz="1200" b="1" dirty="0" smtClean="0">
                <a:solidFill>
                  <a:prstClr val="black"/>
                </a:solidFill>
                <a:cs typeface="Tahoma" pitchFamily="34" charset="0"/>
              </a:rPr>
              <a:t>some observations.</a:t>
            </a:r>
            <a:endParaRPr lang="en-US" altLang="en-US" sz="1200" b="1" dirty="0">
              <a:solidFill>
                <a:prstClr val="black"/>
              </a:solidFill>
              <a:cs typeface="Tahoma" pitchFamily="34" charset="0"/>
            </a:endParaRPr>
          </a:p>
        </p:txBody>
      </p:sp>
    </p:spTree>
    <p:extLst>
      <p:ext uri="{BB962C8B-B14F-4D97-AF65-F5344CB8AC3E}">
        <p14:creationId xmlns:p14="http://schemas.microsoft.com/office/powerpoint/2010/main" val="22265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Human Subjects Regulations and application of the Common Rule</a:t>
            </a:r>
          </a:p>
          <a:p>
            <a:r>
              <a:rPr lang="en-US" dirty="0" smtClean="0"/>
              <a:t>NIH policies for grant applications proposing human subjects research</a:t>
            </a:r>
          </a:p>
          <a:p>
            <a:r>
              <a:rPr lang="en-US" dirty="0" smtClean="0"/>
              <a:t>NIH policies on inclusion of women, minorities and children in NIH-funded research</a:t>
            </a:r>
            <a:endParaRPr lang="en-US" dirty="0"/>
          </a:p>
        </p:txBody>
      </p:sp>
      <p:sp>
        <p:nvSpPr>
          <p:cNvPr id="4" name="Slide Number Placeholder 3"/>
          <p:cNvSpPr>
            <a:spLocks noGrp="1"/>
          </p:cNvSpPr>
          <p:nvPr>
            <p:ph type="sldNum" sz="quarter" idx="12"/>
          </p:nvPr>
        </p:nvSpPr>
        <p:spPr/>
        <p:txBody>
          <a:bodyPr/>
          <a:lstStyle/>
          <a:p>
            <a:fld id="{88BFCD4D-E3C8-4884-9E17-337E97B9B59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88574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PAnswers"/>
          <p:cNvSpPr>
            <a:spLocks noGrp="1"/>
          </p:cNvSpPr>
          <p:nvPr>
            <p:ph type="body" idx="1"/>
            <p:custDataLst>
              <p:tags r:id="rId3"/>
            </p:custDataLst>
          </p:nvPr>
        </p:nvSpPr>
        <p:spPr>
          <a:xfrm>
            <a:off x="431534" y="4755443"/>
            <a:ext cx="2581275" cy="1295400"/>
          </a:xfrm>
        </p:spPr>
        <p:txBody>
          <a:bodyPr/>
          <a:lstStyle/>
          <a:p>
            <a:pPr marL="514350" indent="-514350">
              <a:buClr>
                <a:schemeClr val="tx2"/>
              </a:buClr>
              <a:buFont typeface="Arial" charset="0"/>
              <a:buAutoNum type="alphaUcPeriod"/>
            </a:pPr>
            <a:r>
              <a:rPr lang="en-US" altLang="en-US" sz="2400" b="1" dirty="0" smtClean="0">
                <a:solidFill>
                  <a:schemeClr val="tx2"/>
                </a:solidFill>
                <a:cs typeface="Tahoma" pitchFamily="34" charset="0"/>
              </a:rPr>
              <a:t>Yes</a:t>
            </a:r>
          </a:p>
          <a:p>
            <a:pPr marL="514350" indent="-514350">
              <a:buClr>
                <a:schemeClr val="tx2"/>
              </a:buClr>
              <a:buFont typeface="Arial" charset="0"/>
              <a:buAutoNum type="alphaUcPeriod"/>
            </a:pPr>
            <a:r>
              <a:rPr lang="en-US" altLang="en-US" sz="2400" b="1" dirty="0" smtClean="0">
                <a:solidFill>
                  <a:schemeClr val="tx2"/>
                </a:solidFill>
                <a:cs typeface="Tahoma" pitchFamily="34" charset="0"/>
              </a:rPr>
              <a:t>No</a:t>
            </a:r>
          </a:p>
          <a:p>
            <a:pPr marL="514350" indent="-514350">
              <a:buClr>
                <a:schemeClr val="tx2"/>
              </a:buClr>
              <a:buFont typeface="Arial" charset="0"/>
              <a:buAutoNum type="alphaUcPeriod"/>
            </a:pPr>
            <a:r>
              <a:rPr lang="en-US" altLang="en-US" sz="2400" b="1" dirty="0" smtClean="0">
                <a:solidFill>
                  <a:schemeClr val="tx2"/>
                </a:solidFill>
                <a:cs typeface="Tahoma" pitchFamily="34" charset="0"/>
              </a:rPr>
              <a:t>I don’t know</a:t>
            </a:r>
          </a:p>
        </p:txBody>
      </p:sp>
      <p:sp>
        <p:nvSpPr>
          <p:cNvPr id="4" name="Slide Number Placeholder 3"/>
          <p:cNvSpPr>
            <a:spLocks noGrp="1"/>
          </p:cNvSpPr>
          <p:nvPr>
            <p:ph type="sldNum" sz="quarter" idx="12"/>
          </p:nvPr>
        </p:nvSpPr>
        <p:spPr/>
        <p:txBody>
          <a:bodyPr/>
          <a:lstStyle/>
          <a:p>
            <a:pPr>
              <a:defRPr/>
            </a:pPr>
            <a:fld id="{E228D37E-F6FC-4155-8033-4A1655C3810A}" type="slidenum">
              <a:rPr lang="en-US" smtClean="0">
                <a:solidFill>
                  <a:prstClr val="black"/>
                </a:solidFill>
              </a:rPr>
              <a:pPr>
                <a:defRPr/>
              </a:pPr>
              <a:t>20</a:t>
            </a:fld>
            <a:endParaRPr lang="en-US" dirty="0">
              <a:solidFill>
                <a:prstClr val="black"/>
              </a:solidFill>
            </a:endParaRPr>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3568956188"/>
              </p:ext>
            </p:extLst>
          </p:nvPr>
        </p:nvGraphicFramePr>
        <p:xfrm>
          <a:off x="5029200" y="1600200"/>
          <a:ext cx="4051300" cy="5143500"/>
        </p:xfrm>
        <a:graphic>
          <a:graphicData uri="http://schemas.openxmlformats.org/presentationml/2006/ole">
            <mc:AlternateContent xmlns:mc="http://schemas.openxmlformats.org/markup-compatibility/2006">
              <mc:Choice xmlns:v="urn:schemas-microsoft-com:vml" Requires="v">
                <p:oleObj spid="_x0000_s6149" name="Chart" r:id="rId8" imgW="4572000" imgH="5143470" progId="MSGraph.Chart.8">
                  <p:embed followColorScheme="full"/>
                </p:oleObj>
              </mc:Choice>
              <mc:Fallback>
                <p:oleObj name="Chart" r:id="rId8" imgW="4572000" imgH="5143470" progId="MSGraph.Chart.8">
                  <p:embed followColorScheme="full"/>
                  <p:pic>
                    <p:nvPicPr>
                      <p:cNvPr id="0" name=""/>
                      <p:cNvPicPr>
                        <a:picLocks noChangeAspect="1" noChangeArrowheads="1"/>
                      </p:cNvPicPr>
                      <p:nvPr/>
                    </p:nvPicPr>
                    <p:blipFill>
                      <a:blip r:embed="rId9"/>
                      <a:srcRect/>
                      <a:stretch>
                        <a:fillRect/>
                      </a:stretch>
                    </p:blipFill>
                    <p:spPr bwMode="auto">
                      <a:xfrm>
                        <a:off x="5029200" y="1600200"/>
                        <a:ext cx="4051300" cy="5143500"/>
                      </a:xfrm>
                      <a:prstGeom prst="rect">
                        <a:avLst/>
                      </a:prstGeom>
                      <a:noFill/>
                      <a:ln>
                        <a:noFill/>
                      </a:ln>
                      <a:extLst/>
                    </p:spPr>
                  </p:pic>
                </p:oleObj>
              </mc:Fallback>
            </mc:AlternateContent>
          </a:graphicData>
        </a:graphic>
      </p:graphicFrame>
      <p:sp>
        <p:nvSpPr>
          <p:cNvPr id="58373" name="TPQuestion"/>
          <p:cNvSpPr>
            <a:spLocks noGrp="1"/>
          </p:cNvSpPr>
          <p:nvPr>
            <p:ph type="title"/>
          </p:nvPr>
        </p:nvSpPr>
        <p:spPr/>
        <p:txBody>
          <a:bodyPr/>
          <a:lstStyle/>
          <a:p>
            <a:r>
              <a:rPr lang="en-US" altLang="en-US" sz="3600" b="1" dirty="0" smtClean="0"/>
              <a:t>Example 3: Is it Exempt? </a:t>
            </a:r>
          </a:p>
        </p:txBody>
      </p:sp>
      <p:sp>
        <p:nvSpPr>
          <p:cNvPr id="58374" name="TextBox 7"/>
          <p:cNvSpPr txBox="1">
            <a:spLocks noChangeArrowheads="1"/>
          </p:cNvSpPr>
          <p:nvPr/>
        </p:nvSpPr>
        <p:spPr bwMode="auto">
          <a:xfrm>
            <a:off x="304800" y="1447800"/>
            <a:ext cx="53340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prstClr val="black"/>
                </a:solidFill>
                <a:latin typeface="Calibri"/>
                <a:cs typeface="Tahoma" pitchFamily="34" charset="0"/>
              </a:rPr>
              <a:t>A researcher asks </a:t>
            </a:r>
            <a:r>
              <a:rPr lang="en-US" altLang="en-US" sz="2400" dirty="0" smtClean="0">
                <a:solidFill>
                  <a:prstClr val="black"/>
                </a:solidFill>
                <a:latin typeface="Calibri"/>
                <a:cs typeface="Tahoma" pitchFamily="34" charset="0"/>
              </a:rPr>
              <a:t>dieticians from </a:t>
            </a:r>
            <a:r>
              <a:rPr lang="en-US" altLang="en-US" sz="2400" dirty="0">
                <a:solidFill>
                  <a:prstClr val="black"/>
                </a:solidFill>
                <a:latin typeface="Calibri"/>
                <a:cs typeface="Tahoma" pitchFamily="34" charset="0"/>
              </a:rPr>
              <a:t>several institutions to complete an online survey </a:t>
            </a:r>
            <a:r>
              <a:rPr lang="en-US" altLang="en-US" sz="2400" dirty="0" smtClean="0">
                <a:solidFill>
                  <a:prstClr val="black"/>
                </a:solidFill>
                <a:latin typeface="Calibri"/>
                <a:cs typeface="Tahoma" pitchFamily="34" charset="0"/>
              </a:rPr>
              <a:t>asking their opinions on a nutritional advertising campaign. </a:t>
            </a:r>
            <a:r>
              <a:rPr lang="en-US" altLang="en-US" sz="2400" dirty="0">
                <a:solidFill>
                  <a:prstClr val="black"/>
                </a:solidFill>
                <a:latin typeface="Calibri"/>
                <a:cs typeface="Tahoma" pitchFamily="34" charset="0"/>
              </a:rPr>
              <a:t>The survey includes the </a:t>
            </a:r>
            <a:r>
              <a:rPr lang="en-US" altLang="en-US" sz="2400" dirty="0" smtClean="0">
                <a:solidFill>
                  <a:prstClr val="black"/>
                </a:solidFill>
                <a:latin typeface="Calibri"/>
                <a:cs typeface="Tahoma" pitchFamily="34" charset="0"/>
              </a:rPr>
              <a:t>dieticians</a:t>
            </a:r>
            <a:r>
              <a:rPr lang="en-US" altLang="en-US" sz="2400" dirty="0">
                <a:solidFill>
                  <a:prstClr val="black"/>
                </a:solidFill>
                <a:latin typeface="Calibri"/>
                <a:cs typeface="Tahoma" pitchFamily="34" charset="0"/>
              </a:rPr>
              <a:t>’ email </a:t>
            </a:r>
            <a:r>
              <a:rPr lang="en-US" altLang="en-US" sz="2400" dirty="0" smtClean="0">
                <a:solidFill>
                  <a:prstClr val="black"/>
                </a:solidFill>
                <a:latin typeface="Calibri"/>
                <a:cs typeface="Tahoma" pitchFamily="34" charset="0"/>
              </a:rPr>
              <a:t>addresses for potential follow-up. </a:t>
            </a:r>
          </a:p>
          <a:p>
            <a:pPr eaLnBrk="1" hangingPunct="1">
              <a:spcBef>
                <a:spcPct val="0"/>
              </a:spcBef>
              <a:buFontTx/>
              <a:buNone/>
            </a:pPr>
            <a:endParaRPr lang="en-US" altLang="en-US" sz="2000" dirty="0">
              <a:solidFill>
                <a:prstClr val="black"/>
              </a:solidFill>
              <a:cs typeface="Tahoma" pitchFamily="34" charset="0"/>
            </a:endParaRPr>
          </a:p>
          <a:p>
            <a:pPr eaLnBrk="1" hangingPunct="1">
              <a:spcBef>
                <a:spcPct val="0"/>
              </a:spcBef>
              <a:buFontTx/>
              <a:buNone/>
            </a:pPr>
            <a:r>
              <a:rPr lang="en-US" altLang="en-US" sz="2400" b="1" dirty="0">
                <a:solidFill>
                  <a:srgbClr val="1008D6"/>
                </a:solidFill>
                <a:cs typeface="Tahoma" pitchFamily="34" charset="0"/>
              </a:rPr>
              <a:t>Is this </a:t>
            </a:r>
            <a:r>
              <a:rPr lang="en-US" altLang="en-US" sz="2400" b="1" u="sng" dirty="0">
                <a:solidFill>
                  <a:srgbClr val="1008D6"/>
                </a:solidFill>
                <a:cs typeface="Tahoma" pitchFamily="34" charset="0"/>
              </a:rPr>
              <a:t>exempt</a:t>
            </a:r>
            <a:r>
              <a:rPr lang="en-US" altLang="en-US" sz="2400" b="1" dirty="0">
                <a:solidFill>
                  <a:srgbClr val="1008D6"/>
                </a:solidFill>
                <a:cs typeface="Tahoma" pitchFamily="34" charset="0"/>
              </a:rPr>
              <a:t> human subjects research?</a:t>
            </a:r>
          </a:p>
        </p:txBody>
      </p:sp>
      <p:pic>
        <p:nvPicPr>
          <p:cNvPr id="8" name="Picture 7"/>
          <p:cNvPicPr/>
          <p:nvPr/>
        </p:nvPicPr>
        <p:blipFill>
          <a:blip r:embed="rId10"/>
          <a:stretch>
            <a:fillRect/>
          </a:stretch>
        </p:blipFill>
        <p:spPr>
          <a:xfrm>
            <a:off x="0" y="9524"/>
            <a:ext cx="247650" cy="6848475"/>
          </a:xfrm>
          <a:prstGeom prst="rect">
            <a:avLst/>
          </a:prstGeom>
        </p:spPr>
      </p:pic>
      <p:sp>
        <p:nvSpPr>
          <p:cNvPr id="2" name="CAI1"/>
          <p:cNvSpPr/>
          <p:nvPr>
            <p:custDataLst>
              <p:tags r:id="rId5"/>
            </p:custDataLst>
          </p:nvPr>
        </p:nvSpPr>
        <p:spPr>
          <a:xfrm>
            <a:off x="457200" y="5255976"/>
            <a:ext cx="1004570" cy="304800"/>
          </a:xfrm>
          <a:prstGeom prst="roundRect">
            <a:avLst/>
          </a:prstGeom>
          <a:noFill/>
          <a:ln w="2540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2"/>
    </p:custDataLst>
    <p:extLst>
      <p:ext uri="{BB962C8B-B14F-4D97-AF65-F5344CB8AC3E}">
        <p14:creationId xmlns:p14="http://schemas.microsoft.com/office/powerpoint/2010/main" val="817435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cs typeface="Tahoma" pitchFamily="34" charset="0"/>
              </a:rPr>
              <a:t>Do the Regulations Apply?</a:t>
            </a:r>
            <a:endParaRPr lang="en-US" dirty="0"/>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21</a:t>
            </a:fld>
            <a:endParaRPr lang="en-US" altLang="en-US" dirty="0">
              <a:solidFill>
                <a:prstClr val="black"/>
              </a:solidFill>
            </a:endParaRPr>
          </a:p>
        </p:txBody>
      </p:sp>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375"/>
                    </a14:imgEffect>
                  </a14:imgLayer>
                </a14:imgProps>
              </a:ext>
              <a:ext uri="{28A0092B-C50C-407E-A947-70E740481C1C}">
                <a14:useLocalDpi xmlns:a14="http://schemas.microsoft.com/office/drawing/2010/main" val="0"/>
              </a:ext>
            </a:extLst>
          </a:blip>
          <a:srcRect/>
          <a:stretch>
            <a:fillRect/>
          </a:stretch>
        </p:blipFill>
        <p:spPr bwMode="auto">
          <a:xfrm>
            <a:off x="304800" y="1885950"/>
            <a:ext cx="8545998" cy="4152900"/>
          </a:xfrm>
          <a:prstGeom prst="rect">
            <a:avLst/>
          </a:prstGeom>
          <a:solidFill>
            <a:schemeClr val="accent1">
              <a:alpha val="0"/>
            </a:schemeClr>
          </a:solidFill>
          <a:ln>
            <a:noFill/>
          </a:ln>
          <a:extLst/>
        </p:spPr>
      </p:pic>
      <p:sp>
        <p:nvSpPr>
          <p:cNvPr id="9" name="Down Arrow 8"/>
          <p:cNvSpPr/>
          <p:nvPr/>
        </p:nvSpPr>
        <p:spPr bwMode="auto">
          <a:xfrm>
            <a:off x="7620000" y="1447800"/>
            <a:ext cx="1066800" cy="6858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prstClr val="black"/>
              </a:solidFill>
              <a:latin typeface="Verdana" pitchFamily="34" charset="0"/>
            </a:endParaRPr>
          </a:p>
        </p:txBody>
      </p:sp>
      <p:sp>
        <p:nvSpPr>
          <p:cNvPr id="8" name="Up Arrow 7"/>
          <p:cNvSpPr/>
          <p:nvPr/>
        </p:nvSpPr>
        <p:spPr bwMode="auto">
          <a:xfrm>
            <a:off x="7620000" y="3027721"/>
            <a:ext cx="1066800" cy="647700"/>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prstClr val="black"/>
              </a:solidFill>
              <a:latin typeface="Verdana" pitchFamily="34" charset="0"/>
            </a:endParaRPr>
          </a:p>
        </p:txBody>
      </p:sp>
    </p:spTree>
    <p:extLst>
      <p:ext uri="{BB962C8B-B14F-4D97-AF65-F5344CB8AC3E}">
        <p14:creationId xmlns:p14="http://schemas.microsoft.com/office/powerpoint/2010/main" val="18621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b="1" dirty="0" smtClean="0"/>
              <a:t>IRB Review</a:t>
            </a:r>
            <a:endParaRPr lang="en-US" b="1" dirty="0"/>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22</a:t>
            </a:fld>
            <a:endParaRPr lang="en-US" altLang="en-US"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47" y="2741949"/>
            <a:ext cx="3378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968226" y="2767234"/>
            <a:ext cx="4946184" cy="986141"/>
            <a:chOff x="3513835" y="1243347"/>
            <a:chExt cx="5095776" cy="1094705"/>
          </a:xfrm>
          <a:solidFill>
            <a:schemeClr val="accent4">
              <a:lumMod val="60000"/>
              <a:lumOff val="40000"/>
            </a:schemeClr>
          </a:solidFill>
        </p:grpSpPr>
        <p:sp>
          <p:nvSpPr>
            <p:cNvPr id="10" name="Rounded Rectangle 9"/>
            <p:cNvSpPr/>
            <p:nvPr/>
          </p:nvSpPr>
          <p:spPr>
            <a:xfrm>
              <a:off x="3513835" y="1243347"/>
              <a:ext cx="5095776" cy="109470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3545898" y="1275410"/>
              <a:ext cx="5031650" cy="9676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9070" tIns="179070" rIns="179070" bIns="179070" numCol="1" spcCol="1270" anchor="ctr" anchorCtr="0">
              <a:noAutofit/>
            </a:bodyPr>
            <a:lstStyle/>
            <a:p>
              <a:pPr algn="ctr" defTabSz="2089150">
                <a:lnSpc>
                  <a:spcPct val="90000"/>
                </a:lnSpc>
                <a:spcAft>
                  <a:spcPct val="35000"/>
                </a:spcAft>
              </a:pPr>
              <a:r>
                <a:rPr lang="en-US" sz="4700" dirty="0" smtClean="0">
                  <a:solidFill>
                    <a:prstClr val="black"/>
                  </a:solidFill>
                </a:rPr>
                <a:t>Full-Board</a:t>
              </a:r>
              <a:endParaRPr lang="en-US" sz="4700" dirty="0">
                <a:solidFill>
                  <a:prstClr val="black"/>
                </a:solidFill>
              </a:endParaRPr>
            </a:p>
          </p:txBody>
        </p:sp>
      </p:grpSp>
      <p:grpSp>
        <p:nvGrpSpPr>
          <p:cNvPr id="12" name="Group 11"/>
          <p:cNvGrpSpPr/>
          <p:nvPr/>
        </p:nvGrpSpPr>
        <p:grpSpPr>
          <a:xfrm>
            <a:off x="2214900" y="3849766"/>
            <a:ext cx="1632747" cy="1051788"/>
            <a:chOff x="1722712" y="2485441"/>
            <a:chExt cx="1652327" cy="1094705"/>
          </a:xfrm>
        </p:grpSpPr>
        <p:sp>
          <p:nvSpPr>
            <p:cNvPr id="13" name="Rounded Rectangle 12"/>
            <p:cNvSpPr/>
            <p:nvPr/>
          </p:nvSpPr>
          <p:spPr>
            <a:xfrm>
              <a:off x="1722712" y="2485441"/>
              <a:ext cx="1652327" cy="1094705"/>
            </a:xfrm>
            <a:prstGeom prst="roundRect">
              <a:avLst>
                <a:gd name="adj" fmla="val 10000"/>
              </a:avLst>
            </a:prstGeom>
            <a:solidFill>
              <a:srgbClr val="FF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1754775" y="2517504"/>
              <a:ext cx="1588201" cy="1030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solidFill>
                    <a:prstClr val="black"/>
                  </a:solidFill>
                </a:rPr>
                <a:t>Reviewed by IRB chair or an experienced reviewer </a:t>
              </a:r>
              <a:endParaRPr lang="en-US" sz="1600" dirty="0">
                <a:solidFill>
                  <a:prstClr val="black"/>
                </a:solidFill>
              </a:endParaRPr>
            </a:p>
          </p:txBody>
        </p:sp>
      </p:grpSp>
      <p:grpSp>
        <p:nvGrpSpPr>
          <p:cNvPr id="15" name="Group 14"/>
          <p:cNvGrpSpPr/>
          <p:nvPr/>
        </p:nvGrpSpPr>
        <p:grpSpPr>
          <a:xfrm>
            <a:off x="3971195" y="3884301"/>
            <a:ext cx="1588823" cy="1061703"/>
            <a:chOff x="3513835" y="2485441"/>
            <a:chExt cx="1652327" cy="1094705"/>
          </a:xfrm>
        </p:grpSpPr>
        <p:sp>
          <p:nvSpPr>
            <p:cNvPr id="16" name="Rounded Rectangle 15"/>
            <p:cNvSpPr/>
            <p:nvPr/>
          </p:nvSpPr>
          <p:spPr>
            <a:xfrm>
              <a:off x="3513835" y="2485441"/>
              <a:ext cx="1652327" cy="1094705"/>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545898" y="2517504"/>
              <a:ext cx="1588201" cy="1030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solidFill>
                    <a:prstClr val="black"/>
                  </a:solidFill>
                </a:rPr>
                <a:t>Research that does not qualify for expedited review</a:t>
              </a:r>
              <a:endParaRPr lang="en-US" sz="1600" dirty="0">
                <a:solidFill>
                  <a:prstClr val="black"/>
                </a:solidFill>
              </a:endParaRPr>
            </a:p>
          </p:txBody>
        </p:sp>
      </p:grpSp>
      <p:grpSp>
        <p:nvGrpSpPr>
          <p:cNvPr id="19" name="Group 18"/>
          <p:cNvGrpSpPr/>
          <p:nvPr/>
        </p:nvGrpSpPr>
        <p:grpSpPr>
          <a:xfrm>
            <a:off x="5607488" y="3885291"/>
            <a:ext cx="1588823" cy="1093767"/>
            <a:chOff x="5235560" y="2485441"/>
            <a:chExt cx="1652327" cy="1094705"/>
          </a:xfrm>
        </p:grpSpPr>
        <p:sp>
          <p:nvSpPr>
            <p:cNvPr id="20" name="Rounded Rectangle 19"/>
            <p:cNvSpPr/>
            <p:nvPr/>
          </p:nvSpPr>
          <p:spPr>
            <a:xfrm>
              <a:off x="5235560" y="2485441"/>
              <a:ext cx="1652327" cy="1094705"/>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5267623" y="2517504"/>
              <a:ext cx="1588201" cy="1030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solidFill>
                    <a:prstClr val="black"/>
                  </a:solidFill>
                </a:rPr>
                <a:t>Majority of IRB members must be present </a:t>
              </a:r>
              <a:endParaRPr lang="en-US" sz="1600" dirty="0">
                <a:solidFill>
                  <a:prstClr val="black"/>
                </a:solidFill>
              </a:endParaRPr>
            </a:p>
          </p:txBody>
        </p:sp>
      </p:gr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808" y="3884301"/>
            <a:ext cx="1655602" cy="109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47" y="4979058"/>
            <a:ext cx="852215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50644" y="3864823"/>
            <a:ext cx="1632747" cy="1051789"/>
            <a:chOff x="-197900" y="2407489"/>
            <a:chExt cx="1652327" cy="1094705"/>
          </a:xfrm>
        </p:grpSpPr>
        <p:sp>
          <p:nvSpPr>
            <p:cNvPr id="23" name="Rounded Rectangle 22"/>
            <p:cNvSpPr/>
            <p:nvPr/>
          </p:nvSpPr>
          <p:spPr>
            <a:xfrm>
              <a:off x="-197900" y="2407489"/>
              <a:ext cx="1652327" cy="1094705"/>
            </a:xfrm>
            <a:prstGeom prst="roundRect">
              <a:avLst>
                <a:gd name="adj" fmla="val 10000"/>
              </a:avLst>
            </a:prstGeom>
            <a:solidFill>
              <a:srgbClr val="FF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165838" y="2455653"/>
              <a:ext cx="1588201" cy="1030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solidFill>
                    <a:prstClr val="black"/>
                  </a:solidFill>
                </a:rPr>
                <a:t>No more than minimal risk </a:t>
              </a:r>
              <a:r>
                <a:rPr lang="en-US" sz="1600" b="1" u="sng" dirty="0" smtClean="0">
                  <a:solidFill>
                    <a:prstClr val="black"/>
                  </a:solidFill>
                </a:rPr>
                <a:t>AND</a:t>
              </a:r>
              <a:r>
                <a:rPr lang="en-US" sz="1600" dirty="0" smtClean="0">
                  <a:solidFill>
                    <a:prstClr val="black"/>
                  </a:solidFill>
                </a:rPr>
                <a:t> only procedures listed</a:t>
              </a:r>
              <a:endParaRPr lang="en-US" sz="1600" dirty="0">
                <a:solidFill>
                  <a:prstClr val="black"/>
                </a:solidFill>
              </a:endParaRPr>
            </a:p>
          </p:txBody>
        </p:sp>
      </p:grpSp>
      <p:sp>
        <p:nvSpPr>
          <p:cNvPr id="5" name="TextBox 4"/>
          <p:cNvSpPr txBox="1"/>
          <p:nvPr/>
        </p:nvSpPr>
        <p:spPr>
          <a:xfrm>
            <a:off x="482326" y="1600200"/>
            <a:ext cx="8400962" cy="1061829"/>
          </a:xfrm>
          <a:prstGeom prst="rect">
            <a:avLst/>
          </a:prstGeom>
          <a:solidFill>
            <a:srgbClr val="FF9900"/>
          </a:solidFill>
        </p:spPr>
        <p:txBody>
          <a:bodyPr wrap="square" rtlCol="0">
            <a:spAutoFit/>
          </a:bodyPr>
          <a:lstStyle/>
          <a:p>
            <a:pPr algn="ctr"/>
            <a:r>
              <a:rPr lang="en-US" sz="3800" dirty="0" smtClean="0">
                <a:solidFill>
                  <a:prstClr val="black"/>
                </a:solidFill>
                <a:ea typeface="Verdana" panose="020B0604030504040204" pitchFamily="34" charset="0"/>
                <a:cs typeface="Verdana" panose="020B0604030504040204" pitchFamily="34" charset="0"/>
              </a:rPr>
              <a:t>Initial Review of Research</a:t>
            </a:r>
          </a:p>
          <a:p>
            <a:pPr algn="ctr"/>
            <a:r>
              <a:rPr lang="en-US" sz="2500" dirty="0" smtClean="0">
                <a:solidFill>
                  <a:prstClr val="black"/>
                </a:solidFill>
                <a:latin typeface="Calibri"/>
              </a:rPr>
              <a:t>(non-exempt, human subject research)</a:t>
            </a:r>
            <a:endParaRPr lang="en-US" sz="2500" dirty="0">
              <a:solidFill>
                <a:prstClr val="black"/>
              </a:solidFill>
              <a:latin typeface="Calibri"/>
            </a:endParaRPr>
          </a:p>
        </p:txBody>
      </p:sp>
    </p:spTree>
    <p:extLst>
      <p:ext uri="{BB962C8B-B14F-4D97-AF65-F5344CB8AC3E}">
        <p14:creationId xmlns:p14="http://schemas.microsoft.com/office/powerpoint/2010/main" val="18986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Contact OHRP</a:t>
            </a:r>
            <a:endParaRPr lang="en-US" sz="4000" b="1" dirty="0"/>
          </a:p>
        </p:txBody>
      </p:sp>
      <p:sp>
        <p:nvSpPr>
          <p:cNvPr id="3" name="Content Placeholder 2"/>
          <p:cNvSpPr>
            <a:spLocks noGrp="1"/>
          </p:cNvSpPr>
          <p:nvPr>
            <p:ph idx="1"/>
          </p:nvPr>
        </p:nvSpPr>
        <p:spPr>
          <a:xfrm>
            <a:off x="457200" y="1600200"/>
            <a:ext cx="8001000" cy="4530725"/>
          </a:xfrm>
        </p:spPr>
        <p:txBody>
          <a:bodyPr/>
          <a:lstStyle/>
          <a:p>
            <a:pPr marL="0" indent="0">
              <a:lnSpc>
                <a:spcPct val="150000"/>
              </a:lnSpc>
              <a:buNone/>
              <a:defRPr/>
            </a:pPr>
            <a:r>
              <a:rPr lang="en-US" altLang="en-US" b="1" dirty="0">
                <a:latin typeface="Calibri" pitchFamily="34" charset="0"/>
                <a:ea typeface="Geneva"/>
                <a:cs typeface="Calibri" pitchFamily="34" charset="0"/>
              </a:rPr>
              <a:t>Web Site</a:t>
            </a:r>
            <a:r>
              <a:rPr lang="en-US" altLang="en-US" dirty="0">
                <a:latin typeface="Calibri" pitchFamily="34" charset="0"/>
                <a:ea typeface="Geneva"/>
                <a:cs typeface="Calibri" pitchFamily="34" charset="0"/>
              </a:rPr>
              <a:t>: </a:t>
            </a:r>
            <a:r>
              <a:rPr lang="en-US" altLang="en-US" dirty="0">
                <a:solidFill>
                  <a:srgbClr val="C00000"/>
                </a:solidFill>
                <a:latin typeface="Calibri" pitchFamily="34" charset="0"/>
                <a:ea typeface="Geneva"/>
                <a:cs typeface="Calibri" pitchFamily="34" charset="0"/>
                <a:hlinkClick r:id="rId3"/>
              </a:rPr>
              <a:t>http://www.hhs.gov/ohrp</a:t>
            </a:r>
            <a:endParaRPr lang="en-US" altLang="en-US" dirty="0">
              <a:solidFill>
                <a:srgbClr val="C00000"/>
              </a:solidFill>
              <a:latin typeface="Calibri" pitchFamily="34" charset="0"/>
              <a:ea typeface="Geneva"/>
              <a:cs typeface="Calibri" pitchFamily="34" charset="0"/>
            </a:endParaRPr>
          </a:p>
          <a:p>
            <a:pPr marL="0" indent="0" eaLnBrk="1" hangingPunct="1">
              <a:lnSpc>
                <a:spcPct val="150000"/>
              </a:lnSpc>
              <a:buNone/>
              <a:defRPr/>
            </a:pPr>
            <a:r>
              <a:rPr lang="en-US" altLang="en-US" b="1" dirty="0">
                <a:latin typeface="Calibri" pitchFamily="34" charset="0"/>
                <a:ea typeface="Geneva"/>
                <a:cs typeface="Calibri" pitchFamily="34" charset="0"/>
              </a:rPr>
              <a:t>Phone</a:t>
            </a:r>
            <a:r>
              <a:rPr lang="en-US" altLang="en-US" dirty="0">
                <a:latin typeface="Calibri" pitchFamily="34" charset="0"/>
                <a:ea typeface="Geneva"/>
                <a:cs typeface="Calibri" pitchFamily="34" charset="0"/>
              </a:rPr>
              <a:t>:   866-447-4777 or  240-453-6900 </a:t>
            </a:r>
          </a:p>
          <a:p>
            <a:pPr marL="0" indent="0" eaLnBrk="1" hangingPunct="1">
              <a:lnSpc>
                <a:spcPct val="150000"/>
              </a:lnSpc>
              <a:buNone/>
              <a:defRPr/>
            </a:pPr>
            <a:r>
              <a:rPr lang="en-US" altLang="en-US" b="1" dirty="0" smtClean="0">
                <a:latin typeface="Calibri" pitchFamily="34" charset="0"/>
                <a:ea typeface="Geneva"/>
                <a:cs typeface="Calibri" pitchFamily="34" charset="0"/>
              </a:rPr>
              <a:t>Inquiries </a:t>
            </a:r>
            <a:r>
              <a:rPr lang="en-US" altLang="en-US" dirty="0">
                <a:latin typeface="Calibri" pitchFamily="34" charset="0"/>
                <a:ea typeface="Geneva"/>
                <a:cs typeface="Calibri" pitchFamily="34" charset="0"/>
              </a:rPr>
              <a:t>(policies and regulations): </a:t>
            </a:r>
            <a:r>
              <a:rPr lang="en-US" altLang="en-US" dirty="0">
                <a:latin typeface="Calibri" pitchFamily="34" charset="0"/>
                <a:ea typeface="Geneva"/>
                <a:cs typeface="Calibri" pitchFamily="34" charset="0"/>
                <a:hlinkClick r:id="rId4"/>
              </a:rPr>
              <a:t>OHRP@hhs.gov</a:t>
            </a:r>
            <a:r>
              <a:rPr lang="en-US" altLang="en-US" dirty="0">
                <a:latin typeface="Calibri" pitchFamily="34" charset="0"/>
                <a:ea typeface="Geneva"/>
                <a:cs typeface="Calibri" pitchFamily="34" charset="0"/>
              </a:rPr>
              <a:t> </a:t>
            </a:r>
          </a:p>
          <a:p>
            <a:pPr marL="0" indent="0">
              <a:lnSpc>
                <a:spcPct val="150000"/>
              </a:lnSpc>
              <a:buNone/>
              <a:defRPr/>
            </a:pPr>
            <a:r>
              <a:rPr lang="en-US" altLang="en-US" b="1" dirty="0">
                <a:latin typeface="Calibri" pitchFamily="34" charset="0"/>
                <a:ea typeface="Geneva"/>
                <a:cs typeface="Calibri" pitchFamily="34" charset="0"/>
              </a:rPr>
              <a:t>Inquiries </a:t>
            </a:r>
            <a:r>
              <a:rPr lang="en-US" altLang="en-US" dirty="0">
                <a:latin typeface="Calibri" pitchFamily="34" charset="0"/>
                <a:ea typeface="Geneva"/>
                <a:cs typeface="Calibri" pitchFamily="34" charset="0"/>
              </a:rPr>
              <a:t>(education activities)</a:t>
            </a:r>
            <a:r>
              <a:rPr lang="en-US" altLang="en-US" b="1" dirty="0">
                <a:latin typeface="Calibri" pitchFamily="34" charset="0"/>
                <a:ea typeface="Geneva"/>
                <a:cs typeface="Calibri" pitchFamily="34" charset="0"/>
              </a:rPr>
              <a:t>: </a:t>
            </a:r>
            <a:r>
              <a:rPr lang="en-US" altLang="en-US" dirty="0">
                <a:latin typeface="Calibri" pitchFamily="34" charset="0"/>
                <a:ea typeface="Geneva"/>
                <a:cs typeface="Calibri" pitchFamily="34" charset="0"/>
                <a:hlinkClick r:id="rId5"/>
              </a:rPr>
              <a:t>OHRP-Edu@hhs.gov</a:t>
            </a:r>
            <a:endParaRPr lang="en-US" altLang="en-US" dirty="0">
              <a:latin typeface="Calibri" pitchFamily="34" charset="0"/>
              <a:ea typeface="Geneva"/>
              <a:cs typeface="Calibri" pitchFamily="34" charset="0"/>
            </a:endParaRPr>
          </a:p>
          <a:p>
            <a:pPr marL="0" indent="0" algn="ctr">
              <a:lnSpc>
                <a:spcPct val="150000"/>
              </a:lnSpc>
              <a:buNone/>
              <a:defRPr/>
            </a:pPr>
            <a:r>
              <a:rPr lang="en-US" altLang="en-US" b="1" dirty="0">
                <a:latin typeface="Calibri" pitchFamily="34" charset="0"/>
                <a:ea typeface="Geneva"/>
                <a:cs typeface="Calibri" pitchFamily="34" charset="0"/>
              </a:rPr>
              <a:t>Join our </a:t>
            </a:r>
            <a:r>
              <a:rPr lang="en-US" altLang="en-US" b="1" dirty="0" err="1">
                <a:latin typeface="Calibri" pitchFamily="34" charset="0"/>
                <a:ea typeface="Geneva"/>
                <a:cs typeface="Calibri" pitchFamily="34" charset="0"/>
              </a:rPr>
              <a:t>ListServ</a:t>
            </a:r>
            <a:r>
              <a:rPr lang="en-US" altLang="en-US" b="1" dirty="0">
                <a:latin typeface="Calibri" pitchFamily="34" charset="0"/>
                <a:ea typeface="Geneva"/>
                <a:cs typeface="Calibri" pitchFamily="34" charset="0"/>
              </a:rPr>
              <a:t>: </a:t>
            </a:r>
            <a:r>
              <a:rPr lang="en-US" altLang="en-US" dirty="0">
                <a:latin typeface="Calibri" pitchFamily="34" charset="0"/>
                <a:ea typeface="Geneva"/>
                <a:cs typeface="Calibri" pitchFamily="34" charset="0"/>
                <a:hlinkClick r:id="rId6"/>
              </a:rPr>
              <a:t>http://www.hhs.gov/ohrp/newsroom/index.html</a:t>
            </a:r>
            <a:r>
              <a:rPr lang="en-US" altLang="en-US" dirty="0">
                <a:latin typeface="Calibri" pitchFamily="34" charset="0"/>
                <a:ea typeface="Geneva"/>
                <a:cs typeface="Calibri" pitchFamily="34" charset="0"/>
              </a:rPr>
              <a:t> </a:t>
            </a:r>
          </a:p>
        </p:txBody>
      </p:sp>
      <p:sp>
        <p:nvSpPr>
          <p:cNvPr id="5" name="Slide Number Placeholder 4"/>
          <p:cNvSpPr>
            <a:spLocks noGrp="1"/>
          </p:cNvSpPr>
          <p:nvPr>
            <p:ph type="sldNum" sz="quarter" idx="12"/>
          </p:nvPr>
        </p:nvSpPr>
        <p:spPr/>
        <p:txBody>
          <a:bodyPr/>
          <a:lstStyle/>
          <a:p>
            <a:pPr>
              <a:defRPr/>
            </a:pPr>
            <a:fld id="{35815A0D-FA8B-45E2-822F-CBE7EDFAF05D}" type="slidenum">
              <a:rPr lang="en-US" altLang="en-US" smtClean="0">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302329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56" y="152401"/>
            <a:ext cx="9221304" cy="3124200"/>
          </a:xfrm>
        </p:spPr>
        <p:txBody>
          <a:bodyPr/>
          <a:lstStyle/>
          <a:p>
            <a:r>
              <a:rPr lang="en-US" dirty="0" smtClean="0">
                <a:solidFill>
                  <a:schemeClr val="tx1"/>
                </a:solidFill>
                <a:effectLst>
                  <a:outerShdw blurRad="38100" dist="38100" dir="2700000" algn="tl">
                    <a:srgbClr val="000000">
                      <a:alpha val="43137"/>
                    </a:srgbClr>
                  </a:outerShdw>
                </a:effectLst>
              </a:rPr>
              <a:t>NIH Policies &amp; grant application instructions for human subjects research</a:t>
            </a:r>
            <a:endParaRPr lang="en-US"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 y="3581400"/>
            <a:ext cx="7086600" cy="2657021"/>
          </a:xfrm>
        </p:spPr>
        <p:txBody>
          <a:bodyPr/>
          <a:lstStyle/>
          <a:p>
            <a:r>
              <a:rPr lang="en-US" sz="1800" b="1" dirty="0" smtClean="0">
                <a:solidFill>
                  <a:schemeClr val="tx1"/>
                </a:solidFill>
                <a:latin typeface="Arial Narrow" panose="020B0606020202030204" pitchFamily="34" charset="0"/>
              </a:rPr>
              <a:t>Petrice Brown-Longenecker, </a:t>
            </a:r>
            <a:r>
              <a:rPr lang="en-US" sz="1800" b="1" dirty="0" err="1" smtClean="0">
                <a:solidFill>
                  <a:schemeClr val="tx1"/>
                </a:solidFill>
                <a:latin typeface="Arial Narrow" panose="020B0606020202030204" pitchFamily="34" charset="0"/>
              </a:rPr>
              <a:t>p</a:t>
            </a:r>
            <a:r>
              <a:rPr lang="en-US" sz="1800" b="1" cap="none" dirty="0" err="1" smtClean="0">
                <a:solidFill>
                  <a:schemeClr val="tx1"/>
                </a:solidFill>
                <a:latin typeface="Arial Narrow" panose="020B0606020202030204" pitchFamily="34" charset="0"/>
              </a:rPr>
              <a:t>h</a:t>
            </a:r>
            <a:r>
              <a:rPr lang="en-US" sz="1800" b="1" dirty="0" err="1" smtClean="0">
                <a:solidFill>
                  <a:schemeClr val="tx1"/>
                </a:solidFill>
                <a:latin typeface="Arial Narrow" panose="020B0606020202030204" pitchFamily="34" charset="0"/>
              </a:rPr>
              <a:t>d</a:t>
            </a:r>
            <a:endParaRPr lang="en-US" sz="1800" b="1" dirty="0">
              <a:solidFill>
                <a:schemeClr val="tx1"/>
              </a:solidFill>
              <a:latin typeface="Arial Narrow" panose="020B0606020202030204" pitchFamily="34" charset="0"/>
            </a:endParaRPr>
          </a:p>
          <a:p>
            <a:r>
              <a:rPr lang="en-US" sz="1800" b="1" dirty="0">
                <a:solidFill>
                  <a:schemeClr val="tx1"/>
                </a:solidFill>
                <a:latin typeface="Arial Narrow" panose="020B0606020202030204" pitchFamily="34" charset="0"/>
              </a:rPr>
              <a:t>NIH Extramural Human Research Protection Officers</a:t>
            </a:r>
          </a:p>
          <a:p>
            <a:r>
              <a:rPr lang="en-US" sz="1800" b="1" dirty="0">
                <a:solidFill>
                  <a:schemeClr val="tx1"/>
                </a:solidFill>
                <a:latin typeface="Arial Narrow" panose="020B0606020202030204" pitchFamily="34" charset="0"/>
              </a:rPr>
              <a:t>NIH Office of Extramural Programs (OEP), OER</a:t>
            </a:r>
          </a:p>
          <a:p>
            <a:r>
              <a:rPr lang="en-US" sz="1800" b="1" dirty="0">
                <a:solidFill>
                  <a:schemeClr val="tx1"/>
                </a:solidFill>
                <a:latin typeface="Arial Narrow" panose="020B0606020202030204" pitchFamily="34" charset="0"/>
              </a:rPr>
              <a:t>National Institute of Allergy and Infectious Disease</a:t>
            </a:r>
          </a:p>
          <a:p>
            <a:r>
              <a:rPr lang="en-US" sz="1800" b="1" dirty="0" smtClean="0">
                <a:solidFill>
                  <a:schemeClr val="tx1"/>
                </a:solidFill>
                <a:latin typeface="Arial Narrow" panose="020B0606020202030204" pitchFamily="34" charset="0"/>
              </a:rPr>
              <a:t>October 26, 2016</a:t>
            </a:r>
          </a:p>
          <a:p>
            <a:r>
              <a:rPr lang="en-US" sz="1800" b="1" dirty="0" smtClean="0">
                <a:solidFill>
                  <a:schemeClr val="tx1"/>
                </a:solidFill>
                <a:latin typeface="Arial Narrow" panose="020B0606020202030204" pitchFamily="34" charset="0"/>
              </a:rPr>
              <a:t>Petrice.Brown@nih.gov</a:t>
            </a:r>
            <a:endParaRPr lang="en-US" sz="18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704689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iwastesomuchtime.com/January-30-2012-23-20-56-Pinned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261" y="595765"/>
            <a:ext cx="5581196" cy="558119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5094514" y="1240969"/>
            <a:ext cx="2013857" cy="2047420"/>
          </a:xfrm>
          <a:prstGeom prst="wedgeRoundRectCallout">
            <a:avLst>
              <a:gd name="adj1" fmla="val -66238"/>
              <a:gd name="adj2" fmla="val 22746"/>
              <a:gd name="adj3" fmla="val 1666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prstClr val="black"/>
                </a:solidFill>
              </a:rPr>
              <a:t>It’s kind of a big deal</a:t>
            </a:r>
          </a:p>
        </p:txBody>
      </p:sp>
    </p:spTree>
    <p:extLst>
      <p:ext uri="{BB962C8B-B14F-4D97-AF65-F5344CB8AC3E}">
        <p14:creationId xmlns:p14="http://schemas.microsoft.com/office/powerpoint/2010/main" val="2056283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928914"/>
            <a:ext cx="8839201" cy="5319486"/>
          </a:xfrm>
        </p:spPr>
        <p:txBody>
          <a:bodyPr>
            <a:normAutofit fontScale="85000" lnSpcReduction="20000"/>
          </a:bodyPr>
          <a:lstStyle/>
          <a:p>
            <a:pPr>
              <a:spcAft>
                <a:spcPts val="1200"/>
              </a:spcAft>
            </a:pPr>
            <a:r>
              <a:rPr lang="en-US" dirty="0">
                <a:solidFill>
                  <a:schemeClr val="tx1">
                    <a:lumMod val="50000"/>
                    <a:lumOff val="50000"/>
                  </a:schemeClr>
                </a:solidFill>
              </a:rPr>
              <a:t>Understand the ethical rationale for the federal regulations on human research protections </a:t>
            </a:r>
          </a:p>
          <a:p>
            <a:pPr>
              <a:spcAft>
                <a:spcPts val="1200"/>
              </a:spcAft>
            </a:pPr>
            <a:r>
              <a:rPr lang="en-US" dirty="0">
                <a:solidFill>
                  <a:schemeClr val="tx1">
                    <a:lumMod val="50000"/>
                    <a:lumOff val="50000"/>
                  </a:schemeClr>
                </a:solidFill>
              </a:rPr>
              <a:t>Apply the basics of the Common Rule </a:t>
            </a:r>
          </a:p>
          <a:p>
            <a:pPr>
              <a:lnSpc>
                <a:spcPct val="120000"/>
              </a:lnSpc>
              <a:spcBef>
                <a:spcPts val="600"/>
              </a:spcBef>
            </a:pPr>
            <a:r>
              <a:rPr lang="en-US" dirty="0">
                <a:solidFill>
                  <a:srgbClr val="1008D6"/>
                </a:solidFill>
              </a:rPr>
              <a:t>Recognize the requirements for human subjects in NIH grant applications</a:t>
            </a:r>
          </a:p>
          <a:p>
            <a:pPr>
              <a:lnSpc>
                <a:spcPct val="120000"/>
              </a:lnSpc>
              <a:spcBef>
                <a:spcPts val="600"/>
              </a:spcBef>
            </a:pPr>
            <a:r>
              <a:rPr lang="en-US" dirty="0">
                <a:solidFill>
                  <a:srgbClr val="1008D6"/>
                </a:solidFill>
              </a:rPr>
              <a:t>Understand the post award requirements for research involving human subjects</a:t>
            </a:r>
          </a:p>
          <a:p>
            <a:pPr>
              <a:lnSpc>
                <a:spcPct val="120000"/>
              </a:lnSpc>
              <a:spcBef>
                <a:spcPts val="600"/>
              </a:spcBef>
            </a:pPr>
            <a:r>
              <a:rPr lang="en-US" dirty="0">
                <a:solidFill>
                  <a:schemeClr val="tx1">
                    <a:lumMod val="50000"/>
                    <a:lumOff val="50000"/>
                  </a:schemeClr>
                </a:solidFill>
              </a:rPr>
              <a:t>Know the requirements for addressing inclusion of women, minorities, and children in NIH grant applications</a:t>
            </a:r>
          </a:p>
          <a:p>
            <a:pPr>
              <a:lnSpc>
                <a:spcPct val="120000"/>
              </a:lnSpc>
              <a:spcBef>
                <a:spcPts val="600"/>
              </a:spcBef>
            </a:pPr>
            <a:r>
              <a:rPr lang="en-US" dirty="0">
                <a:solidFill>
                  <a:schemeClr val="tx1">
                    <a:lumMod val="50000"/>
                    <a:lumOff val="50000"/>
                  </a:schemeClr>
                </a:solidFill>
              </a:rPr>
              <a:t>Understand what studies inclusion policy applies to</a:t>
            </a:r>
          </a:p>
          <a:p>
            <a:pPr>
              <a:lnSpc>
                <a:spcPct val="120000"/>
              </a:lnSpc>
              <a:spcBef>
                <a:spcPts val="600"/>
              </a:spcBef>
            </a:pPr>
            <a:r>
              <a:rPr lang="en-US" dirty="0">
                <a:solidFill>
                  <a:schemeClr val="tx1">
                    <a:lumMod val="50000"/>
                    <a:lumOff val="50000"/>
                  </a:schemeClr>
                </a:solidFill>
              </a:rPr>
              <a:t>Understand post award requirements for monitoring inclusion in clinical research</a:t>
            </a:r>
          </a:p>
        </p:txBody>
      </p:sp>
      <p:sp>
        <p:nvSpPr>
          <p:cNvPr id="3" name="Slide Number Placeholder 2"/>
          <p:cNvSpPr>
            <a:spLocks noGrp="1"/>
          </p:cNvSpPr>
          <p:nvPr>
            <p:ph type="sldNum" sz="quarter" idx="4294967295"/>
          </p:nvPr>
        </p:nvSpPr>
        <p:spPr>
          <a:xfrm>
            <a:off x="228600" y="6324600"/>
            <a:ext cx="381000" cy="365125"/>
          </a:xfrm>
          <a:prstGeom prst="rect">
            <a:avLst/>
          </a:prstGeom>
        </p:spPr>
        <p:txBody>
          <a:bodyPr/>
          <a:lstStyle/>
          <a:p>
            <a:fld id="{670C6FF2-7CFB-416B-98AB-B0A07B6135AB}" type="slidenum">
              <a:rPr lang="en-US" sz="1200" smtClean="0">
                <a:solidFill>
                  <a:srgbClr val="20558A"/>
                </a:solidFill>
              </a:rPr>
              <a:pPr/>
              <a:t>26</a:t>
            </a:fld>
            <a:endParaRPr lang="en-US" sz="1200" dirty="0">
              <a:solidFill>
                <a:srgbClr val="20558A"/>
              </a:solidFill>
            </a:endParaRPr>
          </a:p>
        </p:txBody>
      </p:sp>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Learning Objectives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12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7E3F10D-81AC-4625-B2D0-CED75E27BEF5}" type="slidenum">
              <a:rPr lang="en-US" sz="1200">
                <a:solidFill>
                  <a:srgbClr val="20558A"/>
                </a:solidFill>
              </a:rPr>
              <a:pPr/>
              <a:t>27</a:t>
            </a:fld>
            <a:endParaRPr lang="en-US" sz="1200" dirty="0">
              <a:solidFill>
                <a:srgbClr val="20558A"/>
              </a:solidFill>
            </a:endParaRPr>
          </a:p>
        </p:txBody>
      </p:sp>
      <p:sp>
        <p:nvSpPr>
          <p:cNvPr id="119813" name="Rectangle 5"/>
          <p:cNvSpPr>
            <a:spLocks noGrp="1" noChangeArrowheads="1"/>
          </p:cNvSpPr>
          <p:nvPr>
            <p:ph type="title" idx="4294967295"/>
          </p:nvPr>
        </p:nvSpPr>
        <p:spPr>
          <a:xfrm>
            <a:off x="304800" y="228600"/>
            <a:ext cx="8534400" cy="1143000"/>
          </a:xfrm>
        </p:spPr>
        <p:txBody>
          <a:bodyPr>
            <a:normAutofit fontScale="90000"/>
          </a:bodyPr>
          <a:lstStyle/>
          <a:p>
            <a:pPr algn="ctr"/>
            <a:r>
              <a:rPr lang="en-US" sz="3600" b="1" dirty="0" smtClean="0">
                <a:solidFill>
                  <a:schemeClr val="accent1"/>
                </a:solidFill>
                <a:effectLst>
                  <a:outerShdw blurRad="38100" dist="38100" dir="2700000" algn="tl">
                    <a:srgbClr val="000000">
                      <a:alpha val="43137"/>
                    </a:srgbClr>
                  </a:outerShdw>
                </a:effectLst>
              </a:rPr>
              <a:t>Regulatory Requirements for Sponsoring </a:t>
            </a:r>
            <a:r>
              <a:rPr lang="en-US" sz="3600" b="1" dirty="0">
                <a:solidFill>
                  <a:schemeClr val="accent1"/>
                </a:solidFill>
                <a:effectLst>
                  <a:outerShdw blurRad="38100" dist="38100" dir="2700000" algn="tl">
                    <a:srgbClr val="000000">
                      <a:alpha val="43137"/>
                    </a:srgbClr>
                  </a:outerShdw>
                </a:effectLst>
              </a:rPr>
              <a:t>Agency  </a:t>
            </a:r>
            <a:r>
              <a:rPr lang="en-US" sz="3600" b="1" dirty="0" smtClean="0">
                <a:solidFill>
                  <a:schemeClr val="accent1"/>
                </a:solidFill>
                <a:effectLst>
                  <a:outerShdw blurRad="38100" dist="38100" dir="2700000" algn="tl">
                    <a:srgbClr val="000000">
                      <a:alpha val="43137"/>
                    </a:srgbClr>
                  </a:outerShdw>
                </a:effectLst>
              </a:rPr>
              <a:t>(NIH)</a:t>
            </a:r>
            <a:endParaRPr lang="en-US" sz="3600" b="1" dirty="0">
              <a:solidFill>
                <a:schemeClr val="accent1"/>
              </a:solidFill>
              <a:effectLst>
                <a:outerShdw blurRad="38100" dist="38100" dir="2700000" algn="tl">
                  <a:srgbClr val="000000">
                    <a:alpha val="43137"/>
                  </a:srgbClr>
                </a:outerShdw>
              </a:effectLst>
            </a:endParaRPr>
          </a:p>
        </p:txBody>
      </p:sp>
      <p:sp>
        <p:nvSpPr>
          <p:cNvPr id="839684" name="Rectangle 6"/>
          <p:cNvSpPr>
            <a:spLocks noGrp="1" noChangeArrowheads="1"/>
          </p:cNvSpPr>
          <p:nvPr>
            <p:ph type="body" idx="4294967295"/>
          </p:nvPr>
        </p:nvSpPr>
        <p:spPr>
          <a:xfrm>
            <a:off x="152400" y="1807029"/>
            <a:ext cx="8686800" cy="4648200"/>
          </a:xfrm>
        </p:spPr>
        <p:txBody>
          <a:bodyPr>
            <a:normAutofit/>
          </a:bodyPr>
          <a:lstStyle/>
          <a:p>
            <a:pPr marL="228600" indent="-228600">
              <a:spcBef>
                <a:spcPts val="600"/>
              </a:spcBef>
              <a:spcAft>
                <a:spcPts val="0"/>
              </a:spcAft>
            </a:pPr>
            <a:r>
              <a:rPr lang="en-US" sz="2800" dirty="0" smtClean="0">
                <a:solidFill>
                  <a:schemeClr val="accent1"/>
                </a:solidFill>
              </a:rPr>
              <a:t>Agencies </a:t>
            </a:r>
            <a:r>
              <a:rPr lang="en-US" sz="2800" dirty="0">
                <a:solidFill>
                  <a:schemeClr val="accent1"/>
                </a:solidFill>
              </a:rPr>
              <a:t>evaluate </a:t>
            </a:r>
            <a:r>
              <a:rPr lang="en-US" sz="2800" dirty="0" smtClean="0">
                <a:solidFill>
                  <a:schemeClr val="accent1"/>
                </a:solidFill>
              </a:rPr>
              <a:t>applications/proposals </a:t>
            </a:r>
            <a:r>
              <a:rPr lang="en-US" sz="2800" dirty="0">
                <a:solidFill>
                  <a:schemeClr val="accent1"/>
                </a:solidFill>
              </a:rPr>
              <a:t>involving human subjects for </a:t>
            </a:r>
            <a:r>
              <a:rPr lang="en-US" sz="2800" dirty="0" smtClean="0">
                <a:solidFill>
                  <a:schemeClr val="accent1"/>
                </a:solidFill>
              </a:rPr>
              <a:t>risks, adequacy of protections, benefits and importance of knowledge to be gained</a:t>
            </a:r>
          </a:p>
          <a:p>
            <a:pPr lvl="1" indent="-201613">
              <a:spcBef>
                <a:spcPts val="600"/>
              </a:spcBef>
              <a:spcAft>
                <a:spcPts val="4800"/>
              </a:spcAft>
            </a:pPr>
            <a:r>
              <a:rPr lang="en-US" sz="2400" dirty="0" smtClean="0">
                <a:solidFill>
                  <a:schemeClr val="tx1">
                    <a:lumMod val="75000"/>
                    <a:lumOff val="25000"/>
                  </a:schemeClr>
                </a:solidFill>
              </a:rPr>
              <a:t>NIH delegates to Peer Review</a:t>
            </a:r>
          </a:p>
          <a:p>
            <a:pPr marL="228600" indent="-228600">
              <a:spcBef>
                <a:spcPts val="600"/>
              </a:spcBef>
              <a:spcAft>
                <a:spcPts val="0"/>
              </a:spcAft>
            </a:pPr>
            <a:r>
              <a:rPr lang="en-US" sz="2800" dirty="0" smtClean="0">
                <a:solidFill>
                  <a:schemeClr val="accent1"/>
                </a:solidFill>
              </a:rPr>
              <a:t>Do not make an award unless regulatory requirements are met</a:t>
            </a:r>
          </a:p>
          <a:p>
            <a:pPr lvl="1" indent="-201613">
              <a:spcBef>
                <a:spcPts val="600"/>
              </a:spcBef>
            </a:pPr>
            <a:r>
              <a:rPr lang="en-US" sz="2400" dirty="0" smtClean="0">
                <a:solidFill>
                  <a:schemeClr val="tx1">
                    <a:lumMod val="75000"/>
                    <a:lumOff val="25000"/>
                  </a:schemeClr>
                </a:solidFill>
              </a:rPr>
              <a:t>Administrative procedures to ensure compliance</a:t>
            </a:r>
          </a:p>
          <a:p>
            <a:pPr marL="457200" indent="-457200">
              <a:spcBef>
                <a:spcPts val="600"/>
              </a:spcBef>
            </a:pPr>
            <a:endParaRPr lang="en-US" sz="2800" dirty="0"/>
          </a:p>
          <a:p>
            <a:pPr marL="609600" indent="-609600">
              <a:spcBef>
                <a:spcPts val="600"/>
              </a:spcBef>
              <a:buFontTx/>
              <a:buNone/>
            </a:pPr>
            <a:endParaRPr lang="en-US" sz="2400" dirty="0"/>
          </a:p>
        </p:txBody>
      </p:sp>
      <p:sp>
        <p:nvSpPr>
          <p:cNvPr id="83968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263A3DBC-5FB2-49B6-9F65-3174380C1236}" type="slidenum">
              <a:rPr lang="en-US" sz="1000" b="1">
                <a:solidFill>
                  <a:prstClr val="white"/>
                </a:solidFill>
                <a:latin typeface="Helvetica"/>
                <a:cs typeface="Arial" charset="0"/>
              </a:rPr>
              <a:pPr algn="r" fontAlgn="auto">
                <a:spcBef>
                  <a:spcPts val="0"/>
                </a:spcBef>
                <a:spcAft>
                  <a:spcPts val="0"/>
                </a:spcAft>
              </a:pPr>
              <a:t>27</a:t>
            </a:fld>
            <a:endParaRPr lang="en-US" sz="1000" b="1">
              <a:solidFill>
                <a:prstClr val="white"/>
              </a:solidFill>
              <a:latin typeface="Helvetica"/>
              <a:cs typeface="Arial" charset="0"/>
            </a:endParaRPr>
          </a:p>
        </p:txBody>
      </p:sp>
      <p:sp>
        <p:nvSpPr>
          <p:cNvPr id="19460"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2D2F465A-DC42-4DB4-BAD6-4FDF78B2381F}" type="slidenum">
              <a:rPr lang="en-US" sz="1000" b="1">
                <a:solidFill>
                  <a:prstClr val="white"/>
                </a:solidFill>
                <a:latin typeface="Tahoma" charset="0"/>
                <a:cs typeface="+mn-cs"/>
              </a:rPr>
              <a:pPr algn="r" fontAlgn="auto">
                <a:spcBef>
                  <a:spcPts val="0"/>
                </a:spcBef>
                <a:spcAft>
                  <a:spcPts val="0"/>
                </a:spcAft>
                <a:defRPr/>
              </a:pPr>
              <a:t>27</a:t>
            </a:fld>
            <a:endParaRPr lang="en-US" sz="1000" b="1" dirty="0">
              <a:solidFill>
                <a:prstClr val="white"/>
              </a:solidFill>
              <a:latin typeface="Tahoma" charset="0"/>
              <a:cs typeface="+mn-cs"/>
            </a:endParaRPr>
          </a:p>
        </p:txBody>
      </p:sp>
    </p:spTree>
    <p:extLst>
      <p:ext uri="{BB962C8B-B14F-4D97-AF65-F5344CB8AC3E}">
        <p14:creationId xmlns:p14="http://schemas.microsoft.com/office/powerpoint/2010/main" val="682033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8DF745-7D3F-47F4-83A3-874385CFAA69}" type="slidenum">
              <a:rPr lang="en-US" smtClean="0">
                <a:solidFill>
                  <a:srgbClr val="20558A"/>
                </a:solidFill>
              </a:rPr>
              <a:pPr/>
              <a:t>28</a:t>
            </a:fld>
            <a:endParaRPr lang="en-US">
              <a:solidFill>
                <a:srgbClr val="20558A"/>
              </a:solidFill>
            </a:endParaRPr>
          </a:p>
        </p:txBody>
      </p:sp>
      <p:graphicFrame>
        <p:nvGraphicFramePr>
          <p:cNvPr id="5" name="Diagram 4"/>
          <p:cNvGraphicFramePr/>
          <p:nvPr>
            <p:extLst/>
          </p:nvPr>
        </p:nvGraphicFramePr>
        <p:xfrm>
          <a:off x="255639" y="924235"/>
          <a:ext cx="8790038" cy="401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43199" y="4070610"/>
            <a:ext cx="1806505" cy="923330"/>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Helvetica"/>
                <a:cs typeface="+mn-cs"/>
              </a:rPr>
              <a:t>HS Unacceptable</a:t>
            </a:r>
          </a:p>
          <a:p>
            <a:pPr algn="ctr" fontAlgn="auto">
              <a:spcBef>
                <a:spcPts val="0"/>
              </a:spcBef>
              <a:spcAft>
                <a:spcPts val="0"/>
              </a:spcAft>
            </a:pPr>
            <a:r>
              <a:rPr lang="en-US" dirty="0" smtClean="0">
                <a:solidFill>
                  <a:prstClr val="black"/>
                </a:solidFill>
                <a:latin typeface="Helvetica"/>
                <a:cs typeface="+mn-cs"/>
              </a:rPr>
              <a:t>(bar to funding)</a:t>
            </a:r>
            <a:endParaRPr lang="en-US" dirty="0">
              <a:solidFill>
                <a:prstClr val="black"/>
              </a:solidFill>
              <a:latin typeface="Helvetica"/>
              <a:cs typeface="+mn-cs"/>
            </a:endParaRPr>
          </a:p>
        </p:txBody>
      </p:sp>
      <p:sp>
        <p:nvSpPr>
          <p:cNvPr id="7" name="TextBox 6"/>
          <p:cNvSpPr txBox="1"/>
          <p:nvPr/>
        </p:nvSpPr>
        <p:spPr>
          <a:xfrm>
            <a:off x="4120872" y="5240748"/>
            <a:ext cx="1404114" cy="1200329"/>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Helvetica"/>
                <a:cs typeface="+mn-cs"/>
              </a:rPr>
              <a:t>Written response to resolve concerns</a:t>
            </a:r>
            <a:endParaRPr lang="en-US" dirty="0">
              <a:solidFill>
                <a:prstClr val="black"/>
              </a:solidFill>
              <a:latin typeface="Helvetica"/>
              <a:cs typeface="+mn-cs"/>
            </a:endParaRPr>
          </a:p>
        </p:txBody>
      </p:sp>
      <p:sp>
        <p:nvSpPr>
          <p:cNvPr id="8" name="TextBox 7"/>
          <p:cNvSpPr txBox="1"/>
          <p:nvPr/>
        </p:nvSpPr>
        <p:spPr>
          <a:xfrm>
            <a:off x="5304606" y="4017012"/>
            <a:ext cx="1403199" cy="923330"/>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Helvetica"/>
                <a:cs typeface="+mn-cs"/>
              </a:rPr>
              <a:t>Resolution through OEP</a:t>
            </a:r>
            <a:endParaRPr lang="en-US" dirty="0">
              <a:solidFill>
                <a:prstClr val="black"/>
              </a:solidFill>
              <a:latin typeface="Helvetica"/>
              <a:cs typeface="+mn-cs"/>
            </a:endParaRPr>
          </a:p>
        </p:txBody>
      </p:sp>
      <p:sp>
        <p:nvSpPr>
          <p:cNvPr id="15" name="Bent Arrow 14"/>
          <p:cNvSpPr/>
          <p:nvPr/>
        </p:nvSpPr>
        <p:spPr>
          <a:xfrm rot="10800000" flipH="1">
            <a:off x="3530362" y="5295033"/>
            <a:ext cx="660830" cy="657915"/>
          </a:xfrm>
          <a:prstGeom prst="ben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16" name="Bent Arrow 15"/>
          <p:cNvSpPr/>
          <p:nvPr/>
        </p:nvSpPr>
        <p:spPr>
          <a:xfrm rot="5400000" flipH="1">
            <a:off x="5429896" y="5213483"/>
            <a:ext cx="809460" cy="561741"/>
          </a:xfrm>
          <a:prstGeom prst="ben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10" name="Multiply 9"/>
          <p:cNvSpPr/>
          <p:nvPr/>
        </p:nvSpPr>
        <p:spPr>
          <a:xfrm>
            <a:off x="3887238" y="3193845"/>
            <a:ext cx="467268" cy="54077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19" name="Up Arrow 18"/>
          <p:cNvSpPr/>
          <p:nvPr/>
        </p:nvSpPr>
        <p:spPr>
          <a:xfrm>
            <a:off x="5758620" y="3425996"/>
            <a:ext cx="265471" cy="552780"/>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20" name="TextBox 19"/>
          <p:cNvSpPr txBox="1"/>
          <p:nvPr/>
        </p:nvSpPr>
        <p:spPr>
          <a:xfrm>
            <a:off x="176980" y="4857135"/>
            <a:ext cx="2927464" cy="830997"/>
          </a:xfrm>
          <a:prstGeom prst="rect">
            <a:avLst/>
          </a:prstGeom>
          <a:noFill/>
        </p:spPr>
        <p:txBody>
          <a:bodyPr wrap="square" rtlCol="0">
            <a:spAutoFit/>
          </a:bodyPr>
          <a:lstStyle/>
          <a:p>
            <a:pPr algn="ctr" fontAlgn="auto">
              <a:spcBef>
                <a:spcPts val="0"/>
              </a:spcBef>
              <a:spcAft>
                <a:spcPts val="0"/>
              </a:spcAft>
            </a:pPr>
            <a:r>
              <a:rPr lang="en-US" sz="2400" b="1" dirty="0" smtClean="0">
                <a:solidFill>
                  <a:srgbClr val="20558A">
                    <a:lumMod val="50000"/>
                  </a:srgbClr>
                </a:solidFill>
                <a:effectLst>
                  <a:outerShdw blurRad="38100" dist="38100" dir="2700000" algn="tl">
                    <a:srgbClr val="000000">
                      <a:alpha val="43137"/>
                    </a:srgbClr>
                  </a:outerShdw>
                </a:effectLst>
                <a:latin typeface="Helvetica"/>
                <a:cs typeface="+mn-cs"/>
              </a:rPr>
              <a:t>SRG Concern</a:t>
            </a:r>
          </a:p>
          <a:p>
            <a:pPr algn="ctr" fontAlgn="auto">
              <a:spcBef>
                <a:spcPts val="0"/>
              </a:spcBef>
              <a:spcAft>
                <a:spcPts val="0"/>
              </a:spcAft>
            </a:pPr>
            <a:r>
              <a:rPr lang="en-US" sz="2400" b="1" dirty="0" smtClean="0">
                <a:solidFill>
                  <a:srgbClr val="20558A">
                    <a:lumMod val="50000"/>
                  </a:srgbClr>
                </a:solidFill>
                <a:effectLst>
                  <a:outerShdw blurRad="38100" dist="38100" dir="2700000" algn="tl">
                    <a:srgbClr val="000000">
                      <a:alpha val="43137"/>
                    </a:srgbClr>
                  </a:outerShdw>
                </a:effectLst>
                <a:latin typeface="Helvetica"/>
                <a:cs typeface="+mn-cs"/>
              </a:rPr>
              <a:t>(few applications)</a:t>
            </a:r>
            <a:endParaRPr lang="en-US" sz="2400" b="1" dirty="0">
              <a:solidFill>
                <a:srgbClr val="20558A">
                  <a:lumMod val="50000"/>
                </a:srgbClr>
              </a:solidFill>
              <a:effectLst>
                <a:outerShdw blurRad="38100" dist="38100" dir="2700000" algn="tl">
                  <a:srgbClr val="000000">
                    <a:alpha val="43137"/>
                  </a:srgbClr>
                </a:outerShdw>
              </a:effectLst>
              <a:latin typeface="Helvetica"/>
              <a:cs typeface="+mn-cs"/>
            </a:endParaRPr>
          </a:p>
        </p:txBody>
      </p:sp>
      <p:sp>
        <p:nvSpPr>
          <p:cNvPr id="21" name="TextBox 20"/>
          <p:cNvSpPr txBox="1"/>
          <p:nvPr/>
        </p:nvSpPr>
        <p:spPr>
          <a:xfrm>
            <a:off x="176981" y="508220"/>
            <a:ext cx="2739942" cy="830997"/>
          </a:xfrm>
          <a:prstGeom prst="rect">
            <a:avLst/>
          </a:prstGeom>
          <a:noFill/>
        </p:spPr>
        <p:txBody>
          <a:bodyPr wrap="square" rtlCol="0">
            <a:spAutoFit/>
          </a:bodyPr>
          <a:lstStyle/>
          <a:p>
            <a:pPr algn="ctr" fontAlgn="auto">
              <a:spcBef>
                <a:spcPts val="0"/>
              </a:spcBef>
              <a:spcAft>
                <a:spcPts val="0"/>
              </a:spcAft>
            </a:pPr>
            <a:r>
              <a:rPr lang="en-US" sz="2400" b="1" dirty="0" smtClean="0">
                <a:solidFill>
                  <a:srgbClr val="20558A">
                    <a:lumMod val="50000"/>
                  </a:srgbClr>
                </a:solidFill>
                <a:effectLst>
                  <a:outerShdw blurRad="38100" dist="38100" dir="2700000" algn="tl">
                    <a:srgbClr val="000000">
                      <a:alpha val="43137"/>
                    </a:srgbClr>
                  </a:outerShdw>
                </a:effectLst>
                <a:latin typeface="Helvetica"/>
                <a:cs typeface="+mn-cs"/>
              </a:rPr>
              <a:t>Just-in-Time</a:t>
            </a:r>
          </a:p>
          <a:p>
            <a:pPr algn="ctr" fontAlgn="auto">
              <a:spcBef>
                <a:spcPts val="0"/>
              </a:spcBef>
              <a:spcAft>
                <a:spcPts val="0"/>
              </a:spcAft>
            </a:pPr>
            <a:r>
              <a:rPr lang="en-US" sz="2400" b="1" dirty="0" smtClean="0">
                <a:solidFill>
                  <a:srgbClr val="20558A">
                    <a:lumMod val="50000"/>
                  </a:srgbClr>
                </a:solidFill>
                <a:effectLst>
                  <a:outerShdw blurRad="38100" dist="38100" dir="2700000" algn="tl">
                    <a:srgbClr val="000000">
                      <a:alpha val="43137"/>
                    </a:srgbClr>
                  </a:outerShdw>
                </a:effectLst>
                <a:latin typeface="Helvetica"/>
                <a:cs typeface="+mn-cs"/>
              </a:rPr>
              <a:t>(all HS research)</a:t>
            </a:r>
            <a:endParaRPr lang="en-US" sz="2400" b="1" dirty="0">
              <a:solidFill>
                <a:srgbClr val="20558A">
                  <a:lumMod val="50000"/>
                </a:srgbClr>
              </a:solidFill>
              <a:effectLst>
                <a:outerShdw blurRad="38100" dist="38100" dir="2700000" algn="tl">
                  <a:srgbClr val="000000">
                    <a:alpha val="43137"/>
                  </a:srgbClr>
                </a:outerShdw>
              </a:effectLst>
              <a:latin typeface="Helvetica"/>
              <a:cs typeface="+mn-cs"/>
            </a:endParaRPr>
          </a:p>
        </p:txBody>
      </p:sp>
      <p:sp>
        <p:nvSpPr>
          <p:cNvPr id="22" name="Bent Arrow 21"/>
          <p:cNvSpPr/>
          <p:nvPr/>
        </p:nvSpPr>
        <p:spPr>
          <a:xfrm rot="18726369">
            <a:off x="3052497" y="1715274"/>
            <a:ext cx="658471" cy="657915"/>
          </a:xfrm>
          <a:prstGeom prst="bentArrow">
            <a:avLst>
              <a:gd name="adj1" fmla="val 25000"/>
              <a:gd name="adj2" fmla="val 32494"/>
              <a:gd name="adj3" fmla="val 25000"/>
              <a:gd name="adj4" fmla="val 437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23" name="TextBox 22"/>
          <p:cNvSpPr txBox="1"/>
          <p:nvPr/>
        </p:nvSpPr>
        <p:spPr>
          <a:xfrm>
            <a:off x="3354858" y="600330"/>
            <a:ext cx="2367516" cy="1200329"/>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Helvetica"/>
                <a:cs typeface="+mn-cs"/>
              </a:rPr>
              <a:t>Submit:</a:t>
            </a:r>
          </a:p>
          <a:p>
            <a:pPr marL="285750" indent="-285750" algn="ctr" fontAlgn="auto">
              <a:spcBef>
                <a:spcPts val="0"/>
              </a:spcBef>
              <a:spcAft>
                <a:spcPts val="0"/>
              </a:spcAft>
              <a:buFont typeface="Arial" panose="020B0604020202020204" pitchFamily="34" charset="0"/>
              <a:buChar char="•"/>
            </a:pPr>
            <a:r>
              <a:rPr lang="en-US" dirty="0" smtClean="0">
                <a:solidFill>
                  <a:prstClr val="black"/>
                </a:solidFill>
                <a:latin typeface="Helvetica"/>
                <a:cs typeface="+mn-cs"/>
              </a:rPr>
              <a:t>FWA</a:t>
            </a:r>
          </a:p>
          <a:p>
            <a:pPr marL="285750" indent="-285750" algn="ctr" fontAlgn="auto">
              <a:spcBef>
                <a:spcPts val="0"/>
              </a:spcBef>
              <a:spcAft>
                <a:spcPts val="0"/>
              </a:spcAft>
              <a:buFont typeface="Arial" panose="020B0604020202020204" pitchFamily="34" charset="0"/>
              <a:buChar char="•"/>
            </a:pPr>
            <a:r>
              <a:rPr lang="en-US" dirty="0" smtClean="0">
                <a:solidFill>
                  <a:prstClr val="black"/>
                </a:solidFill>
                <a:latin typeface="Helvetica"/>
                <a:cs typeface="+mn-cs"/>
              </a:rPr>
              <a:t>IRB certification</a:t>
            </a:r>
          </a:p>
          <a:p>
            <a:pPr marL="285750" indent="-285750" algn="ctr" fontAlgn="auto">
              <a:spcBef>
                <a:spcPts val="0"/>
              </a:spcBef>
              <a:spcAft>
                <a:spcPts val="0"/>
              </a:spcAft>
              <a:buFont typeface="Arial" panose="020B0604020202020204" pitchFamily="34" charset="0"/>
              <a:buChar char="•"/>
            </a:pPr>
            <a:r>
              <a:rPr lang="en-US" dirty="0" smtClean="0">
                <a:solidFill>
                  <a:prstClr val="black"/>
                </a:solidFill>
                <a:latin typeface="Helvetica"/>
                <a:cs typeface="+mn-cs"/>
              </a:rPr>
              <a:t>HS education</a:t>
            </a:r>
            <a:endParaRPr lang="en-US" dirty="0">
              <a:solidFill>
                <a:prstClr val="black"/>
              </a:solidFill>
              <a:latin typeface="Helvetica"/>
              <a:cs typeface="+mn-cs"/>
            </a:endParaRPr>
          </a:p>
        </p:txBody>
      </p:sp>
      <p:sp>
        <p:nvSpPr>
          <p:cNvPr id="24" name="Bent Arrow 23"/>
          <p:cNvSpPr/>
          <p:nvPr/>
        </p:nvSpPr>
        <p:spPr>
          <a:xfrm rot="5400000">
            <a:off x="5382155" y="1718989"/>
            <a:ext cx="752925" cy="657915"/>
          </a:xfrm>
          <a:prstGeom prst="bentArrow">
            <a:avLst>
              <a:gd name="adj1" fmla="val 25000"/>
              <a:gd name="adj2" fmla="val 32494"/>
              <a:gd name="adj3" fmla="val 25000"/>
              <a:gd name="adj4" fmla="val 437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25" name="Oval 24"/>
          <p:cNvSpPr/>
          <p:nvPr/>
        </p:nvSpPr>
        <p:spPr>
          <a:xfrm>
            <a:off x="6953464" y="693402"/>
            <a:ext cx="1868129" cy="1602658"/>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prstClr val="black"/>
                </a:solidFill>
              </a:rPr>
              <a:t>Annual IRB review/</a:t>
            </a:r>
          </a:p>
          <a:p>
            <a:pPr algn="ctr" fontAlgn="auto">
              <a:spcBef>
                <a:spcPts val="0"/>
              </a:spcBef>
              <a:spcAft>
                <a:spcPts val="0"/>
              </a:spcAft>
            </a:pPr>
            <a:r>
              <a:rPr lang="en-US" sz="1600" dirty="0" smtClean="0">
                <a:solidFill>
                  <a:prstClr val="black"/>
                </a:solidFill>
              </a:rPr>
              <a:t>approval</a:t>
            </a:r>
          </a:p>
        </p:txBody>
      </p:sp>
      <p:sp>
        <p:nvSpPr>
          <p:cNvPr id="26" name="Up Arrow 25"/>
          <p:cNvSpPr/>
          <p:nvPr/>
        </p:nvSpPr>
        <p:spPr>
          <a:xfrm flipV="1">
            <a:off x="3530362" y="3433643"/>
            <a:ext cx="265471" cy="636967"/>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Tree>
    <p:extLst>
      <p:ext uri="{BB962C8B-B14F-4D97-AF65-F5344CB8AC3E}">
        <p14:creationId xmlns:p14="http://schemas.microsoft.com/office/powerpoint/2010/main" val="2075012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8DF745-7D3F-47F4-83A3-874385CFAA69}" type="slidenum">
              <a:rPr lang="en-US" smtClean="0">
                <a:solidFill>
                  <a:srgbClr val="20558A"/>
                </a:solidFill>
              </a:rPr>
              <a:pPr/>
              <a:t>29</a:t>
            </a:fld>
            <a:endParaRPr lang="en-US">
              <a:solidFill>
                <a:srgbClr val="20558A"/>
              </a:solidFill>
            </a:endParaRPr>
          </a:p>
        </p:txBody>
      </p:sp>
      <p:grpSp>
        <p:nvGrpSpPr>
          <p:cNvPr id="6" name="Group 5"/>
          <p:cNvGrpSpPr/>
          <p:nvPr/>
        </p:nvGrpSpPr>
        <p:grpSpPr>
          <a:xfrm>
            <a:off x="761998" y="979875"/>
            <a:ext cx="7195457" cy="2783841"/>
            <a:chOff x="674914" y="1043577"/>
            <a:chExt cx="7195457" cy="2783841"/>
          </a:xfrm>
        </p:grpSpPr>
        <p:pic>
          <p:nvPicPr>
            <p:cNvPr id="4" name="Picture 3" descr="https://apps.era.nih.gov/qvr/web/shr_downloadprojdoc.cfm?docid=9109898&amp;doctype=GI - Internet Explorer"/>
            <p:cNvPicPr>
              <a:picLocks noChangeAspect="1"/>
            </p:cNvPicPr>
            <p:nvPr/>
          </p:nvPicPr>
          <p:blipFill rotWithShape="1">
            <a:blip r:embed="rId3" cstate="email">
              <a:extLst>
                <a:ext uri="{28A0092B-C50C-407E-A947-70E740481C1C}">
                  <a14:useLocalDpi xmlns:a14="http://schemas.microsoft.com/office/drawing/2010/main" val="0"/>
                </a:ext>
              </a:extLst>
            </a:blip>
            <a:srcRect l="22742" t="15061" r="2319" b="48807"/>
            <a:stretch/>
          </p:blipFill>
          <p:spPr>
            <a:xfrm>
              <a:off x="674914" y="1043577"/>
              <a:ext cx="7195457" cy="2783841"/>
            </a:xfrm>
            <a:prstGeom prst="rect">
              <a:avLst/>
            </a:prstGeom>
            <a:ln>
              <a:solidFill>
                <a:schemeClr val="tx1"/>
              </a:solidFill>
            </a:ln>
          </p:spPr>
        </p:pic>
        <p:sp>
          <p:nvSpPr>
            <p:cNvPr id="5" name="Rectangle 4"/>
            <p:cNvSpPr/>
            <p:nvPr/>
          </p:nvSpPr>
          <p:spPr>
            <a:xfrm>
              <a:off x="4272642" y="2743200"/>
              <a:ext cx="342901" cy="11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grpSp>
      <p:pic>
        <p:nvPicPr>
          <p:cNvPr id="8" name="Picture 7" descr="398_forms.pdf - Google Chrome"/>
          <p:cNvPicPr>
            <a:picLocks noChangeAspect="1"/>
          </p:cNvPicPr>
          <p:nvPr/>
        </p:nvPicPr>
        <p:blipFill rotWithShape="1">
          <a:blip r:embed="rId4">
            <a:extLst>
              <a:ext uri="{28A0092B-C50C-407E-A947-70E740481C1C}">
                <a14:useLocalDpi xmlns:a14="http://schemas.microsoft.com/office/drawing/2010/main" val="0"/>
              </a:ext>
            </a:extLst>
          </a:blip>
          <a:srcRect l="20433" t="53620" r="21238" b="36201"/>
          <a:stretch/>
        </p:blipFill>
        <p:spPr>
          <a:xfrm>
            <a:off x="598888" y="4637082"/>
            <a:ext cx="7749895" cy="1085292"/>
          </a:xfrm>
          <a:prstGeom prst="rect">
            <a:avLst/>
          </a:prstGeom>
          <a:ln>
            <a:solidFill>
              <a:schemeClr val="tx1"/>
            </a:solidFill>
          </a:ln>
        </p:spPr>
      </p:pic>
      <p:sp>
        <p:nvSpPr>
          <p:cNvPr id="12" name="TextBox 11"/>
          <p:cNvSpPr txBox="1"/>
          <p:nvPr/>
        </p:nvSpPr>
        <p:spPr>
          <a:xfrm>
            <a:off x="6694287" y="5702709"/>
            <a:ext cx="194678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Helvetica"/>
                <a:cs typeface="+mn-cs"/>
              </a:rPr>
              <a:t>PHS 398 R&amp;R</a:t>
            </a:r>
            <a:endParaRPr lang="en-US" dirty="0">
              <a:solidFill>
                <a:prstClr val="black"/>
              </a:solidFill>
              <a:latin typeface="Helvetica"/>
              <a:cs typeface="+mn-cs"/>
            </a:endParaRPr>
          </a:p>
        </p:txBody>
      </p:sp>
      <p:sp>
        <p:nvSpPr>
          <p:cNvPr id="13" name="TextBox 12"/>
          <p:cNvSpPr txBox="1"/>
          <p:nvPr/>
        </p:nvSpPr>
        <p:spPr>
          <a:xfrm>
            <a:off x="7897427" y="1034205"/>
            <a:ext cx="194678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Helvetica"/>
                <a:cs typeface="+mn-cs"/>
              </a:rPr>
              <a:t>SF424</a:t>
            </a:r>
            <a:endParaRPr lang="en-US" dirty="0">
              <a:solidFill>
                <a:prstClr val="black"/>
              </a:solidFill>
              <a:latin typeface="Helvetica"/>
              <a:cs typeface="+mn-cs"/>
            </a:endParaRPr>
          </a:p>
        </p:txBody>
      </p:sp>
      <p:sp>
        <p:nvSpPr>
          <p:cNvPr id="7" name="Oval 6"/>
          <p:cNvSpPr/>
          <p:nvPr/>
        </p:nvSpPr>
        <p:spPr>
          <a:xfrm>
            <a:off x="761998" y="1298495"/>
            <a:ext cx="3220067" cy="946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16" name="Oval 15"/>
          <p:cNvSpPr/>
          <p:nvPr/>
        </p:nvSpPr>
        <p:spPr>
          <a:xfrm>
            <a:off x="306597" y="4426564"/>
            <a:ext cx="3220067" cy="9463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dirty="0" smtClean="0">
              <a:solidFill>
                <a:prstClr val="black"/>
              </a:solidFill>
            </a:endParaRPr>
          </a:p>
        </p:txBody>
      </p:sp>
      <p:sp>
        <p:nvSpPr>
          <p:cNvPr id="9" name="Rounded Rectangle 8"/>
          <p:cNvSpPr/>
          <p:nvPr/>
        </p:nvSpPr>
        <p:spPr>
          <a:xfrm>
            <a:off x="2263530" y="2520798"/>
            <a:ext cx="5279571" cy="200297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en-US" sz="2400" dirty="0">
                <a:solidFill>
                  <a:srgbClr val="20558A">
                    <a:lumMod val="75000"/>
                  </a:srgbClr>
                </a:solidFill>
              </a:rPr>
              <a:t>You must provide a </a:t>
            </a:r>
            <a:endParaRPr lang="en-US" sz="2400" dirty="0" smtClean="0">
              <a:solidFill>
                <a:srgbClr val="20558A">
                  <a:lumMod val="75000"/>
                </a:srgbClr>
              </a:solidFill>
            </a:endParaRPr>
          </a:p>
          <a:p>
            <a:pPr algn="ctr" fontAlgn="auto">
              <a:spcBef>
                <a:spcPts val="0"/>
              </a:spcBef>
              <a:spcAft>
                <a:spcPts val="0"/>
              </a:spcAft>
            </a:pPr>
            <a:r>
              <a:rPr lang="en-US" sz="2400" b="1" dirty="0" smtClean="0">
                <a:solidFill>
                  <a:srgbClr val="20558A">
                    <a:lumMod val="75000"/>
                  </a:srgbClr>
                </a:solidFill>
              </a:rPr>
              <a:t>Protection </a:t>
            </a:r>
            <a:r>
              <a:rPr lang="en-US" sz="2400" b="1" dirty="0">
                <a:solidFill>
                  <a:srgbClr val="20558A">
                    <a:lumMod val="75000"/>
                  </a:srgbClr>
                </a:solidFill>
              </a:rPr>
              <a:t>of Human Subjects </a:t>
            </a:r>
            <a:r>
              <a:rPr lang="en-US" sz="2400" dirty="0">
                <a:solidFill>
                  <a:srgbClr val="20558A">
                    <a:lumMod val="75000"/>
                  </a:srgbClr>
                </a:solidFill>
              </a:rPr>
              <a:t>section.</a:t>
            </a:r>
          </a:p>
        </p:txBody>
      </p:sp>
      <p:sp>
        <p:nvSpPr>
          <p:cNvPr id="14" name="Title 2"/>
          <p:cNvSpPr>
            <a:spLocks noGrp="1"/>
          </p:cNvSpPr>
          <p:nvPr>
            <p:ph type="title"/>
          </p:nvPr>
        </p:nvSpPr>
        <p:spPr>
          <a:xfrm>
            <a:off x="159133" y="95729"/>
            <a:ext cx="8189650" cy="895032"/>
          </a:xfrm>
        </p:spPr>
        <p:txBody>
          <a:bodyPr/>
          <a:lstStyle/>
          <a:p>
            <a:r>
              <a:rPr lang="en-US" dirty="0" smtClean="0"/>
              <a:t>What is evaluated?</a:t>
            </a:r>
            <a:endParaRPr lang="en-US" dirty="0"/>
          </a:p>
        </p:txBody>
      </p:sp>
    </p:spTree>
    <p:extLst>
      <p:ext uri="{BB962C8B-B14F-4D97-AF65-F5344CB8AC3E}">
        <p14:creationId xmlns:p14="http://schemas.microsoft.com/office/powerpoint/2010/main" val="18245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grpId="1"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1" nodeType="withEffect">
                                  <p:stCondLst>
                                    <p:cond delay="0"/>
                                  </p:stCondLst>
                                  <p:childTnLst>
                                    <p:set>
                                      <p:cBhvr rctx="PPT">
                                        <p:cTn id="21" dur="indefinite"/>
                                        <p:tgtEl>
                                          <p:spTgt spid="16"/>
                                        </p:tgtEl>
                                        <p:attrNameLst>
                                          <p:attrName>style.opacity</p:attrName>
                                        </p:attrNameLst>
                                      </p:cBhvr>
                                      <p:to>
                                        <p:strVal val="0.5"/>
                                      </p:to>
                                    </p:set>
                                    <p:animEffect filter="image" prLst="opacity: 0.5">
                                      <p:cBhvr rctx="IE">
                                        <p:cTn id="22" dur="indefinite"/>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6"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Learning Objectives</a:t>
            </a:r>
            <a:endParaRPr lang="en-US" dirty="0"/>
          </a:p>
        </p:txBody>
      </p:sp>
      <p:sp>
        <p:nvSpPr>
          <p:cNvPr id="3" name="Content Placeholder 2"/>
          <p:cNvSpPr>
            <a:spLocks noGrp="1"/>
          </p:cNvSpPr>
          <p:nvPr>
            <p:ph idx="1"/>
          </p:nvPr>
        </p:nvSpPr>
        <p:spPr>
          <a:xfrm>
            <a:off x="304800" y="1295400"/>
            <a:ext cx="8534400" cy="4525963"/>
          </a:xfrm>
        </p:spPr>
        <p:txBody>
          <a:bodyPr>
            <a:normAutofit fontScale="70000" lnSpcReduction="20000"/>
          </a:bodyPr>
          <a:lstStyle/>
          <a:p>
            <a:pPr>
              <a:spcAft>
                <a:spcPts val="1200"/>
              </a:spcAft>
            </a:pPr>
            <a:r>
              <a:rPr lang="en-US" sz="2800" b="1" dirty="0">
                <a:solidFill>
                  <a:srgbClr val="E36C09"/>
                </a:solidFill>
              </a:rPr>
              <a:t>Understand the ethical rationale for the federal regulations on human research protections </a:t>
            </a:r>
          </a:p>
          <a:p>
            <a:pPr>
              <a:spcAft>
                <a:spcPts val="1200"/>
              </a:spcAft>
            </a:pPr>
            <a:r>
              <a:rPr lang="en-US" sz="2800" b="1" dirty="0">
                <a:solidFill>
                  <a:srgbClr val="E36C09"/>
                </a:solidFill>
              </a:rPr>
              <a:t>Apply the basics of the Common Rule </a:t>
            </a:r>
          </a:p>
          <a:p>
            <a:pPr>
              <a:lnSpc>
                <a:spcPct val="120000"/>
              </a:lnSpc>
              <a:spcBef>
                <a:spcPts val="600"/>
              </a:spcBef>
            </a:pPr>
            <a:r>
              <a:rPr lang="en-US" sz="2800" dirty="0"/>
              <a:t>Recognize the requirements for human subjects in NIH grant applications</a:t>
            </a:r>
          </a:p>
          <a:p>
            <a:pPr>
              <a:lnSpc>
                <a:spcPct val="120000"/>
              </a:lnSpc>
              <a:spcBef>
                <a:spcPts val="600"/>
              </a:spcBef>
            </a:pPr>
            <a:r>
              <a:rPr lang="en-US" sz="2800" dirty="0"/>
              <a:t>Understand the post award requirements for research involving human subjects</a:t>
            </a:r>
          </a:p>
          <a:p>
            <a:pPr>
              <a:lnSpc>
                <a:spcPct val="120000"/>
              </a:lnSpc>
              <a:spcBef>
                <a:spcPts val="600"/>
              </a:spcBef>
            </a:pPr>
            <a:r>
              <a:rPr lang="en-US" sz="2800" dirty="0"/>
              <a:t>Know the requirements for addressing inclusion of women, minorities, and children in NIH grant applications</a:t>
            </a:r>
          </a:p>
          <a:p>
            <a:pPr>
              <a:lnSpc>
                <a:spcPct val="120000"/>
              </a:lnSpc>
              <a:spcBef>
                <a:spcPts val="600"/>
              </a:spcBef>
            </a:pPr>
            <a:r>
              <a:rPr lang="en-US" sz="2800" dirty="0"/>
              <a:t>Understand what studies inclusion policy applies to</a:t>
            </a:r>
          </a:p>
          <a:p>
            <a:pPr>
              <a:lnSpc>
                <a:spcPct val="120000"/>
              </a:lnSpc>
              <a:spcBef>
                <a:spcPts val="600"/>
              </a:spcBef>
            </a:pPr>
            <a:r>
              <a:rPr lang="en-US" sz="2800" dirty="0"/>
              <a:t>Understand post award requirements for monitoring inclusion in clinical </a:t>
            </a:r>
            <a:r>
              <a:rPr lang="en-US" sz="2800" dirty="0" smtClean="0"/>
              <a:t>research</a:t>
            </a:r>
            <a:endParaRPr lang="en-US" sz="2800" dirty="0"/>
          </a:p>
        </p:txBody>
      </p:sp>
      <p:sp>
        <p:nvSpPr>
          <p:cNvPr id="4" name="Slide Number Placeholder 3"/>
          <p:cNvSpPr>
            <a:spLocks noGrp="1"/>
          </p:cNvSpPr>
          <p:nvPr>
            <p:ph type="sldNum" sz="quarter" idx="12"/>
          </p:nvPr>
        </p:nvSpPr>
        <p:spPr/>
        <p:txBody>
          <a:bodyPr/>
          <a:lstStyle/>
          <a:p>
            <a:fld id="{88BFCD4D-E3C8-4884-9E17-337E97B9B59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9269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FF0000"/>
                                      </p:to>
                                    </p:animClr>
                                    <p:animClr clrSpc="rgb" dir="cw">
                                      <p:cBhvr>
                                        <p:cTn id="12" dur="500" fill="hold"/>
                                        <p:tgtEl>
                                          <p:spTgt spid="3">
                                            <p:txEl>
                                              <p:pRg st="1" end="1"/>
                                            </p:txEl>
                                          </p:spTgt>
                                        </p:tgtEl>
                                        <p:attrNameLst>
                                          <p:attrName>fillcolor</p:attrName>
                                        </p:attrNameLst>
                                      </p:cBhvr>
                                      <p:to>
                                        <a:srgbClr val="FF0000"/>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152400"/>
            <a:ext cx="8229600" cy="1143000"/>
          </a:xfrm>
        </p:spPr>
        <p:txBody>
          <a:bodyPr>
            <a:normAutofit fontScale="90000"/>
          </a:bodyPr>
          <a:lstStyle/>
          <a:p>
            <a:pPr algn="ctr" eaLnBrk="1" hangingPunct="1"/>
            <a:r>
              <a:rPr lang="en-US" dirty="0" smtClean="0"/>
              <a:t> </a:t>
            </a:r>
            <a:r>
              <a:rPr lang="en-US" dirty="0"/>
              <a:t> </a:t>
            </a:r>
            <a:r>
              <a:rPr lang="en-US" sz="3600" dirty="0">
                <a:effectLst>
                  <a:outerShdw blurRad="38100" dist="38100" dir="2700000" algn="tl">
                    <a:srgbClr val="000000">
                      <a:alpha val="43137"/>
                    </a:srgbClr>
                  </a:outerShdw>
                </a:effectLst>
              </a:rPr>
              <a:t>Human Subjects Section </a:t>
            </a:r>
            <a:r>
              <a:rPr lang="en-US" sz="3600" dirty="0" smtClean="0">
                <a:effectLst>
                  <a:outerShdw blurRad="38100" dist="38100" dir="2700000" algn="tl">
                    <a:srgbClr val="000000">
                      <a:alpha val="43137"/>
                    </a:srgbClr>
                  </a:outerShdw>
                </a:effectLst>
              </a:rPr>
              <a:t>In </a:t>
            </a:r>
            <a:r>
              <a:rPr lang="en-US" sz="3600" dirty="0">
                <a:effectLst>
                  <a:outerShdw blurRad="38100" dist="38100" dir="2700000" algn="tl">
                    <a:srgbClr val="000000">
                      <a:alpha val="43137"/>
                    </a:srgbClr>
                  </a:outerShdw>
                </a:effectLst>
              </a:rPr>
              <a:t>NIH Application </a:t>
            </a:r>
            <a:r>
              <a:rPr lang="en-US" sz="3600" dirty="0" smtClean="0">
                <a:effectLst>
                  <a:outerShdw blurRad="38100" dist="38100" dir="2700000" algn="tl">
                    <a:srgbClr val="000000">
                      <a:alpha val="43137"/>
                    </a:srgbClr>
                  </a:outerShdw>
                </a:effectLst>
              </a:rPr>
              <a:t>(Non-exempt HSR)</a:t>
            </a:r>
          </a:p>
        </p:txBody>
      </p:sp>
      <p:sp>
        <p:nvSpPr>
          <p:cNvPr id="15363" name="Content Placeholder 2"/>
          <p:cNvSpPr>
            <a:spLocks noGrp="1"/>
          </p:cNvSpPr>
          <p:nvPr>
            <p:ph idx="1"/>
          </p:nvPr>
        </p:nvSpPr>
        <p:spPr>
          <a:xfrm>
            <a:off x="304800" y="1447800"/>
            <a:ext cx="8382000" cy="4876800"/>
          </a:xfrm>
        </p:spPr>
        <p:txBody>
          <a:bodyPr>
            <a:normAutofit/>
          </a:bodyPr>
          <a:lstStyle/>
          <a:p>
            <a:pPr marL="0" indent="0" eaLnBrk="1" hangingPunct="1">
              <a:spcBef>
                <a:spcPts val="600"/>
              </a:spcBef>
              <a:buNone/>
            </a:pPr>
            <a:r>
              <a:rPr lang="en-US" sz="2800" b="1" dirty="0" smtClean="0">
                <a:solidFill>
                  <a:schemeClr val="accent1"/>
                </a:solidFill>
                <a:cs typeface="Tahoma" charset="0"/>
              </a:rPr>
              <a:t>1. Risks</a:t>
            </a:r>
          </a:p>
          <a:p>
            <a:pPr lvl="1" eaLnBrk="1" hangingPunct="1">
              <a:spcBef>
                <a:spcPts val="600"/>
              </a:spcBef>
            </a:pPr>
            <a:r>
              <a:rPr lang="en-US" dirty="0" smtClean="0">
                <a:solidFill>
                  <a:schemeClr val="tx1">
                    <a:lumMod val="75000"/>
                    <a:lumOff val="25000"/>
                  </a:schemeClr>
                </a:solidFill>
                <a:cs typeface="Tahoma" charset="0"/>
              </a:rPr>
              <a:t>Human subjects involvement and characteristics; vulnerable populations</a:t>
            </a:r>
          </a:p>
          <a:p>
            <a:pPr lvl="1" eaLnBrk="1" hangingPunct="1">
              <a:spcBef>
                <a:spcPts val="600"/>
              </a:spcBef>
            </a:pPr>
            <a:r>
              <a:rPr lang="en-US" dirty="0" smtClean="0">
                <a:solidFill>
                  <a:schemeClr val="tx1">
                    <a:lumMod val="75000"/>
                    <a:lumOff val="25000"/>
                  </a:schemeClr>
                </a:solidFill>
                <a:cs typeface="Tahoma" charset="0"/>
              </a:rPr>
              <a:t>Sources of materials – what, how, access to identifiers </a:t>
            </a:r>
          </a:p>
          <a:p>
            <a:pPr lvl="1" eaLnBrk="1" hangingPunct="1">
              <a:spcBef>
                <a:spcPts val="600"/>
              </a:spcBef>
              <a:spcAft>
                <a:spcPts val="2400"/>
              </a:spcAft>
            </a:pPr>
            <a:r>
              <a:rPr lang="en-US" dirty="0" smtClean="0">
                <a:solidFill>
                  <a:schemeClr val="tx1">
                    <a:lumMod val="75000"/>
                    <a:lumOff val="25000"/>
                  </a:schemeClr>
                </a:solidFill>
                <a:cs typeface="Tahoma" charset="0"/>
              </a:rPr>
              <a:t>Potential Risks – physical, psychological, social, legal</a:t>
            </a:r>
          </a:p>
          <a:p>
            <a:pPr marL="0" indent="0" eaLnBrk="1" hangingPunct="1">
              <a:spcBef>
                <a:spcPts val="600"/>
              </a:spcBef>
              <a:buNone/>
            </a:pPr>
            <a:r>
              <a:rPr lang="en-US" sz="2800" b="1" dirty="0" smtClean="0">
                <a:solidFill>
                  <a:schemeClr val="accent1"/>
                </a:solidFill>
                <a:cs typeface="Tahoma" charset="0"/>
              </a:rPr>
              <a:t>2. Adequacy of Protection Against Risks</a:t>
            </a:r>
          </a:p>
          <a:p>
            <a:pPr lvl="1" eaLnBrk="1" hangingPunct="1">
              <a:spcBef>
                <a:spcPts val="600"/>
              </a:spcBef>
            </a:pPr>
            <a:r>
              <a:rPr lang="en-US" dirty="0" smtClean="0">
                <a:solidFill>
                  <a:schemeClr val="tx1">
                    <a:lumMod val="75000"/>
                    <a:lumOff val="25000"/>
                  </a:schemeClr>
                </a:solidFill>
                <a:cs typeface="Tahoma" charset="0"/>
              </a:rPr>
              <a:t>Recruitment; consent</a:t>
            </a:r>
          </a:p>
          <a:p>
            <a:pPr lvl="1" eaLnBrk="1" hangingPunct="1">
              <a:spcBef>
                <a:spcPts val="600"/>
              </a:spcBef>
            </a:pPr>
            <a:r>
              <a:rPr lang="en-US" dirty="0" smtClean="0">
                <a:solidFill>
                  <a:schemeClr val="tx1">
                    <a:lumMod val="75000"/>
                    <a:lumOff val="25000"/>
                  </a:schemeClr>
                </a:solidFill>
                <a:cs typeface="Tahoma" charset="0"/>
              </a:rPr>
              <a:t>Procedures to minimize risks</a:t>
            </a:r>
          </a:p>
          <a:p>
            <a:pPr lvl="1" eaLnBrk="1" hangingPunct="1">
              <a:spcBef>
                <a:spcPts val="600"/>
              </a:spcBef>
            </a:pPr>
            <a:r>
              <a:rPr lang="en-US" dirty="0" smtClean="0">
                <a:solidFill>
                  <a:schemeClr val="tx1">
                    <a:lumMod val="75000"/>
                    <a:lumOff val="25000"/>
                  </a:schemeClr>
                </a:solidFill>
                <a:cs typeface="Tahoma" charset="0"/>
              </a:rPr>
              <a:t>Additional protections for vulnerable subjects</a:t>
            </a:r>
          </a:p>
        </p:txBody>
      </p:sp>
      <p:sp>
        <p:nvSpPr>
          <p:cNvPr id="2" name="Slide Number Placeholder 1"/>
          <p:cNvSpPr>
            <a:spLocks noGrp="1"/>
          </p:cNvSpPr>
          <p:nvPr>
            <p:ph type="sldNum" sz="quarter" idx="4294967295"/>
          </p:nvPr>
        </p:nvSpPr>
        <p:spPr>
          <a:xfrm>
            <a:off x="152400" y="6324600"/>
            <a:ext cx="381000" cy="366713"/>
          </a:xfrm>
        </p:spPr>
        <p:txBody>
          <a:bodyPr/>
          <a:lstStyle/>
          <a:p>
            <a:pPr>
              <a:defRPr/>
            </a:pPr>
            <a:fld id="{161627A0-52BE-49C3-90CB-787EE860760A}" type="slidenum">
              <a:rPr lang="en-US" sz="1200" smtClean="0">
                <a:solidFill>
                  <a:srgbClr val="20558A"/>
                </a:solidFill>
              </a:rPr>
              <a:pPr>
                <a:defRPr/>
              </a:pPr>
              <a:t>30</a:t>
            </a:fld>
            <a:endParaRPr lang="en-US" sz="1200" dirty="0">
              <a:solidFill>
                <a:srgbClr val="20558A"/>
              </a:solidFill>
            </a:endParaRPr>
          </a:p>
        </p:txBody>
      </p:sp>
      <p:pic>
        <p:nvPicPr>
          <p:cNvPr id="5" name="Picture 2" descr="http://cache.johnchow.com/wp-content/uploads/2013/09/risk-rewar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10400" y="5749333"/>
            <a:ext cx="1993522" cy="88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48884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2400" y="1611086"/>
            <a:ext cx="8610600" cy="4474027"/>
          </a:xfrm>
        </p:spPr>
        <p:txBody>
          <a:bodyPr>
            <a:normAutofit/>
          </a:bodyPr>
          <a:lstStyle/>
          <a:p>
            <a:pPr marL="347663" indent="-347663" eaLnBrk="1" hangingPunct="1">
              <a:spcBef>
                <a:spcPts val="600"/>
              </a:spcBef>
              <a:buNone/>
            </a:pPr>
            <a:r>
              <a:rPr lang="en-US" sz="2800" b="1" dirty="0" smtClean="0">
                <a:solidFill>
                  <a:schemeClr val="accent1"/>
                </a:solidFill>
              </a:rPr>
              <a:t>3. Potential Benefits of Research to Human Subjects and Others</a:t>
            </a:r>
          </a:p>
          <a:p>
            <a:pPr lvl="1" eaLnBrk="1" hangingPunct="1">
              <a:spcBef>
                <a:spcPts val="600"/>
              </a:spcBef>
            </a:pPr>
            <a:r>
              <a:rPr lang="en-US" dirty="0" smtClean="0">
                <a:solidFill>
                  <a:schemeClr val="tx1">
                    <a:lumMod val="75000"/>
                    <a:lumOff val="25000"/>
                  </a:schemeClr>
                </a:solidFill>
              </a:rPr>
              <a:t>May not be direct benefit to subjects</a:t>
            </a:r>
          </a:p>
          <a:p>
            <a:pPr lvl="1" eaLnBrk="1" hangingPunct="1">
              <a:spcBef>
                <a:spcPts val="600"/>
              </a:spcBef>
            </a:pPr>
            <a:r>
              <a:rPr lang="en-US" dirty="0" smtClean="0">
                <a:solidFill>
                  <a:schemeClr val="tx1">
                    <a:lumMod val="75000"/>
                    <a:lumOff val="25000"/>
                  </a:schemeClr>
                </a:solidFill>
              </a:rPr>
              <a:t>Discuss risks in relation to anticipated benefits </a:t>
            </a:r>
          </a:p>
          <a:p>
            <a:pPr lvl="1" eaLnBrk="1" hangingPunct="1">
              <a:spcBef>
                <a:spcPts val="600"/>
              </a:spcBef>
              <a:spcAft>
                <a:spcPts val="3600"/>
              </a:spcAft>
            </a:pPr>
            <a:r>
              <a:rPr lang="en-US" dirty="0" smtClean="0">
                <a:solidFill>
                  <a:schemeClr val="tx1">
                    <a:lumMod val="75000"/>
                    <a:lumOff val="25000"/>
                  </a:schemeClr>
                </a:solidFill>
              </a:rPr>
              <a:t>Should not include monetary compensation</a:t>
            </a:r>
          </a:p>
          <a:p>
            <a:pPr marL="0" indent="0" eaLnBrk="1" hangingPunct="1">
              <a:spcBef>
                <a:spcPts val="600"/>
              </a:spcBef>
              <a:buNone/>
            </a:pPr>
            <a:r>
              <a:rPr lang="en-US" sz="2800" b="1" dirty="0" smtClean="0">
                <a:solidFill>
                  <a:schemeClr val="accent1"/>
                </a:solidFill>
              </a:rPr>
              <a:t>4. Importance of Knowledge to be Gained</a:t>
            </a:r>
          </a:p>
          <a:p>
            <a:pPr lvl="1" eaLnBrk="1" hangingPunct="1">
              <a:spcBef>
                <a:spcPts val="600"/>
              </a:spcBef>
            </a:pPr>
            <a:r>
              <a:rPr lang="en-US" dirty="0" smtClean="0">
                <a:solidFill>
                  <a:schemeClr val="tx1">
                    <a:lumMod val="75000"/>
                    <a:lumOff val="25000"/>
                  </a:schemeClr>
                </a:solidFill>
              </a:rPr>
              <a:t>Discuss in relation to risks</a:t>
            </a:r>
          </a:p>
        </p:txBody>
      </p:sp>
      <p:sp>
        <p:nvSpPr>
          <p:cNvPr id="2" name="Slide Number Placeholder 1"/>
          <p:cNvSpPr>
            <a:spLocks noGrp="1"/>
          </p:cNvSpPr>
          <p:nvPr>
            <p:ph type="sldNum" sz="quarter" idx="4294967295"/>
          </p:nvPr>
        </p:nvSpPr>
        <p:spPr>
          <a:xfrm>
            <a:off x="152400" y="6324600"/>
            <a:ext cx="381000" cy="366713"/>
          </a:xfrm>
        </p:spPr>
        <p:txBody>
          <a:bodyPr/>
          <a:lstStyle/>
          <a:p>
            <a:pPr>
              <a:defRPr/>
            </a:pPr>
            <a:fld id="{161627A0-52BE-49C3-90CB-787EE860760A}" type="slidenum">
              <a:rPr lang="en-US" sz="1200" smtClean="0">
                <a:solidFill>
                  <a:srgbClr val="20558A"/>
                </a:solidFill>
              </a:rPr>
              <a:pPr>
                <a:defRPr/>
              </a:pPr>
              <a:t>31</a:t>
            </a:fld>
            <a:endParaRPr lang="en-US" sz="1200" dirty="0">
              <a:solidFill>
                <a:srgbClr val="20558A"/>
              </a:solidFill>
            </a:endParaRPr>
          </a:p>
        </p:txBody>
      </p:sp>
      <p:sp>
        <p:nvSpPr>
          <p:cNvPr id="6" name="Title 1"/>
          <p:cNvSpPr>
            <a:spLocks noGrp="1"/>
          </p:cNvSpPr>
          <p:nvPr>
            <p:ph type="title"/>
          </p:nvPr>
        </p:nvSpPr>
        <p:spPr>
          <a:xfrm>
            <a:off x="304800" y="152400"/>
            <a:ext cx="8229600" cy="1143000"/>
          </a:xfrm>
        </p:spPr>
        <p:txBody>
          <a:bodyPr>
            <a:normAutofit fontScale="90000"/>
          </a:bodyPr>
          <a:lstStyle/>
          <a:p>
            <a:pPr algn="ctr" eaLnBrk="1" hangingPunct="1"/>
            <a:r>
              <a:rPr lang="en-US" dirty="0" smtClean="0"/>
              <a:t> </a:t>
            </a:r>
            <a:r>
              <a:rPr lang="en-US" dirty="0"/>
              <a:t> </a:t>
            </a:r>
            <a:r>
              <a:rPr lang="en-US" sz="3600" dirty="0">
                <a:effectLst>
                  <a:outerShdw blurRad="38100" dist="38100" dir="2700000" algn="tl">
                    <a:srgbClr val="000000">
                      <a:alpha val="43137"/>
                    </a:srgbClr>
                  </a:outerShdw>
                </a:effectLst>
              </a:rPr>
              <a:t>Human Subjects Section </a:t>
            </a:r>
            <a:r>
              <a:rPr lang="en-US" sz="3600" dirty="0" smtClean="0">
                <a:effectLst>
                  <a:outerShdw blurRad="38100" dist="38100" dir="2700000" algn="tl">
                    <a:srgbClr val="000000">
                      <a:alpha val="43137"/>
                    </a:srgbClr>
                  </a:outerShdw>
                </a:effectLst>
              </a:rPr>
              <a:t>In </a:t>
            </a:r>
            <a:r>
              <a:rPr lang="en-US" sz="3600" dirty="0">
                <a:effectLst>
                  <a:outerShdw blurRad="38100" dist="38100" dir="2700000" algn="tl">
                    <a:srgbClr val="000000">
                      <a:alpha val="43137"/>
                    </a:srgbClr>
                  </a:outerShdw>
                </a:effectLst>
              </a:rPr>
              <a:t>NIH Application </a:t>
            </a:r>
            <a:r>
              <a:rPr lang="en-US" sz="3600" dirty="0" smtClean="0">
                <a:effectLst>
                  <a:outerShdw blurRad="38100" dist="38100" dir="2700000" algn="tl">
                    <a:srgbClr val="000000">
                      <a:alpha val="43137"/>
                    </a:srgbClr>
                  </a:outerShdw>
                </a:effectLst>
              </a:rPr>
              <a:t>(Non-exempt HSR)</a:t>
            </a:r>
          </a:p>
        </p:txBody>
      </p:sp>
      <p:pic>
        <p:nvPicPr>
          <p:cNvPr id="1026" name="Picture 2" descr="http://pro.psychcentral.com/wp-content/uploads/2015/08/balance-e14410447552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383543"/>
            <a:ext cx="1508075" cy="2275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val="1822730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39200" cy="1066800"/>
          </a:xfrm>
        </p:spPr>
        <p:txBody>
          <a:bodyPr/>
          <a:lstStyle/>
          <a:p>
            <a:pPr algn="ctr"/>
            <a:r>
              <a:rPr lang="en-US" dirty="0" smtClean="0">
                <a:effectLst>
                  <a:outerShdw blurRad="38100" dist="38100" dir="2700000" algn="tl">
                    <a:srgbClr val="000000">
                      <a:alpha val="43137"/>
                    </a:srgbClr>
                  </a:outerShdw>
                </a:effectLst>
              </a:rPr>
              <a:t>Characteristics of A Good HS Section</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6235843" y="6345026"/>
            <a:ext cx="1231757" cy="320674"/>
          </a:xfrm>
          <a:prstGeom prst="rect">
            <a:avLst/>
          </a:prstGeom>
        </p:spPr>
        <p:txBody>
          <a:bodyPr/>
          <a:lstStyle/>
          <a:p>
            <a:pPr>
              <a:defRPr/>
            </a:pPr>
            <a:fld id="{161627A0-52BE-49C3-90CB-787EE860760A}" type="slidenum">
              <a:rPr lang="en-US" smtClean="0">
                <a:solidFill>
                  <a:prstClr val="black"/>
                </a:solidFill>
              </a:rPr>
              <a:pPr>
                <a:defRPr/>
              </a:pPr>
              <a:t>32</a:t>
            </a:fld>
            <a:endParaRPr lang="en-US" dirty="0">
              <a:solidFill>
                <a:prstClr val="black"/>
              </a:solidFill>
            </a:endParaRPr>
          </a:p>
        </p:txBody>
      </p:sp>
      <p:sp>
        <p:nvSpPr>
          <p:cNvPr id="3" name="TextBox 2"/>
          <p:cNvSpPr txBox="1"/>
          <p:nvPr/>
        </p:nvSpPr>
        <p:spPr>
          <a:xfrm>
            <a:off x="421625" y="1388499"/>
            <a:ext cx="8569975" cy="707886"/>
          </a:xfrm>
          <a:prstGeom prst="rect">
            <a:avLst/>
          </a:prstGeom>
          <a:noFill/>
        </p:spPr>
        <p:txBody>
          <a:bodyPr wrap="none" rtlCol="0">
            <a:spAutoFit/>
          </a:bodyPr>
          <a:lstStyle/>
          <a:p>
            <a:r>
              <a:rPr lang="en-US" sz="4000" dirty="0" smtClean="0">
                <a:solidFill>
                  <a:srgbClr val="7030A0"/>
                </a:solidFill>
              </a:rPr>
              <a:t>Commensurate with the level of risk</a:t>
            </a:r>
            <a:endParaRPr lang="en-US" sz="4000" dirty="0">
              <a:solidFill>
                <a:srgbClr val="7030A0"/>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292" t="17084" r="23302" b="23958"/>
          <a:stretch/>
        </p:blipFill>
        <p:spPr>
          <a:xfrm>
            <a:off x="2114550" y="2072572"/>
            <a:ext cx="4933950" cy="3867889"/>
          </a:xfrm>
          <a:prstGeom prst="rect">
            <a:avLst/>
          </a:prstGeom>
        </p:spPr>
      </p:pic>
    </p:spTree>
    <p:extLst>
      <p:ext uri="{BB962C8B-B14F-4D97-AF65-F5344CB8AC3E}">
        <p14:creationId xmlns:p14="http://schemas.microsoft.com/office/powerpoint/2010/main" val="4231566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C93608B9-8D40-47A1-B128-D616EC3A92D6}" type="slidenum">
              <a:rPr lang="en-US" sz="1200">
                <a:solidFill>
                  <a:srgbClr val="20558A"/>
                </a:solidFill>
              </a:rPr>
              <a:pPr/>
              <a:t>33</a:t>
            </a:fld>
            <a:endParaRPr lang="en-US" sz="1200" dirty="0">
              <a:solidFill>
                <a:srgbClr val="20558A"/>
              </a:solidFill>
            </a:endParaRPr>
          </a:p>
        </p:txBody>
      </p:sp>
      <p:sp>
        <p:nvSpPr>
          <p:cNvPr id="125957" name="Rectangle 5"/>
          <p:cNvSpPr>
            <a:spLocks noGrp="1" noChangeArrowheads="1"/>
          </p:cNvSpPr>
          <p:nvPr>
            <p:ph type="title" idx="4294967295"/>
          </p:nvPr>
        </p:nvSpPr>
        <p:spPr>
          <a:xfrm>
            <a:off x="609600" y="228600"/>
            <a:ext cx="8229600" cy="1143000"/>
          </a:xfrm>
        </p:spPr>
        <p:txBody>
          <a:bodyPr/>
          <a:lstStyle/>
          <a:p>
            <a:pPr algn="ctr"/>
            <a:r>
              <a:rPr lang="en-US" sz="3600" b="1" dirty="0">
                <a:solidFill>
                  <a:schemeClr val="accent1"/>
                </a:solidFill>
                <a:effectLst>
                  <a:outerShdw blurRad="38100" dist="38100" dir="2700000" algn="tl">
                    <a:srgbClr val="000000">
                      <a:alpha val="43137"/>
                    </a:srgbClr>
                  </a:outerShdw>
                </a:effectLst>
              </a:rPr>
              <a:t>Additional NIH Requirements</a:t>
            </a:r>
            <a:r>
              <a:rPr lang="en-US" b="1" dirty="0">
                <a:solidFill>
                  <a:schemeClr val="accent1"/>
                </a:solidFill>
                <a:effectLst>
                  <a:outerShdw blurRad="38100" dist="38100" dir="2700000" algn="tl">
                    <a:srgbClr val="000000">
                      <a:alpha val="43137"/>
                    </a:srgbClr>
                  </a:outerShdw>
                </a:effectLst>
              </a:rPr>
              <a:t> </a:t>
            </a:r>
          </a:p>
        </p:txBody>
      </p:sp>
      <p:sp>
        <p:nvSpPr>
          <p:cNvPr id="845829" name="Rectangle 6"/>
          <p:cNvSpPr>
            <a:spLocks noGrp="1" noChangeArrowheads="1"/>
          </p:cNvSpPr>
          <p:nvPr>
            <p:ph type="body" idx="4294967295"/>
          </p:nvPr>
        </p:nvSpPr>
        <p:spPr>
          <a:xfrm>
            <a:off x="152400" y="1295400"/>
            <a:ext cx="8382000" cy="4648200"/>
          </a:xfrm>
        </p:spPr>
        <p:txBody>
          <a:bodyPr>
            <a:normAutofit/>
          </a:bodyPr>
          <a:lstStyle/>
          <a:p>
            <a:pPr>
              <a:spcBef>
                <a:spcPts val="600"/>
              </a:spcBef>
            </a:pPr>
            <a:r>
              <a:rPr lang="en-US" sz="3000" b="1" dirty="0" smtClean="0">
                <a:solidFill>
                  <a:schemeClr val="accent1"/>
                </a:solidFill>
              </a:rPr>
              <a:t>For Clinical Trials:</a:t>
            </a:r>
          </a:p>
          <a:p>
            <a:pPr lvl="1">
              <a:spcBef>
                <a:spcPts val="600"/>
              </a:spcBef>
            </a:pPr>
            <a:r>
              <a:rPr lang="en-US" sz="2800" dirty="0" smtClean="0">
                <a:solidFill>
                  <a:schemeClr val="tx1">
                    <a:lumMod val="75000"/>
                    <a:lumOff val="25000"/>
                  </a:schemeClr>
                </a:solidFill>
              </a:rPr>
              <a:t>Data and Safety Monitoring Plan or Board </a:t>
            </a:r>
          </a:p>
          <a:p>
            <a:pPr lvl="1">
              <a:spcBef>
                <a:spcPts val="600"/>
              </a:spcBef>
              <a:spcAft>
                <a:spcPts val="3600"/>
              </a:spcAft>
            </a:pPr>
            <a:r>
              <a:rPr lang="en-US" sz="2800" dirty="0" smtClean="0">
                <a:solidFill>
                  <a:schemeClr val="tx1">
                    <a:lumMod val="75000"/>
                    <a:lumOff val="25000"/>
                  </a:schemeClr>
                </a:solidFill>
              </a:rPr>
              <a:t>Registration in ClinicalTrials.gov </a:t>
            </a:r>
          </a:p>
          <a:p>
            <a:pPr>
              <a:spcBef>
                <a:spcPts val="600"/>
              </a:spcBef>
            </a:pPr>
            <a:r>
              <a:rPr lang="en-US" sz="3000" b="1" dirty="0" smtClean="0">
                <a:solidFill>
                  <a:schemeClr val="accent1"/>
                </a:solidFill>
              </a:rPr>
              <a:t>For NIH-Defined Clinical </a:t>
            </a:r>
            <a:r>
              <a:rPr lang="en-US" sz="3000" b="1" dirty="0">
                <a:solidFill>
                  <a:schemeClr val="accent1"/>
                </a:solidFill>
              </a:rPr>
              <a:t>Research</a:t>
            </a:r>
          </a:p>
          <a:p>
            <a:pPr lvl="1">
              <a:spcBef>
                <a:spcPts val="600"/>
              </a:spcBef>
            </a:pPr>
            <a:r>
              <a:rPr lang="en-US" sz="2800" dirty="0">
                <a:solidFill>
                  <a:schemeClr val="tx1">
                    <a:lumMod val="75000"/>
                    <a:lumOff val="25000"/>
                  </a:schemeClr>
                </a:solidFill>
              </a:rPr>
              <a:t>Inclusion of </a:t>
            </a:r>
            <a:r>
              <a:rPr lang="en-US" sz="2800" dirty="0" smtClean="0">
                <a:solidFill>
                  <a:schemeClr val="tx1">
                    <a:lumMod val="75000"/>
                    <a:lumOff val="25000"/>
                  </a:schemeClr>
                </a:solidFill>
              </a:rPr>
              <a:t>Women, Minorities, and Children</a:t>
            </a:r>
            <a:endParaRPr lang="en-US" sz="2800" dirty="0">
              <a:solidFill>
                <a:schemeClr val="tx1">
                  <a:lumMod val="75000"/>
                  <a:lumOff val="25000"/>
                </a:schemeClr>
              </a:solidFill>
            </a:endParaRPr>
          </a:p>
          <a:p>
            <a:pPr>
              <a:spcBef>
                <a:spcPts val="600"/>
              </a:spcBef>
              <a:buFontTx/>
              <a:buNone/>
            </a:pPr>
            <a:endParaRPr lang="en-US" sz="2800" b="1" dirty="0"/>
          </a:p>
          <a:p>
            <a:pPr lvl="1">
              <a:lnSpc>
                <a:spcPct val="65000"/>
              </a:lnSpc>
            </a:pPr>
            <a:endParaRPr lang="en-US" sz="2400" b="1" dirty="0"/>
          </a:p>
        </p:txBody>
      </p:sp>
      <p:sp>
        <p:nvSpPr>
          <p:cNvPr id="845826"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0AA40E34-22F9-469E-8D71-DEFB3CE56DF6}" type="slidenum">
              <a:rPr lang="en-US" sz="1000" b="1">
                <a:solidFill>
                  <a:prstClr val="white"/>
                </a:solidFill>
                <a:latin typeface="Helvetica"/>
                <a:cs typeface="Arial" charset="0"/>
              </a:rPr>
              <a:pPr algn="r" fontAlgn="auto">
                <a:spcBef>
                  <a:spcPts val="0"/>
                </a:spcBef>
                <a:spcAft>
                  <a:spcPts val="0"/>
                </a:spcAft>
              </a:pPr>
              <a:t>33</a:t>
            </a:fld>
            <a:endParaRPr lang="en-US" sz="1000" b="1">
              <a:solidFill>
                <a:prstClr val="white"/>
              </a:solidFill>
              <a:latin typeface="Helvetica"/>
              <a:cs typeface="Arial" charset="0"/>
            </a:endParaRPr>
          </a:p>
        </p:txBody>
      </p:sp>
      <p:sp>
        <p:nvSpPr>
          <p:cNvPr id="12290"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fontAlgn="auto">
              <a:spcBef>
                <a:spcPts val="0"/>
              </a:spcBef>
              <a:spcAft>
                <a:spcPts val="0"/>
              </a:spcAft>
              <a:defRPr/>
            </a:pPr>
            <a:fld id="{80C17E63-733B-4CC3-A1B9-9D26EFF3A72C}" type="slidenum">
              <a:rPr lang="en-US" sz="1000" b="1">
                <a:solidFill>
                  <a:prstClr val="white"/>
                </a:solidFill>
                <a:latin typeface="Tahoma" charset="0"/>
                <a:cs typeface="+mn-cs"/>
              </a:rPr>
              <a:pPr algn="r" fontAlgn="auto">
                <a:spcBef>
                  <a:spcPts val="0"/>
                </a:spcBef>
                <a:spcAft>
                  <a:spcPts val="0"/>
                </a:spcAft>
                <a:defRPr/>
              </a:pPr>
              <a:t>33</a:t>
            </a:fld>
            <a:endParaRPr lang="en-US" sz="1000" b="1" dirty="0">
              <a:solidFill>
                <a:prstClr val="white"/>
              </a:solidFill>
              <a:latin typeface="Tahoma" charset="0"/>
              <a:cs typeface="+mn-cs"/>
            </a:endParaRPr>
          </a:p>
        </p:txBody>
      </p:sp>
    </p:spTree>
    <p:extLst>
      <p:ext uri="{BB962C8B-B14F-4D97-AF65-F5344CB8AC3E}">
        <p14:creationId xmlns:p14="http://schemas.microsoft.com/office/powerpoint/2010/main" val="313236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 y="172122"/>
            <a:ext cx="8839200" cy="1066800"/>
          </a:xfrm>
        </p:spPr>
        <p:txBody>
          <a:bodyPr/>
          <a:lstStyle/>
          <a:p>
            <a:r>
              <a:rPr lang="en-US" dirty="0" smtClean="0">
                <a:effectLst>
                  <a:outerShdw blurRad="38100" dist="38100" dir="2700000" algn="tl">
                    <a:srgbClr val="000000">
                      <a:alpha val="43137"/>
                    </a:srgbClr>
                  </a:outerShdw>
                </a:effectLst>
              </a:rPr>
              <a:t>2</a:t>
            </a:r>
            <a:r>
              <a:rPr lang="en-US" baseline="30000" dirty="0" smtClean="0">
                <a:effectLst>
                  <a:outerShdw blurRad="38100" dist="38100" dir="2700000" algn="tl">
                    <a:srgbClr val="000000">
                      <a:alpha val="43137"/>
                    </a:srgbClr>
                  </a:outerShdw>
                </a:effectLst>
              </a:rPr>
              <a:t>o</a:t>
            </a:r>
            <a:r>
              <a:rPr lang="en-US" dirty="0" smtClean="0">
                <a:effectLst>
                  <a:outerShdw blurRad="38100" dist="38100" dir="2700000" algn="tl">
                    <a:srgbClr val="000000">
                      <a:alpha val="43137"/>
                    </a:srgbClr>
                  </a:outerShdw>
                </a:effectLst>
              </a:rPr>
              <a:t> use of Identifiable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Human Samples/Data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47684"/>
            <a:ext cx="8386916" cy="4324350"/>
          </a:xfrm>
        </p:spPr>
        <p:txBody>
          <a:bodyPr/>
          <a:lstStyle/>
          <a:p>
            <a:pPr marL="109537" indent="0">
              <a:buNone/>
            </a:pPr>
            <a:r>
              <a:rPr lang="en-US" dirty="0" smtClean="0">
                <a:solidFill>
                  <a:schemeClr val="tx1"/>
                </a:solidFill>
              </a:rPr>
              <a:t>HS Section Should:</a:t>
            </a:r>
          </a:p>
          <a:p>
            <a:r>
              <a:rPr lang="en-US" dirty="0" smtClean="0">
                <a:solidFill>
                  <a:schemeClr val="tx2">
                    <a:lumMod val="75000"/>
                  </a:schemeClr>
                </a:solidFill>
              </a:rPr>
              <a:t>Describe source; who has access to identifiers</a:t>
            </a:r>
          </a:p>
          <a:p>
            <a:r>
              <a:rPr lang="en-US" dirty="0" smtClean="0">
                <a:solidFill>
                  <a:schemeClr val="tx2">
                    <a:lumMod val="75000"/>
                  </a:schemeClr>
                </a:solidFill>
              </a:rPr>
              <a:t>Address consent</a:t>
            </a:r>
          </a:p>
          <a:p>
            <a:r>
              <a:rPr lang="en-US" dirty="0" smtClean="0">
                <a:solidFill>
                  <a:schemeClr val="tx2">
                    <a:lumMod val="75000"/>
                  </a:schemeClr>
                </a:solidFill>
              </a:rPr>
              <a:t>Main risk is disclosure</a:t>
            </a:r>
          </a:p>
          <a:p>
            <a:r>
              <a:rPr lang="en-US" dirty="0" smtClean="0">
                <a:solidFill>
                  <a:schemeClr val="tx2">
                    <a:lumMod val="75000"/>
                  </a:schemeClr>
                </a:solidFill>
              </a:rPr>
              <a:t>Describe steps to protect the identity of subjects</a:t>
            </a:r>
          </a:p>
          <a:p>
            <a:r>
              <a:rPr lang="en-US" dirty="0" smtClean="0">
                <a:solidFill>
                  <a:schemeClr val="tx2">
                    <a:lumMod val="75000"/>
                  </a:schemeClr>
                </a:solidFill>
              </a:rPr>
              <a:t>Will any results be provided to subjects; if so, what are considerations for doing this?</a:t>
            </a:r>
          </a:p>
        </p:txBody>
      </p:sp>
      <p:sp>
        <p:nvSpPr>
          <p:cNvPr id="4" name="Slide Number Placeholder 3"/>
          <p:cNvSpPr>
            <a:spLocks noGrp="1"/>
          </p:cNvSpPr>
          <p:nvPr>
            <p:ph type="sldNum" sz="quarter" idx="4294967295"/>
          </p:nvPr>
        </p:nvSpPr>
        <p:spPr>
          <a:xfrm>
            <a:off x="6235843" y="6345026"/>
            <a:ext cx="1231757" cy="320674"/>
          </a:xfrm>
          <a:prstGeom prst="rect">
            <a:avLst/>
          </a:prstGeom>
        </p:spPr>
        <p:txBody>
          <a:bodyPr/>
          <a:lstStyle/>
          <a:p>
            <a:pPr>
              <a:defRPr/>
            </a:pPr>
            <a:fld id="{161627A0-52BE-49C3-90CB-787EE860760A}"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635021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977" y="152718"/>
            <a:ext cx="8189650" cy="1085532"/>
          </a:xfrm>
        </p:spPr>
        <p:txBody>
          <a:bodyPr/>
          <a:lstStyle/>
          <a:p>
            <a:pPr algn="ctr"/>
            <a:r>
              <a:rPr lang="en-US" dirty="0" smtClean="0">
                <a:effectLst>
                  <a:outerShdw blurRad="38100" dist="38100" dir="2700000" algn="tl">
                    <a:srgbClr val="000000">
                      <a:alpha val="43137"/>
                    </a:srgbClr>
                  </a:outerShdw>
                </a:effectLst>
              </a:rPr>
              <a:t>“No” Human Subjects Involved</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74977" y="931333"/>
            <a:ext cx="8731956" cy="3347156"/>
          </a:xfrm>
        </p:spPr>
        <p:txBody>
          <a:bodyPr>
            <a:normAutofit/>
          </a:bodyPr>
          <a:lstStyle/>
          <a:p>
            <a:pPr>
              <a:spcAft>
                <a:spcPts val="0"/>
              </a:spcAft>
            </a:pPr>
            <a:r>
              <a:rPr lang="en-US" sz="2700" dirty="0" smtClean="0">
                <a:solidFill>
                  <a:schemeClr val="tx1">
                    <a:lumMod val="75000"/>
                    <a:lumOff val="25000"/>
                  </a:schemeClr>
                </a:solidFill>
              </a:rPr>
              <a:t>Data or specimen </a:t>
            </a:r>
            <a:r>
              <a:rPr lang="en-US" sz="2700" b="1" i="1" dirty="0" smtClean="0">
                <a:solidFill>
                  <a:schemeClr val="tx1">
                    <a:lumMod val="75000"/>
                    <a:lumOff val="25000"/>
                  </a:schemeClr>
                </a:solidFill>
              </a:rPr>
              <a:t>not collected specifically </a:t>
            </a:r>
            <a:r>
              <a:rPr lang="en-US" sz="2700" dirty="0" smtClean="0">
                <a:solidFill>
                  <a:schemeClr val="tx1">
                    <a:lumMod val="75000"/>
                    <a:lumOff val="25000"/>
                  </a:schemeClr>
                </a:solidFill>
              </a:rPr>
              <a:t>for this study and </a:t>
            </a:r>
            <a:r>
              <a:rPr lang="en-US" sz="2700" b="1" i="1" dirty="0" smtClean="0">
                <a:solidFill>
                  <a:schemeClr val="tx1">
                    <a:lumMod val="75000"/>
                    <a:lumOff val="25000"/>
                  </a:schemeClr>
                </a:solidFill>
              </a:rPr>
              <a:t>no access </a:t>
            </a:r>
            <a:r>
              <a:rPr lang="en-US" sz="2700" dirty="0" smtClean="0">
                <a:solidFill>
                  <a:schemeClr val="tx1">
                    <a:lumMod val="75000"/>
                    <a:lumOff val="25000"/>
                  </a:schemeClr>
                </a:solidFill>
              </a:rPr>
              <a:t>to identifiers</a:t>
            </a:r>
          </a:p>
          <a:p>
            <a:pPr lvl="1">
              <a:spcAft>
                <a:spcPts val="600"/>
              </a:spcAft>
            </a:pPr>
            <a:r>
              <a:rPr lang="en-US" dirty="0" smtClean="0">
                <a:solidFill>
                  <a:schemeClr val="tx1">
                    <a:lumMod val="75000"/>
                    <a:lumOff val="25000"/>
                  </a:schemeClr>
                </a:solidFill>
              </a:rPr>
              <a:t>Check “No” on application</a:t>
            </a:r>
          </a:p>
          <a:p>
            <a:pPr>
              <a:spcAft>
                <a:spcPts val="0"/>
              </a:spcAft>
            </a:pPr>
            <a:r>
              <a:rPr lang="en-US" sz="2700" dirty="0" smtClean="0">
                <a:solidFill>
                  <a:schemeClr val="tx1">
                    <a:lumMod val="75000"/>
                    <a:lumOff val="25000"/>
                  </a:schemeClr>
                </a:solidFill>
              </a:rPr>
              <a:t>Must </a:t>
            </a:r>
            <a:r>
              <a:rPr lang="en-US" sz="2700" b="1" i="1" dirty="0" smtClean="0">
                <a:solidFill>
                  <a:schemeClr val="tx1">
                    <a:lumMod val="75000"/>
                    <a:lumOff val="25000"/>
                  </a:schemeClr>
                </a:solidFill>
              </a:rPr>
              <a:t>justify</a:t>
            </a:r>
            <a:r>
              <a:rPr lang="en-US" sz="2700" dirty="0" smtClean="0">
                <a:solidFill>
                  <a:schemeClr val="tx1">
                    <a:lumMod val="75000"/>
                    <a:lumOff val="25000"/>
                  </a:schemeClr>
                </a:solidFill>
              </a:rPr>
              <a:t> your designation of “No” human subjects</a:t>
            </a:r>
          </a:p>
          <a:p>
            <a:pPr lvl="1"/>
            <a:r>
              <a:rPr lang="en-US" dirty="0" smtClean="0">
                <a:solidFill>
                  <a:schemeClr val="tx1">
                    <a:lumMod val="75000"/>
                    <a:lumOff val="25000"/>
                  </a:schemeClr>
                </a:solidFill>
              </a:rPr>
              <a:t>Explain in Research Strategy OR</a:t>
            </a:r>
          </a:p>
          <a:p>
            <a:pPr lvl="1"/>
            <a:r>
              <a:rPr lang="en-US" dirty="0" smtClean="0">
                <a:solidFill>
                  <a:schemeClr val="tx1">
                    <a:lumMod val="75000"/>
                    <a:lumOff val="25000"/>
                  </a:schemeClr>
                </a:solidFill>
              </a:rPr>
              <a:t>Can add separate HS section </a:t>
            </a: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35</a:t>
            </a:fld>
            <a:endParaRPr lang="en-US" dirty="0">
              <a:solidFill>
                <a:prstClr val="black"/>
              </a:solidFill>
            </a:endParaRPr>
          </a:p>
        </p:txBody>
      </p:sp>
      <p:sp>
        <p:nvSpPr>
          <p:cNvPr id="2" name="Rounded Rectangle 1"/>
          <p:cNvSpPr/>
          <p:nvPr/>
        </p:nvSpPr>
        <p:spPr>
          <a:xfrm>
            <a:off x="450144" y="4030626"/>
            <a:ext cx="8319911" cy="2052956"/>
          </a:xfrm>
          <a:prstGeom prst="roundRect">
            <a:avLst/>
          </a:prstGeom>
          <a:solidFill>
            <a:schemeClr val="accent1">
              <a:lumMod val="20000"/>
              <a:lumOff val="80000"/>
            </a:schemeClr>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600"/>
              </a:spcAft>
            </a:pPr>
            <a:r>
              <a:rPr lang="en-US" sz="2000" u="sng" dirty="0">
                <a:solidFill>
                  <a:prstClr val="black"/>
                </a:solidFill>
              </a:rPr>
              <a:t>Key Points</a:t>
            </a:r>
          </a:p>
          <a:p>
            <a:pPr lvl="1" indent="-182880" fontAlgn="auto">
              <a:spcBef>
                <a:spcPts val="0"/>
              </a:spcBef>
              <a:spcAft>
                <a:spcPts val="0"/>
              </a:spcAft>
              <a:buClr>
                <a:srgbClr val="20558A"/>
              </a:buClr>
              <a:buFont typeface="Arial" pitchFamily="34" charset="0"/>
              <a:buChar char="•"/>
            </a:pPr>
            <a:r>
              <a:rPr lang="en-US" sz="2000" dirty="0">
                <a:solidFill>
                  <a:prstClr val="black"/>
                </a:solidFill>
              </a:rPr>
              <a:t> Not collected for your proposed research</a:t>
            </a:r>
          </a:p>
          <a:p>
            <a:pPr marL="685800" lvl="2" indent="-182880" fontAlgn="auto">
              <a:spcBef>
                <a:spcPts val="0"/>
              </a:spcBef>
              <a:spcAft>
                <a:spcPts val="600"/>
              </a:spcAft>
              <a:buClr>
                <a:srgbClr val="20558A"/>
              </a:buClr>
              <a:buFont typeface="Arial" pitchFamily="34" charset="0"/>
              <a:buChar char="•"/>
            </a:pPr>
            <a:r>
              <a:rPr lang="en-US" dirty="0" smtClean="0">
                <a:solidFill>
                  <a:srgbClr val="1008D6"/>
                </a:solidFill>
              </a:rPr>
              <a:t>Discuss </a:t>
            </a:r>
            <a:r>
              <a:rPr lang="en-US" dirty="0">
                <a:solidFill>
                  <a:srgbClr val="1008D6"/>
                </a:solidFill>
              </a:rPr>
              <a:t>source (repository, purchased commercially)</a:t>
            </a:r>
          </a:p>
          <a:p>
            <a:pPr lvl="1" indent="-182880" fontAlgn="auto">
              <a:spcBef>
                <a:spcPts val="0"/>
              </a:spcBef>
              <a:spcAft>
                <a:spcPts val="0"/>
              </a:spcAft>
              <a:buClr>
                <a:srgbClr val="20558A"/>
              </a:buClr>
              <a:buFont typeface="Arial" pitchFamily="34" charset="0"/>
              <a:buChar char="•"/>
            </a:pPr>
            <a:r>
              <a:rPr lang="en-US" sz="2000" dirty="0">
                <a:solidFill>
                  <a:prstClr val="black"/>
                </a:solidFill>
              </a:rPr>
              <a:t>None of investigators </a:t>
            </a:r>
            <a:r>
              <a:rPr lang="en-US" sz="2000" dirty="0" smtClean="0">
                <a:solidFill>
                  <a:prstClr val="black"/>
                </a:solidFill>
              </a:rPr>
              <a:t>have access </a:t>
            </a:r>
            <a:r>
              <a:rPr lang="en-US" sz="2000" dirty="0">
                <a:solidFill>
                  <a:prstClr val="black"/>
                </a:solidFill>
              </a:rPr>
              <a:t>to ID (or code key)</a:t>
            </a:r>
          </a:p>
          <a:p>
            <a:pPr marL="685800" lvl="2" indent="-182880" fontAlgn="auto">
              <a:spcBef>
                <a:spcPts val="0"/>
              </a:spcBef>
              <a:spcAft>
                <a:spcPts val="0"/>
              </a:spcAft>
              <a:buClr>
                <a:srgbClr val="20558A"/>
              </a:buClr>
              <a:buFont typeface="Arial" pitchFamily="34" charset="0"/>
              <a:buChar char="•"/>
            </a:pPr>
            <a:r>
              <a:rPr lang="en-US" dirty="0">
                <a:solidFill>
                  <a:srgbClr val="0033CC"/>
                </a:solidFill>
              </a:rPr>
              <a:t>Investigator = anyone involved in conduct of the research </a:t>
            </a:r>
            <a:r>
              <a:rPr lang="en-US" dirty="0" smtClean="0">
                <a:solidFill>
                  <a:srgbClr val="0033CC"/>
                </a:solidFill>
              </a:rPr>
              <a:t>beyond providing </a:t>
            </a:r>
            <a:r>
              <a:rPr lang="en-US" dirty="0">
                <a:solidFill>
                  <a:srgbClr val="0033CC"/>
                </a:solidFill>
              </a:rPr>
              <a:t>samples/data</a:t>
            </a:r>
          </a:p>
        </p:txBody>
      </p:sp>
    </p:spTree>
    <p:extLst>
      <p:ext uri="{BB962C8B-B14F-4D97-AF65-F5344CB8AC3E}">
        <p14:creationId xmlns:p14="http://schemas.microsoft.com/office/powerpoint/2010/main" val="1941617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Tricky Situations</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066800"/>
            <a:ext cx="8229600" cy="4324350"/>
          </a:xfrm>
        </p:spPr>
        <p:txBody>
          <a:bodyPr>
            <a:normAutofit fontScale="85000" lnSpcReduction="20000"/>
          </a:bodyPr>
          <a:lstStyle/>
          <a:p>
            <a:r>
              <a:rPr lang="en-US" dirty="0" smtClean="0">
                <a:solidFill>
                  <a:schemeClr val="tx1">
                    <a:lumMod val="75000"/>
                    <a:lumOff val="25000"/>
                  </a:schemeClr>
                </a:solidFill>
              </a:rPr>
              <a:t>Investigator was involved in original data collection or has association w/ source</a:t>
            </a:r>
          </a:p>
          <a:p>
            <a:pPr marL="109537"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Excess samples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Vague Terminology:  de-identified, anonymized</a:t>
            </a:r>
          </a:p>
          <a:p>
            <a:endParaRPr lang="en-US" dirty="0" smtClean="0">
              <a:solidFill>
                <a:schemeClr val="tx1">
                  <a:lumMod val="75000"/>
                  <a:lumOff val="25000"/>
                </a:schemeClr>
              </a:solidFill>
            </a:endParaRPr>
          </a:p>
          <a:p>
            <a:r>
              <a:rPr lang="en-US" dirty="0" smtClean="0">
                <a:solidFill>
                  <a:schemeClr val="tx1">
                    <a:lumMod val="75000"/>
                    <a:lumOff val="25000"/>
                  </a:schemeClr>
                </a:solidFill>
              </a:rPr>
              <a:t>Collecting samples w/o identifiers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Cell lines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36</a:t>
            </a:fld>
            <a:endParaRPr lang="en-US" dirty="0">
              <a:solidFill>
                <a:prstClr val="black"/>
              </a:solidFill>
            </a:endParaRPr>
          </a:p>
        </p:txBody>
      </p:sp>
      <p:sp>
        <p:nvSpPr>
          <p:cNvPr id="2" name="Oval 1"/>
          <p:cNvSpPr/>
          <p:nvPr/>
        </p:nvSpPr>
        <p:spPr>
          <a:xfrm>
            <a:off x="6235843" y="4277032"/>
            <a:ext cx="2411007" cy="1927123"/>
          </a:xfrm>
          <a:prstGeom prst="ellipse">
            <a:avLst/>
          </a:prstGeom>
          <a:solidFill>
            <a:schemeClr val="accent1">
              <a:lumMod val="50000"/>
            </a:schemeClr>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2000" dirty="0" smtClean="0">
                <a:solidFill>
                  <a:prstClr val="white"/>
                </a:solidFill>
              </a:rPr>
              <a:t>Never assume. Make sure it’s in the application</a:t>
            </a:r>
          </a:p>
        </p:txBody>
      </p:sp>
    </p:spTree>
    <p:extLst>
      <p:ext uri="{BB962C8B-B14F-4D97-AF65-F5344CB8AC3E}">
        <p14:creationId xmlns:p14="http://schemas.microsoft.com/office/powerpoint/2010/main" val="3043089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066800"/>
          </a:xfrm>
        </p:spPr>
        <p:txBody>
          <a:bodyPr/>
          <a:lstStyle/>
          <a:p>
            <a:r>
              <a:rPr lang="en-US" dirty="0" smtClean="0">
                <a:effectLst>
                  <a:outerShdw blurRad="38100" dist="38100" dir="2700000" algn="tl">
                    <a:srgbClr val="000000">
                      <a:alpha val="43137"/>
                    </a:srgbClr>
                  </a:outerShdw>
                </a:effectLst>
              </a:rPr>
              <a:t>Options for using coded data/samples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324350"/>
          </a:xfrm>
        </p:spPr>
        <p:txBody>
          <a:bodyPr/>
          <a:lstStyle/>
          <a:p>
            <a:r>
              <a:rPr lang="en-US" dirty="0" smtClean="0">
                <a:solidFill>
                  <a:schemeClr val="tx1">
                    <a:lumMod val="85000"/>
                    <a:lumOff val="15000"/>
                  </a:schemeClr>
                </a:solidFill>
              </a:rPr>
              <a:t>If possible, break the link for the purposes of proposed study</a:t>
            </a:r>
          </a:p>
          <a:p>
            <a:pPr lvl="1"/>
            <a:r>
              <a:rPr lang="en-US" dirty="0" smtClean="0">
                <a:solidFill>
                  <a:schemeClr val="tx1">
                    <a:lumMod val="85000"/>
                    <a:lumOff val="15000"/>
                  </a:schemeClr>
                </a:solidFill>
              </a:rPr>
              <a:t>Honest broker to assemble data/samples without linkable code</a:t>
            </a:r>
          </a:p>
          <a:p>
            <a:pPr lvl="1"/>
            <a:endParaRPr lang="en-US" dirty="0" smtClean="0">
              <a:solidFill>
                <a:schemeClr val="tx1">
                  <a:lumMod val="85000"/>
                  <a:lumOff val="15000"/>
                </a:schemeClr>
              </a:solidFill>
            </a:endParaRPr>
          </a:p>
          <a:p>
            <a:r>
              <a:rPr lang="en-US" dirty="0" smtClean="0">
                <a:solidFill>
                  <a:schemeClr val="tx1">
                    <a:lumMod val="85000"/>
                    <a:lumOff val="15000"/>
                  </a:schemeClr>
                </a:solidFill>
              </a:rPr>
              <a:t>Can provider not have a role beyond providing?</a:t>
            </a: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038088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5197AF2-D48F-4781-89FF-67822517230F}" type="slidenum">
              <a:rPr lang="en-US" sz="1200">
                <a:solidFill>
                  <a:srgbClr val="20558A"/>
                </a:solidFill>
              </a:rPr>
              <a:pPr/>
              <a:t>38</a:t>
            </a:fld>
            <a:endParaRPr lang="en-US" sz="1200" dirty="0">
              <a:solidFill>
                <a:srgbClr val="20558A"/>
              </a:solidFill>
            </a:endParaRPr>
          </a:p>
        </p:txBody>
      </p:sp>
      <p:sp>
        <p:nvSpPr>
          <p:cNvPr id="128005" name="Rectangle 5"/>
          <p:cNvSpPr>
            <a:spLocks noGrp="1" noChangeArrowheads="1"/>
          </p:cNvSpPr>
          <p:nvPr>
            <p:ph type="title" idx="4294967295"/>
          </p:nvPr>
        </p:nvSpPr>
        <p:spPr>
          <a:xfrm>
            <a:off x="152400" y="185057"/>
            <a:ext cx="8763000" cy="1143000"/>
          </a:xfrm>
        </p:spPr>
        <p:txBody>
          <a:bodyPr>
            <a:normAutofit fontScale="90000"/>
          </a:bodyPr>
          <a:lstStyle/>
          <a:p>
            <a:pPr algn="ctr"/>
            <a:r>
              <a:rPr lang="en-US" dirty="0"/>
              <a:t> </a:t>
            </a:r>
            <a:r>
              <a:rPr lang="en-US" sz="3600" dirty="0">
                <a:solidFill>
                  <a:schemeClr val="accent1"/>
                </a:solidFill>
                <a:effectLst>
                  <a:outerShdw blurRad="38100" dist="38100" dir="2700000" algn="tl">
                    <a:srgbClr val="000000">
                      <a:alpha val="43137"/>
                    </a:srgbClr>
                  </a:outerShdw>
                </a:effectLst>
              </a:rPr>
              <a:t>Preparing the Human Subjects Section</a:t>
            </a:r>
          </a:p>
        </p:txBody>
      </p:sp>
      <p:sp>
        <p:nvSpPr>
          <p:cNvPr id="849924" name="Rectangle 6"/>
          <p:cNvSpPr>
            <a:spLocks noGrp="1" noChangeArrowheads="1"/>
          </p:cNvSpPr>
          <p:nvPr>
            <p:ph type="body" idx="4294967295"/>
          </p:nvPr>
        </p:nvSpPr>
        <p:spPr>
          <a:xfrm>
            <a:off x="381000" y="1447800"/>
            <a:ext cx="8229600" cy="4724400"/>
          </a:xfrm>
        </p:spPr>
        <p:txBody>
          <a:bodyPr/>
          <a:lstStyle/>
          <a:p>
            <a:pPr>
              <a:spcBef>
                <a:spcPts val="600"/>
              </a:spcBef>
              <a:spcAft>
                <a:spcPts val="2400"/>
              </a:spcAft>
            </a:pPr>
            <a:r>
              <a:rPr lang="en-US" sz="2800" b="1" dirty="0">
                <a:solidFill>
                  <a:schemeClr val="accent1"/>
                </a:solidFill>
              </a:rPr>
              <a:t>Use </a:t>
            </a:r>
            <a:r>
              <a:rPr lang="en-US" sz="2800" b="1" dirty="0" smtClean="0">
                <a:solidFill>
                  <a:schemeClr val="accent1"/>
                </a:solidFill>
                <a:hlinkClick r:id="rId3"/>
              </a:rPr>
              <a:t> Instructions for Preparing HS section</a:t>
            </a:r>
            <a:endParaRPr lang="en-US" sz="2800" b="1" dirty="0">
              <a:solidFill>
                <a:schemeClr val="accent1"/>
              </a:solidFill>
            </a:endParaRPr>
          </a:p>
          <a:p>
            <a:pPr>
              <a:spcBef>
                <a:spcPts val="600"/>
              </a:spcBef>
            </a:pPr>
            <a:r>
              <a:rPr lang="en-US" sz="2800" b="1" dirty="0" smtClean="0">
                <a:solidFill>
                  <a:schemeClr val="accent1"/>
                </a:solidFill>
              </a:rPr>
              <a:t>Select one of 6 scenarios:</a:t>
            </a:r>
          </a:p>
          <a:p>
            <a:pPr marL="393192" lvl="1" indent="0">
              <a:spcBef>
                <a:spcPts val="600"/>
              </a:spcBef>
              <a:spcAft>
                <a:spcPts val="600"/>
              </a:spcAft>
              <a:buNone/>
            </a:pPr>
            <a:r>
              <a:rPr lang="en-US" sz="2400" dirty="0" smtClean="0">
                <a:solidFill>
                  <a:schemeClr val="tx1">
                    <a:lumMod val="75000"/>
                    <a:lumOff val="25000"/>
                  </a:schemeClr>
                </a:solidFill>
              </a:rPr>
              <a:t>A</a:t>
            </a:r>
            <a:r>
              <a:rPr lang="en-US" sz="2400" dirty="0">
                <a:solidFill>
                  <a:schemeClr val="tx1">
                    <a:lumMod val="75000"/>
                    <a:lumOff val="25000"/>
                  </a:schemeClr>
                </a:solidFill>
              </a:rPr>
              <a:t>. No Human </a:t>
            </a:r>
            <a:r>
              <a:rPr lang="en-US" sz="2400" dirty="0" smtClean="0">
                <a:solidFill>
                  <a:schemeClr val="tx1">
                    <a:lumMod val="75000"/>
                    <a:lumOff val="25000"/>
                  </a:schemeClr>
                </a:solidFill>
              </a:rPr>
              <a:t>Subjects</a:t>
            </a:r>
          </a:p>
          <a:p>
            <a:pPr marL="393192" lvl="1" indent="0">
              <a:spcBef>
                <a:spcPts val="600"/>
              </a:spcBef>
              <a:spcAft>
                <a:spcPts val="600"/>
              </a:spcAft>
              <a:buNone/>
            </a:pPr>
            <a:r>
              <a:rPr lang="en-US" sz="2400" dirty="0" smtClean="0">
                <a:solidFill>
                  <a:schemeClr val="tx1">
                    <a:lumMod val="75000"/>
                    <a:lumOff val="25000"/>
                  </a:schemeClr>
                </a:solidFill>
              </a:rPr>
              <a:t>B</a:t>
            </a:r>
            <a:r>
              <a:rPr lang="en-US" sz="2400" dirty="0">
                <a:solidFill>
                  <a:schemeClr val="tx1">
                    <a:lumMod val="75000"/>
                    <a:lumOff val="25000"/>
                  </a:schemeClr>
                </a:solidFill>
              </a:rPr>
              <a:t>. Non-Exempt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C</a:t>
            </a:r>
            <a:r>
              <a:rPr lang="en-US" sz="2400" dirty="0">
                <a:solidFill>
                  <a:schemeClr val="tx1">
                    <a:lumMod val="75000"/>
                    <a:lumOff val="25000"/>
                  </a:schemeClr>
                </a:solidFill>
              </a:rPr>
              <a:t>. Exempt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D</a:t>
            </a:r>
            <a:r>
              <a:rPr lang="en-US" sz="2400" dirty="0">
                <a:solidFill>
                  <a:schemeClr val="tx1">
                    <a:lumMod val="75000"/>
                    <a:lumOff val="25000"/>
                  </a:schemeClr>
                </a:solidFill>
              </a:rPr>
              <a:t>. Delayed-Onset of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E</a:t>
            </a:r>
            <a:r>
              <a:rPr lang="en-US" sz="2400" dirty="0">
                <a:solidFill>
                  <a:schemeClr val="tx1">
                    <a:lumMod val="75000"/>
                    <a:lumOff val="25000"/>
                  </a:schemeClr>
                </a:solidFill>
              </a:rPr>
              <a:t>. Clinical Trial </a:t>
            </a:r>
            <a:endParaRPr lang="en-US" sz="2400" dirty="0" smtClean="0">
              <a:solidFill>
                <a:schemeClr val="tx1">
                  <a:lumMod val="75000"/>
                  <a:lumOff val="25000"/>
                </a:schemeClr>
              </a:solidFill>
            </a:endParaRPr>
          </a:p>
          <a:p>
            <a:pPr marL="393192" lvl="1" indent="0">
              <a:spcBef>
                <a:spcPts val="600"/>
              </a:spcBef>
              <a:spcAft>
                <a:spcPts val="600"/>
              </a:spcAft>
              <a:buNone/>
            </a:pPr>
            <a:r>
              <a:rPr lang="en-US" sz="2400" dirty="0" smtClean="0">
                <a:solidFill>
                  <a:schemeClr val="tx1">
                    <a:lumMod val="75000"/>
                    <a:lumOff val="25000"/>
                  </a:schemeClr>
                </a:solidFill>
              </a:rPr>
              <a:t>F</a:t>
            </a:r>
            <a:r>
              <a:rPr lang="en-US" sz="2400" dirty="0">
                <a:solidFill>
                  <a:schemeClr val="tx1">
                    <a:lumMod val="75000"/>
                    <a:lumOff val="25000"/>
                  </a:schemeClr>
                </a:solidFill>
              </a:rPr>
              <a:t>.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4EFBE11E-0F34-4A13-A8C9-A62AE69CBC0D}" type="slidenum">
              <a:rPr lang="en-US" sz="1000" b="1">
                <a:solidFill>
                  <a:prstClr val="white"/>
                </a:solidFill>
                <a:latin typeface="Helvetica"/>
                <a:cs typeface="Arial" charset="0"/>
              </a:rPr>
              <a:pPr algn="r" fontAlgn="auto">
                <a:spcBef>
                  <a:spcPts val="0"/>
                </a:spcBef>
                <a:spcAft>
                  <a:spcPts val="0"/>
                </a:spcAft>
              </a:pPr>
              <a:t>38</a:t>
            </a:fld>
            <a:endParaRPr lang="en-US" sz="1000" b="1">
              <a:solidFill>
                <a:prstClr val="white"/>
              </a:solidFill>
              <a:latin typeface="Helvetica"/>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0C7F162-4D4D-4EB3-A457-F009B6E4B3CC}" type="slidenum">
              <a:rPr lang="en-US" sz="1000" b="1">
                <a:solidFill>
                  <a:prstClr val="white"/>
                </a:solidFill>
                <a:latin typeface="Tahoma" charset="0"/>
                <a:cs typeface="+mn-cs"/>
              </a:rPr>
              <a:pPr algn="r" fontAlgn="auto">
                <a:spcBef>
                  <a:spcPts val="0"/>
                </a:spcBef>
                <a:spcAft>
                  <a:spcPts val="0"/>
                </a:spcAft>
                <a:defRPr/>
              </a:pPr>
              <a:t>38</a:t>
            </a:fld>
            <a:endParaRPr lang="en-US" sz="1000" b="1" dirty="0">
              <a:solidFill>
                <a:prstClr val="white"/>
              </a:solidFill>
              <a:latin typeface="Tahoma" charset="0"/>
              <a:cs typeface="+mn-cs"/>
            </a:endParaRPr>
          </a:p>
        </p:txBody>
      </p:sp>
    </p:spTree>
    <p:extLst>
      <p:ext uri="{BB962C8B-B14F-4D97-AF65-F5344CB8AC3E}">
        <p14:creationId xmlns:p14="http://schemas.microsoft.com/office/powerpoint/2010/main" val="1277917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5197AF2-D48F-4781-89FF-67822517230F}" type="slidenum">
              <a:rPr lang="en-US" sz="1200">
                <a:solidFill>
                  <a:srgbClr val="20558A"/>
                </a:solidFill>
              </a:rPr>
              <a:pPr/>
              <a:t>39</a:t>
            </a:fld>
            <a:endParaRPr lang="en-US" sz="1200" dirty="0">
              <a:solidFill>
                <a:srgbClr val="20558A"/>
              </a:solidFill>
            </a:endParaRPr>
          </a:p>
        </p:txBody>
      </p:sp>
      <p:sp>
        <p:nvSpPr>
          <p:cNvPr id="128005" name="Rectangle 5"/>
          <p:cNvSpPr>
            <a:spLocks noGrp="1" noChangeArrowheads="1"/>
          </p:cNvSpPr>
          <p:nvPr>
            <p:ph type="title" idx="4294967295"/>
          </p:nvPr>
        </p:nvSpPr>
        <p:spPr>
          <a:xfrm>
            <a:off x="152400" y="185057"/>
            <a:ext cx="8763000" cy="1143000"/>
          </a:xfrm>
        </p:spPr>
        <p:txBody>
          <a:bodyPr>
            <a:normAutofit fontScale="90000"/>
          </a:bodyPr>
          <a:lstStyle/>
          <a:p>
            <a:pPr algn="ctr"/>
            <a:r>
              <a:rPr lang="en-US" dirty="0"/>
              <a:t> </a:t>
            </a:r>
            <a:r>
              <a:rPr lang="en-US" sz="3600" dirty="0">
                <a:solidFill>
                  <a:schemeClr val="accent1"/>
                </a:solidFill>
                <a:effectLst>
                  <a:outerShdw blurRad="38100" dist="38100" dir="2700000" algn="tl">
                    <a:srgbClr val="000000">
                      <a:alpha val="43137"/>
                    </a:srgbClr>
                  </a:outerShdw>
                </a:effectLst>
              </a:rPr>
              <a:t>Preparing the Human Subjects Section</a:t>
            </a:r>
          </a:p>
        </p:txBody>
      </p:sp>
      <p:sp>
        <p:nvSpPr>
          <p:cNvPr id="849924" name="Rectangle 6"/>
          <p:cNvSpPr>
            <a:spLocks noGrp="1" noChangeArrowheads="1"/>
          </p:cNvSpPr>
          <p:nvPr>
            <p:ph type="body" idx="4294967295"/>
          </p:nvPr>
        </p:nvSpPr>
        <p:spPr>
          <a:xfrm>
            <a:off x="381000" y="1447800"/>
            <a:ext cx="8229600" cy="4724400"/>
          </a:xfrm>
        </p:spPr>
        <p:txBody>
          <a:bodyPr/>
          <a:lstStyle/>
          <a:p>
            <a:pPr>
              <a:spcBef>
                <a:spcPts val="600"/>
              </a:spcBef>
              <a:spcAft>
                <a:spcPts val="2400"/>
              </a:spcAft>
            </a:pPr>
            <a:r>
              <a:rPr lang="en-US" sz="2800" b="1" dirty="0">
                <a:solidFill>
                  <a:schemeClr val="accent1"/>
                </a:solidFill>
              </a:rPr>
              <a:t>Use </a:t>
            </a:r>
            <a:r>
              <a:rPr lang="en-US" sz="2800" b="1" dirty="0" smtClean="0">
                <a:solidFill>
                  <a:schemeClr val="accent1"/>
                </a:solidFill>
                <a:hlinkClick r:id="rId3"/>
              </a:rPr>
              <a:t> Instructions for Preparing HS section</a:t>
            </a:r>
            <a:endParaRPr lang="en-US" sz="2800" b="1" dirty="0">
              <a:solidFill>
                <a:schemeClr val="accent1"/>
              </a:solidFill>
            </a:endParaRPr>
          </a:p>
          <a:p>
            <a:pPr>
              <a:spcBef>
                <a:spcPts val="600"/>
              </a:spcBef>
            </a:pPr>
            <a:r>
              <a:rPr lang="en-US" sz="2800" b="1" dirty="0" smtClean="0">
                <a:solidFill>
                  <a:schemeClr val="accent1"/>
                </a:solidFill>
              </a:rPr>
              <a:t>Select one of 6 scenarios:</a:t>
            </a:r>
          </a:p>
          <a:p>
            <a:pPr marL="393192" lvl="1" indent="0">
              <a:spcBef>
                <a:spcPts val="600"/>
              </a:spcBef>
              <a:spcAft>
                <a:spcPts val="600"/>
              </a:spcAft>
              <a:buNone/>
            </a:pPr>
            <a:r>
              <a:rPr lang="en-US" sz="2400" dirty="0" smtClean="0">
                <a:solidFill>
                  <a:schemeClr val="tx1">
                    <a:lumMod val="75000"/>
                    <a:lumOff val="25000"/>
                  </a:schemeClr>
                </a:solidFill>
              </a:rPr>
              <a:t>A</a:t>
            </a:r>
            <a:r>
              <a:rPr lang="en-US" sz="2400" dirty="0">
                <a:solidFill>
                  <a:schemeClr val="tx1">
                    <a:lumMod val="75000"/>
                    <a:lumOff val="25000"/>
                  </a:schemeClr>
                </a:solidFill>
              </a:rPr>
              <a:t>. No Human </a:t>
            </a:r>
            <a:r>
              <a:rPr lang="en-US" sz="2400" dirty="0" smtClean="0">
                <a:solidFill>
                  <a:schemeClr val="tx1">
                    <a:lumMod val="75000"/>
                    <a:lumOff val="25000"/>
                  </a:schemeClr>
                </a:solidFill>
              </a:rPr>
              <a:t>Subjects</a:t>
            </a:r>
          </a:p>
          <a:p>
            <a:pPr marL="393192" lvl="1" indent="0">
              <a:spcBef>
                <a:spcPts val="600"/>
              </a:spcBef>
              <a:spcAft>
                <a:spcPts val="600"/>
              </a:spcAft>
              <a:buNone/>
            </a:pPr>
            <a:r>
              <a:rPr lang="en-US" sz="2400" dirty="0" smtClean="0">
                <a:solidFill>
                  <a:schemeClr val="bg1">
                    <a:lumMod val="75000"/>
                  </a:schemeClr>
                </a:solidFill>
              </a:rPr>
              <a:t>B</a:t>
            </a:r>
            <a:r>
              <a:rPr lang="en-US" sz="2400" dirty="0">
                <a:solidFill>
                  <a:schemeClr val="bg1">
                    <a:lumMod val="75000"/>
                  </a:schemeClr>
                </a:solidFill>
              </a:rPr>
              <a:t>. Non-Exempt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bg1">
                    <a:lumMod val="75000"/>
                  </a:schemeClr>
                </a:solidFill>
              </a:rPr>
              <a:t>C</a:t>
            </a:r>
            <a:r>
              <a:rPr lang="en-US" sz="2400" dirty="0">
                <a:solidFill>
                  <a:schemeClr val="bg1">
                    <a:lumMod val="75000"/>
                  </a:schemeClr>
                </a:solidFill>
              </a:rPr>
              <a:t>. Exempt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bg1">
                    <a:lumMod val="75000"/>
                  </a:schemeClr>
                </a:solidFill>
              </a:rPr>
              <a:t>D</a:t>
            </a:r>
            <a:r>
              <a:rPr lang="en-US" sz="2400" dirty="0">
                <a:solidFill>
                  <a:schemeClr val="bg1">
                    <a:lumMod val="75000"/>
                  </a:schemeClr>
                </a:solidFill>
              </a:rPr>
              <a:t>. Delayed-Onset of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bg1">
                    <a:lumMod val="75000"/>
                  </a:schemeClr>
                </a:solidFill>
              </a:rPr>
              <a:t>E</a:t>
            </a:r>
            <a:r>
              <a:rPr lang="en-US" sz="2400" dirty="0">
                <a:solidFill>
                  <a:schemeClr val="bg1">
                    <a:lumMod val="75000"/>
                  </a:schemeClr>
                </a:solidFill>
              </a:rPr>
              <a:t>. Clinical Trial </a:t>
            </a:r>
            <a:endParaRPr lang="en-US" sz="2400" dirty="0" smtClean="0">
              <a:solidFill>
                <a:schemeClr val="bg1">
                  <a:lumMod val="75000"/>
                </a:schemeClr>
              </a:solidFill>
            </a:endParaRPr>
          </a:p>
          <a:p>
            <a:pPr marL="393192" lvl="1" indent="0">
              <a:spcBef>
                <a:spcPts val="600"/>
              </a:spcBef>
              <a:spcAft>
                <a:spcPts val="600"/>
              </a:spcAft>
              <a:buNone/>
            </a:pPr>
            <a:r>
              <a:rPr lang="en-US" sz="2400" dirty="0" smtClean="0">
                <a:solidFill>
                  <a:schemeClr val="bg1">
                    <a:lumMod val="75000"/>
                  </a:schemeClr>
                </a:solidFill>
              </a:rPr>
              <a:t>F</a:t>
            </a:r>
            <a:r>
              <a:rPr lang="en-US" sz="2400" dirty="0">
                <a:solidFill>
                  <a:schemeClr val="bg1">
                    <a:lumMod val="75000"/>
                  </a:schemeClr>
                </a:solidFill>
              </a:rPr>
              <a:t>.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4EFBE11E-0F34-4A13-A8C9-A62AE69CBC0D}" type="slidenum">
              <a:rPr lang="en-US" sz="1000" b="1">
                <a:solidFill>
                  <a:prstClr val="white"/>
                </a:solidFill>
                <a:latin typeface="Helvetica"/>
                <a:cs typeface="Arial" charset="0"/>
              </a:rPr>
              <a:pPr algn="r" fontAlgn="auto">
                <a:spcBef>
                  <a:spcPts val="0"/>
                </a:spcBef>
                <a:spcAft>
                  <a:spcPts val="0"/>
                </a:spcAft>
              </a:pPr>
              <a:t>39</a:t>
            </a:fld>
            <a:endParaRPr lang="en-US" sz="1000" b="1">
              <a:solidFill>
                <a:prstClr val="white"/>
              </a:solidFill>
              <a:latin typeface="Helvetica"/>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0C7F162-4D4D-4EB3-A457-F009B6E4B3CC}" type="slidenum">
              <a:rPr lang="en-US" sz="1000" b="1">
                <a:solidFill>
                  <a:prstClr val="white"/>
                </a:solidFill>
                <a:latin typeface="Tahoma" charset="0"/>
                <a:cs typeface="+mn-cs"/>
              </a:rPr>
              <a:pPr algn="r" fontAlgn="auto">
                <a:spcBef>
                  <a:spcPts val="0"/>
                </a:spcBef>
                <a:spcAft>
                  <a:spcPts val="0"/>
                </a:spcAft>
                <a:defRPr/>
              </a:pPr>
              <a:t>39</a:t>
            </a:fld>
            <a:endParaRPr lang="en-US" sz="1000" b="1" dirty="0">
              <a:solidFill>
                <a:prstClr val="white"/>
              </a:solidFill>
              <a:latin typeface="Tahoma" charset="0"/>
              <a:cs typeface="+mn-cs"/>
            </a:endParaRPr>
          </a:p>
        </p:txBody>
      </p:sp>
      <p:sp>
        <p:nvSpPr>
          <p:cNvPr id="2" name="Rounded Rectangle 1"/>
          <p:cNvSpPr/>
          <p:nvPr/>
        </p:nvSpPr>
        <p:spPr>
          <a:xfrm>
            <a:off x="1388533" y="3265513"/>
            <a:ext cx="6479823" cy="3097187"/>
          </a:xfrm>
          <a:prstGeom prst="roundRect">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lnSpc>
                <a:spcPct val="150000"/>
              </a:lnSpc>
              <a:spcBef>
                <a:spcPts val="0"/>
              </a:spcBef>
              <a:spcAft>
                <a:spcPts val="0"/>
              </a:spcAft>
            </a:pPr>
            <a:r>
              <a:rPr lang="en-US" sz="2000" dirty="0" smtClean="0">
                <a:solidFill>
                  <a:prstClr val="black"/>
                </a:solidFill>
              </a:rPr>
              <a:t>If using human materials describe source; can upload a Protection of Human Subjects section.</a:t>
            </a:r>
          </a:p>
          <a:p>
            <a:pPr algn="ctr" fontAlgn="auto">
              <a:lnSpc>
                <a:spcPct val="150000"/>
              </a:lnSpc>
              <a:spcBef>
                <a:spcPts val="0"/>
              </a:spcBef>
              <a:spcAft>
                <a:spcPts val="0"/>
              </a:spcAft>
            </a:pPr>
            <a:r>
              <a:rPr lang="en-US" sz="2000" dirty="0" smtClean="0">
                <a:solidFill>
                  <a:prstClr val="black"/>
                </a:solidFill>
              </a:rPr>
              <a:t>May need to discuss whether specimens or data were collected specifically for study and whether anyone can access subject identifiers.</a:t>
            </a:r>
          </a:p>
        </p:txBody>
      </p:sp>
      <p:sp>
        <p:nvSpPr>
          <p:cNvPr id="3" name="Oval 2"/>
          <p:cNvSpPr/>
          <p:nvPr/>
        </p:nvSpPr>
        <p:spPr>
          <a:xfrm>
            <a:off x="5761703" y="269860"/>
            <a:ext cx="2848897" cy="24973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smtClean="0">
                <a:solidFill>
                  <a:prstClr val="black"/>
                </a:solidFill>
              </a:rPr>
              <a:t>Reviewers can’t assume. </a:t>
            </a:r>
          </a:p>
          <a:p>
            <a:pPr algn="ctr" fontAlgn="auto">
              <a:spcBef>
                <a:spcPts val="0"/>
              </a:spcBef>
              <a:spcAft>
                <a:spcPts val="0"/>
              </a:spcAft>
            </a:pPr>
            <a:r>
              <a:rPr lang="en-US" sz="2000" dirty="0" smtClean="0">
                <a:solidFill>
                  <a:prstClr val="black"/>
                </a:solidFill>
              </a:rPr>
              <a:t>Not being clear can delay your award.</a:t>
            </a:r>
          </a:p>
        </p:txBody>
      </p:sp>
    </p:spTree>
    <p:extLst>
      <p:ext uri="{BB962C8B-B14F-4D97-AF65-F5344CB8AC3E}">
        <p14:creationId xmlns:p14="http://schemas.microsoft.com/office/powerpoint/2010/main" val="24708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990600"/>
          </a:xfrm>
        </p:spPr>
        <p:txBody>
          <a:bodyPr rtlCol="0">
            <a:noAutofit/>
          </a:bodyPr>
          <a:lstStyle/>
          <a:p>
            <a:pPr eaLnBrk="1" fontAlgn="auto" hangingPunct="1">
              <a:spcAft>
                <a:spcPts val="0"/>
              </a:spcAft>
              <a:defRPr/>
            </a:pPr>
            <a:r>
              <a:rPr lang="en-US" altLang="en-US" dirty="0">
                <a:cs typeface="Tahoma" pitchFamily="34" charset="0"/>
              </a:rPr>
              <a:t>Who is OHRP?</a:t>
            </a:r>
            <a:r>
              <a:rPr lang="en-US" altLang="en-US" sz="3600" dirty="0">
                <a:cs typeface="Tahoma" pitchFamily="34" charset="0"/>
              </a:rPr>
              <a:t/>
            </a:r>
            <a:br>
              <a:rPr lang="en-US" altLang="en-US" sz="3600" dirty="0">
                <a:cs typeface="Tahoma" pitchFamily="34" charset="0"/>
              </a:rPr>
            </a:br>
            <a:r>
              <a:rPr lang="en-US" altLang="en-US" sz="3200" i="1" dirty="0">
                <a:cs typeface="Tahoma" pitchFamily="34" charset="0"/>
              </a:rPr>
              <a:t>Office for Human Research Protections</a:t>
            </a:r>
            <a:endParaRPr lang="en-US" sz="3200" dirty="0">
              <a:solidFill>
                <a:schemeClr val="accent3">
                  <a:lumMod val="50000"/>
                </a:schemeClr>
              </a:solidFill>
            </a:endParaRPr>
          </a:p>
        </p:txBody>
      </p:sp>
      <p:sp>
        <p:nvSpPr>
          <p:cNvPr id="68611"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9DE207D-362A-4A5D-AF09-16A5B4CC05F1}" type="slidenum">
              <a:rPr lang="en-US" altLang="en-US" smtClean="0">
                <a:solidFill>
                  <a:prstClr val="black"/>
                </a:solidFill>
              </a:rPr>
              <a:pPr eaLnBrk="1" hangingPunct="1">
                <a:defRPr/>
              </a:pPr>
              <a:t>4</a:t>
            </a:fld>
            <a:endParaRPr lang="en-US" altLang="en-US" smtClean="0">
              <a:solidFill>
                <a:prstClr val="black"/>
              </a:solidFill>
            </a:endParaRPr>
          </a:p>
        </p:txBody>
      </p:sp>
      <p:pic>
        <p:nvPicPr>
          <p:cNvPr id="68612" name="Picture 2" descr="Picture displays people holding up question marks to represent &quot;Who Are We&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451" y="2743200"/>
            <a:ext cx="304302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83780" y="1905000"/>
            <a:ext cx="4800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itchFamily="2" charset="2"/>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chemeClr val="tx2"/>
              </a:buClr>
              <a:buSzPct val="75000"/>
              <a:buFont typeface="Wingdings" pitchFamily="2" charset="2"/>
              <a:buNone/>
              <a:defRPr sz="1800">
                <a:solidFill>
                  <a:schemeClr val="tx1"/>
                </a:solidFill>
                <a:latin typeface="+mn-lt"/>
              </a:defRPr>
            </a:lvl2pPr>
            <a:lvl3pPr marL="914400" indent="0" algn="l" rtl="0" eaLnBrk="0" fontAlgn="base" hangingPunct="0">
              <a:spcBef>
                <a:spcPct val="20000"/>
              </a:spcBef>
              <a:spcAft>
                <a:spcPct val="0"/>
              </a:spcAft>
              <a:buClr>
                <a:schemeClr val="accent1"/>
              </a:buClr>
              <a:buSzPct val="65000"/>
              <a:buFont typeface="Wingdings" pitchFamily="2" charset="2"/>
              <a:buNone/>
              <a:defRPr sz="1600">
                <a:solidFill>
                  <a:schemeClr val="tx1"/>
                </a:solidFill>
                <a:latin typeface="+mn-lt"/>
              </a:defRPr>
            </a:lvl3pPr>
            <a:lvl4pPr marL="1371600" indent="0" algn="l" rtl="0" eaLnBrk="0" fontAlgn="base" hangingPunct="0">
              <a:spcBef>
                <a:spcPct val="20000"/>
              </a:spcBef>
              <a:spcAft>
                <a:spcPct val="0"/>
              </a:spcAft>
              <a:buClr>
                <a:schemeClr val="bg2"/>
              </a:buClr>
              <a:buFont typeface="Wingdings" pitchFamily="2" charset="2"/>
              <a:buNone/>
              <a:defRPr sz="1400">
                <a:solidFill>
                  <a:schemeClr val="tx1"/>
                </a:solidFill>
                <a:latin typeface="+mn-lt"/>
              </a:defRPr>
            </a:lvl4pPr>
            <a:lvl5pPr marL="1828800" indent="0" algn="l" rtl="0" eaLnBrk="0" fontAlgn="base" hangingPunct="0">
              <a:spcBef>
                <a:spcPct val="20000"/>
              </a:spcBef>
              <a:spcAft>
                <a:spcPct val="0"/>
              </a:spcAft>
              <a:buClr>
                <a:schemeClr val="tx2"/>
              </a:buClr>
              <a:buSzPct val="80000"/>
              <a:buFont typeface="Wingdings" pitchFamily="2" charset="2"/>
              <a:buNone/>
              <a:defRPr sz="1400">
                <a:solidFill>
                  <a:schemeClr val="tx1"/>
                </a:solidFill>
                <a:latin typeface="+mn-lt"/>
              </a:defRPr>
            </a:lvl5pPr>
            <a:lvl6pPr marL="2286000" indent="0" algn="l" rtl="0" eaLnBrk="1" fontAlgn="base" hangingPunct="1">
              <a:spcBef>
                <a:spcPct val="20000"/>
              </a:spcBef>
              <a:spcAft>
                <a:spcPct val="0"/>
              </a:spcAft>
              <a:buClr>
                <a:schemeClr val="tx2"/>
              </a:buClr>
              <a:buSzPct val="80000"/>
              <a:buFont typeface="Wingdings" pitchFamily="2" charset="2"/>
              <a:buNone/>
              <a:defRPr sz="1400">
                <a:solidFill>
                  <a:schemeClr val="tx1"/>
                </a:solidFill>
                <a:latin typeface="+mn-lt"/>
              </a:defRPr>
            </a:lvl6pPr>
            <a:lvl7pPr marL="2743200" indent="0" algn="l" rtl="0" eaLnBrk="1" fontAlgn="base" hangingPunct="1">
              <a:spcBef>
                <a:spcPct val="20000"/>
              </a:spcBef>
              <a:spcAft>
                <a:spcPct val="0"/>
              </a:spcAft>
              <a:buClr>
                <a:schemeClr val="tx2"/>
              </a:buClr>
              <a:buSzPct val="80000"/>
              <a:buFont typeface="Wingdings" pitchFamily="2" charset="2"/>
              <a:buNone/>
              <a:defRPr sz="1400">
                <a:solidFill>
                  <a:schemeClr val="tx1"/>
                </a:solidFill>
                <a:latin typeface="+mn-lt"/>
              </a:defRPr>
            </a:lvl7pPr>
            <a:lvl8pPr marL="3200400" indent="0" algn="l" rtl="0" eaLnBrk="1" fontAlgn="base" hangingPunct="1">
              <a:spcBef>
                <a:spcPct val="20000"/>
              </a:spcBef>
              <a:spcAft>
                <a:spcPct val="0"/>
              </a:spcAft>
              <a:buClr>
                <a:schemeClr val="tx2"/>
              </a:buClr>
              <a:buSzPct val="80000"/>
              <a:buFont typeface="Wingdings" pitchFamily="2" charset="2"/>
              <a:buNone/>
              <a:defRPr sz="1400">
                <a:solidFill>
                  <a:schemeClr val="tx1"/>
                </a:solidFill>
                <a:latin typeface="+mn-lt"/>
              </a:defRPr>
            </a:lvl8pPr>
            <a:lvl9pPr marL="3657600" indent="0" algn="l" rtl="0" eaLnBrk="1" fontAlgn="base" hangingPunct="1">
              <a:spcBef>
                <a:spcPct val="20000"/>
              </a:spcBef>
              <a:spcAft>
                <a:spcPct val="0"/>
              </a:spcAft>
              <a:buClr>
                <a:schemeClr val="tx2"/>
              </a:buClr>
              <a:buSzPct val="80000"/>
              <a:buFont typeface="Wingdings" pitchFamily="2" charset="2"/>
              <a:buNone/>
              <a:defRPr sz="1400">
                <a:solidFill>
                  <a:schemeClr val="tx1"/>
                </a:solidFill>
                <a:latin typeface="+mn-lt"/>
              </a:defRPr>
            </a:lvl9pPr>
          </a:lstStyle>
          <a:p>
            <a:pPr algn="ctr" eaLnBrk="1" hangingPunct="1">
              <a:buClr>
                <a:srgbClr val="DBF5F9"/>
              </a:buClr>
              <a:buFont typeface="Arial" charset="0"/>
              <a:buNone/>
            </a:pPr>
            <a:r>
              <a:rPr lang="en-US" altLang="en-US" sz="3200" b="1" u="sng" kern="0" dirty="0" smtClean="0">
                <a:solidFill>
                  <a:srgbClr val="04617B"/>
                </a:solidFill>
                <a:cs typeface="Tahoma" pitchFamily="34" charset="0"/>
              </a:rPr>
              <a:t>Mission</a:t>
            </a:r>
          </a:p>
          <a:p>
            <a:pPr eaLnBrk="1" hangingPunct="1">
              <a:spcBef>
                <a:spcPts val="1800"/>
              </a:spcBef>
              <a:buClr>
                <a:srgbClr val="DBF5F9"/>
              </a:buClr>
              <a:buFont typeface="Arial" charset="0"/>
              <a:buNone/>
            </a:pPr>
            <a:r>
              <a:rPr lang="en-US" altLang="en-US" sz="2800" kern="0" dirty="0" smtClean="0">
                <a:solidFill>
                  <a:prstClr val="black"/>
                </a:solidFill>
                <a:cs typeface="Tahoma" pitchFamily="34" charset="0"/>
              </a:rPr>
              <a:t>Provide leadership in protecting the rights, welfare, and wellbeing of human subjects in research conducted or supported by HHS</a:t>
            </a:r>
          </a:p>
        </p:txBody>
      </p:sp>
    </p:spTree>
    <p:extLst>
      <p:ext uri="{BB962C8B-B14F-4D97-AF65-F5344CB8AC3E}">
        <p14:creationId xmlns:p14="http://schemas.microsoft.com/office/powerpoint/2010/main" val="673513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5197AF2-D48F-4781-89FF-67822517230F}" type="slidenum">
              <a:rPr lang="en-US" sz="1200">
                <a:solidFill>
                  <a:srgbClr val="20558A"/>
                </a:solidFill>
              </a:rPr>
              <a:pPr/>
              <a:t>40</a:t>
            </a:fld>
            <a:endParaRPr lang="en-US" sz="1200" dirty="0">
              <a:solidFill>
                <a:srgbClr val="20558A"/>
              </a:solidFill>
            </a:endParaRPr>
          </a:p>
        </p:txBody>
      </p:sp>
      <p:sp>
        <p:nvSpPr>
          <p:cNvPr id="128005" name="Rectangle 5"/>
          <p:cNvSpPr>
            <a:spLocks noGrp="1" noChangeArrowheads="1"/>
          </p:cNvSpPr>
          <p:nvPr>
            <p:ph type="title" idx="4294967295"/>
          </p:nvPr>
        </p:nvSpPr>
        <p:spPr>
          <a:xfrm>
            <a:off x="152400" y="185057"/>
            <a:ext cx="8763000" cy="1143000"/>
          </a:xfrm>
        </p:spPr>
        <p:txBody>
          <a:bodyPr>
            <a:normAutofit fontScale="90000"/>
          </a:bodyPr>
          <a:lstStyle/>
          <a:p>
            <a:pPr algn="ctr"/>
            <a:r>
              <a:rPr lang="en-US" dirty="0"/>
              <a:t> </a:t>
            </a:r>
            <a:r>
              <a:rPr lang="en-US" sz="3600" dirty="0">
                <a:solidFill>
                  <a:schemeClr val="accent1"/>
                </a:solidFill>
                <a:effectLst>
                  <a:outerShdw blurRad="38100" dist="38100" dir="2700000" algn="tl">
                    <a:srgbClr val="000000">
                      <a:alpha val="43137"/>
                    </a:srgbClr>
                  </a:outerShdw>
                </a:effectLst>
              </a:rPr>
              <a:t>Preparing the Human Subjects Section</a:t>
            </a:r>
          </a:p>
        </p:txBody>
      </p:sp>
      <p:sp>
        <p:nvSpPr>
          <p:cNvPr id="849924" name="Rectangle 6"/>
          <p:cNvSpPr>
            <a:spLocks noGrp="1" noChangeArrowheads="1"/>
          </p:cNvSpPr>
          <p:nvPr>
            <p:ph type="body" idx="4294967295"/>
          </p:nvPr>
        </p:nvSpPr>
        <p:spPr>
          <a:xfrm>
            <a:off x="381000" y="1447800"/>
            <a:ext cx="8229600" cy="4724400"/>
          </a:xfrm>
        </p:spPr>
        <p:txBody>
          <a:bodyPr/>
          <a:lstStyle/>
          <a:p>
            <a:pPr>
              <a:spcBef>
                <a:spcPts val="600"/>
              </a:spcBef>
              <a:spcAft>
                <a:spcPts val="2400"/>
              </a:spcAft>
            </a:pPr>
            <a:r>
              <a:rPr lang="en-US" sz="2800" b="1" dirty="0">
                <a:solidFill>
                  <a:schemeClr val="accent1"/>
                </a:solidFill>
              </a:rPr>
              <a:t>Use </a:t>
            </a:r>
            <a:r>
              <a:rPr lang="en-US" sz="2800" b="1" dirty="0" smtClean="0">
                <a:solidFill>
                  <a:schemeClr val="accent1"/>
                </a:solidFill>
                <a:hlinkClick r:id="rId3"/>
              </a:rPr>
              <a:t> Instructions for Preparing HS section</a:t>
            </a:r>
            <a:endParaRPr lang="en-US" sz="2800" b="1" dirty="0">
              <a:solidFill>
                <a:schemeClr val="accent1"/>
              </a:solidFill>
            </a:endParaRPr>
          </a:p>
          <a:p>
            <a:pPr>
              <a:spcBef>
                <a:spcPts val="600"/>
              </a:spcBef>
            </a:pPr>
            <a:r>
              <a:rPr lang="en-US" sz="2800" b="1" dirty="0" smtClean="0">
                <a:solidFill>
                  <a:schemeClr val="accent1"/>
                </a:solidFill>
              </a:rPr>
              <a:t>Select one of 6 scenarios:</a:t>
            </a:r>
          </a:p>
          <a:p>
            <a:pPr marL="393192" lvl="1" indent="0">
              <a:spcBef>
                <a:spcPts val="600"/>
              </a:spcBef>
              <a:spcAft>
                <a:spcPts val="600"/>
              </a:spcAft>
              <a:buNone/>
            </a:pPr>
            <a:r>
              <a:rPr lang="en-US" sz="2400" dirty="0" smtClean="0">
                <a:solidFill>
                  <a:schemeClr val="bg1">
                    <a:lumMod val="75000"/>
                  </a:schemeClr>
                </a:solidFill>
              </a:rPr>
              <a:t>A</a:t>
            </a:r>
            <a:r>
              <a:rPr lang="en-US" sz="2400" dirty="0">
                <a:solidFill>
                  <a:schemeClr val="bg1">
                    <a:lumMod val="75000"/>
                  </a:schemeClr>
                </a:solidFill>
              </a:rPr>
              <a:t>. No Human </a:t>
            </a:r>
            <a:r>
              <a:rPr lang="en-US" sz="2400" dirty="0" smtClean="0">
                <a:solidFill>
                  <a:schemeClr val="bg1">
                    <a:lumMod val="75000"/>
                  </a:schemeClr>
                </a:solidFill>
              </a:rPr>
              <a:t>Subjects</a:t>
            </a:r>
          </a:p>
          <a:p>
            <a:pPr marL="393192" lvl="1" indent="0">
              <a:spcBef>
                <a:spcPts val="600"/>
              </a:spcBef>
              <a:spcAft>
                <a:spcPts val="600"/>
              </a:spcAft>
              <a:buNone/>
            </a:pPr>
            <a:r>
              <a:rPr lang="en-US" sz="2400" dirty="0" smtClean="0">
                <a:solidFill>
                  <a:schemeClr val="tx1">
                    <a:lumMod val="75000"/>
                    <a:lumOff val="25000"/>
                  </a:schemeClr>
                </a:solidFill>
              </a:rPr>
              <a:t>B</a:t>
            </a:r>
            <a:r>
              <a:rPr lang="en-US" sz="2400" dirty="0">
                <a:solidFill>
                  <a:schemeClr val="tx1">
                    <a:lumMod val="75000"/>
                    <a:lumOff val="25000"/>
                  </a:schemeClr>
                </a:solidFill>
              </a:rPr>
              <a:t>. Non-Exempt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bg1">
                    <a:lumMod val="75000"/>
                  </a:schemeClr>
                </a:solidFill>
              </a:rPr>
              <a:t>C</a:t>
            </a:r>
            <a:r>
              <a:rPr lang="en-US" sz="2400" dirty="0">
                <a:solidFill>
                  <a:schemeClr val="bg1">
                    <a:lumMod val="75000"/>
                  </a:schemeClr>
                </a:solidFill>
              </a:rPr>
              <a:t>. Exempt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bg1">
                    <a:lumMod val="75000"/>
                  </a:schemeClr>
                </a:solidFill>
              </a:rPr>
              <a:t>D</a:t>
            </a:r>
            <a:r>
              <a:rPr lang="en-US" sz="2400" dirty="0">
                <a:solidFill>
                  <a:schemeClr val="bg1">
                    <a:lumMod val="75000"/>
                  </a:schemeClr>
                </a:solidFill>
              </a:rPr>
              <a:t>. Delayed-Onset of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E</a:t>
            </a:r>
            <a:r>
              <a:rPr lang="en-US" sz="2400" dirty="0">
                <a:solidFill>
                  <a:schemeClr val="tx1">
                    <a:lumMod val="75000"/>
                    <a:lumOff val="25000"/>
                  </a:schemeClr>
                </a:solidFill>
              </a:rPr>
              <a:t>. Clinical Trial </a:t>
            </a:r>
            <a:endParaRPr lang="en-US" sz="2400" dirty="0" smtClean="0">
              <a:solidFill>
                <a:schemeClr val="tx1">
                  <a:lumMod val="75000"/>
                  <a:lumOff val="25000"/>
                </a:schemeClr>
              </a:solidFill>
            </a:endParaRPr>
          </a:p>
          <a:p>
            <a:pPr marL="393192" lvl="1" indent="0">
              <a:spcBef>
                <a:spcPts val="600"/>
              </a:spcBef>
              <a:spcAft>
                <a:spcPts val="600"/>
              </a:spcAft>
              <a:buNone/>
            </a:pPr>
            <a:r>
              <a:rPr lang="en-US" sz="2400" dirty="0" smtClean="0">
                <a:solidFill>
                  <a:schemeClr val="tx1">
                    <a:lumMod val="75000"/>
                    <a:lumOff val="25000"/>
                  </a:schemeClr>
                </a:solidFill>
              </a:rPr>
              <a:t>F</a:t>
            </a:r>
            <a:r>
              <a:rPr lang="en-US" sz="2400" dirty="0">
                <a:solidFill>
                  <a:schemeClr val="tx1">
                    <a:lumMod val="75000"/>
                    <a:lumOff val="25000"/>
                  </a:schemeClr>
                </a:solidFill>
              </a:rPr>
              <a:t>.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4EFBE11E-0F34-4A13-A8C9-A62AE69CBC0D}" type="slidenum">
              <a:rPr lang="en-US" sz="1000" b="1">
                <a:solidFill>
                  <a:prstClr val="white"/>
                </a:solidFill>
                <a:latin typeface="Helvetica"/>
                <a:cs typeface="Arial" charset="0"/>
              </a:rPr>
              <a:pPr algn="r" fontAlgn="auto">
                <a:spcBef>
                  <a:spcPts val="0"/>
                </a:spcBef>
                <a:spcAft>
                  <a:spcPts val="0"/>
                </a:spcAft>
              </a:pPr>
              <a:t>40</a:t>
            </a:fld>
            <a:endParaRPr lang="en-US" sz="1000" b="1">
              <a:solidFill>
                <a:prstClr val="white"/>
              </a:solidFill>
              <a:latin typeface="Helvetica"/>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0C7F162-4D4D-4EB3-A457-F009B6E4B3CC}" type="slidenum">
              <a:rPr lang="en-US" sz="1000" b="1">
                <a:solidFill>
                  <a:prstClr val="white"/>
                </a:solidFill>
                <a:latin typeface="Tahoma" charset="0"/>
                <a:cs typeface="+mn-cs"/>
              </a:rPr>
              <a:pPr algn="r" fontAlgn="auto">
                <a:spcBef>
                  <a:spcPts val="0"/>
                </a:spcBef>
                <a:spcAft>
                  <a:spcPts val="0"/>
                </a:spcAft>
                <a:defRPr/>
              </a:pPr>
              <a:t>40</a:t>
            </a:fld>
            <a:endParaRPr lang="en-US" sz="1000" b="1" dirty="0">
              <a:solidFill>
                <a:prstClr val="white"/>
              </a:solidFill>
              <a:latin typeface="Tahoma" charset="0"/>
              <a:cs typeface="+mn-cs"/>
            </a:endParaRPr>
          </a:p>
        </p:txBody>
      </p:sp>
      <p:sp>
        <p:nvSpPr>
          <p:cNvPr id="7" name="Rounded Rectangle 6"/>
          <p:cNvSpPr/>
          <p:nvPr/>
        </p:nvSpPr>
        <p:spPr>
          <a:xfrm>
            <a:off x="452284" y="185057"/>
            <a:ext cx="7531510" cy="3224187"/>
          </a:xfrm>
          <a:prstGeom prst="roundRect">
            <a:avLst>
              <a:gd name="adj" fmla="val 8284"/>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fontAlgn="auto">
              <a:lnSpc>
                <a:spcPct val="120000"/>
              </a:lnSpc>
              <a:spcBef>
                <a:spcPts val="0"/>
              </a:spcBef>
              <a:spcAft>
                <a:spcPts val="0"/>
              </a:spcAft>
            </a:pPr>
            <a:r>
              <a:rPr lang="en-US" sz="2000" dirty="0" smtClean="0">
                <a:solidFill>
                  <a:prstClr val="black"/>
                </a:solidFill>
              </a:rPr>
              <a:t>You will need to include:</a:t>
            </a:r>
          </a:p>
          <a:p>
            <a:pPr marL="342900" indent="-342900" fontAlgn="auto">
              <a:lnSpc>
                <a:spcPct val="120000"/>
              </a:lnSpc>
              <a:spcBef>
                <a:spcPts val="0"/>
              </a:spcBef>
              <a:spcAft>
                <a:spcPts val="0"/>
              </a:spcAft>
              <a:buFont typeface="Arial" panose="020B0604020202020204" pitchFamily="34" charset="0"/>
              <a:buChar char="•"/>
            </a:pPr>
            <a:r>
              <a:rPr lang="en-US" sz="2000" dirty="0" smtClean="0">
                <a:solidFill>
                  <a:prstClr val="black"/>
                </a:solidFill>
              </a:rPr>
              <a:t>Protection of Human Subjects section </a:t>
            </a:r>
            <a:r>
              <a:rPr lang="en-US" i="1" dirty="0" smtClean="0">
                <a:solidFill>
                  <a:prstClr val="black"/>
                </a:solidFill>
              </a:rPr>
              <a:t>commensurate with risk</a:t>
            </a:r>
          </a:p>
          <a:p>
            <a:pPr marL="342900" indent="-342900" fontAlgn="auto">
              <a:lnSpc>
                <a:spcPct val="120000"/>
              </a:lnSpc>
              <a:spcBef>
                <a:spcPts val="0"/>
              </a:spcBef>
              <a:spcAft>
                <a:spcPts val="600"/>
              </a:spcAft>
              <a:buFont typeface="Arial" panose="020B0604020202020204" pitchFamily="34" charset="0"/>
              <a:buChar char="•"/>
            </a:pPr>
            <a:r>
              <a:rPr lang="en-US" sz="2000" dirty="0" smtClean="0">
                <a:solidFill>
                  <a:prstClr val="black"/>
                </a:solidFill>
              </a:rPr>
              <a:t>Inclusion information and Enrollment forms</a:t>
            </a:r>
          </a:p>
          <a:p>
            <a:pPr fontAlgn="auto">
              <a:lnSpc>
                <a:spcPct val="120000"/>
              </a:lnSpc>
              <a:spcBef>
                <a:spcPts val="600"/>
              </a:spcBef>
              <a:spcAft>
                <a:spcPts val="0"/>
              </a:spcAft>
            </a:pPr>
            <a:r>
              <a:rPr lang="en-US" sz="2000" dirty="0" smtClean="0">
                <a:solidFill>
                  <a:prstClr val="black"/>
                </a:solidFill>
              </a:rPr>
              <a:t>If a </a:t>
            </a:r>
            <a:r>
              <a:rPr lang="en-US" sz="2000" b="1" dirty="0" smtClean="0">
                <a:solidFill>
                  <a:prstClr val="black"/>
                </a:solidFill>
              </a:rPr>
              <a:t>Clinical Trial</a:t>
            </a:r>
            <a:r>
              <a:rPr lang="en-US" sz="2000" dirty="0" smtClean="0">
                <a:solidFill>
                  <a:prstClr val="black"/>
                </a:solidFill>
              </a:rPr>
              <a:t>:</a:t>
            </a:r>
          </a:p>
          <a:p>
            <a:pPr marL="342900" indent="-342900" fontAlgn="auto">
              <a:lnSpc>
                <a:spcPct val="120000"/>
              </a:lnSpc>
              <a:spcBef>
                <a:spcPts val="0"/>
              </a:spcBef>
              <a:spcAft>
                <a:spcPts val="600"/>
              </a:spcAft>
              <a:buFont typeface="Arial" panose="020B0604020202020204" pitchFamily="34" charset="0"/>
              <a:buChar char="•"/>
            </a:pPr>
            <a:r>
              <a:rPr lang="en-US" sz="2000" dirty="0" smtClean="0">
                <a:solidFill>
                  <a:prstClr val="black"/>
                </a:solidFill>
              </a:rPr>
              <a:t>A Data and Safety Monitoring Plan</a:t>
            </a:r>
          </a:p>
          <a:p>
            <a:pPr fontAlgn="auto">
              <a:lnSpc>
                <a:spcPct val="120000"/>
              </a:lnSpc>
              <a:spcBef>
                <a:spcPts val="600"/>
              </a:spcBef>
              <a:spcAft>
                <a:spcPts val="0"/>
              </a:spcAft>
            </a:pPr>
            <a:r>
              <a:rPr lang="en-US" sz="2000" dirty="0" smtClean="0">
                <a:solidFill>
                  <a:prstClr val="black"/>
                </a:solidFill>
              </a:rPr>
              <a:t>If an </a:t>
            </a:r>
            <a:r>
              <a:rPr lang="en-US" sz="2000" b="1" dirty="0" smtClean="0">
                <a:solidFill>
                  <a:prstClr val="black"/>
                </a:solidFill>
              </a:rPr>
              <a:t>NIH-defined Phase III Clinical Trial</a:t>
            </a:r>
            <a:r>
              <a:rPr lang="en-US" sz="2000" dirty="0" smtClean="0">
                <a:solidFill>
                  <a:prstClr val="black"/>
                </a:solidFill>
              </a:rPr>
              <a:t>:</a:t>
            </a:r>
          </a:p>
          <a:p>
            <a:pPr marL="342900" indent="-342900" fontAlgn="auto">
              <a:lnSpc>
                <a:spcPct val="120000"/>
              </a:lnSpc>
              <a:spcBef>
                <a:spcPts val="0"/>
              </a:spcBef>
              <a:spcAft>
                <a:spcPts val="0"/>
              </a:spcAft>
              <a:buFont typeface="Arial" panose="020B0604020202020204" pitchFamily="34" charset="0"/>
              <a:buChar char="•"/>
            </a:pPr>
            <a:r>
              <a:rPr lang="en-US" sz="2000" dirty="0" smtClean="0">
                <a:solidFill>
                  <a:prstClr val="black"/>
                </a:solidFill>
              </a:rPr>
              <a:t>A Data and Safety Monitoring Board</a:t>
            </a:r>
          </a:p>
          <a:p>
            <a:pPr fontAlgn="auto">
              <a:lnSpc>
                <a:spcPct val="120000"/>
              </a:lnSpc>
              <a:spcBef>
                <a:spcPts val="0"/>
              </a:spcBef>
              <a:spcAft>
                <a:spcPts val="0"/>
              </a:spcAft>
            </a:pPr>
            <a:endParaRPr lang="en-US" sz="2000" dirty="0" smtClean="0">
              <a:solidFill>
                <a:prstClr val="black"/>
              </a:solidFill>
            </a:endParaRPr>
          </a:p>
        </p:txBody>
      </p:sp>
    </p:spTree>
    <p:extLst>
      <p:ext uri="{BB962C8B-B14F-4D97-AF65-F5344CB8AC3E}">
        <p14:creationId xmlns:p14="http://schemas.microsoft.com/office/powerpoint/2010/main" val="34803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5197AF2-D48F-4781-89FF-67822517230F}" type="slidenum">
              <a:rPr lang="en-US" sz="1200">
                <a:solidFill>
                  <a:srgbClr val="20558A"/>
                </a:solidFill>
              </a:rPr>
              <a:pPr/>
              <a:t>41</a:t>
            </a:fld>
            <a:endParaRPr lang="en-US" sz="1200" dirty="0">
              <a:solidFill>
                <a:srgbClr val="20558A"/>
              </a:solidFill>
            </a:endParaRPr>
          </a:p>
        </p:txBody>
      </p:sp>
      <p:sp>
        <p:nvSpPr>
          <p:cNvPr id="128005" name="Rectangle 5"/>
          <p:cNvSpPr>
            <a:spLocks noGrp="1" noChangeArrowheads="1"/>
          </p:cNvSpPr>
          <p:nvPr>
            <p:ph type="title" idx="4294967295"/>
          </p:nvPr>
        </p:nvSpPr>
        <p:spPr>
          <a:xfrm>
            <a:off x="152400" y="185057"/>
            <a:ext cx="8763000" cy="1143000"/>
          </a:xfrm>
        </p:spPr>
        <p:txBody>
          <a:bodyPr>
            <a:normAutofit fontScale="90000"/>
          </a:bodyPr>
          <a:lstStyle/>
          <a:p>
            <a:pPr algn="ctr"/>
            <a:r>
              <a:rPr lang="en-US" dirty="0"/>
              <a:t> </a:t>
            </a:r>
            <a:r>
              <a:rPr lang="en-US" sz="3600" dirty="0">
                <a:solidFill>
                  <a:schemeClr val="accent1"/>
                </a:solidFill>
                <a:effectLst>
                  <a:outerShdw blurRad="38100" dist="38100" dir="2700000" algn="tl">
                    <a:srgbClr val="000000">
                      <a:alpha val="43137"/>
                    </a:srgbClr>
                  </a:outerShdw>
                </a:effectLst>
              </a:rPr>
              <a:t>Preparing the Human Subjects Section</a:t>
            </a:r>
          </a:p>
        </p:txBody>
      </p:sp>
      <p:sp>
        <p:nvSpPr>
          <p:cNvPr id="849924" name="Rectangle 6"/>
          <p:cNvSpPr>
            <a:spLocks noGrp="1" noChangeArrowheads="1"/>
          </p:cNvSpPr>
          <p:nvPr>
            <p:ph type="body" idx="4294967295"/>
          </p:nvPr>
        </p:nvSpPr>
        <p:spPr>
          <a:xfrm>
            <a:off x="381000" y="1447800"/>
            <a:ext cx="8229600" cy="4724400"/>
          </a:xfrm>
        </p:spPr>
        <p:txBody>
          <a:bodyPr/>
          <a:lstStyle/>
          <a:p>
            <a:pPr>
              <a:spcBef>
                <a:spcPts val="600"/>
              </a:spcBef>
              <a:spcAft>
                <a:spcPts val="2400"/>
              </a:spcAft>
            </a:pPr>
            <a:r>
              <a:rPr lang="en-US" sz="2800" b="1" dirty="0">
                <a:solidFill>
                  <a:schemeClr val="accent1"/>
                </a:solidFill>
              </a:rPr>
              <a:t>Use </a:t>
            </a:r>
            <a:r>
              <a:rPr lang="en-US" sz="2800" b="1" dirty="0" smtClean="0">
                <a:solidFill>
                  <a:schemeClr val="accent1"/>
                </a:solidFill>
                <a:hlinkClick r:id="rId3"/>
              </a:rPr>
              <a:t> Instructions for Preparing HS section</a:t>
            </a:r>
            <a:endParaRPr lang="en-US" sz="2800" b="1" dirty="0">
              <a:solidFill>
                <a:schemeClr val="accent1"/>
              </a:solidFill>
            </a:endParaRPr>
          </a:p>
          <a:p>
            <a:pPr>
              <a:spcBef>
                <a:spcPts val="600"/>
              </a:spcBef>
            </a:pPr>
            <a:r>
              <a:rPr lang="en-US" sz="2800" b="1" dirty="0" smtClean="0">
                <a:solidFill>
                  <a:schemeClr val="accent1"/>
                </a:solidFill>
              </a:rPr>
              <a:t>Select one of 6 scenarios:</a:t>
            </a:r>
          </a:p>
          <a:p>
            <a:pPr marL="393192" lvl="1" indent="0">
              <a:spcBef>
                <a:spcPts val="600"/>
              </a:spcBef>
              <a:spcAft>
                <a:spcPts val="600"/>
              </a:spcAft>
              <a:buNone/>
            </a:pPr>
            <a:r>
              <a:rPr lang="en-US" sz="2400" dirty="0" smtClean="0">
                <a:solidFill>
                  <a:schemeClr val="bg1">
                    <a:lumMod val="75000"/>
                  </a:schemeClr>
                </a:solidFill>
              </a:rPr>
              <a:t>A</a:t>
            </a:r>
            <a:r>
              <a:rPr lang="en-US" sz="2400" dirty="0">
                <a:solidFill>
                  <a:schemeClr val="bg1">
                    <a:lumMod val="75000"/>
                  </a:schemeClr>
                </a:solidFill>
              </a:rPr>
              <a:t>. No Human </a:t>
            </a:r>
            <a:r>
              <a:rPr lang="en-US" sz="2400" dirty="0" smtClean="0">
                <a:solidFill>
                  <a:schemeClr val="bg1">
                    <a:lumMod val="75000"/>
                  </a:schemeClr>
                </a:solidFill>
              </a:rPr>
              <a:t>Subjects</a:t>
            </a:r>
          </a:p>
          <a:p>
            <a:pPr marL="393192" lvl="1" indent="0">
              <a:spcBef>
                <a:spcPts val="600"/>
              </a:spcBef>
              <a:spcAft>
                <a:spcPts val="600"/>
              </a:spcAft>
              <a:buNone/>
            </a:pPr>
            <a:r>
              <a:rPr lang="en-US" sz="2400" dirty="0" smtClean="0">
                <a:solidFill>
                  <a:schemeClr val="bg1">
                    <a:lumMod val="75000"/>
                  </a:schemeClr>
                </a:solidFill>
              </a:rPr>
              <a:t>B</a:t>
            </a:r>
            <a:r>
              <a:rPr lang="en-US" sz="2400" dirty="0">
                <a:solidFill>
                  <a:schemeClr val="bg1">
                    <a:lumMod val="75000"/>
                  </a:schemeClr>
                </a:solidFill>
              </a:rPr>
              <a:t>. Non-Exempt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bg1">
                    <a:lumMod val="75000"/>
                  </a:schemeClr>
                </a:solidFill>
              </a:rPr>
              <a:t>C</a:t>
            </a:r>
            <a:r>
              <a:rPr lang="en-US" sz="2400" dirty="0">
                <a:solidFill>
                  <a:schemeClr val="bg1">
                    <a:lumMod val="75000"/>
                  </a:schemeClr>
                </a:solidFill>
              </a:rPr>
              <a:t>. Exempt Human Subjects </a:t>
            </a:r>
            <a:r>
              <a:rPr lang="en-US" sz="2400" dirty="0" smtClean="0">
                <a:solidFill>
                  <a:schemeClr val="bg1">
                    <a:lumMod val="7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D</a:t>
            </a:r>
            <a:r>
              <a:rPr lang="en-US" sz="2400" dirty="0">
                <a:solidFill>
                  <a:schemeClr val="tx1">
                    <a:lumMod val="75000"/>
                    <a:lumOff val="25000"/>
                  </a:schemeClr>
                </a:solidFill>
              </a:rPr>
              <a:t>. Delayed-Onset of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bg1">
                    <a:lumMod val="75000"/>
                  </a:schemeClr>
                </a:solidFill>
              </a:rPr>
              <a:t>E</a:t>
            </a:r>
            <a:r>
              <a:rPr lang="en-US" sz="2400" dirty="0">
                <a:solidFill>
                  <a:schemeClr val="bg1">
                    <a:lumMod val="75000"/>
                  </a:schemeClr>
                </a:solidFill>
              </a:rPr>
              <a:t>. Clinical Trial </a:t>
            </a:r>
            <a:endParaRPr lang="en-US" sz="2400" dirty="0" smtClean="0">
              <a:solidFill>
                <a:schemeClr val="bg1">
                  <a:lumMod val="75000"/>
                </a:schemeClr>
              </a:solidFill>
            </a:endParaRPr>
          </a:p>
          <a:p>
            <a:pPr marL="393192" lvl="1" indent="0">
              <a:spcBef>
                <a:spcPts val="600"/>
              </a:spcBef>
              <a:spcAft>
                <a:spcPts val="600"/>
              </a:spcAft>
              <a:buNone/>
            </a:pPr>
            <a:r>
              <a:rPr lang="en-US" sz="2400" dirty="0" smtClean="0">
                <a:solidFill>
                  <a:schemeClr val="bg1">
                    <a:lumMod val="75000"/>
                  </a:schemeClr>
                </a:solidFill>
              </a:rPr>
              <a:t>F</a:t>
            </a:r>
            <a:r>
              <a:rPr lang="en-US" sz="2400" dirty="0">
                <a:solidFill>
                  <a:schemeClr val="bg1">
                    <a:lumMod val="75000"/>
                  </a:schemeClr>
                </a:solidFill>
              </a:rPr>
              <a:t>.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4EFBE11E-0F34-4A13-A8C9-A62AE69CBC0D}" type="slidenum">
              <a:rPr lang="en-US" sz="1000" b="1">
                <a:solidFill>
                  <a:prstClr val="white"/>
                </a:solidFill>
                <a:latin typeface="Helvetica"/>
                <a:cs typeface="Arial" charset="0"/>
              </a:rPr>
              <a:pPr algn="r" fontAlgn="auto">
                <a:spcBef>
                  <a:spcPts val="0"/>
                </a:spcBef>
                <a:spcAft>
                  <a:spcPts val="0"/>
                </a:spcAft>
              </a:pPr>
              <a:t>41</a:t>
            </a:fld>
            <a:endParaRPr lang="en-US" sz="1000" b="1">
              <a:solidFill>
                <a:prstClr val="white"/>
              </a:solidFill>
              <a:latin typeface="Helvetica"/>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0C7F162-4D4D-4EB3-A457-F009B6E4B3CC}" type="slidenum">
              <a:rPr lang="en-US" sz="1000" b="1">
                <a:solidFill>
                  <a:prstClr val="white"/>
                </a:solidFill>
                <a:latin typeface="Tahoma" charset="0"/>
                <a:cs typeface="+mn-cs"/>
              </a:rPr>
              <a:pPr algn="r" fontAlgn="auto">
                <a:spcBef>
                  <a:spcPts val="0"/>
                </a:spcBef>
                <a:spcAft>
                  <a:spcPts val="0"/>
                </a:spcAft>
                <a:defRPr/>
              </a:pPr>
              <a:t>41</a:t>
            </a:fld>
            <a:endParaRPr lang="en-US" sz="1000" b="1" dirty="0">
              <a:solidFill>
                <a:prstClr val="white"/>
              </a:solidFill>
              <a:latin typeface="Tahoma" charset="0"/>
              <a:cs typeface="+mn-cs"/>
            </a:endParaRPr>
          </a:p>
        </p:txBody>
      </p:sp>
      <p:sp>
        <p:nvSpPr>
          <p:cNvPr id="7" name="Rounded Rectangle 6"/>
          <p:cNvSpPr/>
          <p:nvPr/>
        </p:nvSpPr>
        <p:spPr>
          <a:xfrm>
            <a:off x="1090788" y="851102"/>
            <a:ext cx="6479823" cy="3224187"/>
          </a:xfrm>
          <a:prstGeom prst="roundRect">
            <a:avLst>
              <a:gd name="adj" fmla="val 8284"/>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fontAlgn="auto">
              <a:lnSpc>
                <a:spcPct val="110000"/>
              </a:lnSpc>
              <a:spcBef>
                <a:spcPts val="600"/>
              </a:spcBef>
              <a:spcAft>
                <a:spcPts val="1200"/>
              </a:spcAft>
              <a:tabLst>
                <a:tab pos="4572000" algn="l"/>
                <a:tab pos="5949950" algn="l"/>
              </a:tabLst>
            </a:pPr>
            <a:r>
              <a:rPr lang="en-US" sz="2000" b="1" dirty="0">
                <a:solidFill>
                  <a:srgbClr val="000000"/>
                </a:solidFill>
              </a:rPr>
              <a:t>Delayed Onset: </a:t>
            </a:r>
            <a:r>
              <a:rPr lang="en-US" sz="2000" dirty="0">
                <a:solidFill>
                  <a:srgbClr val="000000"/>
                </a:solidFill>
              </a:rPr>
              <a:t>Human subjects research anticipated but </a:t>
            </a:r>
            <a:r>
              <a:rPr lang="en-US" sz="2000" dirty="0" smtClean="0">
                <a:solidFill>
                  <a:srgbClr val="000000"/>
                </a:solidFill>
              </a:rPr>
              <a:t>specific </a:t>
            </a:r>
            <a:r>
              <a:rPr lang="en-US" sz="2000" dirty="0">
                <a:solidFill>
                  <a:srgbClr val="000000"/>
                </a:solidFill>
              </a:rPr>
              <a:t>plans can’t be described in the </a:t>
            </a:r>
            <a:r>
              <a:rPr lang="en-US" sz="2000" dirty="0" smtClean="0">
                <a:solidFill>
                  <a:srgbClr val="000000"/>
                </a:solidFill>
              </a:rPr>
              <a:t>application </a:t>
            </a:r>
            <a:r>
              <a:rPr lang="en-US" sz="1600" dirty="0" smtClean="0">
                <a:solidFill>
                  <a:srgbClr val="000000"/>
                </a:solidFill>
              </a:rPr>
              <a:t>(pilot studies to be selected; HS dependent on findings in animal model)</a:t>
            </a:r>
            <a:endParaRPr lang="en-US" sz="1600" dirty="0">
              <a:solidFill>
                <a:srgbClr val="000000"/>
              </a:solidFill>
            </a:endParaRPr>
          </a:p>
          <a:p>
            <a:pPr fontAlgn="auto">
              <a:lnSpc>
                <a:spcPct val="110000"/>
              </a:lnSpc>
              <a:spcBef>
                <a:spcPts val="600"/>
              </a:spcBef>
              <a:spcAft>
                <a:spcPts val="1200"/>
              </a:spcAft>
              <a:tabLst>
                <a:tab pos="4572000" algn="l"/>
                <a:tab pos="5949950" algn="l"/>
              </a:tabLst>
            </a:pPr>
            <a:r>
              <a:rPr lang="en-US" sz="2000" dirty="0">
                <a:solidFill>
                  <a:srgbClr val="000000"/>
                </a:solidFill>
              </a:rPr>
              <a:t>Human Subjects Section – explain why delayed onset</a:t>
            </a:r>
          </a:p>
          <a:p>
            <a:pPr fontAlgn="auto">
              <a:lnSpc>
                <a:spcPct val="110000"/>
              </a:lnSpc>
              <a:spcBef>
                <a:spcPts val="600"/>
              </a:spcBef>
              <a:spcAft>
                <a:spcPts val="0"/>
              </a:spcAft>
              <a:tabLst>
                <a:tab pos="4572000" algn="l"/>
                <a:tab pos="5949950" algn="l"/>
              </a:tabLst>
            </a:pPr>
            <a:r>
              <a:rPr lang="en-US" sz="2000" dirty="0">
                <a:solidFill>
                  <a:srgbClr val="000000"/>
                </a:solidFill>
              </a:rPr>
              <a:t>If funded, awardee must provide FWA, IRB approval, human subjects and inclusion sections to NIH </a:t>
            </a:r>
            <a:r>
              <a:rPr lang="en-US" sz="2000" b="1" u="sng" dirty="0">
                <a:solidFill>
                  <a:srgbClr val="000000"/>
                </a:solidFill>
              </a:rPr>
              <a:t>before</a:t>
            </a:r>
            <a:r>
              <a:rPr lang="en-US" sz="2000" dirty="0">
                <a:solidFill>
                  <a:srgbClr val="000000"/>
                </a:solidFill>
              </a:rPr>
              <a:t> involving human </a:t>
            </a:r>
            <a:r>
              <a:rPr lang="en-US" sz="2000" dirty="0" smtClean="0">
                <a:solidFill>
                  <a:srgbClr val="000000"/>
                </a:solidFill>
              </a:rPr>
              <a:t>subjects</a:t>
            </a:r>
            <a:endParaRPr lang="en-US" sz="2000" dirty="0">
              <a:solidFill>
                <a:srgbClr val="000000"/>
              </a:solidFill>
            </a:endParaRPr>
          </a:p>
        </p:txBody>
      </p:sp>
      <p:sp>
        <p:nvSpPr>
          <p:cNvPr id="8" name="Oval 7"/>
          <p:cNvSpPr/>
          <p:nvPr/>
        </p:nvSpPr>
        <p:spPr>
          <a:xfrm>
            <a:off x="6853084" y="4640826"/>
            <a:ext cx="2290916" cy="22171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Reviewers can’t assume. Not being clear can delay your award.</a:t>
            </a:r>
          </a:p>
        </p:txBody>
      </p:sp>
    </p:spTree>
    <p:extLst>
      <p:ext uri="{BB962C8B-B14F-4D97-AF65-F5344CB8AC3E}">
        <p14:creationId xmlns:p14="http://schemas.microsoft.com/office/powerpoint/2010/main" val="21825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65197AF2-D48F-4781-89FF-67822517230F}" type="slidenum">
              <a:rPr lang="en-US" sz="1200">
                <a:solidFill>
                  <a:srgbClr val="20558A"/>
                </a:solidFill>
              </a:rPr>
              <a:pPr/>
              <a:t>42</a:t>
            </a:fld>
            <a:endParaRPr lang="en-US" sz="1200" dirty="0">
              <a:solidFill>
                <a:srgbClr val="20558A"/>
              </a:solidFill>
            </a:endParaRPr>
          </a:p>
        </p:txBody>
      </p:sp>
      <p:sp>
        <p:nvSpPr>
          <p:cNvPr id="128005" name="Rectangle 5"/>
          <p:cNvSpPr>
            <a:spLocks noGrp="1" noChangeArrowheads="1"/>
          </p:cNvSpPr>
          <p:nvPr>
            <p:ph type="title" idx="4294967295"/>
          </p:nvPr>
        </p:nvSpPr>
        <p:spPr>
          <a:xfrm>
            <a:off x="152400" y="185057"/>
            <a:ext cx="8763000" cy="1143000"/>
          </a:xfrm>
        </p:spPr>
        <p:txBody>
          <a:bodyPr>
            <a:normAutofit fontScale="90000"/>
          </a:bodyPr>
          <a:lstStyle/>
          <a:p>
            <a:pPr algn="ctr"/>
            <a:r>
              <a:rPr lang="en-US" dirty="0"/>
              <a:t> </a:t>
            </a:r>
            <a:r>
              <a:rPr lang="en-US" sz="3600" dirty="0">
                <a:solidFill>
                  <a:schemeClr val="accent1"/>
                </a:solidFill>
                <a:effectLst>
                  <a:outerShdw blurRad="38100" dist="38100" dir="2700000" algn="tl">
                    <a:srgbClr val="000000">
                      <a:alpha val="43137"/>
                    </a:srgbClr>
                  </a:outerShdw>
                </a:effectLst>
              </a:rPr>
              <a:t>Preparing the Human Subjects Section</a:t>
            </a:r>
          </a:p>
        </p:txBody>
      </p:sp>
      <p:sp>
        <p:nvSpPr>
          <p:cNvPr id="849924" name="Rectangle 6"/>
          <p:cNvSpPr>
            <a:spLocks noGrp="1" noChangeArrowheads="1"/>
          </p:cNvSpPr>
          <p:nvPr>
            <p:ph type="body" idx="4294967295"/>
          </p:nvPr>
        </p:nvSpPr>
        <p:spPr>
          <a:xfrm>
            <a:off x="381000" y="1447800"/>
            <a:ext cx="8229600" cy="4724400"/>
          </a:xfrm>
        </p:spPr>
        <p:txBody>
          <a:bodyPr/>
          <a:lstStyle/>
          <a:p>
            <a:pPr>
              <a:spcBef>
                <a:spcPts val="600"/>
              </a:spcBef>
              <a:spcAft>
                <a:spcPts val="2400"/>
              </a:spcAft>
            </a:pPr>
            <a:r>
              <a:rPr lang="en-US" sz="2800" b="1" dirty="0">
                <a:solidFill>
                  <a:schemeClr val="accent1"/>
                </a:solidFill>
              </a:rPr>
              <a:t>Use </a:t>
            </a:r>
            <a:r>
              <a:rPr lang="en-US" sz="2800" b="1" dirty="0" smtClean="0">
                <a:solidFill>
                  <a:schemeClr val="accent1"/>
                </a:solidFill>
                <a:hlinkClick r:id="rId3"/>
              </a:rPr>
              <a:t> Instructions for Preparing HS section</a:t>
            </a:r>
            <a:endParaRPr lang="en-US" sz="2800" b="1" dirty="0">
              <a:solidFill>
                <a:schemeClr val="accent1"/>
              </a:solidFill>
            </a:endParaRPr>
          </a:p>
          <a:p>
            <a:pPr>
              <a:spcBef>
                <a:spcPts val="600"/>
              </a:spcBef>
            </a:pPr>
            <a:r>
              <a:rPr lang="en-US" sz="2800" b="1" dirty="0" smtClean="0">
                <a:solidFill>
                  <a:schemeClr val="accent1"/>
                </a:solidFill>
              </a:rPr>
              <a:t>Select one of 6 scenarios:</a:t>
            </a:r>
          </a:p>
          <a:p>
            <a:pPr marL="393192" lvl="1" indent="0">
              <a:spcBef>
                <a:spcPts val="600"/>
              </a:spcBef>
              <a:spcAft>
                <a:spcPts val="600"/>
              </a:spcAft>
              <a:buNone/>
            </a:pPr>
            <a:r>
              <a:rPr lang="en-US" sz="2400" dirty="0" smtClean="0">
                <a:solidFill>
                  <a:schemeClr val="bg1">
                    <a:lumMod val="65000"/>
                  </a:schemeClr>
                </a:solidFill>
              </a:rPr>
              <a:t>A</a:t>
            </a:r>
            <a:r>
              <a:rPr lang="en-US" sz="2400" dirty="0">
                <a:solidFill>
                  <a:schemeClr val="bg1">
                    <a:lumMod val="65000"/>
                  </a:schemeClr>
                </a:solidFill>
              </a:rPr>
              <a:t>. No Human </a:t>
            </a:r>
            <a:r>
              <a:rPr lang="en-US" sz="2400" dirty="0" smtClean="0">
                <a:solidFill>
                  <a:schemeClr val="bg1">
                    <a:lumMod val="65000"/>
                  </a:schemeClr>
                </a:solidFill>
              </a:rPr>
              <a:t>Subjects</a:t>
            </a:r>
          </a:p>
          <a:p>
            <a:pPr marL="393192" lvl="1" indent="0">
              <a:spcBef>
                <a:spcPts val="600"/>
              </a:spcBef>
              <a:spcAft>
                <a:spcPts val="600"/>
              </a:spcAft>
              <a:buNone/>
            </a:pPr>
            <a:r>
              <a:rPr lang="en-US" sz="2400" dirty="0" smtClean="0">
                <a:solidFill>
                  <a:schemeClr val="bg1">
                    <a:lumMod val="65000"/>
                  </a:schemeClr>
                </a:solidFill>
              </a:rPr>
              <a:t>B</a:t>
            </a:r>
            <a:r>
              <a:rPr lang="en-US" sz="2400" dirty="0">
                <a:solidFill>
                  <a:schemeClr val="bg1">
                    <a:lumMod val="65000"/>
                  </a:schemeClr>
                </a:solidFill>
              </a:rPr>
              <a:t>. Non-Exempt Human Subjects </a:t>
            </a:r>
            <a:r>
              <a:rPr lang="en-US" sz="2400" dirty="0" smtClean="0">
                <a:solidFill>
                  <a:schemeClr val="bg1">
                    <a:lumMod val="65000"/>
                  </a:schemeClr>
                </a:solidFill>
              </a:rPr>
              <a:t>Research</a:t>
            </a:r>
          </a:p>
          <a:p>
            <a:pPr marL="393192" lvl="1" indent="0">
              <a:spcBef>
                <a:spcPts val="600"/>
              </a:spcBef>
              <a:spcAft>
                <a:spcPts val="600"/>
              </a:spcAft>
              <a:buNone/>
            </a:pPr>
            <a:r>
              <a:rPr lang="en-US" sz="2400" dirty="0" smtClean="0">
                <a:solidFill>
                  <a:schemeClr val="tx1">
                    <a:lumMod val="75000"/>
                    <a:lumOff val="25000"/>
                  </a:schemeClr>
                </a:solidFill>
              </a:rPr>
              <a:t>C</a:t>
            </a:r>
            <a:r>
              <a:rPr lang="en-US" sz="2400" dirty="0">
                <a:solidFill>
                  <a:schemeClr val="tx1">
                    <a:lumMod val="75000"/>
                    <a:lumOff val="25000"/>
                  </a:schemeClr>
                </a:solidFill>
              </a:rPr>
              <a:t>. Exempt Human Subjects </a:t>
            </a:r>
            <a:r>
              <a:rPr lang="en-US" sz="2400" dirty="0" smtClean="0">
                <a:solidFill>
                  <a:schemeClr val="tx1">
                    <a:lumMod val="75000"/>
                    <a:lumOff val="25000"/>
                  </a:schemeClr>
                </a:solidFill>
              </a:rPr>
              <a:t>Research</a:t>
            </a:r>
          </a:p>
          <a:p>
            <a:pPr marL="393192" lvl="1" indent="0">
              <a:spcBef>
                <a:spcPts val="600"/>
              </a:spcBef>
              <a:spcAft>
                <a:spcPts val="600"/>
              </a:spcAft>
              <a:buNone/>
            </a:pPr>
            <a:r>
              <a:rPr lang="en-US" sz="2400" dirty="0" smtClean="0">
                <a:solidFill>
                  <a:schemeClr val="bg1">
                    <a:lumMod val="65000"/>
                  </a:schemeClr>
                </a:solidFill>
              </a:rPr>
              <a:t>D</a:t>
            </a:r>
            <a:r>
              <a:rPr lang="en-US" sz="2400" dirty="0">
                <a:solidFill>
                  <a:schemeClr val="bg1">
                    <a:lumMod val="65000"/>
                  </a:schemeClr>
                </a:solidFill>
              </a:rPr>
              <a:t>. Delayed-Onset of Human Subjects </a:t>
            </a:r>
            <a:r>
              <a:rPr lang="en-US" sz="2400" dirty="0" smtClean="0">
                <a:solidFill>
                  <a:schemeClr val="bg1">
                    <a:lumMod val="65000"/>
                  </a:schemeClr>
                </a:solidFill>
              </a:rPr>
              <a:t>Research</a:t>
            </a:r>
          </a:p>
          <a:p>
            <a:pPr marL="393192" lvl="1" indent="0">
              <a:spcBef>
                <a:spcPts val="600"/>
              </a:spcBef>
              <a:spcAft>
                <a:spcPts val="600"/>
              </a:spcAft>
              <a:buNone/>
            </a:pPr>
            <a:r>
              <a:rPr lang="en-US" sz="2400" dirty="0" smtClean="0">
                <a:solidFill>
                  <a:schemeClr val="bg1">
                    <a:lumMod val="65000"/>
                  </a:schemeClr>
                </a:solidFill>
              </a:rPr>
              <a:t>E</a:t>
            </a:r>
            <a:r>
              <a:rPr lang="en-US" sz="2400" dirty="0">
                <a:solidFill>
                  <a:schemeClr val="bg1">
                    <a:lumMod val="65000"/>
                  </a:schemeClr>
                </a:solidFill>
              </a:rPr>
              <a:t>. Clinical Trial </a:t>
            </a:r>
            <a:endParaRPr lang="en-US" sz="2400" dirty="0" smtClean="0">
              <a:solidFill>
                <a:schemeClr val="bg1">
                  <a:lumMod val="65000"/>
                </a:schemeClr>
              </a:solidFill>
            </a:endParaRPr>
          </a:p>
          <a:p>
            <a:pPr marL="393192" lvl="1" indent="0">
              <a:spcBef>
                <a:spcPts val="600"/>
              </a:spcBef>
              <a:spcAft>
                <a:spcPts val="600"/>
              </a:spcAft>
              <a:buNone/>
            </a:pPr>
            <a:r>
              <a:rPr lang="en-US" sz="2400" dirty="0" smtClean="0">
                <a:solidFill>
                  <a:schemeClr val="bg1">
                    <a:lumMod val="65000"/>
                  </a:schemeClr>
                </a:solidFill>
              </a:rPr>
              <a:t>F</a:t>
            </a:r>
            <a:r>
              <a:rPr lang="en-US" sz="2400" dirty="0">
                <a:solidFill>
                  <a:schemeClr val="bg1">
                    <a:lumMod val="65000"/>
                  </a:schemeClr>
                </a:solidFill>
              </a:rPr>
              <a:t>.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fontAlgn="auto">
              <a:spcBef>
                <a:spcPts val="0"/>
              </a:spcBef>
              <a:spcAft>
                <a:spcPts val="0"/>
              </a:spcAft>
            </a:pPr>
            <a:fld id="{4EFBE11E-0F34-4A13-A8C9-A62AE69CBC0D}" type="slidenum">
              <a:rPr lang="en-US" sz="1000" b="1">
                <a:solidFill>
                  <a:prstClr val="white"/>
                </a:solidFill>
                <a:latin typeface="Helvetica"/>
                <a:cs typeface="Arial" charset="0"/>
              </a:rPr>
              <a:pPr algn="r" fontAlgn="auto">
                <a:spcBef>
                  <a:spcPts val="0"/>
                </a:spcBef>
                <a:spcAft>
                  <a:spcPts val="0"/>
                </a:spcAft>
              </a:pPr>
              <a:t>42</a:t>
            </a:fld>
            <a:endParaRPr lang="en-US" sz="1000" b="1">
              <a:solidFill>
                <a:prstClr val="white"/>
              </a:solidFill>
              <a:latin typeface="Helvetica"/>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0C7F162-4D4D-4EB3-A457-F009B6E4B3CC}" type="slidenum">
              <a:rPr lang="en-US" sz="1000" b="1">
                <a:solidFill>
                  <a:prstClr val="white"/>
                </a:solidFill>
                <a:latin typeface="Tahoma" charset="0"/>
                <a:cs typeface="+mn-cs"/>
              </a:rPr>
              <a:pPr algn="r" fontAlgn="auto">
                <a:spcBef>
                  <a:spcPts val="0"/>
                </a:spcBef>
                <a:spcAft>
                  <a:spcPts val="0"/>
                </a:spcAft>
                <a:defRPr/>
              </a:pPr>
              <a:t>42</a:t>
            </a:fld>
            <a:endParaRPr lang="en-US" sz="1000" b="1" dirty="0">
              <a:solidFill>
                <a:prstClr val="white"/>
              </a:solidFill>
              <a:latin typeface="Tahoma" charset="0"/>
              <a:cs typeface="+mn-cs"/>
            </a:endParaRPr>
          </a:p>
        </p:txBody>
      </p:sp>
      <p:sp>
        <p:nvSpPr>
          <p:cNvPr id="7" name="Rounded Rectangle 6"/>
          <p:cNvSpPr/>
          <p:nvPr/>
        </p:nvSpPr>
        <p:spPr>
          <a:xfrm>
            <a:off x="1002297" y="915807"/>
            <a:ext cx="6479823" cy="2948270"/>
          </a:xfrm>
          <a:prstGeom prst="roundRect">
            <a:avLst>
              <a:gd name="adj" fmla="val 8284"/>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fontAlgn="auto">
              <a:lnSpc>
                <a:spcPct val="110000"/>
              </a:lnSpc>
              <a:spcBef>
                <a:spcPts val="600"/>
              </a:spcBef>
              <a:spcAft>
                <a:spcPts val="1200"/>
              </a:spcAft>
              <a:buFont typeface="Arial" panose="020B0604020202020204" pitchFamily="34" charset="0"/>
              <a:buChar char="•"/>
              <a:tabLst>
                <a:tab pos="4572000" algn="l"/>
                <a:tab pos="5949950" algn="l"/>
              </a:tabLst>
            </a:pPr>
            <a:r>
              <a:rPr lang="en-US" sz="2400" dirty="0">
                <a:solidFill>
                  <a:srgbClr val="000000"/>
                </a:solidFill>
              </a:rPr>
              <a:t>Justify selection of exemption(s)</a:t>
            </a:r>
          </a:p>
          <a:p>
            <a:pPr marL="342900" indent="-342900" fontAlgn="auto">
              <a:lnSpc>
                <a:spcPct val="110000"/>
              </a:lnSpc>
              <a:spcBef>
                <a:spcPts val="600"/>
              </a:spcBef>
              <a:spcAft>
                <a:spcPts val="1200"/>
              </a:spcAft>
              <a:buFont typeface="Arial" panose="020B0604020202020204" pitchFamily="34" charset="0"/>
              <a:buChar char="•"/>
              <a:tabLst>
                <a:tab pos="4572000" algn="l"/>
                <a:tab pos="5949950" algn="l"/>
              </a:tabLst>
            </a:pPr>
            <a:r>
              <a:rPr lang="en-US" sz="2400" dirty="0">
                <a:solidFill>
                  <a:srgbClr val="000000"/>
                </a:solidFill>
              </a:rPr>
              <a:t>NOT verbatim of regulatory definition!</a:t>
            </a:r>
          </a:p>
          <a:p>
            <a:pPr marL="342900" indent="-342900" fontAlgn="auto">
              <a:lnSpc>
                <a:spcPct val="110000"/>
              </a:lnSpc>
              <a:spcBef>
                <a:spcPts val="600"/>
              </a:spcBef>
              <a:spcAft>
                <a:spcPts val="1200"/>
              </a:spcAft>
              <a:buFont typeface="Arial" panose="020B0604020202020204" pitchFamily="34" charset="0"/>
              <a:buChar char="•"/>
              <a:tabLst>
                <a:tab pos="4572000" algn="l"/>
                <a:tab pos="5949950" algn="l"/>
              </a:tabLst>
            </a:pPr>
            <a:r>
              <a:rPr lang="en-US" sz="2400" dirty="0">
                <a:solidFill>
                  <a:srgbClr val="000000"/>
                </a:solidFill>
              </a:rPr>
              <a:t>Sources of research </a:t>
            </a:r>
            <a:r>
              <a:rPr lang="en-US" sz="2400" dirty="0" smtClean="0">
                <a:solidFill>
                  <a:srgbClr val="000000"/>
                </a:solidFill>
              </a:rPr>
              <a:t>materials</a:t>
            </a:r>
          </a:p>
          <a:p>
            <a:pPr marL="342900" indent="-342900" fontAlgn="auto">
              <a:lnSpc>
                <a:spcPct val="110000"/>
              </a:lnSpc>
              <a:spcBef>
                <a:spcPts val="600"/>
              </a:spcBef>
              <a:spcAft>
                <a:spcPts val="1200"/>
              </a:spcAft>
              <a:buFont typeface="Arial" panose="020B0604020202020204" pitchFamily="34" charset="0"/>
              <a:buChar char="•"/>
              <a:tabLst>
                <a:tab pos="4572000" algn="l"/>
                <a:tab pos="5949950" algn="l"/>
              </a:tabLst>
            </a:pPr>
            <a:r>
              <a:rPr lang="en-US" sz="2400" dirty="0" smtClean="0">
                <a:solidFill>
                  <a:srgbClr val="000000"/>
                </a:solidFill>
              </a:rPr>
              <a:t>Inclusion monitoring is required, unless the entire study is considered Exemption 4</a:t>
            </a:r>
            <a:endParaRPr lang="en-US" sz="2400" dirty="0">
              <a:solidFill>
                <a:srgbClr val="000000"/>
              </a:solidFill>
            </a:endParaRPr>
          </a:p>
        </p:txBody>
      </p:sp>
      <p:sp>
        <p:nvSpPr>
          <p:cNvPr id="9" name="Oval 8"/>
          <p:cNvSpPr/>
          <p:nvPr/>
        </p:nvSpPr>
        <p:spPr>
          <a:xfrm>
            <a:off x="6853084" y="4640826"/>
            <a:ext cx="2290916" cy="22171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Reviewers can’t assume. Not being clear can delay your award.</a:t>
            </a:r>
          </a:p>
        </p:txBody>
      </p:sp>
    </p:spTree>
    <p:extLst>
      <p:ext uri="{BB962C8B-B14F-4D97-AF65-F5344CB8AC3E}">
        <p14:creationId xmlns:p14="http://schemas.microsoft.com/office/powerpoint/2010/main" val="10909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9" y="152718"/>
            <a:ext cx="8189650" cy="1085532"/>
          </a:xfrm>
        </p:spPr>
        <p:txBody>
          <a:bodyPr/>
          <a:lstStyle/>
          <a:p>
            <a:r>
              <a:rPr lang="en-US" dirty="0" smtClean="0">
                <a:effectLst>
                  <a:outerShdw blurRad="38100" dist="38100" dir="2700000" algn="tl">
                    <a:srgbClr val="000000">
                      <a:alpha val="43137"/>
                    </a:srgbClr>
                  </a:outerShdw>
                </a:effectLst>
              </a:rPr>
              <a:t>NIH Clinical Trials (CT) Policies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5639" y="1071716"/>
            <a:ext cx="8507361" cy="5193617"/>
          </a:xfrm>
        </p:spPr>
        <p:txBody>
          <a:bodyPr>
            <a:normAutofit lnSpcReduction="10000"/>
          </a:bodyPr>
          <a:lstStyle/>
          <a:p>
            <a:pPr>
              <a:lnSpc>
                <a:spcPct val="110000"/>
              </a:lnSpc>
              <a:spcAft>
                <a:spcPts val="0"/>
              </a:spcAft>
            </a:pPr>
            <a:r>
              <a:rPr lang="en-US" sz="2800" dirty="0" smtClean="0">
                <a:solidFill>
                  <a:schemeClr val="tx1">
                    <a:lumMod val="75000"/>
                    <a:lumOff val="25000"/>
                  </a:schemeClr>
                </a:solidFill>
              </a:rPr>
              <a:t>NIH CT requirements: </a:t>
            </a:r>
            <a:r>
              <a:rPr lang="en-US" sz="1400" b="1" dirty="0" smtClean="0">
                <a:solidFill>
                  <a:schemeClr val="tx1">
                    <a:lumMod val="75000"/>
                    <a:lumOff val="25000"/>
                  </a:schemeClr>
                </a:solidFill>
                <a:hlinkClick r:id="rId2"/>
              </a:rPr>
              <a:t>http</a:t>
            </a:r>
            <a:r>
              <a:rPr lang="en-US" sz="1600" b="1" dirty="0">
                <a:solidFill>
                  <a:schemeClr val="tx1">
                    <a:lumMod val="75000"/>
                    <a:lumOff val="25000"/>
                  </a:schemeClr>
                </a:solidFill>
                <a:hlinkClick r:id="rId2"/>
              </a:rPr>
              <a:t>://</a:t>
            </a:r>
            <a:r>
              <a:rPr lang="en-US" sz="1600" b="1" dirty="0" smtClean="0">
                <a:solidFill>
                  <a:schemeClr val="tx1">
                    <a:lumMod val="75000"/>
                    <a:lumOff val="25000"/>
                  </a:schemeClr>
                </a:solidFill>
                <a:hlinkClick r:id="rId2"/>
              </a:rPr>
              <a:t>grants.nih.gov/grants/policy/hs/data_safety.htm</a:t>
            </a:r>
            <a:r>
              <a:rPr lang="en-US" sz="1600" b="1" dirty="0" smtClean="0">
                <a:solidFill>
                  <a:schemeClr val="tx1">
                    <a:lumMod val="75000"/>
                    <a:lumOff val="25000"/>
                  </a:schemeClr>
                </a:solidFill>
              </a:rPr>
              <a:t>  </a:t>
            </a:r>
          </a:p>
          <a:p>
            <a:pPr lvl="1">
              <a:lnSpc>
                <a:spcPct val="110000"/>
              </a:lnSpc>
            </a:pPr>
            <a:r>
              <a:rPr lang="en-US" dirty="0" smtClean="0">
                <a:solidFill>
                  <a:schemeClr val="tx1">
                    <a:lumMod val="75000"/>
                    <a:lumOff val="25000"/>
                  </a:schemeClr>
                </a:solidFill>
              </a:rPr>
              <a:t>Data and safety monitoring (DSM) plan</a:t>
            </a:r>
          </a:p>
          <a:p>
            <a:pPr lvl="1">
              <a:lnSpc>
                <a:spcPct val="110000"/>
              </a:lnSpc>
            </a:pPr>
            <a:r>
              <a:rPr lang="en-US" dirty="0" smtClean="0">
                <a:solidFill>
                  <a:schemeClr val="tx1">
                    <a:lumMod val="75000"/>
                    <a:lumOff val="25000"/>
                  </a:schemeClr>
                </a:solidFill>
              </a:rPr>
              <a:t>DSM Board for Phase III and some others</a:t>
            </a:r>
          </a:p>
          <a:p>
            <a:pPr>
              <a:lnSpc>
                <a:spcPct val="110000"/>
              </a:lnSpc>
              <a:spcBef>
                <a:spcPts val="1800"/>
              </a:spcBef>
            </a:pPr>
            <a:r>
              <a:rPr lang="en-US" b="1" dirty="0" smtClean="0">
                <a:solidFill>
                  <a:schemeClr val="tx1">
                    <a:lumMod val="75000"/>
                    <a:lumOff val="25000"/>
                  </a:schemeClr>
                </a:solidFill>
              </a:rPr>
              <a:t>IC specific</a:t>
            </a:r>
            <a:r>
              <a:rPr lang="en-US" dirty="0" smtClean="0">
                <a:solidFill>
                  <a:schemeClr val="tx1">
                    <a:lumMod val="75000"/>
                    <a:lumOff val="25000"/>
                  </a:schemeClr>
                </a:solidFill>
              </a:rPr>
              <a:t> policies</a:t>
            </a:r>
          </a:p>
          <a:p>
            <a:pPr>
              <a:lnSpc>
                <a:spcPct val="110000"/>
              </a:lnSpc>
              <a:spcBef>
                <a:spcPts val="1800"/>
              </a:spcBef>
            </a:pPr>
            <a:r>
              <a:rPr lang="en-US" dirty="0" smtClean="0">
                <a:solidFill>
                  <a:schemeClr val="tx1">
                    <a:lumMod val="75000"/>
                    <a:lumOff val="25000"/>
                  </a:schemeClr>
                </a:solidFill>
              </a:rPr>
              <a:t>AE/UP reporting</a:t>
            </a:r>
          </a:p>
          <a:p>
            <a:pPr lvl="1">
              <a:lnSpc>
                <a:spcPct val="110000"/>
              </a:lnSpc>
              <a:spcBef>
                <a:spcPts val="0"/>
              </a:spcBef>
            </a:pPr>
            <a:r>
              <a:rPr lang="en-US" dirty="0" smtClean="0">
                <a:solidFill>
                  <a:schemeClr val="tx1">
                    <a:lumMod val="75000"/>
                    <a:lumOff val="25000"/>
                  </a:schemeClr>
                </a:solidFill>
              </a:rPr>
              <a:t>IRB, OHRP, funding agency, institution, FDA</a:t>
            </a:r>
          </a:p>
          <a:p>
            <a:pPr>
              <a:lnSpc>
                <a:spcPct val="110000"/>
              </a:lnSpc>
              <a:spcBef>
                <a:spcPts val="1800"/>
              </a:spcBef>
            </a:pPr>
            <a:r>
              <a:rPr lang="en-US" dirty="0" smtClean="0">
                <a:solidFill>
                  <a:schemeClr val="tx1">
                    <a:lumMod val="75000"/>
                    <a:lumOff val="25000"/>
                  </a:schemeClr>
                </a:solidFill>
              </a:rPr>
              <a:t>CT.gov reporting</a:t>
            </a:r>
            <a:endParaRPr lang="en-US" dirty="0">
              <a:solidFill>
                <a:schemeClr val="tx1">
                  <a:lumMod val="75000"/>
                  <a:lumOff val="25000"/>
                </a:schemeClr>
              </a:solidFill>
            </a:endParaRPr>
          </a:p>
          <a:p>
            <a:pPr>
              <a:lnSpc>
                <a:spcPct val="110000"/>
              </a:lnSpc>
              <a:spcBef>
                <a:spcPts val="1800"/>
              </a:spcBef>
            </a:pPr>
            <a:r>
              <a:rPr lang="en-US" sz="2800" dirty="0" smtClean="0">
                <a:solidFill>
                  <a:schemeClr val="tx1">
                    <a:lumMod val="75000"/>
                    <a:lumOff val="25000"/>
                  </a:schemeClr>
                </a:solidFill>
              </a:rPr>
              <a:t>FDA requirements may apply</a:t>
            </a:r>
            <a:endParaRPr 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663234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52400" y="6324600"/>
            <a:ext cx="381000" cy="366713"/>
          </a:xfrm>
        </p:spPr>
        <p:txBody>
          <a:bodyPr/>
          <a:lstStyle/>
          <a:p>
            <a:fld id="{54ABC857-43B8-4CD3-BF88-EA29340E26B9}" type="slidenum">
              <a:rPr lang="en-US" sz="1200" b="1">
                <a:solidFill>
                  <a:srgbClr val="00359E"/>
                </a:solidFill>
              </a:rPr>
              <a:pPr/>
              <a:t>44</a:t>
            </a:fld>
            <a:endParaRPr lang="en-US" sz="1200" b="1" dirty="0">
              <a:solidFill>
                <a:srgbClr val="00359E"/>
              </a:solidFill>
            </a:endParaRPr>
          </a:p>
        </p:txBody>
      </p:sp>
      <p:sp>
        <p:nvSpPr>
          <p:cNvPr id="135173" name="Rectangle 5"/>
          <p:cNvSpPr>
            <a:spLocks noGrp="1" noChangeArrowheads="1"/>
          </p:cNvSpPr>
          <p:nvPr>
            <p:ph type="title" idx="4294967295"/>
          </p:nvPr>
        </p:nvSpPr>
        <p:spPr>
          <a:xfrm>
            <a:off x="152401" y="108152"/>
            <a:ext cx="8686800" cy="1143000"/>
          </a:xfrm>
        </p:spPr>
        <p:txBody>
          <a:bodyPr/>
          <a:lstStyle/>
          <a:p>
            <a:r>
              <a:rPr lang="en-US" sz="3600" b="1" dirty="0">
                <a:solidFill>
                  <a:schemeClr val="accent1"/>
                </a:solidFill>
                <a:effectLst>
                  <a:outerShdw blurRad="38100" dist="38100" dir="2700000" algn="tl">
                    <a:srgbClr val="000000">
                      <a:alpha val="43137"/>
                    </a:srgbClr>
                  </a:outerShdw>
                </a:effectLst>
              </a:rPr>
              <a:t>Data and Safety Monitoring Plan</a:t>
            </a:r>
          </a:p>
        </p:txBody>
      </p:sp>
      <p:sp>
        <p:nvSpPr>
          <p:cNvPr id="858116" name="Rectangle 6"/>
          <p:cNvSpPr>
            <a:spLocks noGrp="1" noChangeArrowheads="1"/>
          </p:cNvSpPr>
          <p:nvPr>
            <p:ph type="body" idx="4294967295"/>
          </p:nvPr>
        </p:nvSpPr>
        <p:spPr>
          <a:xfrm>
            <a:off x="381000" y="1143000"/>
            <a:ext cx="8610600" cy="4724400"/>
          </a:xfrm>
        </p:spPr>
        <p:txBody>
          <a:bodyPr>
            <a:normAutofit fontScale="77500" lnSpcReduction="20000"/>
          </a:bodyPr>
          <a:lstStyle/>
          <a:p>
            <a:pPr>
              <a:lnSpc>
                <a:spcPct val="120000"/>
              </a:lnSpc>
              <a:spcBef>
                <a:spcPts val="600"/>
              </a:spcBef>
            </a:pPr>
            <a:r>
              <a:rPr lang="en-US" sz="2800" b="1" dirty="0">
                <a:solidFill>
                  <a:schemeClr val="tx1">
                    <a:lumMod val="75000"/>
                    <a:lumOff val="25000"/>
                  </a:schemeClr>
                </a:solidFill>
              </a:rPr>
              <a:t>Data and Safety Monitoring Plan includes:</a:t>
            </a:r>
          </a:p>
          <a:p>
            <a:pPr lvl="1">
              <a:lnSpc>
                <a:spcPct val="120000"/>
              </a:lnSpc>
              <a:spcBef>
                <a:spcPts val="600"/>
              </a:spcBef>
            </a:pPr>
            <a:r>
              <a:rPr lang="en-US" sz="2600" b="1" dirty="0" smtClean="0">
                <a:solidFill>
                  <a:srgbClr val="7030A0"/>
                </a:solidFill>
              </a:rPr>
              <a:t>Commensurate with risks</a:t>
            </a:r>
          </a:p>
          <a:p>
            <a:pPr lvl="1">
              <a:lnSpc>
                <a:spcPct val="120000"/>
              </a:lnSpc>
              <a:spcBef>
                <a:spcPts val="600"/>
              </a:spcBef>
            </a:pPr>
            <a:r>
              <a:rPr lang="en-US" sz="2600" b="1" dirty="0" smtClean="0">
                <a:solidFill>
                  <a:srgbClr val="7030A0"/>
                </a:solidFill>
              </a:rPr>
              <a:t>Overall </a:t>
            </a:r>
            <a:r>
              <a:rPr lang="en-US" sz="2600" b="1" dirty="0">
                <a:solidFill>
                  <a:srgbClr val="7030A0"/>
                </a:solidFill>
              </a:rPr>
              <a:t>framework for data and safety monitoring</a:t>
            </a:r>
          </a:p>
          <a:p>
            <a:pPr lvl="1">
              <a:lnSpc>
                <a:spcPct val="120000"/>
              </a:lnSpc>
              <a:spcBef>
                <a:spcPts val="600"/>
              </a:spcBef>
            </a:pPr>
            <a:r>
              <a:rPr lang="en-US" sz="2600" b="1" dirty="0">
                <a:solidFill>
                  <a:srgbClr val="7030A0"/>
                </a:solidFill>
              </a:rPr>
              <a:t>Responsible party for monitoring</a:t>
            </a:r>
          </a:p>
          <a:p>
            <a:pPr lvl="1">
              <a:lnSpc>
                <a:spcPct val="120000"/>
              </a:lnSpc>
              <a:spcBef>
                <a:spcPts val="600"/>
              </a:spcBef>
            </a:pPr>
            <a:r>
              <a:rPr lang="en-US" sz="2600" b="1" dirty="0">
                <a:solidFill>
                  <a:srgbClr val="7030A0"/>
                </a:solidFill>
              </a:rPr>
              <a:t>Procedures for reporting Adverse </a:t>
            </a:r>
            <a:r>
              <a:rPr lang="en-US" sz="2600" b="1" dirty="0" smtClean="0">
                <a:solidFill>
                  <a:srgbClr val="7030A0"/>
                </a:solidFill>
              </a:rPr>
              <a:t>Events/Unanticipated Problems</a:t>
            </a:r>
            <a:endParaRPr lang="en-US" sz="2600" b="1" dirty="0">
              <a:solidFill>
                <a:srgbClr val="7030A0"/>
              </a:solidFill>
            </a:endParaRPr>
          </a:p>
          <a:p>
            <a:pPr marL="109728" indent="0">
              <a:lnSpc>
                <a:spcPct val="120000"/>
              </a:lnSpc>
              <a:spcBef>
                <a:spcPts val="600"/>
              </a:spcBef>
              <a:buNone/>
            </a:pPr>
            <a:endParaRPr lang="en-US" sz="1400" b="1" dirty="0">
              <a:solidFill>
                <a:schemeClr val="accent1"/>
              </a:solidFill>
            </a:endParaRPr>
          </a:p>
          <a:p>
            <a:pPr>
              <a:lnSpc>
                <a:spcPct val="120000"/>
              </a:lnSpc>
              <a:spcBef>
                <a:spcPts val="600"/>
              </a:spcBef>
            </a:pPr>
            <a:r>
              <a:rPr lang="en-US" sz="2800" b="1" dirty="0">
                <a:solidFill>
                  <a:schemeClr val="tx1">
                    <a:lumMod val="75000"/>
                    <a:lumOff val="25000"/>
                  </a:schemeClr>
                </a:solidFill>
              </a:rPr>
              <a:t>Data and Safety Monitoring Board (DSMB) </a:t>
            </a:r>
            <a:r>
              <a:rPr lang="en-US" sz="2800" b="1" dirty="0" smtClean="0">
                <a:solidFill>
                  <a:schemeClr val="tx1">
                    <a:lumMod val="75000"/>
                    <a:lumOff val="25000"/>
                  </a:schemeClr>
                </a:solidFill>
              </a:rPr>
              <a:t>required for:</a:t>
            </a:r>
          </a:p>
          <a:p>
            <a:pPr lvl="1">
              <a:lnSpc>
                <a:spcPct val="120000"/>
              </a:lnSpc>
              <a:spcBef>
                <a:spcPts val="600"/>
              </a:spcBef>
            </a:pPr>
            <a:r>
              <a:rPr lang="en-US" b="1" dirty="0">
                <a:solidFill>
                  <a:srgbClr val="7030A0"/>
                </a:solidFill>
              </a:rPr>
              <a:t>M</a:t>
            </a:r>
            <a:r>
              <a:rPr lang="en-US" sz="2600" b="1" dirty="0" smtClean="0">
                <a:solidFill>
                  <a:srgbClr val="7030A0"/>
                </a:solidFill>
              </a:rPr>
              <a:t>ulti-site </a:t>
            </a:r>
            <a:r>
              <a:rPr lang="en-US" sz="2600" b="1" dirty="0">
                <a:solidFill>
                  <a:srgbClr val="7030A0"/>
                </a:solidFill>
              </a:rPr>
              <a:t>trials </a:t>
            </a:r>
            <a:r>
              <a:rPr lang="en-US" sz="2600" b="1" dirty="0" smtClean="0">
                <a:solidFill>
                  <a:srgbClr val="7030A0"/>
                </a:solidFill>
              </a:rPr>
              <a:t>with &gt; than minimum </a:t>
            </a:r>
            <a:r>
              <a:rPr lang="en-US" sz="2600" b="1" dirty="0">
                <a:solidFill>
                  <a:srgbClr val="7030A0"/>
                </a:solidFill>
              </a:rPr>
              <a:t>risk and generally for Phase III </a:t>
            </a:r>
            <a:r>
              <a:rPr lang="en-US" sz="2600" b="1" dirty="0" smtClean="0">
                <a:solidFill>
                  <a:srgbClr val="7030A0"/>
                </a:solidFill>
              </a:rPr>
              <a:t>trials</a:t>
            </a:r>
          </a:p>
          <a:p>
            <a:pPr>
              <a:lnSpc>
                <a:spcPct val="120000"/>
              </a:lnSpc>
              <a:spcBef>
                <a:spcPts val="600"/>
              </a:spcBef>
              <a:buFontTx/>
              <a:buNone/>
            </a:pPr>
            <a:endParaRPr lang="en-US" sz="1400" b="1" dirty="0">
              <a:solidFill>
                <a:schemeClr val="accent1"/>
              </a:solidFill>
            </a:endParaRPr>
          </a:p>
          <a:p>
            <a:pPr>
              <a:lnSpc>
                <a:spcPct val="120000"/>
              </a:lnSpc>
              <a:spcBef>
                <a:spcPts val="600"/>
              </a:spcBef>
            </a:pPr>
            <a:r>
              <a:rPr lang="en-US" sz="2800" b="1" dirty="0">
                <a:solidFill>
                  <a:schemeClr val="tx1">
                    <a:lumMod val="75000"/>
                    <a:lumOff val="25000"/>
                  </a:schemeClr>
                </a:solidFill>
              </a:rPr>
              <a:t>F</a:t>
            </a:r>
            <a:r>
              <a:rPr lang="en-US" sz="2800" b="1" dirty="0" smtClean="0">
                <a:solidFill>
                  <a:schemeClr val="tx1">
                    <a:lumMod val="75000"/>
                    <a:lumOff val="25000"/>
                  </a:schemeClr>
                </a:solidFill>
              </a:rPr>
              <a:t>unding </a:t>
            </a:r>
            <a:r>
              <a:rPr lang="en-US" sz="2800" b="1" dirty="0">
                <a:solidFill>
                  <a:schemeClr val="tx1">
                    <a:lumMod val="75000"/>
                    <a:lumOff val="25000"/>
                  </a:schemeClr>
                </a:solidFill>
              </a:rPr>
              <a:t>IC approval before enrollment begins</a:t>
            </a:r>
          </a:p>
          <a:p>
            <a:endParaRPr lang="en-US" sz="2400" dirty="0"/>
          </a:p>
        </p:txBody>
      </p:sp>
      <p:sp>
        <p:nvSpPr>
          <p:cNvPr id="858114"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a:fld id="{DEF17A45-9816-43EE-89C2-F0DCEF5A3B4D}" type="slidenum">
              <a:rPr lang="en-US" sz="1000" b="1">
                <a:solidFill>
                  <a:prstClr val="white"/>
                </a:solidFill>
                <a:latin typeface="Arial" pitchFamily="34" charset="0"/>
              </a:rPr>
              <a:pPr algn="r"/>
              <a:t>44</a:t>
            </a:fld>
            <a:endParaRPr lang="en-US" sz="1000" b="1" dirty="0">
              <a:solidFill>
                <a:prstClr val="white"/>
              </a:solidFill>
              <a:latin typeface="Arial" pitchFamily="34"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FC7CF530-F7CB-4ECB-95E2-B62D0DC5CDF2}" type="slidenum">
              <a:rPr lang="en-US" sz="1000" b="1">
                <a:solidFill>
                  <a:prstClr val="white"/>
                </a:solidFill>
                <a:latin typeface="Tahoma" charset="0"/>
                <a:cs typeface="Arial" pitchFamily="34" charset="0"/>
              </a:rPr>
              <a:pPr algn="r">
                <a:defRPr/>
              </a:pPr>
              <a:t>44</a:t>
            </a:fld>
            <a:endParaRPr lang="en-US" sz="1000" b="1" dirty="0">
              <a:solidFill>
                <a:prstClr val="white"/>
              </a:solidFill>
              <a:latin typeface="Tahoma" charset="0"/>
              <a:cs typeface="Arial" pitchFamily="34" charset="0"/>
            </a:endParaRPr>
          </a:p>
        </p:txBody>
      </p:sp>
    </p:spTree>
    <p:extLst>
      <p:ext uri="{BB962C8B-B14F-4D97-AF65-F5344CB8AC3E}">
        <p14:creationId xmlns:p14="http://schemas.microsoft.com/office/powerpoint/2010/main" val="3640083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ClinicalTrials.gov</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81000" y="990600"/>
            <a:ext cx="8229600" cy="4938252"/>
          </a:xfrm>
        </p:spPr>
        <p:txBody>
          <a:bodyPr>
            <a:normAutofit/>
          </a:bodyPr>
          <a:lstStyle/>
          <a:p>
            <a:r>
              <a:rPr lang="en-US" dirty="0" smtClean="0">
                <a:solidFill>
                  <a:schemeClr val="tx1">
                    <a:lumMod val="75000"/>
                    <a:lumOff val="25000"/>
                  </a:schemeClr>
                </a:solidFill>
              </a:rPr>
              <a:t>Current requirements for trials regulated by FDA:</a:t>
            </a:r>
          </a:p>
          <a:p>
            <a:pPr lvl="1"/>
            <a:r>
              <a:rPr lang="en-US" dirty="0" smtClean="0">
                <a:solidFill>
                  <a:schemeClr val="tx1">
                    <a:lumMod val="75000"/>
                    <a:lumOff val="25000"/>
                  </a:schemeClr>
                </a:solidFill>
              </a:rPr>
              <a:t>Trial registration</a:t>
            </a:r>
          </a:p>
          <a:p>
            <a:pPr lvl="1">
              <a:spcAft>
                <a:spcPts val="3000"/>
              </a:spcAft>
            </a:pPr>
            <a:r>
              <a:rPr lang="en-US" dirty="0" smtClean="0">
                <a:solidFill>
                  <a:schemeClr val="tx1">
                    <a:lumMod val="75000"/>
                    <a:lumOff val="25000"/>
                  </a:schemeClr>
                </a:solidFill>
              </a:rPr>
              <a:t>Results</a:t>
            </a:r>
          </a:p>
          <a:p>
            <a:r>
              <a:rPr lang="en-US" dirty="0" smtClean="0">
                <a:solidFill>
                  <a:schemeClr val="tx1">
                    <a:lumMod val="75000"/>
                    <a:lumOff val="25000"/>
                  </a:schemeClr>
                </a:solidFill>
              </a:rPr>
              <a:t>Effective </a:t>
            </a:r>
            <a:r>
              <a:rPr lang="en-US" dirty="0">
                <a:solidFill>
                  <a:schemeClr val="tx1">
                    <a:lumMod val="75000"/>
                    <a:lumOff val="25000"/>
                  </a:schemeClr>
                </a:solidFill>
              </a:rPr>
              <a:t>January 18, 2017, </a:t>
            </a:r>
            <a:r>
              <a:rPr lang="en-US" dirty="0" smtClean="0">
                <a:solidFill>
                  <a:schemeClr val="tx1">
                    <a:lumMod val="75000"/>
                    <a:lumOff val="25000"/>
                  </a:schemeClr>
                </a:solidFill>
              </a:rPr>
              <a:t>all NIH-funded clinical trials will </a:t>
            </a:r>
            <a:r>
              <a:rPr lang="en-US" dirty="0">
                <a:solidFill>
                  <a:schemeClr val="tx1">
                    <a:lumMod val="75000"/>
                    <a:lumOff val="25000"/>
                  </a:schemeClr>
                </a:solidFill>
              </a:rPr>
              <a:t>be expected to register at ClinicalTrials.gov and report findings. </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All </a:t>
            </a:r>
            <a:r>
              <a:rPr lang="en-US" dirty="0">
                <a:solidFill>
                  <a:schemeClr val="tx1">
                    <a:lumMod val="75000"/>
                    <a:lumOff val="25000"/>
                  </a:schemeClr>
                </a:solidFill>
              </a:rPr>
              <a:t>phases</a:t>
            </a:r>
          </a:p>
          <a:p>
            <a:pPr lvl="1"/>
            <a:r>
              <a:rPr lang="en-US" dirty="0" smtClean="0">
                <a:solidFill>
                  <a:schemeClr val="tx1">
                    <a:lumMod val="75000"/>
                    <a:lumOff val="25000"/>
                  </a:schemeClr>
                </a:solidFill>
              </a:rPr>
              <a:t>All interventions (FDA regulated, behavioral, other)</a:t>
            </a:r>
          </a:p>
          <a:p>
            <a:pPr lvl="1"/>
            <a:r>
              <a:rPr lang="en-US" dirty="0" smtClean="0">
                <a:solidFill>
                  <a:schemeClr val="tx1">
                    <a:lumMod val="75000"/>
                    <a:lumOff val="25000"/>
                  </a:schemeClr>
                </a:solidFill>
              </a:rPr>
              <a:t>All mechanisms (grant, coop. agreement, contract)</a:t>
            </a:r>
            <a:endParaRPr lang="en-US" dirty="0">
              <a:solidFill>
                <a:schemeClr val="tx1">
                  <a:lumMod val="75000"/>
                  <a:lumOff val="25000"/>
                </a:schemeClr>
              </a:solidFill>
            </a:endParaRPr>
          </a:p>
        </p:txBody>
      </p:sp>
      <p:sp>
        <p:nvSpPr>
          <p:cNvPr id="2" name="Slide Number Placeholder 1"/>
          <p:cNvSpPr>
            <a:spLocks noGrp="1"/>
          </p:cNvSpPr>
          <p:nvPr>
            <p:ph type="sldNum" sz="quarter" idx="10"/>
          </p:nvPr>
        </p:nvSpPr>
        <p:spPr/>
        <p:txBody>
          <a:bodyPr/>
          <a:lstStyle/>
          <a:p>
            <a:pPr>
              <a:defRPr/>
            </a:pPr>
            <a:fld id="{F7B76949-AF80-435D-9E97-14B6AAF2E0ED}"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262652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a:xfrm>
            <a:off x="457200" y="152400"/>
            <a:ext cx="8229600" cy="1143000"/>
          </a:xfrm>
        </p:spPr>
        <p:txBody>
          <a:bodyPr>
            <a:normAutofit fontScale="90000"/>
          </a:bodyPr>
          <a:lstStyle/>
          <a:p>
            <a:pPr algn="ctr" eaLnBrk="1" hangingPunct="1">
              <a:defRPr/>
            </a:pPr>
            <a:r>
              <a:rPr lang="en-US" dirty="0" smtClean="0">
                <a:solidFill>
                  <a:schemeClr val="accent1"/>
                </a:solidFill>
                <a:effectLst>
                  <a:outerShdw blurRad="38100" dist="38100" dir="2700000" algn="tl">
                    <a:srgbClr val="000000">
                      <a:alpha val="43137"/>
                    </a:srgbClr>
                  </a:outerShdw>
                </a:effectLst>
              </a:rPr>
              <a:t>Peer Review of </a:t>
            </a:r>
            <a:br>
              <a:rPr lang="en-US" dirty="0" smtClean="0">
                <a:solidFill>
                  <a:schemeClr val="accent1"/>
                </a:solidFill>
                <a:effectLst>
                  <a:outerShdw blurRad="38100" dist="38100" dir="2700000" algn="tl">
                    <a:srgbClr val="000000">
                      <a:alpha val="43137"/>
                    </a:srgbClr>
                  </a:outerShdw>
                </a:effectLst>
              </a:rPr>
            </a:br>
            <a:r>
              <a:rPr lang="en-US" dirty="0" smtClean="0">
                <a:solidFill>
                  <a:schemeClr val="accent1"/>
                </a:solidFill>
                <a:effectLst>
                  <a:outerShdw blurRad="38100" dist="38100" dir="2700000" algn="tl">
                    <a:srgbClr val="000000">
                      <a:alpha val="43137"/>
                    </a:srgbClr>
                  </a:outerShdw>
                </a:effectLst>
              </a:rPr>
              <a:t>Human Subjects Section</a:t>
            </a:r>
          </a:p>
        </p:txBody>
      </p:sp>
      <p:sp>
        <p:nvSpPr>
          <p:cNvPr id="36868" name="Rectangle 6"/>
          <p:cNvSpPr>
            <a:spLocks noGrp="1" noChangeArrowheads="1"/>
          </p:cNvSpPr>
          <p:nvPr>
            <p:ph type="body" idx="1"/>
          </p:nvPr>
        </p:nvSpPr>
        <p:spPr>
          <a:xfrm>
            <a:off x="152399" y="1447800"/>
            <a:ext cx="8806543" cy="4648200"/>
          </a:xfrm>
        </p:spPr>
        <p:txBody>
          <a:bodyPr>
            <a:normAutofit/>
          </a:bodyPr>
          <a:lstStyle/>
          <a:p>
            <a:pPr eaLnBrk="1" hangingPunct="1">
              <a:spcBef>
                <a:spcPts val="600"/>
              </a:spcBef>
            </a:pPr>
            <a:r>
              <a:rPr lang="en-US" sz="2400" b="1" dirty="0" smtClean="0">
                <a:solidFill>
                  <a:schemeClr val="accent1"/>
                </a:solidFill>
              </a:rPr>
              <a:t>Each reviewer will assess human subjects involvement &amp; protections</a:t>
            </a:r>
          </a:p>
          <a:p>
            <a:pPr lvl="1" eaLnBrk="1" hangingPunct="1">
              <a:spcBef>
                <a:spcPts val="600"/>
              </a:spcBef>
              <a:spcAft>
                <a:spcPts val="1200"/>
              </a:spcAft>
            </a:pPr>
            <a:r>
              <a:rPr lang="en-US" sz="2200" b="1" dirty="0" smtClean="0">
                <a:solidFill>
                  <a:schemeClr val="tx1">
                    <a:lumMod val="75000"/>
                    <a:lumOff val="25000"/>
                  </a:schemeClr>
                </a:solidFill>
              </a:rPr>
              <a:t>Actual or potential unacceptable risks, or inadequate protections, or insufficient information </a:t>
            </a:r>
          </a:p>
          <a:p>
            <a:pPr eaLnBrk="1" hangingPunct="1">
              <a:spcBef>
                <a:spcPts val="600"/>
              </a:spcBef>
              <a:spcAft>
                <a:spcPts val="1200"/>
              </a:spcAft>
            </a:pPr>
            <a:r>
              <a:rPr lang="en-US" sz="2400" b="1" dirty="0" smtClean="0">
                <a:solidFill>
                  <a:schemeClr val="accent1"/>
                </a:solidFill>
              </a:rPr>
              <a:t>Peer review group will determine overall rating of “acceptable” or “unacceptable”</a:t>
            </a:r>
          </a:p>
          <a:p>
            <a:pPr eaLnBrk="1" hangingPunct="1">
              <a:spcBef>
                <a:spcPts val="600"/>
              </a:spcBef>
            </a:pPr>
            <a:r>
              <a:rPr lang="en-US" sz="2400" b="1" dirty="0" smtClean="0">
                <a:solidFill>
                  <a:schemeClr val="accent1"/>
                </a:solidFill>
              </a:rPr>
              <a:t>Summary Statement:</a:t>
            </a:r>
          </a:p>
          <a:p>
            <a:pPr lvl="2" eaLnBrk="1" hangingPunct="1">
              <a:spcBef>
                <a:spcPts val="600"/>
              </a:spcBef>
            </a:pPr>
            <a:r>
              <a:rPr lang="en-US" sz="2000" b="1" dirty="0" smtClean="0">
                <a:solidFill>
                  <a:schemeClr val="tx1">
                    <a:lumMod val="75000"/>
                    <a:lumOff val="25000"/>
                  </a:schemeClr>
                </a:solidFill>
              </a:rPr>
              <a:t>PROTECTION OF HUMAN SUBJECTS: UNACCEPTABLE </a:t>
            </a:r>
            <a:r>
              <a:rPr lang="en-US" b="1" dirty="0" smtClean="0">
                <a:solidFill>
                  <a:schemeClr val="tx1">
                    <a:lumMod val="75000"/>
                    <a:lumOff val="25000"/>
                  </a:schemeClr>
                </a:solidFill>
              </a:rPr>
              <a:t>(Code 44)</a:t>
            </a:r>
          </a:p>
          <a:p>
            <a:pPr lvl="2" eaLnBrk="1" hangingPunct="1">
              <a:spcBef>
                <a:spcPts val="600"/>
              </a:spcBef>
            </a:pPr>
            <a:r>
              <a:rPr lang="en-US" b="1" u="sng" dirty="0" smtClean="0">
                <a:solidFill>
                  <a:srgbClr val="FF0000"/>
                </a:solidFill>
              </a:rPr>
              <a:t>Code 44 is a bar to award</a:t>
            </a:r>
          </a:p>
          <a:p>
            <a:pPr lvl="2" eaLnBrk="1" hangingPunct="1"/>
            <a:endParaRPr lang="en-US" dirty="0" smtClean="0"/>
          </a:p>
        </p:txBody>
      </p:sp>
      <p:sp>
        <p:nvSpPr>
          <p:cNvPr id="2867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7D2F7D90-7B87-4D5E-AC87-EF0E22416531}" type="slidenum">
              <a:rPr lang="en-US" sz="1000" b="1">
                <a:solidFill>
                  <a:prstClr val="white"/>
                </a:solidFill>
                <a:latin typeface="Tahoma" charset="0"/>
                <a:cs typeface="+mn-cs"/>
              </a:rPr>
              <a:pPr algn="r" fontAlgn="auto">
                <a:spcBef>
                  <a:spcPts val="0"/>
                </a:spcBef>
                <a:spcAft>
                  <a:spcPts val="0"/>
                </a:spcAft>
                <a:defRPr/>
              </a:pPr>
              <a:t>46</a:t>
            </a:fld>
            <a:endParaRPr lang="en-US" sz="1000" b="1" dirty="0">
              <a:solidFill>
                <a:prstClr val="white"/>
              </a:solidFill>
              <a:latin typeface="Tahoma" charset="0"/>
              <a:cs typeface="+mn-cs"/>
            </a:endParaRPr>
          </a:p>
        </p:txBody>
      </p:sp>
      <p:grpSp>
        <p:nvGrpSpPr>
          <p:cNvPr id="2" name="Group 1"/>
          <p:cNvGrpSpPr/>
          <p:nvPr/>
        </p:nvGrpSpPr>
        <p:grpSpPr>
          <a:xfrm>
            <a:off x="6513145" y="5106777"/>
            <a:ext cx="1271519" cy="1271519"/>
            <a:chOff x="6736731" y="5243581"/>
            <a:chExt cx="1271519" cy="1271519"/>
          </a:xfrm>
          <a:effectLst>
            <a:reflection blurRad="6350" stA="52000" endA="300" endPos="35000" dir="5400000" sy="-100000" algn="bl" rotWithShape="0"/>
          </a:effectLst>
        </p:grpSpPr>
        <p:pic>
          <p:nvPicPr>
            <p:cNvPr id="1026" name="Picture 2" descr="C:\Users\hardyan\AppData\Local\Microsoft\Windows\Temporary Internet Files\Content.IE5\7EHYIMBV\MC900431631[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6731" y="5243581"/>
              <a:ext cx="1271519" cy="1271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ardyan\AppData\Local\Microsoft\Windows\Temporary Internet Files\Content.IE5\UO1W0JLC\MC90043253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32817" y="5486400"/>
              <a:ext cx="679346" cy="67934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25"/>
          <p:cNvSpPr>
            <a:spLocks noGrp="1" noChangeArrowheads="1"/>
          </p:cNvSpPr>
          <p:nvPr>
            <p:ph type="sldNum" sz="quarter" idx="4294967295"/>
          </p:nvPr>
        </p:nvSpPr>
        <p:spPr>
          <a:xfrm>
            <a:off x="152400" y="6332537"/>
            <a:ext cx="365760" cy="365125"/>
          </a:xfrm>
          <a:prstGeom prst="rect">
            <a:avLst/>
          </a:prstGeom>
        </p:spPr>
        <p:txBody>
          <a:bodyPr/>
          <a:lstStyle/>
          <a:p>
            <a:fld id="{5EA2AE77-FB2A-4092-A449-080B86B9CD2B}" type="slidenum">
              <a:rPr lang="en-US" sz="1200">
                <a:solidFill>
                  <a:srgbClr val="20558A"/>
                </a:solidFill>
              </a:rPr>
              <a:pPr/>
              <a:t>46</a:t>
            </a:fld>
            <a:endParaRPr lang="en-US" sz="1200" dirty="0">
              <a:solidFill>
                <a:srgbClr val="20558A"/>
              </a:solidFill>
            </a:endParaRPr>
          </a:p>
        </p:txBody>
      </p:sp>
    </p:spTree>
    <p:extLst>
      <p:ext uri="{BB962C8B-B14F-4D97-AF65-F5344CB8AC3E}">
        <p14:creationId xmlns:p14="http://schemas.microsoft.com/office/powerpoint/2010/main" val="4144346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59972" y="152400"/>
            <a:ext cx="7709354" cy="987425"/>
          </a:xfrm>
        </p:spPr>
        <p:txBody>
          <a:bodyPr>
            <a:noAutofit/>
          </a:bodyPr>
          <a:lstStyle/>
          <a:p>
            <a:pPr algn="ctr" eaLnBrk="1" hangingPunct="1">
              <a:defRPr/>
            </a:pPr>
            <a:r>
              <a:rPr lang="en-US" sz="3200" b="1" dirty="0" smtClean="0">
                <a:solidFill>
                  <a:schemeClr val="accent1"/>
                </a:solidFill>
                <a:effectLst>
                  <a:outerShdw blurRad="38100" dist="38100" dir="2700000" algn="tl">
                    <a:srgbClr val="000000">
                      <a:alpha val="43137"/>
                    </a:srgbClr>
                  </a:outerShdw>
                </a:effectLst>
              </a:rPr>
              <a:t>Common HS Concerns Identified in Peer Review</a:t>
            </a:r>
          </a:p>
        </p:txBody>
      </p:sp>
      <p:sp>
        <p:nvSpPr>
          <p:cNvPr id="47107" name="Rectangle 3"/>
          <p:cNvSpPr>
            <a:spLocks noGrp="1" noChangeArrowheads="1"/>
          </p:cNvSpPr>
          <p:nvPr>
            <p:ph type="body" sz="half" idx="1"/>
          </p:nvPr>
        </p:nvSpPr>
        <p:spPr>
          <a:xfrm>
            <a:off x="304800" y="1447800"/>
            <a:ext cx="8229600" cy="4876800"/>
          </a:xfrm>
        </p:spPr>
        <p:txBody>
          <a:bodyPr>
            <a:normAutofit/>
          </a:bodyPr>
          <a:lstStyle/>
          <a:p>
            <a:pPr marL="403225" indent="-403225" eaLnBrk="1" hangingPunct="1">
              <a:spcBef>
                <a:spcPts val="600"/>
              </a:spcBef>
              <a:spcAft>
                <a:spcPts val="0"/>
              </a:spcAft>
              <a:buAutoNum type="arabicPeriod"/>
            </a:pPr>
            <a:r>
              <a:rPr lang="en-US" sz="2800" b="1" dirty="0" smtClean="0">
                <a:solidFill>
                  <a:schemeClr val="accent1"/>
                </a:solidFill>
              </a:rPr>
              <a:t>Something’s missing</a:t>
            </a:r>
          </a:p>
          <a:p>
            <a:pPr lvl="1">
              <a:spcBef>
                <a:spcPts val="600"/>
              </a:spcBef>
            </a:pPr>
            <a:r>
              <a:rPr lang="en-US" sz="2400" dirty="0" smtClean="0">
                <a:solidFill>
                  <a:schemeClr val="tx1">
                    <a:lumMod val="75000"/>
                    <a:lumOff val="25000"/>
                  </a:schemeClr>
                </a:solidFill>
              </a:rPr>
              <a:t>Human Subjects Section inadequate/incomplete</a:t>
            </a:r>
          </a:p>
          <a:p>
            <a:pPr lvl="1">
              <a:spcBef>
                <a:spcPts val="600"/>
              </a:spcBef>
              <a:spcAft>
                <a:spcPts val="2400"/>
              </a:spcAft>
            </a:pPr>
            <a:r>
              <a:rPr lang="en-US" sz="2400" dirty="0" smtClean="0">
                <a:solidFill>
                  <a:schemeClr val="tx1">
                    <a:lumMod val="75000"/>
                    <a:lumOff val="25000"/>
                  </a:schemeClr>
                </a:solidFill>
              </a:rPr>
              <a:t>Missing/inadequate DSMP/B</a:t>
            </a:r>
            <a:endParaRPr lang="en-US" sz="2400" dirty="0">
              <a:solidFill>
                <a:schemeClr val="tx1">
                  <a:lumMod val="75000"/>
                  <a:lumOff val="25000"/>
                </a:schemeClr>
              </a:solidFill>
            </a:endParaRPr>
          </a:p>
          <a:p>
            <a:pPr marL="0" indent="0">
              <a:spcBef>
                <a:spcPts val="600"/>
              </a:spcBef>
              <a:buNone/>
            </a:pPr>
            <a:r>
              <a:rPr lang="en-US" sz="2800" b="1" dirty="0" smtClean="0">
                <a:solidFill>
                  <a:schemeClr val="accent1"/>
                </a:solidFill>
              </a:rPr>
              <a:t>2. Inadequate discussion</a:t>
            </a:r>
          </a:p>
          <a:p>
            <a:pPr lvl="1">
              <a:spcBef>
                <a:spcPts val="600"/>
              </a:spcBef>
            </a:pPr>
            <a:r>
              <a:rPr lang="en-US" sz="2400" dirty="0" smtClean="0">
                <a:solidFill>
                  <a:schemeClr val="tx1">
                    <a:lumMod val="75000"/>
                    <a:lumOff val="25000"/>
                  </a:schemeClr>
                </a:solidFill>
              </a:rPr>
              <a:t>Source </a:t>
            </a:r>
            <a:r>
              <a:rPr lang="en-US" sz="2400" dirty="0">
                <a:solidFill>
                  <a:schemeClr val="tx1">
                    <a:lumMod val="75000"/>
                    <a:lumOff val="25000"/>
                  </a:schemeClr>
                </a:solidFill>
              </a:rPr>
              <a:t>of specimens/data </a:t>
            </a:r>
            <a:r>
              <a:rPr lang="en-US" sz="2400" dirty="0" smtClean="0">
                <a:solidFill>
                  <a:schemeClr val="tx1">
                    <a:lumMod val="75000"/>
                    <a:lumOff val="25000"/>
                  </a:schemeClr>
                </a:solidFill>
              </a:rPr>
              <a:t>inadequately described</a:t>
            </a:r>
          </a:p>
          <a:p>
            <a:pPr lvl="1">
              <a:spcBef>
                <a:spcPts val="600"/>
              </a:spcBef>
            </a:pPr>
            <a:r>
              <a:rPr lang="en-US" dirty="0" smtClean="0">
                <a:solidFill>
                  <a:schemeClr val="tx1">
                    <a:lumMod val="75000"/>
                    <a:lumOff val="25000"/>
                  </a:schemeClr>
                </a:solidFill>
              </a:rPr>
              <a:t>Physical/psychological risks not adequately addressed </a:t>
            </a:r>
          </a:p>
          <a:p>
            <a:pPr lvl="1">
              <a:spcBef>
                <a:spcPts val="600"/>
              </a:spcBef>
            </a:pPr>
            <a:r>
              <a:rPr lang="en-US" sz="2400" dirty="0" smtClean="0">
                <a:solidFill>
                  <a:schemeClr val="tx1">
                    <a:lumMod val="75000"/>
                    <a:lumOff val="25000"/>
                  </a:schemeClr>
                </a:solidFill>
              </a:rPr>
              <a:t>Informed consent issues</a:t>
            </a:r>
          </a:p>
          <a:p>
            <a:pPr lvl="1">
              <a:spcBef>
                <a:spcPts val="600"/>
              </a:spcBef>
            </a:pPr>
            <a:r>
              <a:rPr lang="en-US" sz="2400" dirty="0" smtClean="0">
                <a:solidFill>
                  <a:schemeClr val="tx1">
                    <a:lumMod val="75000"/>
                    <a:lumOff val="25000"/>
                  </a:schemeClr>
                </a:solidFill>
              </a:rPr>
              <a:t>Confidentiality of data</a:t>
            </a:r>
          </a:p>
          <a:p>
            <a:pPr lvl="1">
              <a:spcBef>
                <a:spcPts val="600"/>
              </a:spcBef>
            </a:pPr>
            <a:r>
              <a:rPr lang="en-US" sz="2400" dirty="0" smtClean="0">
                <a:solidFill>
                  <a:schemeClr val="tx1">
                    <a:lumMod val="75000"/>
                    <a:lumOff val="25000"/>
                  </a:schemeClr>
                </a:solidFill>
              </a:rPr>
              <a:t>Incidental findings not addressed</a:t>
            </a:r>
          </a:p>
          <a:p>
            <a:pPr eaLnBrk="1" hangingPunct="1">
              <a:spcBef>
                <a:spcPts val="600"/>
              </a:spcBef>
            </a:pPr>
            <a:endParaRPr lang="en-US" sz="2800" dirty="0" smtClean="0"/>
          </a:p>
        </p:txBody>
      </p:sp>
      <p:sp>
        <p:nvSpPr>
          <p:cNvPr id="5" name="Rectangle 25"/>
          <p:cNvSpPr>
            <a:spLocks noGrp="1" noChangeArrowheads="1"/>
          </p:cNvSpPr>
          <p:nvPr>
            <p:ph type="sldNum" sz="quarter" idx="12"/>
          </p:nvPr>
        </p:nvSpPr>
        <p:spPr>
          <a:xfrm>
            <a:off x="228600" y="6324600"/>
            <a:ext cx="365760" cy="365125"/>
          </a:xfrm>
        </p:spPr>
        <p:txBody>
          <a:bodyPr/>
          <a:lstStyle/>
          <a:p>
            <a:fld id="{5EA2AE77-FB2A-4092-A449-080B86B9CD2B}" type="slidenum">
              <a:rPr lang="en-US" sz="1200">
                <a:solidFill>
                  <a:srgbClr val="20558A"/>
                </a:solidFill>
              </a:rPr>
              <a:pPr/>
              <a:t>47</a:t>
            </a:fld>
            <a:endParaRPr lang="en-US" sz="1200" dirty="0">
              <a:solidFill>
                <a:srgbClr val="20558A"/>
              </a:solidFill>
            </a:endParaRPr>
          </a:p>
        </p:txBody>
      </p:sp>
    </p:spTree>
    <p:extLst>
      <p:ext uri="{BB962C8B-B14F-4D97-AF65-F5344CB8AC3E}">
        <p14:creationId xmlns:p14="http://schemas.microsoft.com/office/powerpoint/2010/main" val="4028344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pPr algn="ctr" eaLnBrk="1" hangingPunct="1">
              <a:defRPr/>
            </a:pPr>
            <a:r>
              <a:rPr lang="en-US" dirty="0" smtClean="0">
                <a:solidFill>
                  <a:schemeClr val="accent1"/>
                </a:solidFill>
                <a:effectLst>
                  <a:outerShdw blurRad="38100" dist="38100" dir="2700000" algn="tl">
                    <a:srgbClr val="000000">
                      <a:alpha val="43137"/>
                    </a:srgbClr>
                  </a:outerShdw>
                </a:effectLst>
              </a:rPr>
              <a:t>Just-in-Time Requirements</a:t>
            </a:r>
          </a:p>
        </p:txBody>
      </p:sp>
      <p:sp>
        <p:nvSpPr>
          <p:cNvPr id="44036" name="Rectangle 6"/>
          <p:cNvSpPr>
            <a:spLocks noGrp="1" noChangeArrowheads="1"/>
          </p:cNvSpPr>
          <p:nvPr>
            <p:ph type="body" idx="1"/>
          </p:nvPr>
        </p:nvSpPr>
        <p:spPr>
          <a:xfrm>
            <a:off x="228600" y="1050506"/>
            <a:ext cx="8610600" cy="5272506"/>
          </a:xfrm>
        </p:spPr>
        <p:txBody>
          <a:bodyPr>
            <a:normAutofit lnSpcReduction="10000"/>
          </a:bodyPr>
          <a:lstStyle/>
          <a:p>
            <a:pPr marL="0" indent="0" eaLnBrk="1" hangingPunct="1">
              <a:lnSpc>
                <a:spcPct val="110000"/>
              </a:lnSpc>
              <a:spcBef>
                <a:spcPts val="600"/>
              </a:spcBef>
              <a:spcAft>
                <a:spcPts val="600"/>
              </a:spcAft>
              <a:buNone/>
            </a:pPr>
            <a:r>
              <a:rPr lang="en-US" b="1" dirty="0" smtClean="0">
                <a:solidFill>
                  <a:schemeClr val="accent1"/>
                </a:solidFill>
              </a:rPr>
              <a:t>After peer review, grants likely to be funded:</a:t>
            </a:r>
          </a:p>
          <a:p>
            <a:pPr lvl="1" eaLnBrk="1" hangingPunct="1">
              <a:lnSpc>
                <a:spcPct val="110000"/>
              </a:lnSpc>
              <a:spcBef>
                <a:spcPts val="600"/>
              </a:spcBef>
              <a:spcAft>
                <a:spcPts val="1800"/>
              </a:spcAft>
            </a:pPr>
            <a:r>
              <a:rPr lang="en-US" sz="2400" b="1" dirty="0" smtClean="0">
                <a:solidFill>
                  <a:schemeClr val="tx1">
                    <a:lumMod val="75000"/>
                    <a:lumOff val="25000"/>
                  </a:schemeClr>
                </a:solidFill>
              </a:rPr>
              <a:t>Institution’s OHRP Federal-wide Assurance Number (FWA)</a:t>
            </a:r>
          </a:p>
          <a:p>
            <a:pPr lvl="1" eaLnBrk="1" hangingPunct="1">
              <a:lnSpc>
                <a:spcPct val="110000"/>
              </a:lnSpc>
              <a:spcBef>
                <a:spcPts val="600"/>
              </a:spcBef>
            </a:pPr>
            <a:r>
              <a:rPr lang="en-US" sz="2400" b="1" dirty="0" smtClean="0">
                <a:solidFill>
                  <a:schemeClr val="tx1">
                    <a:lumMod val="75000"/>
                    <a:lumOff val="25000"/>
                  </a:schemeClr>
                </a:solidFill>
              </a:rPr>
              <a:t>Certify IRB approval</a:t>
            </a:r>
          </a:p>
          <a:p>
            <a:pPr lvl="2" eaLnBrk="1" hangingPunct="1">
              <a:lnSpc>
                <a:spcPct val="110000"/>
              </a:lnSpc>
              <a:spcBef>
                <a:spcPts val="0"/>
              </a:spcBef>
              <a:spcAft>
                <a:spcPts val="1800"/>
              </a:spcAft>
            </a:pPr>
            <a:r>
              <a:rPr lang="en-US" sz="2200" b="1" dirty="0" smtClean="0">
                <a:solidFill>
                  <a:schemeClr val="tx1">
                    <a:lumMod val="75000"/>
                    <a:lumOff val="25000"/>
                  </a:schemeClr>
                </a:solidFill>
              </a:rPr>
              <a:t>Can rely on other IRB</a:t>
            </a:r>
          </a:p>
          <a:p>
            <a:pPr lvl="1" eaLnBrk="1" hangingPunct="1">
              <a:lnSpc>
                <a:spcPct val="110000"/>
              </a:lnSpc>
              <a:spcBef>
                <a:spcPts val="600"/>
              </a:spcBef>
            </a:pPr>
            <a:r>
              <a:rPr lang="en-US" sz="2400" b="1" dirty="0" smtClean="0">
                <a:solidFill>
                  <a:schemeClr val="tx1">
                    <a:lumMod val="75000"/>
                    <a:lumOff val="25000"/>
                  </a:schemeClr>
                </a:solidFill>
              </a:rPr>
              <a:t>Certify Key Personnel have taken HS education</a:t>
            </a:r>
          </a:p>
          <a:p>
            <a:pPr lvl="2">
              <a:lnSpc>
                <a:spcPct val="110000"/>
              </a:lnSpc>
              <a:spcBef>
                <a:spcPts val="600"/>
              </a:spcBef>
              <a:spcAft>
                <a:spcPts val="1800"/>
              </a:spcAft>
            </a:pPr>
            <a:r>
              <a:rPr lang="en-US" sz="2000" b="1" dirty="0">
                <a:hlinkClick r:id="rId3"/>
              </a:rPr>
              <a:t>https://</a:t>
            </a:r>
            <a:r>
              <a:rPr lang="en-US" sz="2000" b="1" dirty="0" smtClean="0">
                <a:hlinkClick r:id="rId3"/>
              </a:rPr>
              <a:t>phrp.nihtraining.com/users/login.php</a:t>
            </a:r>
            <a:r>
              <a:rPr lang="en-US" sz="2000" b="1" dirty="0" smtClean="0"/>
              <a:t> </a:t>
            </a:r>
          </a:p>
          <a:p>
            <a:pPr lvl="1" eaLnBrk="1" hangingPunct="1">
              <a:lnSpc>
                <a:spcPct val="110000"/>
              </a:lnSpc>
              <a:spcBef>
                <a:spcPts val="600"/>
              </a:spcBef>
            </a:pPr>
            <a:r>
              <a:rPr lang="en-US" sz="2400" b="1" dirty="0" smtClean="0">
                <a:solidFill>
                  <a:schemeClr val="tx1">
                    <a:lumMod val="75000"/>
                    <a:lumOff val="25000"/>
                  </a:schemeClr>
                </a:solidFill>
              </a:rPr>
              <a:t>Resolve unacceptable Human Subjects concern</a:t>
            </a:r>
          </a:p>
          <a:p>
            <a:pPr lvl="2">
              <a:lnSpc>
                <a:spcPct val="110000"/>
              </a:lnSpc>
              <a:spcBef>
                <a:spcPts val="600"/>
              </a:spcBef>
            </a:pPr>
            <a:r>
              <a:rPr lang="en-US" sz="2200" b="1" dirty="0" smtClean="0">
                <a:solidFill>
                  <a:schemeClr val="tx1">
                    <a:lumMod val="75000"/>
                    <a:lumOff val="25000"/>
                  </a:schemeClr>
                </a:solidFill>
              </a:rPr>
              <a:t>Written response to IC</a:t>
            </a:r>
          </a:p>
          <a:p>
            <a:pPr lvl="2">
              <a:lnSpc>
                <a:spcPct val="110000"/>
              </a:lnSpc>
              <a:spcBef>
                <a:spcPts val="600"/>
              </a:spcBef>
            </a:pPr>
            <a:r>
              <a:rPr lang="en-US" sz="2200" b="1" dirty="0" smtClean="0">
                <a:solidFill>
                  <a:schemeClr val="tx1">
                    <a:lumMod val="75000"/>
                    <a:lumOff val="25000"/>
                  </a:schemeClr>
                </a:solidFill>
              </a:rPr>
              <a:t>NIH Office of Extramural Research concurrence</a:t>
            </a:r>
          </a:p>
          <a:p>
            <a:pPr lvl="1" eaLnBrk="1" hangingPunct="1">
              <a:lnSpc>
                <a:spcPct val="110000"/>
              </a:lnSpc>
              <a:spcAft>
                <a:spcPts val="1800"/>
              </a:spcAft>
            </a:pPr>
            <a:endParaRPr lang="en-US" b="1" dirty="0" smtClean="0"/>
          </a:p>
          <a:p>
            <a:pPr lvl="1" eaLnBrk="1" hangingPunct="1">
              <a:lnSpc>
                <a:spcPct val="110000"/>
              </a:lnSpc>
              <a:spcAft>
                <a:spcPts val="1800"/>
              </a:spcAft>
            </a:pPr>
            <a:endParaRPr lang="en-US" dirty="0" smtClean="0"/>
          </a:p>
          <a:p>
            <a:pPr lvl="1" eaLnBrk="1" hangingPunct="1">
              <a:lnSpc>
                <a:spcPct val="110000"/>
              </a:lnSpc>
              <a:spcAft>
                <a:spcPts val="1800"/>
              </a:spcAft>
            </a:pPr>
            <a:endParaRPr lang="en-US" dirty="0" smtClean="0"/>
          </a:p>
          <a:p>
            <a:pPr lvl="1" eaLnBrk="1" hangingPunct="1">
              <a:lnSpc>
                <a:spcPct val="110000"/>
              </a:lnSpc>
              <a:spcAft>
                <a:spcPts val="1800"/>
              </a:spcAft>
            </a:pPr>
            <a:endParaRPr lang="en-US" dirty="0" smtClean="0"/>
          </a:p>
        </p:txBody>
      </p:sp>
      <p:sp>
        <p:nvSpPr>
          <p:cNvPr id="1843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0E551701-2EA0-4400-9D94-2D3C6EBBD420}" type="slidenum">
              <a:rPr lang="en-US" sz="1000" b="1">
                <a:solidFill>
                  <a:prstClr val="white"/>
                </a:solidFill>
                <a:latin typeface="Tahoma" charset="0"/>
                <a:cs typeface="+mn-cs"/>
              </a:rPr>
              <a:pPr algn="r" fontAlgn="auto">
                <a:spcBef>
                  <a:spcPts val="0"/>
                </a:spcBef>
                <a:spcAft>
                  <a:spcPts val="0"/>
                </a:spcAft>
                <a:defRPr/>
              </a:pPr>
              <a:t>48</a:t>
            </a:fld>
            <a:endParaRPr lang="en-US" sz="1000" b="1" dirty="0">
              <a:solidFill>
                <a:prstClr val="white"/>
              </a:solidFill>
              <a:latin typeface="Tahoma" charset="0"/>
              <a:cs typeface="+mn-cs"/>
            </a:endParaRPr>
          </a:p>
        </p:txBody>
      </p:sp>
      <p:sp>
        <p:nvSpPr>
          <p:cNvPr id="7" name="Rectangle 25"/>
          <p:cNvSpPr>
            <a:spLocks noGrp="1" noChangeArrowheads="1"/>
          </p:cNvSpPr>
          <p:nvPr>
            <p:ph type="sldNum" sz="quarter" idx="4294967295"/>
          </p:nvPr>
        </p:nvSpPr>
        <p:spPr>
          <a:xfrm>
            <a:off x="228600" y="6323012"/>
            <a:ext cx="365760" cy="365125"/>
          </a:xfrm>
          <a:prstGeom prst="rect">
            <a:avLst/>
          </a:prstGeom>
        </p:spPr>
        <p:txBody>
          <a:bodyPr/>
          <a:lstStyle/>
          <a:p>
            <a:fld id="{5EA2AE77-FB2A-4092-A449-080B86B9CD2B}" type="slidenum">
              <a:rPr lang="en-US" sz="1200">
                <a:solidFill>
                  <a:srgbClr val="20558A"/>
                </a:solidFill>
              </a:rPr>
              <a:pPr/>
              <a:t>48</a:t>
            </a:fld>
            <a:endParaRPr lang="en-US" sz="1200" dirty="0">
              <a:solidFill>
                <a:srgbClr val="20558A"/>
              </a:solidFill>
            </a:endParaRPr>
          </a:p>
        </p:txBody>
      </p:sp>
      <p:pic>
        <p:nvPicPr>
          <p:cNvPr id="4098" name="Picture 2" descr="C:\Users\hardyan\AppData\Local\Microsoft\Windows\Temporary Internet Files\Content.IE5\MU589RQC\Swatching_the_Clock[1].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575" b="93701" l="5556" r="93750"/>
                    </a14:imgEffect>
                  </a14:imgLayer>
                </a14:imgProps>
              </a:ext>
              <a:ext uri="{28A0092B-C50C-407E-A947-70E740481C1C}">
                <a14:useLocalDpi xmlns:a14="http://schemas.microsoft.com/office/drawing/2010/main" val="0"/>
              </a:ext>
            </a:extLst>
          </a:blip>
          <a:srcRect/>
          <a:stretch>
            <a:fillRect/>
          </a:stretch>
        </p:blipFill>
        <p:spPr bwMode="auto">
          <a:xfrm>
            <a:off x="7565571" y="5349506"/>
            <a:ext cx="1371600" cy="120369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18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457200" y="163286"/>
            <a:ext cx="8229600" cy="990600"/>
          </a:xfrm>
        </p:spPr>
        <p:txBody>
          <a:bodyPr>
            <a:normAutofit fontScale="90000"/>
          </a:bodyPr>
          <a:lstStyle/>
          <a:p>
            <a:pPr algn="ctr" eaLnBrk="1" hangingPunct="1">
              <a:defRPr/>
            </a:pPr>
            <a:r>
              <a:rPr lang="en-US" dirty="0" smtClean="0">
                <a:solidFill>
                  <a:schemeClr val="accent1"/>
                </a:solidFill>
                <a:effectLst>
                  <a:outerShdw blurRad="38100" dist="38100" dir="2700000" algn="tl">
                    <a:srgbClr val="000000">
                      <a:alpha val="43137"/>
                    </a:srgbClr>
                  </a:outerShdw>
                </a:effectLst>
              </a:rPr>
              <a:t>After the Award…</a:t>
            </a:r>
            <a:br>
              <a:rPr lang="en-US" dirty="0" smtClean="0">
                <a:solidFill>
                  <a:schemeClr val="accent1"/>
                </a:solidFill>
                <a:effectLst>
                  <a:outerShdw blurRad="38100" dist="38100" dir="2700000" algn="tl">
                    <a:srgbClr val="000000">
                      <a:alpha val="43137"/>
                    </a:srgbClr>
                  </a:outerShdw>
                </a:effectLst>
              </a:rPr>
            </a:br>
            <a:r>
              <a:rPr lang="en-US" dirty="0" smtClean="0">
                <a:solidFill>
                  <a:schemeClr val="accent1"/>
                </a:solidFill>
                <a:effectLst>
                  <a:outerShdw blurRad="38100" dist="38100" dir="2700000" algn="tl">
                    <a:srgbClr val="000000">
                      <a:alpha val="43137"/>
                    </a:srgbClr>
                  </a:outerShdw>
                </a:effectLst>
              </a:rPr>
              <a:t>Now What?</a:t>
            </a:r>
          </a:p>
        </p:txBody>
      </p:sp>
      <p:sp>
        <p:nvSpPr>
          <p:cNvPr id="46084" name="Rectangle 6"/>
          <p:cNvSpPr>
            <a:spLocks noGrp="1" noChangeArrowheads="1"/>
          </p:cNvSpPr>
          <p:nvPr>
            <p:ph type="body" idx="1"/>
          </p:nvPr>
        </p:nvSpPr>
        <p:spPr>
          <a:xfrm>
            <a:off x="97971" y="1524000"/>
            <a:ext cx="8763000" cy="4800600"/>
          </a:xfrm>
        </p:spPr>
        <p:txBody>
          <a:bodyPr>
            <a:normAutofit/>
          </a:bodyPr>
          <a:lstStyle/>
          <a:p>
            <a:pPr marL="0" indent="0" eaLnBrk="1" hangingPunct="1">
              <a:spcBef>
                <a:spcPts val="600"/>
              </a:spcBef>
              <a:buNone/>
            </a:pPr>
            <a:r>
              <a:rPr lang="en-US" b="1" dirty="0" smtClean="0">
                <a:solidFill>
                  <a:schemeClr val="accent1"/>
                </a:solidFill>
              </a:rPr>
              <a:t>Human Research Protections include:</a:t>
            </a:r>
          </a:p>
          <a:p>
            <a:pPr lvl="1">
              <a:spcBef>
                <a:spcPts val="600"/>
              </a:spcBef>
              <a:spcAft>
                <a:spcPts val="600"/>
              </a:spcAft>
            </a:pPr>
            <a:r>
              <a:rPr lang="en-US" b="1" dirty="0" smtClean="0">
                <a:solidFill>
                  <a:schemeClr val="tx1">
                    <a:lumMod val="75000"/>
                    <a:lumOff val="25000"/>
                  </a:schemeClr>
                </a:solidFill>
              </a:rPr>
              <a:t>Annual IRB approval</a:t>
            </a:r>
          </a:p>
          <a:p>
            <a:pPr lvl="1" eaLnBrk="1" hangingPunct="1">
              <a:spcBef>
                <a:spcPts val="600"/>
              </a:spcBef>
              <a:spcAft>
                <a:spcPts val="600"/>
              </a:spcAft>
            </a:pPr>
            <a:r>
              <a:rPr lang="en-US" b="1" dirty="0" smtClean="0">
                <a:solidFill>
                  <a:schemeClr val="tx1">
                    <a:lumMod val="75000"/>
                    <a:lumOff val="25000"/>
                  </a:schemeClr>
                </a:solidFill>
              </a:rPr>
              <a:t>UP/AE Reports – within 3 days or as required</a:t>
            </a:r>
          </a:p>
          <a:p>
            <a:pPr lvl="1">
              <a:spcBef>
                <a:spcPts val="600"/>
              </a:spcBef>
            </a:pPr>
            <a:r>
              <a:rPr lang="en-US" b="1" dirty="0" smtClean="0">
                <a:solidFill>
                  <a:schemeClr val="tx1">
                    <a:lumMod val="75000"/>
                    <a:lumOff val="25000"/>
                  </a:schemeClr>
                </a:solidFill>
              </a:rPr>
              <a:t>Prior </a:t>
            </a:r>
            <a:r>
              <a:rPr lang="en-US" b="1" dirty="0">
                <a:solidFill>
                  <a:schemeClr val="tx1">
                    <a:lumMod val="75000"/>
                    <a:lumOff val="25000"/>
                  </a:schemeClr>
                </a:solidFill>
              </a:rPr>
              <a:t>NIH Approval for changes in human subjects research that increase </a:t>
            </a:r>
            <a:r>
              <a:rPr lang="en-US" b="1" dirty="0" smtClean="0">
                <a:solidFill>
                  <a:schemeClr val="tx1">
                    <a:lumMod val="75000"/>
                    <a:lumOff val="25000"/>
                  </a:schemeClr>
                </a:solidFill>
              </a:rPr>
              <a:t>risk</a:t>
            </a:r>
          </a:p>
          <a:p>
            <a:pPr lvl="2">
              <a:spcBef>
                <a:spcPts val="600"/>
              </a:spcBef>
              <a:spcAft>
                <a:spcPts val="600"/>
              </a:spcAft>
            </a:pPr>
            <a:r>
              <a:rPr lang="en-US" b="1" dirty="0" smtClean="0">
                <a:solidFill>
                  <a:schemeClr val="tx1">
                    <a:lumMod val="75000"/>
                    <a:lumOff val="25000"/>
                  </a:schemeClr>
                </a:solidFill>
              </a:rPr>
              <a:t>Add HS activities to non-HS award or add Clinical Trial</a:t>
            </a:r>
          </a:p>
          <a:p>
            <a:pPr lvl="2">
              <a:spcBef>
                <a:spcPts val="600"/>
              </a:spcBef>
              <a:spcAft>
                <a:spcPts val="600"/>
              </a:spcAft>
            </a:pPr>
            <a:r>
              <a:rPr lang="en-US" b="1" dirty="0" smtClean="0">
                <a:solidFill>
                  <a:schemeClr val="tx1">
                    <a:lumMod val="75000"/>
                    <a:lumOff val="25000"/>
                  </a:schemeClr>
                </a:solidFill>
              </a:rPr>
              <a:t>New enrollment of pregnant women, children or prisoners</a:t>
            </a:r>
          </a:p>
          <a:p>
            <a:pPr lvl="2">
              <a:spcBef>
                <a:spcPts val="600"/>
              </a:spcBef>
              <a:spcAft>
                <a:spcPts val="600"/>
              </a:spcAft>
            </a:pPr>
            <a:r>
              <a:rPr lang="en-US" b="1" dirty="0" smtClean="0">
                <a:solidFill>
                  <a:schemeClr val="tx1">
                    <a:lumMod val="75000"/>
                    <a:lumOff val="25000"/>
                  </a:schemeClr>
                </a:solidFill>
              </a:rPr>
              <a:t>Addition that is greater than minimal risk or new info that study procedure/intervention is higher risk</a:t>
            </a:r>
          </a:p>
          <a:p>
            <a:pPr lvl="2">
              <a:spcBef>
                <a:spcPts val="600"/>
              </a:spcBef>
              <a:spcAft>
                <a:spcPts val="600"/>
              </a:spcAft>
            </a:pPr>
            <a:r>
              <a:rPr lang="en-US" b="1" dirty="0" smtClean="0">
                <a:solidFill>
                  <a:schemeClr val="tx1">
                    <a:lumMod val="75000"/>
                    <a:lumOff val="25000"/>
                  </a:schemeClr>
                </a:solidFill>
              </a:rPr>
              <a:t>Discuss plans with PO before starting!!</a:t>
            </a:r>
            <a:endParaRPr lang="en-US" b="1" dirty="0">
              <a:solidFill>
                <a:schemeClr val="tx1">
                  <a:lumMod val="75000"/>
                  <a:lumOff val="25000"/>
                </a:schemeClr>
              </a:solidFill>
            </a:endParaRPr>
          </a:p>
          <a:p>
            <a:pPr lvl="1" eaLnBrk="1" hangingPunct="1">
              <a:spcBef>
                <a:spcPts val="600"/>
              </a:spcBef>
            </a:pPr>
            <a:endParaRPr lang="en-US" dirty="0" smtClean="0"/>
          </a:p>
          <a:p>
            <a:pPr lvl="1" eaLnBrk="1" hangingPunct="1">
              <a:spcBef>
                <a:spcPts val="600"/>
              </a:spcBef>
            </a:pPr>
            <a:endParaRPr lang="en-US" sz="1000" dirty="0" smtClean="0"/>
          </a:p>
        </p:txBody>
      </p:sp>
      <p:pic>
        <p:nvPicPr>
          <p:cNvPr id="6147" name="Picture 3" descr="C:\Documents and Settings\hardyan.NIH\Local Settings\Temporary Internet Files\Content.IE5\AJ5A8IXP\MC900334386[1].wmf"/>
          <p:cNvPicPr>
            <a:picLocks noChangeAspect="1" noChangeArrowheads="1"/>
          </p:cNvPicPr>
          <p:nvPr/>
        </p:nvPicPr>
        <p:blipFill>
          <a:blip r:embed="rId3" cstate="print"/>
          <a:srcRect/>
          <a:stretch>
            <a:fillRect/>
          </a:stretch>
        </p:blipFill>
        <p:spPr bwMode="auto">
          <a:xfrm>
            <a:off x="1143000" y="228600"/>
            <a:ext cx="1161463" cy="990600"/>
          </a:xfrm>
          <a:prstGeom prst="rect">
            <a:avLst/>
          </a:prstGeom>
          <a:noFill/>
        </p:spPr>
      </p:pic>
      <p:pic>
        <p:nvPicPr>
          <p:cNvPr id="8" name="Picture 3" descr="C:\Documents and Settings\hardyan.NIH\Local Settings\Temporary Internet Files\Content.IE5\AJ5A8IXP\MC900334386[1].wmf"/>
          <p:cNvPicPr>
            <a:picLocks noChangeAspect="1" noChangeArrowheads="1"/>
          </p:cNvPicPr>
          <p:nvPr/>
        </p:nvPicPr>
        <p:blipFill>
          <a:blip r:embed="rId3" cstate="print"/>
          <a:srcRect/>
          <a:stretch>
            <a:fillRect/>
          </a:stretch>
        </p:blipFill>
        <p:spPr bwMode="auto">
          <a:xfrm>
            <a:off x="6858000" y="304800"/>
            <a:ext cx="1161463" cy="990600"/>
          </a:xfrm>
          <a:prstGeom prst="rect">
            <a:avLst/>
          </a:prstGeom>
          <a:noFill/>
        </p:spPr>
      </p:pic>
      <p:sp>
        <p:nvSpPr>
          <p:cNvPr id="9" name="Rectangle 25"/>
          <p:cNvSpPr>
            <a:spLocks noGrp="1" noChangeArrowheads="1"/>
          </p:cNvSpPr>
          <p:nvPr>
            <p:ph type="sldNum" sz="quarter" idx="4294967295"/>
          </p:nvPr>
        </p:nvSpPr>
        <p:spPr>
          <a:xfrm>
            <a:off x="304800" y="6248400"/>
            <a:ext cx="365760" cy="365125"/>
          </a:xfrm>
          <a:prstGeom prst="rect">
            <a:avLst/>
          </a:prstGeom>
        </p:spPr>
        <p:txBody>
          <a:bodyPr/>
          <a:lstStyle/>
          <a:p>
            <a:fld id="{5EA2AE77-FB2A-4092-A449-080B86B9CD2B}" type="slidenum">
              <a:rPr lang="en-US" sz="1200">
                <a:solidFill>
                  <a:srgbClr val="20558A"/>
                </a:solidFill>
              </a:rPr>
              <a:pPr/>
              <a:t>49</a:t>
            </a:fld>
            <a:endParaRPr lang="en-US" sz="1200" dirty="0">
              <a:solidFill>
                <a:srgbClr val="20558A"/>
              </a:solidFill>
            </a:endParaRPr>
          </a:p>
        </p:txBody>
      </p:sp>
    </p:spTree>
    <p:extLst>
      <p:ext uri="{BB962C8B-B14F-4D97-AF65-F5344CB8AC3E}">
        <p14:creationId xmlns:p14="http://schemas.microsoft.com/office/powerpoint/2010/main" val="404767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7813"/>
            <a:ext cx="8229600" cy="1017587"/>
          </a:xfrm>
        </p:spPr>
        <p:txBody>
          <a:bodyPr/>
          <a:lstStyle/>
          <a:p>
            <a:pPr eaLnBrk="1" hangingPunct="1"/>
            <a:r>
              <a:rPr lang="en-US" altLang="en-US" sz="4000" b="1" dirty="0" smtClean="0">
                <a:cs typeface="Tahoma" pitchFamily="34" charset="0"/>
              </a:rPr>
              <a:t>HHS Organizational Structure</a:t>
            </a:r>
          </a:p>
        </p:txBody>
      </p:sp>
      <p:graphicFrame>
        <p:nvGraphicFramePr>
          <p:cNvPr id="5" name="Content Placeholder 4" descr="Picture displays the OHRP Structure which includes the Division of Education &amp; Development, Division of Policy &amp; Assurance, and Division of Compliance &amp; Oversight under the Office of the Director. "/>
          <p:cNvGraphicFramePr>
            <a:graphicFrameLocks noGrp="1"/>
          </p:cNvGraphicFramePr>
          <p:nvPr>
            <p:ph idx="1"/>
            <p:extLst>
              <p:ext uri="{D42A27DB-BD31-4B8C-83A1-F6EECF244321}">
                <p14:modId xmlns:p14="http://schemas.microsoft.com/office/powerpoint/2010/main" val="1549295393"/>
              </p:ext>
            </p:extLst>
          </p:nvPr>
        </p:nvGraphicFramePr>
        <p:xfrm>
          <a:off x="5334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60"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BEDABD4-2C93-4AE0-AC9B-E4C58073DA86}" type="slidenum">
              <a:rPr lang="en-US" altLang="en-US" smtClean="0">
                <a:solidFill>
                  <a:prstClr val="black"/>
                </a:solidFill>
              </a:rPr>
              <a:pPr eaLnBrk="1" hangingPunct="1">
                <a:defRPr/>
              </a:pPr>
              <a:t>5</a:t>
            </a:fld>
            <a:endParaRPr lang="en-US" altLang="en-US" dirty="0" smtClean="0">
              <a:solidFill>
                <a:prstClr val="black"/>
              </a:solidFill>
            </a:endParaRPr>
          </a:p>
        </p:txBody>
      </p:sp>
    </p:spTree>
    <p:extLst>
      <p:ext uri="{BB962C8B-B14F-4D97-AF65-F5344CB8AC3E}">
        <p14:creationId xmlns:p14="http://schemas.microsoft.com/office/powerpoint/2010/main" val="4013748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t>
            </a:r>
            <a:r>
              <a:rPr lang="en-US" cap="none" dirty="0" smtClean="0"/>
              <a:t>for</a:t>
            </a:r>
            <a:r>
              <a:rPr lang="en-US" dirty="0" smtClean="0"/>
              <a:t> Clinical trials</a:t>
            </a:r>
            <a:endParaRPr lang="en-US" dirty="0"/>
          </a:p>
        </p:txBody>
      </p:sp>
      <p:sp>
        <p:nvSpPr>
          <p:cNvPr id="3" name="Content Placeholder 2"/>
          <p:cNvSpPr>
            <a:spLocks noGrp="1"/>
          </p:cNvSpPr>
          <p:nvPr>
            <p:ph idx="1"/>
          </p:nvPr>
        </p:nvSpPr>
        <p:spPr>
          <a:xfrm>
            <a:off x="152400" y="1238250"/>
            <a:ext cx="8556594" cy="5010150"/>
          </a:xfrm>
        </p:spPr>
        <p:txBody>
          <a:bodyPr>
            <a:normAutofit fontScale="85000" lnSpcReduction="10000"/>
          </a:bodyPr>
          <a:lstStyle/>
          <a:p>
            <a:pPr>
              <a:lnSpc>
                <a:spcPct val="110000"/>
              </a:lnSpc>
              <a:spcAft>
                <a:spcPts val="1200"/>
              </a:spcAft>
            </a:pPr>
            <a:r>
              <a:rPr lang="en-US" i="1" dirty="0"/>
              <a:t>E</a:t>
            </a:r>
            <a:r>
              <a:rPr lang="en-US" i="1" dirty="0" smtClean="0"/>
              <a:t>ffective </a:t>
            </a:r>
            <a:r>
              <a:rPr lang="en-US" i="1" dirty="0"/>
              <a:t>January 18, </a:t>
            </a:r>
            <a:r>
              <a:rPr lang="en-US" i="1" dirty="0" smtClean="0"/>
              <a:t>2017 </a:t>
            </a:r>
            <a:r>
              <a:rPr lang="en-US" dirty="0" smtClean="0"/>
              <a:t>all </a:t>
            </a:r>
            <a:r>
              <a:rPr lang="en-US" dirty="0"/>
              <a:t>NIH-funded clinical </a:t>
            </a:r>
            <a:r>
              <a:rPr lang="en-US" dirty="0" smtClean="0"/>
              <a:t>trials </a:t>
            </a:r>
            <a:r>
              <a:rPr lang="en-US" dirty="0"/>
              <a:t>will be expected to </a:t>
            </a:r>
            <a:r>
              <a:rPr lang="en-US" b="1" dirty="0"/>
              <a:t>register at ClinicalTrials.gov </a:t>
            </a:r>
            <a:r>
              <a:rPr lang="en-US" dirty="0"/>
              <a:t>and report findings. </a:t>
            </a:r>
            <a:endParaRPr lang="en-US" dirty="0" smtClean="0"/>
          </a:p>
          <a:p>
            <a:pPr>
              <a:lnSpc>
                <a:spcPct val="110000"/>
              </a:lnSpc>
              <a:spcAft>
                <a:spcPts val="1200"/>
              </a:spcAft>
            </a:pPr>
            <a:r>
              <a:rPr lang="en-US" i="1" dirty="0"/>
              <a:t>E</a:t>
            </a:r>
            <a:r>
              <a:rPr lang="en-US" i="1" dirty="0" smtClean="0"/>
              <a:t>ffective </a:t>
            </a:r>
            <a:r>
              <a:rPr lang="en-US" i="1" dirty="0"/>
              <a:t>January 1, </a:t>
            </a:r>
            <a:r>
              <a:rPr lang="en-US" i="1" dirty="0" smtClean="0"/>
              <a:t>2107</a:t>
            </a:r>
            <a:r>
              <a:rPr lang="en-US" dirty="0" smtClean="0"/>
              <a:t> all </a:t>
            </a:r>
            <a:r>
              <a:rPr lang="en-US" dirty="0"/>
              <a:t>NIH-funded investigators who are involved in the conduct, oversight, or management of clinical trials should be </a:t>
            </a:r>
            <a:r>
              <a:rPr lang="en-US" b="1" dirty="0"/>
              <a:t>trained in Good Clinical Practice </a:t>
            </a:r>
            <a:r>
              <a:rPr lang="en-US" dirty="0"/>
              <a:t>(</a:t>
            </a:r>
            <a:r>
              <a:rPr lang="en-US" dirty="0" smtClean="0"/>
              <a:t>GCP).</a:t>
            </a:r>
          </a:p>
          <a:p>
            <a:pPr>
              <a:lnSpc>
                <a:spcPct val="110000"/>
              </a:lnSpc>
              <a:spcAft>
                <a:spcPts val="1200"/>
              </a:spcAft>
            </a:pPr>
            <a:r>
              <a:rPr lang="en-US" dirty="0" smtClean="0"/>
              <a:t>Starting </a:t>
            </a:r>
            <a:r>
              <a:rPr lang="en-US" dirty="0"/>
              <a:t>with application </a:t>
            </a:r>
            <a:r>
              <a:rPr lang="en-US" i="1" dirty="0"/>
              <a:t>receipt dates on or after September 27, 2017</a:t>
            </a:r>
            <a:r>
              <a:rPr lang="en-US" dirty="0"/>
              <a:t>, NIH will require that all applications involving one or more clinical trials be submitted through a </a:t>
            </a:r>
            <a:r>
              <a:rPr lang="en-US" b="1" dirty="0"/>
              <a:t>Funding Opportunity Announcement (FOA)</a:t>
            </a:r>
            <a:r>
              <a:rPr lang="en-US" dirty="0"/>
              <a:t> specifically designed </a:t>
            </a:r>
            <a:r>
              <a:rPr lang="en-US" b="1" dirty="0"/>
              <a:t>for clinical </a:t>
            </a:r>
            <a:r>
              <a:rPr lang="en-US" b="1" dirty="0" smtClean="0"/>
              <a:t>trials</a:t>
            </a:r>
            <a:r>
              <a:rPr lang="en-US" dirty="0" smtClean="0"/>
              <a:t>.</a:t>
            </a:r>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50</a:t>
            </a:fld>
            <a:endParaRPr lang="en-US" dirty="0">
              <a:solidFill>
                <a:srgbClr val="20558A"/>
              </a:solidFill>
            </a:endParaRPr>
          </a:p>
        </p:txBody>
      </p:sp>
    </p:spTree>
    <p:extLst>
      <p:ext uri="{BB962C8B-B14F-4D97-AF65-F5344CB8AC3E}">
        <p14:creationId xmlns:p14="http://schemas.microsoft.com/office/powerpoint/2010/main" val="1575692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Coming Soon…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Single IRB Review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318"/>
            <a:ext cx="8447314" cy="4582568"/>
          </a:xfrm>
        </p:spPr>
        <p:txBody>
          <a:bodyPr/>
          <a:lstStyle/>
          <a:p>
            <a:pPr marL="0" indent="0">
              <a:spcAft>
                <a:spcPts val="1800"/>
              </a:spcAft>
              <a:buNone/>
            </a:pPr>
            <a:r>
              <a:rPr lang="en-US" dirty="0" smtClean="0">
                <a:solidFill>
                  <a:schemeClr val="tx1">
                    <a:lumMod val="75000"/>
                    <a:lumOff val="25000"/>
                  </a:schemeClr>
                </a:solidFill>
              </a:rPr>
              <a:t>Starting with May 25, 2017 receipt dates, NIH will require </a:t>
            </a:r>
            <a:r>
              <a:rPr lang="en-US" b="1" dirty="0" smtClean="0">
                <a:solidFill>
                  <a:schemeClr val="tx1">
                    <a:lumMod val="75000"/>
                    <a:lumOff val="25000"/>
                  </a:schemeClr>
                </a:solidFill>
              </a:rPr>
              <a:t>all</a:t>
            </a:r>
            <a:r>
              <a:rPr lang="en-US" dirty="0" smtClean="0">
                <a:solidFill>
                  <a:schemeClr val="tx1">
                    <a:lumMod val="75000"/>
                    <a:lumOff val="25000"/>
                  </a:schemeClr>
                </a:solidFill>
              </a:rPr>
              <a:t> domestic sites in </a:t>
            </a:r>
            <a:r>
              <a:rPr lang="en-US" b="1" dirty="0" smtClean="0">
                <a:solidFill>
                  <a:schemeClr val="tx1">
                    <a:lumMod val="75000"/>
                    <a:lumOff val="25000"/>
                  </a:schemeClr>
                </a:solidFill>
              </a:rPr>
              <a:t>multi-site studies </a:t>
            </a:r>
            <a:r>
              <a:rPr lang="en-US" dirty="0" smtClean="0">
                <a:solidFill>
                  <a:schemeClr val="tx1">
                    <a:lumMod val="75000"/>
                    <a:lumOff val="25000"/>
                  </a:schemeClr>
                </a:solidFill>
              </a:rPr>
              <a:t>to use a single IRB of record</a:t>
            </a:r>
          </a:p>
          <a:p>
            <a:pPr>
              <a:spcAft>
                <a:spcPts val="1800"/>
              </a:spcAft>
            </a:pPr>
            <a:r>
              <a:rPr lang="en-US" dirty="0" smtClean="0">
                <a:solidFill>
                  <a:schemeClr val="tx1">
                    <a:lumMod val="75000"/>
                    <a:lumOff val="25000"/>
                  </a:schemeClr>
                </a:solidFill>
              </a:rPr>
              <a:t>Same overall study</a:t>
            </a:r>
          </a:p>
          <a:p>
            <a:r>
              <a:rPr lang="en-US" dirty="0" smtClean="0">
                <a:solidFill>
                  <a:schemeClr val="tx1">
                    <a:lumMod val="75000"/>
                    <a:lumOff val="25000"/>
                  </a:schemeClr>
                </a:solidFill>
              </a:rPr>
              <a:t>Options:</a:t>
            </a:r>
          </a:p>
          <a:p>
            <a:pPr lvl="1"/>
            <a:r>
              <a:rPr lang="en-US" dirty="0">
                <a:solidFill>
                  <a:schemeClr val="tx1">
                    <a:lumMod val="75000"/>
                    <a:lumOff val="25000"/>
                  </a:schemeClr>
                </a:solidFill>
              </a:rPr>
              <a:t>F</a:t>
            </a:r>
            <a:r>
              <a:rPr lang="en-US" dirty="0" smtClean="0">
                <a:solidFill>
                  <a:schemeClr val="tx1">
                    <a:lumMod val="75000"/>
                    <a:lumOff val="25000"/>
                  </a:schemeClr>
                </a:solidFill>
              </a:rPr>
              <a:t>orm new single IRB </a:t>
            </a:r>
            <a:endParaRPr lang="en-US" dirty="0">
              <a:solidFill>
                <a:schemeClr val="tx1">
                  <a:lumMod val="75000"/>
                  <a:lumOff val="25000"/>
                </a:schemeClr>
              </a:solidFill>
            </a:endParaRPr>
          </a:p>
          <a:p>
            <a:pPr lvl="1"/>
            <a:r>
              <a:rPr lang="en-US" dirty="0" smtClean="0">
                <a:solidFill>
                  <a:schemeClr val="tx1">
                    <a:lumMod val="75000"/>
                    <a:lumOff val="25000"/>
                  </a:schemeClr>
                </a:solidFill>
              </a:rPr>
              <a:t>Use existing IRBs</a:t>
            </a:r>
          </a:p>
          <a:p>
            <a:pPr lvl="1"/>
            <a:r>
              <a:rPr lang="en-US" dirty="0" smtClean="0">
                <a:solidFill>
                  <a:schemeClr val="tx1">
                    <a:lumMod val="75000"/>
                    <a:lumOff val="25000"/>
                  </a:schemeClr>
                </a:solidFill>
              </a:rPr>
              <a:t>Use independent IRB</a:t>
            </a:r>
          </a:p>
          <a:p>
            <a:pPr marL="109537" indent="0">
              <a:buNone/>
            </a:pPr>
            <a:endParaRPr lang="en-US" dirty="0">
              <a:solidFill>
                <a:schemeClr val="tx1">
                  <a:lumMod val="75000"/>
                  <a:lumOff val="25000"/>
                </a:schemeClr>
              </a:solidFill>
            </a:endParaRPr>
          </a:p>
        </p:txBody>
      </p:sp>
      <p:sp>
        <p:nvSpPr>
          <p:cNvPr id="4" name="Slide Number Placeholder 3"/>
          <p:cNvSpPr>
            <a:spLocks noGrp="1"/>
          </p:cNvSpPr>
          <p:nvPr>
            <p:ph type="sldNum" sz="quarter" idx="4294967295"/>
          </p:nvPr>
        </p:nvSpPr>
        <p:spPr>
          <a:xfrm>
            <a:off x="6235843" y="6345026"/>
            <a:ext cx="1231757" cy="320674"/>
          </a:xfrm>
        </p:spPr>
        <p:txBody>
          <a:bodyPr/>
          <a:lstStyle/>
          <a:p>
            <a:pPr>
              <a:defRPr/>
            </a:pPr>
            <a:fld id="{161627A0-52BE-49C3-90CB-787EE860760A}" type="slidenum">
              <a:rPr lang="en-US" smtClean="0">
                <a:solidFill>
                  <a:srgbClr val="20558A"/>
                </a:solidFill>
              </a:rPr>
              <a:pPr>
                <a:defRPr/>
              </a:pPr>
              <a:t>51</a:t>
            </a:fld>
            <a:endParaRPr lang="en-US" dirty="0">
              <a:solidFill>
                <a:srgbClr val="20558A"/>
              </a:solidFill>
            </a:endParaRPr>
          </a:p>
        </p:txBody>
      </p:sp>
    </p:spTree>
    <p:extLst>
      <p:ext uri="{BB962C8B-B14F-4D97-AF65-F5344CB8AC3E}">
        <p14:creationId xmlns:p14="http://schemas.microsoft.com/office/powerpoint/2010/main" val="3710766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4430"/>
            <a:ext cx="8229600" cy="1143000"/>
          </a:xfrm>
        </p:spPr>
        <p:txBody>
          <a:bodyPr>
            <a:normAutofit fontScale="90000"/>
          </a:bodyPr>
          <a:lstStyle/>
          <a:p>
            <a:pPr algn="ctr">
              <a:defRPr/>
            </a:pPr>
            <a:r>
              <a:rPr lang="en-US" sz="3600" dirty="0" smtClean="0">
                <a:solidFill>
                  <a:schemeClr val="accent1"/>
                </a:solidFill>
                <a:effectLst>
                  <a:outerShdw blurRad="38100" dist="38100" dir="2700000" algn="tl">
                    <a:srgbClr val="000000">
                      <a:alpha val="43137"/>
                    </a:srgbClr>
                  </a:outerShdw>
                </a:effectLst>
              </a:rPr>
              <a:t>Certificates of Confidentiality (</a:t>
            </a:r>
            <a:r>
              <a:rPr lang="en-US" sz="3600" dirty="0" err="1" smtClean="0">
                <a:solidFill>
                  <a:schemeClr val="accent1"/>
                </a:solidFill>
                <a:effectLst>
                  <a:outerShdw blurRad="38100" dist="38100" dir="2700000" algn="tl">
                    <a:srgbClr val="000000">
                      <a:alpha val="43137"/>
                    </a:srgbClr>
                  </a:outerShdw>
                </a:effectLst>
              </a:rPr>
              <a:t>C</a:t>
            </a:r>
            <a:r>
              <a:rPr lang="en-US" cap="none" dirty="0" err="1" smtClean="0">
                <a:solidFill>
                  <a:schemeClr val="accent1"/>
                </a:solidFill>
                <a:effectLst>
                  <a:outerShdw blurRad="38100" dist="38100" dir="2700000" algn="tl">
                    <a:srgbClr val="000000">
                      <a:alpha val="43137"/>
                    </a:srgbClr>
                  </a:outerShdw>
                </a:effectLst>
              </a:rPr>
              <a:t>o</a:t>
            </a:r>
            <a:r>
              <a:rPr lang="en-US" sz="3600" dirty="0" err="1" smtClean="0">
                <a:solidFill>
                  <a:schemeClr val="accent1"/>
                </a:solidFill>
                <a:effectLst>
                  <a:outerShdw blurRad="38100" dist="38100" dir="2700000" algn="tl">
                    <a:srgbClr val="000000">
                      <a:alpha val="43137"/>
                    </a:srgbClr>
                  </a:outerShdw>
                </a:effectLst>
              </a:rPr>
              <a:t>C</a:t>
            </a:r>
            <a:r>
              <a:rPr lang="en-US" sz="3600" dirty="0" smtClean="0">
                <a:solidFill>
                  <a:schemeClr val="accent1"/>
                </a:solidFill>
                <a:effectLst>
                  <a:outerShdw blurRad="38100" dist="38100" dir="2700000" algn="tl">
                    <a:srgbClr val="000000">
                      <a:alpha val="43137"/>
                    </a:srgbClr>
                  </a:outerShdw>
                </a:effectLst>
              </a:rPr>
              <a:t>)</a:t>
            </a:r>
          </a:p>
        </p:txBody>
      </p:sp>
      <p:sp>
        <p:nvSpPr>
          <p:cNvPr id="48131" name="Content Placeholder 2"/>
          <p:cNvSpPr>
            <a:spLocks noGrp="1"/>
          </p:cNvSpPr>
          <p:nvPr>
            <p:ph idx="1"/>
          </p:nvPr>
        </p:nvSpPr>
        <p:spPr>
          <a:xfrm>
            <a:off x="76200" y="1143000"/>
            <a:ext cx="8610600" cy="5105400"/>
          </a:xfrm>
        </p:spPr>
        <p:txBody>
          <a:bodyPr>
            <a:normAutofit fontScale="25000" lnSpcReduction="20000"/>
          </a:bodyPr>
          <a:lstStyle/>
          <a:p>
            <a:pPr>
              <a:lnSpc>
                <a:spcPct val="120000"/>
              </a:lnSpc>
              <a:spcBef>
                <a:spcPts val="600"/>
              </a:spcBef>
            </a:pPr>
            <a:r>
              <a:rPr lang="en-US" sz="9600" b="1" dirty="0" smtClean="0">
                <a:solidFill>
                  <a:schemeClr val="accent1"/>
                </a:solidFill>
              </a:rPr>
              <a:t>Purpose:</a:t>
            </a:r>
          </a:p>
          <a:p>
            <a:pPr lvl="1">
              <a:lnSpc>
                <a:spcPct val="120000"/>
              </a:lnSpc>
              <a:spcBef>
                <a:spcPts val="600"/>
              </a:spcBef>
            </a:pPr>
            <a:r>
              <a:rPr lang="en-US" sz="8000" b="1" dirty="0" smtClean="0">
                <a:solidFill>
                  <a:schemeClr val="tx1">
                    <a:lumMod val="75000"/>
                    <a:lumOff val="25000"/>
                  </a:schemeClr>
                </a:solidFill>
              </a:rPr>
              <a:t>Protects investigators/institutions from forced disclosure of identifiable research information (subpoena)</a:t>
            </a:r>
          </a:p>
          <a:p>
            <a:pPr lvl="1">
              <a:lnSpc>
                <a:spcPct val="120000"/>
              </a:lnSpc>
              <a:spcBef>
                <a:spcPts val="600"/>
              </a:spcBef>
              <a:spcAft>
                <a:spcPts val="600"/>
              </a:spcAft>
            </a:pPr>
            <a:r>
              <a:rPr lang="en-US" sz="8000" b="1" dirty="0" smtClean="0">
                <a:solidFill>
                  <a:schemeClr val="tx1">
                    <a:lumMod val="75000"/>
                    <a:lumOff val="25000"/>
                  </a:schemeClr>
                </a:solidFill>
              </a:rPr>
              <a:t>Encourage participation</a:t>
            </a:r>
          </a:p>
          <a:p>
            <a:pPr>
              <a:lnSpc>
                <a:spcPct val="120000"/>
              </a:lnSpc>
              <a:spcBef>
                <a:spcPts val="600"/>
              </a:spcBef>
              <a:spcAft>
                <a:spcPts val="600"/>
              </a:spcAft>
            </a:pPr>
            <a:r>
              <a:rPr lang="en-US" sz="9600" b="1" dirty="0" smtClean="0">
                <a:solidFill>
                  <a:schemeClr val="accent1"/>
                </a:solidFill>
              </a:rPr>
              <a:t>For IRB approved studies that collect personal identifiers and sensitive info </a:t>
            </a:r>
          </a:p>
          <a:p>
            <a:pPr>
              <a:lnSpc>
                <a:spcPct val="120000"/>
              </a:lnSpc>
              <a:spcBef>
                <a:spcPts val="600"/>
              </a:spcBef>
              <a:spcAft>
                <a:spcPts val="600"/>
              </a:spcAft>
            </a:pPr>
            <a:r>
              <a:rPr lang="en-US" sz="9600" b="1" dirty="0" smtClean="0">
                <a:solidFill>
                  <a:schemeClr val="accent1"/>
                </a:solidFill>
              </a:rPr>
              <a:t>DHHS Agencies that issue:  CDC, IHS, SAMHSA, HRSA, FDA, and NIH</a:t>
            </a:r>
          </a:p>
          <a:p>
            <a:pPr>
              <a:lnSpc>
                <a:spcPct val="120000"/>
              </a:lnSpc>
              <a:spcBef>
                <a:spcPts val="600"/>
              </a:spcBef>
            </a:pPr>
            <a:r>
              <a:rPr lang="en-US" sz="9600" b="1" dirty="0" smtClean="0">
                <a:solidFill>
                  <a:schemeClr val="accent1"/>
                </a:solidFill>
              </a:rPr>
              <a:t>Federal funding not required but research must be health related (NIH and FDA issue bulk of </a:t>
            </a:r>
            <a:r>
              <a:rPr lang="en-US" sz="9600" b="1" dirty="0" err="1" smtClean="0">
                <a:solidFill>
                  <a:schemeClr val="accent1"/>
                </a:solidFill>
              </a:rPr>
              <a:t>CoCs</a:t>
            </a:r>
            <a:r>
              <a:rPr lang="en-US" sz="9600" b="1" dirty="0" smtClean="0">
                <a:solidFill>
                  <a:schemeClr val="accent1"/>
                </a:solidFill>
              </a:rPr>
              <a:t> for non-funded research)</a:t>
            </a:r>
            <a:endParaRPr lang="en-US" sz="4800" dirty="0" smtClean="0">
              <a:hlinkClick r:id="rId3"/>
            </a:endParaRPr>
          </a:p>
          <a:p>
            <a:pPr marL="109728" indent="0">
              <a:lnSpc>
                <a:spcPct val="120000"/>
              </a:lnSpc>
              <a:spcBef>
                <a:spcPts val="600"/>
              </a:spcBef>
              <a:buNone/>
            </a:pPr>
            <a:r>
              <a:rPr lang="en-US" sz="6400" dirty="0">
                <a:hlinkClick r:id="rId4"/>
              </a:rPr>
              <a:t>https://</a:t>
            </a:r>
            <a:r>
              <a:rPr lang="en-US" sz="6400" dirty="0" smtClean="0">
                <a:hlinkClick r:id="rId4"/>
              </a:rPr>
              <a:t>humansubjects.nih.gov/coc/index</a:t>
            </a:r>
            <a:r>
              <a:rPr lang="en-US" sz="6400" dirty="0" smtClean="0"/>
              <a:t> </a:t>
            </a:r>
            <a:endParaRPr lang="en-US" dirty="0" smtClean="0"/>
          </a:p>
          <a:p>
            <a:pPr>
              <a:lnSpc>
                <a:spcPct val="120000"/>
              </a:lnSpc>
              <a:spcBef>
                <a:spcPts val="600"/>
              </a:spcBef>
            </a:pPr>
            <a:endParaRPr lang="en-US" dirty="0" smtClean="0"/>
          </a:p>
          <a:p>
            <a:pPr>
              <a:lnSpc>
                <a:spcPct val="120000"/>
              </a:lnSpc>
              <a:spcBef>
                <a:spcPts val="600"/>
              </a:spcBef>
            </a:pPr>
            <a:endParaRPr lang="en-US" dirty="0" smtClean="0"/>
          </a:p>
          <a:p>
            <a:pPr>
              <a:lnSpc>
                <a:spcPct val="120000"/>
              </a:lnSpc>
              <a:spcBef>
                <a:spcPts val="600"/>
              </a:spcBef>
            </a:pPr>
            <a:endParaRPr lang="en-US" dirty="0" smtClean="0"/>
          </a:p>
        </p:txBody>
      </p:sp>
      <p:sp>
        <p:nvSpPr>
          <p:cNvPr id="6" name="Rectangle 25"/>
          <p:cNvSpPr>
            <a:spLocks noGrp="1" noChangeArrowheads="1"/>
          </p:cNvSpPr>
          <p:nvPr>
            <p:ph type="sldNum" sz="quarter" idx="4294967295"/>
          </p:nvPr>
        </p:nvSpPr>
        <p:spPr>
          <a:xfrm>
            <a:off x="304800" y="6248400"/>
            <a:ext cx="457200" cy="365125"/>
          </a:xfrm>
          <a:prstGeom prst="rect">
            <a:avLst/>
          </a:prstGeom>
        </p:spPr>
        <p:txBody>
          <a:bodyPr/>
          <a:lstStyle/>
          <a:p>
            <a:fld id="{5EA2AE77-FB2A-4092-A449-080B86B9CD2B}" type="slidenum">
              <a:rPr lang="en-US" sz="1200">
                <a:solidFill>
                  <a:srgbClr val="20558A"/>
                </a:solidFill>
              </a:rPr>
              <a:pPr/>
              <a:t>52</a:t>
            </a:fld>
            <a:endParaRPr lang="en-US" sz="1200" dirty="0">
              <a:solidFill>
                <a:srgbClr val="20558A"/>
              </a:solidFill>
            </a:endParaRPr>
          </a:p>
        </p:txBody>
      </p:sp>
      <p:pic>
        <p:nvPicPr>
          <p:cNvPr id="4100" name="Picture 4" descr="http://pre12.deviantart.net/e94b/th/pre/i/2011/285/3/2/blue_shield_by_3dben-d4cly7v.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67600" y="4572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93785" y="1138535"/>
            <a:ext cx="805029" cy="461665"/>
          </a:xfrm>
          <a:prstGeom prst="rect">
            <a:avLst/>
          </a:prstGeom>
          <a:noFill/>
        </p:spPr>
        <p:txBody>
          <a:bodyPr wrap="none" rtlCol="0">
            <a:spAutoFit/>
          </a:bodyPr>
          <a:lstStyle/>
          <a:p>
            <a:pPr fontAlgn="auto">
              <a:spcBef>
                <a:spcPts val="0"/>
              </a:spcBef>
              <a:spcAft>
                <a:spcPts val="0"/>
              </a:spcAft>
            </a:pPr>
            <a:r>
              <a:rPr lang="en-US" sz="2400" b="1" dirty="0" err="1" smtClean="0">
                <a:solidFill>
                  <a:srgbClr val="20558A">
                    <a:lumMod val="75000"/>
                  </a:srgbClr>
                </a:solidFill>
                <a:latin typeface="Broadway" panose="04040905080B02020502" pitchFamily="82" charset="0"/>
                <a:cs typeface="+mn-cs"/>
              </a:rPr>
              <a:t>CoC</a:t>
            </a:r>
            <a:endParaRPr lang="en-US" sz="2400" b="1" dirty="0">
              <a:solidFill>
                <a:srgbClr val="20558A">
                  <a:lumMod val="75000"/>
                </a:srgbClr>
              </a:solidFill>
              <a:latin typeface="Broadway" panose="04040905080B02020502" pitchFamily="82" charset="0"/>
              <a:cs typeface="+mn-cs"/>
            </a:endParaRPr>
          </a:p>
        </p:txBody>
      </p:sp>
    </p:spTree>
    <p:extLst>
      <p:ext uri="{BB962C8B-B14F-4D97-AF65-F5344CB8AC3E}">
        <p14:creationId xmlns:p14="http://schemas.microsoft.com/office/powerpoint/2010/main" val="2433173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Grp="1" noChangeArrowheads="1"/>
          </p:cNvSpPr>
          <p:nvPr>
            <p:ph type="title"/>
          </p:nvPr>
        </p:nvSpPr>
        <p:spPr>
          <a:xfrm>
            <a:off x="381000" y="228600"/>
            <a:ext cx="8229600" cy="762000"/>
          </a:xfrm>
        </p:spPr>
        <p:txBody>
          <a:bodyPr/>
          <a:lstStyle/>
          <a:p>
            <a:pPr algn="ctr" eaLnBrk="1" hangingPunct="1">
              <a:defRPr/>
            </a:pPr>
            <a:r>
              <a:rPr lang="en-US" dirty="0" smtClean="0">
                <a:effectLst>
                  <a:outerShdw blurRad="38100" dist="38100" dir="2700000" algn="tl">
                    <a:srgbClr val="000000">
                      <a:alpha val="43137"/>
                    </a:srgbClr>
                  </a:outerShdw>
                </a:effectLst>
              </a:rPr>
              <a:t>Resources for NIH HS Policies</a:t>
            </a:r>
          </a:p>
        </p:txBody>
      </p:sp>
      <p:sp>
        <p:nvSpPr>
          <p:cNvPr id="51204" name="Rectangle 6"/>
          <p:cNvSpPr>
            <a:spLocks noGrp="1" noChangeArrowheads="1"/>
          </p:cNvSpPr>
          <p:nvPr>
            <p:ph type="body" idx="1"/>
          </p:nvPr>
        </p:nvSpPr>
        <p:spPr>
          <a:xfrm>
            <a:off x="381000" y="1219200"/>
            <a:ext cx="7924800" cy="4800600"/>
          </a:xfrm>
        </p:spPr>
        <p:txBody>
          <a:bodyPr>
            <a:normAutofit fontScale="85000" lnSpcReduction="20000"/>
          </a:bodyPr>
          <a:lstStyle/>
          <a:p>
            <a:pPr>
              <a:lnSpc>
                <a:spcPct val="110000"/>
              </a:lnSpc>
              <a:spcBef>
                <a:spcPts val="600"/>
              </a:spcBef>
            </a:pPr>
            <a:r>
              <a:rPr lang="en-US" sz="3600" b="1" dirty="0">
                <a:solidFill>
                  <a:schemeClr val="accent1"/>
                </a:solidFill>
              </a:rPr>
              <a:t>NIH OER Human Subjects Website:</a:t>
            </a:r>
          </a:p>
          <a:p>
            <a:pPr>
              <a:lnSpc>
                <a:spcPct val="110000"/>
              </a:lnSpc>
              <a:spcBef>
                <a:spcPts val="600"/>
              </a:spcBef>
              <a:buNone/>
            </a:pPr>
            <a:r>
              <a:rPr lang="en-US" b="1" dirty="0">
                <a:solidFill>
                  <a:schemeClr val="accent1"/>
                </a:solidFill>
              </a:rPr>
              <a:t>	</a:t>
            </a:r>
            <a:r>
              <a:rPr lang="en-US" b="1" dirty="0">
                <a:solidFill>
                  <a:schemeClr val="accent1"/>
                </a:solidFill>
                <a:hlinkClick r:id="rId3"/>
              </a:rPr>
              <a:t>https://humansubjects.nih.gov</a:t>
            </a:r>
            <a:r>
              <a:rPr lang="en-US" b="1" dirty="0">
                <a:solidFill>
                  <a:schemeClr val="accent1"/>
                </a:solidFill>
              </a:rPr>
              <a:t> </a:t>
            </a:r>
          </a:p>
          <a:p>
            <a:pPr>
              <a:lnSpc>
                <a:spcPct val="110000"/>
              </a:lnSpc>
              <a:spcBef>
                <a:spcPts val="600"/>
              </a:spcBef>
              <a:buNone/>
            </a:pPr>
            <a:r>
              <a:rPr lang="en-US" b="1" dirty="0">
                <a:solidFill>
                  <a:schemeClr val="accent1"/>
                </a:solidFill>
              </a:rPr>
              <a:t>	Infographics, Flow </a:t>
            </a:r>
            <a:r>
              <a:rPr lang="en-US" b="1" dirty="0" smtClean="0">
                <a:solidFill>
                  <a:schemeClr val="accent1"/>
                </a:solidFill>
              </a:rPr>
              <a:t>charts, Policy Updates</a:t>
            </a:r>
            <a:endParaRPr lang="en-US" b="1" dirty="0">
              <a:solidFill>
                <a:schemeClr val="accent1"/>
              </a:solidFill>
            </a:endParaRPr>
          </a:p>
          <a:p>
            <a:pPr>
              <a:lnSpc>
                <a:spcPct val="110000"/>
              </a:lnSpc>
              <a:spcBef>
                <a:spcPts val="600"/>
              </a:spcBef>
            </a:pPr>
            <a:endParaRPr lang="en-US" sz="2800" b="1" dirty="0" smtClean="0">
              <a:solidFill>
                <a:schemeClr val="accent1"/>
              </a:solidFill>
            </a:endParaRPr>
          </a:p>
          <a:p>
            <a:pPr>
              <a:lnSpc>
                <a:spcPct val="110000"/>
              </a:lnSpc>
              <a:spcBef>
                <a:spcPts val="600"/>
              </a:spcBef>
            </a:pPr>
            <a:r>
              <a:rPr lang="en-US" sz="2800" b="1" dirty="0" smtClean="0">
                <a:solidFill>
                  <a:schemeClr val="accent1"/>
                </a:solidFill>
              </a:rPr>
              <a:t>SF </a:t>
            </a:r>
            <a:r>
              <a:rPr lang="en-US" sz="2800" b="1" dirty="0">
                <a:solidFill>
                  <a:schemeClr val="accent1"/>
                </a:solidFill>
              </a:rPr>
              <a:t>424 &amp; Electronic Submission Page</a:t>
            </a:r>
          </a:p>
          <a:p>
            <a:pPr>
              <a:lnSpc>
                <a:spcPct val="110000"/>
              </a:lnSpc>
              <a:spcBef>
                <a:spcPts val="600"/>
              </a:spcBef>
              <a:buNone/>
            </a:pPr>
            <a:r>
              <a:rPr lang="en-US" sz="2800" b="1" dirty="0">
                <a:solidFill>
                  <a:schemeClr val="accent1"/>
                </a:solidFill>
              </a:rPr>
              <a:t>	</a:t>
            </a:r>
            <a:r>
              <a:rPr lang="en-US" sz="1900" b="1" dirty="0">
                <a:solidFill>
                  <a:schemeClr val="accent1"/>
                </a:solidFill>
                <a:hlinkClick r:id="rId4"/>
              </a:rPr>
              <a:t>http://</a:t>
            </a:r>
            <a:r>
              <a:rPr lang="en-US" sz="1900" b="1" dirty="0" smtClean="0">
                <a:solidFill>
                  <a:schemeClr val="accent1"/>
                </a:solidFill>
                <a:hlinkClick r:id="rId4"/>
              </a:rPr>
              <a:t>grants.nih.gov/grants/funding/424/index.htm</a:t>
            </a:r>
            <a:endParaRPr lang="en-US" sz="1900" b="1" dirty="0" smtClean="0">
              <a:solidFill>
                <a:schemeClr val="accent1"/>
              </a:solidFill>
            </a:endParaRPr>
          </a:p>
          <a:p>
            <a:pPr eaLnBrk="1" hangingPunct="1">
              <a:lnSpc>
                <a:spcPct val="110000"/>
              </a:lnSpc>
              <a:spcBef>
                <a:spcPts val="600"/>
              </a:spcBef>
              <a:buNone/>
            </a:pPr>
            <a:endParaRPr lang="en-US" sz="1900" b="1" dirty="0" smtClean="0">
              <a:solidFill>
                <a:schemeClr val="accent1"/>
              </a:solidFill>
            </a:endParaRPr>
          </a:p>
          <a:p>
            <a:pPr eaLnBrk="1" hangingPunct="1">
              <a:lnSpc>
                <a:spcPct val="110000"/>
              </a:lnSpc>
              <a:spcBef>
                <a:spcPts val="600"/>
              </a:spcBef>
            </a:pPr>
            <a:r>
              <a:rPr lang="en-US" sz="2800" b="1" dirty="0" smtClean="0">
                <a:solidFill>
                  <a:schemeClr val="accent1"/>
                </a:solidFill>
              </a:rPr>
              <a:t>NIH Revised Definition of  Clinical Trial:</a:t>
            </a:r>
          </a:p>
          <a:p>
            <a:pPr marL="109728" indent="0">
              <a:lnSpc>
                <a:spcPct val="110000"/>
              </a:lnSpc>
              <a:spcBef>
                <a:spcPts val="600"/>
              </a:spcBef>
              <a:buNone/>
            </a:pPr>
            <a:r>
              <a:rPr lang="en-US" sz="2800" b="1" dirty="0">
                <a:solidFill>
                  <a:schemeClr val="accent1"/>
                </a:solidFill>
              </a:rPr>
              <a:t> </a:t>
            </a:r>
            <a:r>
              <a:rPr lang="en-US" sz="1600" b="1" dirty="0" smtClean="0">
                <a:solidFill>
                  <a:schemeClr val="accent1"/>
                </a:solidFill>
                <a:hlinkClick r:id="rId5"/>
              </a:rPr>
              <a:t>http</a:t>
            </a:r>
            <a:r>
              <a:rPr lang="en-US" sz="1600" b="1" dirty="0">
                <a:solidFill>
                  <a:schemeClr val="accent1"/>
                </a:solidFill>
                <a:hlinkClick r:id="rId5"/>
              </a:rPr>
              <a:t>://</a:t>
            </a:r>
            <a:r>
              <a:rPr lang="en-US" sz="1600" b="1" dirty="0" smtClean="0">
                <a:solidFill>
                  <a:schemeClr val="accent1"/>
                </a:solidFill>
                <a:hlinkClick r:id="rId5"/>
              </a:rPr>
              <a:t>grants.nih.gov/grants/guide/notice-files/NOT-OD-15-015.html</a:t>
            </a:r>
            <a:r>
              <a:rPr lang="en-US" sz="1600" b="1" dirty="0" smtClean="0">
                <a:solidFill>
                  <a:schemeClr val="accent1"/>
                </a:solidFill>
              </a:rPr>
              <a:t> </a:t>
            </a:r>
            <a:endParaRPr lang="en-US" sz="1200" b="1" dirty="0" smtClean="0">
              <a:solidFill>
                <a:schemeClr val="accent1"/>
              </a:solidFill>
            </a:endParaRPr>
          </a:p>
          <a:p>
            <a:pPr eaLnBrk="1" hangingPunct="1">
              <a:lnSpc>
                <a:spcPct val="110000"/>
              </a:lnSpc>
              <a:spcBef>
                <a:spcPts val="600"/>
              </a:spcBef>
            </a:pPr>
            <a:endParaRPr lang="en-US" sz="2800" b="1" dirty="0" smtClean="0">
              <a:solidFill>
                <a:schemeClr val="accent1"/>
              </a:solidFill>
            </a:endParaRPr>
          </a:p>
          <a:p>
            <a:pPr eaLnBrk="1" hangingPunct="1">
              <a:lnSpc>
                <a:spcPct val="110000"/>
              </a:lnSpc>
              <a:spcBef>
                <a:spcPts val="600"/>
              </a:spcBef>
            </a:pPr>
            <a:r>
              <a:rPr lang="en-US" sz="2800" b="1" dirty="0" smtClean="0">
                <a:solidFill>
                  <a:schemeClr val="accent1"/>
                </a:solidFill>
              </a:rPr>
              <a:t>NIH Data and Safety Monitoring</a:t>
            </a:r>
          </a:p>
          <a:p>
            <a:pPr marL="109728" indent="0">
              <a:lnSpc>
                <a:spcPct val="110000"/>
              </a:lnSpc>
              <a:spcBef>
                <a:spcPts val="600"/>
              </a:spcBef>
              <a:buNone/>
            </a:pPr>
            <a:r>
              <a:rPr lang="en-US" sz="1800" b="1" dirty="0" smtClean="0">
                <a:solidFill>
                  <a:schemeClr val="accent1"/>
                </a:solidFill>
                <a:hlinkClick r:id="rId6"/>
              </a:rPr>
              <a:t>http://grants.nih.gov/grants/policy/hs/data_safety.htm</a:t>
            </a:r>
            <a:r>
              <a:rPr lang="en-US" sz="1800" b="1" dirty="0" smtClean="0">
                <a:solidFill>
                  <a:schemeClr val="accent1"/>
                </a:solidFill>
              </a:rPr>
              <a:t> </a:t>
            </a:r>
          </a:p>
          <a:p>
            <a:pPr eaLnBrk="1" hangingPunct="1">
              <a:lnSpc>
                <a:spcPct val="65000"/>
              </a:lnSpc>
              <a:spcBef>
                <a:spcPts val="600"/>
              </a:spcBef>
            </a:pPr>
            <a:endParaRPr lang="en-US" sz="1600" dirty="0" smtClean="0"/>
          </a:p>
        </p:txBody>
      </p:sp>
      <p:sp>
        <p:nvSpPr>
          <p:cNvPr id="45060"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fontAlgn="auto">
              <a:spcBef>
                <a:spcPts val="0"/>
              </a:spcBef>
              <a:spcAft>
                <a:spcPts val="0"/>
              </a:spcAft>
              <a:defRPr/>
            </a:pPr>
            <a:fld id="{DBDCAEE0-674E-4C25-9EC1-B8E9A8E23FD9}" type="slidenum">
              <a:rPr lang="en-US" sz="1000" b="1">
                <a:solidFill>
                  <a:prstClr val="white"/>
                </a:solidFill>
                <a:latin typeface="Tahoma" charset="0"/>
                <a:cs typeface="+mn-cs"/>
              </a:rPr>
              <a:pPr algn="r" fontAlgn="auto">
                <a:spcBef>
                  <a:spcPts val="0"/>
                </a:spcBef>
                <a:spcAft>
                  <a:spcPts val="0"/>
                </a:spcAft>
                <a:defRPr/>
              </a:pPr>
              <a:t>53</a:t>
            </a:fld>
            <a:endParaRPr lang="en-US" sz="1000" b="1" dirty="0">
              <a:solidFill>
                <a:prstClr val="white"/>
              </a:solidFill>
              <a:latin typeface="Tahoma" charset="0"/>
              <a:cs typeface="+mn-cs"/>
            </a:endParaRPr>
          </a:p>
        </p:txBody>
      </p:sp>
      <p:sp>
        <p:nvSpPr>
          <p:cNvPr id="6" name="Rectangle 25"/>
          <p:cNvSpPr>
            <a:spLocks noGrp="1" noChangeArrowheads="1"/>
          </p:cNvSpPr>
          <p:nvPr>
            <p:ph type="sldNum" sz="quarter" idx="4294967295"/>
          </p:nvPr>
        </p:nvSpPr>
        <p:spPr>
          <a:xfrm>
            <a:off x="304800" y="6265862"/>
            <a:ext cx="533400" cy="365125"/>
          </a:xfrm>
          <a:prstGeom prst="rect">
            <a:avLst/>
          </a:prstGeom>
        </p:spPr>
        <p:txBody>
          <a:bodyPr/>
          <a:lstStyle/>
          <a:p>
            <a:fld id="{5EA2AE77-FB2A-4092-A449-080B86B9CD2B}" type="slidenum">
              <a:rPr lang="en-US" sz="1200">
                <a:solidFill>
                  <a:srgbClr val="20558A"/>
                </a:solidFill>
              </a:rPr>
              <a:pPr/>
              <a:t>53</a:t>
            </a:fld>
            <a:endParaRPr lang="en-US" sz="1200" dirty="0">
              <a:solidFill>
                <a:srgbClr val="20558A"/>
              </a:solidFill>
            </a:endParaRPr>
          </a:p>
        </p:txBody>
      </p:sp>
    </p:spTree>
    <p:extLst>
      <p:ext uri="{BB962C8B-B14F-4D97-AF65-F5344CB8AC3E}">
        <p14:creationId xmlns:p14="http://schemas.microsoft.com/office/powerpoint/2010/main" val="1421563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524000"/>
          </a:xfrm>
        </p:spPr>
        <p:txBody>
          <a:bodyPr>
            <a:normAutofit fontScale="90000"/>
          </a:bodyPr>
          <a:lstStyle/>
          <a:p>
            <a:r>
              <a:rPr lang="en-US" sz="3200" dirty="0"/>
              <a:t>NIH POLICIES </a:t>
            </a:r>
            <a:r>
              <a:rPr lang="en-US" sz="3200" dirty="0" smtClean="0"/>
              <a:t>AND GRANT </a:t>
            </a:r>
            <a:r>
              <a:rPr lang="en-US" sz="3200" dirty="0"/>
              <a:t>APPLICATION INSTRUCTIONS FOR </a:t>
            </a:r>
            <a:r>
              <a:rPr lang="en-US" sz="3200" dirty="0" smtClean="0"/>
              <a:t>INCLUSION OF WOMEN, MINORITIES, AND CHILDREN IN CLINICAL RESEARCH</a:t>
            </a:r>
            <a:endParaRPr lang="en-US" sz="3200" dirty="0"/>
          </a:p>
        </p:txBody>
      </p:sp>
      <p:sp>
        <p:nvSpPr>
          <p:cNvPr id="3" name="Text Placeholder 2"/>
          <p:cNvSpPr>
            <a:spLocks noGrp="1"/>
          </p:cNvSpPr>
          <p:nvPr>
            <p:ph type="body" idx="1"/>
          </p:nvPr>
        </p:nvSpPr>
        <p:spPr>
          <a:xfrm>
            <a:off x="76200" y="4953000"/>
            <a:ext cx="8763000" cy="1662112"/>
          </a:xfrm>
        </p:spPr>
        <p:txBody>
          <a:bodyPr/>
          <a:lstStyle/>
          <a:p>
            <a:r>
              <a:rPr lang="en-US" sz="1800" b="1" dirty="0" smtClean="0"/>
              <a:t>Meredith D. Temple-O’Connor, Ph.D. </a:t>
            </a:r>
            <a:r>
              <a:rPr lang="en-US" sz="1800" b="1" dirty="0"/>
              <a:t>	</a:t>
            </a:r>
          </a:p>
          <a:p>
            <a:r>
              <a:rPr lang="en-US" sz="1800" b="1" dirty="0" smtClean="0"/>
              <a:t>Senior Scientific Advisor to the NIH Deputy Director for Extramural Research</a:t>
            </a:r>
            <a:endParaRPr lang="en-US" sz="1800" b="1" dirty="0"/>
          </a:p>
          <a:p>
            <a:r>
              <a:rPr lang="en-US" sz="1800" b="1" dirty="0" smtClean="0"/>
              <a:t>Office </a:t>
            </a:r>
            <a:r>
              <a:rPr lang="en-US" sz="1800" b="1" dirty="0"/>
              <a:t>of Extramural Research (OER</a:t>
            </a:r>
            <a:r>
              <a:rPr lang="en-US" sz="1800" b="1" dirty="0" smtClean="0"/>
              <a:t>)</a:t>
            </a:r>
          </a:p>
          <a:p>
            <a:r>
              <a:rPr lang="en-US" sz="1800" b="1" dirty="0" smtClean="0"/>
              <a:t>National Institutes of Health</a:t>
            </a:r>
          </a:p>
          <a:p>
            <a:r>
              <a:rPr lang="en-US" sz="1800" b="1" dirty="0"/>
              <a:t>inclusion@od.nih.gov</a:t>
            </a:r>
          </a:p>
        </p:txBody>
      </p:sp>
    </p:spTree>
    <p:extLst>
      <p:ext uri="{BB962C8B-B14F-4D97-AF65-F5344CB8AC3E}">
        <p14:creationId xmlns:p14="http://schemas.microsoft.com/office/powerpoint/2010/main" val="2341677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229600" cy="4724400"/>
          </a:xfrm>
        </p:spPr>
        <p:txBody>
          <a:bodyPr>
            <a:normAutofit fontScale="70000" lnSpcReduction="20000"/>
          </a:bodyPr>
          <a:lstStyle/>
          <a:p>
            <a:endParaRPr lang="en-US" dirty="0" smtClean="0"/>
          </a:p>
          <a:p>
            <a:pPr>
              <a:lnSpc>
                <a:spcPct val="120000"/>
              </a:lnSpc>
              <a:spcBef>
                <a:spcPts val="600"/>
              </a:spcBef>
              <a:spcAft>
                <a:spcPts val="0"/>
              </a:spcAft>
            </a:pPr>
            <a:r>
              <a:rPr lang="en-US" b="1" dirty="0">
                <a:solidFill>
                  <a:schemeClr val="accent1"/>
                </a:solidFill>
              </a:rPr>
              <a:t>Understand the ethical rationale for the federal regulations on human research protections </a:t>
            </a:r>
          </a:p>
          <a:p>
            <a:pPr>
              <a:lnSpc>
                <a:spcPct val="120000"/>
              </a:lnSpc>
              <a:spcBef>
                <a:spcPts val="600"/>
              </a:spcBef>
              <a:spcAft>
                <a:spcPts val="0"/>
              </a:spcAft>
            </a:pPr>
            <a:r>
              <a:rPr lang="en-US" b="1" dirty="0">
                <a:solidFill>
                  <a:schemeClr val="accent1"/>
                </a:solidFill>
              </a:rPr>
              <a:t>Apply the basics of the Common Rule </a:t>
            </a:r>
            <a:endParaRPr lang="en-US" b="1" dirty="0" smtClean="0">
              <a:solidFill>
                <a:schemeClr val="accent1"/>
              </a:solidFill>
            </a:endParaRPr>
          </a:p>
          <a:p>
            <a:pPr>
              <a:lnSpc>
                <a:spcPct val="120000"/>
              </a:lnSpc>
              <a:spcBef>
                <a:spcPts val="600"/>
              </a:spcBef>
              <a:spcAft>
                <a:spcPts val="0"/>
              </a:spcAft>
            </a:pPr>
            <a:r>
              <a:rPr lang="en-US" b="1" dirty="0" smtClean="0">
                <a:solidFill>
                  <a:schemeClr val="accent1"/>
                </a:solidFill>
              </a:rPr>
              <a:t>Recognize the requirements for human subjects in NIH grant applications</a:t>
            </a:r>
          </a:p>
          <a:p>
            <a:pPr>
              <a:lnSpc>
                <a:spcPct val="120000"/>
              </a:lnSpc>
              <a:spcBef>
                <a:spcPts val="600"/>
              </a:spcBef>
              <a:spcAft>
                <a:spcPts val="0"/>
              </a:spcAft>
            </a:pPr>
            <a:r>
              <a:rPr lang="en-US" b="1" dirty="0" smtClean="0">
                <a:solidFill>
                  <a:schemeClr val="accent1"/>
                </a:solidFill>
              </a:rPr>
              <a:t>Understand the post award requirements for research involving human subjects</a:t>
            </a:r>
          </a:p>
          <a:p>
            <a:pPr>
              <a:lnSpc>
                <a:spcPct val="120000"/>
              </a:lnSpc>
              <a:spcBef>
                <a:spcPts val="600"/>
              </a:spcBef>
              <a:spcAft>
                <a:spcPts val="0"/>
              </a:spcAft>
            </a:pPr>
            <a:r>
              <a:rPr lang="en-US" b="1" dirty="0" smtClean="0">
                <a:solidFill>
                  <a:schemeClr val="accent4"/>
                </a:solidFill>
              </a:rPr>
              <a:t>Know the requirements for addressing inclusion of women, minorities, and children in NIH grant applications</a:t>
            </a:r>
          </a:p>
          <a:p>
            <a:pPr>
              <a:lnSpc>
                <a:spcPct val="120000"/>
              </a:lnSpc>
              <a:spcBef>
                <a:spcPts val="600"/>
              </a:spcBef>
              <a:spcAft>
                <a:spcPts val="0"/>
              </a:spcAft>
            </a:pPr>
            <a:r>
              <a:rPr lang="en-US" b="1" dirty="0">
                <a:solidFill>
                  <a:schemeClr val="accent4"/>
                </a:solidFill>
              </a:rPr>
              <a:t>Understand what studies inclusion policy applies to</a:t>
            </a:r>
          </a:p>
          <a:p>
            <a:pPr>
              <a:lnSpc>
                <a:spcPct val="120000"/>
              </a:lnSpc>
              <a:spcBef>
                <a:spcPts val="600"/>
              </a:spcBef>
              <a:spcAft>
                <a:spcPts val="0"/>
              </a:spcAft>
            </a:pPr>
            <a:r>
              <a:rPr lang="en-US" b="1" dirty="0" smtClean="0">
                <a:solidFill>
                  <a:schemeClr val="accent4"/>
                </a:solidFill>
              </a:rPr>
              <a:t>Understand post award requirements for monitoring inclusion in clinical research</a:t>
            </a:r>
          </a:p>
        </p:txBody>
      </p:sp>
      <p:sp>
        <p:nvSpPr>
          <p:cNvPr id="3" name="Slide Number Placeholder 2"/>
          <p:cNvSpPr>
            <a:spLocks noGrp="1"/>
          </p:cNvSpPr>
          <p:nvPr>
            <p:ph type="sldNum" sz="quarter" idx="4294967295"/>
          </p:nvPr>
        </p:nvSpPr>
        <p:spPr>
          <a:xfrm>
            <a:off x="228600" y="6324600"/>
            <a:ext cx="381000" cy="365125"/>
          </a:xfrm>
          <a:prstGeom prst="rect">
            <a:avLst/>
          </a:prstGeom>
        </p:spPr>
        <p:txBody>
          <a:bodyPr/>
          <a:lstStyle/>
          <a:p>
            <a:fld id="{670C6FF2-7CFB-416B-98AB-B0A07B6135AB}" type="slidenum">
              <a:rPr lang="en-US" sz="1200" b="1" smtClean="0">
                <a:solidFill>
                  <a:srgbClr val="00359E"/>
                </a:solidFill>
              </a:rPr>
              <a:pPr/>
              <a:t>55</a:t>
            </a:fld>
            <a:endParaRPr lang="en-US" sz="1200" b="1" dirty="0">
              <a:solidFill>
                <a:srgbClr val="00359E"/>
              </a:solidFill>
            </a:endParaRPr>
          </a:p>
        </p:txBody>
      </p:sp>
      <p:sp>
        <p:nvSpPr>
          <p:cNvPr id="4" name="Title 3"/>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478764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Grp="1" noChangeArrowheads="1"/>
          </p:cNvSpPr>
          <p:nvPr>
            <p:ph type="title"/>
          </p:nvPr>
        </p:nvSpPr>
        <p:spPr>
          <a:xfrm>
            <a:off x="457200" y="0"/>
            <a:ext cx="8229600" cy="1143000"/>
          </a:xfrm>
        </p:spPr>
        <p:txBody>
          <a:bodyPr/>
          <a:lstStyle/>
          <a:p>
            <a:pPr algn="ctr" eaLnBrk="1" hangingPunct="1">
              <a:defRPr/>
            </a:pPr>
            <a:r>
              <a:rPr lang="en-US" i="1" dirty="0" smtClean="0">
                <a:solidFill>
                  <a:schemeClr val="accent1"/>
                </a:solidFill>
                <a:effectLst>
                  <a:outerShdw blurRad="38100" dist="38100" dir="2700000" algn="tl">
                    <a:srgbClr val="000000">
                      <a:alpha val="43137"/>
                    </a:srgbClr>
                  </a:outerShdw>
                </a:effectLst>
              </a:rPr>
              <a:t>NIH Inclusion Policies</a:t>
            </a:r>
          </a:p>
        </p:txBody>
      </p:sp>
      <p:sp>
        <p:nvSpPr>
          <p:cNvPr id="37892" name="Rectangle 6"/>
          <p:cNvSpPr>
            <a:spLocks noGrp="1" noChangeArrowheads="1"/>
          </p:cNvSpPr>
          <p:nvPr>
            <p:ph type="body" idx="1"/>
          </p:nvPr>
        </p:nvSpPr>
        <p:spPr>
          <a:xfrm>
            <a:off x="228600" y="1219200"/>
            <a:ext cx="8458200" cy="4800600"/>
          </a:xfrm>
        </p:spPr>
        <p:txBody>
          <a:bodyPr>
            <a:normAutofit/>
          </a:bodyPr>
          <a:lstStyle/>
          <a:p>
            <a:pPr eaLnBrk="1" hangingPunct="1">
              <a:spcBef>
                <a:spcPts val="600"/>
              </a:spcBef>
            </a:pPr>
            <a:r>
              <a:rPr lang="en-US" b="1" dirty="0" smtClean="0">
                <a:solidFill>
                  <a:schemeClr val="accent1"/>
                </a:solidFill>
              </a:rPr>
              <a:t>Inclusion of Women and Minorities </a:t>
            </a:r>
          </a:p>
          <a:p>
            <a:pPr lvl="1" eaLnBrk="1" hangingPunct="1">
              <a:spcBef>
                <a:spcPts val="600"/>
              </a:spcBef>
            </a:pPr>
            <a:r>
              <a:rPr lang="en-US" b="1" dirty="0" smtClean="0">
                <a:solidFill>
                  <a:schemeClr val="accent2"/>
                </a:solidFill>
              </a:rPr>
              <a:t>Must be included in NIH-defined clinical research unless exclusion is justified for scientific reasons </a:t>
            </a:r>
          </a:p>
          <a:p>
            <a:pPr lvl="1" eaLnBrk="1" hangingPunct="1">
              <a:spcBef>
                <a:spcPts val="600"/>
              </a:spcBef>
            </a:pPr>
            <a:r>
              <a:rPr lang="en-US" b="1" dirty="0" smtClean="0">
                <a:solidFill>
                  <a:schemeClr val="accent2"/>
                </a:solidFill>
              </a:rPr>
              <a:t>Justify the proposed sample in the context of who is at risk for the disease/condition and the scientific goals of the specific study</a:t>
            </a:r>
          </a:p>
          <a:p>
            <a:pPr lvl="1" eaLnBrk="1" hangingPunct="1">
              <a:spcBef>
                <a:spcPts val="600"/>
              </a:spcBef>
            </a:pPr>
            <a:r>
              <a:rPr lang="en-US" b="1" dirty="0" smtClean="0">
                <a:solidFill>
                  <a:schemeClr val="accent2"/>
                </a:solidFill>
              </a:rPr>
              <a:t>Plans for outreach and recruitment</a:t>
            </a:r>
          </a:p>
          <a:p>
            <a:pPr lvl="1" eaLnBrk="1" hangingPunct="1">
              <a:spcBef>
                <a:spcPts val="600"/>
              </a:spcBef>
            </a:pPr>
            <a:r>
              <a:rPr lang="en-US" b="1" dirty="0" smtClean="0">
                <a:solidFill>
                  <a:schemeClr val="accent2"/>
                </a:solidFill>
              </a:rPr>
              <a:t>Provide Inclusion Enrollment Report form(s</a:t>
            </a:r>
            <a:r>
              <a:rPr lang="en-US" b="1" dirty="0">
                <a:solidFill>
                  <a:schemeClr val="accent2"/>
                </a:solidFill>
              </a:rPr>
              <a:t>) </a:t>
            </a:r>
            <a:r>
              <a:rPr lang="en-US" b="1" dirty="0" smtClean="0">
                <a:solidFill>
                  <a:schemeClr val="accent2"/>
                </a:solidFill>
              </a:rPr>
              <a:t>with proposed sex/gender</a:t>
            </a:r>
            <a:r>
              <a:rPr lang="en-US" b="1" dirty="0">
                <a:solidFill>
                  <a:schemeClr val="accent2"/>
                </a:solidFill>
              </a:rPr>
              <a:t>, race, and </a:t>
            </a:r>
            <a:r>
              <a:rPr lang="en-US" b="1" dirty="0" smtClean="0">
                <a:solidFill>
                  <a:schemeClr val="accent2"/>
                </a:solidFill>
              </a:rPr>
              <a:t>ethnicity of the sample</a:t>
            </a:r>
          </a:p>
        </p:txBody>
      </p:sp>
      <p:sp>
        <p:nvSpPr>
          <p:cNvPr id="30724"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hangingPunct="0">
              <a:defRPr/>
            </a:pPr>
            <a:fld id="{F83971B7-33F5-4DE3-BE47-B21CD6E10355}" type="slidenum">
              <a:rPr lang="en-US" sz="1000" b="1">
                <a:solidFill>
                  <a:prstClr val="white"/>
                </a:solidFill>
                <a:latin typeface="Tahoma" charset="0"/>
              </a:rPr>
              <a:pPr algn="r" eaLnBrk="0" hangingPunct="0">
                <a:defRPr/>
              </a:pPr>
              <a:t>56</a:t>
            </a:fld>
            <a:endParaRPr lang="en-US" sz="1000" b="1" dirty="0">
              <a:solidFill>
                <a:prstClr val="white"/>
              </a:solidFill>
              <a:latin typeface="Tahoma" charset="0"/>
            </a:endParaRPr>
          </a:p>
        </p:txBody>
      </p:sp>
      <p:sp>
        <p:nvSpPr>
          <p:cNvPr id="8" name="Rectangle 25"/>
          <p:cNvSpPr>
            <a:spLocks noGrp="1" noChangeArrowheads="1"/>
          </p:cNvSpPr>
          <p:nvPr>
            <p:ph type="sldNum" sz="quarter" idx="4294967295"/>
          </p:nvPr>
        </p:nvSpPr>
        <p:spPr>
          <a:xfrm>
            <a:off x="152400" y="6324600"/>
            <a:ext cx="365760" cy="365125"/>
          </a:xfrm>
          <a:prstGeom prst="rect">
            <a:avLst/>
          </a:prstGeom>
        </p:spPr>
        <p:txBody>
          <a:bodyPr/>
          <a:lstStyle/>
          <a:p>
            <a:fld id="{5EA2AE77-FB2A-4092-A449-080B86B9CD2B}" type="slidenum">
              <a:rPr lang="en-US" sz="1200" b="1">
                <a:solidFill>
                  <a:srgbClr val="00359E"/>
                </a:solidFill>
              </a:rPr>
              <a:pPr/>
              <a:t>56</a:t>
            </a:fld>
            <a:endParaRPr lang="en-US" sz="1200" b="1" dirty="0">
              <a:solidFill>
                <a:srgbClr val="00359E"/>
              </a:solidFill>
            </a:endParaRPr>
          </a:p>
        </p:txBody>
      </p:sp>
    </p:spTree>
    <p:extLst>
      <p:ext uri="{BB962C8B-B14F-4D97-AF65-F5344CB8AC3E}">
        <p14:creationId xmlns:p14="http://schemas.microsoft.com/office/powerpoint/2010/main" val="3657485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a:xfrm>
            <a:off x="381000" y="0"/>
            <a:ext cx="8229600" cy="1143000"/>
          </a:xfrm>
        </p:spPr>
        <p:txBody>
          <a:bodyPr/>
          <a:lstStyle/>
          <a:p>
            <a:pPr algn="ctr" eaLnBrk="1" hangingPunct="1">
              <a:defRPr/>
            </a:pPr>
            <a:r>
              <a:rPr lang="en-US" sz="3600" i="1" dirty="0" smtClean="0">
                <a:solidFill>
                  <a:schemeClr val="accent1"/>
                </a:solidFill>
                <a:effectLst>
                  <a:outerShdw blurRad="38100" dist="38100" dir="2700000" algn="tl">
                    <a:srgbClr val="000000">
                      <a:alpha val="43137"/>
                    </a:srgbClr>
                  </a:outerShdw>
                </a:effectLst>
              </a:rPr>
              <a:t>NIH Inclusion Policies (con’t)</a:t>
            </a:r>
          </a:p>
        </p:txBody>
      </p:sp>
      <p:sp>
        <p:nvSpPr>
          <p:cNvPr id="39940" name="Rectangle 6"/>
          <p:cNvSpPr>
            <a:spLocks noGrp="1" noChangeArrowheads="1"/>
          </p:cNvSpPr>
          <p:nvPr>
            <p:ph type="body" idx="1"/>
          </p:nvPr>
        </p:nvSpPr>
        <p:spPr>
          <a:xfrm>
            <a:off x="381000" y="1219200"/>
            <a:ext cx="7543800" cy="4953000"/>
          </a:xfrm>
        </p:spPr>
        <p:txBody>
          <a:bodyPr>
            <a:normAutofit fontScale="77500" lnSpcReduction="20000"/>
          </a:bodyPr>
          <a:lstStyle/>
          <a:p>
            <a:pPr eaLnBrk="1" hangingPunct="1">
              <a:lnSpc>
                <a:spcPct val="120000"/>
              </a:lnSpc>
              <a:spcBef>
                <a:spcPts val="600"/>
              </a:spcBef>
            </a:pPr>
            <a:r>
              <a:rPr lang="en-US" sz="3200" b="1" dirty="0" smtClean="0">
                <a:solidFill>
                  <a:schemeClr val="accent1"/>
                </a:solidFill>
              </a:rPr>
              <a:t>Inclusion of Children</a:t>
            </a:r>
          </a:p>
          <a:p>
            <a:pPr lvl="1" eaLnBrk="1" hangingPunct="1">
              <a:lnSpc>
                <a:spcPct val="120000"/>
              </a:lnSpc>
              <a:spcBef>
                <a:spcPts val="600"/>
              </a:spcBef>
            </a:pPr>
            <a:r>
              <a:rPr lang="en-US" sz="2800" b="1" dirty="0" smtClean="0">
                <a:solidFill>
                  <a:schemeClr val="accent2"/>
                </a:solidFill>
              </a:rPr>
              <a:t>Children must be included in clinical research unless there are scientific or ethical reasons not to do so</a:t>
            </a:r>
          </a:p>
          <a:p>
            <a:pPr lvl="1" eaLnBrk="1" hangingPunct="1">
              <a:lnSpc>
                <a:spcPct val="120000"/>
              </a:lnSpc>
              <a:spcBef>
                <a:spcPts val="600"/>
              </a:spcBef>
            </a:pPr>
            <a:r>
              <a:rPr lang="en-US" sz="2800" b="1" dirty="0" smtClean="0">
                <a:solidFill>
                  <a:schemeClr val="accent2"/>
                </a:solidFill>
              </a:rPr>
              <a:t>“Children” are currently defined by the NIH as individuals &lt;18 years</a:t>
            </a:r>
          </a:p>
          <a:p>
            <a:pPr lvl="2" eaLnBrk="1" hangingPunct="1">
              <a:lnSpc>
                <a:spcPct val="120000"/>
              </a:lnSpc>
              <a:spcBef>
                <a:spcPts val="600"/>
              </a:spcBef>
            </a:pPr>
            <a:r>
              <a:rPr lang="en-US" b="1" dirty="0" smtClean="0">
                <a:solidFill>
                  <a:schemeClr val="accent4"/>
                </a:solidFill>
              </a:rPr>
              <a:t>Note</a:t>
            </a:r>
            <a:r>
              <a:rPr lang="en-US" b="1" dirty="0" smtClean="0"/>
              <a:t>:  Age of a child for inclusion purposes changed to &lt;18 years starting with January 25, 2016 application receipt dates</a:t>
            </a:r>
          </a:p>
          <a:p>
            <a:pPr lvl="1" eaLnBrk="1" hangingPunct="1">
              <a:lnSpc>
                <a:spcPct val="120000"/>
              </a:lnSpc>
              <a:spcBef>
                <a:spcPts val="600"/>
              </a:spcBef>
            </a:pPr>
            <a:r>
              <a:rPr lang="en-US" sz="2800" b="1" dirty="0" smtClean="0">
                <a:solidFill>
                  <a:schemeClr val="accent2"/>
                </a:solidFill>
              </a:rPr>
              <a:t>Applicants should justify the proposed age range of the participants, with specific attention to justifying the inclusion/exclusion of individuals under 18</a:t>
            </a:r>
          </a:p>
        </p:txBody>
      </p:sp>
      <p:sp>
        <p:nvSpPr>
          <p:cNvPr id="3174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hangingPunct="0">
              <a:defRPr/>
            </a:pPr>
            <a:fld id="{72EC1FBD-12C1-413C-8619-94D2D5028E43}" type="slidenum">
              <a:rPr lang="en-US" sz="1000" b="1">
                <a:solidFill>
                  <a:prstClr val="white"/>
                </a:solidFill>
                <a:latin typeface="Tahoma" charset="0"/>
              </a:rPr>
              <a:pPr algn="r" eaLnBrk="0" hangingPunct="0">
                <a:defRPr/>
              </a:pPr>
              <a:t>57</a:t>
            </a:fld>
            <a:endParaRPr lang="en-US" sz="1000" b="1" dirty="0">
              <a:solidFill>
                <a:prstClr val="white"/>
              </a:solidFill>
              <a:latin typeface="Tahoma" charset="0"/>
            </a:endParaRPr>
          </a:p>
        </p:txBody>
      </p:sp>
      <p:sp>
        <p:nvSpPr>
          <p:cNvPr id="7" name="Rectangle 25"/>
          <p:cNvSpPr>
            <a:spLocks noGrp="1" noChangeArrowheads="1"/>
          </p:cNvSpPr>
          <p:nvPr>
            <p:ph type="sldNum" sz="quarter" idx="4294967295"/>
          </p:nvPr>
        </p:nvSpPr>
        <p:spPr>
          <a:xfrm>
            <a:off x="152400" y="6334125"/>
            <a:ext cx="365760" cy="365125"/>
          </a:xfrm>
          <a:prstGeom prst="rect">
            <a:avLst/>
          </a:prstGeom>
        </p:spPr>
        <p:txBody>
          <a:bodyPr/>
          <a:lstStyle/>
          <a:p>
            <a:fld id="{5EA2AE77-FB2A-4092-A449-080B86B9CD2B}" type="slidenum">
              <a:rPr lang="en-US" sz="1200" b="1">
                <a:solidFill>
                  <a:srgbClr val="00359E"/>
                </a:solidFill>
              </a:rPr>
              <a:pPr/>
              <a:t>57</a:t>
            </a:fld>
            <a:endParaRPr lang="en-US" sz="1200" b="1" dirty="0">
              <a:solidFill>
                <a:srgbClr val="00359E"/>
              </a:solidFill>
            </a:endParaRPr>
          </a:p>
        </p:txBody>
      </p:sp>
    </p:spTree>
    <p:extLst>
      <p:ext uri="{BB962C8B-B14F-4D97-AF65-F5344CB8AC3E}">
        <p14:creationId xmlns:p14="http://schemas.microsoft.com/office/powerpoint/2010/main" val="30138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914400"/>
          </a:xfrm>
        </p:spPr>
        <p:txBody>
          <a:bodyPr/>
          <a:lstStyle/>
          <a:p>
            <a:pPr algn="ctr"/>
            <a:r>
              <a:rPr lang="en-US" sz="3600" b="1" i="1" dirty="0" smtClean="0">
                <a:effectLst>
                  <a:outerShdw blurRad="38100" dist="38100" dir="2700000" algn="tl">
                    <a:srgbClr val="000000">
                      <a:alpha val="43137"/>
                    </a:srgbClr>
                  </a:outerShdw>
                </a:effectLst>
              </a:rPr>
              <a:t>Defining the Universe</a:t>
            </a:r>
            <a:endParaRPr lang="en-US" sz="3600" b="1" i="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114425"/>
            <a:ext cx="6705600" cy="5514975"/>
          </a:xfrm>
        </p:spPr>
        <p:txBody>
          <a:bodyPr>
            <a:normAutofit fontScale="62500" lnSpcReduction="20000"/>
          </a:bodyPr>
          <a:lstStyle/>
          <a:p>
            <a:pPr>
              <a:lnSpc>
                <a:spcPct val="120000"/>
              </a:lnSpc>
              <a:spcBef>
                <a:spcPts val="600"/>
              </a:spcBef>
            </a:pPr>
            <a:r>
              <a:rPr lang="en-US" sz="2600" b="1" dirty="0" smtClean="0">
                <a:solidFill>
                  <a:schemeClr val="accent1"/>
                </a:solidFill>
              </a:rPr>
              <a:t>Inclusion of women and minorities in all NIH funded or supported clinical research is mandated by law and policy; inclusion of children mandated by policy</a:t>
            </a:r>
          </a:p>
          <a:p>
            <a:pPr>
              <a:lnSpc>
                <a:spcPct val="120000"/>
              </a:lnSpc>
              <a:spcBef>
                <a:spcPts val="600"/>
              </a:spcBef>
            </a:pPr>
            <a:r>
              <a:rPr lang="en-US" sz="2600" b="1" dirty="0" smtClean="0">
                <a:solidFill>
                  <a:schemeClr val="accent1"/>
                </a:solidFill>
              </a:rPr>
              <a:t>What </a:t>
            </a:r>
            <a:r>
              <a:rPr lang="en-US" sz="2600" b="1" dirty="0">
                <a:solidFill>
                  <a:schemeClr val="accent1"/>
                </a:solidFill>
              </a:rPr>
              <a:t>is subject to the statute/policies?</a:t>
            </a:r>
          </a:p>
          <a:p>
            <a:pPr lvl="1">
              <a:lnSpc>
                <a:spcPct val="120000"/>
              </a:lnSpc>
              <a:spcBef>
                <a:spcPts val="600"/>
              </a:spcBef>
            </a:pPr>
            <a:r>
              <a:rPr lang="en-US" sz="2400" b="1" dirty="0">
                <a:solidFill>
                  <a:schemeClr val="accent2"/>
                </a:solidFill>
              </a:rPr>
              <a:t>All studies (intramural, extramural, contracts) that meet the NIH definition of clinical </a:t>
            </a:r>
            <a:r>
              <a:rPr lang="en-US" sz="2400" b="1" dirty="0" smtClean="0">
                <a:solidFill>
                  <a:schemeClr val="accent2"/>
                </a:solidFill>
              </a:rPr>
              <a:t>research</a:t>
            </a:r>
          </a:p>
          <a:p>
            <a:pPr lvl="2">
              <a:lnSpc>
                <a:spcPct val="120000"/>
              </a:lnSpc>
              <a:spcBef>
                <a:spcPts val="600"/>
              </a:spcBef>
            </a:pPr>
            <a:r>
              <a:rPr lang="en-US" sz="1900" b="1" u="sng" dirty="0"/>
              <a:t>NIH definition of clinical research</a:t>
            </a:r>
            <a:r>
              <a:rPr lang="en-US" sz="1900" b="1" dirty="0"/>
              <a:t>:  (1) </a:t>
            </a:r>
            <a:r>
              <a:rPr lang="en-US" sz="1900" b="1" u="sng" dirty="0"/>
              <a:t>Patient-Oriented Research</a:t>
            </a:r>
            <a:r>
              <a:rPr lang="en-US" sz="1900" b="1" dirty="0"/>
              <a:t>: Research conducted with human subjects (or on material of human origin such as tissues, specimens, and cognitive phenomena) for which an investigator (or colleague) directly interacts with human subjects. Excluded from this definition are in vitro studies that utilize human tissues that cannot be linked to a living individual (e.g., </a:t>
            </a:r>
            <a:r>
              <a:rPr lang="en-US" sz="1900" b="1" dirty="0">
                <a:solidFill>
                  <a:schemeClr val="accent4"/>
                </a:solidFill>
              </a:rPr>
              <a:t>IRB </a:t>
            </a:r>
            <a:r>
              <a:rPr lang="en-US" sz="1900" b="1" dirty="0" smtClean="0">
                <a:solidFill>
                  <a:schemeClr val="accent4"/>
                </a:solidFill>
              </a:rPr>
              <a:t>Exemption 4</a:t>
            </a:r>
            <a:r>
              <a:rPr lang="en-US" sz="1900" b="1" dirty="0"/>
              <a:t>).  Patient-oriented research includes (a) mechanisms of human disease, (b) therapeutic interventions, (c) clinical studies, or (d) development of new technologies; (2) </a:t>
            </a:r>
            <a:r>
              <a:rPr lang="en-US" sz="1900" b="1" u="sng" dirty="0"/>
              <a:t>Epidemiologic and Behavioral Studies</a:t>
            </a:r>
            <a:r>
              <a:rPr lang="en-US" sz="1900" b="1" dirty="0"/>
              <a:t>; and (3) </a:t>
            </a:r>
            <a:r>
              <a:rPr lang="en-US" sz="1900" b="1" u="sng" dirty="0"/>
              <a:t>Outcomes Research and Health Services Research</a:t>
            </a:r>
            <a:r>
              <a:rPr lang="en-US" sz="1900" b="1" dirty="0"/>
              <a:t> </a:t>
            </a:r>
            <a:endParaRPr lang="en-US" sz="1900" b="1" dirty="0" smtClean="0"/>
          </a:p>
          <a:p>
            <a:pPr lvl="1">
              <a:lnSpc>
                <a:spcPct val="120000"/>
              </a:lnSpc>
              <a:spcBef>
                <a:spcPts val="600"/>
              </a:spcBef>
            </a:pPr>
            <a:r>
              <a:rPr lang="en-US" sz="2400" b="1" dirty="0" smtClean="0">
                <a:solidFill>
                  <a:schemeClr val="accent2"/>
                </a:solidFill>
              </a:rPr>
              <a:t>Additional requirements for NIH-defined Phase III clinical trials related to unbiased design and assessment of potential group differences </a:t>
            </a:r>
          </a:p>
          <a:p>
            <a:pPr>
              <a:lnSpc>
                <a:spcPct val="120000"/>
              </a:lnSpc>
              <a:spcBef>
                <a:spcPts val="600"/>
              </a:spcBef>
            </a:pPr>
            <a:r>
              <a:rPr lang="en-US" sz="2600" b="1" dirty="0" smtClean="0">
                <a:solidFill>
                  <a:schemeClr val="accent1"/>
                </a:solidFill>
              </a:rPr>
              <a:t>Bottom line:  </a:t>
            </a:r>
            <a:endParaRPr lang="en-US" sz="2600" b="1" dirty="0">
              <a:solidFill>
                <a:schemeClr val="accent1"/>
              </a:solidFill>
            </a:endParaRPr>
          </a:p>
          <a:p>
            <a:pPr lvl="1">
              <a:lnSpc>
                <a:spcPct val="120000"/>
              </a:lnSpc>
              <a:spcBef>
                <a:spcPts val="600"/>
              </a:spcBef>
            </a:pPr>
            <a:r>
              <a:rPr lang="en-US" sz="2400" b="1" dirty="0" smtClean="0">
                <a:solidFill>
                  <a:schemeClr val="accent2"/>
                </a:solidFill>
              </a:rPr>
              <a:t>If you answer yes to human subjects and not E4, you should address inclusion because there are very few studies that will not be considered NIH-defined clinical research.</a:t>
            </a:r>
          </a:p>
          <a:p>
            <a:pPr marL="411162" lvl="1" indent="0">
              <a:lnSpc>
                <a:spcPct val="120000"/>
              </a:lnSpc>
              <a:spcBef>
                <a:spcPts val="600"/>
              </a:spcBef>
              <a:buNone/>
            </a:pPr>
            <a:endParaRPr lang="en-US" b="1" dirty="0" smtClean="0"/>
          </a:p>
          <a:p>
            <a:pPr>
              <a:spcBef>
                <a:spcPts val="600"/>
              </a:spcBef>
            </a:pPr>
            <a:endParaRPr lang="en-US" sz="2600" b="1" dirty="0" smtClean="0">
              <a:solidFill>
                <a:schemeClr val="accent1"/>
              </a:solidFill>
            </a:endParaRPr>
          </a:p>
        </p:txBody>
      </p:sp>
      <p:sp>
        <p:nvSpPr>
          <p:cNvPr id="3" name="Slide Number Placeholder 2"/>
          <p:cNvSpPr>
            <a:spLocks noGrp="1"/>
          </p:cNvSpPr>
          <p:nvPr>
            <p:ph type="sldNum" sz="quarter" idx="10"/>
          </p:nvPr>
        </p:nvSpPr>
        <p:spPr>
          <a:xfrm>
            <a:off x="152400" y="6324600"/>
            <a:ext cx="381000" cy="366713"/>
          </a:xfrm>
        </p:spPr>
        <p:txBody>
          <a:bodyPr/>
          <a:lstStyle/>
          <a:p>
            <a:pPr>
              <a:defRPr/>
            </a:pPr>
            <a:fld id="{161627A0-52BE-49C3-90CB-787EE860760A}" type="slidenum">
              <a:rPr lang="en-US" sz="1200" b="1" smtClean="0">
                <a:solidFill>
                  <a:srgbClr val="00359E"/>
                </a:solidFill>
              </a:rPr>
              <a:pPr>
                <a:defRPr/>
              </a:pPr>
              <a:t>58</a:t>
            </a:fld>
            <a:endParaRPr lang="en-US" sz="1200" b="1" dirty="0">
              <a:solidFill>
                <a:srgbClr val="00359E"/>
              </a:solidFill>
            </a:endParaRPr>
          </a:p>
        </p:txBody>
      </p:sp>
      <p:pic>
        <p:nvPicPr>
          <p:cNvPr id="1026" name="Picture 2" descr="http://ts1.mm.bing.net/th?id=HN.608041720135222702&amp;w=248&amp;h=170&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3622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084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p:spPr>
        <p:txBody>
          <a:bodyPr>
            <a:normAutofit/>
          </a:bodyPr>
          <a:lstStyle/>
          <a:p>
            <a:pPr algn="ctr"/>
            <a:r>
              <a:rPr lang="en-US" sz="3200" b="1" i="1" dirty="0" smtClean="0">
                <a:effectLst>
                  <a:outerShdw blurRad="38100" dist="38100" dir="2700000" algn="tl">
                    <a:srgbClr val="000000">
                      <a:alpha val="43137"/>
                    </a:srgbClr>
                  </a:outerShdw>
                </a:effectLst>
              </a:rPr>
              <a:t>But what does it mean to include?</a:t>
            </a:r>
            <a:endParaRPr lang="en-US" sz="32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5943600" cy="5181600"/>
          </a:xfrm>
        </p:spPr>
        <p:txBody>
          <a:bodyPr>
            <a:normAutofit fontScale="77500" lnSpcReduction="20000"/>
          </a:bodyPr>
          <a:lstStyle/>
          <a:p>
            <a:pPr marL="342900" indent="-342900">
              <a:lnSpc>
                <a:spcPct val="120000"/>
              </a:lnSpc>
              <a:spcBef>
                <a:spcPts val="600"/>
              </a:spcBef>
            </a:pPr>
            <a:r>
              <a:rPr lang="en-US" sz="2400" b="1" u="sng" dirty="0" smtClean="0">
                <a:solidFill>
                  <a:schemeClr val="tx2"/>
                </a:solidFill>
              </a:rPr>
              <a:t>Purpose Statement</a:t>
            </a:r>
            <a:r>
              <a:rPr lang="en-US" sz="2400" b="1" dirty="0" smtClean="0">
                <a:solidFill>
                  <a:schemeClr val="tx2"/>
                </a:solidFill>
              </a:rPr>
              <a:t>:  NIH supported clinical research should address/include the population(s) at risk for the disease or condition under study. </a:t>
            </a:r>
            <a:r>
              <a:rPr lang="en-US" sz="2400" b="1" dirty="0" smtClean="0">
                <a:solidFill>
                  <a:schemeClr val="accent2"/>
                </a:solidFill>
              </a:rPr>
              <a:t>The purpose of NIH Inclusion Policies is to ensure that the distribution of study participants by sex/gender, race, ethnicity, and age reflects the population needed to accomplish the scientific goals of the study, rather than enumeration of research participants.  </a:t>
            </a:r>
            <a:r>
              <a:rPr lang="en-US" sz="2400" b="1" dirty="0" smtClean="0">
                <a:solidFill>
                  <a:schemeClr val="tx2"/>
                </a:solidFill>
              </a:rPr>
              <a:t>All NIH-funded studies that meet the NIH definition for clinical research are subject to NIH Inclusion Policies, regardless of funding mechanism*.  </a:t>
            </a:r>
            <a:r>
              <a:rPr lang="en-US" sz="1200" b="1" dirty="0" smtClean="0">
                <a:solidFill>
                  <a:schemeClr val="tx2"/>
                </a:solidFill>
              </a:rPr>
              <a:t>(*Funding mechanism includes any activity code associated with extramural grants, R&amp;D contracts, and cooperative agreements as well as intramural projects and R&amp;D contracts)</a:t>
            </a:r>
          </a:p>
          <a:p>
            <a:pPr marL="342900" indent="-342900">
              <a:lnSpc>
                <a:spcPct val="120000"/>
              </a:lnSpc>
              <a:spcBef>
                <a:spcPts val="600"/>
              </a:spcBef>
            </a:pPr>
            <a:endParaRPr lang="en-US" sz="2400" b="1" dirty="0" smtClean="0">
              <a:solidFill>
                <a:schemeClr val="tx2"/>
              </a:solidFill>
            </a:endParaRPr>
          </a:p>
          <a:p>
            <a:pPr marL="342900" indent="-342900">
              <a:lnSpc>
                <a:spcPct val="120000"/>
              </a:lnSpc>
              <a:spcBef>
                <a:spcPts val="600"/>
              </a:spcBef>
            </a:pPr>
            <a:r>
              <a:rPr lang="en-US" sz="2400" b="1" u="sng" dirty="0" smtClean="0">
                <a:solidFill>
                  <a:schemeClr val="tx2"/>
                </a:solidFill>
              </a:rPr>
              <a:t>Bottom line</a:t>
            </a:r>
            <a:r>
              <a:rPr lang="en-US" sz="2400" b="1" dirty="0" smtClean="0">
                <a:solidFill>
                  <a:schemeClr val="tx2"/>
                </a:solidFill>
              </a:rPr>
              <a:t>:  Does the study have the right participants for the proposed science?</a:t>
            </a:r>
          </a:p>
          <a:p>
            <a:pPr marL="0" indent="0">
              <a:buNone/>
            </a:pPr>
            <a:endParaRPr lang="en-US" dirty="0"/>
          </a:p>
        </p:txBody>
      </p:sp>
      <p:sp>
        <p:nvSpPr>
          <p:cNvPr id="4" name="Slide Number Placeholder 3"/>
          <p:cNvSpPr>
            <a:spLocks noGrp="1"/>
          </p:cNvSpPr>
          <p:nvPr>
            <p:ph type="sldNum" sz="quarter" idx="10"/>
          </p:nvPr>
        </p:nvSpPr>
        <p:spPr>
          <a:xfrm>
            <a:off x="152400" y="6324600"/>
            <a:ext cx="381000" cy="366713"/>
          </a:xfrm>
        </p:spPr>
        <p:txBody>
          <a:bodyPr/>
          <a:lstStyle/>
          <a:p>
            <a:pPr>
              <a:defRPr/>
            </a:pPr>
            <a:fld id="{161627A0-52BE-49C3-90CB-787EE860760A}" type="slidenum">
              <a:rPr lang="en-US" sz="1200" b="1" smtClean="0">
                <a:solidFill>
                  <a:srgbClr val="00359E"/>
                </a:solidFill>
              </a:rPr>
              <a:pPr>
                <a:defRPr/>
              </a:pPr>
              <a:t>59</a:t>
            </a:fld>
            <a:endParaRPr lang="en-US" sz="1200" b="1" dirty="0">
              <a:solidFill>
                <a:srgbClr val="00359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33600"/>
            <a:ext cx="2677886" cy="2231572"/>
          </a:xfrm>
          <a:prstGeom prst="rect">
            <a:avLst/>
          </a:prstGeom>
        </p:spPr>
      </p:pic>
    </p:spTree>
    <p:extLst>
      <p:ext uri="{BB962C8B-B14F-4D97-AF65-F5344CB8AC3E}">
        <p14:creationId xmlns:p14="http://schemas.microsoft.com/office/powerpoint/2010/main" val="43795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err="1" smtClean="0">
                <a:ea typeface="Tahoma" panose="020B0604030504040204" pitchFamily="34" charset="0"/>
                <a:cs typeface="Tahoma" panose="020B0604030504040204" pitchFamily="34" charset="0"/>
              </a:rPr>
              <a:t>Hhs</a:t>
            </a:r>
            <a:r>
              <a:rPr lang="en-US" dirty="0" smtClean="0">
                <a:ea typeface="Tahoma" panose="020B0604030504040204" pitchFamily="34" charset="0"/>
                <a:cs typeface="Tahoma" panose="020B0604030504040204" pitchFamily="34" charset="0"/>
              </a:rPr>
              <a:t> Regulations on Human Research protections</a:t>
            </a:r>
            <a:endParaRPr lang="en-US" dirty="0">
              <a:ea typeface="Tahoma" panose="020B0604030504040204" pitchFamily="34" charset="0"/>
              <a:cs typeface="Tahoma" panose="020B0604030504040204" pitchFamily="34" charset="0"/>
            </a:endParaRPr>
          </a:p>
        </p:txBody>
      </p:sp>
      <p:sp>
        <p:nvSpPr>
          <p:cNvPr id="82948"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0F60C6F-D804-4C9E-9623-7443D0488574}" type="slidenum">
              <a:rPr lang="en-US" altLang="en-US" smtClean="0">
                <a:solidFill>
                  <a:prstClr val="black"/>
                </a:solidFill>
              </a:rPr>
              <a:pPr eaLnBrk="1" hangingPunct="1">
                <a:defRPr/>
              </a:pPr>
              <a:t>6</a:t>
            </a:fld>
            <a:endParaRPr lang="en-US" altLang="en-US" smtClean="0">
              <a:solidFill>
                <a:prstClr val="black"/>
              </a:solidFill>
            </a:endParaRPr>
          </a:p>
        </p:txBody>
      </p:sp>
      <p:pic>
        <p:nvPicPr>
          <p:cNvPr id="5" name="Picture 2" descr="Picture displays a stamp that says &quot;Regulation&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35512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1452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14400"/>
          </a:xfrm>
        </p:spPr>
        <p:txBody>
          <a:bodyPr>
            <a:normAutofit fontScale="90000"/>
          </a:bodyPr>
          <a:lstStyle/>
          <a:p>
            <a:pPr algn="ctr"/>
            <a:r>
              <a:rPr lang="en-US" sz="3200" i="1" dirty="0" smtClean="0">
                <a:effectLst>
                  <a:outerShdw blurRad="38100" dist="38100" dir="2700000" algn="tl">
                    <a:srgbClr val="000000">
                      <a:alpha val="43137"/>
                    </a:srgbClr>
                  </a:outerShdw>
                </a:effectLst>
              </a:rPr>
              <a:t>What’s required for inclusion in a competing application?</a:t>
            </a:r>
            <a:endParaRPr lang="en-US" sz="32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077200" cy="4876800"/>
          </a:xfrm>
        </p:spPr>
        <p:txBody>
          <a:bodyPr>
            <a:normAutofit fontScale="85000" lnSpcReduction="10000"/>
          </a:bodyPr>
          <a:lstStyle/>
          <a:p>
            <a:pPr>
              <a:lnSpc>
                <a:spcPct val="110000"/>
              </a:lnSpc>
              <a:spcBef>
                <a:spcPts val="600"/>
              </a:spcBef>
            </a:pPr>
            <a:r>
              <a:rPr lang="en-US" b="1" dirty="0" smtClean="0">
                <a:solidFill>
                  <a:schemeClr val="accent1"/>
                </a:solidFill>
              </a:rPr>
              <a:t>Remember the “universe” to determine whether inclusion applies to your application</a:t>
            </a:r>
          </a:p>
          <a:p>
            <a:pPr>
              <a:lnSpc>
                <a:spcPct val="110000"/>
              </a:lnSpc>
              <a:spcBef>
                <a:spcPts val="600"/>
              </a:spcBef>
            </a:pPr>
            <a:r>
              <a:rPr lang="en-US" b="1" dirty="0" smtClean="0">
                <a:solidFill>
                  <a:schemeClr val="accent1"/>
                </a:solidFill>
              </a:rPr>
              <a:t>Plans for inclusion of women and minorities</a:t>
            </a:r>
          </a:p>
          <a:p>
            <a:pPr lvl="1">
              <a:lnSpc>
                <a:spcPct val="110000"/>
              </a:lnSpc>
              <a:spcBef>
                <a:spcPts val="600"/>
              </a:spcBef>
            </a:pPr>
            <a:r>
              <a:rPr lang="en-US" b="1" dirty="0" smtClean="0">
                <a:solidFill>
                  <a:schemeClr val="accent2"/>
                </a:solidFill>
              </a:rPr>
              <a:t>Includes addressing plans for valid analysis if conducting an NIH-defined Phase III clinical trial</a:t>
            </a:r>
          </a:p>
          <a:p>
            <a:pPr>
              <a:lnSpc>
                <a:spcPct val="110000"/>
              </a:lnSpc>
              <a:spcBef>
                <a:spcPts val="600"/>
              </a:spcBef>
            </a:pPr>
            <a:r>
              <a:rPr lang="en-US" b="1" dirty="0" smtClean="0">
                <a:solidFill>
                  <a:schemeClr val="accent1"/>
                </a:solidFill>
              </a:rPr>
              <a:t>Plans for the inclusion of children</a:t>
            </a:r>
          </a:p>
          <a:p>
            <a:pPr>
              <a:lnSpc>
                <a:spcPct val="110000"/>
              </a:lnSpc>
              <a:spcBef>
                <a:spcPts val="600"/>
              </a:spcBef>
            </a:pPr>
            <a:r>
              <a:rPr lang="en-US" b="1" dirty="0" smtClean="0">
                <a:solidFill>
                  <a:schemeClr val="accent1"/>
                </a:solidFill>
              </a:rPr>
              <a:t>Inclusion enrollment report </a:t>
            </a:r>
          </a:p>
          <a:p>
            <a:pPr lvl="1">
              <a:lnSpc>
                <a:spcPct val="110000"/>
              </a:lnSpc>
              <a:spcBef>
                <a:spcPts val="600"/>
              </a:spcBef>
            </a:pPr>
            <a:r>
              <a:rPr lang="en-US" b="1" dirty="0" smtClean="0">
                <a:solidFill>
                  <a:schemeClr val="accent2"/>
                </a:solidFill>
              </a:rPr>
              <a:t>Planned or Cumulative (actual) depending on the study design</a:t>
            </a:r>
          </a:p>
          <a:p>
            <a:pPr>
              <a:lnSpc>
                <a:spcPct val="110000"/>
              </a:lnSpc>
              <a:spcBef>
                <a:spcPts val="600"/>
              </a:spcBef>
            </a:pPr>
            <a:r>
              <a:rPr lang="en-US" b="1" dirty="0" smtClean="0">
                <a:solidFill>
                  <a:schemeClr val="accent1"/>
                </a:solidFill>
              </a:rPr>
              <a:t>NOTE:  Follow the scenarios described in Human Subjects’ protection section to further understand what’s expected for different scenarios</a:t>
            </a:r>
          </a:p>
          <a:p>
            <a:pPr lvl="1">
              <a:lnSpc>
                <a:spcPct val="110000"/>
              </a:lnSpc>
              <a:spcBef>
                <a:spcPts val="600"/>
              </a:spcBef>
            </a:pPr>
            <a:endParaRPr lang="en-US" b="1" dirty="0" smtClean="0"/>
          </a:p>
        </p:txBody>
      </p:sp>
      <p:sp>
        <p:nvSpPr>
          <p:cNvPr id="4" name="Slide Number Placeholder 3"/>
          <p:cNvSpPr>
            <a:spLocks noGrp="1"/>
          </p:cNvSpPr>
          <p:nvPr>
            <p:ph type="sldNum" sz="quarter" idx="10"/>
          </p:nvPr>
        </p:nvSpPr>
        <p:spPr>
          <a:xfrm>
            <a:off x="152400" y="6324600"/>
            <a:ext cx="381000" cy="366713"/>
          </a:xfrm>
        </p:spPr>
        <p:txBody>
          <a:bodyPr/>
          <a:lstStyle/>
          <a:p>
            <a:pPr>
              <a:defRPr/>
            </a:pPr>
            <a:fld id="{161627A0-52BE-49C3-90CB-787EE860760A}" type="slidenum">
              <a:rPr lang="en-US" sz="1200" b="1" smtClean="0">
                <a:solidFill>
                  <a:srgbClr val="00359E"/>
                </a:solidFill>
              </a:rPr>
              <a:pPr>
                <a:defRPr/>
              </a:pPr>
              <a:t>60</a:t>
            </a:fld>
            <a:endParaRPr lang="en-US" sz="1200" b="1" dirty="0">
              <a:solidFill>
                <a:srgbClr val="00359E"/>
              </a:solidFill>
            </a:endParaRPr>
          </a:p>
        </p:txBody>
      </p:sp>
    </p:spTree>
    <p:extLst>
      <p:ext uri="{BB962C8B-B14F-4D97-AF65-F5344CB8AC3E}">
        <p14:creationId xmlns:p14="http://schemas.microsoft.com/office/powerpoint/2010/main" val="1600179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Grp="1" noChangeArrowheads="1"/>
          </p:cNvSpPr>
          <p:nvPr>
            <p:ph type="title"/>
          </p:nvPr>
        </p:nvSpPr>
        <p:spPr>
          <a:xfrm>
            <a:off x="152400" y="152400"/>
            <a:ext cx="8839200" cy="914400"/>
          </a:xfrm>
        </p:spPr>
        <p:txBody>
          <a:bodyPr>
            <a:normAutofit/>
          </a:bodyPr>
          <a:lstStyle/>
          <a:p>
            <a:pPr algn="ctr" eaLnBrk="1" hangingPunct="1">
              <a:defRPr/>
            </a:pPr>
            <a:r>
              <a:rPr lang="en-US" sz="3600" i="1" dirty="0" smtClean="0">
                <a:solidFill>
                  <a:schemeClr val="accent1"/>
                </a:solidFill>
                <a:effectLst>
                  <a:outerShdw blurRad="38100" dist="38100" dir="2700000" algn="tl">
                    <a:srgbClr val="000000">
                      <a:alpha val="43137"/>
                    </a:srgbClr>
                  </a:outerShdw>
                </a:effectLst>
              </a:rPr>
              <a:t>Inclusion Enrollment Report Forms</a:t>
            </a:r>
          </a:p>
        </p:txBody>
      </p:sp>
      <p:sp>
        <p:nvSpPr>
          <p:cNvPr id="38916" name="Rectangle 6"/>
          <p:cNvSpPr>
            <a:spLocks noGrp="1" noChangeArrowheads="1"/>
          </p:cNvSpPr>
          <p:nvPr>
            <p:ph type="body" idx="1"/>
          </p:nvPr>
        </p:nvSpPr>
        <p:spPr>
          <a:xfrm>
            <a:off x="457200" y="1524000"/>
            <a:ext cx="8229600" cy="4800600"/>
          </a:xfrm>
        </p:spPr>
        <p:txBody>
          <a:bodyPr>
            <a:normAutofit lnSpcReduction="10000"/>
          </a:bodyPr>
          <a:lstStyle/>
          <a:p>
            <a:pPr eaLnBrk="1" hangingPunct="1">
              <a:spcBef>
                <a:spcPts val="600"/>
              </a:spcBef>
            </a:pPr>
            <a:r>
              <a:rPr lang="en-US" b="1" dirty="0" smtClean="0">
                <a:solidFill>
                  <a:schemeClr val="accent1"/>
                </a:solidFill>
              </a:rPr>
              <a:t>Inclusion Enrollment Report Forms</a:t>
            </a:r>
          </a:p>
          <a:p>
            <a:pPr lvl="1">
              <a:spcBef>
                <a:spcPts val="600"/>
              </a:spcBef>
            </a:pPr>
            <a:r>
              <a:rPr lang="en-US" b="1" dirty="0" smtClean="0">
                <a:solidFill>
                  <a:schemeClr val="accent2"/>
                </a:solidFill>
              </a:rPr>
              <a:t>Now a structured data form </a:t>
            </a:r>
          </a:p>
          <a:p>
            <a:pPr lvl="1">
              <a:spcBef>
                <a:spcPts val="600"/>
              </a:spcBef>
            </a:pPr>
            <a:r>
              <a:rPr lang="en-US" b="1" dirty="0">
                <a:solidFill>
                  <a:schemeClr val="accent2"/>
                </a:solidFill>
              </a:rPr>
              <a:t>Is the study delayed onset?</a:t>
            </a:r>
          </a:p>
          <a:p>
            <a:pPr lvl="1">
              <a:spcBef>
                <a:spcPts val="600"/>
              </a:spcBef>
            </a:pPr>
            <a:r>
              <a:rPr lang="en-US" b="1" dirty="0">
                <a:solidFill>
                  <a:schemeClr val="accent2"/>
                </a:solidFill>
              </a:rPr>
              <a:t>Is it planned enrollment or cumulative?</a:t>
            </a:r>
          </a:p>
          <a:p>
            <a:pPr lvl="1">
              <a:spcBef>
                <a:spcPts val="600"/>
              </a:spcBef>
            </a:pPr>
            <a:r>
              <a:rPr lang="en-US" b="1" dirty="0" smtClean="0">
                <a:solidFill>
                  <a:schemeClr val="accent2"/>
                </a:solidFill>
              </a:rPr>
              <a:t>Does it involve existing datasets or prospective enrollment?</a:t>
            </a:r>
          </a:p>
          <a:p>
            <a:pPr lvl="1">
              <a:spcBef>
                <a:spcPts val="600"/>
              </a:spcBef>
            </a:pPr>
            <a:r>
              <a:rPr lang="en-US" b="1" dirty="0" smtClean="0">
                <a:solidFill>
                  <a:schemeClr val="accent2"/>
                </a:solidFill>
              </a:rPr>
              <a:t>Is it a trial? Phase III trial?</a:t>
            </a:r>
          </a:p>
          <a:p>
            <a:pPr lvl="1">
              <a:spcBef>
                <a:spcPts val="600"/>
              </a:spcBef>
            </a:pPr>
            <a:r>
              <a:rPr lang="en-US" b="1" dirty="0" smtClean="0">
                <a:solidFill>
                  <a:schemeClr val="accent2"/>
                </a:solidFill>
              </a:rPr>
              <a:t>Need to consider race and ethnicity separately</a:t>
            </a:r>
          </a:p>
          <a:p>
            <a:pPr eaLnBrk="1" hangingPunct="1">
              <a:spcBef>
                <a:spcPts val="600"/>
              </a:spcBef>
            </a:pPr>
            <a:r>
              <a:rPr lang="en-US" b="1" dirty="0" smtClean="0">
                <a:solidFill>
                  <a:schemeClr val="accent1"/>
                </a:solidFill>
              </a:rPr>
              <a:t>Separate report forms for participants located in the US and outside of the US (even if part of the same study)</a:t>
            </a:r>
          </a:p>
          <a:p>
            <a:pPr marL="411162" lvl="1" indent="0" eaLnBrk="1" hangingPunct="1">
              <a:buNone/>
            </a:pPr>
            <a:endParaRPr lang="en-US" b="1" dirty="0" smtClean="0"/>
          </a:p>
        </p:txBody>
      </p:sp>
      <p:sp>
        <p:nvSpPr>
          <p:cNvPr id="4198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hangingPunct="0">
              <a:defRPr/>
            </a:pPr>
            <a:fld id="{BD864152-FD7B-4BDF-B414-A6DDB41D6C7A}" type="slidenum">
              <a:rPr lang="en-US" sz="1000" b="1">
                <a:solidFill>
                  <a:prstClr val="white"/>
                </a:solidFill>
                <a:latin typeface="Tahoma" charset="0"/>
              </a:rPr>
              <a:pPr algn="r" eaLnBrk="0" hangingPunct="0">
                <a:defRPr/>
              </a:pPr>
              <a:t>61</a:t>
            </a:fld>
            <a:endParaRPr lang="en-US" sz="1000" b="1" dirty="0">
              <a:solidFill>
                <a:prstClr val="white"/>
              </a:solidFill>
              <a:latin typeface="Tahoma" charset="0"/>
            </a:endParaRPr>
          </a:p>
        </p:txBody>
      </p:sp>
      <p:sp>
        <p:nvSpPr>
          <p:cNvPr id="7" name="Rectangle 25"/>
          <p:cNvSpPr>
            <a:spLocks noGrp="1" noChangeArrowheads="1"/>
          </p:cNvSpPr>
          <p:nvPr>
            <p:ph type="sldNum" sz="quarter" idx="4294967295"/>
          </p:nvPr>
        </p:nvSpPr>
        <p:spPr>
          <a:xfrm>
            <a:off x="152400" y="6334125"/>
            <a:ext cx="533400" cy="365125"/>
          </a:xfrm>
          <a:prstGeom prst="rect">
            <a:avLst/>
          </a:prstGeom>
        </p:spPr>
        <p:txBody>
          <a:bodyPr/>
          <a:lstStyle/>
          <a:p>
            <a:fld id="{5EA2AE77-FB2A-4092-A449-080B86B9CD2B}" type="slidenum">
              <a:rPr lang="en-US" sz="1200" b="1">
                <a:solidFill>
                  <a:srgbClr val="00359E"/>
                </a:solidFill>
              </a:rPr>
              <a:pPr/>
              <a:t>61</a:t>
            </a:fld>
            <a:endParaRPr lang="en-US" sz="1200" b="1" dirty="0">
              <a:solidFill>
                <a:srgbClr val="00359E"/>
              </a:solidFill>
            </a:endParaRPr>
          </a:p>
        </p:txBody>
      </p:sp>
    </p:spTree>
    <p:extLst>
      <p:ext uri="{BB962C8B-B14F-4D97-AF65-F5344CB8AC3E}">
        <p14:creationId xmlns:p14="http://schemas.microsoft.com/office/powerpoint/2010/main" val="3134786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a:xfrm>
            <a:off x="457200" y="152400"/>
            <a:ext cx="8229600" cy="1143000"/>
          </a:xfrm>
        </p:spPr>
        <p:txBody>
          <a:bodyPr>
            <a:normAutofit/>
          </a:bodyPr>
          <a:lstStyle/>
          <a:p>
            <a:pPr algn="ctr" eaLnBrk="1" hangingPunct="1">
              <a:defRPr/>
            </a:pPr>
            <a:r>
              <a:rPr lang="en-US" i="1" dirty="0" smtClean="0">
                <a:solidFill>
                  <a:schemeClr val="accent1"/>
                </a:solidFill>
                <a:effectLst>
                  <a:outerShdw blurRad="38100" dist="38100" dir="2700000" algn="tl">
                    <a:srgbClr val="000000">
                      <a:alpha val="43137"/>
                    </a:srgbClr>
                  </a:outerShdw>
                </a:effectLst>
              </a:rPr>
              <a:t>Peer Review of Inclusion</a:t>
            </a:r>
          </a:p>
        </p:txBody>
      </p:sp>
      <p:sp>
        <p:nvSpPr>
          <p:cNvPr id="36868" name="Rectangle 6"/>
          <p:cNvSpPr>
            <a:spLocks noGrp="1" noChangeArrowheads="1"/>
          </p:cNvSpPr>
          <p:nvPr>
            <p:ph type="body" idx="1"/>
          </p:nvPr>
        </p:nvSpPr>
        <p:spPr>
          <a:xfrm>
            <a:off x="457200" y="1447800"/>
            <a:ext cx="8229600" cy="4525963"/>
          </a:xfrm>
        </p:spPr>
        <p:txBody>
          <a:bodyPr>
            <a:normAutofit/>
          </a:bodyPr>
          <a:lstStyle/>
          <a:p>
            <a:pPr eaLnBrk="1" hangingPunct="1">
              <a:spcBef>
                <a:spcPts val="600"/>
              </a:spcBef>
            </a:pPr>
            <a:r>
              <a:rPr lang="en-US" sz="2800" b="1" dirty="0" smtClean="0">
                <a:solidFill>
                  <a:schemeClr val="accent1"/>
                </a:solidFill>
              </a:rPr>
              <a:t>Each reviewer will assess the inclusion plans</a:t>
            </a:r>
          </a:p>
          <a:p>
            <a:pPr lvl="1" eaLnBrk="1" hangingPunct="1">
              <a:spcBef>
                <a:spcPts val="600"/>
              </a:spcBef>
            </a:pPr>
            <a:r>
              <a:rPr lang="en-US" sz="2400" b="1" dirty="0" smtClean="0">
                <a:solidFill>
                  <a:schemeClr val="accent2"/>
                </a:solidFill>
              </a:rPr>
              <a:t>Plans for inclusion </a:t>
            </a:r>
          </a:p>
          <a:p>
            <a:pPr lvl="1" eaLnBrk="1" hangingPunct="1">
              <a:spcBef>
                <a:spcPts val="600"/>
              </a:spcBef>
            </a:pPr>
            <a:r>
              <a:rPr lang="en-US" sz="2400" b="1" dirty="0" smtClean="0">
                <a:solidFill>
                  <a:schemeClr val="accent2"/>
                </a:solidFill>
              </a:rPr>
              <a:t>Justification in the context of the science</a:t>
            </a:r>
          </a:p>
          <a:p>
            <a:pPr eaLnBrk="1" hangingPunct="1">
              <a:spcBef>
                <a:spcPts val="600"/>
              </a:spcBef>
            </a:pPr>
            <a:r>
              <a:rPr lang="en-US" sz="2800" b="1" dirty="0" smtClean="0">
                <a:solidFill>
                  <a:schemeClr val="accent1"/>
                </a:solidFill>
              </a:rPr>
              <a:t>Peer review group will determine overall rating of “acceptable” or “unacceptable”</a:t>
            </a:r>
          </a:p>
          <a:p>
            <a:pPr eaLnBrk="1" hangingPunct="1">
              <a:spcBef>
                <a:spcPts val="600"/>
              </a:spcBef>
            </a:pPr>
            <a:r>
              <a:rPr lang="en-US" sz="2800" b="1" dirty="0" smtClean="0">
                <a:solidFill>
                  <a:schemeClr val="accent1"/>
                </a:solidFill>
              </a:rPr>
              <a:t>Summary Statement:</a:t>
            </a:r>
          </a:p>
          <a:p>
            <a:pPr lvl="2" eaLnBrk="1" hangingPunct="1">
              <a:spcBef>
                <a:spcPts val="600"/>
              </a:spcBef>
            </a:pPr>
            <a:r>
              <a:rPr lang="en-US" sz="2000" b="1" dirty="0" smtClean="0">
                <a:solidFill>
                  <a:schemeClr val="accent2"/>
                </a:solidFill>
              </a:rPr>
              <a:t>INCLUSION OF WOMEN, MINORITIES, AND/OR CHILDREN: UNACCEPTABLE </a:t>
            </a:r>
            <a:r>
              <a:rPr lang="en-US" b="1" dirty="0" smtClean="0">
                <a:solidFill>
                  <a:schemeClr val="accent2"/>
                </a:solidFill>
              </a:rPr>
              <a:t>(U CODE)</a:t>
            </a:r>
          </a:p>
          <a:p>
            <a:pPr lvl="2" eaLnBrk="1" hangingPunct="1">
              <a:spcBef>
                <a:spcPts val="600"/>
              </a:spcBef>
            </a:pPr>
            <a:r>
              <a:rPr lang="en-US" b="1" u="sng" dirty="0" smtClean="0">
                <a:solidFill>
                  <a:schemeClr val="accent2"/>
                </a:solidFill>
              </a:rPr>
              <a:t>Unacceptable (U) code is a bar to award</a:t>
            </a:r>
          </a:p>
          <a:p>
            <a:pPr lvl="2" eaLnBrk="1" hangingPunct="1">
              <a:lnSpc>
                <a:spcPct val="75000"/>
              </a:lnSpc>
            </a:pPr>
            <a:endParaRPr lang="en-US" dirty="0" smtClean="0"/>
          </a:p>
        </p:txBody>
      </p:sp>
      <p:sp>
        <p:nvSpPr>
          <p:cNvPr id="2867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7D2F7D90-7B87-4D5E-AC87-EF0E22416531}" type="slidenum">
              <a:rPr lang="en-US" sz="1000" b="1">
                <a:solidFill>
                  <a:prstClr val="white"/>
                </a:solidFill>
                <a:latin typeface="Tahoma" charset="0"/>
              </a:rPr>
              <a:pPr algn="r">
                <a:defRPr/>
              </a:pPr>
              <a:t>62</a:t>
            </a:fld>
            <a:endParaRPr lang="en-US" sz="1000" b="1" dirty="0">
              <a:solidFill>
                <a:prstClr val="white"/>
              </a:solidFill>
              <a:latin typeface="Tahoma" charset="0"/>
            </a:endParaRPr>
          </a:p>
        </p:txBody>
      </p:sp>
      <p:grpSp>
        <p:nvGrpSpPr>
          <p:cNvPr id="2" name="Group 1"/>
          <p:cNvGrpSpPr/>
          <p:nvPr/>
        </p:nvGrpSpPr>
        <p:grpSpPr>
          <a:xfrm>
            <a:off x="7482767" y="5287979"/>
            <a:ext cx="1271519" cy="1271519"/>
            <a:chOff x="7482767" y="5287979"/>
            <a:chExt cx="1271519" cy="1271519"/>
          </a:xfrm>
        </p:grpSpPr>
        <p:pic>
          <p:nvPicPr>
            <p:cNvPr id="1026" name="Picture 2" descr="C:\Users\hardyan\AppData\Local\Microsoft\Windows\Temporary Internet Files\Content.IE5\7EHYIMBV\MC90043163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67" y="5287979"/>
              <a:ext cx="1271519" cy="1271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ardyan\AppData\Local\Microsoft\Windows\Temporary Internet Files\Content.IE5\UO1W0JLC\MC90043253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854" y="5486400"/>
              <a:ext cx="679346" cy="67934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25"/>
          <p:cNvSpPr>
            <a:spLocks noGrp="1" noChangeArrowheads="1"/>
          </p:cNvSpPr>
          <p:nvPr>
            <p:ph type="sldNum" sz="quarter" idx="4294967295"/>
          </p:nvPr>
        </p:nvSpPr>
        <p:spPr>
          <a:xfrm>
            <a:off x="228600" y="6315075"/>
            <a:ext cx="381000" cy="365125"/>
          </a:xfrm>
          <a:prstGeom prst="rect">
            <a:avLst/>
          </a:prstGeom>
        </p:spPr>
        <p:txBody>
          <a:bodyPr/>
          <a:lstStyle/>
          <a:p>
            <a:fld id="{5EA2AE77-FB2A-4092-A449-080B86B9CD2B}" type="slidenum">
              <a:rPr lang="en-US" sz="1200" b="1">
                <a:solidFill>
                  <a:srgbClr val="00359E"/>
                </a:solidFill>
              </a:rPr>
              <a:pPr/>
              <a:t>62</a:t>
            </a:fld>
            <a:endParaRPr lang="en-US" sz="1200" b="1" dirty="0">
              <a:solidFill>
                <a:srgbClr val="00359E"/>
              </a:solidFill>
            </a:endParaRPr>
          </a:p>
        </p:txBody>
      </p:sp>
    </p:spTree>
    <p:extLst>
      <p:ext uri="{BB962C8B-B14F-4D97-AF65-F5344CB8AC3E}">
        <p14:creationId xmlns:p14="http://schemas.microsoft.com/office/powerpoint/2010/main" val="6378760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8763000" cy="987425"/>
          </a:xfrm>
        </p:spPr>
        <p:txBody>
          <a:bodyPr>
            <a:noAutofit/>
          </a:bodyPr>
          <a:lstStyle/>
          <a:p>
            <a:pPr algn="ctr" eaLnBrk="1" hangingPunct="1">
              <a:defRPr/>
            </a:pPr>
            <a:r>
              <a:rPr lang="en-US" sz="3200" b="1" i="1" dirty="0" smtClean="0">
                <a:solidFill>
                  <a:schemeClr val="accent1"/>
                </a:solidFill>
                <a:effectLst>
                  <a:outerShdw blurRad="38100" dist="38100" dir="2700000" algn="tl">
                    <a:srgbClr val="000000">
                      <a:alpha val="43137"/>
                    </a:srgbClr>
                  </a:outerShdw>
                </a:effectLst>
              </a:rPr>
              <a:t>Common Inclusion Concerns Identified in Peer Review</a:t>
            </a:r>
          </a:p>
        </p:txBody>
      </p:sp>
      <p:sp>
        <p:nvSpPr>
          <p:cNvPr id="47107" name="Rectangle 3"/>
          <p:cNvSpPr>
            <a:spLocks noGrp="1" noChangeArrowheads="1"/>
          </p:cNvSpPr>
          <p:nvPr>
            <p:ph type="body" sz="half" idx="1"/>
          </p:nvPr>
        </p:nvSpPr>
        <p:spPr>
          <a:xfrm>
            <a:off x="381000" y="1447800"/>
            <a:ext cx="8458200" cy="4724400"/>
          </a:xfrm>
        </p:spPr>
        <p:txBody>
          <a:bodyPr>
            <a:normAutofit fontScale="92500" lnSpcReduction="10000"/>
          </a:bodyPr>
          <a:lstStyle/>
          <a:p>
            <a:pPr eaLnBrk="1" hangingPunct="1">
              <a:lnSpc>
                <a:spcPct val="110000"/>
              </a:lnSpc>
              <a:spcBef>
                <a:spcPts val="600"/>
              </a:spcBef>
            </a:pPr>
            <a:r>
              <a:rPr lang="en-US" b="1" dirty="0">
                <a:solidFill>
                  <a:schemeClr val="accent1"/>
                </a:solidFill>
              </a:rPr>
              <a:t>Inadequate information describing the sex/gender, race, </a:t>
            </a:r>
            <a:r>
              <a:rPr lang="en-US" b="1" dirty="0" smtClean="0">
                <a:solidFill>
                  <a:schemeClr val="accent1"/>
                </a:solidFill>
              </a:rPr>
              <a:t>ethnicity, and/or age(s) </a:t>
            </a:r>
            <a:r>
              <a:rPr lang="en-US" b="1" dirty="0">
                <a:solidFill>
                  <a:schemeClr val="accent1"/>
                </a:solidFill>
              </a:rPr>
              <a:t>of the sample </a:t>
            </a:r>
          </a:p>
          <a:p>
            <a:pPr eaLnBrk="1" hangingPunct="1">
              <a:lnSpc>
                <a:spcPct val="110000"/>
              </a:lnSpc>
              <a:spcBef>
                <a:spcPts val="600"/>
              </a:spcBef>
            </a:pPr>
            <a:r>
              <a:rPr lang="en-US" b="1" dirty="0" smtClean="0">
                <a:solidFill>
                  <a:schemeClr val="accent1"/>
                </a:solidFill>
              </a:rPr>
              <a:t>Inadequate </a:t>
            </a:r>
            <a:r>
              <a:rPr lang="en-US" b="1" dirty="0">
                <a:solidFill>
                  <a:schemeClr val="accent1"/>
                </a:solidFill>
              </a:rPr>
              <a:t>justification for proposed sample</a:t>
            </a:r>
          </a:p>
          <a:p>
            <a:pPr lvl="1">
              <a:lnSpc>
                <a:spcPct val="110000"/>
              </a:lnSpc>
              <a:spcBef>
                <a:spcPts val="600"/>
              </a:spcBef>
            </a:pPr>
            <a:r>
              <a:rPr lang="en-US" sz="2400" b="1" dirty="0"/>
              <a:t>Sex/gender, race, </a:t>
            </a:r>
            <a:r>
              <a:rPr lang="en-US" sz="2400" b="1" dirty="0" smtClean="0"/>
              <a:t>ethnicity, and/or age(s) </a:t>
            </a:r>
            <a:r>
              <a:rPr lang="en-US" sz="2400" b="1" dirty="0"/>
              <a:t>breakdown not appropriate for the scientific goals of the </a:t>
            </a:r>
            <a:r>
              <a:rPr lang="en-US" sz="2400" b="1" dirty="0" smtClean="0"/>
              <a:t>study or not adequately justified</a:t>
            </a:r>
            <a:endParaRPr lang="en-US" sz="2200" b="1" dirty="0"/>
          </a:p>
          <a:p>
            <a:pPr eaLnBrk="1" hangingPunct="1">
              <a:lnSpc>
                <a:spcPct val="110000"/>
              </a:lnSpc>
              <a:spcBef>
                <a:spcPts val="600"/>
              </a:spcBef>
            </a:pPr>
            <a:r>
              <a:rPr lang="en-US" sz="2800" b="1" dirty="0" smtClean="0">
                <a:solidFill>
                  <a:schemeClr val="accent1"/>
                </a:solidFill>
              </a:rPr>
              <a:t>Unrealistic sampling</a:t>
            </a:r>
          </a:p>
          <a:p>
            <a:pPr lvl="1" eaLnBrk="1" hangingPunct="1">
              <a:lnSpc>
                <a:spcPct val="110000"/>
              </a:lnSpc>
              <a:spcBef>
                <a:spcPts val="600"/>
              </a:spcBef>
            </a:pPr>
            <a:r>
              <a:rPr lang="en-US" sz="2600" b="1" dirty="0" smtClean="0"/>
              <a:t>Appropriate from scientific perspective but not realistic</a:t>
            </a:r>
          </a:p>
          <a:p>
            <a:pPr lvl="2" eaLnBrk="1" hangingPunct="1">
              <a:lnSpc>
                <a:spcPct val="110000"/>
              </a:lnSpc>
              <a:spcBef>
                <a:spcPts val="600"/>
              </a:spcBef>
            </a:pPr>
            <a:r>
              <a:rPr lang="en-US" sz="2400" b="1" dirty="0" smtClean="0"/>
              <a:t>Collaborations and outreach plans may help</a:t>
            </a:r>
          </a:p>
          <a:p>
            <a:pPr eaLnBrk="1" hangingPunct="1">
              <a:spcBef>
                <a:spcPts val="600"/>
              </a:spcBef>
            </a:pPr>
            <a:endParaRPr lang="en-US" sz="2800" dirty="0" smtClean="0"/>
          </a:p>
        </p:txBody>
      </p:sp>
      <p:sp>
        <p:nvSpPr>
          <p:cNvPr id="5" name="Rectangle 25"/>
          <p:cNvSpPr>
            <a:spLocks noGrp="1" noChangeArrowheads="1"/>
          </p:cNvSpPr>
          <p:nvPr>
            <p:ph type="sldNum" sz="quarter" idx="12"/>
          </p:nvPr>
        </p:nvSpPr>
        <p:spPr>
          <a:xfrm>
            <a:off x="228600" y="6248400"/>
            <a:ext cx="365760" cy="365125"/>
          </a:xfrm>
        </p:spPr>
        <p:txBody>
          <a:bodyPr/>
          <a:lstStyle/>
          <a:p>
            <a:fld id="{5EA2AE77-FB2A-4092-A449-080B86B9CD2B}" type="slidenum">
              <a:rPr lang="en-US" sz="1200" b="1" smtClean="0">
                <a:solidFill>
                  <a:srgbClr val="00359E"/>
                </a:solidFill>
              </a:rPr>
              <a:pPr/>
              <a:t>63</a:t>
            </a:fld>
            <a:endParaRPr lang="en-US" sz="1200" b="1" dirty="0">
              <a:solidFill>
                <a:srgbClr val="00359E"/>
              </a:solidFill>
            </a:endParaRPr>
          </a:p>
        </p:txBody>
      </p:sp>
    </p:spTree>
    <p:extLst>
      <p:ext uri="{BB962C8B-B14F-4D97-AF65-F5344CB8AC3E}">
        <p14:creationId xmlns:p14="http://schemas.microsoft.com/office/powerpoint/2010/main" val="25419756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rdyan\AppData\Local\Microsoft\Windows\Temporary Internet Files\Content.IE5\MU589RQC\Swatching_the_Clo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203" y="4648200"/>
            <a:ext cx="1531814" cy="1344295"/>
          </a:xfrm>
          <a:prstGeom prst="rect">
            <a:avLst/>
          </a:prstGeom>
          <a:noFill/>
          <a:extLst>
            <a:ext uri="{909E8E84-426E-40DD-AFC4-6F175D3DCCD1}">
              <a14:hiddenFill xmlns:a14="http://schemas.microsoft.com/office/drawing/2010/main">
                <a:solidFill>
                  <a:srgbClr val="FFFFFF"/>
                </a:solidFill>
              </a14:hiddenFill>
            </a:ext>
          </a:extLst>
        </p:spPr>
      </p:pic>
      <p:sp>
        <p:nvSpPr>
          <p:cNvPr id="126981" name="Rectangle 5"/>
          <p:cNvSpPr>
            <a:spLocks noGrp="1" noChangeArrowheads="1"/>
          </p:cNvSpPr>
          <p:nvPr>
            <p:ph type="title"/>
          </p:nvPr>
        </p:nvSpPr>
        <p:spPr/>
        <p:txBody>
          <a:bodyPr/>
          <a:lstStyle/>
          <a:p>
            <a:pPr algn="ctr" eaLnBrk="1" hangingPunct="1">
              <a:defRPr/>
            </a:pPr>
            <a:r>
              <a:rPr lang="en-US" sz="3600" i="1" dirty="0" smtClean="0">
                <a:solidFill>
                  <a:schemeClr val="accent1"/>
                </a:solidFill>
                <a:effectLst>
                  <a:outerShdw blurRad="38100" dist="38100" dir="2700000" algn="tl">
                    <a:srgbClr val="000000">
                      <a:alpha val="43137"/>
                    </a:srgbClr>
                  </a:outerShdw>
                </a:effectLst>
              </a:rPr>
              <a:t>Just-in-Time Requirements</a:t>
            </a:r>
          </a:p>
        </p:txBody>
      </p:sp>
      <p:sp>
        <p:nvSpPr>
          <p:cNvPr id="44036" name="Rectangle 6"/>
          <p:cNvSpPr>
            <a:spLocks noGrp="1" noChangeArrowheads="1"/>
          </p:cNvSpPr>
          <p:nvPr>
            <p:ph type="body" idx="1"/>
          </p:nvPr>
        </p:nvSpPr>
        <p:spPr>
          <a:xfrm>
            <a:off x="381000" y="1143000"/>
            <a:ext cx="7620000" cy="5334000"/>
          </a:xfrm>
        </p:spPr>
        <p:txBody>
          <a:bodyPr>
            <a:normAutofit/>
          </a:bodyPr>
          <a:lstStyle/>
          <a:p>
            <a:pPr eaLnBrk="1" hangingPunct="1">
              <a:spcBef>
                <a:spcPts val="600"/>
              </a:spcBef>
            </a:pPr>
            <a:r>
              <a:rPr lang="en-US" b="1" dirty="0" smtClean="0">
                <a:solidFill>
                  <a:schemeClr val="accent1"/>
                </a:solidFill>
              </a:rPr>
              <a:t>After peer review, for grants likely to be funded:</a:t>
            </a:r>
          </a:p>
          <a:p>
            <a:pPr lvl="1" eaLnBrk="1" hangingPunct="1">
              <a:spcBef>
                <a:spcPts val="600"/>
              </a:spcBef>
            </a:pPr>
            <a:r>
              <a:rPr lang="en-US" sz="2400" b="1" dirty="0" smtClean="0">
                <a:solidFill>
                  <a:schemeClr val="accent2"/>
                </a:solidFill>
              </a:rPr>
              <a:t>Work with Institute/Center staff to resolve unacceptable inclusion concerns</a:t>
            </a:r>
          </a:p>
          <a:p>
            <a:pPr lvl="2">
              <a:spcBef>
                <a:spcPts val="600"/>
              </a:spcBef>
            </a:pPr>
            <a:r>
              <a:rPr lang="en-US" sz="2200" b="1" dirty="0" smtClean="0"/>
              <a:t>Written response to IC</a:t>
            </a:r>
          </a:p>
          <a:p>
            <a:pPr lvl="1" eaLnBrk="1" hangingPunct="1">
              <a:spcBef>
                <a:spcPts val="600"/>
              </a:spcBef>
            </a:pPr>
            <a:r>
              <a:rPr lang="en-US" sz="2400" b="1" dirty="0" smtClean="0">
                <a:solidFill>
                  <a:schemeClr val="accent2"/>
                </a:solidFill>
              </a:rPr>
              <a:t>Provide inclusion enrollment report(s) if missing or need update as a result of peer review and/or programmatic adjustments</a:t>
            </a:r>
          </a:p>
          <a:p>
            <a:pPr lvl="2" eaLnBrk="1" hangingPunct="1">
              <a:spcBef>
                <a:spcPts val="600"/>
              </a:spcBef>
            </a:pPr>
            <a:r>
              <a:rPr lang="en-US" sz="2200" b="1" dirty="0" smtClean="0"/>
              <a:t>This now happens directly in the Inclusion Management System through Commons</a:t>
            </a:r>
          </a:p>
          <a:p>
            <a:pPr lvl="2" eaLnBrk="1" hangingPunct="1">
              <a:spcBef>
                <a:spcPts val="600"/>
              </a:spcBef>
            </a:pPr>
            <a:r>
              <a:rPr lang="en-US" sz="2200" b="1" dirty="0" smtClean="0"/>
              <a:t>Remember:  If you make changes to inclusion data records through Commons, you need to route to your SO (signing official) to send to NIH</a:t>
            </a:r>
          </a:p>
          <a:p>
            <a:pPr lvl="1" eaLnBrk="1" hangingPunct="1"/>
            <a:endParaRPr lang="en-US" dirty="0" smtClean="0"/>
          </a:p>
        </p:txBody>
      </p:sp>
      <p:sp>
        <p:nvSpPr>
          <p:cNvPr id="1843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64</a:t>
            </a:fld>
            <a:endParaRPr lang="en-US" sz="1000" b="1" dirty="0">
              <a:solidFill>
                <a:prstClr val="white"/>
              </a:solidFill>
              <a:latin typeface="Tahoma" charset="0"/>
            </a:endParaRPr>
          </a:p>
        </p:txBody>
      </p:sp>
      <p:sp>
        <p:nvSpPr>
          <p:cNvPr id="7" name="Rectangle 25"/>
          <p:cNvSpPr>
            <a:spLocks noGrp="1" noChangeArrowheads="1"/>
          </p:cNvSpPr>
          <p:nvPr>
            <p:ph type="sldNum" sz="quarter" idx="4294967295"/>
          </p:nvPr>
        </p:nvSpPr>
        <p:spPr>
          <a:xfrm>
            <a:off x="228600" y="6256337"/>
            <a:ext cx="365760" cy="365125"/>
          </a:xfrm>
          <a:prstGeom prst="rect">
            <a:avLst/>
          </a:prstGeom>
        </p:spPr>
        <p:txBody>
          <a:bodyPr/>
          <a:lstStyle/>
          <a:p>
            <a:fld id="{5EA2AE77-FB2A-4092-A449-080B86B9CD2B}" type="slidenum">
              <a:rPr lang="en-US" sz="1200" b="1">
                <a:solidFill>
                  <a:srgbClr val="00359E"/>
                </a:solidFill>
              </a:rPr>
              <a:pPr/>
              <a:t>64</a:t>
            </a:fld>
            <a:endParaRPr lang="en-US" sz="1200" b="1" dirty="0">
              <a:solidFill>
                <a:srgbClr val="00359E"/>
              </a:solidFill>
            </a:endParaRPr>
          </a:p>
        </p:txBody>
      </p:sp>
    </p:spTree>
    <p:extLst>
      <p:ext uri="{BB962C8B-B14F-4D97-AF65-F5344CB8AC3E}">
        <p14:creationId xmlns:p14="http://schemas.microsoft.com/office/powerpoint/2010/main" val="37268210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6"/>
          <p:cNvSpPr>
            <a:spLocks noGrp="1" noChangeArrowheads="1"/>
          </p:cNvSpPr>
          <p:nvPr>
            <p:ph type="body" idx="1"/>
          </p:nvPr>
        </p:nvSpPr>
        <p:spPr>
          <a:xfrm>
            <a:off x="457200" y="1524000"/>
            <a:ext cx="8229600" cy="4953000"/>
          </a:xfrm>
        </p:spPr>
        <p:txBody>
          <a:bodyPr>
            <a:normAutofit fontScale="62500" lnSpcReduction="20000"/>
          </a:bodyPr>
          <a:lstStyle/>
          <a:p>
            <a:pPr eaLnBrk="1" hangingPunct="1">
              <a:lnSpc>
                <a:spcPct val="120000"/>
              </a:lnSpc>
              <a:spcBef>
                <a:spcPts val="600"/>
              </a:spcBef>
            </a:pPr>
            <a:r>
              <a:rPr lang="en-US" b="1" dirty="0" smtClean="0">
                <a:solidFill>
                  <a:schemeClr val="accent1"/>
                </a:solidFill>
              </a:rPr>
              <a:t>Provide cumulative inclusion enrollment (e.g., actual enrollment) information at least annually or as frequently as specified by the funding Institute/Center</a:t>
            </a:r>
          </a:p>
          <a:p>
            <a:pPr lvl="1" eaLnBrk="1" hangingPunct="1">
              <a:lnSpc>
                <a:spcPct val="120000"/>
              </a:lnSpc>
              <a:spcBef>
                <a:spcPts val="600"/>
              </a:spcBef>
            </a:pPr>
            <a:r>
              <a:rPr lang="en-US" b="1" dirty="0" smtClean="0">
                <a:solidFill>
                  <a:schemeClr val="accent2"/>
                </a:solidFill>
              </a:rPr>
              <a:t>Provided in Inclusion Management System through RPPR or through Commons Status screen</a:t>
            </a:r>
          </a:p>
          <a:p>
            <a:pPr marL="365125" lvl="1" indent="-255588" eaLnBrk="1" hangingPunct="1">
              <a:lnSpc>
                <a:spcPct val="120000"/>
              </a:lnSpc>
              <a:spcBef>
                <a:spcPts val="600"/>
              </a:spcBef>
              <a:buClr>
                <a:srgbClr val="CBCBFF"/>
              </a:buClr>
              <a:buFont typeface="Georgia" pitchFamily="18" charset="0"/>
              <a:buChar char="•"/>
            </a:pPr>
            <a:r>
              <a:rPr lang="en-US" b="1" dirty="0">
                <a:solidFill>
                  <a:schemeClr val="accent1"/>
                </a:solidFill>
              </a:rPr>
              <a:t>For NIH-defined Phase III </a:t>
            </a:r>
            <a:r>
              <a:rPr lang="en-US" b="1" dirty="0" smtClean="0">
                <a:solidFill>
                  <a:schemeClr val="accent1"/>
                </a:solidFill>
              </a:rPr>
              <a:t>Clinical Trial– </a:t>
            </a:r>
            <a:r>
              <a:rPr lang="en-US" b="1" dirty="0">
                <a:solidFill>
                  <a:schemeClr val="accent1"/>
                </a:solidFill>
              </a:rPr>
              <a:t>report any analysis or findings related to outcomes by sex/gender, race, and </a:t>
            </a:r>
            <a:r>
              <a:rPr lang="en-US" b="1" dirty="0" smtClean="0">
                <a:solidFill>
                  <a:schemeClr val="accent1"/>
                </a:solidFill>
              </a:rPr>
              <a:t>ethnicity if available</a:t>
            </a:r>
          </a:p>
          <a:p>
            <a:pPr marL="365125" lvl="1" indent="-255588" eaLnBrk="1" hangingPunct="1">
              <a:lnSpc>
                <a:spcPct val="120000"/>
              </a:lnSpc>
              <a:spcBef>
                <a:spcPts val="600"/>
              </a:spcBef>
              <a:buClr>
                <a:srgbClr val="CBCBFF"/>
              </a:buClr>
              <a:buFont typeface="Georgia" pitchFamily="18" charset="0"/>
              <a:buChar char="•"/>
            </a:pPr>
            <a:r>
              <a:rPr lang="en-US" b="1" dirty="0" smtClean="0">
                <a:solidFill>
                  <a:schemeClr val="accent1"/>
                </a:solidFill>
              </a:rPr>
              <a:t>Note progress </a:t>
            </a:r>
            <a:r>
              <a:rPr lang="en-US" b="1" dirty="0">
                <a:solidFill>
                  <a:schemeClr val="accent1"/>
                </a:solidFill>
              </a:rPr>
              <a:t>(or challenges) </a:t>
            </a:r>
            <a:r>
              <a:rPr lang="en-US" b="1" dirty="0" smtClean="0">
                <a:solidFill>
                  <a:schemeClr val="accent1"/>
                </a:solidFill>
              </a:rPr>
              <a:t>in recruitment as needed in RPPR </a:t>
            </a:r>
          </a:p>
          <a:p>
            <a:pPr marL="365125" lvl="1" indent="-255588" eaLnBrk="1" hangingPunct="1">
              <a:lnSpc>
                <a:spcPct val="120000"/>
              </a:lnSpc>
              <a:spcBef>
                <a:spcPts val="600"/>
              </a:spcBef>
              <a:buClr>
                <a:srgbClr val="CBCBFF"/>
              </a:buClr>
              <a:buFont typeface="Georgia" pitchFamily="18" charset="0"/>
              <a:buChar char="•"/>
            </a:pPr>
            <a:r>
              <a:rPr lang="en-US" b="1" dirty="0" smtClean="0">
                <a:solidFill>
                  <a:schemeClr val="accent1"/>
                </a:solidFill>
              </a:rPr>
              <a:t>2015 Updated Policy – Prior NIH Approval for changes in human subjects research that increase risk or delayed onset studies (Scenario D)</a:t>
            </a:r>
          </a:p>
          <a:p>
            <a:pPr lvl="1">
              <a:lnSpc>
                <a:spcPct val="120000"/>
              </a:lnSpc>
              <a:spcBef>
                <a:spcPts val="600"/>
              </a:spcBef>
            </a:pPr>
            <a:r>
              <a:rPr lang="en-US" b="1" dirty="0" smtClean="0">
                <a:solidFill>
                  <a:schemeClr val="accent2"/>
                </a:solidFill>
              </a:rPr>
              <a:t>Changes the project from no to yes for human subjects involvement or from no to yes for clinical trial</a:t>
            </a:r>
          </a:p>
          <a:p>
            <a:pPr lvl="1">
              <a:lnSpc>
                <a:spcPct val="120000"/>
              </a:lnSpc>
              <a:spcBef>
                <a:spcPts val="600"/>
              </a:spcBef>
            </a:pPr>
            <a:r>
              <a:rPr lang="en-US" b="1" dirty="0" smtClean="0">
                <a:solidFill>
                  <a:schemeClr val="accent2"/>
                </a:solidFill>
              </a:rPr>
              <a:t>Study not previously designed is ready to start</a:t>
            </a:r>
          </a:p>
          <a:p>
            <a:pPr lvl="1">
              <a:lnSpc>
                <a:spcPct val="120000"/>
              </a:lnSpc>
              <a:spcBef>
                <a:spcPts val="600"/>
              </a:spcBef>
            </a:pPr>
            <a:r>
              <a:rPr lang="en-US" b="1" dirty="0" smtClean="0">
                <a:solidFill>
                  <a:schemeClr val="accent2"/>
                </a:solidFill>
              </a:rPr>
              <a:t>Discuss plans with NIH PO before starting </a:t>
            </a:r>
            <a:endParaRPr lang="en-US" b="1" dirty="0">
              <a:solidFill>
                <a:schemeClr val="accent2"/>
              </a:solidFill>
            </a:endParaRPr>
          </a:p>
          <a:p>
            <a:pPr lvl="1">
              <a:lnSpc>
                <a:spcPct val="120000"/>
              </a:lnSpc>
              <a:spcBef>
                <a:spcPts val="600"/>
              </a:spcBef>
            </a:pPr>
            <a:r>
              <a:rPr lang="en-US" b="1" dirty="0" smtClean="0">
                <a:solidFill>
                  <a:schemeClr val="accent2"/>
                </a:solidFill>
              </a:rPr>
              <a:t>Ensure that inclusion plans and/or inclusion enrollment are provided (prior to start or at RPPR—check with funding Institute/Center for specific procedures)</a:t>
            </a:r>
          </a:p>
        </p:txBody>
      </p:sp>
      <p:sp>
        <p:nvSpPr>
          <p:cNvPr id="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0" hangingPunct="0">
              <a:defRPr/>
            </a:pPr>
            <a:fld id="{9F5AF9F5-8FE4-4DBC-BC1B-BDBA7CE460FB}" type="slidenum">
              <a:rPr lang="en-US" sz="1000" b="1">
                <a:solidFill>
                  <a:prstClr val="white"/>
                </a:solidFill>
                <a:latin typeface="Tahoma" charset="0"/>
              </a:rPr>
              <a:pPr algn="r" eaLnBrk="0" hangingPunct="0">
                <a:defRPr/>
              </a:pPr>
              <a:t>65</a:t>
            </a:fld>
            <a:endParaRPr lang="en-US" sz="1000" b="1" dirty="0">
              <a:solidFill>
                <a:prstClr val="white"/>
              </a:solidFill>
              <a:latin typeface="Tahoma" charset="0"/>
            </a:endParaRPr>
          </a:p>
        </p:txBody>
      </p:sp>
      <p:pic>
        <p:nvPicPr>
          <p:cNvPr id="6147" name="Picture 3" descr="C:\Documents and Settings\hardyan.NIH\Local Settings\Temporary Internet Files\Content.IE5\AJ5A8IXP\MC900334386[1].wmf"/>
          <p:cNvPicPr>
            <a:picLocks noChangeAspect="1" noChangeArrowheads="1"/>
          </p:cNvPicPr>
          <p:nvPr/>
        </p:nvPicPr>
        <p:blipFill>
          <a:blip r:embed="rId3" cstate="print"/>
          <a:srcRect/>
          <a:stretch>
            <a:fillRect/>
          </a:stretch>
        </p:blipFill>
        <p:spPr bwMode="auto">
          <a:xfrm>
            <a:off x="990600" y="313765"/>
            <a:ext cx="1161463" cy="990600"/>
          </a:xfrm>
          <a:prstGeom prst="rect">
            <a:avLst/>
          </a:prstGeom>
          <a:noFill/>
        </p:spPr>
      </p:pic>
      <p:pic>
        <p:nvPicPr>
          <p:cNvPr id="8" name="Picture 3" descr="C:\Documents and Settings\hardyan.NIH\Local Settings\Temporary Internet Files\Content.IE5\AJ5A8IXP\MC900334386[1].wmf"/>
          <p:cNvPicPr>
            <a:picLocks noChangeAspect="1" noChangeArrowheads="1"/>
          </p:cNvPicPr>
          <p:nvPr/>
        </p:nvPicPr>
        <p:blipFill>
          <a:blip r:embed="rId3" cstate="print"/>
          <a:srcRect/>
          <a:stretch>
            <a:fillRect/>
          </a:stretch>
        </p:blipFill>
        <p:spPr bwMode="auto">
          <a:xfrm>
            <a:off x="7010400" y="313765"/>
            <a:ext cx="1161463" cy="990600"/>
          </a:xfrm>
          <a:prstGeom prst="rect">
            <a:avLst/>
          </a:prstGeom>
          <a:noFill/>
        </p:spPr>
      </p:pic>
      <p:sp>
        <p:nvSpPr>
          <p:cNvPr id="10" name="Rectangle 5"/>
          <p:cNvSpPr>
            <a:spLocks noGrp="1" noChangeArrowheads="1"/>
          </p:cNvSpPr>
          <p:nvPr>
            <p:ph type="title"/>
          </p:nvPr>
        </p:nvSpPr>
        <p:spPr>
          <a:xfrm>
            <a:off x="533400" y="381000"/>
            <a:ext cx="8229600" cy="990600"/>
          </a:xfrm>
        </p:spPr>
        <p:txBody>
          <a:bodyPr>
            <a:normAutofit fontScale="90000"/>
          </a:bodyPr>
          <a:lstStyle/>
          <a:p>
            <a:pPr algn="ctr" eaLnBrk="1" hangingPunct="1">
              <a:defRPr/>
            </a:pPr>
            <a:r>
              <a:rPr lang="en-US" i="1" dirty="0" smtClean="0">
                <a:solidFill>
                  <a:schemeClr val="accent1"/>
                </a:solidFill>
                <a:effectLst>
                  <a:outerShdw blurRad="38100" dist="38100" dir="2700000" algn="tl">
                    <a:srgbClr val="000000">
                      <a:alpha val="43137"/>
                    </a:srgbClr>
                  </a:outerShdw>
                </a:effectLst>
              </a:rPr>
              <a:t>After the Award…</a:t>
            </a:r>
            <a:br>
              <a:rPr lang="en-US" i="1" dirty="0" smtClean="0">
                <a:solidFill>
                  <a:schemeClr val="accent1"/>
                </a:solidFill>
                <a:effectLst>
                  <a:outerShdw blurRad="38100" dist="38100" dir="2700000" algn="tl">
                    <a:srgbClr val="000000">
                      <a:alpha val="43137"/>
                    </a:srgbClr>
                  </a:outerShdw>
                </a:effectLst>
              </a:rPr>
            </a:br>
            <a:r>
              <a:rPr lang="en-US" i="1" dirty="0" smtClean="0">
                <a:solidFill>
                  <a:schemeClr val="accent1"/>
                </a:solidFill>
                <a:effectLst>
                  <a:outerShdw blurRad="38100" dist="38100" dir="2700000" algn="tl">
                    <a:srgbClr val="000000">
                      <a:alpha val="43137"/>
                    </a:srgbClr>
                  </a:outerShdw>
                </a:effectLst>
              </a:rPr>
              <a:t>Now What?</a:t>
            </a:r>
            <a:endParaRPr lang="en-US" dirty="0" smtClean="0">
              <a:effectLst>
                <a:outerShdw blurRad="38100" dist="38100" dir="2700000" algn="tl">
                  <a:srgbClr val="000000">
                    <a:alpha val="43137"/>
                  </a:srgbClr>
                </a:outerShdw>
              </a:effectLst>
            </a:endParaRPr>
          </a:p>
        </p:txBody>
      </p:sp>
      <p:sp>
        <p:nvSpPr>
          <p:cNvPr id="12" name="Rectangle 25"/>
          <p:cNvSpPr>
            <a:spLocks noGrp="1" noChangeArrowheads="1"/>
          </p:cNvSpPr>
          <p:nvPr>
            <p:ph type="sldNum" sz="quarter" idx="4294967295"/>
          </p:nvPr>
        </p:nvSpPr>
        <p:spPr>
          <a:xfrm>
            <a:off x="228600" y="6343650"/>
            <a:ext cx="365760" cy="365125"/>
          </a:xfrm>
          <a:prstGeom prst="rect">
            <a:avLst/>
          </a:prstGeom>
        </p:spPr>
        <p:txBody>
          <a:bodyPr/>
          <a:lstStyle/>
          <a:p>
            <a:fld id="{5EA2AE77-FB2A-4092-A449-080B86B9CD2B}" type="slidenum">
              <a:rPr lang="en-US" sz="1200" b="1">
                <a:solidFill>
                  <a:srgbClr val="00359E"/>
                </a:solidFill>
              </a:rPr>
              <a:pPr/>
              <a:t>65</a:t>
            </a:fld>
            <a:endParaRPr lang="en-US" sz="1200" b="1" dirty="0">
              <a:solidFill>
                <a:srgbClr val="00359E"/>
              </a:solidFill>
            </a:endParaRPr>
          </a:p>
        </p:txBody>
      </p:sp>
    </p:spTree>
    <p:extLst>
      <p:ext uri="{BB962C8B-B14F-4D97-AF65-F5344CB8AC3E}">
        <p14:creationId xmlns:p14="http://schemas.microsoft.com/office/powerpoint/2010/main" val="365603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pPr algn="ctr"/>
            <a:r>
              <a:rPr lang="en-US" sz="3600" i="1" dirty="0" smtClean="0">
                <a:solidFill>
                  <a:schemeClr val="accent1"/>
                </a:solidFill>
                <a:effectLst>
                  <a:outerShdw blurRad="38100" dist="38100" dir="2700000" algn="tl">
                    <a:srgbClr val="000000">
                      <a:alpha val="43137"/>
                    </a:srgbClr>
                  </a:outerShdw>
                </a:effectLst>
              </a:rPr>
              <a:t>Inclusion Resources for Investigators</a:t>
            </a:r>
            <a:endParaRPr lang="en-US" sz="3600" i="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6781800" cy="5029200"/>
          </a:xfrm>
        </p:spPr>
        <p:txBody>
          <a:bodyPr>
            <a:normAutofit fontScale="85000" lnSpcReduction="20000"/>
          </a:bodyPr>
          <a:lstStyle/>
          <a:p>
            <a:pPr>
              <a:lnSpc>
                <a:spcPct val="120000"/>
              </a:lnSpc>
              <a:spcBef>
                <a:spcPts val="600"/>
              </a:spcBef>
            </a:pPr>
            <a:r>
              <a:rPr lang="en-US" b="1" dirty="0" smtClean="0">
                <a:solidFill>
                  <a:schemeClr val="tx2"/>
                </a:solidFill>
              </a:rPr>
              <a:t>Training and Guidance</a:t>
            </a:r>
          </a:p>
          <a:p>
            <a:pPr lvl="1">
              <a:lnSpc>
                <a:spcPct val="120000"/>
              </a:lnSpc>
              <a:spcBef>
                <a:spcPts val="600"/>
              </a:spcBef>
            </a:pPr>
            <a:r>
              <a:rPr lang="en-US" b="1" dirty="0" smtClean="0">
                <a:solidFill>
                  <a:schemeClr val="accent2"/>
                </a:solidFill>
              </a:rPr>
              <a:t>FAQs</a:t>
            </a:r>
          </a:p>
          <a:p>
            <a:pPr lvl="1">
              <a:lnSpc>
                <a:spcPct val="120000"/>
              </a:lnSpc>
              <a:spcBef>
                <a:spcPts val="600"/>
              </a:spcBef>
            </a:pPr>
            <a:r>
              <a:rPr lang="en-US" b="1" dirty="0" smtClean="0">
                <a:solidFill>
                  <a:schemeClr val="accent2"/>
                </a:solidFill>
              </a:rPr>
              <a:t>How To Videos and User Guides for working in the Inclusion Management System</a:t>
            </a:r>
          </a:p>
          <a:p>
            <a:pPr lvl="2">
              <a:lnSpc>
                <a:spcPct val="120000"/>
              </a:lnSpc>
              <a:spcBef>
                <a:spcPts val="600"/>
              </a:spcBef>
            </a:pPr>
            <a:r>
              <a:rPr lang="en-US" b="1" dirty="0">
                <a:hlinkClick r:id="rId3"/>
              </a:rPr>
              <a:t>https://</a:t>
            </a:r>
            <a:r>
              <a:rPr lang="en-US" b="1" dirty="0" smtClean="0">
                <a:hlinkClick r:id="rId3"/>
              </a:rPr>
              <a:t>nih-extramural-intranet.od.nih.gov/d/IMS_Principal_Investigators</a:t>
            </a:r>
            <a:r>
              <a:rPr lang="en-US" b="1" dirty="0" smtClean="0"/>
              <a:t> </a:t>
            </a:r>
          </a:p>
          <a:p>
            <a:pPr lvl="1">
              <a:lnSpc>
                <a:spcPct val="120000"/>
              </a:lnSpc>
              <a:spcBef>
                <a:spcPts val="600"/>
              </a:spcBef>
            </a:pPr>
            <a:r>
              <a:rPr lang="en-US" b="1" dirty="0" smtClean="0">
                <a:solidFill>
                  <a:schemeClr val="accent2"/>
                </a:solidFill>
              </a:rPr>
              <a:t>Podcasts</a:t>
            </a:r>
          </a:p>
          <a:p>
            <a:pPr lvl="1">
              <a:lnSpc>
                <a:spcPct val="120000"/>
              </a:lnSpc>
              <a:spcBef>
                <a:spcPts val="600"/>
              </a:spcBef>
            </a:pPr>
            <a:r>
              <a:rPr lang="en-US" b="1" dirty="0" smtClean="0">
                <a:solidFill>
                  <a:schemeClr val="accent2"/>
                </a:solidFill>
              </a:rPr>
              <a:t>Narrated slide decks</a:t>
            </a:r>
          </a:p>
          <a:p>
            <a:pPr>
              <a:lnSpc>
                <a:spcPct val="120000"/>
              </a:lnSpc>
              <a:spcBef>
                <a:spcPts val="600"/>
              </a:spcBef>
            </a:pPr>
            <a:r>
              <a:rPr lang="en-US" b="1" dirty="0">
                <a:solidFill>
                  <a:schemeClr val="tx2"/>
                </a:solidFill>
              </a:rPr>
              <a:t>Guide </a:t>
            </a:r>
            <a:r>
              <a:rPr lang="en-US" b="1" dirty="0" smtClean="0">
                <a:solidFill>
                  <a:schemeClr val="tx2"/>
                </a:solidFill>
              </a:rPr>
              <a:t>notices and other policy related documents</a:t>
            </a:r>
            <a:endParaRPr lang="en-US" b="1" dirty="0">
              <a:solidFill>
                <a:schemeClr val="tx2"/>
              </a:solidFill>
            </a:endParaRPr>
          </a:p>
          <a:p>
            <a:pPr>
              <a:lnSpc>
                <a:spcPct val="120000"/>
              </a:lnSpc>
              <a:spcBef>
                <a:spcPts val="600"/>
              </a:spcBef>
            </a:pPr>
            <a:r>
              <a:rPr lang="en-US" b="1" dirty="0" smtClean="0">
                <a:solidFill>
                  <a:schemeClr val="tx2"/>
                </a:solidFill>
              </a:rPr>
              <a:t>Public website</a:t>
            </a:r>
          </a:p>
          <a:p>
            <a:pPr lvl="1">
              <a:lnSpc>
                <a:spcPct val="120000"/>
              </a:lnSpc>
              <a:spcBef>
                <a:spcPts val="600"/>
              </a:spcBef>
            </a:pPr>
            <a:r>
              <a:rPr lang="en-US" sz="1700" b="1" dirty="0">
                <a:hlinkClick r:id="rId4"/>
              </a:rPr>
              <a:t>http://</a:t>
            </a:r>
            <a:r>
              <a:rPr lang="en-US" sz="1700" b="1" dirty="0" smtClean="0">
                <a:hlinkClick r:id="rId4"/>
              </a:rPr>
              <a:t>grants.nih.gov/grants/funding/women_min/women_min.htm</a:t>
            </a:r>
            <a:r>
              <a:rPr lang="en-US" sz="1700" b="1" dirty="0" smtClean="0"/>
              <a:t> </a:t>
            </a:r>
          </a:p>
          <a:p>
            <a:pPr lvl="1">
              <a:lnSpc>
                <a:spcPct val="120000"/>
              </a:lnSpc>
              <a:spcBef>
                <a:spcPts val="600"/>
              </a:spcBef>
            </a:pPr>
            <a:endParaRPr lang="en-US" b="1" dirty="0">
              <a:solidFill>
                <a:schemeClr val="tx2"/>
              </a:solidFill>
            </a:endParaRPr>
          </a:p>
        </p:txBody>
      </p:sp>
      <p:sp>
        <p:nvSpPr>
          <p:cNvPr id="4" name="Slide Number Placeholder 3"/>
          <p:cNvSpPr>
            <a:spLocks noGrp="1"/>
          </p:cNvSpPr>
          <p:nvPr>
            <p:ph type="sldNum" sz="quarter" idx="10"/>
          </p:nvPr>
        </p:nvSpPr>
        <p:spPr>
          <a:xfrm>
            <a:off x="152400" y="6324600"/>
            <a:ext cx="457200" cy="366713"/>
          </a:xfrm>
        </p:spPr>
        <p:txBody>
          <a:bodyPr/>
          <a:lstStyle/>
          <a:p>
            <a:pPr>
              <a:defRPr/>
            </a:pPr>
            <a:fld id="{161627A0-52BE-49C3-90CB-787EE860760A}" type="slidenum">
              <a:rPr lang="en-US" sz="1200" b="1" smtClean="0">
                <a:solidFill>
                  <a:srgbClr val="00359E"/>
                </a:solidFill>
              </a:rPr>
              <a:pPr>
                <a:defRPr/>
              </a:pPr>
              <a:t>66</a:t>
            </a:fld>
            <a:endParaRPr lang="en-US" sz="1200" b="1" dirty="0">
              <a:solidFill>
                <a:srgbClr val="00359E"/>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066800"/>
            <a:ext cx="1985962" cy="1985962"/>
          </a:xfrm>
          <a:prstGeom prst="rect">
            <a:avLst/>
          </a:prstGeom>
        </p:spPr>
      </p:pic>
    </p:spTree>
    <p:extLst>
      <p:ext uri="{BB962C8B-B14F-4D97-AF65-F5344CB8AC3E}">
        <p14:creationId xmlns:p14="http://schemas.microsoft.com/office/powerpoint/2010/main" val="3458735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1627A0-52BE-49C3-90CB-787EE860760A}" type="slidenum">
              <a:rPr lang="en-US" smtClean="0">
                <a:solidFill>
                  <a:prstClr val="black"/>
                </a:solidFill>
              </a:rPr>
              <a:pPr>
                <a:defRPr/>
              </a:pPr>
              <a:t>67</a:t>
            </a:fld>
            <a:endParaRPr lang="en-US" dirty="0">
              <a:solidFill>
                <a:prstClr val="black"/>
              </a:solidFill>
            </a:endParaRPr>
          </a:p>
        </p:txBody>
      </p:sp>
      <p:pic>
        <p:nvPicPr>
          <p:cNvPr id="7170" name="Picture 2" descr="Image result for contac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957" y="152400"/>
            <a:ext cx="228044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302" y="4581357"/>
            <a:ext cx="2156298" cy="2156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2102" y="533400"/>
            <a:ext cx="8610600" cy="4467057"/>
          </a:xfrm>
          <a:prstGeom prst="rect">
            <a:avLst/>
          </a:prstGeom>
        </p:spPr>
        <p:txBody>
          <a:bodyPr wrap="square">
            <a:spAutoFit/>
          </a:bodyPr>
          <a:lstStyle/>
          <a:p>
            <a:pPr marL="0" indent="0" eaLnBrk="1" hangingPunct="1">
              <a:lnSpc>
                <a:spcPct val="150000"/>
              </a:lnSpc>
              <a:buNone/>
              <a:defRPr/>
            </a:pPr>
            <a:r>
              <a:rPr lang="en-US" altLang="en-US" sz="2400" b="1" dirty="0" smtClean="0">
                <a:latin typeface="Calibri" pitchFamily="34" charset="0"/>
                <a:ea typeface="Geneva"/>
                <a:cs typeface="Calibri" pitchFamily="34" charset="0"/>
              </a:rPr>
              <a:t>Contact OHRP:</a:t>
            </a:r>
          </a:p>
          <a:p>
            <a:pPr marL="0" indent="0" eaLnBrk="1" hangingPunct="1">
              <a:lnSpc>
                <a:spcPct val="150000"/>
              </a:lnSpc>
              <a:buNone/>
              <a:defRPr/>
            </a:pPr>
            <a:r>
              <a:rPr lang="en-US" altLang="en-US" sz="2400" b="1" dirty="0" smtClean="0">
                <a:latin typeface="Calibri" pitchFamily="34" charset="0"/>
                <a:ea typeface="Geneva"/>
                <a:cs typeface="Calibri" pitchFamily="34" charset="0"/>
              </a:rPr>
              <a:t>Inquiries </a:t>
            </a:r>
            <a:r>
              <a:rPr lang="en-US" altLang="en-US" sz="2400" dirty="0">
                <a:latin typeface="Calibri" pitchFamily="34" charset="0"/>
                <a:ea typeface="Geneva"/>
                <a:cs typeface="Calibri" pitchFamily="34" charset="0"/>
              </a:rPr>
              <a:t>(policies and regulations): </a:t>
            </a:r>
            <a:r>
              <a:rPr lang="en-US" altLang="en-US" sz="2400" dirty="0">
                <a:latin typeface="Calibri" pitchFamily="34" charset="0"/>
                <a:ea typeface="Geneva"/>
                <a:cs typeface="Calibri" pitchFamily="34" charset="0"/>
                <a:hlinkClick r:id="rId4"/>
              </a:rPr>
              <a:t>OHRP@hhs.gov</a:t>
            </a:r>
            <a:r>
              <a:rPr lang="en-US" altLang="en-US" sz="2400" dirty="0">
                <a:latin typeface="Calibri" pitchFamily="34" charset="0"/>
                <a:ea typeface="Geneva"/>
                <a:cs typeface="Calibri" pitchFamily="34" charset="0"/>
              </a:rPr>
              <a:t> </a:t>
            </a:r>
          </a:p>
          <a:p>
            <a:pPr marL="0" indent="0">
              <a:lnSpc>
                <a:spcPct val="150000"/>
              </a:lnSpc>
              <a:buNone/>
              <a:defRPr/>
            </a:pPr>
            <a:r>
              <a:rPr lang="en-US" altLang="en-US" sz="2400" b="1" dirty="0">
                <a:latin typeface="Calibri" pitchFamily="34" charset="0"/>
                <a:ea typeface="Geneva"/>
                <a:cs typeface="Calibri" pitchFamily="34" charset="0"/>
              </a:rPr>
              <a:t>Inquiries </a:t>
            </a:r>
            <a:r>
              <a:rPr lang="en-US" altLang="en-US" sz="2400" dirty="0">
                <a:latin typeface="Calibri" pitchFamily="34" charset="0"/>
                <a:ea typeface="Geneva"/>
                <a:cs typeface="Calibri" pitchFamily="34" charset="0"/>
              </a:rPr>
              <a:t>(education activities)</a:t>
            </a:r>
            <a:r>
              <a:rPr lang="en-US" altLang="en-US" sz="2400" b="1" dirty="0">
                <a:latin typeface="Calibri" pitchFamily="34" charset="0"/>
                <a:ea typeface="Geneva"/>
                <a:cs typeface="Calibri" pitchFamily="34" charset="0"/>
              </a:rPr>
              <a:t>: </a:t>
            </a:r>
            <a:r>
              <a:rPr lang="en-US" altLang="en-US" sz="2400" dirty="0" smtClean="0">
                <a:latin typeface="Calibri" pitchFamily="34" charset="0"/>
                <a:ea typeface="Geneva"/>
                <a:cs typeface="Calibri" pitchFamily="34" charset="0"/>
                <a:hlinkClick r:id="rId5"/>
              </a:rPr>
              <a:t>OHRP-Edu@hhs.gov</a:t>
            </a:r>
            <a:endParaRPr lang="en-US" altLang="en-US" sz="2400" dirty="0" smtClean="0">
              <a:latin typeface="Calibri" pitchFamily="34" charset="0"/>
              <a:ea typeface="Geneva"/>
              <a:cs typeface="Calibri" pitchFamily="34" charset="0"/>
            </a:endParaRPr>
          </a:p>
          <a:p>
            <a:pPr marL="0" indent="0">
              <a:lnSpc>
                <a:spcPct val="150000"/>
              </a:lnSpc>
              <a:buNone/>
              <a:defRPr/>
            </a:pPr>
            <a:endParaRPr lang="en-US" altLang="en-US" sz="2400" dirty="0">
              <a:latin typeface="Calibri" pitchFamily="34" charset="0"/>
              <a:ea typeface="Geneva"/>
              <a:cs typeface="Calibri" pitchFamily="34" charset="0"/>
            </a:endParaRPr>
          </a:p>
          <a:p>
            <a:pPr marL="0" indent="0">
              <a:lnSpc>
                <a:spcPct val="150000"/>
              </a:lnSpc>
              <a:buNone/>
              <a:defRPr/>
            </a:pPr>
            <a:r>
              <a:rPr lang="en-US" altLang="en-US" sz="2400" b="1" dirty="0" smtClean="0">
                <a:latin typeface="Calibri" pitchFamily="34" charset="0"/>
                <a:ea typeface="Geneva"/>
                <a:cs typeface="Calibri" pitchFamily="34" charset="0"/>
              </a:rPr>
              <a:t>Contact NIH Human Subjects Team:</a:t>
            </a:r>
            <a:r>
              <a:rPr lang="en-US" altLang="en-US" sz="2400" dirty="0" smtClean="0">
                <a:latin typeface="Calibri" pitchFamily="34" charset="0"/>
                <a:ea typeface="Geneva"/>
                <a:cs typeface="Calibri" pitchFamily="34" charset="0"/>
              </a:rPr>
              <a:t> </a:t>
            </a:r>
            <a:r>
              <a:rPr lang="en-US" altLang="en-US" sz="2400" dirty="0" smtClean="0">
                <a:latin typeface="Calibri" pitchFamily="34" charset="0"/>
                <a:ea typeface="Geneva"/>
                <a:cs typeface="Calibri" pitchFamily="34" charset="0"/>
                <a:hlinkClick r:id="rId6"/>
              </a:rPr>
              <a:t>OEP-HS@mail.nih.gov</a:t>
            </a:r>
            <a:endParaRPr lang="en-US" altLang="en-US" sz="2400" dirty="0" smtClean="0">
              <a:latin typeface="Calibri" pitchFamily="34" charset="0"/>
              <a:ea typeface="Geneva"/>
              <a:cs typeface="Calibri" pitchFamily="34" charset="0"/>
            </a:endParaRPr>
          </a:p>
          <a:p>
            <a:pPr marL="0" indent="0">
              <a:lnSpc>
                <a:spcPct val="150000"/>
              </a:lnSpc>
              <a:buNone/>
              <a:defRPr/>
            </a:pPr>
            <a:endParaRPr lang="en-US" altLang="en-US" sz="2400" dirty="0" smtClean="0">
              <a:latin typeface="Calibri" pitchFamily="34" charset="0"/>
              <a:ea typeface="Geneva"/>
              <a:cs typeface="Calibri" pitchFamily="34" charset="0"/>
            </a:endParaRPr>
          </a:p>
          <a:p>
            <a:pPr marL="0" indent="0">
              <a:lnSpc>
                <a:spcPct val="150000"/>
              </a:lnSpc>
              <a:buNone/>
              <a:defRPr/>
            </a:pPr>
            <a:r>
              <a:rPr lang="en-US" altLang="en-US" sz="2400" b="1" dirty="0" smtClean="0">
                <a:latin typeface="Calibri" pitchFamily="34" charset="0"/>
                <a:ea typeface="Geneva"/>
                <a:cs typeface="Calibri" pitchFamily="34" charset="0"/>
              </a:rPr>
              <a:t>Contact NIH Inclusion Policy Office: </a:t>
            </a:r>
            <a:r>
              <a:rPr lang="en-US" altLang="en-US" sz="2400" dirty="0" smtClean="0">
                <a:latin typeface="Calibri" pitchFamily="34" charset="0"/>
                <a:ea typeface="Geneva"/>
                <a:cs typeface="Calibri" pitchFamily="34" charset="0"/>
                <a:hlinkClick r:id="rId7"/>
              </a:rPr>
              <a:t>Inclusion@od.nih.gov</a:t>
            </a:r>
            <a:endParaRPr lang="en-US" altLang="en-US" sz="2400" dirty="0" smtClean="0">
              <a:latin typeface="Calibri" pitchFamily="34" charset="0"/>
              <a:ea typeface="Geneva"/>
              <a:cs typeface="Calibri" pitchFamily="34" charset="0"/>
            </a:endParaRPr>
          </a:p>
          <a:p>
            <a:pPr marL="0" indent="0">
              <a:lnSpc>
                <a:spcPct val="150000"/>
              </a:lnSpc>
              <a:buNone/>
              <a:defRPr/>
            </a:pPr>
            <a:endParaRPr lang="en-US" altLang="en-US" sz="2400" dirty="0">
              <a:latin typeface="Calibri" pitchFamily="34" charset="0"/>
              <a:ea typeface="Geneva"/>
              <a:cs typeface="Calibri" pitchFamily="34" charset="0"/>
            </a:endParaRPr>
          </a:p>
        </p:txBody>
      </p:sp>
    </p:spTree>
    <p:extLst>
      <p:ext uri="{BB962C8B-B14F-4D97-AF65-F5344CB8AC3E}">
        <p14:creationId xmlns:p14="http://schemas.microsoft.com/office/powerpoint/2010/main" val="330670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6575"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04617B"/>
                </a:solidFill>
                <a:cs typeface="Tahoma" pitchFamily="34" charset="0"/>
              </a:rPr>
              <a:t>Historical Cases Led to Regulations</a:t>
            </a:r>
          </a:p>
        </p:txBody>
      </p:sp>
      <p:pic>
        <p:nvPicPr>
          <p:cNvPr id="74755" name="Picture 4" descr="Picture shows a man receiving a shot from another man"/>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828800"/>
            <a:ext cx="2362200" cy="1806575"/>
          </a:xfrm>
          <a:extLst>
            <a:ext uri="{91240B29-F687-4F45-9708-019B960494DF}">
              <a14:hiddenLine xmlns:a14="http://schemas.microsoft.com/office/drawing/2010/main" w="12700">
                <a:solidFill>
                  <a:srgbClr val="000000"/>
                </a:solidFill>
                <a:miter lim="800000"/>
                <a:headEnd/>
                <a:tailEnd/>
              </a14:hiddenLine>
            </a:ext>
          </a:extLst>
        </p:spPr>
      </p:pic>
      <p:sp>
        <p:nvSpPr>
          <p:cNvPr id="7" name="Rounded Rectangle 6"/>
          <p:cNvSpPr/>
          <p:nvPr/>
        </p:nvSpPr>
        <p:spPr>
          <a:xfrm>
            <a:off x="2096063" y="3962400"/>
            <a:ext cx="6049962" cy="2209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11" name="Curved Left Arrow 10"/>
          <p:cNvSpPr/>
          <p:nvPr/>
        </p:nvSpPr>
        <p:spPr>
          <a:xfrm rot="19962822" flipH="1">
            <a:off x="512746" y="3564079"/>
            <a:ext cx="1009350" cy="2128967"/>
          </a:xfrm>
          <a:prstGeom prst="curvedLeftArrow">
            <a:avLst>
              <a:gd name="adj1" fmla="val 25000"/>
              <a:gd name="adj2" fmla="val 373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black"/>
              </a:solidFill>
            </a:endParaRPr>
          </a:p>
        </p:txBody>
      </p:sp>
      <p:sp>
        <p:nvSpPr>
          <p:cNvPr id="74759" name="Slide Number Placeholder 11"/>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B00B312-2E82-400F-BDB7-5FD7388DCBC4}" type="slidenum">
              <a:rPr lang="en-US" altLang="en-US" smtClean="0">
                <a:solidFill>
                  <a:prstClr val="black"/>
                </a:solidFill>
              </a:rPr>
              <a:pPr eaLnBrk="1" hangingPunct="1">
                <a:defRPr/>
              </a:pPr>
              <a:t>7</a:t>
            </a:fld>
            <a:endParaRPr lang="en-US" altLang="en-US" smtClean="0">
              <a:solidFill>
                <a:prstClr val="black"/>
              </a:solidFill>
            </a:endParaRPr>
          </a:p>
        </p:txBody>
      </p:sp>
      <p:sp>
        <p:nvSpPr>
          <p:cNvPr id="9" name="Content Placeholder 5"/>
          <p:cNvSpPr>
            <a:spLocks noGrp="1"/>
          </p:cNvSpPr>
          <p:nvPr>
            <p:ph sz="half" idx="1"/>
          </p:nvPr>
        </p:nvSpPr>
        <p:spPr bwMode="auto">
          <a:xfrm>
            <a:off x="1017421" y="1600200"/>
            <a:ext cx="4038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marL="0" indent="0" eaLnBrk="1" hangingPunct="1">
              <a:spcBef>
                <a:spcPct val="0"/>
              </a:spcBef>
              <a:spcAft>
                <a:spcPts val="1200"/>
              </a:spcAft>
              <a:buNone/>
            </a:pPr>
            <a:endParaRPr lang="en-US" altLang="en-US" sz="2400" b="1" dirty="0" smtClean="0">
              <a:solidFill>
                <a:schemeClr val="tx2"/>
              </a:solidFill>
              <a:cs typeface="Tahoma" pitchFamily="34" charset="0"/>
            </a:endParaRPr>
          </a:p>
          <a:p>
            <a:pPr marL="0" indent="0" eaLnBrk="1" hangingPunct="1">
              <a:spcBef>
                <a:spcPct val="0"/>
              </a:spcBef>
              <a:spcAft>
                <a:spcPts val="1200"/>
              </a:spcAft>
              <a:buNone/>
            </a:pPr>
            <a:r>
              <a:rPr lang="en-US" altLang="en-US" sz="2400" b="1" dirty="0" smtClean="0">
                <a:solidFill>
                  <a:schemeClr val="tx2"/>
                </a:solidFill>
                <a:cs typeface="Tahoma" pitchFamily="34" charset="0"/>
              </a:rPr>
              <a:t>For example: </a:t>
            </a:r>
          </a:p>
          <a:p>
            <a:pPr marL="0" indent="0" eaLnBrk="1" hangingPunct="1">
              <a:spcBef>
                <a:spcPct val="0"/>
              </a:spcBef>
              <a:spcAft>
                <a:spcPts val="1200"/>
              </a:spcAft>
              <a:buNone/>
            </a:pPr>
            <a:r>
              <a:rPr lang="en-US" altLang="en-US" sz="2400" b="1" dirty="0" smtClean="0">
                <a:solidFill>
                  <a:schemeClr val="tx2"/>
                </a:solidFill>
                <a:cs typeface="Tahoma" pitchFamily="34" charset="0"/>
              </a:rPr>
              <a:t>Tuskegee </a:t>
            </a:r>
            <a:r>
              <a:rPr lang="en-US" altLang="en-US" sz="2400" b="1" dirty="0">
                <a:solidFill>
                  <a:schemeClr val="tx2"/>
                </a:solidFill>
                <a:cs typeface="Tahoma" pitchFamily="34" charset="0"/>
              </a:rPr>
              <a:t>Syphilis Study (1933-72)</a:t>
            </a:r>
            <a:endParaRPr lang="en-US" altLang="en-US" sz="2400" dirty="0" smtClean="0">
              <a:cs typeface="Tahoma" pitchFamily="34" charset="0"/>
            </a:endParaRPr>
          </a:p>
          <a:p>
            <a:pPr eaLnBrk="1" hangingPunct="1">
              <a:spcBef>
                <a:spcPct val="0"/>
              </a:spcBef>
              <a:buFont typeface="Wingdings" pitchFamily="2" charset="2"/>
              <a:buChar char="Ø"/>
            </a:pPr>
            <a:endParaRPr lang="en-US" altLang="en-US" sz="2400" dirty="0" smtClean="0">
              <a:cs typeface="Tahoma" pitchFamily="34" charset="0"/>
            </a:endParaRPr>
          </a:p>
          <a:p>
            <a:pPr eaLnBrk="1" hangingPunct="1">
              <a:buFont typeface="Arial" charset="0"/>
              <a:buChar char="•"/>
            </a:pPr>
            <a:endParaRPr lang="en-US" altLang="en-US" dirty="0" smtClean="0"/>
          </a:p>
        </p:txBody>
      </p:sp>
      <p:sp>
        <p:nvSpPr>
          <p:cNvPr id="10" name="Content Placeholder 5"/>
          <p:cNvSpPr>
            <a:spLocks noGrp="1"/>
          </p:cNvSpPr>
          <p:nvPr/>
        </p:nvSpPr>
        <p:spPr bwMode="auto">
          <a:xfrm>
            <a:off x="2362200" y="3962400"/>
            <a:ext cx="579119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marL="0" indent="0">
              <a:spcAft>
                <a:spcPts val="1200"/>
              </a:spcAft>
              <a:buClr>
                <a:srgbClr val="DBF5F9"/>
              </a:buClr>
              <a:buFont typeface="Wingdings" pitchFamily="2" charset="2"/>
              <a:buNone/>
            </a:pPr>
            <a:r>
              <a:rPr lang="en-US" altLang="en-US" sz="2400" b="1" kern="0" dirty="0" smtClean="0">
                <a:solidFill>
                  <a:srgbClr val="04617B"/>
                </a:solidFill>
                <a:cs typeface="Tahoma" pitchFamily="34" charset="0"/>
              </a:rPr>
              <a:t>Led </a:t>
            </a:r>
            <a:r>
              <a:rPr lang="en-US" altLang="en-US" sz="2400" b="1" kern="0" dirty="0">
                <a:solidFill>
                  <a:srgbClr val="04617B"/>
                </a:solidFill>
                <a:cs typeface="Tahoma" pitchFamily="34" charset="0"/>
              </a:rPr>
              <a:t>to:</a:t>
            </a:r>
            <a:endParaRPr lang="en-US" altLang="en-US" sz="2400" kern="0" dirty="0">
              <a:solidFill>
                <a:prstClr val="black"/>
              </a:solidFill>
              <a:cs typeface="Tahoma" pitchFamily="34" charset="0"/>
            </a:endParaRPr>
          </a:p>
          <a:p>
            <a:pPr marL="914400" lvl="2" indent="0">
              <a:buClr>
                <a:srgbClr val="0F6FC6"/>
              </a:buClr>
              <a:buFont typeface="Wingdings" pitchFamily="2" charset="2"/>
              <a:buNone/>
            </a:pPr>
            <a:r>
              <a:rPr lang="en-US" altLang="en-US" sz="2200" b="1" dirty="0">
                <a:solidFill>
                  <a:srgbClr val="04617B"/>
                </a:solidFill>
              </a:rPr>
              <a:t>1974: National Research Act</a:t>
            </a:r>
          </a:p>
          <a:p>
            <a:pPr marL="914400" lvl="2" indent="0">
              <a:buClr>
                <a:srgbClr val="0F6FC6"/>
              </a:buClr>
              <a:buFont typeface="Wingdings" pitchFamily="2" charset="2"/>
              <a:buNone/>
            </a:pPr>
            <a:r>
              <a:rPr lang="en-US" altLang="en-US" sz="2200" b="1" dirty="0">
                <a:solidFill>
                  <a:srgbClr val="04617B"/>
                </a:solidFill>
              </a:rPr>
              <a:t>1979: </a:t>
            </a:r>
            <a:r>
              <a:rPr lang="en-US" altLang="en-US" sz="2200" b="1" i="1" dirty="0">
                <a:solidFill>
                  <a:srgbClr val="04617B"/>
                </a:solidFill>
              </a:rPr>
              <a:t>Belmont Report</a:t>
            </a:r>
          </a:p>
          <a:p>
            <a:pPr marL="914400" lvl="2" indent="0">
              <a:buClr>
                <a:srgbClr val="0F6FC6"/>
              </a:buClr>
              <a:buFont typeface="Wingdings" pitchFamily="2" charset="2"/>
              <a:buNone/>
            </a:pPr>
            <a:r>
              <a:rPr lang="en-US" altLang="en-US" sz="2200" b="1" dirty="0">
                <a:solidFill>
                  <a:srgbClr val="04617B"/>
                </a:solidFill>
              </a:rPr>
              <a:t>1991: Protection of Human Subjects   	regulations, 45 CFR 46</a:t>
            </a:r>
          </a:p>
          <a:p>
            <a:pPr eaLnBrk="1" hangingPunct="1">
              <a:spcBef>
                <a:spcPct val="0"/>
              </a:spcBef>
              <a:buClr>
                <a:srgbClr val="DBF5F9"/>
              </a:buClr>
              <a:buFont typeface="Wingdings" pitchFamily="2" charset="2"/>
              <a:buChar char="Ø"/>
            </a:pPr>
            <a:endParaRPr lang="en-US" altLang="en-US" sz="2400" dirty="0" smtClean="0">
              <a:solidFill>
                <a:prstClr val="black"/>
              </a:solidFill>
              <a:cs typeface="Tahoma" pitchFamily="34" charset="0"/>
            </a:endParaRPr>
          </a:p>
          <a:p>
            <a:pPr eaLnBrk="1" hangingPunct="1">
              <a:buClr>
                <a:srgbClr val="DBF5F9"/>
              </a:buClr>
              <a:buFont typeface="Arial" charset="0"/>
              <a:buChar char="•"/>
            </a:pPr>
            <a:endParaRPr lang="en-US" altLang="en-US" dirty="0" smtClean="0">
              <a:solidFill>
                <a:prstClr val="black"/>
              </a:solidFill>
            </a:endParaRPr>
          </a:p>
        </p:txBody>
      </p:sp>
    </p:spTree>
    <p:extLst>
      <p:ext uri="{BB962C8B-B14F-4D97-AF65-F5344CB8AC3E}">
        <p14:creationId xmlns:p14="http://schemas.microsoft.com/office/powerpoint/2010/main" val="78432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7620000" cy="990600"/>
          </a:xfrm>
        </p:spPr>
        <p:txBody>
          <a:bodyPr/>
          <a:lstStyle/>
          <a:p>
            <a:pPr eaLnBrk="1" hangingPunct="1">
              <a:defRPr/>
            </a:pPr>
            <a:r>
              <a:rPr lang="en-US" altLang="en-US" sz="4000" b="1" dirty="0" smtClean="0">
                <a:solidFill>
                  <a:schemeClr val="accent3">
                    <a:lumMod val="50000"/>
                  </a:schemeClr>
                </a:solidFill>
                <a:cs typeface="Tahoma" pitchFamily="34" charset="0"/>
              </a:rPr>
              <a:t>The Belmont Report</a:t>
            </a:r>
          </a:p>
        </p:txBody>
      </p:sp>
      <p:sp>
        <p:nvSpPr>
          <p:cNvPr id="5" name="Rectangle 3"/>
          <p:cNvSpPr>
            <a:spLocks noGrp="1" noChangeArrowheads="1"/>
          </p:cNvSpPr>
          <p:nvPr>
            <p:ph sz="half" idx="1"/>
          </p:nvPr>
        </p:nvSpPr>
        <p:spPr>
          <a:xfrm>
            <a:off x="381000" y="1371600"/>
            <a:ext cx="5562600" cy="4864100"/>
          </a:xfrm>
        </p:spPr>
        <p:txBody>
          <a:bodyPr rtlCol="0">
            <a:normAutofit/>
          </a:bodyPr>
          <a:lstStyle/>
          <a:p>
            <a:pPr marL="114300" indent="0" algn="ctr" eaLnBrk="1" fontAlgn="auto" hangingPunct="1">
              <a:lnSpc>
                <a:spcPct val="150000"/>
              </a:lnSpc>
              <a:spcAft>
                <a:spcPts val="0"/>
              </a:spcAft>
              <a:buFont typeface="Arial" panose="020B0604020202020204" pitchFamily="34" charset="0"/>
              <a:buNone/>
              <a:defRPr/>
            </a:pPr>
            <a:r>
              <a:rPr lang="en-US" b="1" u="sng" dirty="0" smtClean="0">
                <a:solidFill>
                  <a:schemeClr val="bg2">
                    <a:lumMod val="25000"/>
                  </a:schemeClr>
                </a:solidFill>
                <a:ea typeface="Tahoma" panose="020B0604030504040204" pitchFamily="34" charset="0"/>
                <a:cs typeface="Tahoma" panose="020B0604030504040204" pitchFamily="34" charset="0"/>
              </a:rPr>
              <a:t>Main Principles</a:t>
            </a:r>
          </a:p>
          <a:p>
            <a:pPr marL="571500" indent="-457200" eaLnBrk="1" fontAlgn="auto" hangingPunct="1">
              <a:lnSpc>
                <a:spcPct val="150000"/>
              </a:lnSpc>
              <a:spcAft>
                <a:spcPts val="0"/>
              </a:spcAft>
              <a:buClr>
                <a:schemeClr val="tx2"/>
              </a:buClr>
              <a:defRPr/>
            </a:pPr>
            <a:r>
              <a:rPr lang="en-US" b="1" dirty="0" smtClean="0">
                <a:ea typeface="Tahoma" panose="020B0604030504040204" pitchFamily="34" charset="0"/>
                <a:cs typeface="Tahoma" panose="020B0604030504040204" pitchFamily="34" charset="0"/>
              </a:rPr>
              <a:t>Respect </a:t>
            </a:r>
            <a:r>
              <a:rPr lang="en-US" b="1" dirty="0">
                <a:ea typeface="Tahoma" panose="020B0604030504040204" pitchFamily="34" charset="0"/>
                <a:cs typeface="Tahoma" panose="020B0604030504040204" pitchFamily="34" charset="0"/>
              </a:rPr>
              <a:t>for </a:t>
            </a:r>
            <a:r>
              <a:rPr lang="en-US" b="1" dirty="0" smtClean="0">
                <a:ea typeface="Tahoma" panose="020B0604030504040204" pitchFamily="34" charset="0"/>
                <a:cs typeface="Tahoma" panose="020B0604030504040204" pitchFamily="34" charset="0"/>
              </a:rPr>
              <a:t>Person</a:t>
            </a:r>
            <a:r>
              <a:rPr lang="en-US" sz="2400" b="1" dirty="0" smtClean="0">
                <a:ea typeface="Tahoma" panose="020B0604030504040204" pitchFamily="34" charset="0"/>
                <a:cs typeface="Tahoma" panose="020B0604030504040204" pitchFamily="34" charset="0"/>
              </a:rPr>
              <a:t>s</a:t>
            </a:r>
          </a:p>
          <a:p>
            <a:pPr lvl="1" eaLnBrk="1" fontAlgn="auto" hangingPunct="1">
              <a:spcBef>
                <a:spcPts val="0"/>
              </a:spcBef>
              <a:spcAft>
                <a:spcPts val="0"/>
              </a:spcAft>
              <a:buFont typeface="Wingdings" panose="05000000000000000000" pitchFamily="2" charset="2"/>
              <a:buChar char="§"/>
              <a:defRPr/>
            </a:pPr>
            <a:r>
              <a:rPr lang="en-US" dirty="0" smtClean="0">
                <a:ea typeface="Tahoma" panose="020B0604030504040204" pitchFamily="34" charset="0"/>
                <a:cs typeface="Tahoma" panose="020B0604030504040204" pitchFamily="34" charset="0"/>
              </a:rPr>
              <a:t>Promoting autonomy</a:t>
            </a:r>
            <a:endParaRPr lang="en-US" dirty="0">
              <a:ea typeface="Tahoma" panose="020B0604030504040204" pitchFamily="34" charset="0"/>
              <a:cs typeface="Tahoma" panose="020B0604030504040204" pitchFamily="34" charset="0"/>
            </a:endParaRPr>
          </a:p>
          <a:p>
            <a:pPr marL="571500" indent="-457200" eaLnBrk="1" fontAlgn="auto" hangingPunct="1">
              <a:lnSpc>
                <a:spcPct val="150000"/>
              </a:lnSpc>
              <a:spcAft>
                <a:spcPts val="0"/>
              </a:spcAft>
              <a:buClr>
                <a:schemeClr val="tx2"/>
              </a:buClr>
              <a:defRPr/>
            </a:pPr>
            <a:r>
              <a:rPr lang="en-US" b="1" dirty="0" smtClean="0">
                <a:ea typeface="Tahoma" panose="020B0604030504040204" pitchFamily="34" charset="0"/>
                <a:cs typeface="Tahoma" panose="020B0604030504040204" pitchFamily="34" charset="0"/>
              </a:rPr>
              <a:t>Beneficence</a:t>
            </a:r>
          </a:p>
          <a:p>
            <a:pPr lvl="1" eaLnBrk="1" fontAlgn="auto" hangingPunct="1">
              <a:spcBef>
                <a:spcPts val="0"/>
              </a:spcBef>
              <a:spcAft>
                <a:spcPts val="0"/>
              </a:spcAft>
              <a:buFont typeface="Wingdings" panose="05000000000000000000" pitchFamily="2" charset="2"/>
              <a:buChar char="§"/>
              <a:defRPr/>
            </a:pPr>
            <a:r>
              <a:rPr lang="en-US" dirty="0" smtClean="0">
                <a:ea typeface="Tahoma" panose="020B0604030504040204" pitchFamily="34" charset="0"/>
                <a:cs typeface="Tahoma" panose="020B0604030504040204" pitchFamily="34" charset="0"/>
              </a:rPr>
              <a:t>Maximize benefits; minimize harms</a:t>
            </a:r>
            <a:endParaRPr lang="en-US" dirty="0">
              <a:ea typeface="Tahoma" panose="020B0604030504040204" pitchFamily="34" charset="0"/>
              <a:cs typeface="Tahoma" panose="020B0604030504040204" pitchFamily="34" charset="0"/>
            </a:endParaRPr>
          </a:p>
          <a:p>
            <a:pPr marL="571500" indent="-457200" eaLnBrk="1" fontAlgn="auto" hangingPunct="1">
              <a:lnSpc>
                <a:spcPct val="150000"/>
              </a:lnSpc>
              <a:spcAft>
                <a:spcPts val="0"/>
              </a:spcAft>
              <a:buClr>
                <a:schemeClr val="tx2"/>
              </a:buClr>
              <a:defRPr/>
            </a:pPr>
            <a:r>
              <a:rPr lang="en-US" b="1" dirty="0" smtClean="0">
                <a:ea typeface="Tahoma" panose="020B0604030504040204" pitchFamily="34" charset="0"/>
                <a:cs typeface="Tahoma" panose="020B0604030504040204" pitchFamily="34" charset="0"/>
              </a:rPr>
              <a:t>Justice</a:t>
            </a:r>
          </a:p>
          <a:p>
            <a:pPr lvl="1" eaLnBrk="1" fontAlgn="auto" hangingPunct="1">
              <a:spcBef>
                <a:spcPts val="0"/>
              </a:spcBef>
              <a:spcAft>
                <a:spcPts val="0"/>
              </a:spcAft>
              <a:buFont typeface="Wingdings" panose="05000000000000000000" pitchFamily="2" charset="2"/>
              <a:buChar char="§"/>
              <a:defRPr/>
            </a:pPr>
            <a:r>
              <a:rPr lang="en-US" dirty="0" smtClean="0">
                <a:ea typeface="Tahoma" panose="020B0604030504040204" pitchFamily="34" charset="0"/>
                <a:cs typeface="Tahoma" panose="020B0604030504040204" pitchFamily="34" charset="0"/>
              </a:rPr>
              <a:t>Ensure equitable distribution of burden and benefits</a:t>
            </a:r>
            <a:endParaRPr lang="en-US" dirty="0">
              <a:ea typeface="Tahoma" panose="020B0604030504040204" pitchFamily="34" charset="0"/>
              <a:cs typeface="Tahoma" panose="020B0604030504040204" pitchFamily="34" charset="0"/>
            </a:endParaRPr>
          </a:p>
        </p:txBody>
      </p:sp>
      <p:sp>
        <p:nvSpPr>
          <p:cNvPr id="75780" name="Slide Number Placeholder 3"/>
          <p:cNvSpPr>
            <a:spLocks noGrp="1"/>
          </p:cNvSpPr>
          <p:nvPr>
            <p:ph type="sldNum" sz="quarter" idx="12"/>
          </p:nvPr>
        </p:nvSpPr>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A6D51C2-C88D-4E72-9745-E0EFF74706C9}" type="slidenum">
              <a:rPr lang="en-US" altLang="en-US" smtClean="0">
                <a:solidFill>
                  <a:prstClr val="black"/>
                </a:solidFill>
              </a:rPr>
              <a:pPr eaLnBrk="1" hangingPunct="1">
                <a:defRPr/>
              </a:pPr>
              <a:t>8</a:t>
            </a:fld>
            <a:endParaRPr lang="en-US" altLang="en-US" smtClean="0">
              <a:solidFill>
                <a:prstClr val="black"/>
              </a:solidFill>
            </a:endParaRPr>
          </a:p>
        </p:txBody>
      </p:sp>
      <p:pic>
        <p:nvPicPr>
          <p:cNvPr id="75781" name="Picture 2" descr="picture shows the cover of a book that says &quot;The Belmont Repo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6346">
            <a:off x="6029762" y="1961373"/>
            <a:ext cx="2549840" cy="331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873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sz="4000" b="1" dirty="0" smtClean="0"/>
              <a:t>HHS Regulations on Human Research Protections </a:t>
            </a:r>
            <a:r>
              <a:rPr lang="en-US" altLang="en-US" sz="3600" b="1" dirty="0" smtClean="0"/>
              <a:t>45 CFR Part 46</a:t>
            </a:r>
          </a:p>
        </p:txBody>
      </p:sp>
      <p:sp>
        <p:nvSpPr>
          <p:cNvPr id="76803" name="Content Placeholder 2"/>
          <p:cNvSpPr>
            <a:spLocks noGrp="1"/>
          </p:cNvSpPr>
          <p:nvPr>
            <p:ph sz="half" idx="1"/>
          </p:nvPr>
        </p:nvSpPr>
        <p:spPr>
          <a:xfrm>
            <a:off x="457200" y="1600200"/>
            <a:ext cx="8077200" cy="4530725"/>
          </a:xfrm>
        </p:spPr>
        <p:txBody>
          <a:bodyPr/>
          <a:lstStyle/>
          <a:p>
            <a:pPr eaLnBrk="1" hangingPunct="1">
              <a:spcAft>
                <a:spcPts val="1200"/>
              </a:spcAft>
              <a:buClr>
                <a:schemeClr val="tx2"/>
              </a:buClr>
            </a:pPr>
            <a:r>
              <a:rPr lang="en-US" altLang="en-US" sz="3200" b="1" dirty="0" smtClean="0"/>
              <a:t>Subpart A –</a:t>
            </a:r>
            <a:r>
              <a:rPr lang="en-US" altLang="en-US" sz="3200" b="1" dirty="0"/>
              <a:t> </a:t>
            </a:r>
            <a:r>
              <a:rPr lang="en-US" altLang="en-US" sz="3200" b="1" dirty="0" smtClean="0"/>
              <a:t>The Common Rule</a:t>
            </a:r>
          </a:p>
          <a:p>
            <a:pPr eaLnBrk="1" hangingPunct="1">
              <a:spcAft>
                <a:spcPts val="1200"/>
              </a:spcAft>
              <a:buClr>
                <a:schemeClr val="tx2"/>
              </a:buClr>
            </a:pPr>
            <a:r>
              <a:rPr lang="en-US" altLang="en-US" dirty="0" smtClean="0"/>
              <a:t>Subpart B – Pregnant women and fetuses</a:t>
            </a:r>
          </a:p>
          <a:p>
            <a:pPr eaLnBrk="1" hangingPunct="1">
              <a:spcAft>
                <a:spcPts val="1200"/>
              </a:spcAft>
              <a:buClr>
                <a:schemeClr val="tx2"/>
              </a:buClr>
            </a:pPr>
            <a:r>
              <a:rPr lang="en-US" altLang="en-US" dirty="0" smtClean="0"/>
              <a:t>Subpart C - Prisoners</a:t>
            </a:r>
          </a:p>
          <a:p>
            <a:pPr eaLnBrk="1" hangingPunct="1">
              <a:spcAft>
                <a:spcPts val="1200"/>
              </a:spcAft>
              <a:buClr>
                <a:schemeClr val="tx2"/>
              </a:buClr>
            </a:pPr>
            <a:r>
              <a:rPr lang="en-US" altLang="en-US" dirty="0" smtClean="0"/>
              <a:t>Subpart D – Children</a:t>
            </a:r>
          </a:p>
          <a:p>
            <a:pPr eaLnBrk="1" hangingPunct="1">
              <a:spcAft>
                <a:spcPts val="1200"/>
              </a:spcAft>
              <a:buClr>
                <a:schemeClr val="tx2"/>
              </a:buClr>
            </a:pPr>
            <a:r>
              <a:rPr lang="en-US" altLang="en-US" dirty="0" smtClean="0"/>
              <a:t>Subpart E – IRB Registration</a:t>
            </a:r>
          </a:p>
        </p:txBody>
      </p:sp>
      <p:sp>
        <p:nvSpPr>
          <p:cNvPr id="2" name="Slide Number Placeholder 1"/>
          <p:cNvSpPr>
            <a:spLocks noGrp="1"/>
          </p:cNvSpPr>
          <p:nvPr>
            <p:ph type="sldNum" sz="quarter" idx="12"/>
          </p:nvPr>
        </p:nvSpPr>
        <p:spPr/>
        <p:txBody>
          <a:bodyPr/>
          <a:lstStyle/>
          <a:p>
            <a:pPr>
              <a:defRPr/>
            </a:pPr>
            <a:fld id="{4479D4AD-A4D5-4A6D-B527-2FD3E84DEA5A}" type="slidenum">
              <a:rPr lang="en-US" altLang="en-US" smtClean="0">
                <a:solidFill>
                  <a:prstClr val="black"/>
                </a:solidFill>
              </a:rPr>
              <a:pPr>
                <a:defRPr/>
              </a:pPr>
              <a:t>9</a:t>
            </a:fld>
            <a:endParaRPr lang="en-US" altLang="en-US">
              <a:solidFill>
                <a:prstClr val="black"/>
              </a:solidFill>
            </a:endParaRPr>
          </a:p>
        </p:txBody>
      </p:sp>
    </p:spTree>
    <p:extLst>
      <p:ext uri="{BB962C8B-B14F-4D97-AF65-F5344CB8AC3E}">
        <p14:creationId xmlns:p14="http://schemas.microsoft.com/office/powerpoint/2010/main" val="3441462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B2BD1B6112C84FB3BA821B8366C4B9E2&lt;/guid&gt;&#10;        &lt;description /&gt;&#10;        &lt;date&gt;3/26/2015 4:01: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318015E3104EA58E0FCAD0EF5DE3D8&lt;/guid&gt;&#10;            &lt;repollguid&gt;E14EC104CD4248DF80BE97979CB7D70F&lt;/repollguid&gt;&#10;            &lt;sourceid&gt;86542DA39A4F4406B9683E1309DEE59B&lt;/sourceid&gt;&#10;            &lt;questiontext&gt;Example 3: Is it Exempt?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B54AC87155A40A8900C0BAF7A13E2B8&lt;/guid&gt;&#10;                    &lt;answertext&gt;Yes&lt;/answertext&gt;&#10;                    &lt;valuetype&gt;1&lt;/valuetype&gt;&#10;                &lt;/answer&gt;&#10;                &lt;answer&gt;&#10;                    &lt;guid&gt;6F4C7F631C62437F958E7E6B4D079420&lt;/guid&gt;&#10;                    &lt;answertext&gt;No&lt;/answertext&gt;&#10;                    &lt;valuetype&gt;-1&lt;/valuetype&gt;&#10;                &lt;/answer&gt;&#10;                &lt;answer&gt;&#10;                    &lt;guid&gt;B6F25E1ACE504C87B847383BDBAEE587&lt;/guid&gt;&#10;                    &lt;answertext&gt;I don’t know&lt;/answertext&gt;&#10;                    &lt;valuetype&gt;-1&lt;/valuetype&gt;&#10;                &lt;/answer&gt;&#10;            &lt;/answers&gt;&#10;        &lt;/multichoice&gt;&#10;    &lt;/questions&gt;&#10;&lt;/questionlist&gt;"/>
  <p:tag name="AUTOOPENPOLL" val="True"/>
  <p:tag name="AUTOFORMATCHART"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A team of physicians see a patient with an unusual constellation of symptoms. They run a variety of diagnostic tests and procedures. Results of the test do not yield a known diagnosis. They write a case summary of their observations and submit it to a medical journal for publication.Is this research?[;crlf;]2[;]2[;]2[;]False[;]1[;][;crlf;]2.5[;]2.5[;]0.5[;]0.25[;crlf;]0[;]-1[;]Yes1[;]Yes[;][;crlf;]1[;]1[;]No2[;]No[;][;crlf;]1[;]-1[;]I don’t know3[;]I don’t know[;]"/>
  <p:tag name="HASRESULTS" val="False"/>
  <p:tag name="TPQUESTIONXML" val="﻿&lt;?xml version=&quot;1.0&quot; encoding=&quot;utf-8&quot;?&gt;&#10;&lt;questionlist&gt;&#10;    &lt;properties&gt;&#10;        &lt;guid&gt;F32704687B81406BA6B1685657B47F7C&lt;/guid&gt;&#10;        &lt;description /&gt;&#10;        &lt;date&gt;3/26/2015 11:22:0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11C3627C4EC48658242A84793115DA1&lt;/guid&gt;&#10;            &lt;repollguid&gt;BDF4974E27D1482690CFF7AC66E244ED&lt;/repollguid&gt;&#10;            &lt;sourceid&gt;6F99F75053EE4B4F8ABDB5DD9ABF7AEE&lt;/sourceid&gt;&#10;            &lt;questiontext&gt;A team of physicians see a patient with an unusual constellation of symptoms. They run a variety of diagnostic tests and procedures. Results of the test do not yield a known diagnosis. They write a case summary of their observations and submit it to a medical journal for publication.Is this research?&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56E83BAA4284DA39877DE0874B8DCF4&lt;/guid&gt;&#10;                    &lt;answertext&gt;Yes&lt;/answertext&gt;&#10;                    &lt;valuetype&gt;-1&lt;/valuetype&gt;&#10;                &lt;/answer&gt;&#10;                &lt;answer&gt;&#10;                    &lt;guid&gt;32BB940C819C4E68BB97F61653D3AAFB&lt;/guid&gt;&#10;                    &lt;answertext&gt;No&lt;/answertext&gt;&#10;                    &lt;valuetype&gt;1&lt;/valuetype&gt;&#10;                &lt;/answer&gt;&#10;                &lt;answer&gt;&#10;                    &lt;guid&gt;196EC35676FC4645951CF5CA0CBEF987&lt;/guid&gt;&#10;                    &lt;answertext&gt;I don’t know&lt;/answertext&gt;&#10;                    &lt;valuetype&gt;-1&lt;/valuetype&gt;&#10;                &lt;/answer&gt;&#10;            &lt;/answers&gt;&#10;        &lt;/multichoice&gt;&#10;    &lt;/questions&gt;&#10;&lt;/questionlist&gt;"/>
  <p:tag name="AUTOOPENPOLL" val="True"/>
  <p:tag name="AUTOFORMATCHART" val="True"/>
  <p:tag name="LIVECHARTING" val="False"/>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7FEB6AEB43C1423FAD709822472D1A9B&lt;/guid&gt;&#10;        &lt;description /&gt;&#10;        &lt;date&gt;3/26/2015 11:26: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5965E5A954C4C5898F41CEADBD16E00&lt;/guid&gt;&#10;            &lt;repollguid&gt;E70F71B6CE644717ADE4FBB972F88571&lt;/repollguid&gt;&#10;            &lt;sourceid&gt;657CA191758D49C9804349FCCA0A420F&lt;/sourceid&gt;&#10;            &lt;questiontext&gt;An investigator receives survey data on the use of opioid pain medications from an outside source to use in a new study. The data were obtained for a previous and unrelated research study, not the current research. The investigator receives no individually identifiable information with the data.Is this human subjects research?&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AC570EA7DC44A61887EC01B4F4C0640&lt;/guid&gt;&#10;                    &lt;answertext&gt;Yes&lt;/answertext&gt;&#10;                    &lt;valuetype&gt;-1&lt;/valuetype&gt;&#10;                &lt;/answer&gt;&#10;                &lt;answer&gt;&#10;                    &lt;guid&gt;9FDD2BBBF32C4A3695BA8E1E00F18A0E&lt;/guid&gt;&#10;                    &lt;answertext&gt;No&lt;/answertext&gt;&#10;                    &lt;valuetype&gt;1&lt;/valuetype&gt;&#10;                &lt;/answer&gt;&#10;                &lt;answer&gt;&#10;                    &lt;guid&gt;CAF6349180D44229B0F9D8A1FCDF2D7E&lt;/guid&gt;&#10;                    &lt;answertext&gt;I don’t know&lt;/answertext&gt;&#10;                    &lt;valuetype&gt;-1&lt;/valuetype&gt;&#10;                &lt;/answer&gt;&#10;            &lt;/answers&gt;&#10;        &lt;/multichoice&gt;&#10;    &lt;/questions&gt;&#10;&lt;/questionlist&gt;"/>
  <p:tag name="LIVECHARTING" val="False"/>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0"/>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Level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ffice Them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ffice Them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ffice Them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Urb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3_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vel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ffice Them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ffice Them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ffice Them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D3FDCABACDA4895BB3A2CB9910DA9" ma:contentTypeVersion="2" ma:contentTypeDescription="Create a new document." ma:contentTypeScope="" ma:versionID="1205bae03f749040464934b8236f87c8">
  <xsd:schema xmlns:xsd="http://www.w3.org/2001/XMLSchema" xmlns:xs="http://www.w3.org/2001/XMLSchema" xmlns:p="http://schemas.microsoft.com/office/2006/metadata/properties" xmlns:ns2="73b837e8-634e-46fe-a915-3621e98f7051" targetNamespace="http://schemas.microsoft.com/office/2006/metadata/properties" ma:root="true" ma:fieldsID="321eb9dcbbc341a01a89f5c7ea197662" ns2:_="">
    <xsd:import namespace="73b837e8-634e-46fe-a915-3621e98f7051"/>
    <xsd:element name="properties">
      <xsd:complexType>
        <xsd:sequence>
          <xsd:element name="documentManagement">
            <xsd:complexType>
              <xsd:all>
                <xsd:element ref="ns2:Description0" minOccurs="0"/>
                <xsd:element ref="ns2:example_x0020_pic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837e8-634e-46fe-a915-3621e98f705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example_x0020_picture" ma:index="9" nillable="true" ma:displayName="example picture" ma:format="Image" ma:internalName="example_x0020_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example_x0020_picture xmlns="73b837e8-634e-46fe-a915-3621e98f7051">
      <Url>https://oer-sharepoint.nih.gov/intranet%20images/OER%20Template%20-%20NIH%20Logo.png</Url>
      <Description xsi:nil="true"/>
    </example_x0020_picture>
    <Description0 xmlns="73b837e8-634e-46fe-a915-3621e98f70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8DE91B-F81E-4827-A6C1-FAF994E3E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837e8-634e-46fe-a915-3621e98f7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ED9886-8626-4258-9E3C-8AC46B353C98}">
  <ds:schemaRefs>
    <ds:schemaRef ds:uri="http://purl.org/dc/terms/"/>
    <ds:schemaRef ds:uri="http://purl.org/dc/elements/1.1/"/>
    <ds:schemaRef ds:uri="http://purl.org/dc/dcmitype/"/>
    <ds:schemaRef ds:uri="http://schemas.microsoft.com/office/2006/metadata/properties"/>
    <ds:schemaRef ds:uri="73b837e8-634e-46fe-a915-3621e98f705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FAC11F-4B09-4284-958C-081128C65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20141</TotalTime>
  <Words>4854</Words>
  <Application>Microsoft Office PowerPoint</Application>
  <PresentationFormat>On-screen Show (4:3)</PresentationFormat>
  <Paragraphs>722</Paragraphs>
  <Slides>67</Slides>
  <Notes>46</Notes>
  <HiddenSlides>0</HiddenSlides>
  <MMClips>0</MMClips>
  <ScaleCrop>false</ScaleCrop>
  <HeadingPairs>
    <vt:vector size="8" baseType="variant">
      <vt:variant>
        <vt:lpstr>Fonts Used</vt:lpstr>
      </vt:variant>
      <vt:variant>
        <vt:i4>17</vt:i4>
      </vt:variant>
      <vt:variant>
        <vt:lpstr>Theme</vt:lpstr>
      </vt:variant>
      <vt:variant>
        <vt:i4>10</vt:i4>
      </vt:variant>
      <vt:variant>
        <vt:lpstr>Embedded OLE Servers</vt:lpstr>
      </vt:variant>
      <vt:variant>
        <vt:i4>1</vt:i4>
      </vt:variant>
      <vt:variant>
        <vt:lpstr>Slide Titles</vt:lpstr>
      </vt:variant>
      <vt:variant>
        <vt:i4>67</vt:i4>
      </vt:variant>
    </vt:vector>
  </HeadingPairs>
  <TitlesOfParts>
    <vt:vector size="95" baseType="lpstr">
      <vt:lpstr>ＭＳ Ｐゴシック</vt:lpstr>
      <vt:lpstr>Arial</vt:lpstr>
      <vt:lpstr>Arial Narrow</vt:lpstr>
      <vt:lpstr>Bookman Old Style</vt:lpstr>
      <vt:lpstr>Broadway</vt:lpstr>
      <vt:lpstr>Calibri</vt:lpstr>
      <vt:lpstr>Courier New</vt:lpstr>
      <vt:lpstr>Garamond</vt:lpstr>
      <vt:lpstr>Geneva</vt:lpstr>
      <vt:lpstr>Georgia</vt:lpstr>
      <vt:lpstr>Helvetica</vt:lpstr>
      <vt:lpstr>Tahoma</vt:lpstr>
      <vt:lpstr>Times New Roman</vt:lpstr>
      <vt:lpstr>Trebuchet MS</vt:lpstr>
      <vt:lpstr>Verdana</vt:lpstr>
      <vt:lpstr>Wingdings</vt:lpstr>
      <vt:lpstr>Wingdings 2</vt:lpstr>
      <vt:lpstr>OER PowerPoint template</vt:lpstr>
      <vt:lpstr>Office Theme</vt:lpstr>
      <vt:lpstr>Presentationlogoabstract</vt:lpstr>
      <vt:lpstr>Urban</vt:lpstr>
      <vt:lpstr>1_Presentationlogoabstract</vt:lpstr>
      <vt:lpstr>2_Presentationlogoabstract</vt:lpstr>
      <vt:lpstr>3_Presentationlogoabstract</vt:lpstr>
      <vt:lpstr>1_Office Theme</vt:lpstr>
      <vt:lpstr>Level design template</vt:lpstr>
      <vt:lpstr>4_Level design template</vt:lpstr>
      <vt:lpstr>Chart</vt:lpstr>
      <vt:lpstr>  Research Involving Human Subjects   </vt:lpstr>
      <vt:lpstr>Session Overview</vt:lpstr>
      <vt:lpstr>Learning Objectives</vt:lpstr>
      <vt:lpstr>Who is OHRP? Office for Human Research Protections</vt:lpstr>
      <vt:lpstr>HHS Organizational Structure</vt:lpstr>
      <vt:lpstr>Hhs Regulations on Human Research protections</vt:lpstr>
      <vt:lpstr>PowerPoint Presentation</vt:lpstr>
      <vt:lpstr>The Belmont Report</vt:lpstr>
      <vt:lpstr>HHS Regulations on Human Research Protections 45 CFR Part 46</vt:lpstr>
      <vt:lpstr>The Challenge</vt:lpstr>
      <vt:lpstr>  HHS and FDA Regulations  </vt:lpstr>
      <vt:lpstr>       HHS vs. FDA Regulations cont’d </vt:lpstr>
      <vt:lpstr>Applying the hhs regulations</vt:lpstr>
      <vt:lpstr>When do the Regulations Apply?</vt:lpstr>
      <vt:lpstr>Is it Research?</vt:lpstr>
      <vt:lpstr>A team of physicians see a patient with an unusual constellation of symptoms. They run a variety of diagnostic tests and procedures. Results of the test do not yield a known diagnosis.   They write a case summary of their observations and submit it to a medical journal for publication.  Is this research? </vt:lpstr>
      <vt:lpstr>Does it involve Human Subjects?</vt:lpstr>
      <vt:lpstr>An investigator receives survey data on the use of opioid pain medications from an outside source to use in a new study. The data were obtained for a previous and unrelated research study, not the current research. The investigator receives no individually identifiable information with the data.  Is this human subjects research?</vt:lpstr>
      <vt:lpstr>Is the Research Exempt?</vt:lpstr>
      <vt:lpstr>Example 3: Is it Exempt? </vt:lpstr>
      <vt:lpstr>Do the Regulations Apply?</vt:lpstr>
      <vt:lpstr>IRB Review</vt:lpstr>
      <vt:lpstr>Contact OHRP</vt:lpstr>
      <vt:lpstr>NIH Policies &amp; grant application instructions for human subjects research</vt:lpstr>
      <vt:lpstr>PowerPoint Presentation</vt:lpstr>
      <vt:lpstr>Learning Objectives</vt:lpstr>
      <vt:lpstr>Regulatory Requirements for Sponsoring Agency  (NIH)</vt:lpstr>
      <vt:lpstr>PowerPoint Presentation</vt:lpstr>
      <vt:lpstr>What is evaluated?</vt:lpstr>
      <vt:lpstr>  Human Subjects Section In NIH Application (Non-exempt HSR)</vt:lpstr>
      <vt:lpstr>  Human Subjects Section In NIH Application (Non-exempt HSR)</vt:lpstr>
      <vt:lpstr>Characteristics of A Good HS Section</vt:lpstr>
      <vt:lpstr>Additional NIH Requirements </vt:lpstr>
      <vt:lpstr>2o use of Identifiable Human Samples/Data</vt:lpstr>
      <vt:lpstr>“No” Human Subjects Involved</vt:lpstr>
      <vt:lpstr>Tricky Situations</vt:lpstr>
      <vt:lpstr>Options for using coded data/samples</vt:lpstr>
      <vt:lpstr> Preparing the Human Subjects Section</vt:lpstr>
      <vt:lpstr> Preparing the Human Subjects Section</vt:lpstr>
      <vt:lpstr> Preparing the Human Subjects Section</vt:lpstr>
      <vt:lpstr> Preparing the Human Subjects Section</vt:lpstr>
      <vt:lpstr> Preparing the Human Subjects Section</vt:lpstr>
      <vt:lpstr>NIH Clinical Trials (CT) Policies</vt:lpstr>
      <vt:lpstr>Data and Safety Monitoring Plan</vt:lpstr>
      <vt:lpstr>ClinicalTrials.gov</vt:lpstr>
      <vt:lpstr>Peer Review of  Human Subjects Section</vt:lpstr>
      <vt:lpstr>Common HS Concerns Identified in Peer Review</vt:lpstr>
      <vt:lpstr>Just-in-Time Requirements</vt:lpstr>
      <vt:lpstr>After the Award… Now What?</vt:lpstr>
      <vt:lpstr>Updates for Clinical trials</vt:lpstr>
      <vt:lpstr>Coming Soon…  Single IRB Review</vt:lpstr>
      <vt:lpstr>Certificates of Confidentiality (CoC)</vt:lpstr>
      <vt:lpstr>Resources for NIH HS Policies</vt:lpstr>
      <vt:lpstr>NIH POLICIES AND GRANT APPLICATION INSTRUCTIONS FOR INCLUSION OF WOMEN, MINORITIES, AND CHILDREN IN CLINICAL RESEARCH</vt:lpstr>
      <vt:lpstr>Learning Objectives</vt:lpstr>
      <vt:lpstr>NIH Inclusion Policies</vt:lpstr>
      <vt:lpstr>NIH Inclusion Policies (con’t)</vt:lpstr>
      <vt:lpstr>Defining the Universe</vt:lpstr>
      <vt:lpstr>But what does it mean to include?</vt:lpstr>
      <vt:lpstr>What’s required for inclusion in a competing application?</vt:lpstr>
      <vt:lpstr>Inclusion Enrollment Report Forms</vt:lpstr>
      <vt:lpstr>Peer Review of Inclusion</vt:lpstr>
      <vt:lpstr>Common Inclusion Concerns Identified in Peer Review</vt:lpstr>
      <vt:lpstr>Just-in-Time Requirements</vt:lpstr>
      <vt:lpstr>After the Award… Now What?</vt:lpstr>
      <vt:lpstr>Inclusion Resources for Investigators</vt:lpstr>
      <vt:lpstr>PowerPoint Presentation</vt:lpstr>
    </vt:vector>
  </TitlesOfParts>
  <Company>NIH/OER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PPT</dc:title>
  <dc:subject>OER PPT</dc:subject>
  <dc:creator>NIH/OER</dc:creator>
  <cp:lastModifiedBy>Dwyer, Cynthia (NIH/OD) [E]</cp:lastModifiedBy>
  <cp:revision>805</cp:revision>
  <dcterms:created xsi:type="dcterms:W3CDTF">2006-12-01T15:20:27Z</dcterms:created>
  <dcterms:modified xsi:type="dcterms:W3CDTF">2016-10-05T18:11:26Z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0x010100CF4D3FDCABACDA4895BB3A2CB9910DA9</vt:lpwstr>
  </property>
</Properties>
</file>