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4"/>
    <p:sldMasterId id="2147483688" r:id="rId5"/>
  </p:sldMasterIdLst>
  <p:notesMasterIdLst>
    <p:notesMasterId r:id="rId60"/>
  </p:notesMasterIdLst>
  <p:sldIdLst>
    <p:sldId id="256" r:id="rId6"/>
    <p:sldId id="258" r:id="rId7"/>
    <p:sldId id="259" r:id="rId8"/>
    <p:sldId id="257" r:id="rId9"/>
    <p:sldId id="318" r:id="rId10"/>
    <p:sldId id="261" r:id="rId11"/>
    <p:sldId id="262" r:id="rId12"/>
    <p:sldId id="263" r:id="rId13"/>
    <p:sldId id="264" r:id="rId14"/>
    <p:sldId id="265" r:id="rId15"/>
    <p:sldId id="266" r:id="rId16"/>
    <p:sldId id="268" r:id="rId17"/>
    <p:sldId id="269" r:id="rId18"/>
    <p:sldId id="267" r:id="rId19"/>
    <p:sldId id="271" r:id="rId20"/>
    <p:sldId id="272" r:id="rId21"/>
    <p:sldId id="274" r:id="rId22"/>
    <p:sldId id="275" r:id="rId23"/>
    <p:sldId id="273" r:id="rId24"/>
    <p:sldId id="277" r:id="rId25"/>
    <p:sldId id="279" r:id="rId26"/>
    <p:sldId id="278" r:id="rId27"/>
    <p:sldId id="284" r:id="rId28"/>
    <p:sldId id="320" r:id="rId29"/>
    <p:sldId id="283" r:id="rId30"/>
    <p:sldId id="285" r:id="rId31"/>
    <p:sldId id="286" r:id="rId32"/>
    <p:sldId id="287" r:id="rId33"/>
    <p:sldId id="289" r:id="rId34"/>
    <p:sldId id="290" r:id="rId35"/>
    <p:sldId id="291" r:id="rId36"/>
    <p:sldId id="292" r:id="rId37"/>
    <p:sldId id="295" r:id="rId38"/>
    <p:sldId id="296" r:id="rId39"/>
    <p:sldId id="297" r:id="rId40"/>
    <p:sldId id="298" r:id="rId41"/>
    <p:sldId id="299" r:id="rId42"/>
    <p:sldId id="301" r:id="rId43"/>
    <p:sldId id="300" r:id="rId44"/>
    <p:sldId id="315" r:id="rId45"/>
    <p:sldId id="316" r:id="rId46"/>
    <p:sldId id="288" r:id="rId47"/>
    <p:sldId id="305" r:id="rId48"/>
    <p:sldId id="306" r:id="rId49"/>
    <p:sldId id="307" r:id="rId50"/>
    <p:sldId id="308" r:id="rId51"/>
    <p:sldId id="309" r:id="rId52"/>
    <p:sldId id="311" r:id="rId53"/>
    <p:sldId id="321" r:id="rId54"/>
    <p:sldId id="310" r:id="rId55"/>
    <p:sldId id="312" r:id="rId56"/>
    <p:sldId id="313" r:id="rId57"/>
    <p:sldId id="314" r:id="rId58"/>
    <p:sldId id="281"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890" autoAdjust="0"/>
    <p:restoredTop sz="96866" autoAdjust="0"/>
  </p:normalViewPr>
  <p:slideViewPr>
    <p:cSldViewPr>
      <p:cViewPr varScale="1">
        <p:scale>
          <a:sx n="74" d="100"/>
          <a:sy n="74" d="100"/>
        </p:scale>
        <p:origin x="1494" y="90"/>
      </p:cViewPr>
      <p:guideLst>
        <p:guide orient="horz" pos="2160"/>
        <p:guide pos="2880"/>
      </p:guideLst>
    </p:cSldViewPr>
  </p:slideViewPr>
  <p:outlineViewPr>
    <p:cViewPr>
      <p:scale>
        <a:sx n="33" d="100"/>
        <a:sy n="33" d="100"/>
      </p:scale>
      <p:origin x="30" y="13512"/>
    </p:cViewPr>
  </p:outlineViewPr>
  <p:notesTextViewPr>
    <p:cViewPr>
      <p:scale>
        <a:sx n="1" d="1"/>
        <a:sy n="1" d="1"/>
      </p:scale>
      <p:origin x="0" y="0"/>
    </p:cViewPr>
  </p:notesTextViewPr>
  <p:sorterViewPr>
    <p:cViewPr>
      <p:scale>
        <a:sx n="100" d="100"/>
        <a:sy n="100" d="100"/>
      </p:scale>
      <p:origin x="0" y="-79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91124E-6C77-4D1A-8784-64951F94B4EB}" type="datetimeFigureOut">
              <a:rPr lang="en-US" smtClean="0"/>
              <a:t>10/11/2016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173ECC-4D07-4C11-B0A1-334B642B4911}" type="slidenum">
              <a:rPr lang="en-US" smtClean="0"/>
              <a:t>‹#›</a:t>
            </a:fld>
            <a:endParaRPr lang="en-US"/>
          </a:p>
        </p:txBody>
      </p:sp>
    </p:spTree>
    <p:extLst>
      <p:ext uri="{BB962C8B-B14F-4D97-AF65-F5344CB8AC3E}">
        <p14:creationId xmlns:p14="http://schemas.microsoft.com/office/powerpoint/2010/main" val="2864483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173ECC-4D07-4C11-B0A1-334B642B4911}" type="slidenum">
              <a:rPr lang="en-US" smtClean="0"/>
              <a:t>1</a:t>
            </a:fld>
            <a:endParaRPr lang="en-US"/>
          </a:p>
        </p:txBody>
      </p:sp>
    </p:spTree>
    <p:extLst>
      <p:ext uri="{BB962C8B-B14F-4D97-AF65-F5344CB8AC3E}">
        <p14:creationId xmlns:p14="http://schemas.microsoft.com/office/powerpoint/2010/main" val="1077383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173ECC-4D07-4C11-B0A1-334B642B4911}" type="slidenum">
              <a:rPr lang="en-US" smtClean="0"/>
              <a:t>42</a:t>
            </a:fld>
            <a:endParaRPr lang="en-US"/>
          </a:p>
        </p:txBody>
      </p:sp>
    </p:spTree>
    <p:extLst>
      <p:ext uri="{BB962C8B-B14F-4D97-AF65-F5344CB8AC3E}">
        <p14:creationId xmlns:p14="http://schemas.microsoft.com/office/powerpoint/2010/main" val="2237518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173ECC-4D07-4C11-B0A1-334B642B4911}" type="slidenum">
              <a:rPr lang="en-US" smtClean="0"/>
              <a:t>43</a:t>
            </a:fld>
            <a:endParaRPr lang="en-US"/>
          </a:p>
        </p:txBody>
      </p:sp>
    </p:spTree>
    <p:extLst>
      <p:ext uri="{BB962C8B-B14F-4D97-AF65-F5344CB8AC3E}">
        <p14:creationId xmlns:p14="http://schemas.microsoft.com/office/powerpoint/2010/main" val="2237518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173ECC-4D07-4C11-B0A1-334B642B4911}" type="slidenum">
              <a:rPr lang="en-US" smtClean="0"/>
              <a:t>45</a:t>
            </a:fld>
            <a:endParaRPr lang="en-US"/>
          </a:p>
        </p:txBody>
      </p:sp>
    </p:spTree>
    <p:extLst>
      <p:ext uri="{BB962C8B-B14F-4D97-AF65-F5344CB8AC3E}">
        <p14:creationId xmlns:p14="http://schemas.microsoft.com/office/powerpoint/2010/main" val="801674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173ECC-4D07-4C11-B0A1-334B642B4911}" type="slidenum">
              <a:rPr lang="en-US" smtClean="0"/>
              <a:t>46</a:t>
            </a:fld>
            <a:endParaRPr lang="en-US"/>
          </a:p>
        </p:txBody>
      </p:sp>
    </p:spTree>
    <p:extLst>
      <p:ext uri="{BB962C8B-B14F-4D97-AF65-F5344CB8AC3E}">
        <p14:creationId xmlns:p14="http://schemas.microsoft.com/office/powerpoint/2010/main" val="3020411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173ECC-4D07-4C11-B0A1-334B642B4911}" type="slidenum">
              <a:rPr lang="en-US" smtClean="0"/>
              <a:t>48</a:t>
            </a:fld>
            <a:endParaRPr lang="en-US"/>
          </a:p>
        </p:txBody>
      </p:sp>
    </p:spTree>
    <p:extLst>
      <p:ext uri="{BB962C8B-B14F-4D97-AF65-F5344CB8AC3E}">
        <p14:creationId xmlns:p14="http://schemas.microsoft.com/office/powerpoint/2010/main" val="2346247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173ECC-4D07-4C11-B0A1-334B642B4911}"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3370085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http://exporter.nih.gov/</a:t>
            </a:r>
            <a:endParaRPr lang="en-US" dirty="0"/>
          </a:p>
        </p:txBody>
      </p:sp>
      <p:sp>
        <p:nvSpPr>
          <p:cNvPr id="4" name="Slide Number Placeholder 3"/>
          <p:cNvSpPr>
            <a:spLocks noGrp="1"/>
          </p:cNvSpPr>
          <p:nvPr>
            <p:ph type="sldNum" sz="quarter" idx="10"/>
          </p:nvPr>
        </p:nvSpPr>
        <p:spPr/>
        <p:txBody>
          <a:bodyPr/>
          <a:lstStyle/>
          <a:p>
            <a:fld id="{78173ECC-4D07-4C11-B0A1-334B642B4911}" type="slidenum">
              <a:rPr lang="en-US" smtClean="0"/>
              <a:t>50</a:t>
            </a:fld>
            <a:endParaRPr lang="en-US"/>
          </a:p>
        </p:txBody>
      </p:sp>
    </p:spTree>
    <p:extLst>
      <p:ext uri="{BB962C8B-B14F-4D97-AF65-F5344CB8AC3E}">
        <p14:creationId xmlns:p14="http://schemas.microsoft.com/office/powerpoint/2010/main" val="4209299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 for the tutorials page linked in the </a:t>
            </a:r>
            <a:r>
              <a:rPr lang="en-US" baseline="0" dirty="0" smtClean="0"/>
              <a:t>side navigation. Access direct links to videos available via the “View tutorial” buttons throughout RePORT. Or, use the “FAQ” or “About RePORT” links at the top of the site.</a:t>
            </a:r>
            <a:endParaRPr lang="en-US" dirty="0"/>
          </a:p>
        </p:txBody>
      </p:sp>
      <p:sp>
        <p:nvSpPr>
          <p:cNvPr id="4" name="Slide Number Placeholder 3"/>
          <p:cNvSpPr>
            <a:spLocks noGrp="1"/>
          </p:cNvSpPr>
          <p:nvPr>
            <p:ph type="sldNum" sz="quarter" idx="10"/>
          </p:nvPr>
        </p:nvSpPr>
        <p:spPr/>
        <p:txBody>
          <a:bodyPr/>
          <a:lstStyle/>
          <a:p>
            <a:fld id="{78173ECC-4D07-4C11-B0A1-334B642B4911}" type="slidenum">
              <a:rPr lang="en-US" smtClean="0"/>
              <a:t>51</a:t>
            </a:fld>
            <a:endParaRPr lang="en-US"/>
          </a:p>
        </p:txBody>
      </p:sp>
    </p:spTree>
    <p:extLst>
      <p:ext uri="{BB962C8B-B14F-4D97-AF65-F5344CB8AC3E}">
        <p14:creationId xmlns:p14="http://schemas.microsoft.com/office/powerpoint/2010/main" val="1512873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STAR METRICS</a:t>
            </a:r>
            <a:r>
              <a:rPr lang="en-US" sz="1200" b="0" i="0" kern="1200" baseline="300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 is a federal and research institution collaboration to create a repository of data and tools that will be useful to assess the impact of federal R&amp;D investments. The National Institutes of Health (NIH) and the National Science Foundation (NSF), under the auspices of Office of Science and Technology Policy (OSTP), are leading this project. This project has been developed after a successful pilot project was conducted with several research institutions in the Federal Demonstration Partnership (FDP). The STAR METRICS</a:t>
            </a:r>
            <a:r>
              <a:rPr lang="en-US" sz="1200" b="0" i="0" kern="1200" baseline="300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 project consists of two implementation levels. Federal</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RePORTER</a:t>
            </a:r>
            <a:r>
              <a:rPr lang="en-US" sz="1200" b="0" i="0" kern="1200" baseline="0" dirty="0" smtClean="0">
                <a:solidFill>
                  <a:schemeClr val="tx1"/>
                </a:solidFill>
                <a:effectLst/>
                <a:latin typeface="+mn-lt"/>
                <a:ea typeface="+mn-ea"/>
                <a:cs typeface="+mn-cs"/>
              </a:rPr>
              <a:t> is part of level II. </a:t>
            </a:r>
          </a:p>
          <a:p>
            <a:endParaRPr 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initial focus for Federal </a:t>
            </a:r>
            <a:r>
              <a:rPr lang="en-US" sz="1200" dirty="0" err="1" smtClean="0"/>
              <a:t>RePORTER</a:t>
            </a:r>
            <a:r>
              <a:rPr lang="en-US" sz="1200" baseline="0" dirty="0" smtClean="0"/>
              <a:t> is </a:t>
            </a:r>
            <a:r>
              <a:rPr lang="en-US" sz="1200" dirty="0" smtClean="0"/>
              <a:t>on small set of core data elements, which includes project funding amounts, titles, and project abstracts.</a:t>
            </a:r>
          </a:p>
          <a:p>
            <a:r>
              <a:rPr lang="en-US" sz="1200" b="0" i="0" kern="1200" baseline="0" dirty="0" smtClean="0">
                <a:solidFill>
                  <a:schemeClr val="tx1"/>
                </a:solidFill>
                <a:effectLst/>
                <a:latin typeface="+mn-lt"/>
                <a:ea typeface="+mn-ea"/>
                <a:cs typeface="+mn-cs"/>
              </a:rPr>
              <a:t> </a:t>
            </a:r>
          </a:p>
          <a:p>
            <a:endParaRPr lang="en-US" sz="1200" b="0" i="0" kern="1200" baseline="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8173ECC-4D07-4C11-B0A1-334B642B4911}" type="slidenum">
              <a:rPr lang="en-US" smtClean="0"/>
              <a:t>52</a:t>
            </a:fld>
            <a:endParaRPr lang="en-US"/>
          </a:p>
        </p:txBody>
      </p:sp>
    </p:spTree>
    <p:extLst>
      <p:ext uri="{BB962C8B-B14F-4D97-AF65-F5344CB8AC3E}">
        <p14:creationId xmlns:p14="http://schemas.microsoft.com/office/powerpoint/2010/main" val="3475453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Since </a:t>
            </a:r>
            <a:r>
              <a:rPr lang="en-US" dirty="0" err="1" smtClean="0"/>
              <a:t>RePORTER</a:t>
            </a:r>
            <a:r>
              <a:rPr lang="en-US" dirty="0" smtClean="0"/>
              <a:t> launched in 2008, project funding has been available for all NIH projects from FY2000 forward. This spring, we released project funding data for NIH projects for FY1989 - FY1999, meaning the full 25 years of funding data are now available through </a:t>
            </a:r>
            <a:r>
              <a:rPr lang="en-US" dirty="0" err="1" smtClean="0"/>
              <a:t>RePORTER</a:t>
            </a:r>
            <a:r>
              <a:rPr lang="en-US" dirty="0" smtClean="0"/>
              <a:t>.</a:t>
            </a:r>
          </a:p>
          <a:p>
            <a:endParaRPr lang="en-US" dirty="0"/>
          </a:p>
        </p:txBody>
      </p:sp>
      <p:sp>
        <p:nvSpPr>
          <p:cNvPr id="4" name="Slide Number Placeholder 3"/>
          <p:cNvSpPr>
            <a:spLocks noGrp="1"/>
          </p:cNvSpPr>
          <p:nvPr>
            <p:ph type="sldNum" sz="quarter" idx="10"/>
          </p:nvPr>
        </p:nvSpPr>
        <p:spPr/>
        <p:txBody>
          <a:bodyPr/>
          <a:lstStyle/>
          <a:p>
            <a:fld id="{78173ECC-4D07-4C11-B0A1-334B642B4911}" type="slidenum">
              <a:rPr lang="en-US" smtClean="0"/>
              <a:t>4</a:t>
            </a:fld>
            <a:endParaRPr lang="en-US"/>
          </a:p>
        </p:txBody>
      </p:sp>
    </p:spTree>
    <p:extLst>
      <p:ext uri="{BB962C8B-B14F-4D97-AF65-F5344CB8AC3E}">
        <p14:creationId xmlns:p14="http://schemas.microsoft.com/office/powerpoint/2010/main" val="3748073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173ECC-4D07-4C11-B0A1-334B642B4911}" type="slidenum">
              <a:rPr lang="en-US" smtClean="0"/>
              <a:t>18</a:t>
            </a:fld>
            <a:endParaRPr lang="en-US"/>
          </a:p>
        </p:txBody>
      </p:sp>
    </p:spTree>
    <p:extLst>
      <p:ext uri="{BB962C8B-B14F-4D97-AF65-F5344CB8AC3E}">
        <p14:creationId xmlns:p14="http://schemas.microsoft.com/office/powerpoint/2010/main" val="1754061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can filter further by any of the three graphed parameters and see the breakdown by the others. For example: select a study section and see the breakdown – of the projects in that study section, which are funded by a particular IC, or using a particular activity code)</a:t>
            </a:r>
            <a:endParaRPr lang="en-US" dirty="0"/>
          </a:p>
        </p:txBody>
      </p:sp>
      <p:sp>
        <p:nvSpPr>
          <p:cNvPr id="4" name="Slide Number Placeholder 3"/>
          <p:cNvSpPr>
            <a:spLocks noGrp="1"/>
          </p:cNvSpPr>
          <p:nvPr>
            <p:ph type="sldNum" sz="quarter" idx="10"/>
          </p:nvPr>
        </p:nvSpPr>
        <p:spPr/>
        <p:txBody>
          <a:bodyPr/>
          <a:lstStyle/>
          <a:p>
            <a:fld id="{78173ECC-4D07-4C11-B0A1-334B642B4911}" type="slidenum">
              <a:rPr lang="en-US" smtClean="0"/>
              <a:t>22</a:t>
            </a:fld>
            <a:endParaRPr lang="en-US"/>
          </a:p>
        </p:txBody>
      </p:sp>
    </p:spTree>
    <p:extLst>
      <p:ext uri="{BB962C8B-B14F-4D97-AF65-F5344CB8AC3E}">
        <p14:creationId xmlns:p14="http://schemas.microsoft.com/office/powerpoint/2010/main" val="2810499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In RePORTER we also allow PIs to supplement the information on their NIH-funded grants by providing links to their lab or institution websites so that interested people can get a more complete picture of that PI’s work.</a:t>
            </a: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fld id="{547FF976-ED56-4DDE-BA08-CE775027056F}" type="slidenum">
              <a:rPr lang="en-US" altLang="en-US" sz="1200" smtClean="0"/>
              <a:pPr/>
              <a:t>28</a:t>
            </a:fld>
            <a:endParaRPr lang="en-US" altLang="en-US" sz="1200" smtClean="0"/>
          </a:p>
        </p:txBody>
      </p:sp>
    </p:spTree>
    <p:extLst>
      <p:ext uri="{BB962C8B-B14F-4D97-AF65-F5344CB8AC3E}">
        <p14:creationId xmlns:p14="http://schemas.microsoft.com/office/powerpoint/2010/main" val="4044550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*Includes</a:t>
            </a:r>
            <a:r>
              <a:rPr lang="en-US" baseline="0" dirty="0" smtClean="0"/>
              <a:t> a feature for modifying list (additional filter criteria)</a:t>
            </a:r>
          </a:p>
          <a:p>
            <a:endParaRPr lang="en-US" dirty="0"/>
          </a:p>
        </p:txBody>
      </p:sp>
      <p:sp>
        <p:nvSpPr>
          <p:cNvPr id="4" name="Slide Number Placeholder 3"/>
          <p:cNvSpPr>
            <a:spLocks noGrp="1"/>
          </p:cNvSpPr>
          <p:nvPr>
            <p:ph type="sldNum" sz="quarter" idx="10"/>
          </p:nvPr>
        </p:nvSpPr>
        <p:spPr/>
        <p:txBody>
          <a:bodyPr/>
          <a:lstStyle/>
          <a:p>
            <a:pPr>
              <a:defRPr/>
            </a:pPr>
            <a:fld id="{12D3A892-F418-4F32-AD67-2CC5DDEC29D4}" type="slidenum">
              <a:rPr lang="en-US" altLang="en-US" smtClean="0"/>
              <a:pPr>
                <a:defRPr/>
              </a:pPr>
              <a:t>31</a:t>
            </a:fld>
            <a:endParaRPr lang="en-US" altLang="en-US"/>
          </a:p>
        </p:txBody>
      </p:sp>
    </p:spTree>
    <p:extLst>
      <p:ext uri="{BB962C8B-B14F-4D97-AF65-F5344CB8AC3E}">
        <p14:creationId xmlns:p14="http://schemas.microsoft.com/office/powerpoint/2010/main" val="3877676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173ECC-4D07-4C11-B0A1-334B642B4911}" type="slidenum">
              <a:rPr lang="en-US" smtClean="0"/>
              <a:t>33</a:t>
            </a:fld>
            <a:endParaRPr lang="en-US"/>
          </a:p>
        </p:txBody>
      </p:sp>
    </p:spTree>
    <p:extLst>
      <p:ext uri="{BB962C8B-B14F-4D97-AF65-F5344CB8AC3E}">
        <p14:creationId xmlns:p14="http://schemas.microsoft.com/office/powerpoint/2010/main" val="3124447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2D3A892-F418-4F32-AD67-2CC5DDEC29D4}" type="slidenum">
              <a:rPr lang="en-US" altLang="en-US" smtClean="0"/>
              <a:pPr>
                <a:defRPr/>
              </a:pPr>
              <a:t>34</a:t>
            </a:fld>
            <a:endParaRPr lang="en-US" altLang="en-US"/>
          </a:p>
        </p:txBody>
      </p:sp>
    </p:spTree>
    <p:extLst>
      <p:ext uri="{BB962C8B-B14F-4D97-AF65-F5344CB8AC3E}">
        <p14:creationId xmlns:p14="http://schemas.microsoft.com/office/powerpoint/2010/main" val="2748715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173ECC-4D07-4C11-B0A1-334B642B4911}" type="slidenum">
              <a:rPr lang="en-US" smtClean="0"/>
              <a:t>36</a:t>
            </a:fld>
            <a:endParaRPr lang="en-US"/>
          </a:p>
        </p:txBody>
      </p:sp>
    </p:spTree>
    <p:extLst>
      <p:ext uri="{BB962C8B-B14F-4D97-AF65-F5344CB8AC3E}">
        <p14:creationId xmlns:p14="http://schemas.microsoft.com/office/powerpoint/2010/main" val="923367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dirty="0" smtClean="0"/>
              <a:t>Click to edit Master title style</a:t>
            </a:r>
            <a:endParaRPr kumimoji="0" lang="en-US" dirty="0"/>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a:xfrm>
            <a:off x="6096000" y="6400800"/>
            <a:ext cx="1828800" cy="365125"/>
          </a:xfrm>
          <a:prstGeom prst="rect">
            <a:avLst/>
          </a:prstGeom>
        </p:spPr>
        <p:txBody>
          <a:bodyPr/>
          <a:lstStyle/>
          <a:p>
            <a:fld id="{FCE7C039-2B44-42D0-9FD3-FF27EAB6DE72}" type="datetimeFigureOut">
              <a:rPr lang="en-US" smtClean="0"/>
              <a:t>10/11/2016</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8A99E7DD-3C42-4FBD-8B49-3D3F8895160E}"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lank Slide with Hidden Title">
    <p:spTree>
      <p:nvGrpSpPr>
        <p:cNvPr id="1" name=""/>
        <p:cNvGrpSpPr/>
        <p:nvPr/>
      </p:nvGrpSpPr>
      <p:grpSpPr>
        <a:xfrm>
          <a:off x="0" y="0"/>
          <a:ext cx="0" cy="0"/>
          <a:chOff x="0" y="0"/>
          <a:chExt cx="0" cy="0"/>
        </a:xfrm>
      </p:grpSpPr>
      <p:sp>
        <p:nvSpPr>
          <p:cNvPr id="7" name="Title 6"/>
          <p:cNvSpPr>
            <a:spLocks noGrp="1"/>
          </p:cNvSpPr>
          <p:nvPr>
            <p:ph type="title"/>
          </p:nvPr>
        </p:nvSpPr>
        <p:spPr>
          <a:xfrm>
            <a:off x="381000" y="-1524000"/>
            <a:ext cx="8229600" cy="1143000"/>
          </a:xfrm>
        </p:spPr>
        <p:txBody>
          <a:bodyPr/>
          <a:lstStyle/>
          <a:p>
            <a:r>
              <a:rPr lang="en-US" smtClean="0"/>
              <a:t>Click to edit Master title style</a:t>
            </a:r>
            <a:endParaRPr lang="en-US"/>
          </a:p>
        </p:txBody>
      </p:sp>
    </p:spTree>
    <p:extLst>
      <p:ext uri="{BB962C8B-B14F-4D97-AF65-F5344CB8AC3E}">
        <p14:creationId xmlns:p14="http://schemas.microsoft.com/office/powerpoint/2010/main" val="230453920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Slide with Red Title Text and White Bkgd">
    <p:spTree>
      <p:nvGrpSpPr>
        <p:cNvPr id="1" name=""/>
        <p:cNvGrpSpPr/>
        <p:nvPr/>
      </p:nvGrpSpPr>
      <p:grpSpPr>
        <a:xfrm>
          <a:off x="0" y="0"/>
          <a:ext cx="0" cy="0"/>
          <a:chOff x="0" y="0"/>
          <a:chExt cx="0" cy="0"/>
        </a:xfrm>
      </p:grpSpPr>
      <p:sp>
        <p:nvSpPr>
          <p:cNvPr id="7" name="Title 6"/>
          <p:cNvSpPr>
            <a:spLocks noGrp="1"/>
          </p:cNvSpPr>
          <p:nvPr>
            <p:ph type="title"/>
          </p:nvPr>
        </p:nvSpPr>
        <p:spPr>
          <a:xfrm>
            <a:off x="457200" y="1066800"/>
            <a:ext cx="8229600" cy="1143000"/>
          </a:xfrm>
          <a:solidFill>
            <a:schemeClr val="bg1"/>
          </a:solidFill>
        </p:spPr>
        <p:txBody>
          <a:bodyPr anchor="ctr"/>
          <a:lstStyle>
            <a:lvl1pPr algn="ctr">
              <a:defRPr b="1">
                <a:solidFill>
                  <a:srgbClr val="FF0000"/>
                </a:solidFill>
              </a:defRPr>
            </a:lvl1pPr>
          </a:lstStyle>
          <a:p>
            <a:r>
              <a:rPr lang="en-US" dirty="0" smtClean="0"/>
              <a:t>Click to edit Master title style</a:t>
            </a:r>
            <a:endParaRPr lang="en-US" dirty="0"/>
          </a:p>
        </p:txBody>
      </p:sp>
      <p:sp>
        <p:nvSpPr>
          <p:cNvPr id="3" name="Text Placeholder 2"/>
          <p:cNvSpPr>
            <a:spLocks noGrp="1"/>
          </p:cNvSpPr>
          <p:nvPr>
            <p:ph type="body" sz="quarter" idx="10"/>
          </p:nvPr>
        </p:nvSpPr>
        <p:spPr>
          <a:xfrm>
            <a:off x="609600" y="2743200"/>
            <a:ext cx="3124200" cy="1219200"/>
          </a:xfrm>
          <a:prstGeom prst="wedgeRoundRectCallout">
            <a:avLst/>
          </a:prstGeom>
          <a:solidFill>
            <a:schemeClr val="bg1"/>
          </a:solidFill>
          <a:ln w="28575">
            <a:solidFill>
              <a:srgbClr val="FF0000"/>
            </a:solidFill>
          </a:ln>
        </p:spPr>
        <p:txBody>
          <a:bodyPr anchor="ctr"/>
          <a:lstStyle>
            <a:lvl1pPr marL="0" indent="0" algn="ctr">
              <a:buNone/>
              <a:defRPr b="1" i="1">
                <a:solidFill>
                  <a:srgbClr val="FF0000"/>
                </a:solidFill>
              </a:defRPr>
            </a:lvl1pPr>
            <a:lvl2pPr marL="393192" indent="0">
              <a:buNone/>
              <a:defRPr/>
            </a:lvl2pPr>
            <a:lvl3pPr marL="667512" indent="0">
              <a:buNone/>
              <a:defRPr/>
            </a:lvl3pPr>
            <a:lvl4pPr marL="978408" indent="0">
              <a:buNone/>
              <a:defRPr/>
            </a:lvl4pPr>
            <a:lvl5pPr marL="1252728" indent="0">
              <a:buNone/>
              <a:defRPr/>
            </a:lvl5pPr>
          </a:lstStyle>
          <a:p>
            <a:pPr lvl="0"/>
            <a:r>
              <a:rPr lang="en-US" dirty="0" smtClean="0"/>
              <a:t>Click to edit Master text styles</a:t>
            </a:r>
          </a:p>
        </p:txBody>
      </p:sp>
      <p:sp>
        <p:nvSpPr>
          <p:cNvPr id="5" name="Text Placeholder 4"/>
          <p:cNvSpPr>
            <a:spLocks noGrp="1"/>
          </p:cNvSpPr>
          <p:nvPr>
            <p:ph type="body" sz="quarter" idx="11"/>
          </p:nvPr>
        </p:nvSpPr>
        <p:spPr>
          <a:xfrm>
            <a:off x="4495800" y="2819400"/>
            <a:ext cx="3200400" cy="1219200"/>
          </a:xfrm>
          <a:solidFill>
            <a:schemeClr val="bg1"/>
          </a:solidFill>
          <a:ln>
            <a:noFill/>
          </a:ln>
        </p:spPr>
        <p:txBody>
          <a:bodyPr anchor="ctr"/>
          <a:lstStyle>
            <a:lvl1pPr marL="274320" indent="-274320" algn="ctr">
              <a:buNone/>
              <a:defRPr kumimoji="0" lang="en-US" sz="2600" b="1" i="0" kern="1200" dirty="0" smtClean="0">
                <a:solidFill>
                  <a:srgbClr val="FF0000"/>
                </a:solidFill>
                <a:latin typeface="Arial" panose="020B0604020202020204" pitchFamily="34" charset="0"/>
                <a:ea typeface="+mn-ea"/>
                <a:cs typeface="Arial" panose="020B0604020202020204" pitchFamily="34" charset="0"/>
              </a:defRPr>
            </a:lvl1pPr>
          </a:lstStyle>
          <a:p>
            <a:pPr marL="0" lvl="0" indent="0" algn="ctr" rtl="0" eaLnBrk="1" latinLnBrk="0" hangingPunct="1">
              <a:spcBef>
                <a:spcPct val="20000"/>
              </a:spcBef>
              <a:buClr>
                <a:schemeClr val="accent3"/>
              </a:buClr>
              <a:buSzPct val="95000"/>
            </a:pPr>
            <a:r>
              <a:rPr lang="en-US" dirty="0" smtClean="0"/>
              <a:t>Click to edit Master text styles</a:t>
            </a:r>
          </a:p>
        </p:txBody>
      </p:sp>
    </p:spTree>
    <p:extLst>
      <p:ext uri="{BB962C8B-B14F-4D97-AF65-F5344CB8AC3E}">
        <p14:creationId xmlns:p14="http://schemas.microsoft.com/office/powerpoint/2010/main" val="303456227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096000" y="6400800"/>
            <a:ext cx="1828800" cy="365125"/>
          </a:xfrm>
          <a:prstGeom prst="rect">
            <a:avLst/>
          </a:prstGeom>
        </p:spPr>
        <p:txBody>
          <a:bodyPr/>
          <a:lstStyle/>
          <a:p>
            <a:fld id="{FCE7C039-2B44-42D0-9FD3-FF27EAB6DE72}" type="datetimeFigureOut">
              <a:rPr lang="en-US" smtClean="0"/>
              <a:t>10/11/2016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99E7DD-3C42-4FBD-8B49-3D3F8895160E}"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6096000" y="6400800"/>
            <a:ext cx="1828800" cy="365125"/>
          </a:xfrm>
          <a:prstGeom prst="rect">
            <a:avLst/>
          </a:prstGeom>
        </p:spPr>
        <p:txBody>
          <a:bodyPr/>
          <a:lstStyle/>
          <a:p>
            <a:fld id="{FCE7C039-2B44-42D0-9FD3-FF27EAB6DE72}" type="datetimeFigureOut">
              <a:rPr lang="en-US" smtClean="0"/>
              <a:t>10/11/2016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8A99E7DD-3C42-4FBD-8B49-3D3F8895160E}"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096000" y="6400800"/>
            <a:ext cx="1828800" cy="365125"/>
          </a:xfrm>
          <a:prstGeom prst="rect">
            <a:avLst/>
          </a:prstGeom>
        </p:spPr>
        <p:txBody>
          <a:bodyPr/>
          <a:lstStyle/>
          <a:p>
            <a:fld id="{FCE7C039-2B44-42D0-9FD3-FF27EAB6DE72}" type="datetimeFigureOut">
              <a:rPr lang="en-US" smtClean="0"/>
              <a:t>10/11/2016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9E7DD-3C42-4FBD-8B49-3D3F8895160E}"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096000" y="6400800"/>
            <a:ext cx="1828800" cy="365125"/>
          </a:xfrm>
          <a:prstGeom prst="rect">
            <a:avLst/>
          </a:prstGeom>
        </p:spPr>
        <p:txBody>
          <a:bodyPr/>
          <a:lstStyle/>
          <a:p>
            <a:fld id="{FCE7C039-2B44-42D0-9FD3-FF27EAB6DE72}" type="datetimeFigureOut">
              <a:rPr lang="en-US" smtClean="0"/>
              <a:t>10/11/2016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9E7DD-3C42-4FBD-8B49-3D3F8895160E}"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21470" y="2777756"/>
            <a:ext cx="5826719" cy="1215487"/>
          </a:xfrm>
        </p:spPr>
        <p:txBody>
          <a:bodyPr anchor="b">
            <a:noAutofit/>
          </a:bodyPr>
          <a:lstStyle>
            <a:lvl1pPr algn="r">
              <a:defRPr sz="5400" baseline="0">
                <a:solidFill>
                  <a:schemeClr val="accent1"/>
                </a:solidFill>
              </a:defRPr>
            </a:lvl1pPr>
          </a:lstStyle>
          <a:p>
            <a:endParaRPr lang="en-US" dirty="0"/>
          </a:p>
        </p:txBody>
      </p:sp>
      <p:sp>
        <p:nvSpPr>
          <p:cNvPr id="3" name="Subtitle 2"/>
          <p:cNvSpPr>
            <a:spLocks noGrp="1"/>
          </p:cNvSpPr>
          <p:nvPr>
            <p:ph type="subTitle" idx="1"/>
          </p:nvPr>
        </p:nvSpPr>
        <p:spPr>
          <a:xfrm>
            <a:off x="1621470" y="4045877"/>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10/11/2016</a:t>
            </a:fld>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5FCBEF"/>
                </a:solidFill>
              </a:rPr>
              <a:pPr/>
              <a:t>‹#›</a:t>
            </a:fld>
            <a:endParaRPr lang="en-US" dirty="0">
              <a:solidFill>
                <a:srgbClr val="5FCBEF"/>
              </a:solidFill>
            </a:endParaRPr>
          </a:p>
        </p:txBody>
      </p:sp>
      <p:pic>
        <p:nvPicPr>
          <p:cNvPr id="20" name="Picture 19" descr="NIH_OER_Master_Logo_2Color.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4839" y="156117"/>
            <a:ext cx="3171160" cy="541152"/>
          </a:xfrm>
          <a:prstGeom prst="rect">
            <a:avLst/>
          </a:prstGeom>
        </p:spPr>
      </p:pic>
      <p:pic>
        <p:nvPicPr>
          <p:cNvPr id="24" name="Picture 23" descr="bluetitle2.jpg"/>
          <p:cNvPicPr>
            <a:picLocks noChangeAspect="1"/>
          </p:cNvPicPr>
          <p:nvPr userDrawn="1"/>
        </p:nvPicPr>
        <p:blipFill rotWithShape="1">
          <a:blip r:embed="rId3">
            <a:alphaModFix amt="38000"/>
            <a:extLst>
              <a:ext uri="{28A0092B-C50C-407E-A947-70E740481C1C}">
                <a14:useLocalDpi xmlns:a14="http://schemas.microsoft.com/office/drawing/2010/main" val="0"/>
              </a:ext>
            </a:extLst>
          </a:blip>
          <a:srcRect l="-325" t="23964" r="41613" b="58578"/>
          <a:stretch/>
        </p:blipFill>
        <p:spPr>
          <a:xfrm>
            <a:off x="3835232" y="5142776"/>
            <a:ext cx="5368639" cy="1196898"/>
          </a:xfrm>
          <a:prstGeom prst="rect">
            <a:avLst/>
          </a:prstGeom>
        </p:spPr>
      </p:pic>
      <p:pic>
        <p:nvPicPr>
          <p:cNvPr id="22" name="Picture 21" descr="bluetitle2.jpg"/>
          <p:cNvPicPr>
            <a:picLocks noChangeAspect="1"/>
          </p:cNvPicPr>
          <p:nvPr userDrawn="1"/>
        </p:nvPicPr>
        <p:blipFill rotWithShape="1">
          <a:blip r:embed="rId3">
            <a:alphaModFix amt="38000"/>
            <a:extLst>
              <a:ext uri="{28A0092B-C50C-407E-A947-70E740481C1C}">
                <a14:useLocalDpi xmlns:a14="http://schemas.microsoft.com/office/drawing/2010/main" val="0"/>
              </a:ext>
            </a:extLst>
          </a:blip>
          <a:srcRect l="-325" t="23964" r="325" b="58578"/>
          <a:stretch/>
        </p:blipFill>
        <p:spPr>
          <a:xfrm>
            <a:off x="-63808" y="877589"/>
            <a:ext cx="9207808" cy="1205250"/>
          </a:xfrm>
          <a:prstGeom prst="rect">
            <a:avLst/>
          </a:prstGeom>
        </p:spPr>
      </p:pic>
      <p:pic>
        <p:nvPicPr>
          <p:cNvPr id="25" name="Picture 24" descr="bluetitle2.jpg"/>
          <p:cNvPicPr>
            <a:picLocks noChangeAspect="1"/>
          </p:cNvPicPr>
          <p:nvPr userDrawn="1"/>
        </p:nvPicPr>
        <p:blipFill rotWithShape="1">
          <a:blip r:embed="rId3">
            <a:alphaModFix amt="38000"/>
            <a:extLst>
              <a:ext uri="{28A0092B-C50C-407E-A947-70E740481C1C}">
                <a14:useLocalDpi xmlns:a14="http://schemas.microsoft.com/office/drawing/2010/main" val="0"/>
              </a:ext>
            </a:extLst>
          </a:blip>
          <a:srcRect l="56576" t="23964" r="325" b="58578"/>
          <a:stretch/>
        </p:blipFill>
        <p:spPr>
          <a:xfrm>
            <a:off x="-72572" y="5142776"/>
            <a:ext cx="3940974" cy="1196898"/>
          </a:xfrm>
          <a:prstGeom prst="rect">
            <a:avLst/>
          </a:prstGeom>
        </p:spPr>
      </p:pic>
    </p:spTree>
    <p:extLst>
      <p:ext uri="{BB962C8B-B14F-4D97-AF65-F5344CB8AC3E}">
        <p14:creationId xmlns:p14="http://schemas.microsoft.com/office/powerpoint/2010/main" val="323677888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a:xfrm>
            <a:off x="609599" y="6041363"/>
            <a:ext cx="4622973" cy="365125"/>
          </a:xfrm>
          <a:prstGeom prst="rect">
            <a:avLst/>
          </a:prstGeom>
        </p:spPr>
        <p:txBody>
          <a:bodyPr/>
          <a:lstStyle/>
          <a:p>
            <a:pPr defTabSz="457200"/>
            <a:endParaRPr lang="en-US" dirty="0">
              <a:solidFill>
                <a:prstClr val="black"/>
              </a:solidFill>
            </a:endParaRPr>
          </a:p>
        </p:txBody>
      </p:sp>
      <p:sp>
        <p:nvSpPr>
          <p:cNvPr id="6" name="Slide Number Placeholder 5"/>
          <p:cNvSpPr>
            <a:spLocks noGrp="1"/>
          </p:cNvSpPr>
          <p:nvPr>
            <p:ph type="sldNum" sz="quarter" idx="12"/>
          </p:nvPr>
        </p:nvSpPr>
        <p:spPr/>
        <p:txBody>
          <a:bodyPr/>
          <a:lstStyle/>
          <a:p>
            <a:fld id="{519954A3-9DFD-4C44-94BA-B95130A3BA1C}"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3878417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a:xfrm>
            <a:off x="609599" y="6041363"/>
            <a:ext cx="4622973" cy="365125"/>
          </a:xfrm>
          <a:prstGeom prst="rect">
            <a:avLst/>
          </a:prstGeom>
        </p:spPr>
        <p:txBody>
          <a:bodyPr/>
          <a:lstStyle/>
          <a:p>
            <a:pPr defTabSz="457200"/>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1575713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smtClean="0">
                <a:solidFill>
                  <a:prstClr val="black">
                    <a:tint val="75000"/>
                  </a:prstClr>
                </a:solidFill>
              </a:rPr>
              <a:pPr/>
              <a:t>10/11/2016</a:t>
            </a:fld>
            <a:endParaRPr lang="en-US" dirty="0">
              <a:solidFill>
                <a:prstClr val="black">
                  <a:tint val="75000"/>
                </a:prstClr>
              </a:solidFill>
            </a:endParaRPr>
          </a:p>
        </p:txBody>
      </p:sp>
      <p:sp>
        <p:nvSpPr>
          <p:cNvPr id="6" name="Footer Placeholder 5"/>
          <p:cNvSpPr>
            <a:spLocks noGrp="1"/>
          </p:cNvSpPr>
          <p:nvPr>
            <p:ph type="ftr" sz="quarter" idx="11"/>
          </p:nvPr>
        </p:nvSpPr>
        <p:spPr>
          <a:xfrm>
            <a:off x="609599" y="6041363"/>
            <a:ext cx="4622973" cy="365125"/>
          </a:xfrm>
          <a:prstGeom prst="rect">
            <a:avLst/>
          </a:prstGeom>
        </p:spPr>
        <p:txBody>
          <a:bodyPr/>
          <a:lstStyle/>
          <a:p>
            <a:pPr defTabSz="457200"/>
            <a:endParaRPr lang="en-US" dirty="0">
              <a:solidFill>
                <a:prstClr val="black"/>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4110882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Light Background">
    <p:bg>
      <p:bgPr>
        <a:solidFill>
          <a:schemeClr val="tx1"/>
        </a:solidFill>
        <a:effectLst/>
      </p:bgPr>
    </p:bg>
    <p:spTree>
      <p:nvGrpSpPr>
        <p:cNvPr id="1" name=""/>
        <p:cNvGrpSpPr/>
        <p:nvPr/>
      </p:nvGrpSpPr>
      <p:grpSpPr>
        <a:xfrm>
          <a:off x="0" y="0"/>
          <a:ext cx="0" cy="0"/>
          <a:chOff x="0" y="0"/>
          <a:chExt cx="0" cy="0"/>
        </a:xfrm>
      </p:grpSpPr>
      <p:pic>
        <p:nvPicPr>
          <p:cNvPr id="7" name="Picture 2" descr="home_im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0" y="762000"/>
            <a:ext cx="66960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top_headers"/>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rot="10800000">
            <a:off x="138987" y="761998"/>
            <a:ext cx="6566612" cy="6745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9" name="Title 8"/>
          <p:cNvSpPr>
            <a:spLocks noGrp="1"/>
          </p:cNvSpPr>
          <p:nvPr>
            <p:ph type="ctrTitle"/>
          </p:nvPr>
        </p:nvSpPr>
        <p:spPr>
          <a:xfrm>
            <a:off x="533400" y="2181664"/>
            <a:ext cx="7851648" cy="1828800"/>
          </a:xfrm>
          <a:ln>
            <a:noFill/>
          </a:ln>
        </p:spPr>
        <p:txBody>
          <a:bodyPr vert="horz" tIns="0" rIns="18288" bIns="0" anchor="b">
            <a:normAutofit/>
          </a:bodyPr>
          <a:lstStyle>
            <a:lvl1pPr algn="r" rtl="0">
              <a:spcBef>
                <a:spcPct val="0"/>
              </a:spcBef>
              <a:buNone/>
              <a:defRPr sz="5600" b="1" cap="none" spc="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mj-lt"/>
                <a:ea typeface="+mj-ea"/>
                <a:cs typeface="+mj-cs"/>
              </a:defRPr>
            </a:lvl1pPr>
          </a:lstStyle>
          <a:p>
            <a:r>
              <a:rPr kumimoji="0" lang="en-US" dirty="0" smtClean="0"/>
              <a:t>Click to edit Master title style</a:t>
            </a:r>
            <a:endParaRPr kumimoji="0" lang="en-US" dirty="0"/>
          </a:p>
        </p:txBody>
      </p:sp>
      <p:sp>
        <p:nvSpPr>
          <p:cNvPr id="17" name="Subtitle 16"/>
          <p:cNvSpPr>
            <a:spLocks noGrp="1"/>
          </p:cNvSpPr>
          <p:nvPr>
            <p:ph type="subTitle" idx="1"/>
          </p:nvPr>
        </p:nvSpPr>
        <p:spPr>
          <a:xfrm>
            <a:off x="533400" y="4038600"/>
            <a:ext cx="7854696" cy="1752600"/>
          </a:xfrm>
        </p:spPr>
        <p:txBody>
          <a:bodyPr lIns="0" rIns="18288"/>
          <a:lstStyle>
            <a:lvl1pPr marL="0" marR="45720" indent="0" algn="r">
              <a:buNone/>
              <a:defRPr>
                <a:solidFill>
                  <a:srgbClr val="003399"/>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a:xfrm>
            <a:off x="6096000" y="6400800"/>
            <a:ext cx="1828800" cy="365125"/>
          </a:xfrm>
          <a:prstGeom prst="rect">
            <a:avLst/>
          </a:prstGeom>
        </p:spPr>
        <p:txBody>
          <a:bodyPr/>
          <a:lstStyle/>
          <a:p>
            <a:fld id="{FCE7C039-2B44-42D0-9FD3-FF27EAB6DE72}" type="datetimeFigureOut">
              <a:rPr lang="en-US" smtClean="0"/>
              <a:t>10/11/2016</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8A99E7DD-3C42-4FBD-8B49-3D3F8895160E}" type="slidenum">
              <a:rPr lang="en-US" smtClean="0"/>
              <a:t>‹#›</a:t>
            </a:fld>
            <a:endParaRPr lang="en-US"/>
          </a:p>
        </p:txBody>
      </p:sp>
      <p:pic>
        <p:nvPicPr>
          <p:cNvPr id="8" name="Picture 3" descr="ni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81000" y="990600"/>
            <a:ext cx="4876800"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0707420"/>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black">
                    <a:tint val="75000"/>
                  </a:prstClr>
                </a:solidFill>
              </a:rPr>
              <a:pPr/>
              <a:t>10/11/2016</a:t>
            </a:fld>
            <a:endParaRPr lang="en-US" dirty="0">
              <a:solidFill>
                <a:prstClr val="black">
                  <a:tint val="75000"/>
                </a:prstClr>
              </a:solidFill>
            </a:endParaRPr>
          </a:p>
        </p:txBody>
      </p:sp>
      <p:sp>
        <p:nvSpPr>
          <p:cNvPr id="8" name="Footer Placeholder 7"/>
          <p:cNvSpPr>
            <a:spLocks noGrp="1"/>
          </p:cNvSpPr>
          <p:nvPr>
            <p:ph type="ftr" sz="quarter" idx="11"/>
          </p:nvPr>
        </p:nvSpPr>
        <p:spPr>
          <a:xfrm>
            <a:off x="609599" y="6041363"/>
            <a:ext cx="4622973" cy="365125"/>
          </a:xfrm>
          <a:prstGeom prst="rect">
            <a:avLst/>
          </a:prstGeom>
        </p:spPr>
        <p:txBody>
          <a:bodyPr/>
          <a:lstStyle/>
          <a:p>
            <a:pPr defTabSz="457200"/>
            <a:endParaRPr lang="en-US" dirty="0">
              <a:solidFill>
                <a:prstClr val="black"/>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29572873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black">
                    <a:tint val="75000"/>
                  </a:prstClr>
                </a:solidFill>
              </a:rPr>
              <a:pPr/>
              <a:t>10/11/2016</a:t>
            </a:fld>
            <a:endParaRPr lang="en-US" dirty="0">
              <a:solidFill>
                <a:prstClr val="black">
                  <a:tint val="75000"/>
                </a:prstClr>
              </a:solidFill>
            </a:endParaRPr>
          </a:p>
        </p:txBody>
      </p:sp>
      <p:sp>
        <p:nvSpPr>
          <p:cNvPr id="4" name="Footer Placeholder 3"/>
          <p:cNvSpPr>
            <a:spLocks noGrp="1"/>
          </p:cNvSpPr>
          <p:nvPr>
            <p:ph type="ftr" sz="quarter" idx="11"/>
          </p:nvPr>
        </p:nvSpPr>
        <p:spPr>
          <a:xfrm>
            <a:off x="609599" y="6041363"/>
            <a:ext cx="4622973" cy="365125"/>
          </a:xfrm>
          <a:prstGeom prst="rect">
            <a:avLst/>
          </a:prstGeom>
        </p:spPr>
        <p:txBody>
          <a:bodyPr/>
          <a:lstStyle/>
          <a:p>
            <a:pPr defTabSz="457200"/>
            <a:endParaRPr lang="en-US" dirty="0">
              <a:solidFill>
                <a:prstClr val="black"/>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6082037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solidFill>
                  <a:prstClr val="black">
                    <a:tint val="75000"/>
                  </a:prstClr>
                </a:solidFill>
              </a:rPr>
              <a:pPr/>
              <a:t>10/11/2016</a:t>
            </a:fld>
            <a:endParaRPr lang="en-US" dirty="0">
              <a:solidFill>
                <a:prstClr val="black">
                  <a:tint val="75000"/>
                </a:prstClr>
              </a:solidFill>
            </a:endParaRPr>
          </a:p>
        </p:txBody>
      </p:sp>
      <p:sp>
        <p:nvSpPr>
          <p:cNvPr id="3" name="Footer Placeholder 2"/>
          <p:cNvSpPr>
            <a:spLocks noGrp="1"/>
          </p:cNvSpPr>
          <p:nvPr>
            <p:ph type="ftr" sz="quarter" idx="11"/>
          </p:nvPr>
        </p:nvSpPr>
        <p:spPr>
          <a:xfrm>
            <a:off x="609599" y="6041363"/>
            <a:ext cx="4622973" cy="365125"/>
          </a:xfrm>
          <a:prstGeom prst="rect">
            <a:avLst/>
          </a:prstGeom>
        </p:spPr>
        <p:txBody>
          <a:bodyPr/>
          <a:lstStyle/>
          <a:p>
            <a:pPr defTabSz="457200"/>
            <a:endParaRPr lang="en-US" dirty="0">
              <a:solidFill>
                <a:prstClr val="black"/>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3397585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solidFill>
                  <a:prstClr val="black">
                    <a:tint val="75000"/>
                  </a:prstClr>
                </a:solidFill>
              </a:rPr>
              <a:pPr/>
              <a:t>10/11/2016</a:t>
            </a:fld>
            <a:endParaRPr lang="en-US" dirty="0">
              <a:solidFill>
                <a:prstClr val="black">
                  <a:tint val="75000"/>
                </a:prstClr>
              </a:solidFill>
            </a:endParaRPr>
          </a:p>
        </p:txBody>
      </p:sp>
      <p:sp>
        <p:nvSpPr>
          <p:cNvPr id="6" name="Footer Placeholder 5"/>
          <p:cNvSpPr>
            <a:spLocks noGrp="1"/>
          </p:cNvSpPr>
          <p:nvPr>
            <p:ph type="ftr" sz="quarter" idx="11"/>
          </p:nvPr>
        </p:nvSpPr>
        <p:spPr>
          <a:xfrm>
            <a:off x="609599" y="6041363"/>
            <a:ext cx="4622973" cy="365125"/>
          </a:xfrm>
          <a:prstGeom prst="rect">
            <a:avLst/>
          </a:prstGeom>
        </p:spPr>
        <p:txBody>
          <a:bodyPr/>
          <a:lstStyle/>
          <a:p>
            <a:pPr defTabSz="457200"/>
            <a:endParaRPr lang="en-US" dirty="0">
              <a:solidFill>
                <a:prstClr val="black"/>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1730812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10/11/2016</a:t>
            </a:fld>
            <a:endParaRPr lang="en-US" dirty="0">
              <a:solidFill>
                <a:prstClr val="black">
                  <a:tint val="75000"/>
                </a:prstClr>
              </a:solidFill>
            </a:endParaRPr>
          </a:p>
        </p:txBody>
      </p:sp>
      <p:sp>
        <p:nvSpPr>
          <p:cNvPr id="6" name="Footer Placeholder 5"/>
          <p:cNvSpPr>
            <a:spLocks noGrp="1"/>
          </p:cNvSpPr>
          <p:nvPr>
            <p:ph type="ftr" sz="quarter" idx="11"/>
          </p:nvPr>
        </p:nvSpPr>
        <p:spPr>
          <a:xfrm>
            <a:off x="609599" y="6041363"/>
            <a:ext cx="4622973" cy="365125"/>
          </a:xfrm>
          <a:prstGeom prst="rect">
            <a:avLst/>
          </a:prstGeom>
        </p:spPr>
        <p:txBody>
          <a:bodyPr/>
          <a:lstStyle/>
          <a:p>
            <a:pPr defTabSz="457200"/>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42707475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a:xfrm>
            <a:off x="609599" y="6041363"/>
            <a:ext cx="4622973" cy="365125"/>
          </a:xfrm>
          <a:prstGeom prst="rect">
            <a:avLst/>
          </a:prstGeom>
        </p:spPr>
        <p:txBody>
          <a:bodyPr/>
          <a:lstStyle/>
          <a:p>
            <a:pPr defTabSz="457200"/>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2666897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a:xfrm>
            <a:off x="609599" y="6041363"/>
            <a:ext cx="4622973" cy="365125"/>
          </a:xfrm>
          <a:prstGeom prst="rect">
            <a:avLst/>
          </a:prstGeom>
        </p:spPr>
        <p:txBody>
          <a:bodyPr/>
          <a:lstStyle/>
          <a:p>
            <a:pPr defTabSz="457200"/>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5FCBEF"/>
                </a:solidFill>
              </a:rPr>
              <a:pPr/>
              <a:t>‹#›</a:t>
            </a:fld>
            <a:endParaRPr lang="en-US" dirty="0">
              <a:solidFill>
                <a:srgbClr val="5FCBEF"/>
              </a:solidFill>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defTabSz="457200"/>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defTabSz="457200"/>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16412752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a:xfrm>
            <a:off x="609599" y="6041363"/>
            <a:ext cx="4622973" cy="365125"/>
          </a:xfrm>
          <a:prstGeom prst="rect">
            <a:avLst/>
          </a:prstGeom>
        </p:spPr>
        <p:txBody>
          <a:bodyPr/>
          <a:lstStyle/>
          <a:p>
            <a:pPr defTabSz="457200"/>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4044323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a:xfrm>
            <a:off x="609599" y="6041363"/>
            <a:ext cx="4622973" cy="365125"/>
          </a:xfrm>
          <a:prstGeom prst="rect">
            <a:avLst/>
          </a:prstGeom>
        </p:spPr>
        <p:txBody>
          <a:bodyPr/>
          <a:lstStyle/>
          <a:p>
            <a:pPr defTabSz="457200"/>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5FCBEF"/>
                </a:solidFill>
              </a:rPr>
              <a:pPr/>
              <a:t>‹#›</a:t>
            </a:fld>
            <a:endParaRPr lang="en-US" dirty="0">
              <a:solidFill>
                <a:srgbClr val="5FCBEF"/>
              </a:solidFill>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defTabSz="457200"/>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defTabSz="457200"/>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32567870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a:xfrm>
            <a:off x="609599" y="6041363"/>
            <a:ext cx="4622973" cy="365125"/>
          </a:xfrm>
          <a:prstGeom prst="rect">
            <a:avLst/>
          </a:prstGeom>
        </p:spPr>
        <p:txBody>
          <a:bodyPr/>
          <a:lstStyle/>
          <a:p>
            <a:pPr defTabSz="457200"/>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3015137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096000" y="6400800"/>
            <a:ext cx="1828800" cy="365125"/>
          </a:xfrm>
          <a:prstGeom prst="rect">
            <a:avLst/>
          </a:prstGeom>
        </p:spPr>
        <p:txBody>
          <a:bodyPr/>
          <a:lstStyle/>
          <a:p>
            <a:fld id="{FCE7C039-2B44-42D0-9FD3-FF27EAB6DE72}" type="datetimeFigureOut">
              <a:rPr lang="en-US" smtClean="0"/>
              <a:t>10/11/2016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9E7DD-3C42-4FBD-8B49-3D3F8895160E}"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a:xfrm>
            <a:off x="609599" y="6041363"/>
            <a:ext cx="4622973" cy="365125"/>
          </a:xfrm>
          <a:prstGeom prst="rect">
            <a:avLst/>
          </a:prstGeom>
        </p:spPr>
        <p:txBody>
          <a:bodyPr/>
          <a:lstStyle/>
          <a:p>
            <a:pPr defTabSz="457200"/>
            <a:endParaRPr lang="en-US" dirty="0">
              <a:solidFill>
                <a:prstClr val="black"/>
              </a:solidFill>
            </a:endParaRPr>
          </a:p>
        </p:txBody>
      </p:sp>
      <p:sp>
        <p:nvSpPr>
          <p:cNvPr id="6" name="Slide Number Placeholder 5"/>
          <p:cNvSpPr>
            <a:spLocks noGrp="1"/>
          </p:cNvSpPr>
          <p:nvPr>
            <p:ph type="sldNum" sz="quarter" idx="12"/>
          </p:nvPr>
        </p:nvSpPr>
        <p:spPr/>
        <p:txBody>
          <a:bodyPr/>
          <a:lstStyle/>
          <a:p>
            <a:fld id="{89333C77-0158-454C-844F-B7AB9BD7DAD4}"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16660037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a:xfrm>
            <a:off x="609599" y="6041363"/>
            <a:ext cx="4622973" cy="365125"/>
          </a:xfrm>
          <a:prstGeom prst="rect">
            <a:avLst/>
          </a:prstGeom>
        </p:spPr>
        <p:txBody>
          <a:bodyPr/>
          <a:lstStyle/>
          <a:p>
            <a:pPr defTabSz="457200"/>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40761044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Blank Slide with Red Title Text and White Bkgd">
    <p:spTree>
      <p:nvGrpSpPr>
        <p:cNvPr id="1" name=""/>
        <p:cNvGrpSpPr/>
        <p:nvPr/>
      </p:nvGrpSpPr>
      <p:grpSpPr>
        <a:xfrm>
          <a:off x="0" y="0"/>
          <a:ext cx="0" cy="0"/>
          <a:chOff x="0" y="0"/>
          <a:chExt cx="0" cy="0"/>
        </a:xfrm>
      </p:grpSpPr>
      <p:sp>
        <p:nvSpPr>
          <p:cNvPr id="7" name="Title 6"/>
          <p:cNvSpPr>
            <a:spLocks noGrp="1"/>
          </p:cNvSpPr>
          <p:nvPr>
            <p:ph type="title"/>
          </p:nvPr>
        </p:nvSpPr>
        <p:spPr>
          <a:xfrm>
            <a:off x="457200" y="1066800"/>
            <a:ext cx="8229600" cy="1143000"/>
          </a:xfrm>
          <a:solidFill>
            <a:schemeClr val="bg1"/>
          </a:solidFill>
        </p:spPr>
        <p:txBody>
          <a:bodyPr anchor="ctr"/>
          <a:lstStyle>
            <a:lvl1pPr algn="ctr">
              <a:defRPr b="1">
                <a:solidFill>
                  <a:srgbClr val="FF0000"/>
                </a:solidFill>
              </a:defRPr>
            </a:lvl1pPr>
          </a:lstStyle>
          <a:p>
            <a:r>
              <a:rPr lang="en-US" dirty="0" smtClean="0"/>
              <a:t>Click to edit Master title style</a:t>
            </a:r>
            <a:endParaRPr lang="en-US" dirty="0"/>
          </a:p>
        </p:txBody>
      </p:sp>
      <p:sp>
        <p:nvSpPr>
          <p:cNvPr id="3" name="Text Placeholder 2"/>
          <p:cNvSpPr>
            <a:spLocks noGrp="1"/>
          </p:cNvSpPr>
          <p:nvPr>
            <p:ph type="body" sz="quarter" idx="10"/>
          </p:nvPr>
        </p:nvSpPr>
        <p:spPr>
          <a:xfrm>
            <a:off x="609600" y="2743200"/>
            <a:ext cx="3124200" cy="1219200"/>
          </a:xfrm>
          <a:prstGeom prst="wedgeRoundRectCallout">
            <a:avLst/>
          </a:prstGeom>
          <a:solidFill>
            <a:schemeClr val="bg1"/>
          </a:solidFill>
          <a:ln w="28575">
            <a:solidFill>
              <a:srgbClr val="FF0000"/>
            </a:solidFill>
          </a:ln>
        </p:spPr>
        <p:txBody>
          <a:bodyPr anchor="ctr"/>
          <a:lstStyle>
            <a:lvl1pPr marL="0" indent="0" algn="ctr">
              <a:buNone/>
              <a:defRPr b="1" i="1">
                <a:solidFill>
                  <a:srgbClr val="FF0000"/>
                </a:solidFill>
              </a:defRPr>
            </a:lvl1pPr>
            <a:lvl2pPr marL="393192" indent="0">
              <a:buNone/>
              <a:defRPr/>
            </a:lvl2pPr>
            <a:lvl3pPr marL="667512" indent="0">
              <a:buNone/>
              <a:defRPr/>
            </a:lvl3pPr>
            <a:lvl4pPr marL="978408" indent="0">
              <a:buNone/>
              <a:defRPr/>
            </a:lvl4pPr>
            <a:lvl5pPr marL="1252728" indent="0">
              <a:buNone/>
              <a:defRPr/>
            </a:lvl5pPr>
          </a:lstStyle>
          <a:p>
            <a:pPr lvl="0"/>
            <a:r>
              <a:rPr lang="en-US" dirty="0" smtClean="0"/>
              <a:t>Click to edit Master text styles</a:t>
            </a:r>
          </a:p>
        </p:txBody>
      </p:sp>
      <p:sp>
        <p:nvSpPr>
          <p:cNvPr id="5" name="Text Placeholder 4"/>
          <p:cNvSpPr>
            <a:spLocks noGrp="1"/>
          </p:cNvSpPr>
          <p:nvPr>
            <p:ph type="body" sz="quarter" idx="11"/>
          </p:nvPr>
        </p:nvSpPr>
        <p:spPr>
          <a:xfrm>
            <a:off x="4495800" y="2819400"/>
            <a:ext cx="3200400" cy="1219200"/>
          </a:xfrm>
          <a:solidFill>
            <a:schemeClr val="bg1"/>
          </a:solidFill>
          <a:ln>
            <a:noFill/>
          </a:ln>
        </p:spPr>
        <p:txBody>
          <a:bodyPr anchor="ctr"/>
          <a:lstStyle>
            <a:lvl1pPr marL="274320" indent="-274320" algn="ctr">
              <a:buNone/>
              <a:defRPr kumimoji="0" lang="en-US" sz="2600" b="1" i="0" kern="1200" dirty="0" smtClean="0">
                <a:solidFill>
                  <a:srgbClr val="FF0000"/>
                </a:solidFill>
                <a:latin typeface="Arial" panose="020B0604020202020204" pitchFamily="34" charset="0"/>
                <a:ea typeface="+mn-ea"/>
                <a:cs typeface="Arial" panose="020B0604020202020204" pitchFamily="34" charset="0"/>
              </a:defRPr>
            </a:lvl1pPr>
          </a:lstStyle>
          <a:p>
            <a:pPr marL="0" lvl="0" indent="0" algn="ctr" rtl="0" eaLnBrk="1" latinLnBrk="0" hangingPunct="1">
              <a:spcBef>
                <a:spcPct val="20000"/>
              </a:spcBef>
              <a:buClr>
                <a:schemeClr val="accent3"/>
              </a:buClr>
              <a:buSzPct val="95000"/>
            </a:pPr>
            <a:r>
              <a:rPr lang="en-US" dirty="0" smtClean="0"/>
              <a:t>Click to edit Master text styles</a:t>
            </a:r>
          </a:p>
        </p:txBody>
      </p:sp>
    </p:spTree>
    <p:extLst>
      <p:ext uri="{BB962C8B-B14F-4D97-AF65-F5344CB8AC3E}">
        <p14:creationId xmlns:p14="http://schemas.microsoft.com/office/powerpoint/2010/main" val="323011591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offscreen">
    <p:spTree>
      <p:nvGrpSpPr>
        <p:cNvPr id="1" name=""/>
        <p:cNvGrpSpPr/>
        <p:nvPr/>
      </p:nvGrpSpPr>
      <p:grpSpPr>
        <a:xfrm>
          <a:off x="0" y="0"/>
          <a:ext cx="0" cy="0"/>
          <a:chOff x="0" y="0"/>
          <a:chExt cx="0" cy="0"/>
        </a:xfrm>
      </p:grpSpPr>
      <p:sp>
        <p:nvSpPr>
          <p:cNvPr id="2" name="Title 1"/>
          <p:cNvSpPr>
            <a:spLocks noGrp="1"/>
          </p:cNvSpPr>
          <p:nvPr>
            <p:ph type="title"/>
          </p:nvPr>
        </p:nvSpPr>
        <p:spPr>
          <a:xfrm>
            <a:off x="609600" y="-1981200"/>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304800" y="7543800"/>
            <a:ext cx="8229600" cy="438912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096000" y="6400800"/>
            <a:ext cx="1828800" cy="365125"/>
          </a:xfrm>
          <a:prstGeom prst="rect">
            <a:avLst/>
          </a:prstGeom>
        </p:spPr>
        <p:txBody>
          <a:bodyPr/>
          <a:lstStyle/>
          <a:p>
            <a:fld id="{FCE7C039-2B44-42D0-9FD3-FF27EAB6DE72}" type="datetimeFigureOut">
              <a:rPr lang="en-US" smtClean="0"/>
              <a:t>10/11/2016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9E7DD-3C42-4FBD-8B49-3D3F8895160E}" type="slidenum">
              <a:rPr lang="en-US" smtClean="0"/>
              <a:t>‹#›</a:t>
            </a:fld>
            <a:endParaRPr lang="en-US"/>
          </a:p>
        </p:txBody>
      </p:sp>
    </p:spTree>
    <p:extLst>
      <p:ext uri="{BB962C8B-B14F-4D97-AF65-F5344CB8AC3E}">
        <p14:creationId xmlns:p14="http://schemas.microsoft.com/office/powerpoint/2010/main" val="157122304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096000" y="6400800"/>
            <a:ext cx="1828800" cy="365125"/>
          </a:xfrm>
          <a:prstGeom prst="rect">
            <a:avLst/>
          </a:prstGeom>
        </p:spPr>
        <p:txBody>
          <a:bodyPr/>
          <a:lstStyle/>
          <a:p>
            <a:fld id="{FCE7C039-2B44-42D0-9FD3-FF27EAB6DE72}" type="datetimeFigureOut">
              <a:rPr lang="en-US" smtClean="0"/>
              <a:t>10/11/2016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9E7DD-3C42-4FBD-8B49-3D3F8895160E}"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096000" y="6400800"/>
            <a:ext cx="1828800" cy="365125"/>
          </a:xfrm>
          <a:prstGeom prst="rect">
            <a:avLst/>
          </a:prstGeom>
        </p:spPr>
        <p:txBody>
          <a:bodyPr/>
          <a:lstStyle/>
          <a:p>
            <a:fld id="{FCE7C039-2B44-42D0-9FD3-FF27EAB6DE72}" type="datetimeFigureOut">
              <a:rPr lang="en-US" smtClean="0"/>
              <a:t>10/11/2016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99E7DD-3C42-4FBD-8B49-3D3F8895160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6096000" y="6400800"/>
            <a:ext cx="1828800" cy="365125"/>
          </a:xfrm>
          <a:prstGeom prst="rect">
            <a:avLst/>
          </a:prstGeom>
        </p:spPr>
        <p:txBody>
          <a:bodyPr/>
          <a:lstStyle/>
          <a:p>
            <a:fld id="{FCE7C039-2B44-42D0-9FD3-FF27EAB6DE72}" type="datetimeFigureOut">
              <a:rPr lang="en-US" smtClean="0"/>
              <a:t>10/11/2016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99E7DD-3C42-4FBD-8B49-3D3F8895160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096000" y="6400800"/>
            <a:ext cx="1828800" cy="365125"/>
          </a:xfrm>
          <a:prstGeom prst="rect">
            <a:avLst/>
          </a:prstGeom>
        </p:spPr>
        <p:txBody>
          <a:bodyPr/>
          <a:lstStyle/>
          <a:p>
            <a:fld id="{FCE7C039-2B44-42D0-9FD3-FF27EAB6DE72}" type="datetimeFigureOut">
              <a:rPr lang="en-US" smtClean="0"/>
              <a:t>10/11/2016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99E7DD-3C42-4FBD-8B49-3D3F8895160E}"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0" y="6400800"/>
            <a:ext cx="1828800" cy="365125"/>
          </a:xfrm>
          <a:prstGeom prst="rect">
            <a:avLst/>
          </a:prstGeom>
        </p:spPr>
        <p:txBody>
          <a:bodyPr/>
          <a:lstStyle/>
          <a:p>
            <a:fld id="{FCE7C039-2B44-42D0-9FD3-FF27EAB6DE72}" type="datetimeFigureOut">
              <a:rPr lang="en-US" smtClean="0"/>
              <a:t>10/11/2016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99E7DD-3C42-4FBD-8B49-3D3F8895160E}" type="slidenum">
              <a:rPr lang="en-US" smtClean="0"/>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2.emf"/><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100000" t="100000"/>
            </a:path>
            <a:tileRect r="-100000" b="-100000"/>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solidFill>
            <a:srgbClr val="0070C0"/>
          </a:soli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dirty="0" smtClean="0"/>
              <a:t>Click to edit Master title style</a:t>
            </a:r>
            <a:endParaRPr kumimoji="0" lang="en-US" dirty="0"/>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panose="020B0604020202020204" pitchFamily="34" charset="0"/>
                <a:cs typeface="Arial" panose="020B0604020202020204" pitchFamily="34" charset="0"/>
              </a:defRPr>
            </a:lvl1pPr>
          </a:lstStyle>
          <a:p>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latin typeface="Arial" panose="020B0604020202020204" pitchFamily="34" charset="0"/>
                <a:cs typeface="Arial" panose="020B0604020202020204" pitchFamily="34" charset="0"/>
              </a:defRPr>
            </a:lvl1pPr>
          </a:lstStyle>
          <a:p>
            <a:fld id="{8A99E7DD-3C42-4FBD-8B49-3D3F8895160E}"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pic>
        <p:nvPicPr>
          <p:cNvPr id="14" name="Picture 13" descr="NIH_OER_Master_Logo_2Color.eps"/>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28600" y="6324600"/>
            <a:ext cx="2363044" cy="403249"/>
          </a:xfrm>
          <a:prstGeom prst="rect">
            <a:avLst/>
          </a:prstGeom>
        </p:spPr>
      </p:pic>
      <p:sp>
        <p:nvSpPr>
          <p:cNvPr id="16" name="Rectangle 15"/>
          <p:cNvSpPr/>
          <p:nvPr userDrawn="1"/>
        </p:nvSpPr>
        <p:spPr>
          <a:xfrm>
            <a:off x="101600" y="101600"/>
            <a:ext cx="8940800" cy="6662057"/>
          </a:xfrm>
          <a:prstGeom prst="rect">
            <a:avLst/>
          </a:prstGeom>
          <a:noFill/>
          <a:ln w="19050" cap="flat" cmpd="sng" algn="ctr">
            <a:gradFill flip="none" rotWithShape="1">
              <a:gsLst>
                <a:gs pos="0">
                  <a:srgbClr val="03D4A8"/>
                </a:gs>
                <a:gs pos="25000">
                  <a:srgbClr val="21D6E0"/>
                </a:gs>
                <a:gs pos="75000">
                  <a:srgbClr val="0087E6"/>
                </a:gs>
                <a:gs pos="100000">
                  <a:srgbClr val="005CBF"/>
                </a:gs>
              </a:gsLst>
              <a:lin ang="16200000" scaled="1"/>
              <a:tileRect/>
            </a:gradFill>
            <a:prstDash val="solid"/>
          </a:ln>
          <a:effectLst/>
        </p:spPr>
        <p:txBody>
          <a:bodyPr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ndParaRPr>
          </a:p>
        </p:txBody>
      </p:sp>
    </p:spTree>
  </p:cSld>
  <p:clrMap bg1="lt1" tx1="dk1" bg2="lt2" tx2="dk2" accent1="accent1" accent2="accent2" accent3="accent3" accent4="accent4" accent5="accent5" accent6="accent6" hlink="hlink" folHlink="folHlink"/>
  <p:sldLayoutIdLst>
    <p:sldLayoutId id="2147483673" r:id="rId1"/>
    <p:sldLayoutId id="2147483684" r:id="rId2"/>
    <p:sldLayoutId id="2147483674" r:id="rId3"/>
    <p:sldLayoutId id="2147483687" r:id="rId4"/>
    <p:sldLayoutId id="2147483675" r:id="rId5"/>
    <p:sldLayoutId id="2147483676" r:id="rId6"/>
    <p:sldLayoutId id="2147483677" r:id="rId7"/>
    <p:sldLayoutId id="2147483678" r:id="rId8"/>
    <p:sldLayoutId id="2147483679" r:id="rId9"/>
    <p:sldLayoutId id="2147483685" r:id="rId10"/>
    <p:sldLayoutId id="2147483686" r:id="rId11"/>
    <p:sldLayoutId id="2147483680" r:id="rId12"/>
    <p:sldLayoutId id="2147483681" r:id="rId13"/>
    <p:sldLayoutId id="2147483682" r:id="rId14"/>
    <p:sldLayoutId id="2147483683" r:id="rId15"/>
  </p:sldLayoutIdLst>
  <p:txStyles>
    <p:titleStyle>
      <a:lvl1pPr algn="l" rtl="0" eaLnBrk="1" latinLnBrk="0" hangingPunct="1">
        <a:spcBef>
          <a:spcPct val="0"/>
        </a:spcBef>
        <a:buNone/>
        <a:defRPr kumimoji="0" sz="5000" b="0" kern="1200">
          <a:ln>
            <a:noFill/>
          </a:ln>
          <a:solidFill>
            <a:srgbClr val="003399"/>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accent4">
              <a:lumMod val="50000"/>
            </a:schemeClr>
          </a:solidFill>
          <a:latin typeface="Arial" panose="020B0604020202020204" pitchFamily="34" charset="0"/>
          <a:ea typeface="+mn-ea"/>
          <a:cs typeface="Arial" panose="020B0604020202020204" pitchFamily="34" charset="0"/>
        </a:defRPr>
      </a:lvl1pPr>
      <a:lvl2pPr marL="640080" indent="-246888" algn="l" rtl="0" eaLnBrk="1" latinLnBrk="0" hangingPunct="1">
        <a:spcBef>
          <a:spcPct val="20000"/>
        </a:spcBef>
        <a:buClr>
          <a:schemeClr val="accent1"/>
        </a:buClr>
        <a:buSzPct val="85000"/>
        <a:buFont typeface="Wingdings 2"/>
        <a:buChar char=""/>
        <a:defRPr kumimoji="0" sz="2400" kern="1200">
          <a:solidFill>
            <a:srgbClr val="003399"/>
          </a:solidFill>
          <a:latin typeface="Arial" panose="020B0604020202020204" pitchFamily="34" charset="0"/>
          <a:ea typeface="+mn-ea"/>
          <a:cs typeface="Arial" panose="020B0604020202020204" pitchFamily="34" charset="0"/>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Arial" panose="020B0604020202020204" pitchFamily="34" charset="0"/>
          <a:ea typeface="+mn-ea"/>
          <a:cs typeface="Arial" panose="020B0604020202020204" pitchFamily="34" charset="0"/>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Arial" panose="020B0604020202020204" pitchFamily="34" charset="0"/>
          <a:ea typeface="+mn-ea"/>
          <a:cs typeface="Arial" panose="020B0604020202020204" pitchFamily="34" charset="0"/>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Arial" panose="020B0604020202020204" pitchFamily="34" charset="0"/>
          <a:ea typeface="+mn-ea"/>
          <a:cs typeface="Arial" panose="020B0604020202020204"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B61BEF0D-F0BB-DE4B-95CE-6DB70DBA9567}" type="datetimeFigureOut">
              <a:rPr lang="en-US" smtClean="0">
                <a:solidFill>
                  <a:prstClr val="black">
                    <a:tint val="75000"/>
                  </a:prstClr>
                </a:solidFill>
              </a:rPr>
              <a:pPr defTabSz="457200"/>
              <a:t>10/11/2016</a:t>
            </a:fld>
            <a:endParaRPr lang="en-US" dirty="0">
              <a:solidFill>
                <a:prstClr val="black">
                  <a:tint val="75000"/>
                </a:prstClr>
              </a:solidFill>
            </a:endParaRP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D57F1E4F-1CFF-5643-939E-217C01CDF565}" type="slidenum">
              <a:rPr lang="en-US" smtClean="0">
                <a:solidFill>
                  <a:srgbClr val="5FCBEF"/>
                </a:solidFill>
              </a:rPr>
              <a:pPr defTabSz="457200"/>
              <a:t>‹#›</a:t>
            </a:fld>
            <a:endParaRPr lang="en-US" dirty="0">
              <a:solidFill>
                <a:srgbClr val="5FCBEF"/>
              </a:solidFill>
            </a:endParaRPr>
          </a:p>
        </p:txBody>
      </p:sp>
      <p:pic>
        <p:nvPicPr>
          <p:cNvPr id="18" name="Picture 17" descr="NIH_OER_Master_Logo_2Color.eps"/>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26737" y="6204863"/>
            <a:ext cx="2363044" cy="403249"/>
          </a:xfrm>
          <a:prstGeom prst="rect">
            <a:avLst/>
          </a:prstGeom>
        </p:spPr>
      </p:pic>
    </p:spTree>
    <p:extLst>
      <p:ext uri="{BB962C8B-B14F-4D97-AF65-F5344CB8AC3E}">
        <p14:creationId xmlns:p14="http://schemas.microsoft.com/office/powerpoint/2010/main" val="289735821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Lst>
  <p:txStyles>
    <p:titleStyle>
      <a:lvl1pPr algn="l" defTabSz="457200" rtl="0" eaLnBrk="1" latinLnBrk="0" hangingPunct="1">
        <a:spcBef>
          <a:spcPct val="0"/>
        </a:spcBef>
        <a:buNone/>
        <a:defRPr sz="3600" kern="1200">
          <a:solidFill>
            <a:schemeClr val="accent1">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1.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1.xml"/><Relationship Id="rId5" Type="http://schemas.openxmlformats.org/officeDocument/2006/relationships/image" Target="../media/image64.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hyperlink" Target="http://federalreporter.nih.gov/"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federalreporter.nih.gov/" TargetMode="External"/><Relationship Id="rId1" Type="http://schemas.openxmlformats.org/officeDocument/2006/relationships/slideLayout" Target="../slideLayouts/slideLayout10.xml"/><Relationship Id="rId5" Type="http://schemas.openxmlformats.org/officeDocument/2006/relationships/image" Target="../media/image82.png"/><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7200" y="1828800"/>
            <a:ext cx="8305800" cy="1828800"/>
          </a:xfrm>
        </p:spPr>
        <p:txBody>
          <a:bodyPr>
            <a:noAutofit/>
          </a:bodyPr>
          <a:lstStyle/>
          <a:p>
            <a:pPr algn="ctr"/>
            <a:r>
              <a:rPr lang="en-US" altLang="en-US" sz="4000" dirty="0">
                <a:latin typeface="Calibri" pitchFamily="34" charset="0"/>
              </a:rPr>
              <a:t>Using NIH’s </a:t>
            </a:r>
            <a:r>
              <a:rPr lang="en-US" altLang="en-US" sz="3600" dirty="0">
                <a:latin typeface="Calibri" pitchFamily="34" charset="0"/>
              </a:rPr>
              <a:t>Research Portfolio Online Report Tool (RePORT) to Your </a:t>
            </a:r>
            <a:r>
              <a:rPr lang="en-US" altLang="en-US" sz="3600" dirty="0" smtClean="0">
                <a:latin typeface="Calibri" pitchFamily="34" charset="0"/>
              </a:rPr>
              <a:t>Advantage</a:t>
            </a:r>
            <a:endParaRPr lang="en-US" sz="3600" dirty="0"/>
          </a:p>
        </p:txBody>
      </p:sp>
      <p:sp>
        <p:nvSpPr>
          <p:cNvPr id="5" name="Subtitle 4"/>
          <p:cNvSpPr>
            <a:spLocks noGrp="1"/>
          </p:cNvSpPr>
          <p:nvPr>
            <p:ph type="subTitle" idx="1"/>
          </p:nvPr>
        </p:nvSpPr>
        <p:spPr>
          <a:xfrm>
            <a:off x="533400" y="4038600"/>
            <a:ext cx="7854696" cy="2209800"/>
          </a:xfrm>
        </p:spPr>
        <p:txBody>
          <a:bodyPr>
            <a:normAutofit fontScale="77500" lnSpcReduction="20000"/>
          </a:bodyPr>
          <a:lstStyle/>
          <a:p>
            <a:pPr algn="ctr"/>
            <a:r>
              <a:rPr lang="en-US" dirty="0" smtClean="0"/>
              <a:t>October 2016</a:t>
            </a:r>
          </a:p>
          <a:p>
            <a:pPr algn="ctr"/>
            <a:r>
              <a:rPr lang="en-US" dirty="0" smtClean="0"/>
              <a:t>NIH Regional Seminar – Chicago</a:t>
            </a:r>
          </a:p>
          <a:p>
            <a:pPr algn="ctr"/>
            <a:endParaRPr lang="en-US" dirty="0" smtClean="0"/>
          </a:p>
          <a:p>
            <a:pPr algn="ctr"/>
            <a:r>
              <a:rPr lang="en-US" sz="2000" b="1" dirty="0" smtClean="0"/>
              <a:t>Megan Columbus</a:t>
            </a:r>
          </a:p>
          <a:p>
            <a:pPr algn="ctr"/>
            <a:r>
              <a:rPr lang="en-US" altLang="en-US" sz="2000" dirty="0" smtClean="0"/>
              <a:t>Director</a:t>
            </a:r>
            <a:r>
              <a:rPr lang="en-US" altLang="en-US" sz="2000" dirty="0"/>
              <a:t>, Division of Communications and </a:t>
            </a:r>
            <a:r>
              <a:rPr lang="en-US" altLang="en-US" sz="2000" dirty="0" smtClean="0"/>
              <a:t>Outreach</a:t>
            </a:r>
          </a:p>
          <a:p>
            <a:pPr algn="ctr"/>
            <a:endParaRPr lang="en-US" altLang="en-US" sz="2000" dirty="0" smtClean="0"/>
          </a:p>
          <a:p>
            <a:pPr algn="ctr"/>
            <a:r>
              <a:rPr lang="en-US" altLang="en-US" sz="2000" b="1" dirty="0" smtClean="0"/>
              <a:t>Nicole J. Garbarini, Ph.D.</a:t>
            </a:r>
          </a:p>
          <a:p>
            <a:pPr algn="ctr"/>
            <a:r>
              <a:rPr lang="en-US" altLang="en-US" sz="2000" dirty="0" smtClean="0"/>
              <a:t>Media and Communications Specialist, Division of Communications and Outreach</a:t>
            </a:r>
            <a:endParaRPr lang="en-US" altLang="en-US" sz="2000" dirty="0"/>
          </a:p>
          <a:p>
            <a:pPr algn="l"/>
            <a:endParaRPr lang="en-US" dirty="0"/>
          </a:p>
        </p:txBody>
      </p:sp>
    </p:spTree>
    <p:extLst>
      <p:ext uri="{BB962C8B-B14F-4D97-AF65-F5344CB8AC3E}">
        <p14:creationId xmlns:p14="http://schemas.microsoft.com/office/powerpoint/2010/main" val="28497383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 title="Screenshot of NIH RePORT &quot;Reports&quot; p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52401" y="275519"/>
            <a:ext cx="8991600" cy="6469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4" name="Title 3"/>
          <p:cNvSpPr>
            <a:spLocks noGrp="1"/>
          </p:cNvSpPr>
          <p:nvPr>
            <p:ph type="title"/>
          </p:nvPr>
        </p:nvSpPr>
        <p:spPr>
          <a:xfrm>
            <a:off x="4343400" y="1295400"/>
            <a:ext cx="4572000" cy="1219200"/>
          </a:xfrm>
          <a:effectLst>
            <a:outerShdw blurRad="50800" dist="38100" dir="2700000" algn="tl" rotWithShape="0">
              <a:prstClr val="black">
                <a:alpha val="40000"/>
              </a:prstClr>
            </a:outerShdw>
          </a:effectLst>
        </p:spPr>
        <p:txBody>
          <a:bodyPr>
            <a:noAutofit/>
          </a:bodyPr>
          <a:lstStyle/>
          <a:p>
            <a:r>
              <a:rPr lang="en-US" sz="3600" dirty="0" smtClean="0"/>
              <a:t>Let’s look at strategic plans</a:t>
            </a:r>
            <a:endParaRPr lang="en-US" sz="3600" dirty="0"/>
          </a:p>
        </p:txBody>
      </p:sp>
      <p:sp>
        <p:nvSpPr>
          <p:cNvPr id="8" name="Right Arrow 7" title="Arrow pointing to &quot;strategic plans&quot; in the sidebar"/>
          <p:cNvSpPr>
            <a:spLocks noChangeArrowheads="1"/>
          </p:cNvSpPr>
          <p:nvPr/>
        </p:nvSpPr>
        <p:spPr bwMode="auto">
          <a:xfrm rot="9720701">
            <a:off x="1658437" y="4203766"/>
            <a:ext cx="604838" cy="293688"/>
          </a:xfrm>
          <a:prstGeom prst="rightArrow">
            <a:avLst>
              <a:gd name="adj1" fmla="val 50000"/>
              <a:gd name="adj2" fmla="val 50028"/>
            </a:avLst>
          </a:prstGeom>
          <a:solidFill>
            <a:srgbClr val="FF0000"/>
          </a:solidFill>
          <a:ln w="12700" algn="ctr">
            <a:solidFill>
              <a:srgbClr val="FF0000"/>
            </a:solidFill>
            <a:round/>
            <a:headEnd type="none" w="sm" len="sm"/>
            <a:tailEnd type="none" w="sm" len="sm"/>
          </a:ln>
        </p:spPr>
        <p:txBody>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endParaRPr lang="en-US" altLang="en-US" sz="2400">
              <a:solidFill>
                <a:srgbClr val="FF0000"/>
              </a:solidFill>
            </a:endParaRPr>
          </a:p>
        </p:txBody>
      </p:sp>
      <p:sp>
        <p:nvSpPr>
          <p:cNvPr id="5" name="Text Placeholder 3"/>
          <p:cNvSpPr>
            <a:spLocks noGrp="1"/>
          </p:cNvSpPr>
          <p:nvPr>
            <p:ph type="body" sz="quarter" idx="11"/>
          </p:nvPr>
        </p:nvSpPr>
        <p:spPr>
          <a:xfrm>
            <a:off x="5410200" y="7696200"/>
            <a:ext cx="3200400" cy="1219200"/>
          </a:xfrm>
        </p:spPr>
        <p:txBody>
          <a:bodyPr>
            <a:normAutofit/>
          </a:bodyPr>
          <a:lstStyle/>
          <a:p>
            <a:r>
              <a:rPr lang="en-US" dirty="0" smtClean="0"/>
              <a:t>Screenshot of NIH </a:t>
            </a:r>
            <a:r>
              <a:rPr lang="en-US" dirty="0" err="1" smtClean="0"/>
              <a:t>RePORTS</a:t>
            </a:r>
            <a:r>
              <a:rPr lang="en-US" dirty="0" smtClean="0"/>
              <a:t> page</a:t>
            </a:r>
            <a:endParaRPr lang="en-US" dirty="0"/>
          </a:p>
        </p:txBody>
      </p:sp>
    </p:spTree>
    <p:extLst>
      <p:ext uri="{BB962C8B-B14F-4D97-AF65-F5344CB8AC3E}">
        <p14:creationId xmlns:p14="http://schemas.microsoft.com/office/powerpoint/2010/main" val="169253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3" title="screenshot of strategic plans and visions page on RePORT.nih.go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8382000" cy="6225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2" name="Title 1"/>
          <p:cNvSpPr>
            <a:spLocks noGrp="1"/>
          </p:cNvSpPr>
          <p:nvPr>
            <p:ph type="title"/>
          </p:nvPr>
        </p:nvSpPr>
        <p:spPr>
          <a:xfrm>
            <a:off x="2273060" y="3615832"/>
            <a:ext cx="5105400" cy="990600"/>
          </a:xfrm>
          <a:effectLst>
            <a:outerShdw blurRad="50800" dist="38100" dir="2700000" algn="tl" rotWithShape="0">
              <a:prstClr val="black">
                <a:alpha val="40000"/>
              </a:prstClr>
            </a:outerShdw>
          </a:effectLst>
        </p:spPr>
        <p:txBody>
          <a:bodyPr anchor="t">
            <a:noAutofit/>
          </a:bodyPr>
          <a:lstStyle/>
          <a:p>
            <a:r>
              <a:rPr lang="en-US" altLang="en-US" sz="3200" dirty="0"/>
              <a:t>Here’s a strategic plan for obesity research!</a:t>
            </a:r>
            <a:br>
              <a:rPr lang="en-US" altLang="en-US" sz="3200" dirty="0"/>
            </a:br>
            <a:endParaRPr lang="en-US" sz="2800" dirty="0"/>
          </a:p>
        </p:txBody>
      </p:sp>
      <p:sp>
        <p:nvSpPr>
          <p:cNvPr id="6" name="Right Arrow 5" title="Arrow pointing to the NIH Obesity Research strategic plan thumbnail"/>
          <p:cNvSpPr>
            <a:spLocks noChangeArrowheads="1"/>
          </p:cNvSpPr>
          <p:nvPr/>
        </p:nvSpPr>
        <p:spPr bwMode="auto">
          <a:xfrm rot="9720701">
            <a:off x="2023090" y="4436827"/>
            <a:ext cx="604838" cy="293688"/>
          </a:xfrm>
          <a:prstGeom prst="rightArrow">
            <a:avLst>
              <a:gd name="adj1" fmla="val 50000"/>
              <a:gd name="adj2" fmla="val 50028"/>
            </a:avLst>
          </a:prstGeom>
          <a:solidFill>
            <a:srgbClr val="FF0000"/>
          </a:solidFill>
          <a:ln w="12700" algn="ctr">
            <a:solidFill>
              <a:srgbClr val="FF0000"/>
            </a:solidFill>
            <a:round/>
            <a:headEnd type="none" w="sm" len="sm"/>
            <a:tailEnd type="none" w="sm" len="sm"/>
          </a:ln>
        </p:spPr>
        <p:txBody>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endParaRPr lang="en-US" altLang="en-US" sz="2400">
              <a:solidFill>
                <a:srgbClr val="FF0000"/>
              </a:solidFill>
            </a:endParaRPr>
          </a:p>
        </p:txBody>
      </p:sp>
      <p:sp>
        <p:nvSpPr>
          <p:cNvPr id="7" name="Text Placeholder 3"/>
          <p:cNvSpPr>
            <a:spLocks noGrp="1"/>
          </p:cNvSpPr>
          <p:nvPr>
            <p:ph type="body" sz="quarter" idx="11"/>
          </p:nvPr>
        </p:nvSpPr>
        <p:spPr>
          <a:xfrm>
            <a:off x="4876800" y="-2209800"/>
            <a:ext cx="3200400" cy="1219200"/>
          </a:xfrm>
        </p:spPr>
        <p:txBody>
          <a:bodyPr>
            <a:normAutofit fontScale="92500"/>
          </a:bodyPr>
          <a:lstStyle/>
          <a:p>
            <a:r>
              <a:rPr lang="en-US" dirty="0" smtClean="0"/>
              <a:t>Screenshot of NIH RePORT strategic plans page</a:t>
            </a:r>
            <a:endParaRPr lang="en-US" dirty="0"/>
          </a:p>
        </p:txBody>
      </p:sp>
    </p:spTree>
    <p:extLst>
      <p:ext uri="{BB962C8B-B14F-4D97-AF65-F5344CB8AC3E}">
        <p14:creationId xmlns:p14="http://schemas.microsoft.com/office/powerpoint/2010/main" val="66849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1524000"/>
            <a:ext cx="8229600" cy="1143000"/>
          </a:xfrm>
        </p:spPr>
        <p:txBody>
          <a:bodyPr>
            <a:normAutofit fontScale="90000"/>
          </a:bodyPr>
          <a:lstStyle/>
          <a:p>
            <a:r>
              <a:rPr lang="en-US" dirty="0" smtClean="0"/>
              <a:t>What kind of information is in a strategic plan</a:t>
            </a:r>
            <a:endParaRPr lang="en-US" dirty="0"/>
          </a:p>
        </p:txBody>
      </p:sp>
      <p:sp>
        <p:nvSpPr>
          <p:cNvPr id="2" name="Text Placeholder 1"/>
          <p:cNvSpPr>
            <a:spLocks noGrp="1"/>
          </p:cNvSpPr>
          <p:nvPr>
            <p:ph type="body" sz="quarter" idx="11"/>
          </p:nvPr>
        </p:nvSpPr>
        <p:spPr>
          <a:xfrm>
            <a:off x="5784850" y="914400"/>
            <a:ext cx="3200400" cy="1219200"/>
          </a:xfrm>
        </p:spPr>
        <p:txBody>
          <a:bodyPr/>
          <a:lstStyle/>
          <a:p>
            <a:r>
              <a:rPr lang="en-US" altLang="en-US" sz="2400" dirty="0"/>
              <a:t>Can provide long term view of NIH interests</a:t>
            </a:r>
          </a:p>
          <a:p>
            <a:endParaRPr lang="en-US" dirty="0"/>
          </a:p>
        </p:txBody>
      </p:sp>
      <p:sp>
        <p:nvSpPr>
          <p:cNvPr id="5" name="Text Placeholder 4"/>
          <p:cNvSpPr>
            <a:spLocks noGrp="1"/>
          </p:cNvSpPr>
          <p:nvPr>
            <p:ph type="body" sz="quarter" idx="11"/>
          </p:nvPr>
        </p:nvSpPr>
        <p:spPr>
          <a:xfrm>
            <a:off x="228600" y="1752600"/>
            <a:ext cx="6324600" cy="4349750"/>
          </a:xfrm>
        </p:spPr>
        <p:txBody>
          <a:bodyPr>
            <a:normAutofit fontScale="70000" lnSpcReduction="20000"/>
          </a:bodyPr>
          <a:lstStyle/>
          <a:p>
            <a:pPr algn="l"/>
            <a:r>
              <a:rPr lang="en-US" dirty="0">
                <a:solidFill>
                  <a:srgbClr val="000000"/>
                </a:solidFill>
                <a:latin typeface="Arial"/>
              </a:rPr>
              <a:t>Major Themes for Research Highlighted in the </a:t>
            </a:r>
            <a:r>
              <a:rPr lang="en-US" i="1" dirty="0">
                <a:solidFill>
                  <a:srgbClr val="000000"/>
                </a:solidFill>
                <a:latin typeface="Arial"/>
              </a:rPr>
              <a:t>Strategic Plan</a:t>
            </a:r>
            <a:r>
              <a:rPr lang="en-US" dirty="0">
                <a:solidFill>
                  <a:srgbClr val="000000"/>
                </a:solidFill>
                <a:latin typeface="Arial"/>
              </a:rPr>
              <a:t>:</a:t>
            </a:r>
            <a:r>
              <a:rPr lang="en-US" b="0" dirty="0">
                <a:solidFill>
                  <a:srgbClr val="000000"/>
                </a:solidFill>
                <a:latin typeface="Arial"/>
              </a:rPr>
              <a:t> </a:t>
            </a:r>
            <a:br>
              <a:rPr lang="en-US" b="0" dirty="0">
                <a:solidFill>
                  <a:srgbClr val="000000"/>
                </a:solidFill>
                <a:latin typeface="Arial"/>
              </a:rPr>
            </a:br>
            <a:r>
              <a:rPr lang="en-US" b="0" dirty="0">
                <a:solidFill>
                  <a:srgbClr val="000000"/>
                </a:solidFill>
                <a:latin typeface="Arial"/>
              </a:rPr>
              <a:t/>
            </a:r>
            <a:br>
              <a:rPr lang="en-US" b="0" dirty="0">
                <a:solidFill>
                  <a:srgbClr val="000000"/>
                </a:solidFill>
                <a:latin typeface="Arial"/>
              </a:rPr>
            </a:br>
            <a:endParaRPr lang="en-US" b="0" dirty="0">
              <a:solidFill>
                <a:srgbClr val="000000"/>
              </a:solidFill>
              <a:latin typeface="Arial"/>
            </a:endParaRPr>
          </a:p>
          <a:p>
            <a:pPr algn="l" fontAlgn="ctr">
              <a:buFont typeface="Arial"/>
              <a:buChar char="•"/>
            </a:pPr>
            <a:r>
              <a:rPr lang="en-US" b="0" i="1" dirty="0">
                <a:solidFill>
                  <a:srgbClr val="000000"/>
                </a:solidFill>
                <a:latin typeface="Arial"/>
              </a:rPr>
              <a:t>Research Opportunities</a:t>
            </a:r>
            <a:r>
              <a:rPr lang="en-US" b="0" i="1" dirty="0" smtClean="0">
                <a:solidFill>
                  <a:srgbClr val="000000"/>
                </a:solidFill>
                <a:latin typeface="Arial"/>
              </a:rPr>
              <a:t>:</a:t>
            </a:r>
          </a:p>
          <a:p>
            <a:pPr lvl="1" fontAlgn="ctr">
              <a:buFont typeface="Arial"/>
              <a:buChar char="•"/>
            </a:pPr>
            <a:r>
              <a:rPr lang="en-US" b="0" dirty="0" smtClean="0">
                <a:solidFill>
                  <a:srgbClr val="000000"/>
                </a:solidFill>
                <a:latin typeface="Arial"/>
              </a:rPr>
              <a:t>Discover </a:t>
            </a:r>
            <a:r>
              <a:rPr lang="en-US" b="0" dirty="0">
                <a:solidFill>
                  <a:srgbClr val="000000"/>
                </a:solidFill>
                <a:latin typeface="Arial"/>
              </a:rPr>
              <a:t>fundamental biological processes that regulate body weight and influence behavior</a:t>
            </a:r>
          </a:p>
          <a:p>
            <a:pPr lvl="1" fontAlgn="ctr">
              <a:buFont typeface="Arial"/>
              <a:buChar char="•"/>
            </a:pPr>
            <a:r>
              <a:rPr lang="en-US" b="0" dirty="0">
                <a:solidFill>
                  <a:srgbClr val="000000"/>
                </a:solidFill>
                <a:latin typeface="Arial"/>
              </a:rPr>
              <a:t>Understand the factors that contribute to obesity and its consequences</a:t>
            </a:r>
          </a:p>
          <a:p>
            <a:pPr lvl="1" fontAlgn="ctr">
              <a:buFont typeface="Arial"/>
              <a:buChar char="•"/>
            </a:pPr>
            <a:r>
              <a:rPr lang="en-US" b="0" dirty="0">
                <a:solidFill>
                  <a:srgbClr val="000000"/>
                </a:solidFill>
                <a:latin typeface="Arial"/>
              </a:rPr>
              <a:t>Design and test new interventions for achieving and maintaining a healthy weight</a:t>
            </a:r>
          </a:p>
          <a:p>
            <a:pPr lvl="1" fontAlgn="ctr">
              <a:buFont typeface="Arial"/>
              <a:buChar char="•"/>
            </a:pPr>
            <a:r>
              <a:rPr lang="en-US" b="0" dirty="0">
                <a:solidFill>
                  <a:srgbClr val="000000"/>
                </a:solidFill>
                <a:latin typeface="Arial"/>
              </a:rPr>
              <a:t>Evaluate promising strategies for obesity prevention and treatment in real-world settings and diverse populations</a:t>
            </a:r>
          </a:p>
          <a:p>
            <a:pPr lvl="1" fontAlgn="ctr">
              <a:buFont typeface="Arial"/>
              <a:buChar char="•"/>
            </a:pPr>
            <a:r>
              <a:rPr lang="en-US" b="0" dirty="0">
                <a:solidFill>
                  <a:srgbClr val="000000"/>
                </a:solidFill>
                <a:latin typeface="Arial"/>
              </a:rPr>
              <a:t>Harness technology and tools to advance obesity research and improve healthcare delivery</a:t>
            </a:r>
          </a:p>
          <a:p>
            <a:pPr algn="l" fontAlgn="ctr">
              <a:buFont typeface="Arial"/>
              <a:buChar char="•"/>
            </a:pPr>
            <a:r>
              <a:rPr lang="en-US" b="0" i="1" dirty="0">
                <a:solidFill>
                  <a:srgbClr val="000000"/>
                </a:solidFill>
                <a:latin typeface="Arial"/>
              </a:rPr>
              <a:t>Application of Research Findings</a:t>
            </a:r>
            <a:r>
              <a:rPr lang="en-US" b="0" i="1" dirty="0" smtClean="0">
                <a:solidFill>
                  <a:srgbClr val="000000"/>
                </a:solidFill>
                <a:latin typeface="Arial"/>
              </a:rPr>
              <a:t>:</a:t>
            </a:r>
          </a:p>
          <a:p>
            <a:pPr lvl="1" fontAlgn="ctr">
              <a:buFont typeface="Arial"/>
              <a:buChar char="•"/>
            </a:pPr>
            <a:r>
              <a:rPr lang="en-US" b="0" dirty="0" smtClean="0">
                <a:solidFill>
                  <a:srgbClr val="000000"/>
                </a:solidFill>
                <a:latin typeface="Arial"/>
              </a:rPr>
              <a:t>Facilitate </a:t>
            </a:r>
            <a:r>
              <a:rPr lang="en-US" b="0" dirty="0">
                <a:solidFill>
                  <a:srgbClr val="000000"/>
                </a:solidFill>
                <a:latin typeface="Arial"/>
              </a:rPr>
              <a:t>integration of research results into community programs and medical practice</a:t>
            </a:r>
          </a:p>
          <a:p>
            <a:endParaRPr lang="en-US" dirty="0"/>
          </a:p>
        </p:txBody>
      </p:sp>
      <p:pic>
        <p:nvPicPr>
          <p:cNvPr id="12293" name="Picture 4" title="thumbnail of NIH obsesity strategic plan rep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3429000"/>
            <a:ext cx="2590800" cy="331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26858534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8957" y="-1447800"/>
            <a:ext cx="8229600" cy="1143000"/>
          </a:xfrm>
        </p:spPr>
        <p:txBody>
          <a:bodyPr>
            <a:normAutofit fontScale="90000"/>
          </a:bodyPr>
          <a:lstStyle/>
          <a:p>
            <a:r>
              <a:rPr lang="en-US" dirty="0" smtClean="0"/>
              <a:t>Using </a:t>
            </a:r>
            <a:r>
              <a:rPr lang="en-US" dirty="0" err="1" smtClean="0"/>
              <a:t>RePORTER</a:t>
            </a:r>
            <a:r>
              <a:rPr lang="en-US" dirty="0" smtClean="0"/>
              <a:t> to search NIH data</a:t>
            </a:r>
            <a:endParaRPr lang="en-US" dirty="0"/>
          </a:p>
        </p:txBody>
      </p:sp>
      <p:pic>
        <p:nvPicPr>
          <p:cNvPr id="13316" name="Picture 2" title="screenshot of RePORT homepage with RePORTER tab highligh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81000"/>
            <a:ext cx="9067800" cy="5653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5" name="Text Box 5"/>
          <p:cNvSpPr txBox="1">
            <a:spLocks noChangeArrowheads="1"/>
          </p:cNvSpPr>
          <p:nvPr/>
        </p:nvSpPr>
        <p:spPr bwMode="auto">
          <a:xfrm>
            <a:off x="3581400" y="228600"/>
            <a:ext cx="3429000" cy="1816100"/>
          </a:xfrm>
          <a:prstGeom prst="rect">
            <a:avLst/>
          </a:pr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800" b="1" dirty="0" smtClean="0">
                <a:solidFill>
                  <a:srgbClr val="FF0000"/>
                </a:solidFill>
              </a:rPr>
              <a:t>Let’s search to learn who and what NIH funds on this topic</a:t>
            </a:r>
            <a:endParaRPr lang="en-US" altLang="en-US" sz="2800" b="1" dirty="0">
              <a:solidFill>
                <a:srgbClr val="FF0000"/>
              </a:solidFill>
            </a:endParaRPr>
          </a:p>
        </p:txBody>
      </p:sp>
      <p:sp>
        <p:nvSpPr>
          <p:cNvPr id="6" name="Right Arrow 5" title="arrow pointing to RePORTER icon in RePORT homepage navigation bar"/>
          <p:cNvSpPr>
            <a:spLocks noChangeArrowheads="1"/>
          </p:cNvSpPr>
          <p:nvPr/>
        </p:nvSpPr>
        <p:spPr bwMode="auto">
          <a:xfrm rot="2891501">
            <a:off x="237332" y="4471194"/>
            <a:ext cx="603250" cy="293687"/>
          </a:xfrm>
          <a:prstGeom prst="rightArrow">
            <a:avLst>
              <a:gd name="adj1" fmla="val 50000"/>
              <a:gd name="adj2" fmla="val 49896"/>
            </a:avLst>
          </a:prstGeom>
          <a:solidFill>
            <a:srgbClr val="FF0000"/>
          </a:solidFill>
          <a:ln w="12700" algn="ctr">
            <a:solidFill>
              <a:srgbClr val="FF0000"/>
            </a:solidFill>
            <a:round/>
            <a:headEnd type="none" w="sm" len="sm"/>
            <a:tailEnd type="none" w="sm" len="sm"/>
          </a:ln>
        </p:spPr>
        <p:txBody>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endParaRPr lang="en-US" altLang="en-US" sz="2400">
              <a:solidFill>
                <a:srgbClr val="FF0000"/>
              </a:solidFill>
            </a:endParaRPr>
          </a:p>
        </p:txBody>
      </p:sp>
      <p:sp>
        <p:nvSpPr>
          <p:cNvPr id="7" name="Text Placeholder 1"/>
          <p:cNvSpPr>
            <a:spLocks noGrp="1"/>
          </p:cNvSpPr>
          <p:nvPr>
            <p:ph type="body" sz="quarter" idx="11"/>
          </p:nvPr>
        </p:nvSpPr>
        <p:spPr>
          <a:xfrm>
            <a:off x="4572000" y="7728466"/>
            <a:ext cx="3200400" cy="1219200"/>
          </a:xfrm>
        </p:spPr>
        <p:txBody>
          <a:bodyPr>
            <a:normAutofit fontScale="92500"/>
          </a:bodyPr>
          <a:lstStyle/>
          <a:p>
            <a:r>
              <a:rPr lang="en-US" altLang="en-US" dirty="0"/>
              <a:t>Let’s search to learn who and what NIH funds on this topic</a:t>
            </a:r>
          </a:p>
          <a:p>
            <a:endParaRPr lang="en-US" dirty="0"/>
          </a:p>
        </p:txBody>
      </p:sp>
    </p:spTree>
    <p:extLst>
      <p:ext uri="{BB962C8B-B14F-4D97-AF65-F5344CB8AC3E}">
        <p14:creationId xmlns:p14="http://schemas.microsoft.com/office/powerpoint/2010/main" val="9058600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54596" y="-1295400"/>
            <a:ext cx="8229600" cy="1143000"/>
          </a:xfrm>
        </p:spPr>
        <p:txBody>
          <a:bodyPr>
            <a:normAutofit fontScale="90000"/>
          </a:bodyPr>
          <a:lstStyle/>
          <a:p>
            <a:r>
              <a:rPr lang="en-US" dirty="0" smtClean="0"/>
              <a:t>Simple text search of the </a:t>
            </a:r>
            <a:r>
              <a:rPr lang="en-US" dirty="0" err="1" smtClean="0"/>
              <a:t>RePORTER</a:t>
            </a:r>
            <a:r>
              <a:rPr lang="en-US" dirty="0" smtClean="0"/>
              <a:t> database</a:t>
            </a:r>
            <a:endParaRPr lang="en-US" dirty="0"/>
          </a:p>
        </p:txBody>
      </p:sp>
      <p:pic>
        <p:nvPicPr>
          <p:cNvPr id="3074" name="Picture 2" title="screencap of RePORTER query 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43" y="228600"/>
            <a:ext cx="8983157"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title="zoom in to text search field, with &quot;obesity&quot; typed in as the search que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029200"/>
            <a:ext cx="3609975" cy="581025"/>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 Placeholder 3"/>
          <p:cNvSpPr>
            <a:spLocks noGrp="1"/>
          </p:cNvSpPr>
          <p:nvPr>
            <p:ph type="body" sz="quarter" idx="11"/>
          </p:nvPr>
        </p:nvSpPr>
        <p:spPr>
          <a:xfrm>
            <a:off x="2771775" y="838200"/>
            <a:ext cx="3200400" cy="533400"/>
          </a:xfrm>
          <a:effectLst>
            <a:outerShdw blurRad="50800" dist="38100" dir="2700000" algn="tl" rotWithShape="0">
              <a:prstClr val="black">
                <a:alpha val="40000"/>
              </a:prstClr>
            </a:outerShdw>
          </a:effectLst>
        </p:spPr>
        <p:txBody>
          <a:bodyPr anchor="b">
            <a:normAutofit/>
          </a:bodyPr>
          <a:lstStyle/>
          <a:p>
            <a:pPr>
              <a:spcBef>
                <a:spcPct val="0"/>
              </a:spcBef>
            </a:pPr>
            <a:r>
              <a:rPr lang="en-US" altLang="en-US" sz="2000" dirty="0"/>
              <a:t>Text search for </a:t>
            </a:r>
            <a:r>
              <a:rPr lang="en-US" altLang="en-US" sz="2000" dirty="0" smtClean="0"/>
              <a:t>“obesity” </a:t>
            </a:r>
            <a:endParaRPr lang="en-US" altLang="en-US" sz="2000" dirty="0"/>
          </a:p>
        </p:txBody>
      </p:sp>
      <p:sp>
        <p:nvSpPr>
          <p:cNvPr id="14" name="Right Arrow 13" title="Arrow pointing to &quot;fiscal year&quot; query field, with &quot;Active Projects&quot; as default search"/>
          <p:cNvSpPr>
            <a:spLocks noChangeArrowheads="1"/>
          </p:cNvSpPr>
          <p:nvPr/>
        </p:nvSpPr>
        <p:spPr bwMode="auto">
          <a:xfrm rot="2891501">
            <a:off x="5570650" y="2157929"/>
            <a:ext cx="604838" cy="292100"/>
          </a:xfrm>
          <a:prstGeom prst="rightArrow">
            <a:avLst>
              <a:gd name="adj1" fmla="val 50000"/>
              <a:gd name="adj2" fmla="val 50300"/>
            </a:avLst>
          </a:prstGeom>
          <a:solidFill>
            <a:srgbClr val="FF0000"/>
          </a:solidFill>
          <a:ln w="12700" algn="ctr">
            <a:solidFill>
              <a:srgbClr val="FF0000"/>
            </a:solidFill>
            <a:round/>
            <a:headEnd type="none" w="sm" len="sm"/>
            <a:tailEnd type="none" w="sm" len="sm"/>
          </a:ln>
        </p:spPr>
        <p:txBody>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endParaRPr lang="en-US" altLang="en-US" sz="2400">
              <a:solidFill>
                <a:srgbClr val="FF0000"/>
              </a:solidFill>
            </a:endParaRPr>
          </a:p>
        </p:txBody>
      </p:sp>
    </p:spTree>
    <p:extLst>
      <p:ext uri="{BB962C8B-B14F-4D97-AF65-F5344CB8AC3E}">
        <p14:creationId xmlns:p14="http://schemas.microsoft.com/office/powerpoint/2010/main" val="181821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p:cTn id="13" dur="500" fill="hold"/>
                                        <p:tgtEl>
                                          <p:spTgt spid="3075"/>
                                        </p:tgtEl>
                                        <p:attrNameLst>
                                          <p:attrName>ppt_w</p:attrName>
                                        </p:attrNameLst>
                                      </p:cBhvr>
                                      <p:tavLst>
                                        <p:tav tm="0">
                                          <p:val>
                                            <p:fltVal val="0"/>
                                          </p:val>
                                        </p:tav>
                                        <p:tav tm="100000">
                                          <p:val>
                                            <p:strVal val="#ppt_w"/>
                                          </p:val>
                                        </p:tav>
                                      </p:tavLst>
                                    </p:anim>
                                    <p:anim calcmode="lin" valueType="num">
                                      <p:cBhvr>
                                        <p:cTn id="14" dur="500" fill="hold"/>
                                        <p:tgtEl>
                                          <p:spTgt spid="3075"/>
                                        </p:tgtEl>
                                        <p:attrNameLst>
                                          <p:attrName>ppt_h</p:attrName>
                                        </p:attrNameLst>
                                      </p:cBhvr>
                                      <p:tavLst>
                                        <p:tav tm="0">
                                          <p:val>
                                            <p:fltVal val="0"/>
                                          </p:val>
                                        </p:tav>
                                        <p:tav tm="100000">
                                          <p:val>
                                            <p:strVal val="#ppt_h"/>
                                          </p:val>
                                        </p:tav>
                                      </p:tavLst>
                                    </p:anim>
                                    <p:animEffect transition="in" filter="fade">
                                      <p:cBhvr>
                                        <p:cTn id="15" dur="500"/>
                                        <p:tgtEl>
                                          <p:spTgt spid="307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title="screenshot of the project search results page showing the list of NIH projects obtained by the sear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905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928687" y="-1219200"/>
            <a:ext cx="8229600" cy="1143000"/>
          </a:xfrm>
        </p:spPr>
        <p:txBody>
          <a:bodyPr/>
          <a:lstStyle/>
          <a:p>
            <a:r>
              <a:rPr lang="en-US" dirty="0" smtClean="0"/>
              <a:t>Project search results</a:t>
            </a:r>
            <a:endParaRPr lang="en-US" dirty="0"/>
          </a:p>
        </p:txBody>
      </p:sp>
      <p:sp>
        <p:nvSpPr>
          <p:cNvPr id="3" name="Text Placeholder 2"/>
          <p:cNvSpPr>
            <a:spLocks noGrp="1"/>
          </p:cNvSpPr>
          <p:nvPr>
            <p:ph type="body" sz="quarter" idx="10"/>
          </p:nvPr>
        </p:nvSpPr>
        <p:spPr>
          <a:xfrm>
            <a:off x="1923792" y="685800"/>
            <a:ext cx="3124200" cy="1066800"/>
          </a:xfrm>
          <a:prstGeom prst="wedgeRoundRectCallout">
            <a:avLst>
              <a:gd name="adj1" fmla="val -79420"/>
              <a:gd name="adj2" fmla="val 160351"/>
              <a:gd name="adj3" fmla="val 16667"/>
            </a:avLst>
          </a:prstGeom>
        </p:spPr>
        <p:txBody>
          <a:bodyPr>
            <a:normAutofit/>
          </a:bodyPr>
          <a:lstStyle/>
          <a:p>
            <a:r>
              <a:rPr lang="en-US" dirty="0" smtClean="0"/>
              <a:t>4,502 active projects… yikes!</a:t>
            </a:r>
          </a:p>
        </p:txBody>
      </p:sp>
      <p:sp>
        <p:nvSpPr>
          <p:cNvPr id="4" name="Text Placeholder 3"/>
          <p:cNvSpPr>
            <a:spLocks noGrp="1"/>
          </p:cNvSpPr>
          <p:nvPr>
            <p:ph type="body" sz="quarter" idx="11"/>
          </p:nvPr>
        </p:nvSpPr>
        <p:spPr>
          <a:xfrm>
            <a:off x="5181600" y="1371600"/>
            <a:ext cx="3200400" cy="1219200"/>
          </a:xfrm>
          <a:ln>
            <a:solidFill>
              <a:srgbClr val="FF0000"/>
            </a:solidFill>
          </a:ln>
          <a:effectLst>
            <a:outerShdw blurRad="50800" dist="38100" dir="2700000" algn="tl" rotWithShape="0">
              <a:prstClr val="black">
                <a:alpha val="40000"/>
              </a:prstClr>
            </a:outerShdw>
          </a:effectLst>
        </p:spPr>
        <p:txBody>
          <a:bodyPr>
            <a:normAutofit fontScale="77500" lnSpcReduction="20000"/>
          </a:bodyPr>
          <a:lstStyle/>
          <a:p>
            <a:r>
              <a:rPr lang="en-US" dirty="0" smtClean="0"/>
              <a:t>How to understand our result?</a:t>
            </a:r>
          </a:p>
          <a:p>
            <a:r>
              <a:rPr lang="en-US" dirty="0" smtClean="0"/>
              <a:t>Try the Data and Visualize tab</a:t>
            </a:r>
            <a:endParaRPr lang="en-US" dirty="0"/>
          </a:p>
        </p:txBody>
      </p:sp>
      <p:sp>
        <p:nvSpPr>
          <p:cNvPr id="6" name="Right Arrow 5" title="Arrow pointing to Data and Visualize tab on screenshot"/>
          <p:cNvSpPr>
            <a:spLocks noChangeArrowheads="1"/>
          </p:cNvSpPr>
          <p:nvPr/>
        </p:nvSpPr>
        <p:spPr bwMode="auto">
          <a:xfrm rot="9541426">
            <a:off x="4468036" y="2350983"/>
            <a:ext cx="604838" cy="293688"/>
          </a:xfrm>
          <a:prstGeom prst="rightArrow">
            <a:avLst>
              <a:gd name="adj1" fmla="val 50000"/>
              <a:gd name="adj2" fmla="val 50028"/>
            </a:avLst>
          </a:prstGeom>
          <a:solidFill>
            <a:srgbClr val="FF0000"/>
          </a:solidFill>
          <a:ln w="12700" algn="ctr">
            <a:solidFill>
              <a:srgbClr val="FF0000"/>
            </a:solidFill>
            <a:round/>
            <a:headEnd type="none" w="sm" len="sm"/>
            <a:tailEnd type="none" w="sm" len="sm"/>
          </a:ln>
        </p:spPr>
        <p:txBody>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endParaRPr lang="en-US" altLang="en-US" sz="2400">
              <a:solidFill>
                <a:srgbClr val="FF0000"/>
              </a:solidFill>
            </a:endParaRPr>
          </a:p>
        </p:txBody>
      </p:sp>
    </p:spTree>
    <p:extLst>
      <p:ext uri="{BB962C8B-B14F-4D97-AF65-F5344CB8AC3E}">
        <p14:creationId xmlns:p14="http://schemas.microsoft.com/office/powerpoint/2010/main" val="111597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uiExpand="1" build="p"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371600"/>
            <a:ext cx="8229600" cy="1143000"/>
          </a:xfrm>
        </p:spPr>
        <p:txBody>
          <a:bodyPr>
            <a:normAutofit/>
          </a:bodyPr>
          <a:lstStyle/>
          <a:p>
            <a:r>
              <a:rPr lang="en-US" dirty="0" smtClean="0"/>
              <a:t>Search results as bar chart</a:t>
            </a:r>
            <a:endParaRPr lang="en-US" dirty="0"/>
          </a:p>
        </p:txBody>
      </p:sp>
      <p:sp>
        <p:nvSpPr>
          <p:cNvPr id="4" name="Text Placeholder 3"/>
          <p:cNvSpPr>
            <a:spLocks noGrp="1"/>
          </p:cNvSpPr>
          <p:nvPr>
            <p:ph type="body" sz="quarter" idx="11"/>
          </p:nvPr>
        </p:nvSpPr>
        <p:spPr/>
        <p:txBody>
          <a:bodyPr/>
          <a:lstStyle/>
          <a:p>
            <a:endParaRPr lang="en-US"/>
          </a:p>
        </p:txBody>
      </p:sp>
      <p:pic>
        <p:nvPicPr>
          <p:cNvPr id="5122" name="Picture 2" title="screen shot of search results displayed as a bar ch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70" y="1341473"/>
            <a:ext cx="90678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title="Closeup of screenshot showing the top administering ICs for the search results, including total funding, broken out by total projects and total subproject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133223" y="3480392"/>
            <a:ext cx="5010777" cy="2463208"/>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 Placeholder 2"/>
          <p:cNvSpPr>
            <a:spLocks noGrp="1"/>
          </p:cNvSpPr>
          <p:nvPr>
            <p:ph type="body" sz="quarter" idx="10"/>
          </p:nvPr>
        </p:nvSpPr>
        <p:spPr>
          <a:xfrm>
            <a:off x="4605670" y="304800"/>
            <a:ext cx="3124200" cy="1219200"/>
          </a:xfrm>
        </p:spPr>
        <p:txBody>
          <a:bodyPr>
            <a:normAutofit fontScale="85000" lnSpcReduction="10000"/>
          </a:bodyPr>
          <a:lstStyle/>
          <a:p>
            <a:r>
              <a:rPr lang="en-US" dirty="0" smtClean="0"/>
              <a:t>Now it is more clear which ICs fund obesity research!</a:t>
            </a:r>
            <a:endParaRPr lang="en-US" dirty="0"/>
          </a:p>
        </p:txBody>
      </p:sp>
    </p:spTree>
    <p:extLst>
      <p:ext uri="{BB962C8B-B14F-4D97-AF65-F5344CB8AC3E}">
        <p14:creationId xmlns:p14="http://schemas.microsoft.com/office/powerpoint/2010/main" val="40418500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400"/>
            <a:ext cx="8229600" cy="1143000"/>
          </a:xfrm>
        </p:spPr>
        <p:txBody>
          <a:bodyPr>
            <a:normAutofit/>
          </a:bodyPr>
          <a:lstStyle/>
          <a:p>
            <a:r>
              <a:rPr lang="en-US" dirty="0" smtClean="0"/>
              <a:t>Search results as pie chart</a:t>
            </a:r>
            <a:endParaRPr lang="en-US" dirty="0"/>
          </a:p>
        </p:txBody>
      </p:sp>
      <p:sp>
        <p:nvSpPr>
          <p:cNvPr id="8" name="Text Placeholder 7"/>
          <p:cNvSpPr>
            <a:spLocks noGrp="1"/>
          </p:cNvSpPr>
          <p:nvPr>
            <p:ph type="body" sz="quarter" idx="11"/>
          </p:nvPr>
        </p:nvSpPr>
        <p:spPr>
          <a:xfrm>
            <a:off x="5257800" y="228600"/>
            <a:ext cx="3200400" cy="1219200"/>
          </a:xfrm>
        </p:spPr>
        <p:txBody>
          <a:bodyPr>
            <a:normAutofit fontScale="85000" lnSpcReduction="20000"/>
          </a:bodyPr>
          <a:lstStyle/>
          <a:p>
            <a:r>
              <a:rPr lang="en-US" dirty="0" smtClean="0"/>
              <a:t>Options to export information, transform into different chart types</a:t>
            </a:r>
            <a:endParaRPr lang="en-US" dirty="0"/>
          </a:p>
        </p:txBody>
      </p:sp>
      <p:pic>
        <p:nvPicPr>
          <p:cNvPr id="5122" name="Picture 2" title="screen shot of search results displayed as a bar ch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70" y="1341473"/>
            <a:ext cx="90678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title="Closeup of screenshot showing the top administering ICs for the search results, including total funding, broken out by total projects and total subproject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133223" y="3480392"/>
            <a:ext cx="5010777" cy="2463208"/>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1" name="Right Arrow 8" title="arrow pointing to export to excel button on screen shot"/>
          <p:cNvSpPr>
            <a:spLocks noChangeArrowheads="1"/>
          </p:cNvSpPr>
          <p:nvPr/>
        </p:nvSpPr>
        <p:spPr bwMode="auto">
          <a:xfrm rot="7694977">
            <a:off x="7848725" y="2315162"/>
            <a:ext cx="604838" cy="293687"/>
          </a:xfrm>
          <a:prstGeom prst="rightArrow">
            <a:avLst>
              <a:gd name="adj1" fmla="val 50000"/>
              <a:gd name="adj2" fmla="val 50028"/>
            </a:avLst>
          </a:prstGeom>
          <a:solidFill>
            <a:srgbClr val="FF0000"/>
          </a:solidFill>
          <a:ln w="12700" algn="ctr">
            <a:solidFill>
              <a:srgbClr val="FF0000"/>
            </a:solidFill>
            <a:round/>
            <a:headEnd type="none" w="sm" len="sm"/>
            <a:tailEnd type="none" w="sm" len="sm"/>
          </a:ln>
        </p:spPr>
        <p:txBody>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endParaRPr lang="en-US" altLang="en-US" sz="2400">
              <a:solidFill>
                <a:srgbClr val="FF0000"/>
              </a:solidFill>
            </a:endParaRPr>
          </a:p>
        </p:txBody>
      </p:sp>
      <p:sp>
        <p:nvSpPr>
          <p:cNvPr id="12" name="Right Arrow 8" title="arrow pointing to export to powerpoint button on screen shot"/>
          <p:cNvSpPr>
            <a:spLocks noChangeArrowheads="1"/>
          </p:cNvSpPr>
          <p:nvPr/>
        </p:nvSpPr>
        <p:spPr bwMode="auto">
          <a:xfrm rot="7694977">
            <a:off x="4724524" y="2315161"/>
            <a:ext cx="604838" cy="293687"/>
          </a:xfrm>
          <a:prstGeom prst="rightArrow">
            <a:avLst>
              <a:gd name="adj1" fmla="val 50000"/>
              <a:gd name="adj2" fmla="val 50028"/>
            </a:avLst>
          </a:prstGeom>
          <a:solidFill>
            <a:srgbClr val="FF0000"/>
          </a:solidFill>
          <a:ln w="12700" algn="ctr">
            <a:solidFill>
              <a:srgbClr val="FF0000"/>
            </a:solidFill>
            <a:round/>
            <a:headEnd type="none" w="sm" len="sm"/>
            <a:tailEnd type="none" w="sm" len="sm"/>
          </a:ln>
        </p:spPr>
        <p:txBody>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endParaRPr lang="en-US" altLang="en-US" sz="2400">
              <a:solidFill>
                <a:srgbClr val="FF0000"/>
              </a:solidFill>
            </a:endParaRPr>
          </a:p>
        </p:txBody>
      </p:sp>
      <p:sp>
        <p:nvSpPr>
          <p:cNvPr id="13" name="Right Arrow 8" title="arrow pointing to button for pie chart option"/>
          <p:cNvSpPr>
            <a:spLocks noChangeArrowheads="1"/>
          </p:cNvSpPr>
          <p:nvPr/>
        </p:nvSpPr>
        <p:spPr bwMode="auto">
          <a:xfrm rot="7694977">
            <a:off x="2174964" y="1781761"/>
            <a:ext cx="604838" cy="293687"/>
          </a:xfrm>
          <a:prstGeom prst="rightArrow">
            <a:avLst>
              <a:gd name="adj1" fmla="val 50000"/>
              <a:gd name="adj2" fmla="val 50028"/>
            </a:avLst>
          </a:prstGeom>
          <a:solidFill>
            <a:srgbClr val="FF0000"/>
          </a:solidFill>
          <a:ln w="12700" algn="ctr">
            <a:solidFill>
              <a:srgbClr val="FF0000"/>
            </a:solidFill>
            <a:round/>
            <a:headEnd type="none" w="sm" len="sm"/>
            <a:tailEnd type="none" w="sm" len="sm"/>
          </a:ln>
        </p:spPr>
        <p:txBody>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endParaRPr lang="en-US" altLang="en-US" sz="2400">
              <a:solidFill>
                <a:srgbClr val="FF0000"/>
              </a:solidFill>
            </a:endParaRPr>
          </a:p>
        </p:txBody>
      </p:sp>
      <p:pic>
        <p:nvPicPr>
          <p:cNvPr id="6146" name="Picture 2" title="search result data transformed into a pie ch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676400"/>
            <a:ext cx="56388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409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371600"/>
            <a:ext cx="8229600" cy="1143000"/>
          </a:xfrm>
        </p:spPr>
        <p:txBody>
          <a:bodyPr>
            <a:normAutofit/>
          </a:bodyPr>
          <a:lstStyle/>
          <a:p>
            <a:r>
              <a:rPr lang="en-US" dirty="0" smtClean="0"/>
              <a:t>Search results in Circles</a:t>
            </a:r>
            <a:endParaRPr lang="en-US" dirty="0"/>
          </a:p>
        </p:txBody>
      </p:sp>
      <p:pic>
        <p:nvPicPr>
          <p:cNvPr id="5122" name="Picture 2" title="screen shot of search results displayed as a bar 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70" y="398084"/>
            <a:ext cx="90678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ight Arrow 8" title="arrow pointing to &quot;Circles&quot; tab on screenshot"/>
          <p:cNvSpPr>
            <a:spLocks noChangeArrowheads="1"/>
          </p:cNvSpPr>
          <p:nvPr/>
        </p:nvSpPr>
        <p:spPr bwMode="auto">
          <a:xfrm rot="7694977">
            <a:off x="1752724" y="176814"/>
            <a:ext cx="604838" cy="293687"/>
          </a:xfrm>
          <a:prstGeom prst="rightArrow">
            <a:avLst>
              <a:gd name="adj1" fmla="val 50000"/>
              <a:gd name="adj2" fmla="val 50028"/>
            </a:avLst>
          </a:prstGeom>
          <a:solidFill>
            <a:srgbClr val="FF0000"/>
          </a:solidFill>
          <a:ln w="12700" algn="ctr">
            <a:solidFill>
              <a:srgbClr val="FF0000"/>
            </a:solidFill>
            <a:round/>
            <a:headEnd type="none" w="sm" len="sm"/>
            <a:tailEnd type="none" w="sm" len="sm"/>
          </a:ln>
        </p:spPr>
        <p:txBody>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endParaRPr lang="en-US" altLang="en-US" sz="2400">
              <a:solidFill>
                <a:srgbClr val="FF0000"/>
              </a:solidFill>
            </a:endParaRPr>
          </a:p>
        </p:txBody>
      </p:sp>
      <p:grpSp>
        <p:nvGrpSpPr>
          <p:cNvPr id="3" name="Group 2" title="Screenshit of circles visualization tool"/>
          <p:cNvGrpSpPr/>
          <p:nvPr/>
        </p:nvGrpSpPr>
        <p:grpSpPr>
          <a:xfrm>
            <a:off x="0" y="0"/>
            <a:ext cx="8991600" cy="6687073"/>
            <a:chOff x="228600" y="244432"/>
            <a:chExt cx="8991600" cy="6687073"/>
          </a:xfrm>
        </p:grpSpPr>
        <p:pic>
          <p:nvPicPr>
            <p:cNvPr id="7171" name="Picture 3" descr="keywords for NIH projects related to &quot;obesity&quot; are shown as segments of concentric circles&#10;" title="screenshot of circles visualiz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49101"/>
              <a:ext cx="8991600" cy="5782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title="Banner of Circles visualization too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59188" y="244432"/>
              <a:ext cx="8961012" cy="904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Text Box 5"/>
          <p:cNvSpPr txBox="1">
            <a:spLocks noChangeArrowheads="1"/>
          </p:cNvSpPr>
          <p:nvPr/>
        </p:nvSpPr>
        <p:spPr bwMode="auto">
          <a:xfrm>
            <a:off x="5410200" y="5410200"/>
            <a:ext cx="3810000" cy="1384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800" b="1" dirty="0">
                <a:solidFill>
                  <a:srgbClr val="FF0000"/>
                </a:solidFill>
              </a:rPr>
              <a:t>Drill down to narrow field of science and find individual grants</a:t>
            </a:r>
          </a:p>
        </p:txBody>
      </p:sp>
      <p:pic>
        <p:nvPicPr>
          <p:cNvPr id="7172" name="Picture 4" title="Clicking on &quot;insulin resistance&quot; in curcles displays a list of projects in that are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015" y="984967"/>
            <a:ext cx="9135091" cy="588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 Box 5"/>
          <p:cNvSpPr txBox="1">
            <a:spLocks noChangeArrowheads="1"/>
          </p:cNvSpPr>
          <p:nvPr/>
        </p:nvSpPr>
        <p:spPr bwMode="auto">
          <a:xfrm>
            <a:off x="2769780" y="0"/>
            <a:ext cx="4697820" cy="954107"/>
          </a:xfrm>
          <a:prstGeom prst="rect">
            <a:avLst/>
          </a:pr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800" b="1" dirty="0">
                <a:solidFill>
                  <a:srgbClr val="FF0000"/>
                </a:solidFill>
              </a:rPr>
              <a:t>Circles </a:t>
            </a:r>
            <a:r>
              <a:rPr lang="en-US" altLang="en-US" sz="2800" b="1" dirty="0" smtClean="0">
                <a:solidFill>
                  <a:srgbClr val="FF0000"/>
                </a:solidFill>
              </a:rPr>
              <a:t>helps </a:t>
            </a:r>
            <a:r>
              <a:rPr lang="en-US" altLang="en-US" sz="2800" b="1" dirty="0">
                <a:solidFill>
                  <a:srgbClr val="FF0000"/>
                </a:solidFill>
              </a:rPr>
              <a:t>visualize specific scientific areas</a:t>
            </a:r>
          </a:p>
        </p:txBody>
      </p:sp>
      <p:sp>
        <p:nvSpPr>
          <p:cNvPr id="13" name="Text Placeholder 1"/>
          <p:cNvSpPr>
            <a:spLocks noGrp="1"/>
          </p:cNvSpPr>
          <p:nvPr>
            <p:ph type="body" sz="quarter" idx="11"/>
          </p:nvPr>
        </p:nvSpPr>
        <p:spPr>
          <a:xfrm>
            <a:off x="4572000" y="7728466"/>
            <a:ext cx="3200400" cy="1219200"/>
          </a:xfrm>
        </p:spPr>
        <p:txBody>
          <a:bodyPr>
            <a:normAutofit/>
          </a:bodyPr>
          <a:lstStyle/>
          <a:p>
            <a:pPr>
              <a:spcBef>
                <a:spcPct val="0"/>
              </a:spcBef>
            </a:pPr>
            <a:r>
              <a:rPr lang="en-US" altLang="en-US" sz="2400" dirty="0"/>
              <a:t>Circles </a:t>
            </a:r>
            <a:r>
              <a:rPr lang="en-US" altLang="en-US" sz="2400" dirty="0" smtClean="0"/>
              <a:t>helps </a:t>
            </a:r>
            <a:r>
              <a:rPr lang="en-US" altLang="en-US" sz="2400" dirty="0"/>
              <a:t>visualize specific scientific areas</a:t>
            </a:r>
          </a:p>
          <a:p>
            <a:endParaRPr lang="en-US" dirty="0"/>
          </a:p>
        </p:txBody>
      </p:sp>
    </p:spTree>
    <p:extLst>
      <p:ext uri="{BB962C8B-B14F-4D97-AF65-F5344CB8AC3E}">
        <p14:creationId xmlns:p14="http://schemas.microsoft.com/office/powerpoint/2010/main" val="297844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400"/>
            <a:ext cx="8229600" cy="1143000"/>
          </a:xfrm>
        </p:spPr>
        <p:txBody>
          <a:bodyPr/>
          <a:lstStyle/>
          <a:p>
            <a:r>
              <a:rPr lang="en-US" dirty="0" smtClean="0"/>
              <a:t>Search results mapped</a:t>
            </a:r>
            <a:endParaRPr lang="en-US" dirty="0"/>
          </a:p>
        </p:txBody>
      </p:sp>
      <p:pic>
        <p:nvPicPr>
          <p:cNvPr id="8194" name="Picture 2" title="Heat map of the United States showing which states have projects in the search result l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4825"/>
            <a:ext cx="9039225" cy="584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title="Zoom in to Ohio with markers showing locations of research projects in the state on an interactive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603" y="1152525"/>
            <a:ext cx="8343900" cy="5705475"/>
          </a:xfrm>
          <a:prstGeom prst="rect">
            <a:avLst/>
          </a:prstGeom>
          <a:noFill/>
          <a:ln>
            <a:noFill/>
          </a:ln>
          <a:effectLst>
            <a:outerShdw blurRad="50800" dist="381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Placeholder 3"/>
          <p:cNvSpPr>
            <a:spLocks noGrp="1"/>
          </p:cNvSpPr>
          <p:nvPr>
            <p:ph type="body" sz="quarter" idx="11"/>
          </p:nvPr>
        </p:nvSpPr>
        <p:spPr>
          <a:xfrm>
            <a:off x="5638800" y="228600"/>
            <a:ext cx="3200400" cy="1219200"/>
          </a:xfrm>
          <a:solidFill>
            <a:schemeClr val="bg1"/>
          </a:solidFill>
          <a:effectLst>
            <a:outerShdw blurRad="50800" dist="38100" dir="2700000" algn="tl" rotWithShape="0">
              <a:prstClr val="black">
                <a:alpha val="40000"/>
              </a:prstClr>
            </a:outerShdw>
          </a:effectLst>
        </p:spPr>
        <p:txBody>
          <a:bodyPr>
            <a:normAutofit fontScale="92500" lnSpcReduction="20000"/>
          </a:bodyPr>
          <a:lstStyle/>
          <a:p>
            <a:pPr>
              <a:spcBef>
                <a:spcPct val="0"/>
              </a:spcBef>
            </a:pPr>
            <a:r>
              <a:rPr lang="en-US" altLang="en-US" sz="2400" dirty="0"/>
              <a:t>Mapping tools show us where the research is being done</a:t>
            </a:r>
          </a:p>
        </p:txBody>
      </p:sp>
      <p:sp>
        <p:nvSpPr>
          <p:cNvPr id="7" name="Text Box 5"/>
          <p:cNvSpPr txBox="1">
            <a:spLocks noChangeArrowheads="1"/>
          </p:cNvSpPr>
          <p:nvPr/>
        </p:nvSpPr>
        <p:spPr bwMode="auto">
          <a:xfrm>
            <a:off x="6151775" y="4495800"/>
            <a:ext cx="2363788" cy="954087"/>
          </a:xfrm>
          <a:prstGeom prst="rect">
            <a:avLst/>
          </a:pr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800" b="1" dirty="0">
                <a:solidFill>
                  <a:srgbClr val="FF0000"/>
                </a:solidFill>
              </a:rPr>
              <a:t>Input state to drill down</a:t>
            </a:r>
          </a:p>
        </p:txBody>
      </p:sp>
      <p:sp>
        <p:nvSpPr>
          <p:cNvPr id="8" name="Text Placeholder 3"/>
          <p:cNvSpPr>
            <a:spLocks noGrp="1"/>
          </p:cNvSpPr>
          <p:nvPr>
            <p:ph type="body" sz="quarter" idx="11"/>
          </p:nvPr>
        </p:nvSpPr>
        <p:spPr>
          <a:xfrm>
            <a:off x="3665706" y="7010400"/>
            <a:ext cx="3200400" cy="533400"/>
          </a:xfrm>
        </p:spPr>
        <p:txBody>
          <a:bodyPr anchor="b">
            <a:normAutofit/>
          </a:bodyPr>
          <a:lstStyle/>
          <a:p>
            <a:pPr>
              <a:spcBef>
                <a:spcPct val="0"/>
              </a:spcBef>
            </a:pPr>
            <a:r>
              <a:rPr lang="en-US" altLang="en-US" sz="2000" dirty="0"/>
              <a:t>Input state to drill down</a:t>
            </a:r>
          </a:p>
        </p:txBody>
      </p:sp>
    </p:spTree>
    <p:extLst>
      <p:ext uri="{BB962C8B-B14F-4D97-AF65-F5344CB8AC3E}">
        <p14:creationId xmlns:p14="http://schemas.microsoft.com/office/powerpoint/2010/main" val="355593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381000"/>
            <a:ext cx="5867400" cy="704848"/>
          </a:xfrm>
        </p:spPr>
        <p:txBody>
          <a:bodyPr/>
          <a:lstStyle/>
          <a:p>
            <a:r>
              <a:rPr lang="en-US" altLang="en-US" sz="4000" b="1" dirty="0"/>
              <a:t>Opening the black box…</a:t>
            </a:r>
          </a:p>
        </p:txBody>
      </p:sp>
      <p:pic>
        <p:nvPicPr>
          <p:cNvPr id="8" name="Picture 5" title="Picture of black box with &quot;NIH&quot; on it"/>
          <p:cNvPicPr>
            <a:picLocks noGrp="1" noChangeAspect="1" noChangeArrowheads="1"/>
          </p:cNvPicPr>
          <p:nvPr>
            <p:ph sz="half" idx="1"/>
          </p:nvPr>
        </p:nvPicPr>
        <p:blipFill>
          <a:blip r:embed="rId2"/>
          <a:srcRect/>
          <a:stretch>
            <a:fillRect/>
          </a:stretch>
        </p:blipFill>
        <p:spPr bwMode="auto">
          <a:xfrm>
            <a:off x="1371600" y="2778931"/>
            <a:ext cx="4054926" cy="3240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16912005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381000"/>
            <a:ext cx="8229600" cy="1143000"/>
          </a:xfrm>
        </p:spPr>
        <p:txBody>
          <a:bodyPr/>
          <a:lstStyle/>
          <a:p>
            <a:r>
              <a:rPr lang="en-US" dirty="0" err="1" smtClean="0"/>
              <a:t>MatchMaker</a:t>
            </a:r>
            <a:endParaRPr lang="en-US" dirty="0"/>
          </a:p>
        </p:txBody>
      </p:sp>
      <p:sp>
        <p:nvSpPr>
          <p:cNvPr id="6" name="Content Placeholder 5"/>
          <p:cNvSpPr>
            <a:spLocks noGrp="1"/>
          </p:cNvSpPr>
          <p:nvPr>
            <p:ph sz="half" idx="1"/>
          </p:nvPr>
        </p:nvSpPr>
        <p:spPr/>
        <p:txBody>
          <a:bodyPr/>
          <a:lstStyle/>
          <a:p>
            <a:r>
              <a:rPr lang="en-US" dirty="0"/>
              <a:t>Enter abstracts or other scientific </a:t>
            </a:r>
            <a:r>
              <a:rPr lang="en-US" dirty="0" smtClean="0"/>
              <a:t>text</a:t>
            </a:r>
          </a:p>
          <a:p>
            <a:endParaRPr lang="en-US" dirty="0" smtClean="0"/>
          </a:p>
          <a:p>
            <a:r>
              <a:rPr lang="en-US" dirty="0" smtClean="0"/>
              <a:t>100 </a:t>
            </a:r>
            <a:r>
              <a:rPr lang="en-US" dirty="0"/>
              <a:t>similar projects from </a:t>
            </a:r>
            <a:r>
              <a:rPr lang="en-US" dirty="0" err="1" smtClean="0"/>
              <a:t>RePORTER</a:t>
            </a:r>
            <a:r>
              <a:rPr lang="en-US" dirty="0" smtClean="0"/>
              <a:t> </a:t>
            </a:r>
          </a:p>
          <a:p>
            <a:endParaRPr lang="en-US" dirty="0" smtClean="0"/>
          </a:p>
          <a:p>
            <a:r>
              <a:rPr lang="en-US" dirty="0" smtClean="0"/>
              <a:t>Matches </a:t>
            </a:r>
            <a:r>
              <a:rPr lang="en-US" dirty="0"/>
              <a:t>are based on the terms and concepts used in the submitted </a:t>
            </a:r>
            <a:r>
              <a:rPr lang="en-US" dirty="0" smtClean="0"/>
              <a:t>text</a:t>
            </a:r>
            <a:endParaRPr lang="en-US" dirty="0"/>
          </a:p>
        </p:txBody>
      </p:sp>
      <p:pic>
        <p:nvPicPr>
          <p:cNvPr id="10" name="Picture 2" title="screencap of RePORTER query window"/>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8458200" cy="5883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103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10"/>
                                        </p:tgtEl>
                                      </p:cBhvr>
                                      <p:by x="50000" y="50000"/>
                                    </p:animScale>
                                  </p:childTnLst>
                                </p:cTn>
                              </p:par>
                              <p:par>
                                <p:cTn id="7" presetID="63" presetClass="path" presetSubtype="0" accel="50000" decel="50000" fill="hold" nodeType="withEffect">
                                  <p:stCondLst>
                                    <p:cond delay="0"/>
                                  </p:stCondLst>
                                  <p:childTnLst>
                                    <p:animMotion origin="layout" path="M 0.01666 4.94912E-6 L 0.2875 0.27081 " pathEditMode="relative" rAng="0" ptsTypes="AA">
                                      <p:cBhvr>
                                        <p:cTn id="8" dur="500" fill="hold"/>
                                        <p:tgtEl>
                                          <p:spTgt spid="10"/>
                                        </p:tgtEl>
                                        <p:attrNameLst>
                                          <p:attrName>ppt_x</p:attrName>
                                          <p:attrName>ppt_y</p:attrName>
                                        </p:attrNameLst>
                                      </p:cBhvr>
                                      <p:rCtr x="13542" y="135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295400"/>
            <a:ext cx="8229600" cy="1143000"/>
          </a:xfrm>
        </p:spPr>
        <p:txBody>
          <a:bodyPr/>
          <a:lstStyle/>
          <a:p>
            <a:r>
              <a:rPr lang="en-US" dirty="0" smtClean="0"/>
              <a:t>Enter text into Matchmaker</a:t>
            </a:r>
            <a:endParaRPr lang="en-US" dirty="0"/>
          </a:p>
        </p:txBody>
      </p:sp>
      <p:pic>
        <p:nvPicPr>
          <p:cNvPr id="10242" name="Picture 2" title="blank Matchmaker text entry 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18903" cy="5224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sz="half" idx="1"/>
          </p:nvPr>
        </p:nvSpPr>
        <p:spPr>
          <a:xfrm>
            <a:off x="2209800" y="3048000"/>
            <a:ext cx="5181600" cy="2514600"/>
          </a:xfrm>
        </p:spPr>
        <p:txBody>
          <a:bodyPr>
            <a:normAutofit fontScale="70000" lnSpcReduction="20000"/>
          </a:bodyPr>
          <a:lstStyle/>
          <a:p>
            <a:pPr marL="0" indent="0">
              <a:buNone/>
            </a:pPr>
            <a:r>
              <a:rPr lang="en-US" baseline="-25000" dirty="0">
                <a:solidFill>
                  <a:schemeClr val="bg1">
                    <a:lumMod val="75000"/>
                  </a:schemeClr>
                </a:solidFill>
              </a:rPr>
              <a:t>Hypothalamic neurons expressing Agouti-related peptide (</a:t>
            </a:r>
            <a:r>
              <a:rPr lang="en-US" baseline="-25000" dirty="0" err="1">
                <a:solidFill>
                  <a:schemeClr val="bg1">
                    <a:lumMod val="75000"/>
                  </a:schemeClr>
                </a:solidFill>
              </a:rPr>
              <a:t>AgRP</a:t>
            </a:r>
            <a:r>
              <a:rPr lang="en-US" baseline="-25000" dirty="0">
                <a:solidFill>
                  <a:schemeClr val="bg1">
                    <a:lumMod val="75000"/>
                  </a:schemeClr>
                </a:solidFill>
              </a:rPr>
              <a:t>) are critical for initiating food intake, but </a:t>
            </a:r>
            <a:r>
              <a:rPr lang="en-US" baseline="-25000" dirty="0" err="1">
                <a:solidFill>
                  <a:schemeClr val="bg1">
                    <a:lumMod val="75000"/>
                  </a:schemeClr>
                </a:solidFill>
              </a:rPr>
              <a:t>druggable</a:t>
            </a:r>
            <a:r>
              <a:rPr lang="en-US" baseline="-25000" dirty="0">
                <a:solidFill>
                  <a:schemeClr val="bg1">
                    <a:lumMod val="75000"/>
                  </a:schemeClr>
                </a:solidFill>
              </a:rPr>
              <a:t> biochemical pathways that control this response remain elusive. Thus, genetic ablation of insulin or </a:t>
            </a:r>
            <a:r>
              <a:rPr lang="en-US" baseline="-25000" dirty="0" err="1">
                <a:solidFill>
                  <a:schemeClr val="bg1">
                    <a:lumMod val="75000"/>
                  </a:schemeClr>
                </a:solidFill>
              </a:rPr>
              <a:t>leptin</a:t>
            </a:r>
            <a:r>
              <a:rPr lang="en-US" baseline="-25000" dirty="0">
                <a:solidFill>
                  <a:schemeClr val="bg1">
                    <a:lumMod val="75000"/>
                  </a:schemeClr>
                </a:solidFill>
              </a:rPr>
              <a:t> signaling in </a:t>
            </a:r>
            <a:r>
              <a:rPr lang="en-US" baseline="-25000" dirty="0" err="1">
                <a:solidFill>
                  <a:schemeClr val="bg1">
                    <a:lumMod val="75000"/>
                  </a:schemeClr>
                </a:solidFill>
              </a:rPr>
              <a:t>AgRP</a:t>
            </a:r>
            <a:r>
              <a:rPr lang="en-US" baseline="-25000" dirty="0">
                <a:solidFill>
                  <a:schemeClr val="bg1">
                    <a:lumMod val="75000"/>
                  </a:schemeClr>
                </a:solidFill>
              </a:rPr>
              <a:t> neurons is predicted to reduce satiety but fails to do so. FoxO1 is a shared mediator of both pathways, and its inhibition is required to induce satiety. Accordingly, FoxO1 ablation in </a:t>
            </a:r>
            <a:r>
              <a:rPr lang="en-US" baseline="-25000" dirty="0" err="1">
                <a:solidFill>
                  <a:schemeClr val="bg1">
                    <a:lumMod val="75000"/>
                  </a:schemeClr>
                </a:solidFill>
              </a:rPr>
              <a:t>AgRP</a:t>
            </a:r>
            <a:r>
              <a:rPr lang="en-US" baseline="-25000" dirty="0">
                <a:solidFill>
                  <a:schemeClr val="bg1">
                    <a:lumMod val="75000"/>
                  </a:schemeClr>
                </a:solidFill>
              </a:rPr>
              <a:t> neurons of mice results in reduced food intake, leanness, improved glucose homeostasis, and increased sensitivity to insulin and </a:t>
            </a:r>
            <a:r>
              <a:rPr lang="en-US" baseline="-25000" dirty="0" err="1">
                <a:solidFill>
                  <a:schemeClr val="bg1">
                    <a:lumMod val="75000"/>
                  </a:schemeClr>
                </a:solidFill>
              </a:rPr>
              <a:t>leptin</a:t>
            </a:r>
            <a:r>
              <a:rPr lang="en-US" baseline="-25000" dirty="0">
                <a:solidFill>
                  <a:schemeClr val="bg1">
                    <a:lumMod val="75000"/>
                  </a:schemeClr>
                </a:solidFill>
              </a:rPr>
              <a:t>. Expression profiling of flow-sorted FoxO1-deficient </a:t>
            </a:r>
            <a:r>
              <a:rPr lang="en-US" baseline="-25000" dirty="0" err="1">
                <a:solidFill>
                  <a:schemeClr val="bg1">
                    <a:lumMod val="75000"/>
                  </a:schemeClr>
                </a:solidFill>
              </a:rPr>
              <a:t>AgRP</a:t>
            </a:r>
            <a:r>
              <a:rPr lang="en-US" baseline="-25000" dirty="0">
                <a:solidFill>
                  <a:schemeClr val="bg1">
                    <a:lumMod val="75000"/>
                  </a:schemeClr>
                </a:solidFill>
              </a:rPr>
              <a:t> neurons identifies G-protein-coupled receptor Gpr17 as a FoxO1 target whose expression is regulated by nutritional status. </a:t>
            </a:r>
            <a:r>
              <a:rPr lang="en-US" baseline="-25000" dirty="0" err="1">
                <a:solidFill>
                  <a:schemeClr val="bg1">
                    <a:lumMod val="75000"/>
                  </a:schemeClr>
                </a:solidFill>
              </a:rPr>
              <a:t>Intracerebroventricular</a:t>
            </a:r>
            <a:r>
              <a:rPr lang="en-US" baseline="-25000" dirty="0">
                <a:solidFill>
                  <a:schemeClr val="bg1">
                    <a:lumMod val="75000"/>
                  </a:schemeClr>
                </a:solidFill>
              </a:rPr>
              <a:t> injection of Gpr17 agonists induces food intake, whereas Gpr17 antagonist </a:t>
            </a:r>
            <a:r>
              <a:rPr lang="en-US" baseline="-25000" dirty="0" err="1">
                <a:solidFill>
                  <a:schemeClr val="bg1">
                    <a:lumMod val="75000"/>
                  </a:schemeClr>
                </a:solidFill>
              </a:rPr>
              <a:t>cangrelor</a:t>
            </a:r>
            <a:r>
              <a:rPr lang="en-US" baseline="-25000" dirty="0">
                <a:solidFill>
                  <a:schemeClr val="bg1">
                    <a:lumMod val="75000"/>
                  </a:schemeClr>
                </a:solidFill>
              </a:rPr>
              <a:t> curtails it. These effects are absent in Agrp-Foxo1 knockouts, suggesting that pharmacological modulation of this pathway has therapeutic potential to treat obesity.</a:t>
            </a:r>
          </a:p>
        </p:txBody>
      </p:sp>
    </p:spTree>
    <p:extLst>
      <p:ext uri="{BB962C8B-B14F-4D97-AF65-F5344CB8AC3E}">
        <p14:creationId xmlns:p14="http://schemas.microsoft.com/office/powerpoint/2010/main" val="259366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a list of projects is shown, the information is also shown in graphs  displaying the # of projects in the project list by activty codes, study sections, and study sections" title="example of matchmaker search result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599"/>
            <a:ext cx="8305800" cy="6553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400" y="-1600200"/>
            <a:ext cx="8229600" cy="1143000"/>
          </a:xfrm>
        </p:spPr>
        <p:txBody>
          <a:bodyPr/>
          <a:lstStyle/>
          <a:p>
            <a:r>
              <a:rPr lang="en-US" dirty="0" smtClean="0"/>
              <a:t>Matchmaker search results</a:t>
            </a:r>
            <a:endParaRPr lang="en-US" dirty="0"/>
          </a:p>
        </p:txBody>
      </p:sp>
      <p:sp>
        <p:nvSpPr>
          <p:cNvPr id="3" name="Content Placeholder 2"/>
          <p:cNvSpPr>
            <a:spLocks noGrp="1"/>
          </p:cNvSpPr>
          <p:nvPr>
            <p:ph idx="1"/>
          </p:nvPr>
        </p:nvSpPr>
        <p:spPr>
          <a:xfrm>
            <a:off x="0" y="7162800"/>
            <a:ext cx="8229600" cy="4389120"/>
          </a:xfrm>
        </p:spPr>
        <p:txBody>
          <a:bodyPr/>
          <a:lstStyle/>
          <a:p>
            <a:r>
              <a:rPr lang="en-US" altLang="en-US" sz="2800" dirty="0"/>
              <a:t>Screenshot of Matchmaker search </a:t>
            </a:r>
            <a:r>
              <a:rPr lang="en-US" altLang="en-US" sz="2800" dirty="0" smtClean="0"/>
              <a:t>results</a:t>
            </a:r>
          </a:p>
          <a:p>
            <a:r>
              <a:rPr lang="en-US" altLang="en-US" sz="2800" dirty="0"/>
              <a:t>Text mining. Higher match scores = more similar projects </a:t>
            </a:r>
          </a:p>
          <a:p>
            <a:endParaRPr lang="en-US" altLang="en-US" sz="2800" dirty="0" smtClean="0"/>
          </a:p>
          <a:p>
            <a:endParaRPr lang="en-US" dirty="0"/>
          </a:p>
        </p:txBody>
      </p:sp>
      <p:sp>
        <p:nvSpPr>
          <p:cNvPr id="6" name="Rounded Rectangle 5" title="circle around match scores of listed projects in the screen shot"/>
          <p:cNvSpPr>
            <a:spLocks noChangeArrowheads="1"/>
          </p:cNvSpPr>
          <p:nvPr/>
        </p:nvSpPr>
        <p:spPr bwMode="auto">
          <a:xfrm>
            <a:off x="914400" y="4446351"/>
            <a:ext cx="609600" cy="2411649"/>
          </a:xfrm>
          <a:prstGeom prst="roundRect">
            <a:avLst>
              <a:gd name="adj" fmla="val 16667"/>
            </a:avLst>
          </a:prstGeom>
          <a:noFill/>
          <a:ln w="3810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endParaRPr lang="en-US" altLang="en-US" sz="2400"/>
          </a:p>
        </p:txBody>
      </p:sp>
      <p:sp>
        <p:nvSpPr>
          <p:cNvPr id="7" name="Text Box 6"/>
          <p:cNvSpPr txBox="1">
            <a:spLocks noChangeArrowheads="1"/>
          </p:cNvSpPr>
          <p:nvPr/>
        </p:nvSpPr>
        <p:spPr bwMode="auto">
          <a:xfrm>
            <a:off x="1772920" y="5654607"/>
            <a:ext cx="7371080" cy="830263"/>
          </a:xfrm>
          <a:prstGeom prst="rect">
            <a:avLst/>
          </a:pr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400" b="1" dirty="0">
                <a:solidFill>
                  <a:srgbClr val="FF0000"/>
                </a:solidFill>
              </a:rPr>
              <a:t>Text mining. Higher match scores = more similar projects </a:t>
            </a:r>
            <a:endParaRPr lang="en-US" altLang="en-US" sz="1800" dirty="0">
              <a:solidFill>
                <a:srgbClr val="FF0000"/>
              </a:solidFill>
            </a:endParaRPr>
          </a:p>
        </p:txBody>
      </p:sp>
      <p:sp>
        <p:nvSpPr>
          <p:cNvPr id="9" name="Rounded Rectangle 8" title="circle around hyperlinks to filter listed projects by IC, Activity Code, or Study Section"/>
          <p:cNvSpPr>
            <a:spLocks noChangeArrowheads="1"/>
          </p:cNvSpPr>
          <p:nvPr/>
        </p:nvSpPr>
        <p:spPr bwMode="auto">
          <a:xfrm>
            <a:off x="914400" y="3242959"/>
            <a:ext cx="7696200" cy="490842"/>
          </a:xfrm>
          <a:prstGeom prst="roundRect">
            <a:avLst>
              <a:gd name="adj" fmla="val 16667"/>
            </a:avLst>
          </a:prstGeom>
          <a:noFill/>
          <a:ln w="3810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endParaRPr lang="en-US" altLang="en-US" sz="2400"/>
          </a:p>
        </p:txBody>
      </p:sp>
    </p:spTree>
    <p:extLst>
      <p:ext uri="{BB962C8B-B14F-4D97-AF65-F5344CB8AC3E}">
        <p14:creationId xmlns:p14="http://schemas.microsoft.com/office/powerpoint/2010/main" val="242550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1143000"/>
          </a:xfrm>
          <a:effectLst>
            <a:outerShdw blurRad="50800" dist="38100" dir="2700000" algn="tl" rotWithShape="0">
              <a:prstClr val="black">
                <a:alpha val="40000"/>
              </a:prstClr>
            </a:outerShdw>
          </a:effectLst>
        </p:spPr>
        <p:txBody>
          <a:bodyPr>
            <a:normAutofit fontScale="90000"/>
          </a:bodyPr>
          <a:lstStyle/>
          <a:p>
            <a:pPr>
              <a:defRPr/>
            </a:pPr>
            <a:r>
              <a:rPr lang="en-US" dirty="0"/>
              <a:t>What information can I find in the project search results?</a:t>
            </a:r>
            <a:endParaRPr lang="en-US" dirty="0">
              <a:ea typeface="+mj-ea"/>
            </a:endParaRPr>
          </a:p>
        </p:txBody>
      </p:sp>
      <p:sp>
        <p:nvSpPr>
          <p:cNvPr id="3" name="Content Placeholder 2"/>
          <p:cNvSpPr>
            <a:spLocks noGrp="1"/>
          </p:cNvSpPr>
          <p:nvPr>
            <p:ph idx="1"/>
          </p:nvPr>
        </p:nvSpPr>
        <p:spPr>
          <a:xfrm>
            <a:off x="457200" y="7040880"/>
            <a:ext cx="8229600" cy="4389120"/>
          </a:xfrm>
          <a:effectLst>
            <a:outerShdw blurRad="50800" dist="38100" dir="2700000" algn="tl" rotWithShape="0">
              <a:prstClr val="black">
                <a:alpha val="40000"/>
              </a:prstClr>
            </a:outerShdw>
          </a:effectLst>
        </p:spPr>
        <p:txBody>
          <a:bodyPr/>
          <a:lstStyle/>
          <a:p>
            <a:r>
              <a:rPr lang="en-US" altLang="en-US" sz="2400" b="1" dirty="0">
                <a:solidFill>
                  <a:srgbClr val="FF0000"/>
                </a:solidFill>
              </a:rPr>
              <a:t>Search results screen also provides info on clinical studies,</a:t>
            </a:r>
          </a:p>
          <a:p>
            <a:r>
              <a:rPr lang="en-US" altLang="en-US" sz="2400" b="1" dirty="0">
                <a:solidFill>
                  <a:srgbClr val="FF0000"/>
                </a:solidFill>
              </a:rPr>
              <a:t>patents</a:t>
            </a:r>
          </a:p>
          <a:p>
            <a:r>
              <a:rPr lang="en-US" altLang="en-US" sz="2400" b="1" dirty="0">
                <a:solidFill>
                  <a:srgbClr val="FF0000"/>
                </a:solidFill>
              </a:rPr>
              <a:t>press releases and </a:t>
            </a:r>
            <a:r>
              <a:rPr lang="en-US" altLang="en-US" sz="2400" b="1" dirty="0" smtClean="0">
                <a:solidFill>
                  <a:srgbClr val="FF0000"/>
                </a:solidFill>
              </a:rPr>
              <a:t>stories</a:t>
            </a:r>
          </a:p>
          <a:p>
            <a:r>
              <a:rPr lang="en-US" altLang="en-US" sz="2400" b="1" dirty="0">
                <a:solidFill>
                  <a:srgbClr val="FF0000"/>
                </a:solidFill>
              </a:rPr>
              <a:t>and publications</a:t>
            </a:r>
          </a:p>
          <a:p>
            <a:endParaRPr lang="en-US" altLang="en-US" sz="2400" b="1" dirty="0">
              <a:solidFill>
                <a:srgbClr val="FF0000"/>
              </a:solidFill>
            </a:endParaRPr>
          </a:p>
          <a:p>
            <a:endParaRPr lang="en-US" dirty="0"/>
          </a:p>
        </p:txBody>
      </p:sp>
      <p:pic>
        <p:nvPicPr>
          <p:cNvPr id="108548" name="Picture 4" title="Screenshot of clinical trials page"/>
          <p:cNvPicPr>
            <a:picLocks noChangeAspect="1" noChangeArrowheads="1"/>
          </p:cNvPicPr>
          <p:nvPr/>
        </p:nvPicPr>
        <p:blipFill>
          <a:blip r:embed="rId2"/>
          <a:srcRect/>
          <a:stretch>
            <a:fillRect/>
          </a:stretch>
        </p:blipFill>
        <p:spPr bwMode="auto">
          <a:xfrm rot="21315629">
            <a:off x="-26194" y="595403"/>
            <a:ext cx="8991600" cy="391636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Lst>
        </p:spPr>
      </p:pic>
      <p:sp>
        <p:nvSpPr>
          <p:cNvPr id="20486" name="Text Box 5"/>
          <p:cNvSpPr txBox="1">
            <a:spLocks noChangeArrowheads="1"/>
          </p:cNvSpPr>
          <p:nvPr/>
        </p:nvSpPr>
        <p:spPr bwMode="auto">
          <a:xfrm>
            <a:off x="5180013" y="304800"/>
            <a:ext cx="3811587" cy="1816100"/>
          </a:xfrm>
          <a:prstGeom prst="rect">
            <a:avLst/>
          </a:pr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800" b="1" dirty="0">
                <a:solidFill>
                  <a:srgbClr val="FF0000"/>
                </a:solidFill>
              </a:rPr>
              <a:t>Search results screen also provides info on clinical studies,</a:t>
            </a:r>
          </a:p>
        </p:txBody>
      </p:sp>
      <p:pic>
        <p:nvPicPr>
          <p:cNvPr id="108549" name="Picture 5" title="Screenshot of patents associated with search resul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2692400"/>
            <a:ext cx="9024937" cy="32512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9" name="Text Box 5"/>
          <p:cNvSpPr txBox="1">
            <a:spLocks noChangeArrowheads="1"/>
          </p:cNvSpPr>
          <p:nvPr/>
        </p:nvSpPr>
        <p:spPr bwMode="auto">
          <a:xfrm>
            <a:off x="3048000" y="2982913"/>
            <a:ext cx="1524000" cy="523875"/>
          </a:xfrm>
          <a:prstGeom prst="rect">
            <a:avLst/>
          </a:pr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800" b="1" dirty="0">
                <a:solidFill>
                  <a:srgbClr val="FF0000"/>
                </a:solidFill>
              </a:rPr>
              <a:t>patents</a:t>
            </a:r>
          </a:p>
        </p:txBody>
      </p:sp>
      <p:pic>
        <p:nvPicPr>
          <p:cNvPr id="108550" name="Picture 6" title="Screenshot of press rleases and new associated with search resul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86029">
            <a:off x="-119063" y="3689350"/>
            <a:ext cx="9177338" cy="204946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11" name="Text Box 5"/>
          <p:cNvSpPr txBox="1">
            <a:spLocks noChangeArrowheads="1"/>
          </p:cNvSpPr>
          <p:nvPr/>
        </p:nvSpPr>
        <p:spPr bwMode="auto">
          <a:xfrm>
            <a:off x="6432550" y="3360738"/>
            <a:ext cx="2735263" cy="954087"/>
          </a:xfrm>
          <a:prstGeom prst="rect">
            <a:avLst/>
          </a:pr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800" b="1" dirty="0">
                <a:solidFill>
                  <a:srgbClr val="FF0000"/>
                </a:solidFill>
              </a:rPr>
              <a:t>press releases and stories</a:t>
            </a:r>
          </a:p>
        </p:txBody>
      </p:sp>
      <p:pic>
        <p:nvPicPr>
          <p:cNvPr id="108551" name="Picture 7" title="Screenshot of research publications associated with search resul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4625" y="4705350"/>
            <a:ext cx="8997950" cy="21526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13" name="Text Box 5"/>
          <p:cNvSpPr txBox="1">
            <a:spLocks noChangeArrowheads="1"/>
          </p:cNvSpPr>
          <p:nvPr/>
        </p:nvSpPr>
        <p:spPr bwMode="auto">
          <a:xfrm>
            <a:off x="6019800" y="5319713"/>
            <a:ext cx="2733675" cy="954087"/>
          </a:xfrm>
          <a:prstGeom prst="rect">
            <a:avLst/>
          </a:pr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800" b="1" dirty="0">
                <a:solidFill>
                  <a:srgbClr val="FF0000"/>
                </a:solidFill>
              </a:rPr>
              <a:t>and publications</a:t>
            </a:r>
          </a:p>
        </p:txBody>
      </p:sp>
    </p:spTree>
    <p:extLst>
      <p:ext uri="{BB962C8B-B14F-4D97-AF65-F5344CB8AC3E}">
        <p14:creationId xmlns:p14="http://schemas.microsoft.com/office/powerpoint/2010/main" val="1464459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8549"/>
                                        </p:tgtEl>
                                        <p:attrNameLst>
                                          <p:attrName>style.visibility</p:attrName>
                                        </p:attrNameLst>
                                      </p:cBhvr>
                                      <p:to>
                                        <p:strVal val="visible"/>
                                      </p:to>
                                    </p:set>
                                  </p:childTnLst>
                                </p:cTn>
                              </p:par>
                              <p:par>
                                <p:cTn id="9" presetID="10" presetClass="exit" presetSubtype="0" fill="hold" nodeType="withEffect">
                                  <p:stCondLst>
                                    <p:cond delay="0"/>
                                  </p:stCondLst>
                                  <p:childTnLst>
                                    <p:animEffect transition="out" filter="fade">
                                      <p:cBhvr>
                                        <p:cTn id="10" dur="500"/>
                                        <p:tgtEl>
                                          <p:spTgt spid="108548"/>
                                        </p:tgtEl>
                                      </p:cBhvr>
                                    </p:animEffect>
                                    <p:set>
                                      <p:cBhvr>
                                        <p:cTn id="11" dur="1" fill="hold">
                                          <p:stCondLst>
                                            <p:cond delay="499"/>
                                          </p:stCondLst>
                                        </p:cTn>
                                        <p:tgtEl>
                                          <p:spTgt spid="108548"/>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par>
                                <p:cTn id="16" presetID="10" presetClass="exit" presetSubtype="0" fill="hold" nodeType="withEffect">
                                  <p:stCondLst>
                                    <p:cond delay="0"/>
                                  </p:stCondLst>
                                  <p:childTnLst>
                                    <p:animEffect transition="out" filter="fade">
                                      <p:cBhvr>
                                        <p:cTn id="17" dur="500"/>
                                        <p:tgtEl>
                                          <p:spTgt spid="108549"/>
                                        </p:tgtEl>
                                      </p:cBhvr>
                                    </p:animEffect>
                                    <p:set>
                                      <p:cBhvr>
                                        <p:cTn id="18" dur="1" fill="hold">
                                          <p:stCondLst>
                                            <p:cond delay="499"/>
                                          </p:stCondLst>
                                        </p:cTn>
                                        <p:tgtEl>
                                          <p:spTgt spid="108549"/>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0855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08551"/>
                                        </p:tgtEl>
                                        <p:attrNameLst>
                                          <p:attrName>style.visibility</p:attrName>
                                        </p:attrNameLst>
                                      </p:cBhvr>
                                      <p:to>
                                        <p:strVal val="visible"/>
                                      </p:to>
                                    </p:set>
                                  </p:childTnLst>
                                </p:cTn>
                              </p:par>
                              <p:par>
                                <p:cTn id="25" presetID="10" presetClass="exit" presetSubtype="0" fill="hold" nodeType="withEffect">
                                  <p:stCondLst>
                                    <p:cond delay="0"/>
                                  </p:stCondLst>
                                  <p:childTnLst>
                                    <p:animEffect transition="out" filter="fade">
                                      <p:cBhvr>
                                        <p:cTn id="26" dur="500"/>
                                        <p:tgtEl>
                                          <p:spTgt spid="108550"/>
                                        </p:tgtEl>
                                      </p:cBhvr>
                                    </p:animEffect>
                                    <p:set>
                                      <p:cBhvr>
                                        <p:cTn id="27" dur="1" fill="hold">
                                          <p:stCondLst>
                                            <p:cond delay="499"/>
                                          </p:stCondLst>
                                        </p:cTn>
                                        <p:tgtEl>
                                          <p:spTgt spid="108550"/>
                                        </p:tgtEl>
                                        <p:attrNameLst>
                                          <p:attrName>style.visibility</p:attrName>
                                        </p:attrNameLst>
                                      </p:cBhvr>
                                      <p:to>
                                        <p:strVal val="hidden"/>
                                      </p:to>
                                    </p:set>
                                  </p:childTnLst>
                                </p:cTn>
                              </p:par>
                              <p:par>
                                <p:cTn id="28" presetID="1"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Acknowledging NIH funding</a:t>
            </a:r>
            <a:r>
              <a:rPr lang="is-IS" dirty="0" smtClean="0"/>
              <a:t>…</a:t>
            </a:r>
            <a:endParaRPr lang="en-US" dirty="0"/>
          </a:p>
        </p:txBody>
      </p:sp>
      <p:pic>
        <p:nvPicPr>
          <p:cNvPr id="5" name="Content Placeholder 4" title="screenshot of acklnowleding NIH funding page"/>
          <p:cNvPicPr>
            <a:picLocks noGrp="1" noChangeAspect="1"/>
          </p:cNvPicPr>
          <p:nvPr>
            <p:ph idx="1"/>
          </p:nvPr>
        </p:nvPicPr>
        <p:blipFill>
          <a:blip r:embed="rId2"/>
          <a:srcRect l="2837" r="2837"/>
          <a:stretch>
            <a:fillRect/>
          </a:stretch>
        </p:blipFill>
        <p:spPr>
          <a:xfrm>
            <a:off x="114300" y="1752600"/>
            <a:ext cx="8572500" cy="457200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4343400" y="1371600"/>
            <a:ext cx="4352474" cy="369332"/>
          </a:xfrm>
          <a:prstGeom prst="rect">
            <a:avLst/>
          </a:prstGeom>
        </p:spPr>
        <p:txBody>
          <a:bodyPr wrap="none">
            <a:spAutoFit/>
          </a:bodyPr>
          <a:lstStyle/>
          <a:p>
            <a:r>
              <a:rPr lang="en-US" dirty="0"/>
              <a:t>http://</a:t>
            </a:r>
            <a:r>
              <a:rPr lang="en-US" dirty="0" err="1"/>
              <a:t>grants.nih.gov</a:t>
            </a:r>
            <a:r>
              <a:rPr lang="en-US" dirty="0"/>
              <a:t>/grants/</a:t>
            </a:r>
            <a:r>
              <a:rPr lang="en-US" dirty="0" err="1"/>
              <a:t>acknow.htm</a:t>
            </a:r>
            <a:endParaRPr lang="en-US" dirty="0"/>
          </a:p>
        </p:txBody>
      </p:sp>
      <p:grpSp>
        <p:nvGrpSpPr>
          <p:cNvPr id="9" name="Group 8" descr="The application number identifies:&#10;type of application (1)&#10;activity code (R01)&#10;organization to which it is assigned (AI)&#10;serial number assigned by the Center for Scientific Review (CSR) (183723),&#10;suffix showing the support year for the grant (-01)&#10;other information identifying a revision (S1), resubmission (A1), or a fellowship's institutional allowance. For contracts, the suffix is replaced by a modification number."/>
          <p:cNvGrpSpPr/>
          <p:nvPr/>
        </p:nvGrpSpPr>
        <p:grpSpPr>
          <a:xfrm>
            <a:off x="3707545" y="3657600"/>
            <a:ext cx="5410200" cy="2057400"/>
            <a:chOff x="3505200" y="2971800"/>
            <a:chExt cx="5410200" cy="2057400"/>
          </a:xfrm>
        </p:grpSpPr>
        <p:sp>
          <p:nvSpPr>
            <p:cNvPr id="8" name="Rectangle 7"/>
            <p:cNvSpPr/>
            <p:nvPr/>
          </p:nvSpPr>
          <p:spPr>
            <a:xfrm>
              <a:off x="3505200" y="2971800"/>
              <a:ext cx="5410200" cy="2057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The application number identifies:&#10;type of application (1)&#10;activity code (R01)&#10;organization to which it is assigned (AI)&#10;serial number assigned by the Center for Scientific Review (CSR) (183723),&#10;suffix showing the support year for the grant (-01)&#10;other information identifying a revision (S1), resubmission (A1), or a fellowship's institutional allowance. For contracts, the suffix is replaced by a modification numb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3033158"/>
              <a:ext cx="5397500" cy="1970641"/>
            </a:xfrm>
            <a:prstGeom prst="rect">
              <a:avLst/>
            </a:prstGeom>
          </p:spPr>
        </p:pic>
      </p:grpSp>
    </p:spTree>
    <p:extLst>
      <p:ext uri="{BB962C8B-B14F-4D97-AF65-F5344CB8AC3E}">
        <p14:creationId xmlns:p14="http://schemas.microsoft.com/office/powerpoint/2010/main" val="5090645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title="List of search results from RePORT search of &quot;obesity&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9134475" cy="7033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953000" y="228600"/>
            <a:ext cx="3733800" cy="2209800"/>
          </a:xfrm>
          <a:solidFill>
            <a:schemeClr val="bg1"/>
          </a:solidFill>
          <a:effectLst>
            <a:outerShdw blurRad="50800" dist="38100" dir="2700000" algn="tl" rotWithShape="0">
              <a:prstClr val="black">
                <a:alpha val="40000"/>
              </a:prstClr>
            </a:outerShdw>
          </a:effectLst>
        </p:spPr>
        <p:txBody>
          <a:bodyPr>
            <a:normAutofit fontScale="90000"/>
          </a:bodyPr>
          <a:lstStyle/>
          <a:p>
            <a:r>
              <a:rPr lang="en-US" dirty="0" smtClean="0"/>
              <a:t>Delving back into individual projects…</a:t>
            </a:r>
            <a:endParaRPr lang="en-US" dirty="0"/>
          </a:p>
        </p:txBody>
      </p:sp>
      <p:sp>
        <p:nvSpPr>
          <p:cNvPr id="7" name="Right Arrow 6" title="Arrow pointing to title of a project"/>
          <p:cNvSpPr>
            <a:spLocks noChangeArrowheads="1"/>
          </p:cNvSpPr>
          <p:nvPr/>
        </p:nvSpPr>
        <p:spPr bwMode="auto">
          <a:xfrm rot="7694977">
            <a:off x="2895725" y="6077950"/>
            <a:ext cx="604838" cy="293688"/>
          </a:xfrm>
          <a:prstGeom prst="rightArrow">
            <a:avLst>
              <a:gd name="adj1" fmla="val 50000"/>
              <a:gd name="adj2" fmla="val 50028"/>
            </a:avLst>
          </a:prstGeom>
          <a:solidFill>
            <a:srgbClr val="FF0000"/>
          </a:solidFill>
          <a:ln w="12700" algn="ctr">
            <a:solidFill>
              <a:srgbClr val="FF0000"/>
            </a:solidFill>
            <a:round/>
            <a:headEnd type="none" w="sm" len="sm"/>
            <a:tailEnd type="none" w="sm" len="sm"/>
          </a:ln>
        </p:spPr>
        <p:txBody>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endParaRPr lang="en-US" altLang="en-US" sz="2400">
              <a:solidFill>
                <a:srgbClr val="FF0000"/>
              </a:solidFill>
            </a:endParaRPr>
          </a:p>
        </p:txBody>
      </p:sp>
    </p:spTree>
    <p:extLst>
      <p:ext uri="{BB962C8B-B14F-4D97-AF65-F5344CB8AC3E}">
        <p14:creationId xmlns:p14="http://schemas.microsoft.com/office/powerpoint/2010/main" val="281875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0"/>
            <a:ext cx="8229600" cy="1143000"/>
          </a:xfrm>
        </p:spPr>
        <p:txBody>
          <a:bodyPr/>
          <a:lstStyle/>
          <a:p>
            <a:pPr eaLnBrk="1" hangingPunct="1">
              <a:defRPr/>
            </a:pPr>
            <a:r>
              <a:rPr lang="en-US" dirty="0" smtClean="0">
                <a:ea typeface="+mj-ea"/>
              </a:rPr>
              <a:t>Description tab of project</a:t>
            </a:r>
            <a:endParaRPr lang="en-US" dirty="0">
              <a:ea typeface="+mj-ea"/>
            </a:endParaRPr>
          </a:p>
        </p:txBody>
      </p:sp>
      <p:sp>
        <p:nvSpPr>
          <p:cNvPr id="4" name="Content Placeholder 3"/>
          <p:cNvSpPr>
            <a:spLocks noGrp="1"/>
          </p:cNvSpPr>
          <p:nvPr>
            <p:ph idx="1"/>
          </p:nvPr>
        </p:nvSpPr>
        <p:spPr>
          <a:xfrm>
            <a:off x="457200" y="6888480"/>
            <a:ext cx="8229600" cy="4389120"/>
          </a:xfrm>
        </p:spPr>
        <p:txBody>
          <a:bodyPr/>
          <a:lstStyle/>
          <a:p>
            <a:r>
              <a:rPr lang="en-US" altLang="en-US" sz="2400" b="1" dirty="0">
                <a:solidFill>
                  <a:srgbClr val="FF0000"/>
                </a:solidFill>
              </a:rPr>
              <a:t>Description tab – project abstract, terms and more</a:t>
            </a:r>
          </a:p>
          <a:p>
            <a:endParaRPr lang="en-US" dirty="0"/>
          </a:p>
        </p:txBody>
      </p:sp>
      <p:pic>
        <p:nvPicPr>
          <p:cNvPr id="22532" name="Picture 2" title="screenshot of project information description 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311335"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22533" name="Picture 3" title="Closeup of NIH Spending Category labels and project terms for a proj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438650"/>
            <a:ext cx="9067800" cy="241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6" name="Text Box 5"/>
          <p:cNvSpPr txBox="1">
            <a:spLocks noChangeArrowheads="1"/>
          </p:cNvSpPr>
          <p:nvPr/>
        </p:nvSpPr>
        <p:spPr bwMode="auto">
          <a:xfrm>
            <a:off x="5180013" y="304800"/>
            <a:ext cx="3811587" cy="1384300"/>
          </a:xfrm>
          <a:prstGeom prst="rect">
            <a:avLst/>
          </a:pr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800" b="1" dirty="0">
                <a:solidFill>
                  <a:srgbClr val="FF0000"/>
                </a:solidFill>
              </a:rPr>
              <a:t>Description tab – project abstract, terms and more</a:t>
            </a:r>
          </a:p>
        </p:txBody>
      </p:sp>
      <p:sp>
        <p:nvSpPr>
          <p:cNvPr id="7" name="Right Arrow 6" title="arrow pointing to Description tavb"/>
          <p:cNvSpPr>
            <a:spLocks noChangeArrowheads="1"/>
          </p:cNvSpPr>
          <p:nvPr/>
        </p:nvSpPr>
        <p:spPr bwMode="auto">
          <a:xfrm rot="9699969">
            <a:off x="1021439" y="615589"/>
            <a:ext cx="604838" cy="293688"/>
          </a:xfrm>
          <a:prstGeom prst="rightArrow">
            <a:avLst>
              <a:gd name="adj1" fmla="val 50000"/>
              <a:gd name="adj2" fmla="val 50028"/>
            </a:avLst>
          </a:prstGeom>
          <a:solidFill>
            <a:srgbClr val="FF0000"/>
          </a:solidFill>
          <a:ln w="12700" algn="ctr">
            <a:solidFill>
              <a:srgbClr val="FF0000"/>
            </a:solidFill>
            <a:round/>
            <a:headEnd type="none" w="sm" len="sm"/>
            <a:tailEnd type="none" w="sm" len="sm"/>
          </a:ln>
        </p:spPr>
        <p:txBody>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endParaRPr lang="en-US" altLang="en-US" sz="2400">
              <a:solidFill>
                <a:srgbClr val="FF0000"/>
              </a:solidFill>
            </a:endParaRPr>
          </a:p>
        </p:txBody>
      </p:sp>
    </p:spTree>
    <p:extLst>
      <p:ext uri="{BB962C8B-B14F-4D97-AF65-F5344CB8AC3E}">
        <p14:creationId xmlns:p14="http://schemas.microsoft.com/office/powerpoint/2010/main" val="2709989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0"/>
            <a:ext cx="8229600" cy="1143000"/>
          </a:xfrm>
        </p:spPr>
        <p:txBody>
          <a:bodyPr>
            <a:normAutofit fontScale="90000"/>
          </a:bodyPr>
          <a:lstStyle/>
          <a:p>
            <a:pPr eaLnBrk="1" hangingPunct="1">
              <a:defRPr/>
            </a:pPr>
            <a:r>
              <a:rPr lang="en-US" dirty="0" smtClean="0">
                <a:ea typeface="+mj-ea"/>
              </a:rPr>
              <a:t>Details tab of project information</a:t>
            </a:r>
            <a:endParaRPr lang="en-US" dirty="0">
              <a:ea typeface="+mj-ea"/>
            </a:endParaRPr>
          </a:p>
        </p:txBody>
      </p:sp>
      <p:sp>
        <p:nvSpPr>
          <p:cNvPr id="3" name="Content Placeholder 2"/>
          <p:cNvSpPr>
            <a:spLocks noGrp="1"/>
          </p:cNvSpPr>
          <p:nvPr>
            <p:ph idx="1"/>
          </p:nvPr>
        </p:nvSpPr>
        <p:spPr>
          <a:xfrm>
            <a:off x="457200" y="7421880"/>
            <a:ext cx="8229600" cy="4389120"/>
          </a:xfrm>
        </p:spPr>
        <p:txBody>
          <a:bodyPr/>
          <a:lstStyle/>
          <a:p>
            <a:pPr>
              <a:spcBef>
                <a:spcPct val="0"/>
              </a:spcBef>
            </a:pPr>
            <a:r>
              <a:rPr lang="en-US" altLang="en-US" sz="2800" b="1" dirty="0">
                <a:solidFill>
                  <a:srgbClr val="FF0000"/>
                </a:solidFill>
              </a:rPr>
              <a:t>Details tab provides PI contact info and profile</a:t>
            </a:r>
          </a:p>
          <a:p>
            <a:pPr>
              <a:spcBef>
                <a:spcPct val="0"/>
              </a:spcBef>
            </a:pPr>
            <a:r>
              <a:rPr lang="en-US" altLang="en-US" sz="2800" dirty="0">
                <a:solidFill>
                  <a:srgbClr val="FF0000"/>
                </a:solidFill>
              </a:rPr>
              <a:t>(if this is you, add profile info by clicking on icon</a:t>
            </a:r>
            <a:r>
              <a:rPr lang="en-US" altLang="en-US" sz="2800" dirty="0" smtClean="0">
                <a:solidFill>
                  <a:srgbClr val="FF0000"/>
                </a:solidFill>
              </a:rPr>
              <a:t>)</a:t>
            </a:r>
          </a:p>
          <a:p>
            <a:pPr>
              <a:spcBef>
                <a:spcPct val="0"/>
              </a:spcBef>
            </a:pPr>
            <a:r>
              <a:rPr lang="en-US" altLang="en-US" sz="2800" b="1" dirty="0">
                <a:solidFill>
                  <a:srgbClr val="FF0000"/>
                </a:solidFill>
              </a:rPr>
              <a:t>NIH program official for this </a:t>
            </a:r>
            <a:r>
              <a:rPr lang="en-US" altLang="en-US" sz="2800" b="1" dirty="0" smtClean="0">
                <a:solidFill>
                  <a:srgbClr val="FF0000"/>
                </a:solidFill>
              </a:rPr>
              <a:t>grant</a:t>
            </a:r>
          </a:p>
          <a:p>
            <a:pPr>
              <a:spcBef>
                <a:spcPct val="0"/>
              </a:spcBef>
            </a:pPr>
            <a:r>
              <a:rPr lang="en-US" altLang="en-US" sz="2800" b="1" dirty="0">
                <a:solidFill>
                  <a:srgbClr val="FF0000"/>
                </a:solidFill>
              </a:rPr>
              <a:t>FOA</a:t>
            </a:r>
          </a:p>
          <a:p>
            <a:pPr>
              <a:spcBef>
                <a:spcPct val="0"/>
              </a:spcBef>
            </a:pPr>
            <a:r>
              <a:rPr lang="en-US" altLang="en-US" sz="2800" b="1" dirty="0">
                <a:solidFill>
                  <a:srgbClr val="FF0000"/>
                </a:solidFill>
              </a:rPr>
              <a:t>Review  panel</a:t>
            </a:r>
          </a:p>
          <a:p>
            <a:pPr>
              <a:spcBef>
                <a:spcPct val="0"/>
              </a:spcBef>
              <a:buNone/>
            </a:pPr>
            <a:endParaRPr lang="en-US" altLang="en-US" sz="2800" dirty="0">
              <a:solidFill>
                <a:srgbClr val="FF0000"/>
              </a:solidFill>
            </a:endParaRPr>
          </a:p>
          <a:p>
            <a:endParaRPr lang="en-US" dirty="0"/>
          </a:p>
        </p:txBody>
      </p:sp>
      <p:pic>
        <p:nvPicPr>
          <p:cNvPr id="23554" name="Picture 4" title="Screenshot of project information details tab for an NIH grant record on ReP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23558" name="Text Box 6"/>
          <p:cNvSpPr txBox="1">
            <a:spLocks noChangeArrowheads="1"/>
          </p:cNvSpPr>
          <p:nvPr/>
        </p:nvSpPr>
        <p:spPr bwMode="auto">
          <a:xfrm>
            <a:off x="4270375" y="-66675"/>
            <a:ext cx="3654425" cy="1384300"/>
          </a:xfrm>
          <a:prstGeom prst="rect">
            <a:avLst/>
          </a:pr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400" b="1" dirty="0">
                <a:solidFill>
                  <a:srgbClr val="FF0000"/>
                </a:solidFill>
              </a:rPr>
              <a:t>Details tab provides PI </a:t>
            </a:r>
            <a:r>
              <a:rPr lang="en-US" altLang="en-US" sz="2400" b="1" dirty="0" smtClean="0">
                <a:solidFill>
                  <a:srgbClr val="FF0000"/>
                </a:solidFill>
              </a:rPr>
              <a:t>contact </a:t>
            </a:r>
            <a:r>
              <a:rPr lang="en-US" altLang="en-US" sz="2400" b="1" dirty="0">
                <a:solidFill>
                  <a:srgbClr val="FF0000"/>
                </a:solidFill>
              </a:rPr>
              <a:t>info and profile</a:t>
            </a:r>
          </a:p>
          <a:p>
            <a:pPr eaLnBrk="1" hangingPunct="1">
              <a:spcBef>
                <a:spcPct val="0"/>
              </a:spcBef>
              <a:buFontTx/>
              <a:buNone/>
            </a:pPr>
            <a:r>
              <a:rPr lang="en-US" altLang="en-US" sz="1800" dirty="0">
                <a:solidFill>
                  <a:srgbClr val="FF0000"/>
                </a:solidFill>
              </a:rPr>
              <a:t>(if this is you, add profile info by clicking on icon)</a:t>
            </a:r>
          </a:p>
        </p:txBody>
      </p:sp>
      <p:pic>
        <p:nvPicPr>
          <p:cNvPr id="23556" name="Picture 3" title="Project information banner on RePO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70375" cy="86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23557" name="Line 5" title="Arrow pointing to &quot;Contact PI&quot; field"/>
          <p:cNvSpPr>
            <a:spLocks noChangeShapeType="1"/>
          </p:cNvSpPr>
          <p:nvPr/>
        </p:nvSpPr>
        <p:spPr bwMode="auto">
          <a:xfrm flipH="1">
            <a:off x="1905000" y="1360487"/>
            <a:ext cx="1938337" cy="1001713"/>
          </a:xfrm>
          <a:prstGeom prst="line">
            <a:avLst/>
          </a:prstGeom>
          <a:noFill/>
          <a:ln w="889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59" name="Text Box 6"/>
          <p:cNvSpPr txBox="1">
            <a:spLocks noChangeArrowheads="1"/>
          </p:cNvSpPr>
          <p:nvPr/>
        </p:nvSpPr>
        <p:spPr bwMode="auto">
          <a:xfrm>
            <a:off x="5486400" y="2439988"/>
            <a:ext cx="2819400" cy="1201737"/>
          </a:xfrm>
          <a:prstGeom prst="rect">
            <a:avLst/>
          </a:pr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400" b="1" dirty="0">
                <a:solidFill>
                  <a:srgbClr val="FF0000"/>
                </a:solidFill>
              </a:rPr>
              <a:t>NIH program official for this grant</a:t>
            </a:r>
          </a:p>
        </p:txBody>
      </p:sp>
      <p:sp>
        <p:nvSpPr>
          <p:cNvPr id="23560" name="Line 5" title="Arrow pointing to &quot;Program Official&quot; field"/>
          <p:cNvSpPr>
            <a:spLocks noChangeShapeType="1"/>
          </p:cNvSpPr>
          <p:nvPr/>
        </p:nvSpPr>
        <p:spPr bwMode="auto">
          <a:xfrm flipH="1" flipV="1">
            <a:off x="4656138" y="2693988"/>
            <a:ext cx="646112" cy="201612"/>
          </a:xfrm>
          <a:prstGeom prst="line">
            <a:avLst/>
          </a:prstGeom>
          <a:noFill/>
          <a:ln w="889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1" name="Text Box 6"/>
          <p:cNvSpPr txBox="1">
            <a:spLocks noChangeArrowheads="1"/>
          </p:cNvSpPr>
          <p:nvPr/>
        </p:nvSpPr>
        <p:spPr bwMode="auto">
          <a:xfrm>
            <a:off x="2816330" y="4003964"/>
            <a:ext cx="1027008" cy="461963"/>
          </a:xfrm>
          <a:prstGeom prst="rect">
            <a:avLst/>
          </a:pr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400" b="1" dirty="0">
                <a:solidFill>
                  <a:srgbClr val="FF0000"/>
                </a:solidFill>
              </a:rPr>
              <a:t>FOA</a:t>
            </a:r>
          </a:p>
        </p:txBody>
      </p:sp>
      <p:sp>
        <p:nvSpPr>
          <p:cNvPr id="23562" name="Line 5" title="Arrow pointing to &quot;FOA&quot; field and hyperlinked number in screenshot"/>
          <p:cNvSpPr>
            <a:spLocks noChangeShapeType="1"/>
          </p:cNvSpPr>
          <p:nvPr/>
        </p:nvSpPr>
        <p:spPr bwMode="auto">
          <a:xfrm flipH="1">
            <a:off x="1096963" y="4259222"/>
            <a:ext cx="1531937" cy="274638"/>
          </a:xfrm>
          <a:prstGeom prst="line">
            <a:avLst/>
          </a:prstGeom>
          <a:noFill/>
          <a:ln w="889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4" name="Text Box 6"/>
          <p:cNvSpPr txBox="1">
            <a:spLocks noChangeArrowheads="1"/>
          </p:cNvSpPr>
          <p:nvPr/>
        </p:nvSpPr>
        <p:spPr bwMode="auto">
          <a:xfrm>
            <a:off x="2232025" y="5210175"/>
            <a:ext cx="2644775" cy="461963"/>
          </a:xfrm>
          <a:prstGeom prst="rect">
            <a:avLst/>
          </a:pr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400" b="1" dirty="0">
                <a:solidFill>
                  <a:srgbClr val="FF0000"/>
                </a:solidFill>
              </a:rPr>
              <a:t>Review  panel</a:t>
            </a:r>
          </a:p>
        </p:txBody>
      </p:sp>
      <p:sp>
        <p:nvSpPr>
          <p:cNvPr id="23563" name="Line 5" title="Arrow pointing to where Study section information appears in screenshot"/>
          <p:cNvSpPr>
            <a:spLocks noChangeShapeType="1"/>
          </p:cNvSpPr>
          <p:nvPr/>
        </p:nvSpPr>
        <p:spPr bwMode="auto">
          <a:xfrm flipH="1">
            <a:off x="1096963" y="5373688"/>
            <a:ext cx="1135062" cy="190500"/>
          </a:xfrm>
          <a:prstGeom prst="line">
            <a:avLst/>
          </a:prstGeom>
          <a:noFill/>
          <a:ln w="889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380559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
          <p:cNvSpPr txBox="1">
            <a:spLocks/>
          </p:cNvSpPr>
          <p:nvPr/>
        </p:nvSpPr>
        <p:spPr>
          <a:xfrm>
            <a:off x="152400" y="609600"/>
            <a:ext cx="2453925" cy="1676399"/>
          </a:xfrm>
          <a:prstGeom prst="rect">
            <a:avLst/>
          </a:prstGeom>
          <a:solidFill>
            <a:schemeClr val="bg1"/>
          </a:solidFill>
        </p:spPr>
        <p:txBody>
          <a:bodyPr vert="horz" lIns="0" rIns="0" bIns="0" anchor="ctr">
            <a:noAutofit/>
          </a:bodyPr>
          <a:lstStyle>
            <a:lvl1pPr algn="ctr" rtl="0" eaLnBrk="1" latinLnBrk="0" hangingPunct="1">
              <a:spcBef>
                <a:spcPct val="0"/>
              </a:spcBef>
              <a:buNone/>
              <a:defRPr kumimoji="0" sz="5000" b="1" kern="1200">
                <a:ln>
                  <a:noFill/>
                </a:ln>
                <a:solidFill>
                  <a:srgbClr val="FF0000"/>
                </a:solidFill>
                <a:effectLst/>
                <a:latin typeface="+mj-lt"/>
                <a:ea typeface="+mj-ea"/>
                <a:cs typeface="+mj-cs"/>
              </a:defRPr>
            </a:lvl1pPr>
          </a:lstStyle>
          <a:p>
            <a:r>
              <a:rPr lang="en-US" altLang="en-US" sz="4000" dirty="0" smtClean="0"/>
              <a:t>PI profiles:</a:t>
            </a:r>
            <a:br>
              <a:rPr lang="en-US" altLang="en-US" sz="4000" dirty="0" smtClean="0"/>
            </a:br>
            <a:r>
              <a:rPr lang="en-US" altLang="en-US" sz="4000" dirty="0" smtClean="0"/>
              <a:t> one example</a:t>
            </a:r>
            <a:endParaRPr lang="en-US" sz="3600" dirty="0"/>
          </a:p>
        </p:txBody>
      </p:sp>
      <p:pic>
        <p:nvPicPr>
          <p:cNvPr id="1026" name="Picture 2" title="Pi profiles screenshot - list of webpages entered by the P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215900"/>
            <a:ext cx="8115300" cy="5181600"/>
          </a:xfrm>
          <a:prstGeom prst="rect">
            <a:avLst/>
          </a:prstGeom>
          <a:noFill/>
          <a:ln>
            <a:noFill/>
          </a:ln>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title="Screenshot of the PI's university (.edu) home p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938463"/>
            <a:ext cx="8162925" cy="4349750"/>
          </a:xfrm>
          <a:prstGeom prst="rect">
            <a:avLst/>
          </a:prstGeom>
          <a:noFill/>
          <a:ln>
            <a:noFill/>
          </a:ln>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p:nvPr>
        </p:nvSpPr>
        <p:spPr>
          <a:xfrm>
            <a:off x="515363" y="-2133600"/>
            <a:ext cx="8229600" cy="1143000"/>
          </a:xfrm>
        </p:spPr>
        <p:txBody>
          <a:bodyPr>
            <a:normAutofit fontScale="90000"/>
          </a:bodyPr>
          <a:lstStyle/>
          <a:p>
            <a:r>
              <a:rPr lang="en-US" altLang="en-US" sz="5400" dirty="0"/>
              <a:t>PI profiles:</a:t>
            </a:r>
            <a:br>
              <a:rPr lang="en-US" altLang="en-US" sz="5400" dirty="0"/>
            </a:br>
            <a:r>
              <a:rPr lang="en-US" altLang="en-US" sz="5400" dirty="0"/>
              <a:t> one example</a:t>
            </a:r>
            <a:r>
              <a:rPr lang="en-US" sz="4800" dirty="0"/>
              <a:t/>
            </a:r>
            <a:br>
              <a:rPr lang="en-US" sz="4800" dirty="0"/>
            </a:br>
            <a:endParaRPr lang="en-US" dirty="0"/>
          </a:p>
        </p:txBody>
      </p:sp>
      <p:sp>
        <p:nvSpPr>
          <p:cNvPr id="2" name="Content Placeholder 1"/>
          <p:cNvSpPr>
            <a:spLocks noGrp="1"/>
          </p:cNvSpPr>
          <p:nvPr>
            <p:ph idx="1"/>
          </p:nvPr>
        </p:nvSpPr>
        <p:spPr>
          <a:xfrm>
            <a:off x="0" y="7620000"/>
            <a:ext cx="8229600" cy="4389120"/>
          </a:xfrm>
        </p:spPr>
        <p:txBody>
          <a:bodyPr/>
          <a:lstStyle/>
          <a:p>
            <a:pPr marL="0" indent="0">
              <a:buNone/>
            </a:pPr>
            <a:r>
              <a:rPr lang="en-US" dirty="0" smtClean="0"/>
              <a:t>PI Profile and website of an NIH funded PI accessed through RePORT</a:t>
            </a:r>
          </a:p>
          <a:p>
            <a:pPr marL="0" indent="0">
              <a:buNone/>
            </a:pPr>
            <a:endParaRPr lang="en-US" dirty="0"/>
          </a:p>
        </p:txBody>
      </p:sp>
    </p:spTree>
    <p:extLst>
      <p:ext uri="{BB962C8B-B14F-4D97-AF65-F5344CB8AC3E}">
        <p14:creationId xmlns:p14="http://schemas.microsoft.com/office/powerpoint/2010/main" val="41373590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09800"/>
            <a:ext cx="8229600" cy="1143000"/>
          </a:xfrm>
        </p:spPr>
        <p:txBody>
          <a:bodyPr>
            <a:normAutofit fontScale="90000"/>
          </a:bodyPr>
          <a:lstStyle/>
          <a:p>
            <a:r>
              <a:rPr lang="en-US" dirty="0" smtClean="0"/>
              <a:t>Results tab of project information</a:t>
            </a:r>
            <a:endParaRPr lang="en-US" dirty="0"/>
          </a:p>
        </p:txBody>
      </p:sp>
      <p:sp>
        <p:nvSpPr>
          <p:cNvPr id="2" name="Content Placeholder 1"/>
          <p:cNvSpPr>
            <a:spLocks noGrp="1"/>
          </p:cNvSpPr>
          <p:nvPr>
            <p:ph idx="1"/>
          </p:nvPr>
        </p:nvSpPr>
        <p:spPr>
          <a:xfrm>
            <a:off x="457200" y="7802880"/>
            <a:ext cx="8229600" cy="4389120"/>
          </a:xfrm>
        </p:spPr>
        <p:txBody>
          <a:bodyPr/>
          <a:lstStyle/>
          <a:p>
            <a:pPr>
              <a:spcBef>
                <a:spcPct val="0"/>
              </a:spcBef>
              <a:buNone/>
            </a:pPr>
            <a:r>
              <a:rPr lang="en-US" altLang="en-US" sz="2800" b="1" dirty="0">
                <a:solidFill>
                  <a:srgbClr val="FF0000"/>
                </a:solidFill>
              </a:rPr>
              <a:t>Results tab provides publications and patents resulting from the project</a:t>
            </a:r>
          </a:p>
          <a:p>
            <a:pPr>
              <a:spcBef>
                <a:spcPct val="0"/>
              </a:spcBef>
              <a:buNone/>
            </a:pPr>
            <a:r>
              <a:rPr lang="en-US" altLang="en-US" sz="2000" dirty="0">
                <a:solidFill>
                  <a:srgbClr val="FF0000"/>
                </a:solidFill>
              </a:rPr>
              <a:t>(Pubs missing? If you are the PI, add them!)</a:t>
            </a:r>
          </a:p>
          <a:p>
            <a:endParaRPr lang="en-US" dirty="0"/>
          </a:p>
        </p:txBody>
      </p:sp>
      <p:pic>
        <p:nvPicPr>
          <p:cNvPr id="25604" name="Picture 2" title="Screenshot of project information results t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24975" cy="746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25606" name="Line 5" title="Arrow pointing to results tab"/>
          <p:cNvSpPr>
            <a:spLocks noChangeShapeType="1"/>
          </p:cNvSpPr>
          <p:nvPr/>
        </p:nvSpPr>
        <p:spPr bwMode="auto">
          <a:xfrm flipH="1" flipV="1">
            <a:off x="1811337" y="1143000"/>
            <a:ext cx="1744122" cy="1068386"/>
          </a:xfrm>
          <a:prstGeom prst="line">
            <a:avLst/>
          </a:prstGeom>
          <a:noFill/>
          <a:ln w="889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05" name="Text Box 6"/>
          <p:cNvSpPr txBox="1">
            <a:spLocks noChangeArrowheads="1"/>
          </p:cNvSpPr>
          <p:nvPr/>
        </p:nvSpPr>
        <p:spPr bwMode="auto">
          <a:xfrm>
            <a:off x="3657600" y="1334293"/>
            <a:ext cx="3886200" cy="1754187"/>
          </a:xfrm>
          <a:prstGeom prst="rect">
            <a:avLst/>
          </a:pr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400" b="1" dirty="0">
                <a:solidFill>
                  <a:srgbClr val="FF0000"/>
                </a:solidFill>
              </a:rPr>
              <a:t>Results tab provides publications and patents resulting from the project</a:t>
            </a:r>
          </a:p>
          <a:p>
            <a:pPr eaLnBrk="1" hangingPunct="1">
              <a:spcBef>
                <a:spcPct val="0"/>
              </a:spcBef>
              <a:buFontTx/>
              <a:buNone/>
            </a:pPr>
            <a:r>
              <a:rPr lang="en-US" altLang="en-US" sz="1800" dirty="0">
                <a:solidFill>
                  <a:srgbClr val="FF0000"/>
                </a:solidFill>
              </a:rPr>
              <a:t>(Pubs missing? If you are the PI, add them!)</a:t>
            </a:r>
          </a:p>
        </p:txBody>
      </p:sp>
    </p:spTree>
    <p:extLst>
      <p:ext uri="{BB962C8B-B14F-4D97-AF65-F5344CB8AC3E}">
        <p14:creationId xmlns:p14="http://schemas.microsoft.com/office/powerpoint/2010/main" val="32863757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n-US" sz="4000" b="1" dirty="0"/>
              <a:t>On RePORT you can  find… </a:t>
            </a:r>
          </a:p>
        </p:txBody>
      </p:sp>
      <p:pic>
        <p:nvPicPr>
          <p:cNvPr id="8" name="Picture 5" title="Picture of black box with &quot;NIH&quot; on it"/>
          <p:cNvPicPr>
            <a:picLocks noGrp="1" noChangeAspect="1" noChangeArrowheads="1"/>
          </p:cNvPicPr>
          <p:nvPr>
            <p:ph sz="half" idx="1"/>
          </p:nvPr>
        </p:nvPicPr>
        <p:blipFill>
          <a:blip r:embed="rId2"/>
          <a:stretch>
            <a:fillRect/>
          </a:stretch>
        </p:blipFill>
        <p:spPr bwMode="auto">
          <a:xfrm>
            <a:off x="1219200" y="3933825"/>
            <a:ext cx="25146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 name="Content Placeholder 1"/>
          <p:cNvSpPr>
            <a:spLocks noGrp="1"/>
          </p:cNvSpPr>
          <p:nvPr>
            <p:ph sz="half" idx="2"/>
          </p:nvPr>
        </p:nvSpPr>
        <p:spPr>
          <a:xfrm>
            <a:off x="3969934" y="-5181600"/>
            <a:ext cx="5783666" cy="4434840"/>
          </a:xfrm>
        </p:spPr>
        <p:txBody>
          <a:bodyPr>
            <a:normAutofit fontScale="92500" lnSpcReduction="20000"/>
          </a:bodyPr>
          <a:lstStyle/>
          <a:p>
            <a:pPr>
              <a:spcBef>
                <a:spcPct val="0"/>
              </a:spcBef>
            </a:pPr>
            <a:r>
              <a:rPr lang="en-US" altLang="en-US" sz="2800" b="1" dirty="0" smtClean="0">
                <a:solidFill>
                  <a:srgbClr val="FF0000"/>
                </a:solidFill>
              </a:rPr>
              <a:t>Organizational</a:t>
            </a:r>
            <a:endParaRPr lang="en-US" altLang="en-US" sz="2800" b="1" dirty="0">
              <a:solidFill>
                <a:srgbClr val="FF0000"/>
              </a:solidFill>
            </a:endParaRPr>
          </a:p>
          <a:p>
            <a:pPr>
              <a:spcBef>
                <a:spcPct val="0"/>
              </a:spcBef>
              <a:buFontTx/>
              <a:buNone/>
            </a:pPr>
            <a:r>
              <a:rPr lang="en-US" altLang="en-US" sz="2800" b="1" dirty="0">
                <a:solidFill>
                  <a:srgbClr val="FF0000"/>
                </a:solidFill>
              </a:rPr>
              <a:t> funding information</a:t>
            </a:r>
          </a:p>
          <a:p>
            <a:r>
              <a:rPr lang="en-US" altLang="en-US" sz="2800" b="1" dirty="0">
                <a:solidFill>
                  <a:srgbClr val="FF0000"/>
                </a:solidFill>
              </a:rPr>
              <a:t>NIH staff contacts</a:t>
            </a:r>
          </a:p>
          <a:p>
            <a:r>
              <a:rPr lang="en-US" altLang="en-US" sz="2800" b="1" dirty="0">
                <a:solidFill>
                  <a:srgbClr val="FF0000"/>
                </a:solidFill>
              </a:rPr>
              <a:t>Success </a:t>
            </a:r>
            <a:r>
              <a:rPr lang="en-US" altLang="en-US" sz="2800" b="1" dirty="0" smtClean="0">
                <a:solidFill>
                  <a:srgbClr val="FF0000"/>
                </a:solidFill>
              </a:rPr>
              <a:t>rates</a:t>
            </a:r>
          </a:p>
          <a:p>
            <a:r>
              <a:rPr lang="en-US" altLang="en-US" sz="2800" b="1" dirty="0" smtClean="0">
                <a:solidFill>
                  <a:srgbClr val="FF0000"/>
                </a:solidFill>
              </a:rPr>
              <a:t>Award</a:t>
            </a:r>
            <a:endParaRPr lang="en-US" altLang="en-US" sz="2800" b="1" dirty="0">
              <a:solidFill>
                <a:srgbClr val="FF0000"/>
              </a:solidFill>
            </a:endParaRPr>
          </a:p>
          <a:p>
            <a:pPr>
              <a:spcBef>
                <a:spcPct val="0"/>
              </a:spcBef>
              <a:buFontTx/>
              <a:buNone/>
            </a:pPr>
            <a:r>
              <a:rPr lang="en-US" altLang="en-US" sz="2800" b="1" dirty="0">
                <a:solidFill>
                  <a:srgbClr val="FF0000"/>
                </a:solidFill>
              </a:rPr>
              <a:t> </a:t>
            </a:r>
            <a:r>
              <a:rPr lang="en-US" altLang="en-US" sz="2800" b="1" dirty="0" smtClean="0">
                <a:solidFill>
                  <a:srgbClr val="FF0000"/>
                </a:solidFill>
              </a:rPr>
              <a:t>trends</a:t>
            </a:r>
          </a:p>
          <a:p>
            <a:pPr>
              <a:spcBef>
                <a:spcPct val="0"/>
              </a:spcBef>
            </a:pPr>
            <a:r>
              <a:rPr lang="en-US" altLang="en-US" sz="2800" b="1" dirty="0" smtClean="0">
                <a:solidFill>
                  <a:srgbClr val="FF0000"/>
                </a:solidFill>
              </a:rPr>
              <a:t>Which </a:t>
            </a:r>
            <a:r>
              <a:rPr lang="en-US" altLang="en-US" sz="2800" b="1" dirty="0">
                <a:solidFill>
                  <a:srgbClr val="FF0000"/>
                </a:solidFill>
              </a:rPr>
              <a:t>ICs </a:t>
            </a:r>
            <a:r>
              <a:rPr lang="en-US" altLang="en-US" sz="2800" b="1" dirty="0" smtClean="0">
                <a:solidFill>
                  <a:srgbClr val="FF0000"/>
                </a:solidFill>
              </a:rPr>
              <a:t>fund </a:t>
            </a:r>
            <a:r>
              <a:rPr lang="en-US" altLang="en-US" sz="2800" b="1" dirty="0">
                <a:solidFill>
                  <a:srgbClr val="FF0000"/>
                </a:solidFill>
              </a:rPr>
              <a:t>research  like </a:t>
            </a:r>
            <a:r>
              <a:rPr lang="en-US" altLang="en-US" sz="2800" b="1" dirty="0" smtClean="0">
                <a:solidFill>
                  <a:srgbClr val="FF0000"/>
                </a:solidFill>
              </a:rPr>
              <a:t>yours</a:t>
            </a:r>
          </a:p>
          <a:p>
            <a:pPr>
              <a:spcBef>
                <a:spcPct val="0"/>
              </a:spcBef>
            </a:pPr>
            <a:r>
              <a:rPr lang="en-US" altLang="en-US" sz="2800" b="1" dirty="0" smtClean="0">
                <a:solidFill>
                  <a:srgbClr val="FF0000"/>
                </a:solidFill>
              </a:rPr>
              <a:t>Projects </a:t>
            </a:r>
            <a:r>
              <a:rPr lang="en-US" altLang="en-US" sz="2800" b="1" dirty="0">
                <a:solidFill>
                  <a:srgbClr val="FF0000"/>
                </a:solidFill>
              </a:rPr>
              <a:t>similar to </a:t>
            </a:r>
            <a:r>
              <a:rPr lang="en-US" altLang="en-US" sz="2800" b="1" dirty="0" smtClean="0">
                <a:solidFill>
                  <a:srgbClr val="FF0000"/>
                </a:solidFill>
              </a:rPr>
              <a:t>yours</a:t>
            </a:r>
          </a:p>
          <a:p>
            <a:pPr>
              <a:spcBef>
                <a:spcPct val="0"/>
              </a:spcBef>
            </a:pPr>
            <a:r>
              <a:rPr lang="en-US" altLang="en-US" sz="2800" b="1" dirty="0">
                <a:solidFill>
                  <a:srgbClr val="FF0000"/>
                </a:solidFill>
              </a:rPr>
              <a:t>NIH-funded workforce </a:t>
            </a:r>
            <a:r>
              <a:rPr lang="en-US" altLang="en-US" sz="2800" b="1" dirty="0" smtClean="0">
                <a:solidFill>
                  <a:srgbClr val="FF0000"/>
                </a:solidFill>
              </a:rPr>
              <a:t>data</a:t>
            </a:r>
          </a:p>
          <a:p>
            <a:pPr>
              <a:spcBef>
                <a:spcPct val="0"/>
              </a:spcBef>
            </a:pPr>
            <a:r>
              <a:rPr lang="en-US" altLang="en-US" sz="2800" b="1" dirty="0">
                <a:solidFill>
                  <a:srgbClr val="FF0000"/>
                </a:solidFill>
              </a:rPr>
              <a:t>Potential </a:t>
            </a:r>
            <a:r>
              <a:rPr lang="en-US" altLang="en-US" sz="2800" b="1" dirty="0" smtClean="0">
                <a:solidFill>
                  <a:srgbClr val="FF0000"/>
                </a:solidFill>
              </a:rPr>
              <a:t>collaborators</a:t>
            </a:r>
          </a:p>
          <a:p>
            <a:pPr>
              <a:spcBef>
                <a:spcPct val="0"/>
              </a:spcBef>
            </a:pPr>
            <a:r>
              <a:rPr lang="en-US" altLang="en-US" sz="2800" b="1" dirty="0">
                <a:solidFill>
                  <a:srgbClr val="FF0000"/>
                </a:solidFill>
              </a:rPr>
              <a:t>NIH grantees in your </a:t>
            </a:r>
            <a:r>
              <a:rPr lang="en-US" altLang="en-US" sz="2800" b="1" dirty="0" smtClean="0">
                <a:solidFill>
                  <a:srgbClr val="FF0000"/>
                </a:solidFill>
              </a:rPr>
              <a:t>area</a:t>
            </a:r>
            <a:endParaRPr lang="en-US" dirty="0"/>
          </a:p>
        </p:txBody>
      </p:sp>
      <p:sp>
        <p:nvSpPr>
          <p:cNvPr id="14" name="TextBox 8"/>
          <p:cNvSpPr txBox="1">
            <a:spLocks noChangeArrowheads="1"/>
          </p:cNvSpPr>
          <p:nvPr/>
        </p:nvSpPr>
        <p:spPr bwMode="auto">
          <a:xfrm rot="2019910">
            <a:off x="82392" y="3237770"/>
            <a:ext cx="12112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2400" b="1" dirty="0">
                <a:solidFill>
                  <a:srgbClr val="FF0000"/>
                </a:solidFill>
              </a:rPr>
              <a:t>Award</a:t>
            </a:r>
          </a:p>
          <a:p>
            <a:pPr>
              <a:spcBef>
                <a:spcPct val="0"/>
              </a:spcBef>
              <a:buFontTx/>
              <a:buNone/>
            </a:pPr>
            <a:r>
              <a:rPr lang="en-US" altLang="en-US" sz="2400" b="1" dirty="0">
                <a:solidFill>
                  <a:srgbClr val="FF0000"/>
                </a:solidFill>
              </a:rPr>
              <a:t> trends</a:t>
            </a:r>
          </a:p>
        </p:txBody>
      </p:sp>
      <p:sp>
        <p:nvSpPr>
          <p:cNvPr id="6" name="TextBox 2"/>
          <p:cNvSpPr txBox="1">
            <a:spLocks noChangeArrowheads="1"/>
          </p:cNvSpPr>
          <p:nvPr/>
        </p:nvSpPr>
        <p:spPr bwMode="auto">
          <a:xfrm rot="2558842">
            <a:off x="-3162" y="1953079"/>
            <a:ext cx="274641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r">
              <a:spcBef>
                <a:spcPct val="0"/>
              </a:spcBef>
              <a:buFontTx/>
              <a:buNone/>
            </a:pPr>
            <a:r>
              <a:rPr lang="en-US" altLang="en-US" sz="2400" b="1" dirty="0">
                <a:solidFill>
                  <a:srgbClr val="FF0000"/>
                </a:solidFill>
              </a:rPr>
              <a:t>Which ICs fund</a:t>
            </a:r>
          </a:p>
          <a:p>
            <a:pPr algn="r">
              <a:spcBef>
                <a:spcPct val="0"/>
              </a:spcBef>
              <a:buFontTx/>
              <a:buNone/>
            </a:pPr>
            <a:r>
              <a:rPr lang="en-US" altLang="en-US" sz="2400" b="1" dirty="0">
                <a:solidFill>
                  <a:srgbClr val="FF0000"/>
                </a:solidFill>
              </a:rPr>
              <a:t> research  like yours</a:t>
            </a:r>
          </a:p>
        </p:txBody>
      </p:sp>
      <p:sp>
        <p:nvSpPr>
          <p:cNvPr id="16" name="TextBox 3"/>
          <p:cNvSpPr txBox="1">
            <a:spLocks noChangeArrowheads="1"/>
          </p:cNvSpPr>
          <p:nvPr/>
        </p:nvSpPr>
        <p:spPr bwMode="auto">
          <a:xfrm rot="3394828">
            <a:off x="1913409" y="2048265"/>
            <a:ext cx="252425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r">
              <a:spcBef>
                <a:spcPct val="0"/>
              </a:spcBef>
              <a:buFontTx/>
              <a:buNone/>
            </a:pPr>
            <a:r>
              <a:rPr lang="en-US" altLang="en-US" sz="2400" b="1" dirty="0" smtClean="0">
                <a:solidFill>
                  <a:srgbClr val="FF0000"/>
                </a:solidFill>
              </a:rPr>
              <a:t>Projects similar to yours</a:t>
            </a:r>
            <a:endParaRPr lang="en-US" altLang="en-US" sz="2400" b="1" dirty="0">
              <a:solidFill>
                <a:srgbClr val="FF0000"/>
              </a:solidFill>
            </a:endParaRPr>
          </a:p>
        </p:txBody>
      </p:sp>
      <p:sp>
        <p:nvSpPr>
          <p:cNvPr id="11" name="TextBox 5"/>
          <p:cNvSpPr txBox="1">
            <a:spLocks noChangeArrowheads="1"/>
          </p:cNvSpPr>
          <p:nvPr/>
        </p:nvSpPr>
        <p:spPr bwMode="auto">
          <a:xfrm rot="19567050">
            <a:off x="3901272" y="1647606"/>
            <a:ext cx="300165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2400" b="1" dirty="0">
                <a:solidFill>
                  <a:srgbClr val="FF0000"/>
                </a:solidFill>
              </a:rPr>
              <a:t>NIH grantees in your area</a:t>
            </a:r>
          </a:p>
        </p:txBody>
      </p:sp>
      <p:sp>
        <p:nvSpPr>
          <p:cNvPr id="10" name="TextBox 4"/>
          <p:cNvSpPr txBox="1">
            <a:spLocks noChangeArrowheads="1"/>
          </p:cNvSpPr>
          <p:nvPr/>
        </p:nvSpPr>
        <p:spPr bwMode="auto">
          <a:xfrm rot="19481776">
            <a:off x="4876497" y="1802273"/>
            <a:ext cx="35163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2400" b="1" dirty="0">
                <a:solidFill>
                  <a:srgbClr val="FF0000"/>
                </a:solidFill>
              </a:rPr>
              <a:t>Potential collaborators</a:t>
            </a:r>
          </a:p>
        </p:txBody>
      </p:sp>
      <p:sp>
        <p:nvSpPr>
          <p:cNvPr id="9" name="TextBox 3"/>
          <p:cNvSpPr txBox="1">
            <a:spLocks noChangeArrowheads="1"/>
          </p:cNvSpPr>
          <p:nvPr/>
        </p:nvSpPr>
        <p:spPr bwMode="auto">
          <a:xfrm rot="19745728">
            <a:off x="4249276" y="3092365"/>
            <a:ext cx="41163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2400" b="1" dirty="0">
                <a:solidFill>
                  <a:srgbClr val="FF0000"/>
                </a:solidFill>
              </a:rPr>
              <a:t>NIH-funded workforce data</a:t>
            </a:r>
          </a:p>
        </p:txBody>
      </p:sp>
      <p:sp>
        <p:nvSpPr>
          <p:cNvPr id="12" name="TextBox 6"/>
          <p:cNvSpPr txBox="1">
            <a:spLocks noChangeArrowheads="1"/>
          </p:cNvSpPr>
          <p:nvPr/>
        </p:nvSpPr>
        <p:spPr bwMode="auto">
          <a:xfrm rot="20897121">
            <a:off x="5067644" y="4252029"/>
            <a:ext cx="2257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2400" b="1" dirty="0">
                <a:solidFill>
                  <a:srgbClr val="FF0000"/>
                </a:solidFill>
              </a:rPr>
              <a:t>Success rates</a:t>
            </a:r>
          </a:p>
        </p:txBody>
      </p:sp>
      <p:sp>
        <p:nvSpPr>
          <p:cNvPr id="15" name="TextBox 3"/>
          <p:cNvSpPr txBox="1">
            <a:spLocks noChangeArrowheads="1"/>
          </p:cNvSpPr>
          <p:nvPr/>
        </p:nvSpPr>
        <p:spPr bwMode="auto">
          <a:xfrm rot="21402186">
            <a:off x="4588266" y="4907217"/>
            <a:ext cx="2801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2400" b="1" dirty="0">
                <a:solidFill>
                  <a:srgbClr val="FF0000"/>
                </a:solidFill>
              </a:rPr>
              <a:t>NIH staff contacts</a:t>
            </a:r>
          </a:p>
        </p:txBody>
      </p:sp>
      <p:sp>
        <p:nvSpPr>
          <p:cNvPr id="13" name="TextBox 7"/>
          <p:cNvSpPr txBox="1">
            <a:spLocks noChangeArrowheads="1"/>
          </p:cNvSpPr>
          <p:nvPr/>
        </p:nvSpPr>
        <p:spPr bwMode="auto">
          <a:xfrm rot="180670">
            <a:off x="4435775" y="5516401"/>
            <a:ext cx="258364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2400" b="1" dirty="0">
                <a:solidFill>
                  <a:srgbClr val="FF0000"/>
                </a:solidFill>
              </a:rPr>
              <a:t>Organizational</a:t>
            </a:r>
          </a:p>
          <a:p>
            <a:pPr>
              <a:spcBef>
                <a:spcPct val="0"/>
              </a:spcBef>
              <a:buFontTx/>
              <a:buNone/>
            </a:pPr>
            <a:r>
              <a:rPr lang="en-US" altLang="en-US" sz="2400" b="1" dirty="0">
                <a:solidFill>
                  <a:srgbClr val="FF0000"/>
                </a:solidFill>
              </a:rPr>
              <a:t> funding information</a:t>
            </a:r>
          </a:p>
        </p:txBody>
      </p:sp>
    </p:spTree>
    <p:extLst>
      <p:ext uri="{BB962C8B-B14F-4D97-AF65-F5344CB8AC3E}">
        <p14:creationId xmlns:p14="http://schemas.microsoft.com/office/powerpoint/2010/main" val="41092570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4600"/>
            <a:ext cx="8229600" cy="1143000"/>
          </a:xfrm>
        </p:spPr>
        <p:txBody>
          <a:bodyPr>
            <a:normAutofit/>
          </a:bodyPr>
          <a:lstStyle/>
          <a:p>
            <a:pPr eaLnBrk="1" hangingPunct="1">
              <a:defRPr/>
            </a:pPr>
            <a:r>
              <a:rPr lang="en-US" dirty="0" smtClean="0">
                <a:ea typeface="+mj-ea"/>
              </a:rPr>
              <a:t>Nearby Projects tab</a:t>
            </a:r>
            <a:endParaRPr lang="en-US" dirty="0">
              <a:ea typeface="+mj-ea"/>
            </a:endParaRPr>
          </a:p>
        </p:txBody>
      </p:sp>
      <p:sp>
        <p:nvSpPr>
          <p:cNvPr id="3" name="Content Placeholder 2"/>
          <p:cNvSpPr>
            <a:spLocks noGrp="1"/>
          </p:cNvSpPr>
          <p:nvPr>
            <p:ph idx="1"/>
          </p:nvPr>
        </p:nvSpPr>
        <p:spPr>
          <a:xfrm>
            <a:off x="457200" y="7421880"/>
            <a:ext cx="8229600" cy="4389120"/>
          </a:xfrm>
        </p:spPr>
        <p:txBody>
          <a:bodyPr/>
          <a:lstStyle/>
          <a:p>
            <a:r>
              <a:rPr lang="en-US" altLang="en-US" sz="2400" b="1" dirty="0">
                <a:solidFill>
                  <a:srgbClr val="FF0000"/>
                </a:solidFill>
              </a:rPr>
              <a:t>Use Nearby Projects tab to locate others who may be working locally on your topic of interest</a:t>
            </a:r>
            <a:endParaRPr lang="en-US" altLang="en-US" sz="1800" dirty="0">
              <a:solidFill>
                <a:srgbClr val="FF0000"/>
              </a:solidFill>
            </a:endParaRPr>
          </a:p>
          <a:p>
            <a:endParaRPr lang="en-US" dirty="0"/>
          </a:p>
        </p:txBody>
      </p:sp>
      <p:pic>
        <p:nvPicPr>
          <p:cNvPr id="26628" name="Picture 2" title="Screenshot of &quot;nearby projects&quot; tab and map of nearby projec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325"/>
            <a:ext cx="9220200" cy="737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26630" name="Line 5" title="Arrow pointing to nearby projects tab"/>
          <p:cNvSpPr>
            <a:spLocks noChangeShapeType="1"/>
          </p:cNvSpPr>
          <p:nvPr/>
        </p:nvSpPr>
        <p:spPr bwMode="auto">
          <a:xfrm flipH="1">
            <a:off x="6705600" y="180975"/>
            <a:ext cx="644525" cy="304800"/>
          </a:xfrm>
          <a:prstGeom prst="line">
            <a:avLst/>
          </a:prstGeom>
          <a:noFill/>
          <a:ln w="889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6629" name="Text Box 6"/>
          <p:cNvSpPr txBox="1">
            <a:spLocks noChangeArrowheads="1"/>
          </p:cNvSpPr>
          <p:nvPr/>
        </p:nvSpPr>
        <p:spPr bwMode="auto">
          <a:xfrm>
            <a:off x="4533900" y="1603375"/>
            <a:ext cx="3848100" cy="2247900"/>
          </a:xfrm>
          <a:prstGeom prst="rect">
            <a:avLst/>
          </a:pr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800" b="1" dirty="0">
                <a:solidFill>
                  <a:srgbClr val="FF0000"/>
                </a:solidFill>
              </a:rPr>
              <a:t>Use Nearby Projects tab to locate others who may be working locally on your topic of interest</a:t>
            </a:r>
            <a:endParaRPr lang="en-US" altLang="en-US" sz="2000" dirty="0">
              <a:solidFill>
                <a:srgbClr val="FF0000"/>
              </a:solidFill>
            </a:endParaRPr>
          </a:p>
        </p:txBody>
      </p:sp>
    </p:spTree>
    <p:extLst>
      <p:ext uri="{BB962C8B-B14F-4D97-AF65-F5344CB8AC3E}">
        <p14:creationId xmlns:p14="http://schemas.microsoft.com/office/powerpoint/2010/main" val="1061809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ea typeface="+mj-ea"/>
              </a:rPr>
              <a:t>Similar projects tab</a:t>
            </a:r>
            <a:endParaRPr lang="en-US" dirty="0">
              <a:ea typeface="+mj-ea"/>
            </a:endParaRPr>
          </a:p>
        </p:txBody>
      </p:sp>
      <p:sp>
        <p:nvSpPr>
          <p:cNvPr id="3" name="Content Placeholder 2"/>
          <p:cNvSpPr>
            <a:spLocks noGrp="1"/>
          </p:cNvSpPr>
          <p:nvPr>
            <p:ph idx="1"/>
          </p:nvPr>
        </p:nvSpPr>
        <p:spPr>
          <a:xfrm>
            <a:off x="228600" y="8564880"/>
            <a:ext cx="8229600" cy="4389120"/>
          </a:xfrm>
        </p:spPr>
        <p:txBody>
          <a:bodyPr/>
          <a:lstStyle/>
          <a:p>
            <a:r>
              <a:rPr lang="en-US" altLang="en-US" sz="2800" b="1" dirty="0">
                <a:solidFill>
                  <a:srgbClr val="FF0000"/>
                </a:solidFill>
              </a:rPr>
              <a:t>Is this project very close to your area of research interest?  Use similar projects tab to find more projects like this one</a:t>
            </a:r>
            <a:r>
              <a:rPr lang="en-US" altLang="en-US" sz="2800" b="1" dirty="0" smtClean="0">
                <a:solidFill>
                  <a:srgbClr val="FF0000"/>
                </a:solidFill>
              </a:rPr>
              <a:t>!</a:t>
            </a:r>
          </a:p>
          <a:p>
            <a:r>
              <a:rPr lang="en-US" altLang="en-US" sz="2000" b="1" dirty="0">
                <a:solidFill>
                  <a:srgbClr val="FF0000"/>
                </a:solidFill>
              </a:rPr>
              <a:t>Text mining. Higher match scores = more similar projects </a:t>
            </a:r>
            <a:endParaRPr lang="en-US" altLang="en-US" sz="1600" dirty="0">
              <a:solidFill>
                <a:srgbClr val="FF0000"/>
              </a:solidFill>
            </a:endParaRPr>
          </a:p>
          <a:p>
            <a:endParaRPr lang="en-US" altLang="en-US" sz="2000" dirty="0">
              <a:solidFill>
                <a:srgbClr val="FF0000"/>
              </a:solidFill>
            </a:endParaRPr>
          </a:p>
          <a:p>
            <a:endParaRPr lang="en-US" dirty="0"/>
          </a:p>
        </p:txBody>
      </p:sp>
      <p:pic>
        <p:nvPicPr>
          <p:cNvPr id="27652" name="Picture 2" title="Screenshot of similar projects t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296400" cy="830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27653" name="Text Box 6"/>
          <p:cNvSpPr txBox="1">
            <a:spLocks noChangeArrowheads="1"/>
          </p:cNvSpPr>
          <p:nvPr/>
        </p:nvSpPr>
        <p:spPr bwMode="auto">
          <a:xfrm>
            <a:off x="4572000" y="1603375"/>
            <a:ext cx="4305300" cy="1200329"/>
          </a:xfrm>
          <a:prstGeom prst="rect">
            <a:avLst/>
          </a:pr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400" b="1" dirty="0" smtClean="0">
                <a:solidFill>
                  <a:srgbClr val="FF0000"/>
                </a:solidFill>
              </a:rPr>
              <a:t>Use </a:t>
            </a:r>
            <a:r>
              <a:rPr lang="en-US" altLang="en-US" sz="2400" b="1" dirty="0">
                <a:solidFill>
                  <a:srgbClr val="FF0000"/>
                </a:solidFill>
              </a:rPr>
              <a:t>similar projects tab to find more projects like this one!</a:t>
            </a:r>
            <a:endParaRPr lang="en-US" altLang="en-US" sz="1800" dirty="0">
              <a:solidFill>
                <a:srgbClr val="FF0000"/>
              </a:solidFill>
            </a:endParaRPr>
          </a:p>
        </p:txBody>
      </p:sp>
      <p:sp>
        <p:nvSpPr>
          <p:cNvPr id="27654" name="Line 5" title="arrow pointing to similar projects tab on screenshot"/>
          <p:cNvSpPr>
            <a:spLocks noChangeShapeType="1"/>
          </p:cNvSpPr>
          <p:nvPr/>
        </p:nvSpPr>
        <p:spPr bwMode="auto">
          <a:xfrm flipH="1">
            <a:off x="4724400" y="471488"/>
            <a:ext cx="644525" cy="304800"/>
          </a:xfrm>
          <a:prstGeom prst="line">
            <a:avLst/>
          </a:prstGeom>
          <a:noFill/>
          <a:ln w="889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 name="Rounded Rectangle 3" title="circle around match scores of listed projects in the screen shot"/>
          <p:cNvSpPr>
            <a:spLocks noChangeArrowheads="1"/>
          </p:cNvSpPr>
          <p:nvPr/>
        </p:nvSpPr>
        <p:spPr bwMode="auto">
          <a:xfrm>
            <a:off x="152400" y="2362200"/>
            <a:ext cx="381000" cy="4191000"/>
          </a:xfrm>
          <a:prstGeom prst="roundRect">
            <a:avLst>
              <a:gd name="adj" fmla="val 16667"/>
            </a:avLst>
          </a:prstGeom>
          <a:noFill/>
          <a:ln w="3810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endParaRPr lang="en-US" altLang="en-US" sz="2400"/>
          </a:p>
        </p:txBody>
      </p:sp>
      <p:sp>
        <p:nvSpPr>
          <p:cNvPr id="8" name="Text Box 6"/>
          <p:cNvSpPr txBox="1">
            <a:spLocks noChangeArrowheads="1"/>
          </p:cNvSpPr>
          <p:nvPr/>
        </p:nvSpPr>
        <p:spPr bwMode="auto">
          <a:xfrm>
            <a:off x="762000" y="5486400"/>
            <a:ext cx="4606925"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400" b="1" dirty="0">
                <a:solidFill>
                  <a:srgbClr val="FF0000"/>
                </a:solidFill>
              </a:rPr>
              <a:t>Text mining. Higher match scores = more similar projects </a:t>
            </a:r>
            <a:endParaRPr lang="en-US" altLang="en-US" sz="1800" dirty="0">
              <a:solidFill>
                <a:srgbClr val="FF0000"/>
              </a:solidFill>
            </a:endParaRPr>
          </a:p>
        </p:txBody>
      </p:sp>
    </p:spTree>
    <p:extLst>
      <p:ext uri="{BB962C8B-B14F-4D97-AF65-F5344CB8AC3E}">
        <p14:creationId xmlns:p14="http://schemas.microsoft.com/office/powerpoint/2010/main" val="3333133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81" name="Picture 9" title="screenshot of RePORT query 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7188"/>
            <a:ext cx="10936213" cy="6881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962400" y="152400"/>
            <a:ext cx="4953000" cy="1219200"/>
          </a:xfrm>
        </p:spPr>
        <p:txBody>
          <a:bodyPr>
            <a:noAutofit/>
          </a:bodyPr>
          <a:lstStyle/>
          <a:p>
            <a:pPr lvl="0" fontAlgn="base">
              <a:spcAft>
                <a:spcPct val="0"/>
              </a:spcAft>
            </a:pPr>
            <a:r>
              <a:rPr lang="en-US" altLang="en-US" sz="2800" b="1" dirty="0" err="1">
                <a:solidFill>
                  <a:srgbClr val="FF0000"/>
                </a:solidFill>
                <a:latin typeface="Arial" charset="0"/>
                <a:ea typeface="MS PGothic" pitchFamily="34" charset="-128"/>
                <a:cs typeface="Arial"/>
              </a:rPr>
              <a:t>RePORTER</a:t>
            </a:r>
            <a:r>
              <a:rPr lang="en-US" altLang="en-US" sz="2800" b="1" dirty="0">
                <a:solidFill>
                  <a:srgbClr val="FF0000"/>
                </a:solidFill>
                <a:latin typeface="Arial" charset="0"/>
                <a:ea typeface="MS PGothic" pitchFamily="34" charset="-128"/>
                <a:cs typeface="Arial"/>
              </a:rPr>
              <a:t> allows </a:t>
            </a:r>
            <a:r>
              <a:rPr lang="en-US" altLang="en-US" sz="2800" b="1" dirty="0" smtClean="0">
                <a:solidFill>
                  <a:srgbClr val="FF0000"/>
                </a:solidFill>
                <a:latin typeface="Arial" charset="0"/>
                <a:ea typeface="MS PGothic" pitchFamily="34" charset="-128"/>
                <a:cs typeface="Arial"/>
              </a:rPr>
              <a:t>advanced text searches  </a:t>
            </a:r>
            <a:endParaRPr lang="en-US" dirty="0"/>
          </a:p>
        </p:txBody>
      </p:sp>
      <p:sp>
        <p:nvSpPr>
          <p:cNvPr id="5" name="Text Placeholder 4"/>
          <p:cNvSpPr>
            <a:spLocks noGrp="1"/>
          </p:cNvSpPr>
          <p:nvPr>
            <p:ph type="body" sz="quarter" idx="11"/>
          </p:nvPr>
        </p:nvSpPr>
        <p:spPr>
          <a:xfrm>
            <a:off x="1066800" y="8458200"/>
            <a:ext cx="3200400" cy="1219200"/>
          </a:xfrm>
        </p:spPr>
        <p:txBody>
          <a:bodyPr>
            <a:normAutofit/>
          </a:bodyPr>
          <a:lstStyle/>
          <a:p>
            <a:r>
              <a:rPr lang="en-US" sz="2000" dirty="0" smtClean="0"/>
              <a:t>Obesity AND </a:t>
            </a:r>
            <a:r>
              <a:rPr lang="en-US" sz="2000" dirty="0" err="1" smtClean="0"/>
              <a:t>hypothalam</a:t>
            </a:r>
            <a:r>
              <a:rPr lang="en-US" sz="2000" dirty="0" smtClean="0"/>
              <a:t>%</a:t>
            </a:r>
          </a:p>
        </p:txBody>
      </p:sp>
      <p:sp>
        <p:nvSpPr>
          <p:cNvPr id="7" name="TextBox 6"/>
          <p:cNvSpPr txBox="1"/>
          <p:nvPr/>
        </p:nvSpPr>
        <p:spPr>
          <a:xfrm>
            <a:off x="2286000" y="6019800"/>
            <a:ext cx="2514600" cy="338554"/>
          </a:xfrm>
          <a:prstGeom prst="rect">
            <a:avLst/>
          </a:prstGeom>
          <a:solidFill>
            <a:schemeClr val="bg1"/>
          </a:solidFill>
        </p:spPr>
        <p:txBody>
          <a:bodyPr wrap="square" rtlCol="0">
            <a:spAutoFit/>
          </a:bodyPr>
          <a:lstStyle/>
          <a:p>
            <a:r>
              <a:rPr lang="en-US" sz="1600" dirty="0" smtClean="0">
                <a:solidFill>
                  <a:srgbClr val="0066CC"/>
                </a:solidFill>
                <a:latin typeface="+mj-lt"/>
              </a:rPr>
              <a:t>Obesity AND </a:t>
            </a:r>
            <a:r>
              <a:rPr lang="en-US" sz="1600" dirty="0" err="1" smtClean="0">
                <a:solidFill>
                  <a:srgbClr val="0066CC"/>
                </a:solidFill>
                <a:latin typeface="+mj-lt"/>
              </a:rPr>
              <a:t>hypothalam</a:t>
            </a:r>
            <a:r>
              <a:rPr lang="en-US" sz="1600" dirty="0" smtClean="0">
                <a:solidFill>
                  <a:srgbClr val="0066CC"/>
                </a:solidFill>
                <a:latin typeface="+mj-lt"/>
              </a:rPr>
              <a:t>%</a:t>
            </a:r>
            <a:endParaRPr lang="en-US" sz="1600" dirty="0">
              <a:solidFill>
                <a:srgbClr val="0066CC"/>
              </a:solidFill>
              <a:latin typeface="+mj-lt"/>
            </a:endParaRPr>
          </a:p>
        </p:txBody>
      </p:sp>
      <p:pic>
        <p:nvPicPr>
          <p:cNvPr id="3076" name="Picture 4" title="Screenshot of results from searching &quot;obesity AND hypothalam%&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14" y="1219200"/>
            <a:ext cx="11811786" cy="6400800"/>
          </a:xfrm>
          <a:prstGeom prst="rect">
            <a:avLst/>
          </a:prstGeom>
          <a:noFill/>
          <a:ln>
            <a:noFill/>
          </a:ln>
          <a:effectLst>
            <a:outerShdw blurRad="50800" dist="381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title="Screenshot of a project detail"/>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6200" y="2573976"/>
            <a:ext cx="9144000" cy="3669475"/>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86967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81" name="Picture 9" title="Screenshot of query 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12"/>
            <a:ext cx="10936213" cy="6881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962400" y="152400"/>
            <a:ext cx="4953000" cy="1219200"/>
          </a:xfrm>
        </p:spPr>
        <p:txBody>
          <a:bodyPr>
            <a:noAutofit/>
          </a:bodyPr>
          <a:lstStyle/>
          <a:p>
            <a:pPr lvl="0" fontAlgn="base">
              <a:spcAft>
                <a:spcPct val="0"/>
              </a:spcAft>
            </a:pPr>
            <a:r>
              <a:rPr lang="en-US" altLang="en-US" sz="2800" b="1" dirty="0" err="1">
                <a:solidFill>
                  <a:srgbClr val="FF0000"/>
                </a:solidFill>
                <a:latin typeface="Arial" charset="0"/>
                <a:ea typeface="MS PGothic" pitchFamily="34" charset="-128"/>
                <a:cs typeface="Arial"/>
              </a:rPr>
              <a:t>RePORTER</a:t>
            </a:r>
            <a:r>
              <a:rPr lang="en-US" altLang="en-US" sz="2800" b="1" dirty="0">
                <a:solidFill>
                  <a:srgbClr val="FF0000"/>
                </a:solidFill>
                <a:latin typeface="Arial" charset="0"/>
                <a:ea typeface="MS PGothic" pitchFamily="34" charset="-128"/>
                <a:cs typeface="Arial"/>
              </a:rPr>
              <a:t> allows you to search on many criteria.  </a:t>
            </a:r>
            <a:endParaRPr lang="en-US" dirty="0"/>
          </a:p>
        </p:txBody>
      </p:sp>
      <p:pic>
        <p:nvPicPr>
          <p:cNvPr id="5122" name="Picture 2" title="Screenshot of project details section of query p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438400"/>
            <a:ext cx="11892486" cy="411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Line 5" title="Arrow pointing to awardnotice field on screenshot"/>
          <p:cNvSpPr>
            <a:spLocks noChangeShapeType="1"/>
          </p:cNvSpPr>
          <p:nvPr/>
        </p:nvSpPr>
        <p:spPr bwMode="auto">
          <a:xfrm flipH="1">
            <a:off x="5000357" y="5484173"/>
            <a:ext cx="592137" cy="381000"/>
          </a:xfrm>
          <a:prstGeom prst="line">
            <a:avLst/>
          </a:prstGeom>
          <a:noFill/>
          <a:ln w="889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 name="Line 5" title="Arrow pointing to FOA field on screenshot"/>
          <p:cNvSpPr>
            <a:spLocks noChangeShapeType="1"/>
          </p:cNvSpPr>
          <p:nvPr/>
        </p:nvSpPr>
        <p:spPr bwMode="auto">
          <a:xfrm>
            <a:off x="6347464" y="5712773"/>
            <a:ext cx="609600" cy="152400"/>
          </a:xfrm>
          <a:prstGeom prst="line">
            <a:avLst/>
          </a:prstGeom>
          <a:noFill/>
          <a:ln w="889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Line 5" title="Arrow pointing to Study Section field on screenshot"/>
          <p:cNvSpPr>
            <a:spLocks noChangeShapeType="1"/>
          </p:cNvSpPr>
          <p:nvPr/>
        </p:nvSpPr>
        <p:spPr bwMode="auto">
          <a:xfrm>
            <a:off x="6506894" y="5181600"/>
            <a:ext cx="558800" cy="95250"/>
          </a:xfrm>
          <a:prstGeom prst="line">
            <a:avLst/>
          </a:prstGeom>
          <a:noFill/>
          <a:ln w="889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 name="Text Placeholder 4"/>
          <p:cNvSpPr>
            <a:spLocks noGrp="1"/>
          </p:cNvSpPr>
          <p:nvPr>
            <p:ph type="body" sz="quarter" idx="11"/>
          </p:nvPr>
        </p:nvSpPr>
        <p:spPr>
          <a:xfrm>
            <a:off x="2133600" y="6172200"/>
            <a:ext cx="4525694" cy="685800"/>
          </a:xfrm>
          <a:effectLst>
            <a:outerShdw blurRad="50800" dist="38100" dir="13500000" algn="br" rotWithShape="0">
              <a:prstClr val="black">
                <a:alpha val="40000"/>
              </a:prstClr>
            </a:outerShdw>
          </a:effectLst>
        </p:spPr>
        <p:txBody>
          <a:bodyPr>
            <a:normAutofit lnSpcReduction="10000"/>
          </a:bodyPr>
          <a:lstStyle/>
          <a:p>
            <a:r>
              <a:rPr lang="en-US" sz="2000" dirty="0" smtClean="0"/>
              <a:t>Award notice date, FOA, study section, and more!</a:t>
            </a:r>
          </a:p>
        </p:txBody>
      </p:sp>
    </p:spTree>
    <p:extLst>
      <p:ext uri="{BB962C8B-B14F-4D97-AF65-F5344CB8AC3E}">
        <p14:creationId xmlns:p14="http://schemas.microsoft.com/office/powerpoint/2010/main" val="270740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5" grpId="0" uiExpand="1" build="p"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defRPr/>
            </a:pPr>
            <a:r>
              <a:rPr lang="en-US" dirty="0" smtClean="0">
                <a:ea typeface="+mj-ea"/>
              </a:rPr>
              <a:t>Study section drop-down menu</a:t>
            </a:r>
            <a:endParaRPr lang="en-US" dirty="0">
              <a:ea typeface="+mj-ea"/>
            </a:endParaRPr>
          </a:p>
        </p:txBody>
      </p:sp>
      <p:sp>
        <p:nvSpPr>
          <p:cNvPr id="3" name="Content Placeholder 2"/>
          <p:cNvSpPr>
            <a:spLocks noGrp="1"/>
          </p:cNvSpPr>
          <p:nvPr>
            <p:ph idx="1"/>
          </p:nvPr>
        </p:nvSpPr>
        <p:spPr/>
        <p:txBody>
          <a:bodyPr/>
          <a:lstStyle/>
          <a:p>
            <a:pPr>
              <a:spcBef>
                <a:spcPct val="0"/>
              </a:spcBef>
              <a:buNone/>
            </a:pPr>
            <a:r>
              <a:rPr lang="en-US" altLang="en-US" sz="2400" b="1" dirty="0" smtClean="0">
                <a:solidFill>
                  <a:srgbClr val="FF0000"/>
                </a:solidFill>
              </a:rPr>
              <a:t>* When </a:t>
            </a:r>
            <a:r>
              <a:rPr lang="en-US" altLang="en-US" sz="2400" b="1" dirty="0">
                <a:solidFill>
                  <a:srgbClr val="FF0000"/>
                </a:solidFill>
              </a:rPr>
              <a:t>you select the study section field</a:t>
            </a:r>
            <a:endParaRPr lang="en-US" altLang="en-US" sz="1800" dirty="0">
              <a:solidFill>
                <a:srgbClr val="FF0000"/>
              </a:solidFill>
            </a:endParaRPr>
          </a:p>
          <a:p>
            <a:r>
              <a:rPr lang="en-US" altLang="en-US" sz="2400" b="1" dirty="0">
                <a:solidFill>
                  <a:srgbClr val="FF0000"/>
                </a:solidFill>
              </a:rPr>
              <a:t>Expand a category to drill down</a:t>
            </a:r>
            <a:endParaRPr lang="en-US" altLang="en-US" sz="1800" dirty="0">
              <a:solidFill>
                <a:srgbClr val="FF0000"/>
              </a:solidFill>
            </a:endParaRPr>
          </a:p>
          <a:p>
            <a:endParaRPr lang="en-US" dirty="0"/>
          </a:p>
        </p:txBody>
      </p:sp>
      <p:pic>
        <p:nvPicPr>
          <p:cNvPr id="29700" name="Picture 2" title="Screenshot of project details section of query f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3175"/>
            <a:ext cx="9182101" cy="550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5" name="Text Box 6"/>
          <p:cNvSpPr txBox="1">
            <a:spLocks noChangeArrowheads="1"/>
          </p:cNvSpPr>
          <p:nvPr/>
        </p:nvSpPr>
        <p:spPr bwMode="auto">
          <a:xfrm>
            <a:off x="1020763" y="838200"/>
            <a:ext cx="4008437" cy="954107"/>
          </a:xfrm>
          <a:prstGeom prst="rect">
            <a:avLst/>
          </a:pr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800" b="1" dirty="0" smtClean="0">
                <a:solidFill>
                  <a:srgbClr val="FF0000"/>
                </a:solidFill>
              </a:rPr>
              <a:t>Select the study section field</a:t>
            </a:r>
            <a:endParaRPr lang="en-US" altLang="en-US" sz="2000" dirty="0">
              <a:solidFill>
                <a:srgbClr val="FF0000"/>
              </a:solidFill>
            </a:endParaRPr>
          </a:p>
        </p:txBody>
      </p:sp>
      <p:sp>
        <p:nvSpPr>
          <p:cNvPr id="6" name="Line 5" title="arrow pointing to study section field"/>
          <p:cNvSpPr>
            <a:spLocks noChangeShapeType="1"/>
          </p:cNvSpPr>
          <p:nvPr/>
        </p:nvSpPr>
        <p:spPr bwMode="auto">
          <a:xfrm>
            <a:off x="4495800" y="2044700"/>
            <a:ext cx="722313" cy="241300"/>
          </a:xfrm>
          <a:prstGeom prst="line">
            <a:avLst/>
          </a:prstGeom>
          <a:noFill/>
          <a:ln w="889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26979" name="Picture 3" title="screenshot of studysection dropdown men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598738"/>
            <a:ext cx="7181850" cy="4956175"/>
          </a:xfrm>
          <a:prstGeom prst="rect">
            <a:avLst/>
          </a:prstGeom>
          <a:noFill/>
          <a:ln>
            <a:no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26980" name="Picture 4" title="screenshot of study section menu with groups expand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1550" y="2754313"/>
            <a:ext cx="7181850" cy="4956175"/>
          </a:xfrm>
          <a:prstGeom prst="rect">
            <a:avLst/>
          </a:prstGeom>
          <a:noFill/>
          <a:ln>
            <a:no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9" name="Text Box 6"/>
          <p:cNvSpPr txBox="1">
            <a:spLocks noChangeArrowheads="1"/>
          </p:cNvSpPr>
          <p:nvPr/>
        </p:nvSpPr>
        <p:spPr bwMode="auto">
          <a:xfrm>
            <a:off x="76200" y="5076825"/>
            <a:ext cx="2393950" cy="1385888"/>
          </a:xfrm>
          <a:prstGeom prst="rect">
            <a:avLst/>
          </a:prstGeom>
          <a:solidFill>
            <a:schemeClr val="bg1"/>
          </a:solidFill>
          <a:ln>
            <a:noFill/>
          </a:ln>
          <a:effectLst>
            <a:outerShdw blurRad="50800" dist="38100" dir="13500000" algn="br"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800" b="1" dirty="0">
                <a:solidFill>
                  <a:srgbClr val="FF0000"/>
                </a:solidFill>
              </a:rPr>
              <a:t>Expand a category to drill down</a:t>
            </a:r>
            <a:endParaRPr lang="en-US" altLang="en-US" sz="2000" dirty="0">
              <a:solidFill>
                <a:srgbClr val="FF0000"/>
              </a:solidFill>
            </a:endParaRPr>
          </a:p>
        </p:txBody>
      </p:sp>
      <p:sp>
        <p:nvSpPr>
          <p:cNvPr id="10" name="Line 5" descr="dropdown menu allows the usr to click the study sections of interest for the search&#10;" title="arrow pointing to dropdown menu for study sections"/>
          <p:cNvSpPr>
            <a:spLocks noChangeShapeType="1"/>
          </p:cNvSpPr>
          <p:nvPr/>
        </p:nvSpPr>
        <p:spPr bwMode="auto">
          <a:xfrm flipV="1">
            <a:off x="1944688" y="4343400"/>
            <a:ext cx="593725" cy="638175"/>
          </a:xfrm>
          <a:prstGeom prst="line">
            <a:avLst/>
          </a:prstGeom>
          <a:noFill/>
          <a:ln w="889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1598907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26979"/>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69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400"/>
            <a:ext cx="8229600" cy="1143000"/>
          </a:xfrm>
        </p:spPr>
        <p:txBody>
          <a:bodyPr>
            <a:normAutofit fontScale="90000"/>
          </a:bodyPr>
          <a:lstStyle/>
          <a:p>
            <a:r>
              <a:rPr lang="en-US" altLang="en-US" sz="5400" b="1" dirty="0">
                <a:solidFill>
                  <a:srgbClr val="FF0000"/>
                </a:solidFill>
              </a:rPr>
              <a:t>Learn more by browsing the NIH portfolio: use</a:t>
            </a:r>
            <a:br>
              <a:rPr lang="en-US" altLang="en-US" sz="5400" b="1" dirty="0">
                <a:solidFill>
                  <a:srgbClr val="FF0000"/>
                </a:solidFill>
              </a:rPr>
            </a:br>
            <a:r>
              <a:rPr lang="en-US" altLang="en-US" sz="5400" b="1" dirty="0">
                <a:solidFill>
                  <a:srgbClr val="FF0000"/>
                </a:solidFill>
              </a:rPr>
              <a:t>filters to narrow </a:t>
            </a:r>
            <a:br>
              <a:rPr lang="en-US" altLang="en-US" sz="5400" b="1" dirty="0">
                <a:solidFill>
                  <a:srgbClr val="FF0000"/>
                </a:solidFill>
              </a:rPr>
            </a:br>
            <a:r>
              <a:rPr lang="en-US" altLang="en-US" sz="5400" b="1" dirty="0">
                <a:solidFill>
                  <a:srgbClr val="FF0000"/>
                </a:solidFill>
              </a:rPr>
              <a:t>your view</a:t>
            </a:r>
            <a:r>
              <a:rPr lang="en-US" altLang="en-US" sz="4400" dirty="0">
                <a:solidFill>
                  <a:srgbClr val="FF0000"/>
                </a:solidFill>
              </a:rPr>
              <a:t/>
            </a:r>
            <a:br>
              <a:rPr lang="en-US" altLang="en-US" sz="4400" dirty="0">
                <a:solidFill>
                  <a:srgbClr val="FF0000"/>
                </a:solidFill>
              </a:rPr>
            </a:br>
            <a:endParaRPr lang="en-US" dirty="0">
              <a:ea typeface="+mj-ea"/>
            </a:endParaRPr>
          </a:p>
        </p:txBody>
      </p:sp>
      <p:sp>
        <p:nvSpPr>
          <p:cNvPr id="3" name="Content Placeholder 2"/>
          <p:cNvSpPr>
            <a:spLocks noGrp="1"/>
          </p:cNvSpPr>
          <p:nvPr>
            <p:ph idx="1"/>
          </p:nvPr>
        </p:nvSpPr>
        <p:spPr/>
        <p:txBody>
          <a:bodyPr/>
          <a:lstStyle/>
          <a:p>
            <a:pPr eaLnBrk="1" hangingPunct="1">
              <a:defRPr/>
            </a:pPr>
            <a:endParaRPr lang="en-US">
              <a:ea typeface="+mn-ea"/>
            </a:endParaRPr>
          </a:p>
        </p:txBody>
      </p:sp>
      <p:pic>
        <p:nvPicPr>
          <p:cNvPr id="30724" name="Picture 2" title="screenshot of Browse NIH pag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4536" y="76200"/>
            <a:ext cx="8954928"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5" name="Text Box 6"/>
          <p:cNvSpPr txBox="1">
            <a:spLocks noChangeArrowheads="1"/>
          </p:cNvSpPr>
          <p:nvPr/>
        </p:nvSpPr>
        <p:spPr bwMode="auto">
          <a:xfrm>
            <a:off x="4419600" y="304800"/>
            <a:ext cx="4010025" cy="2246769"/>
          </a:xfrm>
          <a:prstGeom prst="rect">
            <a:avLst/>
          </a:prstGeom>
          <a:solidFill>
            <a:schemeClr val="bg1"/>
          </a:solidFill>
          <a:ln>
            <a:noFill/>
          </a:ln>
          <a:effectLst>
            <a:outerShdw blurRad="50800" dist="38100" algn="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800" b="1" dirty="0">
                <a:solidFill>
                  <a:srgbClr val="FF0000"/>
                </a:solidFill>
              </a:rPr>
              <a:t>Learn more by browsing the NIH </a:t>
            </a:r>
            <a:r>
              <a:rPr lang="en-US" altLang="en-US" sz="2800" b="1" dirty="0" smtClean="0">
                <a:solidFill>
                  <a:srgbClr val="FF0000"/>
                </a:solidFill>
              </a:rPr>
              <a:t>portfolio: use</a:t>
            </a:r>
          </a:p>
          <a:p>
            <a:pPr eaLnBrk="1" hangingPunct="1">
              <a:spcBef>
                <a:spcPct val="0"/>
              </a:spcBef>
              <a:buFontTx/>
              <a:buNone/>
            </a:pPr>
            <a:r>
              <a:rPr lang="en-US" altLang="en-US" sz="2800" b="1" dirty="0" smtClean="0">
                <a:solidFill>
                  <a:srgbClr val="FF0000"/>
                </a:solidFill>
              </a:rPr>
              <a:t>filters to narrow </a:t>
            </a:r>
          </a:p>
          <a:p>
            <a:pPr eaLnBrk="1" hangingPunct="1">
              <a:spcBef>
                <a:spcPct val="0"/>
              </a:spcBef>
              <a:buFontTx/>
              <a:buNone/>
            </a:pPr>
            <a:r>
              <a:rPr lang="en-US" altLang="en-US" sz="2800" b="1" dirty="0" smtClean="0">
                <a:solidFill>
                  <a:srgbClr val="FF0000"/>
                </a:solidFill>
              </a:rPr>
              <a:t>your </a:t>
            </a:r>
            <a:r>
              <a:rPr lang="en-US" altLang="en-US" sz="2800" b="1" dirty="0">
                <a:solidFill>
                  <a:srgbClr val="FF0000"/>
                </a:solidFill>
              </a:rPr>
              <a:t>view</a:t>
            </a:r>
            <a:endParaRPr lang="en-US" altLang="en-US" sz="2000" dirty="0">
              <a:solidFill>
                <a:srgbClr val="FF0000"/>
              </a:solidFill>
            </a:endParaRPr>
          </a:p>
        </p:txBody>
      </p:sp>
      <p:sp>
        <p:nvSpPr>
          <p:cNvPr id="6" name="Line 5" title="Arrow pointing to &quot;Browse NIH&quot; tab"/>
          <p:cNvSpPr>
            <a:spLocks noChangeShapeType="1"/>
          </p:cNvSpPr>
          <p:nvPr/>
        </p:nvSpPr>
        <p:spPr bwMode="auto">
          <a:xfrm flipH="1">
            <a:off x="2133600" y="1447800"/>
            <a:ext cx="2057400" cy="635000"/>
          </a:xfrm>
          <a:prstGeom prst="line">
            <a:avLst/>
          </a:prstGeom>
          <a:noFill/>
          <a:ln w="889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545935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0"/>
            <a:ext cx="8229600" cy="1143000"/>
          </a:xfrm>
        </p:spPr>
        <p:txBody>
          <a:bodyPr>
            <a:normAutofit fontScale="90000"/>
          </a:bodyPr>
          <a:lstStyle/>
          <a:p>
            <a:r>
              <a:rPr lang="en-US" dirty="0" smtClean="0"/>
              <a:t>Funding Mechanism detail of “Browse NIH”</a:t>
            </a:r>
            <a:endParaRPr lang="en-US" dirty="0"/>
          </a:p>
        </p:txBody>
      </p:sp>
      <p:pic>
        <p:nvPicPr>
          <p:cNvPr id="31748" name="Picture 2" title="screenshot of funding mechanism summary details in Browse NIH"/>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304800"/>
            <a:ext cx="9677400" cy="6400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9" name="Text Placeholder 8"/>
          <p:cNvSpPr>
            <a:spLocks noGrp="1"/>
          </p:cNvSpPr>
          <p:nvPr>
            <p:ph type="body" sz="quarter" idx="10"/>
          </p:nvPr>
        </p:nvSpPr>
        <p:spPr>
          <a:xfrm>
            <a:off x="2362200" y="3048000"/>
            <a:ext cx="3124200" cy="1219200"/>
          </a:xfrm>
          <a:prstGeom prst="wedgeRoundRectCallout">
            <a:avLst>
              <a:gd name="adj1" fmla="val -52762"/>
              <a:gd name="adj2" fmla="val 70292"/>
              <a:gd name="adj3" fmla="val 16667"/>
            </a:avLst>
          </a:prstGeom>
        </p:spPr>
        <p:txBody>
          <a:bodyPr>
            <a:normAutofit fontScale="92500" lnSpcReduction="10000"/>
          </a:bodyPr>
          <a:lstStyle/>
          <a:p>
            <a:r>
              <a:rPr lang="en-US" dirty="0" smtClean="0"/>
              <a:t>What does their intramural program do?</a:t>
            </a:r>
            <a:endParaRPr lang="en-US" dirty="0"/>
          </a:p>
        </p:txBody>
      </p:sp>
      <p:sp>
        <p:nvSpPr>
          <p:cNvPr id="2" name="Text Placeholder 1"/>
          <p:cNvSpPr>
            <a:spLocks noGrp="1"/>
          </p:cNvSpPr>
          <p:nvPr>
            <p:ph type="body" sz="quarter" idx="11"/>
          </p:nvPr>
        </p:nvSpPr>
        <p:spPr>
          <a:xfrm>
            <a:off x="5334000" y="304800"/>
            <a:ext cx="3200400" cy="1524000"/>
          </a:xfrm>
          <a:effectLst>
            <a:outerShdw blurRad="50800" dist="38100" dir="2700000" algn="tl" rotWithShape="0">
              <a:prstClr val="black">
                <a:alpha val="40000"/>
              </a:prstClr>
            </a:outerShdw>
          </a:effectLst>
        </p:spPr>
        <p:txBody>
          <a:bodyPr/>
          <a:lstStyle/>
          <a:p>
            <a:r>
              <a:rPr lang="en-US" altLang="en-US" sz="2400" dirty="0"/>
              <a:t>Pick an IC and see who and what they are funding. </a:t>
            </a:r>
            <a:endParaRPr lang="en-US" altLang="en-US" sz="1800" dirty="0"/>
          </a:p>
        </p:txBody>
      </p:sp>
    </p:spTree>
    <p:extLst>
      <p:ext uri="{BB962C8B-B14F-4D97-AF65-F5344CB8AC3E}">
        <p14:creationId xmlns:p14="http://schemas.microsoft.com/office/powerpoint/2010/main" val="10375678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863" y="-1676400"/>
            <a:ext cx="8229600" cy="1143000"/>
          </a:xfrm>
        </p:spPr>
        <p:txBody>
          <a:bodyPr/>
          <a:lstStyle/>
          <a:p>
            <a:r>
              <a:rPr lang="en-US" dirty="0" err="1" smtClean="0"/>
              <a:t>MyReporter</a:t>
            </a:r>
            <a:r>
              <a:rPr lang="en-US" dirty="0" smtClean="0"/>
              <a:t> for custom alerts</a:t>
            </a:r>
            <a:endParaRPr lang="en-US" dirty="0"/>
          </a:p>
        </p:txBody>
      </p:sp>
      <p:pic>
        <p:nvPicPr>
          <p:cNvPr id="7171" name="Picture 3" title="screenshot of RePORT query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87" y="-161074"/>
            <a:ext cx="9695985" cy="6866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2"/>
          <p:cNvSpPr>
            <a:spLocks noGrp="1"/>
          </p:cNvSpPr>
          <p:nvPr>
            <p:ph type="body" sz="quarter" idx="10"/>
          </p:nvPr>
        </p:nvSpPr>
        <p:spPr>
          <a:xfrm>
            <a:off x="3048000" y="609600"/>
            <a:ext cx="3584688" cy="2014537"/>
          </a:xfrm>
          <a:prstGeom prst="wedgeRoundRectCallout">
            <a:avLst>
              <a:gd name="adj1" fmla="val 63317"/>
              <a:gd name="adj2" fmla="val 27320"/>
              <a:gd name="adj3" fmla="val 16667"/>
            </a:avLst>
          </a:prstGeom>
        </p:spPr>
        <p:txBody>
          <a:bodyPr>
            <a:noAutofit/>
          </a:bodyPr>
          <a:lstStyle/>
          <a:p>
            <a:r>
              <a:rPr lang="en-US" altLang="en-US" sz="2400" dirty="0" smtClean="0"/>
              <a:t>How can I </a:t>
            </a:r>
            <a:r>
              <a:rPr lang="en-US" altLang="en-US" sz="2400" dirty="0"/>
              <a:t>monitor what NIH is funding in </a:t>
            </a:r>
            <a:r>
              <a:rPr lang="en-US" altLang="en-US" sz="2400" dirty="0" smtClean="0"/>
              <a:t>my field</a:t>
            </a:r>
            <a:r>
              <a:rPr lang="en-US" altLang="en-US" sz="2400" dirty="0"/>
              <a:t>, in response to an FOA, or at </a:t>
            </a:r>
            <a:r>
              <a:rPr lang="en-US" altLang="en-US" sz="2400" dirty="0" smtClean="0"/>
              <a:t>my </a:t>
            </a:r>
            <a:r>
              <a:rPr lang="en-US" altLang="en-US" sz="2400" dirty="0"/>
              <a:t>institution</a:t>
            </a:r>
            <a:r>
              <a:rPr lang="en-US" altLang="en-US" sz="2400" dirty="0" smtClean="0"/>
              <a:t>?</a:t>
            </a:r>
            <a:endParaRPr lang="en-US" dirty="0"/>
          </a:p>
        </p:txBody>
      </p:sp>
      <p:pic>
        <p:nvPicPr>
          <p:cNvPr id="18" name="Picture 17" title="MyRePORTER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1828800"/>
            <a:ext cx="3124200" cy="5039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502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42" presetClass="path" presetSubtype="0" accel="50000" decel="50000" fill="hold" nodeType="withEffect">
                                  <p:stCondLst>
                                    <p:cond delay="0"/>
                                  </p:stCondLst>
                                  <p:childTnLst>
                                    <p:animMotion origin="layout" path="M -3.33333E-6 -1.57189E-7 L -0.22083 0.21868 " pathEditMode="relative" rAng="0" ptsTypes="AA">
                                      <p:cBhvr>
                                        <p:cTn id="12" dur="2000" fill="hold"/>
                                        <p:tgtEl>
                                          <p:spTgt spid="18"/>
                                        </p:tgtEl>
                                        <p:attrNameLst>
                                          <p:attrName>ppt_x</p:attrName>
                                          <p:attrName>ppt_y</p:attrName>
                                        </p:attrNameLst>
                                      </p:cBhvr>
                                      <p:rCtr x="-11042" y="10934"/>
                                    </p:animMotion>
                                  </p:childTnLst>
                                </p:cTn>
                              </p:par>
                              <p:par>
                                <p:cTn id="13" presetID="6" presetClass="emph" presetSubtype="0" fill="hold" nodeType="withEffect">
                                  <p:stCondLst>
                                    <p:cond delay="0"/>
                                  </p:stCondLst>
                                  <p:childTnLst>
                                    <p:animScale>
                                      <p:cBhvr>
                                        <p:cTn id="14" dur="2000" fill="hold"/>
                                        <p:tgtEl>
                                          <p:spTgt spid="1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09800"/>
            <a:ext cx="8229600" cy="1143000"/>
          </a:xfrm>
        </p:spPr>
        <p:txBody>
          <a:bodyPr>
            <a:normAutofit fontScale="90000"/>
          </a:bodyPr>
          <a:lstStyle/>
          <a:p>
            <a:pPr eaLnBrk="1" hangingPunct="1">
              <a:defRPr/>
            </a:pPr>
            <a:r>
              <a:rPr lang="en-US" dirty="0" smtClean="0">
                <a:ea typeface="+mj-ea"/>
              </a:rPr>
              <a:t>Save portfolios or queries with </a:t>
            </a:r>
            <a:r>
              <a:rPr lang="en-US" dirty="0" err="1" smtClean="0">
                <a:ea typeface="+mj-ea"/>
              </a:rPr>
              <a:t>MyRePORTER</a:t>
            </a:r>
            <a:endParaRPr lang="en-US" dirty="0">
              <a:ea typeface="+mj-ea"/>
            </a:endParaRPr>
          </a:p>
        </p:txBody>
      </p:sp>
      <p:sp>
        <p:nvSpPr>
          <p:cNvPr id="3" name="Text Placeholder 2"/>
          <p:cNvSpPr>
            <a:spLocks noGrp="1"/>
          </p:cNvSpPr>
          <p:nvPr>
            <p:ph type="body" sz="quarter" idx="10"/>
          </p:nvPr>
        </p:nvSpPr>
        <p:spPr/>
        <p:txBody>
          <a:bodyPr/>
          <a:lstStyle/>
          <a:p>
            <a:endParaRPr lang="en-US"/>
          </a:p>
        </p:txBody>
      </p:sp>
      <p:pic>
        <p:nvPicPr>
          <p:cNvPr id="7" name="Picture 2" title="screenshot of MyRePORTER query list"/>
          <p:cNvPicPr>
            <a:picLocks noGrp="1" noChangeAspect="1" noChangeArrowheads="1"/>
          </p:cNvPicPr>
          <p:nvPr>
            <p:ph idx="4294967295"/>
          </p:nvPr>
        </p:nvPicPr>
        <p:blipFill>
          <a:blip r:embed="rId2" cstate="print"/>
          <a:srcRect t="28988"/>
          <a:stretch>
            <a:fillRect/>
          </a:stretch>
        </p:blipFill>
        <p:spPr bwMode="auto">
          <a:xfrm>
            <a:off x="0" y="2438400"/>
            <a:ext cx="9144000" cy="4191000"/>
          </a:xfrm>
          <a:prstGeom prst="rect">
            <a:avLst/>
          </a:prstGeom>
          <a:noFill/>
          <a:ln w="9525">
            <a:noFill/>
            <a:miter lim="800000"/>
            <a:headEnd/>
            <a:tailEnd/>
          </a:ln>
          <a:effectLst>
            <a:outerShdw blurRad="457200" sx="102000" sy="102000" algn="ctr" rotWithShape="0">
              <a:prstClr val="black">
                <a:alpha val="40000"/>
              </a:prstClr>
            </a:outerShdw>
          </a:effectLst>
        </p:spPr>
      </p:pic>
      <p:pic>
        <p:nvPicPr>
          <p:cNvPr id="33797" name="Picture 8" title="MyReporter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9156"/>
            <a:ext cx="4610100" cy="113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4" name="Text Placeholder 3"/>
          <p:cNvSpPr>
            <a:spLocks noGrp="1"/>
          </p:cNvSpPr>
          <p:nvPr>
            <p:ph type="body" sz="quarter" idx="11"/>
          </p:nvPr>
        </p:nvSpPr>
        <p:spPr>
          <a:xfrm>
            <a:off x="5181600" y="279156"/>
            <a:ext cx="2971800" cy="2692644"/>
          </a:xfrm>
          <a:effectLst>
            <a:outerShdw blurRad="50800" dist="38100" dir="5400000" algn="t" rotWithShape="0">
              <a:prstClr val="black">
                <a:alpha val="40000"/>
              </a:prstClr>
            </a:outerShdw>
          </a:effectLst>
        </p:spPr>
        <p:txBody>
          <a:bodyPr>
            <a:normAutofit fontScale="92500" lnSpcReduction="10000"/>
          </a:bodyPr>
          <a:lstStyle/>
          <a:p>
            <a:pPr marL="342900" indent="-342900" algn="l">
              <a:spcBef>
                <a:spcPct val="0"/>
              </a:spcBef>
              <a:buFont typeface="Arial" panose="020B0604020202020204" pitchFamily="34" charset="0"/>
              <a:buChar char="•"/>
            </a:pPr>
            <a:r>
              <a:rPr lang="en-US" altLang="en-US" sz="2400" dirty="0"/>
              <a:t>Save portfolios or queries</a:t>
            </a:r>
          </a:p>
          <a:p>
            <a:pPr marL="342900" indent="-342900" algn="l">
              <a:spcBef>
                <a:spcPct val="0"/>
              </a:spcBef>
              <a:buFont typeface="Arial" panose="020B0604020202020204" pitchFamily="34" charset="0"/>
              <a:buChar char="•"/>
            </a:pPr>
            <a:endParaRPr lang="en-US" altLang="en-US" sz="2400" dirty="0"/>
          </a:p>
          <a:p>
            <a:pPr marL="342900" indent="-342900" algn="l">
              <a:spcBef>
                <a:spcPct val="0"/>
              </a:spcBef>
              <a:buFont typeface="Arial" panose="020B0604020202020204" pitchFamily="34" charset="0"/>
              <a:buChar char="•"/>
            </a:pPr>
            <a:r>
              <a:rPr lang="en-US" altLang="en-US" sz="2400" dirty="0"/>
              <a:t>Set email alerts for updates to queries</a:t>
            </a:r>
          </a:p>
          <a:p>
            <a:pPr marL="342900" indent="-342900" algn="l">
              <a:spcBef>
                <a:spcPct val="0"/>
              </a:spcBef>
              <a:buFont typeface="Arial" panose="020B0604020202020204" pitchFamily="34" charset="0"/>
              <a:buChar char="•"/>
            </a:pPr>
            <a:endParaRPr lang="en-US" altLang="en-US" sz="2400" dirty="0"/>
          </a:p>
          <a:p>
            <a:pPr marL="342900" indent="-342900" algn="l">
              <a:spcBef>
                <a:spcPct val="0"/>
              </a:spcBef>
              <a:buFont typeface="Arial" panose="020B0604020202020204" pitchFamily="34" charset="0"/>
              <a:buChar char="•"/>
            </a:pPr>
            <a:r>
              <a:rPr lang="en-US" altLang="en-US" sz="2400" dirty="0"/>
              <a:t>Email results </a:t>
            </a:r>
            <a:endParaRPr lang="en-US" altLang="en-US" sz="1800" dirty="0"/>
          </a:p>
          <a:p>
            <a:endParaRPr lang="en-US" dirty="0"/>
          </a:p>
        </p:txBody>
      </p:sp>
    </p:spTree>
    <p:extLst>
      <p:ext uri="{BB962C8B-B14F-4D97-AF65-F5344CB8AC3E}">
        <p14:creationId xmlns:p14="http://schemas.microsoft.com/office/powerpoint/2010/main" val="13227141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828800"/>
            <a:ext cx="8229600" cy="1143000"/>
          </a:xfrm>
        </p:spPr>
        <p:txBody>
          <a:bodyPr/>
          <a:lstStyle/>
          <a:p>
            <a:r>
              <a:rPr lang="en-US" dirty="0" smtClean="0"/>
              <a:t>Awards By Location</a:t>
            </a:r>
            <a:endParaRPr lang="en-US" dirty="0"/>
          </a:p>
        </p:txBody>
      </p:sp>
      <p:pic>
        <p:nvPicPr>
          <p:cNvPr id="1026" name="Picture 2" title="Screenshot of RePORT home page with &quot;Awards by Location&quot; selec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610725"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2"/>
          <p:cNvSpPr>
            <a:spLocks noGrp="1"/>
          </p:cNvSpPr>
          <p:nvPr>
            <p:ph type="body" sz="quarter" idx="10"/>
          </p:nvPr>
        </p:nvSpPr>
        <p:spPr>
          <a:xfrm>
            <a:off x="228600" y="1676399"/>
            <a:ext cx="2667000" cy="1786647"/>
          </a:xfrm>
          <a:prstGeom prst="wedgeRoundRectCallout">
            <a:avLst>
              <a:gd name="adj1" fmla="val -1404"/>
              <a:gd name="adj2" fmla="val 83762"/>
              <a:gd name="adj3" fmla="val 16667"/>
            </a:avLst>
          </a:prstGeom>
        </p:spPr>
        <p:txBody>
          <a:bodyPr>
            <a:normAutofit fontScale="92500" lnSpcReduction="20000"/>
          </a:bodyPr>
          <a:lstStyle/>
          <a:p>
            <a:r>
              <a:rPr lang="en-US" dirty="0" smtClean="0"/>
              <a:t>How much funding in my state and congressional district?</a:t>
            </a:r>
            <a:endParaRPr lang="en-US" dirty="0"/>
          </a:p>
        </p:txBody>
      </p:sp>
      <p:sp>
        <p:nvSpPr>
          <p:cNvPr id="7" name="Text Placeholder 2"/>
          <p:cNvSpPr txBox="1">
            <a:spLocks/>
          </p:cNvSpPr>
          <p:nvPr/>
        </p:nvSpPr>
        <p:spPr>
          <a:xfrm>
            <a:off x="4038600" y="3581400"/>
            <a:ext cx="2667000" cy="1786647"/>
          </a:xfrm>
          <a:prstGeom prst="wedgeRoundRectCallout">
            <a:avLst>
              <a:gd name="adj1" fmla="val -96967"/>
              <a:gd name="adj2" fmla="val -3352"/>
              <a:gd name="adj3" fmla="val 16667"/>
            </a:avLst>
          </a:prstGeom>
          <a:solidFill>
            <a:schemeClr val="bg1"/>
          </a:solidFill>
          <a:ln w="28575">
            <a:solidFill>
              <a:srgbClr val="FF0000"/>
            </a:solidFill>
          </a:ln>
        </p:spPr>
        <p:txBody>
          <a:bodyPr vert="horz" anchor="ctr">
            <a:normAutofit lnSpcReduction="10000"/>
          </a:bodyPr>
          <a:lstStyle>
            <a:lvl1pPr marL="0" indent="0" algn="ctr" rtl="0" eaLnBrk="1" latinLnBrk="0" hangingPunct="1">
              <a:spcBef>
                <a:spcPct val="20000"/>
              </a:spcBef>
              <a:buClr>
                <a:schemeClr val="accent3"/>
              </a:buClr>
              <a:buSzPct val="95000"/>
              <a:buFont typeface="Wingdings 2"/>
              <a:buNone/>
              <a:defRPr kumimoji="0" sz="2600" b="1" i="1" kern="1200">
                <a:solidFill>
                  <a:srgbClr val="FF0000"/>
                </a:solidFill>
                <a:latin typeface="Arial" panose="020B0604020202020204" pitchFamily="34" charset="0"/>
                <a:ea typeface="+mn-ea"/>
                <a:cs typeface="Arial" panose="020B0604020202020204" pitchFamily="34" charset="0"/>
              </a:defRPr>
            </a:lvl1pPr>
            <a:lvl2pPr marL="393192" indent="0" algn="l" rtl="0" eaLnBrk="1" latinLnBrk="0" hangingPunct="1">
              <a:spcBef>
                <a:spcPct val="20000"/>
              </a:spcBef>
              <a:buClr>
                <a:schemeClr val="accent1"/>
              </a:buClr>
              <a:buSzPct val="85000"/>
              <a:buFont typeface="Wingdings 2"/>
              <a:buNone/>
              <a:defRPr kumimoji="0" sz="2400" kern="1200">
                <a:solidFill>
                  <a:srgbClr val="003399"/>
                </a:solidFill>
                <a:latin typeface="Arial" panose="020B0604020202020204" pitchFamily="34" charset="0"/>
                <a:ea typeface="+mn-ea"/>
                <a:cs typeface="Arial" panose="020B0604020202020204" pitchFamily="34" charset="0"/>
              </a:defRPr>
            </a:lvl2pPr>
            <a:lvl3pPr marL="667512" indent="0" algn="l" rtl="0" eaLnBrk="1" latinLnBrk="0" hangingPunct="1">
              <a:spcBef>
                <a:spcPct val="20000"/>
              </a:spcBef>
              <a:buClr>
                <a:schemeClr val="accent2"/>
              </a:buClr>
              <a:buSzPct val="70000"/>
              <a:buFont typeface="Wingdings 2"/>
              <a:buNone/>
              <a:defRPr kumimoji="0" sz="2100" kern="1200">
                <a:solidFill>
                  <a:schemeClr val="tx1"/>
                </a:solidFill>
                <a:latin typeface="Arial" panose="020B0604020202020204" pitchFamily="34" charset="0"/>
                <a:ea typeface="+mn-ea"/>
                <a:cs typeface="Arial" panose="020B0604020202020204" pitchFamily="34" charset="0"/>
              </a:defRPr>
            </a:lvl3pPr>
            <a:lvl4pPr marL="978408" indent="0" algn="l" rtl="0" eaLnBrk="1" latinLnBrk="0" hangingPunct="1">
              <a:spcBef>
                <a:spcPct val="20000"/>
              </a:spcBef>
              <a:buClr>
                <a:schemeClr val="accent3"/>
              </a:buClr>
              <a:buSzPct val="65000"/>
              <a:buFont typeface="Wingdings 2"/>
              <a:buNone/>
              <a:defRPr kumimoji="0" sz="2000" kern="1200">
                <a:solidFill>
                  <a:schemeClr val="tx1"/>
                </a:solidFill>
                <a:latin typeface="Arial" panose="020B0604020202020204" pitchFamily="34" charset="0"/>
                <a:ea typeface="+mn-ea"/>
                <a:cs typeface="Arial" panose="020B0604020202020204" pitchFamily="34" charset="0"/>
              </a:defRPr>
            </a:lvl4pPr>
            <a:lvl5pPr marL="1252728" indent="0" algn="l" rtl="0" eaLnBrk="1" latinLnBrk="0" hangingPunct="1">
              <a:spcBef>
                <a:spcPct val="20000"/>
              </a:spcBef>
              <a:buClr>
                <a:schemeClr val="accent4"/>
              </a:buClr>
              <a:buSzPct val="65000"/>
              <a:buFont typeface="Wingdings 2"/>
              <a:buNone/>
              <a:defRPr kumimoji="0" sz="2000" kern="1200">
                <a:solidFill>
                  <a:schemeClr val="tx1"/>
                </a:solidFill>
                <a:latin typeface="Arial" panose="020B0604020202020204" pitchFamily="34" charset="0"/>
                <a:ea typeface="+mn-ea"/>
                <a:cs typeface="Arial" panose="020B0604020202020204"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dirty="0" smtClean="0"/>
              <a:t>What types of organizations does NIH fund?</a:t>
            </a:r>
            <a:endParaRPr lang="en-US" dirty="0"/>
          </a:p>
        </p:txBody>
      </p:sp>
      <p:sp>
        <p:nvSpPr>
          <p:cNvPr id="8" name="Text Placeholder 2"/>
          <p:cNvSpPr txBox="1">
            <a:spLocks/>
          </p:cNvSpPr>
          <p:nvPr/>
        </p:nvSpPr>
        <p:spPr>
          <a:xfrm>
            <a:off x="3810000" y="5714999"/>
            <a:ext cx="3200400" cy="1033463"/>
          </a:xfrm>
          <a:prstGeom prst="wedgeRoundRectCallout">
            <a:avLst>
              <a:gd name="adj1" fmla="val -88821"/>
              <a:gd name="adj2" fmla="val -73468"/>
              <a:gd name="adj3" fmla="val 16667"/>
            </a:avLst>
          </a:prstGeom>
          <a:solidFill>
            <a:schemeClr val="bg1"/>
          </a:solidFill>
          <a:ln w="28575">
            <a:solidFill>
              <a:srgbClr val="FF0000"/>
            </a:solidFill>
          </a:ln>
        </p:spPr>
        <p:txBody>
          <a:bodyPr vert="horz" anchor="ctr">
            <a:normAutofit fontScale="85000" lnSpcReduction="20000"/>
          </a:bodyPr>
          <a:lstStyle>
            <a:lvl1pPr marL="0" indent="0" algn="ctr" rtl="0" eaLnBrk="1" latinLnBrk="0" hangingPunct="1">
              <a:spcBef>
                <a:spcPct val="20000"/>
              </a:spcBef>
              <a:buClr>
                <a:schemeClr val="accent3"/>
              </a:buClr>
              <a:buSzPct val="95000"/>
              <a:buFont typeface="Wingdings 2"/>
              <a:buNone/>
              <a:defRPr kumimoji="0" sz="2600" b="1" i="1" kern="1200">
                <a:solidFill>
                  <a:srgbClr val="FF0000"/>
                </a:solidFill>
                <a:latin typeface="Arial" panose="020B0604020202020204" pitchFamily="34" charset="0"/>
                <a:ea typeface="+mn-ea"/>
                <a:cs typeface="Arial" panose="020B0604020202020204" pitchFamily="34" charset="0"/>
              </a:defRPr>
            </a:lvl1pPr>
            <a:lvl2pPr marL="393192" indent="0" algn="l" rtl="0" eaLnBrk="1" latinLnBrk="0" hangingPunct="1">
              <a:spcBef>
                <a:spcPct val="20000"/>
              </a:spcBef>
              <a:buClr>
                <a:schemeClr val="accent1"/>
              </a:buClr>
              <a:buSzPct val="85000"/>
              <a:buFont typeface="Wingdings 2"/>
              <a:buNone/>
              <a:defRPr kumimoji="0" sz="2400" kern="1200">
                <a:solidFill>
                  <a:srgbClr val="003399"/>
                </a:solidFill>
                <a:latin typeface="Arial" panose="020B0604020202020204" pitchFamily="34" charset="0"/>
                <a:ea typeface="+mn-ea"/>
                <a:cs typeface="Arial" panose="020B0604020202020204" pitchFamily="34" charset="0"/>
              </a:defRPr>
            </a:lvl2pPr>
            <a:lvl3pPr marL="667512" indent="0" algn="l" rtl="0" eaLnBrk="1" latinLnBrk="0" hangingPunct="1">
              <a:spcBef>
                <a:spcPct val="20000"/>
              </a:spcBef>
              <a:buClr>
                <a:schemeClr val="accent2"/>
              </a:buClr>
              <a:buSzPct val="70000"/>
              <a:buFont typeface="Wingdings 2"/>
              <a:buNone/>
              <a:defRPr kumimoji="0" sz="2100" kern="1200">
                <a:solidFill>
                  <a:schemeClr val="tx1"/>
                </a:solidFill>
                <a:latin typeface="Arial" panose="020B0604020202020204" pitchFamily="34" charset="0"/>
                <a:ea typeface="+mn-ea"/>
                <a:cs typeface="Arial" panose="020B0604020202020204" pitchFamily="34" charset="0"/>
              </a:defRPr>
            </a:lvl3pPr>
            <a:lvl4pPr marL="978408" indent="0" algn="l" rtl="0" eaLnBrk="1" latinLnBrk="0" hangingPunct="1">
              <a:spcBef>
                <a:spcPct val="20000"/>
              </a:spcBef>
              <a:buClr>
                <a:schemeClr val="accent3"/>
              </a:buClr>
              <a:buSzPct val="65000"/>
              <a:buFont typeface="Wingdings 2"/>
              <a:buNone/>
              <a:defRPr kumimoji="0" sz="2000" kern="1200">
                <a:solidFill>
                  <a:schemeClr val="tx1"/>
                </a:solidFill>
                <a:latin typeface="Arial" panose="020B0604020202020204" pitchFamily="34" charset="0"/>
                <a:ea typeface="+mn-ea"/>
                <a:cs typeface="Arial" panose="020B0604020202020204" pitchFamily="34" charset="0"/>
              </a:defRPr>
            </a:lvl4pPr>
            <a:lvl5pPr marL="1252728" indent="0" algn="l" rtl="0" eaLnBrk="1" latinLnBrk="0" hangingPunct="1">
              <a:spcBef>
                <a:spcPct val="20000"/>
              </a:spcBef>
              <a:buClr>
                <a:schemeClr val="accent4"/>
              </a:buClr>
              <a:buSzPct val="65000"/>
              <a:buFont typeface="Wingdings 2"/>
              <a:buNone/>
              <a:defRPr kumimoji="0" sz="2000" kern="1200">
                <a:solidFill>
                  <a:schemeClr val="tx1"/>
                </a:solidFill>
                <a:latin typeface="Arial" panose="020B0604020202020204" pitchFamily="34" charset="0"/>
                <a:ea typeface="+mn-ea"/>
                <a:cs typeface="Arial" panose="020B0604020202020204"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dirty="0" smtClean="0"/>
              <a:t>Who has NIH funding in my university system?</a:t>
            </a:r>
            <a:endParaRPr lang="en-US" dirty="0"/>
          </a:p>
        </p:txBody>
      </p:sp>
      <p:sp>
        <p:nvSpPr>
          <p:cNvPr id="9" name="Text Placeholder 2"/>
          <p:cNvSpPr>
            <a:spLocks noGrp="1"/>
          </p:cNvSpPr>
          <p:nvPr>
            <p:ph type="body" sz="quarter" idx="10"/>
          </p:nvPr>
        </p:nvSpPr>
        <p:spPr>
          <a:xfrm>
            <a:off x="152400" y="7848600"/>
            <a:ext cx="2667000" cy="1786647"/>
          </a:xfrm>
          <a:prstGeom prst="wedgeRoundRectCallout">
            <a:avLst>
              <a:gd name="adj1" fmla="val -1404"/>
              <a:gd name="adj2" fmla="val 83762"/>
              <a:gd name="adj3" fmla="val 16667"/>
            </a:avLst>
          </a:prstGeom>
        </p:spPr>
        <p:txBody>
          <a:bodyPr>
            <a:normAutofit fontScale="70000" lnSpcReduction="20000"/>
          </a:bodyPr>
          <a:lstStyle/>
          <a:p>
            <a:r>
              <a:rPr lang="en-US" dirty="0" smtClean="0"/>
              <a:t>What </a:t>
            </a:r>
            <a:r>
              <a:rPr lang="en-US" dirty="0"/>
              <a:t>types of organizations does NIH fund</a:t>
            </a:r>
            <a:r>
              <a:rPr lang="en-US" dirty="0" smtClean="0"/>
              <a:t>?</a:t>
            </a:r>
          </a:p>
          <a:p>
            <a:r>
              <a:rPr lang="en-US" dirty="0"/>
              <a:t>Who has NIH funding in my university system?</a:t>
            </a:r>
          </a:p>
          <a:p>
            <a:endParaRPr lang="en-US" dirty="0"/>
          </a:p>
          <a:p>
            <a:endParaRPr lang="en-US" dirty="0"/>
          </a:p>
        </p:txBody>
      </p:sp>
    </p:spTree>
    <p:extLst>
      <p:ext uri="{BB962C8B-B14F-4D97-AF65-F5344CB8AC3E}">
        <p14:creationId xmlns:p14="http://schemas.microsoft.com/office/powerpoint/2010/main" val="1097961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Cartoon of a man behind piles of paperwork on a desk saying &quot;If I'd known they wanted me to use all this info, I would never have asked for it!&quot;" title="Cartoon"/>
          <p:cNvPicPr>
            <a:picLocks noGrp="1" noChangeAspect="1" noChangeArrowheads="1"/>
          </p:cNvPicPr>
          <p:nvPr>
            <p:ph sz="half" idx="2"/>
          </p:nvPr>
        </p:nvPicPr>
        <p:blipFill rotWithShape="1">
          <a:blip r:embed="rId3"/>
          <a:srcRect r="5578"/>
          <a:stretch/>
        </p:blipFill>
        <p:spPr bwMode="auto">
          <a:xfrm>
            <a:off x="3774760" y="1371600"/>
            <a:ext cx="5213597" cy="422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457200" y="228600"/>
            <a:ext cx="8229600" cy="1143000"/>
          </a:xfrm>
        </p:spPr>
        <p:txBody>
          <a:bodyPr/>
          <a:lstStyle/>
          <a:p>
            <a:r>
              <a:rPr lang="en-US" dirty="0" smtClean="0"/>
              <a:t>About RePORT</a:t>
            </a:r>
            <a:endParaRPr lang="en-US" dirty="0"/>
          </a:p>
        </p:txBody>
      </p:sp>
      <p:sp>
        <p:nvSpPr>
          <p:cNvPr id="5" name="Content Placeholder 4"/>
          <p:cNvSpPr>
            <a:spLocks noGrp="1"/>
          </p:cNvSpPr>
          <p:nvPr>
            <p:ph sz="half" idx="1"/>
          </p:nvPr>
        </p:nvSpPr>
        <p:spPr>
          <a:xfrm>
            <a:off x="-381000" y="1371600"/>
            <a:ext cx="4495800" cy="5105400"/>
          </a:xfrm>
        </p:spPr>
        <p:txBody>
          <a:bodyPr>
            <a:normAutofit/>
          </a:bodyPr>
          <a:lstStyle/>
          <a:p>
            <a:pPr lvl="1"/>
            <a:r>
              <a:rPr lang="en-US" altLang="en-US" sz="2200" b="1" dirty="0">
                <a:solidFill>
                  <a:schemeClr val="accent2"/>
                </a:solidFill>
              </a:rPr>
              <a:t>Providing access to reports, data and analyses on NIH supported research activities  </a:t>
            </a:r>
            <a:endParaRPr lang="en-US" altLang="en-US" sz="2200" b="1" dirty="0" smtClean="0">
              <a:solidFill>
                <a:schemeClr val="accent2"/>
              </a:solidFill>
            </a:endParaRPr>
          </a:p>
          <a:p>
            <a:pPr lvl="1"/>
            <a:endParaRPr lang="en-US" altLang="en-US" sz="2200" b="1" dirty="0">
              <a:solidFill>
                <a:schemeClr val="accent2"/>
              </a:solidFill>
            </a:endParaRPr>
          </a:p>
          <a:p>
            <a:pPr lvl="1"/>
            <a:r>
              <a:rPr lang="en-US" altLang="en-US" sz="2200" b="1" dirty="0" smtClean="0">
                <a:solidFill>
                  <a:schemeClr val="accent2"/>
                </a:solidFill>
              </a:rPr>
              <a:t>Launched in 2008</a:t>
            </a:r>
          </a:p>
          <a:p>
            <a:pPr lvl="1"/>
            <a:endParaRPr lang="en-US" altLang="en-US" sz="2200" b="1" dirty="0">
              <a:solidFill>
                <a:schemeClr val="accent2"/>
              </a:solidFill>
            </a:endParaRPr>
          </a:p>
          <a:p>
            <a:pPr lvl="1"/>
            <a:r>
              <a:rPr lang="en-US" altLang="en-US" sz="2200" b="1" dirty="0" smtClean="0">
                <a:solidFill>
                  <a:schemeClr val="accent2"/>
                </a:solidFill>
              </a:rPr>
              <a:t>New features continually implemented since then!</a:t>
            </a:r>
          </a:p>
          <a:p>
            <a:pPr lvl="1"/>
            <a:endParaRPr lang="en-US" altLang="en-US" sz="2200" b="1" dirty="0" smtClean="0">
              <a:solidFill>
                <a:schemeClr val="accent2"/>
              </a:solidFill>
            </a:endParaRPr>
          </a:p>
          <a:p>
            <a:pPr lvl="1"/>
            <a:r>
              <a:rPr lang="en-US" altLang="en-US" sz="2200" b="1" dirty="0" smtClean="0">
                <a:solidFill>
                  <a:schemeClr val="accent2"/>
                </a:solidFill>
              </a:rPr>
              <a:t>Past 25 years of project data available!</a:t>
            </a:r>
            <a:endParaRPr lang="en-US" dirty="0" smtClean="0"/>
          </a:p>
          <a:p>
            <a:pPr lvl="1"/>
            <a:endParaRPr lang="en-US" dirty="0"/>
          </a:p>
        </p:txBody>
      </p:sp>
    </p:spTree>
    <p:extLst>
      <p:ext uri="{BB962C8B-B14F-4D97-AF65-F5344CB8AC3E}">
        <p14:creationId xmlns:p14="http://schemas.microsoft.com/office/powerpoint/2010/main" val="1866363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title="screenshot of awards by location search results"/>
          <p:cNvPicPr>
            <a:picLocks noChangeAspect="1"/>
          </p:cNvPicPr>
          <p:nvPr/>
        </p:nvPicPr>
        <p:blipFill>
          <a:blip r:embed="rId2"/>
          <a:stretch>
            <a:fillRect/>
          </a:stretch>
        </p:blipFill>
        <p:spPr>
          <a:xfrm>
            <a:off x="-19050" y="-5557"/>
            <a:ext cx="9149215" cy="7777957"/>
          </a:xfrm>
          <a:prstGeom prst="rect">
            <a:avLst/>
          </a:prstGeom>
        </p:spPr>
      </p:pic>
      <p:sp>
        <p:nvSpPr>
          <p:cNvPr id="2" name="Title 1"/>
          <p:cNvSpPr>
            <a:spLocks noGrp="1"/>
          </p:cNvSpPr>
          <p:nvPr>
            <p:ph type="title"/>
          </p:nvPr>
        </p:nvSpPr>
        <p:spPr/>
        <p:txBody>
          <a:bodyPr>
            <a:normAutofit fontScale="90000"/>
          </a:bodyPr>
          <a:lstStyle/>
          <a:p>
            <a:r>
              <a:rPr lang="en-US" dirty="0" smtClean="0"/>
              <a:t>Awards by Location Search Page</a:t>
            </a:r>
            <a:endParaRPr lang="en-US" dirty="0"/>
          </a:p>
        </p:txBody>
      </p:sp>
      <p:sp>
        <p:nvSpPr>
          <p:cNvPr id="3" name="Content Placeholder 2"/>
          <p:cNvSpPr>
            <a:spLocks noGrp="1"/>
          </p:cNvSpPr>
          <p:nvPr>
            <p:ph idx="1"/>
          </p:nvPr>
        </p:nvSpPr>
        <p:spPr>
          <a:xfrm>
            <a:off x="278735" y="8329206"/>
            <a:ext cx="8229600" cy="4389120"/>
          </a:xfrm>
        </p:spPr>
        <p:txBody>
          <a:bodyPr/>
          <a:lstStyle/>
          <a:p>
            <a:r>
              <a:rPr lang="en-US" altLang="en-US" sz="2800" b="1" dirty="0">
                <a:solidFill>
                  <a:srgbClr val="FF0000"/>
                </a:solidFill>
              </a:rPr>
              <a:t>Select </a:t>
            </a:r>
            <a:r>
              <a:rPr lang="en-US" altLang="en-US" sz="2800" b="1" dirty="0" smtClean="0">
                <a:solidFill>
                  <a:srgbClr val="FF0000"/>
                </a:solidFill>
              </a:rPr>
              <a:t>criteria</a:t>
            </a:r>
          </a:p>
          <a:p>
            <a:r>
              <a:rPr lang="en-US" altLang="en-US" sz="2800" b="1" dirty="0" smtClean="0">
                <a:solidFill>
                  <a:srgbClr val="FF0000"/>
                </a:solidFill>
              </a:rPr>
              <a:t>Sort </a:t>
            </a:r>
            <a:r>
              <a:rPr lang="en-US" altLang="en-US" sz="2800" b="1" dirty="0">
                <a:solidFill>
                  <a:srgbClr val="FF0000"/>
                </a:solidFill>
              </a:rPr>
              <a:t>by </a:t>
            </a:r>
            <a:r>
              <a:rPr lang="en-US" altLang="en-US" sz="2800" b="1" dirty="0" smtClean="0">
                <a:solidFill>
                  <a:srgbClr val="FF0000"/>
                </a:solidFill>
              </a:rPr>
              <a:t>heading</a:t>
            </a:r>
          </a:p>
          <a:p>
            <a:r>
              <a:rPr lang="en-US" altLang="en-US" sz="2800" b="1" dirty="0">
                <a:solidFill>
                  <a:srgbClr val="FF0000"/>
                </a:solidFill>
              </a:rPr>
              <a:t>Select  output</a:t>
            </a:r>
          </a:p>
          <a:p>
            <a:endParaRPr lang="en-US" altLang="en-US" sz="2800" b="1" dirty="0">
              <a:solidFill>
                <a:srgbClr val="FF0000"/>
              </a:solidFill>
            </a:endParaRPr>
          </a:p>
          <a:p>
            <a:endParaRPr lang="en-US" altLang="en-US" sz="2800" b="1" dirty="0">
              <a:solidFill>
                <a:srgbClr val="FF0000"/>
              </a:solidFill>
            </a:endParaRPr>
          </a:p>
          <a:p>
            <a:endParaRPr lang="en-US" dirty="0"/>
          </a:p>
        </p:txBody>
      </p:sp>
      <p:sp>
        <p:nvSpPr>
          <p:cNvPr id="6" name="Text Box 5"/>
          <p:cNvSpPr txBox="1">
            <a:spLocks noChangeArrowheads="1"/>
          </p:cNvSpPr>
          <p:nvPr/>
        </p:nvSpPr>
        <p:spPr bwMode="auto">
          <a:xfrm>
            <a:off x="4393535" y="4522214"/>
            <a:ext cx="2938463" cy="461665"/>
          </a:xfrm>
          <a:prstGeom prst="rect">
            <a:avLst/>
          </a:pr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400" b="1" dirty="0">
                <a:solidFill>
                  <a:srgbClr val="FF0000"/>
                </a:solidFill>
              </a:rPr>
              <a:t>Sort by heading</a:t>
            </a:r>
          </a:p>
        </p:txBody>
      </p:sp>
      <p:sp>
        <p:nvSpPr>
          <p:cNvPr id="8" name="Line 4" title="Arrow pointing to sortable data table headings in screenshot of Awards By Location page"/>
          <p:cNvSpPr>
            <a:spLocks noChangeShapeType="1"/>
          </p:cNvSpPr>
          <p:nvPr/>
        </p:nvSpPr>
        <p:spPr bwMode="auto">
          <a:xfrm>
            <a:off x="5178747" y="5063698"/>
            <a:ext cx="265113" cy="246063"/>
          </a:xfrm>
          <a:prstGeom prst="line">
            <a:avLst/>
          </a:prstGeom>
          <a:noFill/>
          <a:ln w="889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Text Box 5"/>
          <p:cNvSpPr txBox="1">
            <a:spLocks noChangeArrowheads="1"/>
          </p:cNvSpPr>
          <p:nvPr/>
        </p:nvSpPr>
        <p:spPr bwMode="auto">
          <a:xfrm>
            <a:off x="150780" y="3835233"/>
            <a:ext cx="2208213" cy="461665"/>
          </a:xfrm>
          <a:prstGeom prst="rect">
            <a:avLst/>
          </a:pr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400" b="1" dirty="0">
                <a:solidFill>
                  <a:srgbClr val="FF0000"/>
                </a:solidFill>
              </a:rPr>
              <a:t>Select criteria</a:t>
            </a:r>
          </a:p>
        </p:txBody>
      </p:sp>
      <p:sp>
        <p:nvSpPr>
          <p:cNvPr id="10" name="Line 4" title="Arrow pointing to query field in screenshot of Awards By Location page"/>
          <p:cNvSpPr>
            <a:spLocks noChangeShapeType="1"/>
          </p:cNvSpPr>
          <p:nvPr/>
        </p:nvSpPr>
        <p:spPr bwMode="auto">
          <a:xfrm flipV="1">
            <a:off x="2170081" y="3535195"/>
            <a:ext cx="265113" cy="430213"/>
          </a:xfrm>
          <a:prstGeom prst="line">
            <a:avLst/>
          </a:prstGeom>
          <a:noFill/>
          <a:ln w="889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Text Box 5"/>
          <p:cNvSpPr txBox="1">
            <a:spLocks noChangeArrowheads="1"/>
          </p:cNvSpPr>
          <p:nvPr/>
        </p:nvSpPr>
        <p:spPr bwMode="auto">
          <a:xfrm>
            <a:off x="6400800" y="3519785"/>
            <a:ext cx="2438400" cy="461665"/>
          </a:xfrm>
          <a:prstGeom prst="rect">
            <a:avLst/>
          </a:pr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400" b="1" dirty="0" smtClean="0">
                <a:solidFill>
                  <a:srgbClr val="FF0000"/>
                </a:solidFill>
              </a:rPr>
              <a:t>Filter with tabs</a:t>
            </a:r>
            <a:endParaRPr lang="en-US" altLang="en-US" sz="2400" b="1" dirty="0">
              <a:solidFill>
                <a:srgbClr val="FF0000"/>
              </a:solidFill>
            </a:endParaRPr>
          </a:p>
        </p:txBody>
      </p:sp>
      <p:sp>
        <p:nvSpPr>
          <p:cNvPr id="12" name="Line 4" title="Arrow pointing to navigation tab in screenshot of Awards By Location page"/>
          <p:cNvSpPr>
            <a:spLocks noChangeShapeType="1"/>
          </p:cNvSpPr>
          <p:nvPr/>
        </p:nvSpPr>
        <p:spPr bwMode="auto">
          <a:xfrm flipH="1">
            <a:off x="5813650" y="3788401"/>
            <a:ext cx="587150" cy="177007"/>
          </a:xfrm>
          <a:prstGeom prst="line">
            <a:avLst/>
          </a:prstGeom>
          <a:noFill/>
          <a:ln w="889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04117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2600"/>
            <a:ext cx="8229600" cy="1143000"/>
          </a:xfrm>
        </p:spPr>
        <p:txBody>
          <a:bodyPr>
            <a:normAutofit fontScale="90000"/>
          </a:bodyPr>
          <a:lstStyle/>
          <a:p>
            <a:r>
              <a:rPr lang="en-US" dirty="0" smtClean="0"/>
              <a:t>Awards by Location Search and drilldown example</a:t>
            </a:r>
            <a:endParaRPr lang="en-US" dirty="0"/>
          </a:p>
        </p:txBody>
      </p:sp>
      <p:sp>
        <p:nvSpPr>
          <p:cNvPr id="4" name="Text Placeholder 3"/>
          <p:cNvSpPr>
            <a:spLocks noGrp="1"/>
          </p:cNvSpPr>
          <p:nvPr>
            <p:ph type="body" sz="quarter" idx="11"/>
          </p:nvPr>
        </p:nvSpPr>
        <p:spPr>
          <a:xfrm>
            <a:off x="4495800" y="8001000"/>
            <a:ext cx="3200400" cy="1219200"/>
          </a:xfrm>
        </p:spPr>
        <p:txBody>
          <a:bodyPr>
            <a:normAutofit fontScale="77500" lnSpcReduction="20000"/>
          </a:bodyPr>
          <a:lstStyle/>
          <a:p>
            <a:r>
              <a:rPr lang="en-US" dirty="0" smtClean="0"/>
              <a:t>Examples of searching by state and examining grantee organization data</a:t>
            </a:r>
            <a:endParaRPr lang="en-US" dirty="0"/>
          </a:p>
        </p:txBody>
      </p:sp>
      <p:grpSp>
        <p:nvGrpSpPr>
          <p:cNvPr id="19" name="Group 18" title="Screen shot of awards by location search"/>
          <p:cNvGrpSpPr/>
          <p:nvPr/>
        </p:nvGrpSpPr>
        <p:grpSpPr>
          <a:xfrm>
            <a:off x="114301" y="-113803"/>
            <a:ext cx="8724900" cy="6971803"/>
            <a:chOff x="1" y="-228599"/>
            <a:chExt cx="9105647" cy="7493112"/>
          </a:xfrm>
        </p:grpSpPr>
        <p:pic>
          <p:nvPicPr>
            <p:cNvPr id="8" name="Picture 7" title="screenshot of results for 2015 texas higher education, independent hospitals and research institutes"/>
            <p:cNvPicPr>
              <a:picLocks noChangeAspect="1"/>
            </p:cNvPicPr>
            <p:nvPr/>
          </p:nvPicPr>
          <p:blipFill>
            <a:blip r:embed="rId2"/>
            <a:stretch>
              <a:fillRect/>
            </a:stretch>
          </p:blipFill>
          <p:spPr>
            <a:xfrm>
              <a:off x="1" y="-228599"/>
              <a:ext cx="9105647" cy="7493112"/>
            </a:xfrm>
            <a:prstGeom prst="rect">
              <a:avLst/>
            </a:prstGeom>
          </p:spPr>
        </p:pic>
        <p:sp>
          <p:nvSpPr>
            <p:cNvPr id="17" name="Oval 16"/>
            <p:cNvSpPr/>
            <p:nvPr/>
          </p:nvSpPr>
          <p:spPr>
            <a:xfrm>
              <a:off x="7772400" y="0"/>
              <a:ext cx="1219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title="screenshot of drilldown into one university's funding breakdown by mechanism"/>
          <p:cNvPicPr>
            <a:picLocks noChangeAspect="1"/>
          </p:cNvPicPr>
          <p:nvPr/>
        </p:nvPicPr>
        <p:blipFill>
          <a:blip r:embed="rId3"/>
          <a:stretch>
            <a:fillRect/>
          </a:stretch>
        </p:blipFill>
        <p:spPr>
          <a:xfrm>
            <a:off x="76201" y="990600"/>
            <a:ext cx="8688636" cy="6211327"/>
          </a:xfrm>
          <a:prstGeom prst="rect">
            <a:avLst/>
          </a:prstGeom>
        </p:spPr>
      </p:pic>
      <p:pic>
        <p:nvPicPr>
          <p:cNvPr id="12" name="Picture 11" title="screenshot of drilldown into one university's funding breakdown by mechanism"/>
          <p:cNvPicPr>
            <a:picLocks noChangeAspect="1"/>
          </p:cNvPicPr>
          <p:nvPr/>
        </p:nvPicPr>
        <p:blipFill>
          <a:blip r:embed="rId4"/>
          <a:stretch>
            <a:fillRect/>
          </a:stretch>
        </p:blipFill>
        <p:spPr>
          <a:xfrm>
            <a:off x="152400" y="4953000"/>
            <a:ext cx="4234797" cy="2434375"/>
          </a:xfrm>
          <a:prstGeom prst="rect">
            <a:avLst/>
          </a:prstGeom>
        </p:spPr>
      </p:pic>
      <p:grpSp>
        <p:nvGrpSpPr>
          <p:cNvPr id="16" name="Group 15" title="screenshot of sample search results for a past fiscal year"/>
          <p:cNvGrpSpPr/>
          <p:nvPr/>
        </p:nvGrpSpPr>
        <p:grpSpPr>
          <a:xfrm>
            <a:off x="133351" y="1738712"/>
            <a:ext cx="9067800" cy="6686627"/>
            <a:chOff x="76200" y="857173"/>
            <a:chExt cx="11410950" cy="9029777"/>
          </a:xfrm>
        </p:grpSpPr>
        <p:pic>
          <p:nvPicPr>
            <p:cNvPr id="15" name="Picture 14" title="sample drilldown to grant level data for an organization"/>
            <p:cNvPicPr>
              <a:picLocks noChangeAspect="1"/>
            </p:cNvPicPr>
            <p:nvPr/>
          </p:nvPicPr>
          <p:blipFill>
            <a:blip r:embed="rId5"/>
            <a:stretch>
              <a:fillRect/>
            </a:stretch>
          </p:blipFill>
          <p:spPr>
            <a:xfrm>
              <a:off x="76200" y="2133600"/>
              <a:ext cx="11410950" cy="7753350"/>
            </a:xfrm>
            <a:prstGeom prst="rect">
              <a:avLst/>
            </a:prstGeom>
          </p:spPr>
        </p:pic>
        <p:sp>
          <p:nvSpPr>
            <p:cNvPr id="18" name="Title 1"/>
            <p:cNvSpPr txBox="1">
              <a:spLocks/>
            </p:cNvSpPr>
            <p:nvPr/>
          </p:nvSpPr>
          <p:spPr>
            <a:xfrm>
              <a:off x="5181600" y="857173"/>
              <a:ext cx="5886448" cy="1143000"/>
            </a:xfrm>
            <a:prstGeom prst="rect">
              <a:avLst/>
            </a:prstGeom>
            <a:solidFill>
              <a:schemeClr val="bg1"/>
            </a:solidFill>
          </p:spPr>
          <p:txBody>
            <a:bodyPr vert="horz" lIns="0" rIns="0" bIns="0" anchor="ctr">
              <a:noAutofit/>
            </a:bodyPr>
            <a:lstStyle>
              <a:lvl1pPr algn="ctr" rtl="0" eaLnBrk="1" latinLnBrk="0" hangingPunct="1">
                <a:spcBef>
                  <a:spcPct val="0"/>
                </a:spcBef>
                <a:buNone/>
                <a:defRPr kumimoji="0" sz="5000" b="1" kern="1200">
                  <a:ln>
                    <a:noFill/>
                  </a:ln>
                  <a:solidFill>
                    <a:srgbClr val="FF0000"/>
                  </a:solidFill>
                  <a:effectLst/>
                  <a:latin typeface="+mj-lt"/>
                  <a:ea typeface="+mj-ea"/>
                  <a:cs typeface="+mj-cs"/>
                </a:defRPr>
              </a:lvl1pPr>
            </a:lstStyle>
            <a:p>
              <a:r>
                <a:rPr lang="en-US" sz="3200" dirty="0" smtClean="0"/>
                <a:t>Use tabs to view additional organization information</a:t>
              </a:r>
              <a:endParaRPr lang="en-US" sz="3200" dirty="0"/>
            </a:p>
          </p:txBody>
        </p:sp>
      </p:grpSp>
    </p:spTree>
    <p:extLst>
      <p:ext uri="{BB962C8B-B14F-4D97-AF65-F5344CB8AC3E}">
        <p14:creationId xmlns:p14="http://schemas.microsoft.com/office/powerpoint/2010/main" val="41006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2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1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title="Screenshot of the RePORT homepage with Funding Facts tab selected in main navigation ba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041"/>
          <a:stretch/>
        </p:blipFill>
        <p:spPr bwMode="auto">
          <a:xfrm>
            <a:off x="0" y="-76200"/>
            <a:ext cx="9334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286000"/>
            <a:ext cx="8229600" cy="1143000"/>
          </a:xfrm>
        </p:spPr>
        <p:txBody>
          <a:bodyPr>
            <a:normAutofit fontScale="90000"/>
          </a:bodyPr>
          <a:lstStyle/>
          <a:p>
            <a:r>
              <a:rPr lang="en-US" dirty="0" smtClean="0"/>
              <a:t>Quick statistics via Funding Facts</a:t>
            </a:r>
            <a:endParaRPr lang="en-US" dirty="0"/>
          </a:p>
        </p:txBody>
      </p:sp>
      <p:sp>
        <p:nvSpPr>
          <p:cNvPr id="5" name="Text Placeholder 4"/>
          <p:cNvSpPr>
            <a:spLocks noGrp="1"/>
          </p:cNvSpPr>
          <p:nvPr>
            <p:ph type="body" sz="quarter" idx="11"/>
          </p:nvPr>
        </p:nvSpPr>
        <p:spPr>
          <a:xfrm>
            <a:off x="4495800" y="2819400"/>
            <a:ext cx="3962400" cy="1219200"/>
          </a:xfrm>
          <a:effectLst>
            <a:outerShdw blurRad="50800" dist="38100" dir="2700000" algn="tl" rotWithShape="0">
              <a:prstClr val="black">
                <a:alpha val="40000"/>
              </a:prstClr>
            </a:outerShdw>
          </a:effectLst>
        </p:spPr>
        <p:txBody>
          <a:bodyPr/>
          <a:lstStyle/>
          <a:p>
            <a:r>
              <a:rPr lang="en-US" dirty="0" smtClean="0"/>
              <a:t>Quick access to stats on funding</a:t>
            </a:r>
            <a:endParaRPr lang="en-US" dirty="0"/>
          </a:p>
        </p:txBody>
      </p:sp>
    </p:spTree>
    <p:extLst>
      <p:ext uri="{BB962C8B-B14F-4D97-AF65-F5344CB8AC3E}">
        <p14:creationId xmlns:p14="http://schemas.microsoft.com/office/powerpoint/2010/main" val="36905723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title="Screenshot of funding facts p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484" y="0"/>
            <a:ext cx="929810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286000"/>
            <a:ext cx="8229600" cy="1143000"/>
          </a:xfrm>
        </p:spPr>
        <p:txBody>
          <a:bodyPr/>
          <a:lstStyle/>
          <a:p>
            <a:r>
              <a:rPr lang="en-US" dirty="0" smtClean="0"/>
              <a:t>Why use Funding Facts?</a:t>
            </a:r>
            <a:endParaRPr lang="en-US" dirty="0"/>
          </a:p>
        </p:txBody>
      </p:sp>
      <p:sp>
        <p:nvSpPr>
          <p:cNvPr id="5" name="Text Placeholder 4"/>
          <p:cNvSpPr>
            <a:spLocks noGrp="1"/>
          </p:cNvSpPr>
          <p:nvPr>
            <p:ph type="body" sz="quarter" idx="11"/>
          </p:nvPr>
        </p:nvSpPr>
        <p:spPr>
          <a:xfrm>
            <a:off x="4267200" y="533400"/>
            <a:ext cx="3962400" cy="1219200"/>
          </a:xfrm>
          <a:effectLst>
            <a:outerShdw blurRad="50800" dist="38100" dir="2700000" algn="tl" rotWithShape="0">
              <a:prstClr val="black">
                <a:alpha val="40000"/>
              </a:prstClr>
            </a:outerShdw>
          </a:effectLst>
        </p:spPr>
        <p:txBody>
          <a:bodyPr/>
          <a:lstStyle/>
          <a:p>
            <a:pPr>
              <a:spcBef>
                <a:spcPct val="0"/>
              </a:spcBef>
            </a:pPr>
            <a:r>
              <a:rPr lang="en-US" altLang="en-US" sz="2400" dirty="0" smtClean="0"/>
              <a:t>In aggregate </a:t>
            </a:r>
            <a:r>
              <a:rPr lang="en-US" altLang="en-US" sz="2400" dirty="0"/>
              <a:t>or by year, IC, mechanism, activity, new/continuing</a:t>
            </a:r>
          </a:p>
        </p:txBody>
      </p:sp>
    </p:spTree>
    <p:extLst>
      <p:ext uri="{BB962C8B-B14F-4D97-AF65-F5344CB8AC3E}">
        <p14:creationId xmlns:p14="http://schemas.microsoft.com/office/powerpoint/2010/main" val="40458308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0"/>
          <p:cNvSpPr>
            <a:spLocks noGrp="1"/>
          </p:cNvSpPr>
          <p:nvPr>
            <p:ph type="title"/>
          </p:nvPr>
        </p:nvSpPr>
        <p:spPr>
          <a:xfrm>
            <a:off x="467468" y="-1524000"/>
            <a:ext cx="7889132" cy="1143000"/>
          </a:xfrm>
        </p:spPr>
        <p:txBody>
          <a:bodyPr>
            <a:normAutofit/>
          </a:bodyPr>
          <a:lstStyle/>
          <a:p>
            <a:pPr>
              <a:defRPr/>
            </a:pPr>
            <a:r>
              <a:rPr lang="en-US" sz="4500" b="1" dirty="0"/>
              <a:t>Funding </a:t>
            </a:r>
            <a:r>
              <a:rPr lang="en-US" sz="4500" b="1" dirty="0" smtClean="0"/>
              <a:t>Facts sample search</a:t>
            </a:r>
            <a:endParaRPr lang="en-US" sz="4500" b="1" dirty="0"/>
          </a:p>
        </p:txBody>
      </p:sp>
      <p:sp>
        <p:nvSpPr>
          <p:cNvPr id="8" name="Content Placeholder 7"/>
          <p:cNvSpPr>
            <a:spLocks noGrp="1"/>
          </p:cNvSpPr>
          <p:nvPr>
            <p:ph sz="half" idx="1"/>
          </p:nvPr>
        </p:nvSpPr>
        <p:spPr>
          <a:xfrm>
            <a:off x="5054600" y="533400"/>
            <a:ext cx="4038600" cy="1219200"/>
          </a:xfrm>
        </p:spPr>
        <p:txBody>
          <a:bodyPr/>
          <a:lstStyle/>
          <a:p>
            <a:pPr>
              <a:spcBef>
                <a:spcPct val="0"/>
              </a:spcBef>
              <a:spcAft>
                <a:spcPts val="600"/>
              </a:spcAft>
              <a:buFontTx/>
              <a:buNone/>
            </a:pPr>
            <a:r>
              <a:rPr lang="en-US" altLang="en-US" sz="2800" dirty="0">
                <a:solidFill>
                  <a:srgbClr val="004386"/>
                </a:solidFill>
              </a:rPr>
              <a:t>Quick searches for</a:t>
            </a:r>
          </a:p>
          <a:p>
            <a:pPr>
              <a:spcBef>
                <a:spcPct val="0"/>
              </a:spcBef>
              <a:spcAft>
                <a:spcPts val="600"/>
              </a:spcAft>
              <a:buFontTx/>
              <a:buNone/>
            </a:pPr>
            <a:r>
              <a:rPr lang="en-US" altLang="en-US" sz="2800" dirty="0">
                <a:solidFill>
                  <a:srgbClr val="004386"/>
                </a:solidFill>
              </a:rPr>
              <a:t> a single answer…</a:t>
            </a:r>
          </a:p>
          <a:p>
            <a:pPr marL="0" indent="0">
              <a:buNone/>
            </a:pPr>
            <a:endParaRPr lang="en-US" dirty="0"/>
          </a:p>
        </p:txBody>
      </p:sp>
      <p:pic>
        <p:nvPicPr>
          <p:cNvPr id="2" name="Picture 1" descr="The query entered is &quot;How many new R01 awards did NIGMS make in 2011&quot;" title="Screenshot of Funding Facts basic query window"/>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533400"/>
            <a:ext cx="4598988" cy="1831975"/>
          </a:xfrm>
          <a:prstGeom prst="rect">
            <a:avLst/>
          </a:prstGeom>
          <a:noFill/>
          <a:ln w="28575">
            <a:solidFill>
              <a:srgbClr val="528ACF"/>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 name="Rounded Rectangle 23" title="Emphasis of query entry field in screenshot"/>
          <p:cNvSpPr/>
          <p:nvPr/>
        </p:nvSpPr>
        <p:spPr bwMode="auto">
          <a:xfrm>
            <a:off x="381000" y="914400"/>
            <a:ext cx="4505325" cy="381000"/>
          </a:xfrm>
          <a:prstGeom prst="roundRect">
            <a:avLst/>
          </a:prstGeom>
          <a:noFill/>
          <a:ln w="28575" cap="flat" cmpd="sng" algn="ctr">
            <a:solidFill>
              <a:srgbClr val="FF6600"/>
            </a:solidFill>
            <a:prstDash val="solid"/>
            <a:round/>
            <a:headEnd type="none" w="med" len="med"/>
            <a:tailEnd type="none" w="med" len="med"/>
          </a:ln>
          <a:effectLst/>
        </p:spPr>
        <p:txBody>
          <a:bodyPr/>
          <a:lstStyle/>
          <a:p>
            <a:pPr eaLnBrk="1" hangingPunct="1">
              <a:defRPr/>
            </a:pPr>
            <a:endParaRPr lang="en-US" b="1" u="sng">
              <a:ln w="28575" cmpd="sng">
                <a:solidFill>
                  <a:schemeClr val="tx1"/>
                </a:solidFill>
              </a:ln>
              <a:solidFill>
                <a:schemeClr val="bg1"/>
              </a:solidFill>
              <a:latin typeface="Calibri" pitchFamily="34" charset="0"/>
              <a:ea typeface="+mn-ea"/>
            </a:endParaRPr>
          </a:p>
        </p:txBody>
      </p:sp>
      <p:pic>
        <p:nvPicPr>
          <p:cNvPr id="5" name="Picture 4" descr="result shows NIGMS made 395 new R01 awards in 2011" title="Screenshot of search result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1981200"/>
            <a:ext cx="6604000" cy="525463"/>
          </a:xfrm>
          <a:prstGeom prst="rect">
            <a:avLst/>
          </a:prstGeom>
          <a:noFill/>
          <a:ln w="38100">
            <a:solidFill>
              <a:srgbClr val="FF6600"/>
            </a:solidFill>
            <a:bevel/>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title="Screenshot of advanced Funding Facts query form with fiscal year field as 20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 y="3124200"/>
            <a:ext cx="4581525" cy="2286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title="Emphasis of fiscal year field on screenshot of advanced search"/>
          <p:cNvSpPr/>
          <p:nvPr/>
        </p:nvSpPr>
        <p:spPr bwMode="auto">
          <a:xfrm>
            <a:off x="1828800" y="4800600"/>
            <a:ext cx="457200" cy="304800"/>
          </a:xfrm>
          <a:prstGeom prst="roundRect">
            <a:avLst/>
          </a:prstGeom>
          <a:noFill/>
          <a:ln w="28575" cap="flat" cmpd="sng" algn="ctr">
            <a:solidFill>
              <a:srgbClr val="FF6600"/>
            </a:solidFill>
            <a:prstDash val="solid"/>
            <a:round/>
            <a:headEnd type="none" w="med" len="med"/>
            <a:tailEnd type="none" w="med" len="med"/>
          </a:ln>
          <a:effectLst/>
        </p:spPr>
        <p:txBody>
          <a:bodyPr/>
          <a:lstStyle/>
          <a:p>
            <a:pPr eaLnBrk="1" hangingPunct="1">
              <a:defRPr/>
            </a:pPr>
            <a:endParaRPr lang="en-US" b="1" u="sng">
              <a:ln w="28575" cmpd="sng">
                <a:solidFill>
                  <a:schemeClr val="tx1"/>
                </a:solidFill>
              </a:ln>
              <a:solidFill>
                <a:schemeClr val="bg1"/>
              </a:solidFill>
              <a:latin typeface="Calibri" pitchFamily="34" charset="0"/>
              <a:ea typeface="+mn-ea"/>
            </a:endParaRPr>
          </a:p>
        </p:txBody>
      </p:sp>
      <p:sp>
        <p:nvSpPr>
          <p:cNvPr id="11" name="Content Placeholder 10"/>
          <p:cNvSpPr>
            <a:spLocks noGrp="1"/>
          </p:cNvSpPr>
          <p:nvPr>
            <p:ph sz="half" idx="2"/>
          </p:nvPr>
        </p:nvSpPr>
        <p:spPr>
          <a:xfrm>
            <a:off x="76200" y="5471160"/>
            <a:ext cx="3733800" cy="1996440"/>
          </a:xfrm>
        </p:spPr>
        <p:txBody>
          <a:bodyPr/>
          <a:lstStyle/>
          <a:p>
            <a:pPr marL="0" indent="0">
              <a:buNone/>
            </a:pPr>
            <a:r>
              <a:rPr lang="en-US" altLang="en-US" sz="2800" dirty="0" smtClean="0">
                <a:solidFill>
                  <a:srgbClr val="004386"/>
                </a:solidFill>
              </a:rPr>
              <a:t>…or </a:t>
            </a:r>
            <a:r>
              <a:rPr lang="en-US" altLang="en-US" sz="2800" dirty="0">
                <a:solidFill>
                  <a:srgbClr val="004386"/>
                </a:solidFill>
              </a:rPr>
              <a:t>retrieve all years and analyze trends over time</a:t>
            </a:r>
          </a:p>
          <a:p>
            <a:endParaRPr lang="en-US" dirty="0"/>
          </a:p>
        </p:txBody>
      </p:sp>
      <p:pic>
        <p:nvPicPr>
          <p:cNvPr id="12" name="Picture 11" title="Screenshot of Advanced Funding Facts query with fiscal year switched to ALL"/>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657" y="3136900"/>
            <a:ext cx="4592638" cy="22733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Results are shown in a table for each fiscal year from 1998 through 2012&#10;" title="Screenshot of advanced search results"/>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7600" y="2743200"/>
            <a:ext cx="4978400" cy="3521075"/>
          </a:xfrm>
          <a:prstGeom prst="rect">
            <a:avLst/>
          </a:prstGeom>
          <a:noFill/>
          <a:ln w="38100">
            <a:solidFill>
              <a:srgbClr val="FF66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3526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heckerboard(across)">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9" grpId="0" animBg="1"/>
      <p:bldP spid="11"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752600"/>
            <a:ext cx="8229600" cy="1143000"/>
          </a:xfrm>
        </p:spPr>
        <p:txBody>
          <a:bodyPr>
            <a:normAutofit fontScale="90000"/>
          </a:bodyPr>
          <a:lstStyle/>
          <a:p>
            <a:r>
              <a:rPr lang="en-US" dirty="0" smtClean="0"/>
              <a:t>Quick access to </a:t>
            </a:r>
            <a:br>
              <a:rPr lang="en-US" dirty="0" smtClean="0"/>
            </a:br>
            <a:r>
              <a:rPr lang="en-US" dirty="0" smtClean="0"/>
              <a:t>NIH and workforce statistics: NIH Data Book </a:t>
            </a:r>
            <a:endParaRPr lang="en-US" dirty="0"/>
          </a:p>
        </p:txBody>
      </p:sp>
      <p:pic>
        <p:nvPicPr>
          <p:cNvPr id="3074" name="Picture 2" title="Screenshot of RePORT homepage with NIH Data Book highlighted in the main navigation ba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6201" y="0"/>
            <a:ext cx="924173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6"/>
          <p:cNvSpPr>
            <a:spLocks noGrp="1"/>
          </p:cNvSpPr>
          <p:nvPr>
            <p:ph type="body" sz="quarter" idx="11"/>
          </p:nvPr>
        </p:nvSpPr>
        <p:spPr>
          <a:xfrm>
            <a:off x="2514600" y="7848600"/>
            <a:ext cx="3200400" cy="1752600"/>
          </a:xfrm>
          <a:solidFill>
            <a:schemeClr val="bg1"/>
          </a:solidFill>
          <a:ln w="28575">
            <a:solidFill>
              <a:srgbClr val="FF0000"/>
            </a:solidFill>
          </a:ln>
        </p:spPr>
        <p:txBody>
          <a:bodyPr vert="horz" anchor="ctr">
            <a:normAutofit fontScale="92500" lnSpcReduction="10000"/>
          </a:bodyPr>
          <a:lstStyle/>
          <a:p>
            <a:r>
              <a:rPr lang="en-US" i="1" dirty="0"/>
              <a:t>I’d like to learn more about NIH application and award trends over time</a:t>
            </a:r>
          </a:p>
        </p:txBody>
      </p:sp>
      <p:sp>
        <p:nvSpPr>
          <p:cNvPr id="6" name="Text Placeholder 5"/>
          <p:cNvSpPr>
            <a:spLocks noGrp="1"/>
          </p:cNvSpPr>
          <p:nvPr>
            <p:ph type="body" sz="quarter" idx="10"/>
          </p:nvPr>
        </p:nvSpPr>
        <p:spPr>
          <a:xfrm>
            <a:off x="4191000" y="5105400"/>
            <a:ext cx="3124200" cy="1219200"/>
          </a:xfrm>
          <a:prstGeom prst="wedgeRoundRectCallout">
            <a:avLst>
              <a:gd name="adj1" fmla="val -60065"/>
              <a:gd name="adj2" fmla="val -89095"/>
              <a:gd name="adj3" fmla="val 16667"/>
            </a:avLst>
          </a:prstGeom>
        </p:spPr>
        <p:txBody>
          <a:bodyPr>
            <a:normAutofit fontScale="85000" lnSpcReduction="10000"/>
          </a:bodyPr>
          <a:lstStyle/>
          <a:p>
            <a:r>
              <a:rPr lang="en-US" dirty="0" smtClean="0"/>
              <a:t>How can I learn more about the NIH-funded workforce?</a:t>
            </a:r>
            <a:endParaRPr lang="en-US" dirty="0"/>
          </a:p>
        </p:txBody>
      </p:sp>
      <p:sp>
        <p:nvSpPr>
          <p:cNvPr id="12" name="Text Placeholder 5"/>
          <p:cNvSpPr txBox="1">
            <a:spLocks/>
          </p:cNvSpPr>
          <p:nvPr/>
        </p:nvSpPr>
        <p:spPr>
          <a:xfrm>
            <a:off x="76199" y="3124200"/>
            <a:ext cx="2057401" cy="2743200"/>
          </a:xfrm>
          <a:prstGeom prst="wedgeRoundRectCallout">
            <a:avLst>
              <a:gd name="adj1" fmla="val 71576"/>
              <a:gd name="adj2" fmla="val -19838"/>
              <a:gd name="adj3" fmla="val 16667"/>
            </a:avLst>
          </a:prstGeom>
          <a:solidFill>
            <a:schemeClr val="bg1"/>
          </a:solidFill>
          <a:ln w="28575">
            <a:solidFill>
              <a:srgbClr val="FF0000"/>
            </a:solidFill>
          </a:ln>
        </p:spPr>
        <p:txBody>
          <a:bodyPr vert="horz" anchor="ctr">
            <a:normAutofit fontScale="92500" lnSpcReduction="10000"/>
          </a:bodyPr>
          <a:lstStyle>
            <a:lvl1pPr marL="0" indent="0" algn="ctr" rtl="0" eaLnBrk="1" latinLnBrk="0" hangingPunct="1">
              <a:spcBef>
                <a:spcPct val="20000"/>
              </a:spcBef>
              <a:buClr>
                <a:schemeClr val="accent3"/>
              </a:buClr>
              <a:buSzPct val="95000"/>
              <a:buFont typeface="Wingdings 2"/>
              <a:buNone/>
              <a:defRPr kumimoji="0" sz="2600" b="1" i="1" kern="1200">
                <a:solidFill>
                  <a:srgbClr val="FF0000"/>
                </a:solidFill>
                <a:latin typeface="Arial" panose="020B0604020202020204" pitchFamily="34" charset="0"/>
                <a:ea typeface="+mn-ea"/>
                <a:cs typeface="Arial" panose="020B0604020202020204" pitchFamily="34" charset="0"/>
              </a:defRPr>
            </a:lvl1pPr>
            <a:lvl2pPr marL="393192" indent="0" algn="l" rtl="0" eaLnBrk="1" latinLnBrk="0" hangingPunct="1">
              <a:spcBef>
                <a:spcPct val="20000"/>
              </a:spcBef>
              <a:buClr>
                <a:schemeClr val="accent1"/>
              </a:buClr>
              <a:buSzPct val="85000"/>
              <a:buFont typeface="Wingdings 2"/>
              <a:buNone/>
              <a:defRPr kumimoji="0" sz="2400" kern="1200">
                <a:solidFill>
                  <a:srgbClr val="003399"/>
                </a:solidFill>
                <a:latin typeface="Arial" panose="020B0604020202020204" pitchFamily="34" charset="0"/>
                <a:ea typeface="+mn-ea"/>
                <a:cs typeface="Arial" panose="020B0604020202020204" pitchFamily="34" charset="0"/>
              </a:defRPr>
            </a:lvl2pPr>
            <a:lvl3pPr marL="667512" indent="0" algn="l" rtl="0" eaLnBrk="1" latinLnBrk="0" hangingPunct="1">
              <a:spcBef>
                <a:spcPct val="20000"/>
              </a:spcBef>
              <a:buClr>
                <a:schemeClr val="accent2"/>
              </a:buClr>
              <a:buSzPct val="70000"/>
              <a:buFont typeface="Wingdings 2"/>
              <a:buNone/>
              <a:defRPr kumimoji="0" sz="2100" kern="1200">
                <a:solidFill>
                  <a:schemeClr val="tx1"/>
                </a:solidFill>
                <a:latin typeface="Arial" panose="020B0604020202020204" pitchFamily="34" charset="0"/>
                <a:ea typeface="+mn-ea"/>
                <a:cs typeface="Arial" panose="020B0604020202020204" pitchFamily="34" charset="0"/>
              </a:defRPr>
            </a:lvl3pPr>
            <a:lvl4pPr marL="978408" indent="0" algn="l" rtl="0" eaLnBrk="1" latinLnBrk="0" hangingPunct="1">
              <a:spcBef>
                <a:spcPct val="20000"/>
              </a:spcBef>
              <a:buClr>
                <a:schemeClr val="accent3"/>
              </a:buClr>
              <a:buSzPct val="65000"/>
              <a:buFont typeface="Wingdings 2"/>
              <a:buNone/>
              <a:defRPr kumimoji="0" sz="2000" kern="1200">
                <a:solidFill>
                  <a:schemeClr val="tx1"/>
                </a:solidFill>
                <a:latin typeface="Arial" panose="020B0604020202020204" pitchFamily="34" charset="0"/>
                <a:ea typeface="+mn-ea"/>
                <a:cs typeface="Arial" panose="020B0604020202020204" pitchFamily="34" charset="0"/>
              </a:defRPr>
            </a:lvl4pPr>
            <a:lvl5pPr marL="1252728" indent="0" algn="l" rtl="0" eaLnBrk="1" latinLnBrk="0" hangingPunct="1">
              <a:spcBef>
                <a:spcPct val="20000"/>
              </a:spcBef>
              <a:buClr>
                <a:schemeClr val="accent4"/>
              </a:buClr>
              <a:buSzPct val="65000"/>
              <a:buFont typeface="Wingdings 2"/>
              <a:buNone/>
              <a:defRPr kumimoji="0" sz="2000" kern="1200">
                <a:solidFill>
                  <a:schemeClr val="tx1"/>
                </a:solidFill>
                <a:latin typeface="Arial" panose="020B0604020202020204" pitchFamily="34" charset="0"/>
                <a:ea typeface="+mn-ea"/>
                <a:cs typeface="Arial" panose="020B0604020202020204"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dirty="0" smtClean="0"/>
              <a:t>I’d like to learn more about NIH application and award trends over time</a:t>
            </a:r>
            <a:endParaRPr lang="en-US" dirty="0"/>
          </a:p>
        </p:txBody>
      </p:sp>
    </p:spTree>
    <p:extLst>
      <p:ext uri="{BB962C8B-B14F-4D97-AF65-F5344CB8AC3E}">
        <p14:creationId xmlns:p14="http://schemas.microsoft.com/office/powerpoint/2010/main" val="11708808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1200"/>
            <a:ext cx="8229600" cy="1143000"/>
          </a:xfrm>
        </p:spPr>
        <p:txBody>
          <a:bodyPr/>
          <a:lstStyle/>
          <a:p>
            <a:r>
              <a:rPr lang="en-US" dirty="0" smtClean="0"/>
              <a:t>NIH Data Book sections</a:t>
            </a:r>
            <a:endParaRPr lang="en-US" dirty="0"/>
          </a:p>
        </p:txBody>
      </p:sp>
      <p:pic>
        <p:nvPicPr>
          <p:cNvPr id="4098" name="Picture 2" title="Screenshot closeup of the NIH Data Book sec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67950" cy="719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Placeholder 4"/>
          <p:cNvSpPr>
            <a:spLocks noGrp="1"/>
          </p:cNvSpPr>
          <p:nvPr>
            <p:ph type="body" sz="quarter" idx="11"/>
          </p:nvPr>
        </p:nvSpPr>
        <p:spPr>
          <a:xfrm>
            <a:off x="0" y="4007491"/>
            <a:ext cx="2514600" cy="2012309"/>
          </a:xfrm>
          <a:effectLst>
            <a:outerShdw blurRad="50800" dist="38100" dir="5400000" algn="t" rotWithShape="0">
              <a:prstClr val="black">
                <a:alpha val="40000"/>
              </a:prstClr>
            </a:outerShdw>
          </a:effectLst>
        </p:spPr>
        <p:txBody>
          <a:bodyPr>
            <a:normAutofit lnSpcReduction="10000"/>
          </a:bodyPr>
          <a:lstStyle/>
          <a:p>
            <a:r>
              <a:rPr lang="en-US" dirty="0" smtClean="0"/>
              <a:t>Drill down for data on these topics</a:t>
            </a:r>
          </a:p>
          <a:p>
            <a:r>
              <a:rPr lang="en-US" dirty="0" smtClean="0"/>
              <a:t>(updated annually)</a:t>
            </a:r>
            <a:endParaRPr lang="en-US" dirty="0"/>
          </a:p>
        </p:txBody>
      </p:sp>
      <p:sp>
        <p:nvSpPr>
          <p:cNvPr id="4" name="Text Placeholder 3"/>
          <p:cNvSpPr>
            <a:spLocks noGrp="1"/>
          </p:cNvSpPr>
          <p:nvPr>
            <p:ph type="body" sz="quarter" idx="10"/>
          </p:nvPr>
        </p:nvSpPr>
        <p:spPr>
          <a:xfrm>
            <a:off x="609600" y="7848600"/>
            <a:ext cx="3124200" cy="1219200"/>
          </a:xfrm>
        </p:spPr>
        <p:txBody>
          <a:bodyPr>
            <a:normAutofit fontScale="25000" lnSpcReduction="20000"/>
          </a:bodyPr>
          <a:lstStyle/>
          <a:p>
            <a:pPr fontAlgn="ctr"/>
            <a:r>
              <a:rPr lang="en-US" dirty="0" smtClean="0"/>
              <a:t>NIH Data Book sections NIH </a:t>
            </a:r>
            <a:r>
              <a:rPr lang="en-US" dirty="0"/>
              <a:t>Budget History</a:t>
            </a:r>
            <a:endParaRPr lang="en-US" b="0" dirty="0"/>
          </a:p>
          <a:p>
            <a:pPr fontAlgn="ctr"/>
            <a:r>
              <a:rPr lang="en-US" dirty="0"/>
              <a:t>Research Grants</a:t>
            </a:r>
            <a:endParaRPr lang="en-US" b="0" dirty="0"/>
          </a:p>
          <a:p>
            <a:pPr fontAlgn="ctr"/>
            <a:r>
              <a:rPr lang="en-US" dirty="0"/>
              <a:t>Small Business Research (SBIR / STTR)</a:t>
            </a:r>
            <a:endParaRPr lang="en-US" b="0" dirty="0"/>
          </a:p>
          <a:p>
            <a:pPr fontAlgn="ctr"/>
            <a:r>
              <a:rPr lang="en-US" dirty="0"/>
              <a:t>Success Rates and Funding Rates</a:t>
            </a:r>
            <a:endParaRPr lang="en-US" b="0" dirty="0"/>
          </a:p>
          <a:p>
            <a:pPr fontAlgn="ctr"/>
            <a:r>
              <a:rPr lang="en-US" dirty="0"/>
              <a:t>NIH Peer Review</a:t>
            </a:r>
            <a:endParaRPr lang="en-US" b="0" dirty="0"/>
          </a:p>
          <a:p>
            <a:pPr fontAlgn="ctr"/>
            <a:r>
              <a:rPr lang="en-US" dirty="0"/>
              <a:t>The NIH-Funded Research Workforce</a:t>
            </a:r>
            <a:endParaRPr lang="en-US" b="0" dirty="0"/>
          </a:p>
          <a:p>
            <a:pPr fontAlgn="ctr"/>
            <a:r>
              <a:rPr lang="en-US" b="0" dirty="0"/>
              <a:t>New NIH Investigators</a:t>
            </a:r>
          </a:p>
          <a:p>
            <a:pPr fontAlgn="ctr"/>
            <a:r>
              <a:rPr lang="en-US" b="0" dirty="0"/>
              <a:t>Data by Gender</a:t>
            </a:r>
          </a:p>
          <a:p>
            <a:pPr fontAlgn="ctr"/>
            <a:r>
              <a:rPr lang="en-US" b="0" dirty="0"/>
              <a:t>Trends in Research Career Development (K) Awards</a:t>
            </a:r>
          </a:p>
          <a:p>
            <a:pPr fontAlgn="ctr"/>
            <a:r>
              <a:rPr lang="en-US" b="0" dirty="0"/>
              <a:t>NIH Research Training Grants and Fellowships</a:t>
            </a:r>
          </a:p>
          <a:p>
            <a:pPr fontAlgn="ctr"/>
            <a:r>
              <a:rPr lang="en-US" b="0" dirty="0"/>
              <a:t>NIH-Supported Ph.D. Recipients</a:t>
            </a:r>
          </a:p>
          <a:p>
            <a:pPr fontAlgn="ctr"/>
            <a:r>
              <a:rPr lang="en-US" dirty="0"/>
              <a:t>National Statistics on Graduate Students in the Biomedical, Behavioral, Social, and Clinical Sciences</a:t>
            </a:r>
            <a:endParaRPr lang="en-US" b="0" dirty="0"/>
          </a:p>
          <a:p>
            <a:pPr fontAlgn="ctr"/>
            <a:r>
              <a:rPr lang="en-US" dirty="0"/>
              <a:t>National Statistics on Postdoctorates in the Biomedical, Behavioral, Social, and Clinical Sciences</a:t>
            </a:r>
            <a:endParaRPr lang="en-US" b="0" dirty="0"/>
          </a:p>
        </p:txBody>
      </p:sp>
      <p:sp>
        <p:nvSpPr>
          <p:cNvPr id="8" name="Line 4" title="Arrow pointing to list of sections in NIH databook"/>
          <p:cNvSpPr>
            <a:spLocks noChangeShapeType="1"/>
          </p:cNvSpPr>
          <p:nvPr/>
        </p:nvSpPr>
        <p:spPr bwMode="auto">
          <a:xfrm flipV="1">
            <a:off x="1981201" y="3595686"/>
            <a:ext cx="838200" cy="366713"/>
          </a:xfrm>
          <a:prstGeom prst="line">
            <a:avLst/>
          </a:prstGeom>
          <a:noFill/>
          <a:ln w="889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4823341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screenshot of a chart of success rates shown on RePORT"/>
          <p:cNvPicPr>
            <a:picLocks noChangeAspect="1"/>
          </p:cNvPicPr>
          <p:nvPr/>
        </p:nvPicPr>
        <p:blipFill>
          <a:blip r:embed="rId2"/>
          <a:stretch>
            <a:fillRect/>
          </a:stretch>
        </p:blipFill>
        <p:spPr>
          <a:xfrm>
            <a:off x="1" y="0"/>
            <a:ext cx="9067800" cy="6271535"/>
          </a:xfrm>
          <a:prstGeom prst="rect">
            <a:avLst/>
          </a:prstGeom>
        </p:spPr>
      </p:pic>
      <p:sp>
        <p:nvSpPr>
          <p:cNvPr id="4" name="Text Placeholder 3"/>
          <p:cNvSpPr>
            <a:spLocks noGrp="1"/>
          </p:cNvSpPr>
          <p:nvPr>
            <p:ph type="body" sz="quarter" idx="11"/>
          </p:nvPr>
        </p:nvSpPr>
        <p:spPr>
          <a:xfrm>
            <a:off x="2209800" y="1828800"/>
            <a:ext cx="2667000" cy="1219200"/>
          </a:xfrm>
          <a:effectLst>
            <a:outerShdw blurRad="50800" dist="38100" dir="2700000" algn="tl" rotWithShape="0">
              <a:prstClr val="black">
                <a:alpha val="40000"/>
              </a:prstClr>
            </a:outerShdw>
          </a:effectLst>
        </p:spPr>
        <p:txBody>
          <a:bodyPr>
            <a:normAutofit lnSpcReduction="10000"/>
          </a:bodyPr>
          <a:lstStyle/>
          <a:p>
            <a:r>
              <a:rPr lang="en-US" dirty="0" smtClean="0"/>
              <a:t>Export slides directly into PowerPoint</a:t>
            </a:r>
            <a:endParaRPr lang="en-US" dirty="0"/>
          </a:p>
        </p:txBody>
      </p:sp>
      <p:sp>
        <p:nvSpPr>
          <p:cNvPr id="2" name="Title 1"/>
          <p:cNvSpPr>
            <a:spLocks noGrp="1"/>
          </p:cNvSpPr>
          <p:nvPr>
            <p:ph type="title"/>
          </p:nvPr>
        </p:nvSpPr>
        <p:spPr>
          <a:xfrm>
            <a:off x="609600" y="-1828800"/>
            <a:ext cx="8229600" cy="1143000"/>
          </a:xfrm>
        </p:spPr>
        <p:txBody>
          <a:bodyPr>
            <a:normAutofit fontScale="90000"/>
          </a:bodyPr>
          <a:lstStyle/>
          <a:p>
            <a:r>
              <a:rPr lang="en-US" dirty="0" smtClean="0"/>
              <a:t>Example of NIH Data Book chart and data</a:t>
            </a:r>
            <a:endParaRPr lang="en-US" dirty="0"/>
          </a:p>
        </p:txBody>
      </p:sp>
      <p:sp>
        <p:nvSpPr>
          <p:cNvPr id="3" name="Text Placeholder 2"/>
          <p:cNvSpPr>
            <a:spLocks noGrp="1"/>
          </p:cNvSpPr>
          <p:nvPr>
            <p:ph type="body" sz="quarter" idx="10"/>
          </p:nvPr>
        </p:nvSpPr>
        <p:spPr>
          <a:xfrm>
            <a:off x="5410200" y="3124200"/>
            <a:ext cx="3124200" cy="1219200"/>
          </a:xfrm>
          <a:prstGeom prst="wedgeRoundRectCallout">
            <a:avLst>
              <a:gd name="adj1" fmla="val -38269"/>
              <a:gd name="adj2" fmla="val 72075"/>
              <a:gd name="adj3" fmla="val 16667"/>
            </a:avLst>
          </a:prstGeom>
        </p:spPr>
        <p:txBody>
          <a:bodyPr/>
          <a:lstStyle/>
          <a:p>
            <a:r>
              <a:rPr lang="en-US" dirty="0" smtClean="0"/>
              <a:t>Show me the numbers!</a:t>
            </a:r>
            <a:endParaRPr lang="en-US" dirty="0"/>
          </a:p>
        </p:txBody>
      </p:sp>
      <p:sp>
        <p:nvSpPr>
          <p:cNvPr id="6" name="Line 4" title="Arrow pointing to list of sections in NIH databook"/>
          <p:cNvSpPr>
            <a:spLocks noChangeShapeType="1"/>
          </p:cNvSpPr>
          <p:nvPr/>
        </p:nvSpPr>
        <p:spPr bwMode="auto">
          <a:xfrm flipV="1">
            <a:off x="4953000" y="1828800"/>
            <a:ext cx="2286000" cy="183356"/>
          </a:xfrm>
          <a:prstGeom prst="line">
            <a:avLst/>
          </a:prstGeom>
          <a:noFill/>
          <a:ln w="889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9" name="Picture 8" title="NIH data book table of success rates"/>
          <p:cNvPicPr>
            <a:picLocks noChangeAspect="1"/>
          </p:cNvPicPr>
          <p:nvPr/>
        </p:nvPicPr>
        <p:blipFill>
          <a:blip r:embed="rId3"/>
          <a:stretch>
            <a:fillRect/>
          </a:stretch>
        </p:blipFill>
        <p:spPr>
          <a:xfrm>
            <a:off x="-71436" y="1066800"/>
            <a:ext cx="9431110" cy="4419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9698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3" grpId="0" uiExpand="1" build="p"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title="Screenshot of RePORT homepage with Categorical Spending highlighted in main navigation ba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94" r="2340" b="7495"/>
          <a:stretch/>
        </p:blipFill>
        <p:spPr bwMode="auto">
          <a:xfrm>
            <a:off x="0" y="8107"/>
            <a:ext cx="9144000" cy="6849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400" y="-2133600"/>
            <a:ext cx="8229600" cy="1143000"/>
          </a:xfrm>
        </p:spPr>
        <p:txBody>
          <a:bodyPr/>
          <a:lstStyle/>
          <a:p>
            <a:r>
              <a:rPr lang="en-US" dirty="0" smtClean="0"/>
              <a:t>Categorical Spending</a:t>
            </a:r>
            <a:endParaRPr lang="en-US" dirty="0"/>
          </a:p>
        </p:txBody>
      </p:sp>
      <p:sp>
        <p:nvSpPr>
          <p:cNvPr id="3" name="Text Placeholder 2"/>
          <p:cNvSpPr>
            <a:spLocks noGrp="1"/>
          </p:cNvSpPr>
          <p:nvPr>
            <p:ph type="body" sz="quarter" idx="10"/>
          </p:nvPr>
        </p:nvSpPr>
        <p:spPr>
          <a:xfrm>
            <a:off x="609600" y="5029200"/>
            <a:ext cx="3581400" cy="1600200"/>
          </a:xfrm>
          <a:prstGeom prst="wedgeRoundRectCallout">
            <a:avLst>
              <a:gd name="adj1" fmla="val 54796"/>
              <a:gd name="adj2" fmla="val -103078"/>
              <a:gd name="adj3" fmla="val 16667"/>
            </a:avLst>
          </a:prstGeom>
        </p:spPr>
        <p:txBody>
          <a:bodyPr>
            <a:normAutofit fontScale="92500" lnSpcReduction="10000"/>
          </a:bodyPr>
          <a:lstStyle/>
          <a:p>
            <a:r>
              <a:rPr lang="en-US" dirty="0" smtClean="0"/>
              <a:t>How much did NIH spend on a particular disease or research area?</a:t>
            </a:r>
            <a:endParaRPr lang="en-US" dirty="0"/>
          </a:p>
        </p:txBody>
      </p:sp>
      <p:sp>
        <p:nvSpPr>
          <p:cNvPr id="4" name="Text Placeholder 3"/>
          <p:cNvSpPr>
            <a:spLocks noGrp="1"/>
          </p:cNvSpPr>
          <p:nvPr>
            <p:ph type="body" sz="quarter" idx="11"/>
          </p:nvPr>
        </p:nvSpPr>
        <p:spPr>
          <a:xfrm>
            <a:off x="5791200" y="3352800"/>
            <a:ext cx="3124200" cy="3394372"/>
          </a:xfrm>
          <a:effectLst>
            <a:outerShdw blurRad="50800" dist="38100" dir="2700000" algn="tl" rotWithShape="0">
              <a:prstClr val="black">
                <a:alpha val="40000"/>
              </a:prstClr>
            </a:outerShdw>
          </a:effectLst>
        </p:spPr>
        <p:txBody>
          <a:bodyPr>
            <a:noAutofit/>
          </a:bodyPr>
          <a:lstStyle/>
          <a:p>
            <a:r>
              <a:rPr lang="en-US" sz="2800" dirty="0" smtClean="0"/>
              <a:t>Annual funding for </a:t>
            </a:r>
            <a:r>
              <a:rPr lang="en-US" sz="2800" dirty="0"/>
              <a:t>various research, condition, and disease categories</a:t>
            </a:r>
          </a:p>
        </p:txBody>
      </p:sp>
    </p:spTree>
    <p:extLst>
      <p:ext uri="{BB962C8B-B14F-4D97-AF65-F5344CB8AC3E}">
        <p14:creationId xmlns:p14="http://schemas.microsoft.com/office/powerpoint/2010/main" val="2694834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825999" y="-1"/>
            <a:ext cx="4318001" cy="2095225"/>
          </a:xfrm>
          <a:solidFill>
            <a:schemeClr val="bg1"/>
          </a:solidFill>
        </p:spPr>
        <p:txBody>
          <a:bodyPr>
            <a:normAutofit fontScale="90000"/>
          </a:bodyPr>
          <a:lstStyle/>
          <a:p>
            <a:r>
              <a:rPr lang="en-US" dirty="0"/>
              <a:t>Key facts </a:t>
            </a:r>
            <a:br>
              <a:rPr lang="en-US" dirty="0"/>
            </a:br>
            <a:r>
              <a:rPr lang="en-US" dirty="0"/>
              <a:t>&amp; figures:</a:t>
            </a:r>
            <a:br>
              <a:rPr lang="en-US" dirty="0"/>
            </a:br>
            <a:r>
              <a:rPr lang="en-US" dirty="0"/>
              <a:t>Research areas, diseases &amp; conditions</a:t>
            </a:r>
            <a:br>
              <a:rPr lang="en-US" dirty="0"/>
            </a:br>
            <a:endParaRPr lang="en-US" dirty="0"/>
          </a:p>
        </p:txBody>
      </p:sp>
      <p:sp>
        <p:nvSpPr>
          <p:cNvPr id="3" name="Text Placeholder 2"/>
          <p:cNvSpPr>
            <a:spLocks noGrp="1"/>
          </p:cNvSpPr>
          <p:nvPr>
            <p:ph type="body" sz="quarter" idx="4294967295"/>
          </p:nvPr>
        </p:nvSpPr>
        <p:spPr>
          <a:xfrm>
            <a:off x="0" y="2389188"/>
            <a:ext cx="1960563" cy="711200"/>
          </a:xfrm>
          <a:prstGeom prst="wedgeRoundRectCallout">
            <a:avLst>
              <a:gd name="adj1" fmla="val 54796"/>
              <a:gd name="adj2" fmla="val -103078"/>
              <a:gd name="adj3" fmla="val 16667"/>
            </a:avLst>
          </a:prstGeom>
        </p:spPr>
        <p:txBody>
          <a:bodyPr>
            <a:normAutofit fontScale="62500" lnSpcReduction="20000"/>
          </a:bodyPr>
          <a:lstStyle/>
          <a:p>
            <a:r>
              <a:rPr lang="en-US" dirty="0" smtClean="0"/>
              <a:t>How much did NIH spend on a particular disease or research area?</a:t>
            </a:r>
            <a:endParaRPr lang="en-US" dirty="0"/>
          </a:p>
        </p:txBody>
      </p:sp>
      <p:grpSp>
        <p:nvGrpSpPr>
          <p:cNvPr id="4" name="Group 3" title="screenshot of RCDC categorical spending page"/>
          <p:cNvGrpSpPr/>
          <p:nvPr/>
        </p:nvGrpSpPr>
        <p:grpSpPr>
          <a:xfrm>
            <a:off x="50800" y="1588"/>
            <a:ext cx="9804400" cy="9406645"/>
            <a:chOff x="50800" y="0"/>
            <a:chExt cx="9804400" cy="9406645"/>
          </a:xfrm>
        </p:grpSpPr>
        <p:pic>
          <p:nvPicPr>
            <p:cNvPr id="7170" name="Picture 2" title="Screenshot of RePORT homepage with Categorical Spending highlighted in main navigation ba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94" r="2340" b="7495"/>
            <a:stretch/>
          </p:blipFill>
          <p:spPr bwMode="auto">
            <a:xfrm>
              <a:off x="50800" y="0"/>
              <a:ext cx="4388804" cy="3287712"/>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4" title="screenshot of RCDC categorical spending page"/>
            <p:cNvPicPr>
              <a:picLocks noChangeAspect="1"/>
            </p:cNvPicPr>
            <p:nvPr/>
          </p:nvPicPr>
          <p:blipFill>
            <a:blip r:embed="rId4"/>
            <a:stretch>
              <a:fillRect/>
            </a:stretch>
          </p:blipFill>
          <p:spPr>
            <a:xfrm>
              <a:off x="2921000" y="2080937"/>
              <a:ext cx="6934200" cy="7325708"/>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40346867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400" dirty="0" smtClean="0"/>
              <a:t>Objectives of this session:		</a:t>
            </a:r>
            <a:endParaRPr lang="en-US" sz="4400" dirty="0"/>
          </a:p>
        </p:txBody>
      </p:sp>
      <p:sp>
        <p:nvSpPr>
          <p:cNvPr id="5" name="Content Placeholder 4"/>
          <p:cNvSpPr>
            <a:spLocks noGrp="1"/>
          </p:cNvSpPr>
          <p:nvPr>
            <p:ph idx="1"/>
          </p:nvPr>
        </p:nvSpPr>
        <p:spPr>
          <a:xfrm>
            <a:off x="457200" y="1630680"/>
            <a:ext cx="8229600" cy="4389120"/>
          </a:xfrm>
        </p:spPr>
        <p:txBody>
          <a:bodyPr>
            <a:noAutofit/>
          </a:bodyPr>
          <a:lstStyle/>
          <a:p>
            <a:pPr marL="0" indent="0">
              <a:buNone/>
            </a:pPr>
            <a:r>
              <a:rPr lang="en-US" sz="2000" dirty="0" smtClean="0"/>
              <a:t>Helping you:</a:t>
            </a:r>
          </a:p>
          <a:p>
            <a:endParaRPr lang="en-US" sz="2000" dirty="0" smtClean="0"/>
          </a:p>
          <a:p>
            <a:pPr>
              <a:spcBef>
                <a:spcPts val="0"/>
              </a:spcBef>
              <a:spcAft>
                <a:spcPts val="1200"/>
              </a:spcAft>
            </a:pPr>
            <a:r>
              <a:rPr lang="en-US" sz="2000" dirty="0"/>
              <a:t>Understand the types of research project and funding information you can find on </a:t>
            </a:r>
            <a:r>
              <a:rPr lang="en-US" sz="2000" dirty="0" smtClean="0"/>
              <a:t>RePORT</a:t>
            </a:r>
            <a:endParaRPr lang="en-US" sz="2000" dirty="0"/>
          </a:p>
          <a:p>
            <a:pPr>
              <a:spcBef>
                <a:spcPts val="0"/>
              </a:spcBef>
              <a:spcAft>
                <a:spcPts val="1200"/>
              </a:spcAft>
            </a:pPr>
            <a:r>
              <a:rPr lang="en-US" sz="2000" dirty="0"/>
              <a:t>Gain familiarity with </a:t>
            </a:r>
            <a:r>
              <a:rPr lang="en-US" sz="2000" dirty="0" err="1"/>
              <a:t>RePORT’s</a:t>
            </a:r>
            <a:r>
              <a:rPr lang="en-US" sz="2000" dirty="0"/>
              <a:t> search and data visualization </a:t>
            </a:r>
            <a:r>
              <a:rPr lang="en-US" sz="2000" dirty="0" smtClean="0"/>
              <a:t>tools</a:t>
            </a:r>
            <a:endParaRPr lang="en-US" sz="2000" dirty="0"/>
          </a:p>
          <a:p>
            <a:pPr>
              <a:spcBef>
                <a:spcPts val="0"/>
              </a:spcBef>
              <a:spcAft>
                <a:spcPts val="1200"/>
              </a:spcAft>
            </a:pPr>
            <a:r>
              <a:rPr lang="en-US" sz="2000" dirty="0" smtClean="0"/>
              <a:t>Use this information to your advantage!</a:t>
            </a:r>
          </a:p>
          <a:p>
            <a:pPr lvl="1">
              <a:spcBef>
                <a:spcPts val="0"/>
              </a:spcBef>
              <a:spcAft>
                <a:spcPts val="1200"/>
              </a:spcAft>
            </a:pPr>
            <a:r>
              <a:rPr lang="en-US" sz="1800" dirty="0"/>
              <a:t>determine which NIH institutes and types of programs are supporting your research topics of </a:t>
            </a:r>
            <a:r>
              <a:rPr lang="en-US" sz="1800" dirty="0" smtClean="0"/>
              <a:t>interest</a:t>
            </a:r>
            <a:endParaRPr lang="en-US" sz="1800" dirty="0"/>
          </a:p>
          <a:p>
            <a:pPr lvl="1">
              <a:spcBef>
                <a:spcPts val="0"/>
              </a:spcBef>
              <a:spcAft>
                <a:spcPts val="1200"/>
              </a:spcAft>
            </a:pPr>
            <a:r>
              <a:rPr lang="en-US" sz="1800" dirty="0"/>
              <a:t>identify existing projects that NIH funds related to your research topics of </a:t>
            </a:r>
            <a:r>
              <a:rPr lang="en-US" sz="1800" dirty="0" smtClean="0"/>
              <a:t>interest</a:t>
            </a:r>
            <a:endParaRPr lang="en-US" sz="1800" dirty="0"/>
          </a:p>
          <a:p>
            <a:pPr lvl="1">
              <a:spcBef>
                <a:spcPts val="0"/>
              </a:spcBef>
              <a:spcAft>
                <a:spcPts val="1200"/>
              </a:spcAft>
            </a:pPr>
            <a:r>
              <a:rPr lang="en-US" sz="1800" dirty="0" smtClean="0"/>
              <a:t>determine which NIH </a:t>
            </a:r>
            <a:r>
              <a:rPr lang="en-US" sz="1800" dirty="0"/>
              <a:t>study sections review applications in specific </a:t>
            </a:r>
            <a:r>
              <a:rPr lang="en-US" sz="1800" dirty="0" smtClean="0"/>
              <a:t>fields</a:t>
            </a:r>
          </a:p>
          <a:p>
            <a:pPr lvl="1">
              <a:spcBef>
                <a:spcPts val="0"/>
              </a:spcBef>
              <a:spcAft>
                <a:spcPts val="1200"/>
              </a:spcAft>
            </a:pPr>
            <a:r>
              <a:rPr lang="en-US" sz="1800" dirty="0"/>
              <a:t>a</a:t>
            </a:r>
            <a:r>
              <a:rPr lang="en-US" sz="1800" dirty="0" smtClean="0"/>
              <a:t>nd much more….</a:t>
            </a:r>
            <a:endParaRPr lang="en-US" sz="1800" dirty="0"/>
          </a:p>
          <a:p>
            <a:pPr lvl="1"/>
            <a:endParaRPr lang="en-US" sz="1800" dirty="0" smtClean="0"/>
          </a:p>
          <a:p>
            <a:pPr lvl="1"/>
            <a:endParaRPr lang="en-US" sz="1800" dirty="0" smtClean="0"/>
          </a:p>
          <a:p>
            <a:endParaRPr lang="en-US" sz="2000" dirty="0"/>
          </a:p>
        </p:txBody>
      </p:sp>
    </p:spTree>
    <p:extLst>
      <p:ext uri="{BB962C8B-B14F-4D97-AF65-F5344CB8AC3E}">
        <p14:creationId xmlns:p14="http://schemas.microsoft.com/office/powerpoint/2010/main" val="300378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250"/>
                                        <p:tgtEl>
                                          <p:spTgt spid="5">
                                            <p:txEl>
                                              <p:pRg st="2" end="2"/>
                                            </p:txEl>
                                          </p:spTgt>
                                        </p:tgtEl>
                                      </p:cBhvr>
                                    </p:animEffect>
                                    <p:anim calcmode="lin" valueType="num">
                                      <p:cBhvr>
                                        <p:cTn id="8" dur="25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25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animEffect transition="in" filter="fade">
                                      <p:cBhvr>
                                        <p:cTn id="14" dur="250"/>
                                        <p:tgtEl>
                                          <p:spTgt spid="5">
                                            <p:txEl>
                                              <p:pRg st="3" end="3"/>
                                            </p:txEl>
                                          </p:spTgt>
                                        </p:tgtEl>
                                      </p:cBhvr>
                                    </p:animEffect>
                                    <p:anim calcmode="lin" valueType="num">
                                      <p:cBhvr>
                                        <p:cTn id="15" dur="25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6" dur="25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250"/>
                                        <p:tgtEl>
                                          <p:spTgt spid="5">
                                            <p:txEl>
                                              <p:pRg st="4" end="4"/>
                                            </p:txEl>
                                          </p:spTgt>
                                        </p:tgtEl>
                                      </p:cBhvr>
                                    </p:animEffect>
                                    <p:anim calcmode="lin" valueType="num">
                                      <p:cBhvr>
                                        <p:cTn id="22" dur="25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25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250"/>
                                        <p:tgtEl>
                                          <p:spTgt spid="5">
                                            <p:txEl>
                                              <p:pRg st="5" end="5"/>
                                            </p:txEl>
                                          </p:spTgt>
                                        </p:tgtEl>
                                      </p:cBhvr>
                                    </p:animEffect>
                                    <p:anim calcmode="lin" valueType="num">
                                      <p:cBhvr>
                                        <p:cTn id="29" dur="25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0" dur="25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fade">
                                      <p:cBhvr>
                                        <p:cTn id="35" dur="250"/>
                                        <p:tgtEl>
                                          <p:spTgt spid="5">
                                            <p:txEl>
                                              <p:pRg st="6" end="6"/>
                                            </p:txEl>
                                          </p:spTgt>
                                        </p:tgtEl>
                                      </p:cBhvr>
                                    </p:animEffect>
                                    <p:anim calcmode="lin" valueType="num">
                                      <p:cBhvr>
                                        <p:cTn id="36" dur="25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7" dur="25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250"/>
                                        <p:tgtEl>
                                          <p:spTgt spid="5">
                                            <p:txEl>
                                              <p:pRg st="7" end="7"/>
                                            </p:txEl>
                                          </p:spTgt>
                                        </p:tgtEl>
                                      </p:cBhvr>
                                    </p:animEffect>
                                    <p:anim calcmode="lin" valueType="num">
                                      <p:cBhvr>
                                        <p:cTn id="43" dur="25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44" dur="25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8" end="8"/>
                                            </p:txEl>
                                          </p:spTgt>
                                        </p:tgtEl>
                                        <p:attrNameLst>
                                          <p:attrName>style.visibility</p:attrName>
                                        </p:attrNameLst>
                                      </p:cBhvr>
                                      <p:to>
                                        <p:strVal val="visible"/>
                                      </p:to>
                                    </p:set>
                                    <p:animEffect transition="in" filter="fade">
                                      <p:cBhvr>
                                        <p:cTn id="49" dur="250"/>
                                        <p:tgtEl>
                                          <p:spTgt spid="5">
                                            <p:txEl>
                                              <p:pRg st="8" end="8"/>
                                            </p:txEl>
                                          </p:spTgt>
                                        </p:tgtEl>
                                      </p:cBhvr>
                                    </p:animEffect>
                                    <p:anim calcmode="lin" valueType="num">
                                      <p:cBhvr>
                                        <p:cTn id="50" dur="25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51" dur="25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title="Screenshot of ExPORT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0"/>
            <a:ext cx="918332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09600" y="-2819400"/>
            <a:ext cx="8229600" cy="1143000"/>
          </a:xfrm>
        </p:spPr>
        <p:txBody>
          <a:bodyPr/>
          <a:lstStyle/>
          <a:p>
            <a:r>
              <a:rPr lang="en-US" dirty="0" err="1" smtClean="0"/>
              <a:t>ExPORTER</a:t>
            </a:r>
            <a:endParaRPr lang="en-US" dirty="0"/>
          </a:p>
        </p:txBody>
      </p:sp>
      <p:sp>
        <p:nvSpPr>
          <p:cNvPr id="4" name="Text Placeholder 3"/>
          <p:cNvSpPr>
            <a:spLocks noGrp="1"/>
          </p:cNvSpPr>
          <p:nvPr>
            <p:ph type="body" sz="quarter" idx="11"/>
          </p:nvPr>
        </p:nvSpPr>
        <p:spPr>
          <a:xfrm>
            <a:off x="2514600" y="1905000"/>
            <a:ext cx="3733800" cy="1828800"/>
          </a:xfrm>
          <a:effectLst>
            <a:outerShdw blurRad="50800" dist="38100" dir="2700000" algn="tl" rotWithShape="0">
              <a:prstClr val="black">
                <a:alpha val="40000"/>
              </a:prstClr>
            </a:outerShdw>
          </a:effectLst>
        </p:spPr>
        <p:txBody>
          <a:bodyPr>
            <a:normAutofit/>
          </a:bodyPr>
          <a:lstStyle/>
          <a:p>
            <a:r>
              <a:rPr lang="en-US" altLang="en-US" sz="2400" dirty="0"/>
              <a:t>Use </a:t>
            </a:r>
            <a:r>
              <a:rPr lang="en-US" altLang="en-US" sz="2400" dirty="0" err="1"/>
              <a:t>ExPORTER</a:t>
            </a:r>
            <a:r>
              <a:rPr lang="en-US" altLang="en-US" sz="2400" dirty="0"/>
              <a:t> to get the data to do your own detailed </a:t>
            </a:r>
            <a:r>
              <a:rPr lang="en-US" altLang="en-US" sz="2400" dirty="0" smtClean="0"/>
              <a:t>analysis</a:t>
            </a:r>
            <a:endParaRPr lang="en-US" altLang="en-US" sz="2400" dirty="0"/>
          </a:p>
        </p:txBody>
      </p:sp>
    </p:spTree>
    <p:extLst>
      <p:ext uri="{BB962C8B-B14F-4D97-AF65-F5344CB8AC3E}">
        <p14:creationId xmlns:p14="http://schemas.microsoft.com/office/powerpoint/2010/main" val="22787338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title="Screenshot of RePORT tutorials p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1828800"/>
            <a:ext cx="8229600" cy="1143000"/>
          </a:xfrm>
        </p:spPr>
        <p:txBody>
          <a:bodyPr/>
          <a:lstStyle/>
          <a:p>
            <a:r>
              <a:rPr lang="en-US" dirty="0" smtClean="0"/>
              <a:t>RePORT tutorials and help</a:t>
            </a:r>
            <a:endParaRPr lang="en-US" dirty="0"/>
          </a:p>
        </p:txBody>
      </p:sp>
      <p:sp>
        <p:nvSpPr>
          <p:cNvPr id="6" name="Text Placeholder 5"/>
          <p:cNvSpPr>
            <a:spLocks noGrp="1"/>
          </p:cNvSpPr>
          <p:nvPr>
            <p:ph type="body" sz="quarter" idx="11"/>
          </p:nvPr>
        </p:nvSpPr>
        <p:spPr>
          <a:xfrm>
            <a:off x="4953000" y="1295398"/>
            <a:ext cx="4038600" cy="1676401"/>
          </a:xfrm>
          <a:effectLst>
            <a:outerShdw blurRad="50800" dist="38100" dir="2700000" algn="tl" rotWithShape="0">
              <a:prstClr val="black">
                <a:alpha val="40000"/>
              </a:prstClr>
            </a:outerShdw>
          </a:effectLst>
        </p:spPr>
        <p:txBody>
          <a:bodyPr>
            <a:noAutofit/>
          </a:bodyPr>
          <a:lstStyle/>
          <a:p>
            <a:r>
              <a:rPr lang="en-US" sz="2800" dirty="0" smtClean="0"/>
              <a:t>Video tutorials are available to help you with the RePORT website and tools!</a:t>
            </a:r>
            <a:endParaRPr lang="en-US" sz="2800" dirty="0"/>
          </a:p>
        </p:txBody>
      </p:sp>
    </p:spTree>
    <p:extLst>
      <p:ext uri="{BB962C8B-B14F-4D97-AF65-F5344CB8AC3E}">
        <p14:creationId xmlns:p14="http://schemas.microsoft.com/office/powerpoint/2010/main" val="38461455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04800"/>
            <a:ext cx="8229600" cy="1143000"/>
          </a:xfrm>
        </p:spPr>
        <p:txBody>
          <a:bodyPr>
            <a:normAutofit/>
          </a:bodyPr>
          <a:lstStyle/>
          <a:p>
            <a:r>
              <a:rPr lang="en-US" dirty="0"/>
              <a:t>Federal </a:t>
            </a:r>
            <a:r>
              <a:rPr lang="en-US" dirty="0" err="1"/>
              <a:t>RePORTER</a:t>
            </a:r>
            <a:r>
              <a:rPr lang="en-US" dirty="0"/>
              <a:t> </a:t>
            </a:r>
          </a:p>
        </p:txBody>
      </p:sp>
      <p:sp>
        <p:nvSpPr>
          <p:cNvPr id="6" name="Content Placeholder 5"/>
          <p:cNvSpPr>
            <a:spLocks noGrp="1"/>
          </p:cNvSpPr>
          <p:nvPr>
            <p:ph idx="1"/>
          </p:nvPr>
        </p:nvSpPr>
        <p:spPr>
          <a:xfrm>
            <a:off x="457200" y="1447800"/>
            <a:ext cx="8229600" cy="4389120"/>
          </a:xfrm>
        </p:spPr>
        <p:txBody>
          <a:bodyPr/>
          <a:lstStyle/>
          <a:p>
            <a:pPr lvl="0"/>
            <a:r>
              <a:rPr lang="en-US" sz="2400" dirty="0" smtClean="0">
                <a:hlinkClick r:id="rId3" tooltip="Link to the Federal RePORTER website"/>
              </a:rPr>
              <a:t>http</a:t>
            </a:r>
            <a:r>
              <a:rPr lang="en-US" sz="2400" dirty="0">
                <a:hlinkClick r:id="rId3" tooltip="Link to the Federal RePORTER website"/>
              </a:rPr>
              <a:t>://federalreporter.nih.gov</a:t>
            </a:r>
            <a:r>
              <a:rPr lang="en-US" sz="2400" dirty="0" smtClean="0">
                <a:hlinkClick r:id="rId3" tooltip="Link to the Federal RePORTER website"/>
              </a:rPr>
              <a:t>/</a:t>
            </a:r>
            <a:endParaRPr lang="en-US" sz="2400" dirty="0" smtClean="0"/>
          </a:p>
          <a:p>
            <a:pPr lvl="0"/>
            <a:endParaRPr lang="en-US" sz="2400" dirty="0"/>
          </a:p>
          <a:p>
            <a:r>
              <a:rPr lang="en-US" sz="2400" dirty="0" smtClean="0"/>
              <a:t>Trans-federal agency </a:t>
            </a:r>
            <a:r>
              <a:rPr lang="en-US" sz="2400" dirty="0"/>
              <a:t>searchable database of science </a:t>
            </a:r>
            <a:r>
              <a:rPr lang="en-US" sz="2400" dirty="0" smtClean="0"/>
              <a:t>awards</a:t>
            </a:r>
          </a:p>
          <a:p>
            <a:endParaRPr lang="en-US" sz="2400" dirty="0" smtClean="0"/>
          </a:p>
          <a:p>
            <a:r>
              <a:rPr lang="en-US" sz="2400" dirty="0"/>
              <a:t>STAR </a:t>
            </a:r>
            <a:r>
              <a:rPr lang="en-US" sz="2400" dirty="0" smtClean="0"/>
              <a:t>METRICS</a:t>
            </a:r>
            <a:r>
              <a:rPr lang="en-US" sz="2400" baseline="30000" dirty="0" smtClean="0"/>
              <a:t>:</a:t>
            </a:r>
            <a:r>
              <a:rPr lang="en-US" sz="2400" dirty="0" smtClean="0"/>
              <a:t> a </a:t>
            </a:r>
            <a:r>
              <a:rPr lang="en-US" sz="2400" dirty="0"/>
              <a:t>federal and research institution collaboration to create a repository of data and tools that will be useful to assess the impact of federal R&amp;D investments</a:t>
            </a:r>
            <a:endParaRPr lang="en-US" sz="2400" dirty="0" smtClean="0"/>
          </a:p>
        </p:txBody>
      </p:sp>
    </p:spTree>
    <p:extLst>
      <p:ext uri="{BB962C8B-B14F-4D97-AF65-F5344CB8AC3E}">
        <p14:creationId xmlns:p14="http://schemas.microsoft.com/office/powerpoint/2010/main" val="42548342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lvl="0"/>
            <a:r>
              <a:rPr lang="en-US" sz="3200" dirty="0" smtClean="0">
                <a:hlinkClick r:id="rId2"/>
              </a:rPr>
              <a:t>Screenshot of: http</a:t>
            </a:r>
            <a:r>
              <a:rPr lang="en-US" sz="3200" dirty="0">
                <a:hlinkClick r:id="rId2"/>
              </a:rPr>
              <a:t>://federalreporter.nih.gov/</a:t>
            </a:r>
            <a:endParaRPr lang="en-US" sz="3200" dirty="0"/>
          </a:p>
        </p:txBody>
      </p:sp>
      <p:pic>
        <p:nvPicPr>
          <p:cNvPr id="2" name="Picture 1" title="Screenshot of Federal RePORTER simple &quot;smart search&quot; query page"/>
          <p:cNvPicPr>
            <a:picLocks noChangeAspect="1"/>
          </p:cNvPicPr>
          <p:nvPr/>
        </p:nvPicPr>
        <p:blipFill rotWithShape="1">
          <a:blip r:embed="rId3"/>
          <a:srcRect l="19498" r="2844"/>
          <a:stretch/>
        </p:blipFill>
        <p:spPr>
          <a:xfrm>
            <a:off x="211873" y="984750"/>
            <a:ext cx="8763000" cy="3962025"/>
          </a:xfrm>
          <a:prstGeom prst="rect">
            <a:avLst/>
          </a:prstGeom>
        </p:spPr>
      </p:pic>
      <p:pic>
        <p:nvPicPr>
          <p:cNvPr id="3" name="Picture 2" title="Screenshot of Federal RePORTER advance search page"/>
          <p:cNvPicPr>
            <a:picLocks noChangeAspect="1"/>
          </p:cNvPicPr>
          <p:nvPr/>
        </p:nvPicPr>
        <p:blipFill rotWithShape="1">
          <a:blip r:embed="rId4"/>
          <a:srcRect r="1731" b="3786"/>
          <a:stretch/>
        </p:blipFill>
        <p:spPr>
          <a:xfrm>
            <a:off x="228600" y="152400"/>
            <a:ext cx="7734300" cy="6432487"/>
          </a:xfrm>
          <a:prstGeom prst="rect">
            <a:avLst/>
          </a:prstGeom>
        </p:spPr>
      </p:pic>
      <p:pic>
        <p:nvPicPr>
          <p:cNvPr id="6" name="Picture 5" title="Screenshot of Federal RePORTER advance search page with agency list showing"/>
          <p:cNvPicPr>
            <a:picLocks noChangeAspect="1"/>
          </p:cNvPicPr>
          <p:nvPr/>
        </p:nvPicPr>
        <p:blipFill rotWithShape="1">
          <a:blip r:embed="rId5"/>
          <a:srcRect l="58750" t="7320" r="9583" b="4926"/>
          <a:stretch/>
        </p:blipFill>
        <p:spPr>
          <a:xfrm>
            <a:off x="211873" y="184087"/>
            <a:ext cx="7655312" cy="6629400"/>
          </a:xfrm>
          <a:prstGeom prst="rect">
            <a:avLst/>
          </a:prstGeom>
        </p:spPr>
      </p:pic>
    </p:spTree>
    <p:extLst>
      <p:ext uri="{BB962C8B-B14F-4D97-AF65-F5344CB8AC3E}">
        <p14:creationId xmlns:p14="http://schemas.microsoft.com/office/powerpoint/2010/main" val="407880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447800"/>
            <a:ext cx="8229600" cy="1143000"/>
          </a:xfrm>
        </p:spPr>
        <p:txBody>
          <a:bodyPr/>
          <a:lstStyle/>
          <a:p>
            <a:r>
              <a:rPr lang="en-US" dirty="0" smtClean="0"/>
              <a:t>Explore!</a:t>
            </a:r>
            <a:endParaRPr lang="en-US" dirty="0"/>
          </a:p>
        </p:txBody>
      </p:sp>
      <p:sp>
        <p:nvSpPr>
          <p:cNvPr id="3" name="Content Placeholder 2"/>
          <p:cNvSpPr>
            <a:spLocks noGrp="1"/>
          </p:cNvSpPr>
          <p:nvPr>
            <p:ph sz="half" idx="1"/>
          </p:nvPr>
        </p:nvSpPr>
        <p:spPr>
          <a:xfrm>
            <a:off x="457200" y="1920085"/>
            <a:ext cx="8305800" cy="1432715"/>
          </a:xfrm>
        </p:spPr>
        <p:txBody>
          <a:bodyPr>
            <a:normAutofit/>
          </a:bodyPr>
          <a:lstStyle/>
          <a:p>
            <a:pPr>
              <a:lnSpc>
                <a:spcPct val="90000"/>
              </a:lnSpc>
              <a:spcBef>
                <a:spcPct val="0"/>
              </a:spcBef>
              <a:buNone/>
            </a:pPr>
            <a:r>
              <a:rPr lang="en-US" altLang="en-US" sz="3200" b="1" dirty="0">
                <a:solidFill>
                  <a:srgbClr val="C00000"/>
                </a:solidFill>
              </a:rPr>
              <a:t>I encourage you to </a:t>
            </a:r>
            <a:r>
              <a:rPr lang="en-US" altLang="en-US" sz="3200" b="1" dirty="0" smtClean="0">
                <a:solidFill>
                  <a:srgbClr val="C00000"/>
                </a:solidFill>
              </a:rPr>
              <a:t>explore… </a:t>
            </a:r>
            <a:endParaRPr lang="en-US" altLang="en-US" sz="3200" b="1" dirty="0">
              <a:solidFill>
                <a:srgbClr val="C00000"/>
              </a:solidFill>
            </a:endParaRPr>
          </a:p>
          <a:p>
            <a:pPr>
              <a:lnSpc>
                <a:spcPct val="90000"/>
              </a:lnSpc>
              <a:spcBef>
                <a:spcPct val="0"/>
              </a:spcBef>
              <a:buNone/>
            </a:pPr>
            <a:r>
              <a:rPr lang="en-US" altLang="en-US" sz="3200" b="1" dirty="0">
                <a:solidFill>
                  <a:srgbClr val="C00000"/>
                </a:solidFill>
              </a:rPr>
              <a:t> </a:t>
            </a:r>
          </a:p>
          <a:p>
            <a:pPr>
              <a:lnSpc>
                <a:spcPct val="90000"/>
              </a:lnSpc>
              <a:spcBef>
                <a:spcPct val="0"/>
              </a:spcBef>
              <a:buNone/>
            </a:pPr>
            <a:r>
              <a:rPr lang="en-US" altLang="en-US" sz="3200" b="1" dirty="0" smtClean="0">
                <a:solidFill>
                  <a:srgbClr val="C00000"/>
                </a:solidFill>
              </a:rPr>
              <a:t>				information </a:t>
            </a:r>
            <a:r>
              <a:rPr lang="en-US" altLang="en-US" sz="3200" b="1" dirty="0">
                <a:solidFill>
                  <a:srgbClr val="C00000"/>
                </a:solidFill>
              </a:rPr>
              <a:t>is power!</a:t>
            </a:r>
          </a:p>
          <a:p>
            <a:endParaRPr lang="en-US" sz="3200" b="1" dirty="0"/>
          </a:p>
        </p:txBody>
      </p:sp>
      <p:sp>
        <p:nvSpPr>
          <p:cNvPr id="4" name="Content Placeholder 3"/>
          <p:cNvSpPr>
            <a:spLocks noGrp="1"/>
          </p:cNvSpPr>
          <p:nvPr>
            <p:ph sz="half" idx="2"/>
          </p:nvPr>
        </p:nvSpPr>
        <p:spPr>
          <a:xfrm>
            <a:off x="533400" y="3429000"/>
            <a:ext cx="7772400" cy="2438400"/>
          </a:xfrm>
        </p:spPr>
        <p:txBody>
          <a:bodyPr>
            <a:noAutofit/>
          </a:bodyPr>
          <a:lstStyle/>
          <a:p>
            <a:pPr marL="0" lvl="0" indent="0">
              <a:spcBef>
                <a:spcPct val="0"/>
              </a:spcBef>
              <a:buClrTx/>
              <a:buSzTx/>
              <a:buNone/>
            </a:pPr>
            <a:r>
              <a:rPr lang="en-US" altLang="en-US" sz="3200" dirty="0">
                <a:solidFill>
                  <a:prstClr val="black"/>
                </a:solidFill>
                <a:latin typeface="+mj-lt"/>
              </a:rPr>
              <a:t>Let’s go live and see how RePORT does at answering some of your questions…</a:t>
            </a:r>
          </a:p>
          <a:p>
            <a:pPr marL="0" lvl="0" indent="0">
              <a:spcBef>
                <a:spcPct val="0"/>
              </a:spcBef>
              <a:buClrTx/>
              <a:buSzTx/>
              <a:buNone/>
            </a:pPr>
            <a:endParaRPr lang="en-US" altLang="en-US" sz="4400" dirty="0">
              <a:solidFill>
                <a:prstClr val="black"/>
              </a:solidFill>
              <a:latin typeface="+mj-lt"/>
            </a:endParaRPr>
          </a:p>
          <a:p>
            <a:pPr marL="0" lvl="0" indent="0" algn="r">
              <a:spcBef>
                <a:spcPct val="0"/>
              </a:spcBef>
              <a:buClrTx/>
              <a:buSzTx/>
              <a:buNone/>
            </a:pPr>
            <a:r>
              <a:rPr lang="en-US" altLang="en-US" sz="4400" dirty="0">
                <a:solidFill>
                  <a:prstClr val="black"/>
                </a:solidFill>
                <a:latin typeface="+mj-lt"/>
              </a:rPr>
              <a:t>			</a:t>
            </a:r>
            <a:r>
              <a:rPr lang="en-US" altLang="en-US" sz="4400" dirty="0">
                <a:solidFill>
                  <a:srgbClr val="0066CC"/>
                </a:solidFill>
                <a:latin typeface="+mj-lt"/>
              </a:rPr>
              <a:t>http</a:t>
            </a:r>
            <a:r>
              <a:rPr lang="en-US" altLang="en-US" sz="4400" dirty="0" smtClean="0">
                <a:solidFill>
                  <a:srgbClr val="0066CC"/>
                </a:solidFill>
                <a:latin typeface="+mj-lt"/>
              </a:rPr>
              <a:t>://RePORT.nih.gov/</a:t>
            </a:r>
            <a:endParaRPr lang="en-US" altLang="en-US" sz="4400" dirty="0">
              <a:solidFill>
                <a:srgbClr val="009DD9"/>
              </a:solidFill>
              <a:latin typeface="Constantia"/>
            </a:endParaRPr>
          </a:p>
          <a:p>
            <a:pPr marL="0" lvl="0" indent="0">
              <a:spcBef>
                <a:spcPct val="0"/>
              </a:spcBef>
              <a:buClrTx/>
              <a:buSzTx/>
              <a:buNone/>
            </a:pPr>
            <a:r>
              <a:rPr lang="en-US" altLang="en-US" sz="4400" dirty="0">
                <a:solidFill>
                  <a:srgbClr val="009DD9"/>
                </a:solidFill>
                <a:latin typeface="Constantia"/>
              </a:rPr>
              <a:t> </a:t>
            </a:r>
          </a:p>
          <a:p>
            <a:endParaRPr lang="en-US" sz="3600" dirty="0"/>
          </a:p>
        </p:txBody>
      </p:sp>
    </p:spTree>
    <p:extLst>
      <p:ext uri="{BB962C8B-B14F-4D97-AF65-F5344CB8AC3E}">
        <p14:creationId xmlns:p14="http://schemas.microsoft.com/office/powerpoint/2010/main" val="25927033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title="Screenshot of grants.nih.gov"/>
          <p:cNvPicPr>
            <a:picLocks noChangeAspect="1"/>
          </p:cNvPicPr>
          <p:nvPr/>
        </p:nvPicPr>
        <p:blipFill rotWithShape="1">
          <a:blip r:embed="rId2"/>
          <a:srcRect l="3931" r="1729"/>
          <a:stretch/>
        </p:blipFill>
        <p:spPr>
          <a:xfrm>
            <a:off x="0" y="423363"/>
            <a:ext cx="9144000" cy="5822232"/>
          </a:xfrm>
          <a:prstGeom prst="rect">
            <a:avLst/>
          </a:prstGeom>
        </p:spPr>
      </p:pic>
      <p:sp>
        <p:nvSpPr>
          <p:cNvPr id="4" name="Title 3"/>
          <p:cNvSpPr>
            <a:spLocks noGrp="1"/>
          </p:cNvSpPr>
          <p:nvPr>
            <p:ph type="title"/>
          </p:nvPr>
        </p:nvSpPr>
        <p:spPr>
          <a:xfrm>
            <a:off x="457200" y="-2209800"/>
            <a:ext cx="8229600" cy="1143000"/>
          </a:xfrm>
        </p:spPr>
        <p:txBody>
          <a:bodyPr>
            <a:normAutofit/>
          </a:bodyPr>
          <a:lstStyle/>
          <a:p>
            <a:r>
              <a:rPr lang="en-US" dirty="0" smtClean="0"/>
              <a:t>How to find RePORT</a:t>
            </a:r>
            <a:endParaRPr lang="en-US" dirty="0"/>
          </a:p>
        </p:txBody>
      </p:sp>
      <p:sp>
        <p:nvSpPr>
          <p:cNvPr id="2" name="Content Placeholder 1"/>
          <p:cNvSpPr>
            <a:spLocks noGrp="1"/>
          </p:cNvSpPr>
          <p:nvPr>
            <p:ph idx="1"/>
          </p:nvPr>
        </p:nvSpPr>
        <p:spPr>
          <a:xfrm>
            <a:off x="381000" y="7391400"/>
            <a:ext cx="8229600" cy="4389120"/>
          </a:xfrm>
        </p:spPr>
        <p:txBody>
          <a:bodyPr/>
          <a:lstStyle/>
          <a:p>
            <a:r>
              <a:rPr lang="en-US" dirty="0"/>
              <a:t>grants.nih.gov homepage links to RePORT</a:t>
            </a:r>
          </a:p>
          <a:p>
            <a:pPr marL="0" indent="0">
              <a:buNone/>
            </a:pPr>
            <a:endParaRPr lang="en-US" dirty="0"/>
          </a:p>
        </p:txBody>
      </p:sp>
      <p:pic>
        <p:nvPicPr>
          <p:cNvPr id="3" name="Picture 2" title="&quot;"/>
          <p:cNvPicPr>
            <a:picLocks noChangeAspect="1"/>
          </p:cNvPicPr>
          <p:nvPr/>
        </p:nvPicPr>
        <p:blipFill>
          <a:blip r:embed="rId3"/>
          <a:stretch>
            <a:fillRect/>
          </a:stretch>
        </p:blipFill>
        <p:spPr>
          <a:xfrm>
            <a:off x="5257800" y="128088"/>
            <a:ext cx="3190875" cy="590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title="Red box highlighting RePORT on the grants.nih.gov homepage"/>
          <p:cNvSpPr/>
          <p:nvPr/>
        </p:nvSpPr>
        <p:spPr>
          <a:xfrm>
            <a:off x="4800600" y="2645113"/>
            <a:ext cx="3276600" cy="63148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078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057400"/>
            <a:ext cx="8229600" cy="1143000"/>
          </a:xfrm>
        </p:spPr>
        <p:txBody>
          <a:bodyPr>
            <a:normAutofit fontScale="90000"/>
          </a:bodyPr>
          <a:lstStyle/>
          <a:p>
            <a:r>
              <a:rPr lang="en-US" dirty="0"/>
              <a:t>Screenshot of RePORT.NIH.GOV homepage</a:t>
            </a:r>
          </a:p>
        </p:txBody>
      </p:sp>
      <p:sp>
        <p:nvSpPr>
          <p:cNvPr id="2" name="Content Placeholder 1"/>
          <p:cNvSpPr>
            <a:spLocks noGrp="1"/>
          </p:cNvSpPr>
          <p:nvPr>
            <p:ph idx="1"/>
          </p:nvPr>
        </p:nvSpPr>
        <p:spPr>
          <a:xfrm>
            <a:off x="457200" y="7879080"/>
            <a:ext cx="8229600" cy="883920"/>
          </a:xfrm>
        </p:spPr>
        <p:txBody>
          <a:bodyPr/>
          <a:lstStyle/>
          <a:p>
            <a:r>
              <a:rPr lang="en-US" dirty="0" smtClean="0"/>
              <a:t>Main navigation bar</a:t>
            </a:r>
            <a:endParaRPr lang="en-US" dirty="0"/>
          </a:p>
        </p:txBody>
      </p:sp>
      <p:pic>
        <p:nvPicPr>
          <p:cNvPr id="7172" name="Picture 2" title="screenshot of RePORT home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732"/>
            <a:ext cx="9067800"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5" name="Text Box 5" title="Label: Main navigation bar"/>
          <p:cNvSpPr txBox="1">
            <a:spLocks noChangeArrowheads="1"/>
          </p:cNvSpPr>
          <p:nvPr/>
        </p:nvSpPr>
        <p:spPr bwMode="auto">
          <a:xfrm>
            <a:off x="5257800" y="3505200"/>
            <a:ext cx="35433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800" b="1" dirty="0">
                <a:solidFill>
                  <a:srgbClr val="FF0000"/>
                </a:solidFill>
              </a:rPr>
              <a:t>Main navigation bar </a:t>
            </a:r>
          </a:p>
        </p:txBody>
      </p:sp>
      <p:sp>
        <p:nvSpPr>
          <p:cNvPr id="6" name="Right Arrow 5" title="arrow pointing to main navigation bar on RePORT homepage"/>
          <p:cNvSpPr>
            <a:spLocks noChangeArrowheads="1"/>
          </p:cNvSpPr>
          <p:nvPr/>
        </p:nvSpPr>
        <p:spPr bwMode="auto">
          <a:xfrm rot="7020359">
            <a:off x="5375275" y="4183063"/>
            <a:ext cx="604837" cy="293688"/>
          </a:xfrm>
          <a:prstGeom prst="rightArrow">
            <a:avLst>
              <a:gd name="adj1" fmla="val 50000"/>
              <a:gd name="adj2" fmla="val 50028"/>
            </a:avLst>
          </a:prstGeom>
          <a:solidFill>
            <a:srgbClr val="FF0000"/>
          </a:solidFill>
          <a:ln w="12700" algn="ctr">
            <a:solidFill>
              <a:srgbClr val="FF0000"/>
            </a:solidFill>
            <a:round/>
            <a:headEnd type="none" w="sm" len="sm"/>
            <a:tailEnd type="none" w="sm" len="sm"/>
          </a:ln>
        </p:spPr>
        <p:txBody>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endParaRPr lang="en-US" altLang="en-US" sz="2400">
              <a:solidFill>
                <a:srgbClr val="FF0000"/>
              </a:solidFill>
            </a:endParaRPr>
          </a:p>
        </p:txBody>
      </p:sp>
    </p:spTree>
    <p:extLst>
      <p:ext uri="{BB962C8B-B14F-4D97-AF65-F5344CB8AC3E}">
        <p14:creationId xmlns:p14="http://schemas.microsoft.com/office/powerpoint/2010/main" val="668670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990600"/>
            <a:ext cx="8229600" cy="1143000"/>
          </a:xfrm>
        </p:spPr>
        <p:txBody>
          <a:bodyPr>
            <a:normAutofit/>
          </a:bodyPr>
          <a:lstStyle/>
          <a:p>
            <a:pPr>
              <a:spcBef>
                <a:spcPct val="20000"/>
              </a:spcBef>
              <a:buClr>
                <a:schemeClr val="accent3"/>
              </a:buClr>
              <a:buSzPct val="95000"/>
            </a:pPr>
            <a:r>
              <a:rPr lang="en-US" sz="2800" dirty="0">
                <a:solidFill>
                  <a:schemeClr val="accent4">
                    <a:lumMod val="50000"/>
                  </a:schemeClr>
                </a:solidFill>
                <a:latin typeface="Arial" panose="020B0604020202020204" pitchFamily="34" charset="0"/>
                <a:ea typeface="+mn-ea"/>
                <a:cs typeface="Arial" panose="020B0604020202020204" pitchFamily="34" charset="0"/>
              </a:rPr>
              <a:t>Let’s run through an example that shows the power of RePORT….</a:t>
            </a:r>
          </a:p>
        </p:txBody>
      </p:sp>
      <p:sp>
        <p:nvSpPr>
          <p:cNvPr id="4" name="Content Placeholder 3"/>
          <p:cNvSpPr>
            <a:spLocks noGrp="1"/>
          </p:cNvSpPr>
          <p:nvPr>
            <p:ph idx="1"/>
          </p:nvPr>
        </p:nvSpPr>
        <p:spPr>
          <a:xfrm>
            <a:off x="457200" y="2133600"/>
            <a:ext cx="8001000" cy="4191000"/>
          </a:xfrm>
        </p:spPr>
        <p:txBody>
          <a:bodyPr/>
          <a:lstStyle/>
          <a:p>
            <a:pPr marL="0" indent="0">
              <a:buNone/>
            </a:pPr>
            <a:endParaRPr lang="en-US" dirty="0"/>
          </a:p>
          <a:p>
            <a:pPr marL="914400" lvl="3" indent="0">
              <a:buNone/>
            </a:pPr>
            <a:r>
              <a:rPr lang="en-US" sz="4000" i="1" dirty="0" smtClean="0">
                <a:solidFill>
                  <a:srgbClr val="003399"/>
                </a:solidFill>
              </a:rPr>
              <a:t>Let’s say I am interested in </a:t>
            </a:r>
            <a:r>
              <a:rPr lang="en-US" sz="4000" i="1" u="sng" dirty="0" smtClean="0">
                <a:solidFill>
                  <a:srgbClr val="003399"/>
                </a:solidFill>
              </a:rPr>
              <a:t>obesity</a:t>
            </a:r>
            <a:r>
              <a:rPr lang="en-US" sz="4000" i="1" dirty="0" smtClean="0">
                <a:solidFill>
                  <a:srgbClr val="003399"/>
                </a:solidFill>
              </a:rPr>
              <a:t> research… </a:t>
            </a:r>
            <a:endParaRPr lang="en-US" sz="4000" i="1" dirty="0">
              <a:solidFill>
                <a:srgbClr val="003399"/>
              </a:solidFill>
            </a:endParaRPr>
          </a:p>
        </p:txBody>
      </p:sp>
    </p:spTree>
    <p:extLst>
      <p:ext uri="{BB962C8B-B14F-4D97-AF65-F5344CB8AC3E}">
        <p14:creationId xmlns:p14="http://schemas.microsoft.com/office/powerpoint/2010/main" val="7630397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title="A screen shot of the RePORT homepage with &quot;special reports&quot; selected in the navigation b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85282"/>
            <a:ext cx="7924800" cy="5909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4" name="Title 3"/>
          <p:cNvSpPr>
            <a:spLocks noGrp="1"/>
          </p:cNvSpPr>
          <p:nvPr>
            <p:ph type="title"/>
          </p:nvPr>
        </p:nvSpPr>
        <p:spPr>
          <a:xfrm>
            <a:off x="2895600" y="308842"/>
            <a:ext cx="5867400" cy="787431"/>
          </a:xfrm>
          <a:solidFill>
            <a:schemeClr val="bg1"/>
          </a:solidFill>
        </p:spPr>
        <p:txBody>
          <a:bodyPr>
            <a:normAutofit fontScale="90000"/>
          </a:bodyPr>
          <a:lstStyle/>
          <a:p>
            <a:r>
              <a:rPr lang="en-US" dirty="0" smtClean="0">
                <a:solidFill>
                  <a:srgbClr val="FF0000"/>
                </a:solidFill>
              </a:rPr>
              <a:t>Start with the big picture</a:t>
            </a:r>
            <a:endParaRPr lang="en-US" dirty="0">
              <a:solidFill>
                <a:srgbClr val="FF0000"/>
              </a:solidFill>
            </a:endParaRPr>
          </a:p>
        </p:txBody>
      </p:sp>
      <p:sp>
        <p:nvSpPr>
          <p:cNvPr id="5" name="Content Placeholder 4"/>
          <p:cNvSpPr>
            <a:spLocks noGrp="1"/>
          </p:cNvSpPr>
          <p:nvPr>
            <p:ph idx="1"/>
          </p:nvPr>
        </p:nvSpPr>
        <p:spPr>
          <a:xfrm>
            <a:off x="219694" y="4800600"/>
            <a:ext cx="4428506" cy="579120"/>
          </a:xfrm>
          <a:prstGeom prst="wedgeRoundRectCallout">
            <a:avLst>
              <a:gd name="adj1" fmla="val -38177"/>
              <a:gd name="adj2" fmla="val 85056"/>
              <a:gd name="adj3" fmla="val 16667"/>
            </a:avLst>
          </a:prstGeom>
          <a:solidFill>
            <a:schemeClr val="bg1"/>
          </a:solidFill>
          <a:ln w="28575">
            <a:solidFill>
              <a:srgbClr val="FF0000"/>
            </a:solidFill>
          </a:ln>
        </p:spPr>
        <p:txBody>
          <a:bodyPr anchor="ctr">
            <a:noAutofit/>
          </a:bodyPr>
          <a:lstStyle/>
          <a:p>
            <a:pPr marL="0" indent="0" algn="ctr">
              <a:buNone/>
            </a:pPr>
            <a:r>
              <a:rPr lang="en-US" sz="2000" b="1" i="1" dirty="0" smtClean="0">
                <a:solidFill>
                  <a:srgbClr val="FF0000"/>
                </a:solidFill>
              </a:rPr>
              <a:t>Any NIH reports on obesity research?</a:t>
            </a:r>
            <a:endParaRPr lang="en-US" sz="2000" b="1" i="1" dirty="0">
              <a:solidFill>
                <a:srgbClr val="FF0000"/>
              </a:solidFill>
            </a:endParaRPr>
          </a:p>
        </p:txBody>
      </p:sp>
      <p:sp>
        <p:nvSpPr>
          <p:cNvPr id="7" name="Right Arrow 6" title="arrow pointing to search bar of RePORT home page"/>
          <p:cNvSpPr>
            <a:spLocks noChangeArrowheads="1"/>
          </p:cNvSpPr>
          <p:nvPr/>
        </p:nvSpPr>
        <p:spPr bwMode="auto">
          <a:xfrm rot="-4555813">
            <a:off x="7048346" y="1542143"/>
            <a:ext cx="573087" cy="285750"/>
          </a:xfrm>
          <a:prstGeom prst="rightArrow">
            <a:avLst>
              <a:gd name="adj1" fmla="val 50000"/>
              <a:gd name="adj2" fmla="val 49935"/>
            </a:avLst>
          </a:prstGeom>
          <a:solidFill>
            <a:srgbClr val="FF0000"/>
          </a:solidFill>
          <a:ln w="12700" algn="ctr">
            <a:solidFill>
              <a:srgbClr val="FF0000"/>
            </a:solidFill>
            <a:round/>
            <a:headEnd type="none" w="sm" len="sm"/>
            <a:tailEnd type="none" w="sm" len="sm"/>
          </a:ln>
        </p:spPr>
        <p:txBody>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endParaRPr lang="en-US" altLang="en-US" sz="2400">
              <a:solidFill>
                <a:srgbClr val="FF0000"/>
              </a:solidFill>
            </a:endParaRPr>
          </a:p>
        </p:txBody>
      </p:sp>
      <p:sp>
        <p:nvSpPr>
          <p:cNvPr id="8" name="Right Arrow 7" title="arrow pointing to special reports tab on RePORT home page"/>
          <p:cNvSpPr>
            <a:spLocks noChangeArrowheads="1"/>
          </p:cNvSpPr>
          <p:nvPr/>
        </p:nvSpPr>
        <p:spPr bwMode="auto">
          <a:xfrm rot="7020359">
            <a:off x="6556065" y="3954170"/>
            <a:ext cx="604838" cy="293688"/>
          </a:xfrm>
          <a:prstGeom prst="rightArrow">
            <a:avLst>
              <a:gd name="adj1" fmla="val 50000"/>
              <a:gd name="adj2" fmla="val 50028"/>
            </a:avLst>
          </a:prstGeom>
          <a:solidFill>
            <a:srgbClr val="FF0000"/>
          </a:solidFill>
          <a:ln w="12700" algn="ctr">
            <a:solidFill>
              <a:srgbClr val="FF0000"/>
            </a:solidFill>
            <a:round/>
            <a:headEnd type="none" w="sm" len="sm"/>
            <a:tailEnd type="none" w="sm" len="sm"/>
          </a:ln>
        </p:spPr>
        <p:txBody>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endParaRPr lang="en-US" altLang="en-US" sz="2400">
              <a:solidFill>
                <a:srgbClr val="FF0000"/>
              </a:solidFill>
            </a:endParaRPr>
          </a:p>
        </p:txBody>
      </p:sp>
    </p:spTree>
    <p:extLst>
      <p:ext uri="{BB962C8B-B14F-4D97-AF65-F5344CB8AC3E}">
        <p14:creationId xmlns:p14="http://schemas.microsoft.com/office/powerpoint/2010/main" val="237710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813932BB50E0F40A2A420C0FA0699AE" ma:contentTypeVersion="0" ma:contentTypeDescription="Create a new document." ma:contentTypeScope="" ma:versionID="1ba8b3d26b8bb2e7d5ab090592e7f65e">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78B0A07-EAD0-4BF8-A349-A8F5F32249F7}">
  <ds:schemaRefs>
    <ds:schemaRef ds:uri="http://purl.org/dc/terms/"/>
    <ds:schemaRef ds:uri="http://schemas.microsoft.com/office/infopath/2007/PartnerControls"/>
    <ds:schemaRef ds:uri="http://purl.org/dc/dcmitype/"/>
    <ds:schemaRef ds:uri="http://schemas.microsoft.com/office/2006/metadata/properties"/>
    <ds:schemaRef ds:uri="http://schemas.openxmlformats.org/package/2006/metadata/core-properties"/>
    <ds:schemaRef ds:uri="http://www.w3.org/XML/1998/namespace"/>
    <ds:schemaRef ds:uri="http://schemas.microsoft.com/office/2006/documentManagement/types"/>
    <ds:schemaRef ds:uri="http://purl.org/dc/elements/1.1/"/>
  </ds:schemaRefs>
</ds:datastoreItem>
</file>

<file path=customXml/itemProps2.xml><?xml version="1.0" encoding="utf-8"?>
<ds:datastoreItem xmlns:ds="http://schemas.openxmlformats.org/officeDocument/2006/customXml" ds:itemID="{9650778A-E8D2-40BB-ADDD-4AF308A00D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ACB07077-EF32-4102-BBF3-713FB07C96B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Flow</Template>
  <TotalTime>0</TotalTime>
  <Words>1835</Words>
  <Application>Microsoft Office PowerPoint</Application>
  <PresentationFormat>On-screen Show (4:3)</PresentationFormat>
  <Paragraphs>278</Paragraphs>
  <Slides>54</Slides>
  <Notes>18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54</vt:i4>
      </vt:variant>
    </vt:vector>
  </HeadingPairs>
  <TitlesOfParts>
    <vt:vector size="63" baseType="lpstr">
      <vt:lpstr>MS PGothic</vt:lpstr>
      <vt:lpstr>Arial</vt:lpstr>
      <vt:lpstr>Calibri</vt:lpstr>
      <vt:lpstr>Constantia</vt:lpstr>
      <vt:lpstr>Trebuchet MS</vt:lpstr>
      <vt:lpstr>Wingdings 2</vt:lpstr>
      <vt:lpstr>Wingdings 3</vt:lpstr>
      <vt:lpstr>Flow</vt:lpstr>
      <vt:lpstr>Facet</vt:lpstr>
      <vt:lpstr>Using NIH’s Research Portfolio Online Report Tool (RePORT) to Your Advantage</vt:lpstr>
      <vt:lpstr>Opening the black box…</vt:lpstr>
      <vt:lpstr>On RePORT you can  find… </vt:lpstr>
      <vt:lpstr>About RePORT</vt:lpstr>
      <vt:lpstr>Objectives of this session:  </vt:lpstr>
      <vt:lpstr>How to find RePORT</vt:lpstr>
      <vt:lpstr>Screenshot of RePORT.NIH.GOV homepage</vt:lpstr>
      <vt:lpstr>Let’s run through an example that shows the power of RePORT….</vt:lpstr>
      <vt:lpstr>Start with the big picture</vt:lpstr>
      <vt:lpstr>Let’s look at strategic plans</vt:lpstr>
      <vt:lpstr>Here’s a strategic plan for obesity research! </vt:lpstr>
      <vt:lpstr>What kind of information is in a strategic plan</vt:lpstr>
      <vt:lpstr>Using RePORTER to search NIH data</vt:lpstr>
      <vt:lpstr>Simple text search of the RePORTER database</vt:lpstr>
      <vt:lpstr>Project search results</vt:lpstr>
      <vt:lpstr>Search results as bar chart</vt:lpstr>
      <vt:lpstr>Search results as pie chart</vt:lpstr>
      <vt:lpstr>Search results in Circles</vt:lpstr>
      <vt:lpstr>Search results mapped</vt:lpstr>
      <vt:lpstr>MatchMaker</vt:lpstr>
      <vt:lpstr>Enter text into Matchmaker</vt:lpstr>
      <vt:lpstr>Matchmaker search results</vt:lpstr>
      <vt:lpstr>What information can I find in the project search results?</vt:lpstr>
      <vt:lpstr>Acknowledging NIH funding…</vt:lpstr>
      <vt:lpstr>Delving back into individual projects…</vt:lpstr>
      <vt:lpstr>Description tab of project</vt:lpstr>
      <vt:lpstr>Details tab of project information</vt:lpstr>
      <vt:lpstr>PI profiles:  one example </vt:lpstr>
      <vt:lpstr>Results tab of project information</vt:lpstr>
      <vt:lpstr>Nearby Projects tab</vt:lpstr>
      <vt:lpstr>Similar projects tab</vt:lpstr>
      <vt:lpstr>RePORTER allows advanced text searches  </vt:lpstr>
      <vt:lpstr>RePORTER allows you to search on many criteria.  </vt:lpstr>
      <vt:lpstr>Study section drop-down menu</vt:lpstr>
      <vt:lpstr>Learn more by browsing the NIH portfolio: use filters to narrow  your view </vt:lpstr>
      <vt:lpstr>Funding Mechanism detail of “Browse NIH”</vt:lpstr>
      <vt:lpstr>MyReporter for custom alerts</vt:lpstr>
      <vt:lpstr>Save portfolios or queries with MyRePORTER</vt:lpstr>
      <vt:lpstr>Awards By Location</vt:lpstr>
      <vt:lpstr>Awards by Location Search Page</vt:lpstr>
      <vt:lpstr>Awards by Location Search and drilldown example</vt:lpstr>
      <vt:lpstr>Quick statistics via Funding Facts</vt:lpstr>
      <vt:lpstr>Why use Funding Facts?</vt:lpstr>
      <vt:lpstr>Funding Facts sample search</vt:lpstr>
      <vt:lpstr>Quick access to  NIH and workforce statistics: NIH Data Book </vt:lpstr>
      <vt:lpstr>NIH Data Book sections</vt:lpstr>
      <vt:lpstr>Example of NIH Data Book chart and data</vt:lpstr>
      <vt:lpstr>Categorical Spending</vt:lpstr>
      <vt:lpstr>Key facts  &amp; figures: Research areas, diseases &amp; conditions </vt:lpstr>
      <vt:lpstr>ExPORTER</vt:lpstr>
      <vt:lpstr>RePORT tutorials and help</vt:lpstr>
      <vt:lpstr>Federal RePORTER </vt:lpstr>
      <vt:lpstr>Screenshot of: http://federalreporter.nih.gov/</vt:lpstr>
      <vt:lpstr>Explore!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NIH’s Research Portfolio Online Report Tool (RePORT) to Your Advantage v3</dc:title>
  <dc:creator/>
  <cp:lastModifiedBy/>
  <cp:revision>1</cp:revision>
  <dcterms:created xsi:type="dcterms:W3CDTF">2015-04-07T19:22:02Z</dcterms:created>
  <dcterms:modified xsi:type="dcterms:W3CDTF">2016-10-11T08:26:34Z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0x010100B813932BB50E0F40A2A420C0FA0699AE</vt:lpwstr>
  </property>
</Properties>
</file>