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3" r:id="rId4"/>
    <p:sldMasterId id="2147485426" r:id="rId5"/>
  </p:sldMasterIdLst>
  <p:notesMasterIdLst>
    <p:notesMasterId r:id="rId42"/>
  </p:notesMasterIdLst>
  <p:handoutMasterIdLst>
    <p:handoutMasterId r:id="rId43"/>
  </p:handoutMasterIdLst>
  <p:sldIdLst>
    <p:sldId id="1228" r:id="rId6"/>
    <p:sldId id="1231" r:id="rId7"/>
    <p:sldId id="1233" r:id="rId8"/>
    <p:sldId id="1282" r:id="rId9"/>
    <p:sldId id="1279" r:id="rId10"/>
    <p:sldId id="1239" r:id="rId11"/>
    <p:sldId id="1283" r:id="rId12"/>
    <p:sldId id="1280" r:id="rId13"/>
    <p:sldId id="1268" r:id="rId14"/>
    <p:sldId id="1273" r:id="rId15"/>
    <p:sldId id="1288" r:id="rId16"/>
    <p:sldId id="1271" r:id="rId17"/>
    <p:sldId id="1281" r:id="rId18"/>
    <p:sldId id="1244" r:id="rId19"/>
    <p:sldId id="1245" r:id="rId20"/>
    <p:sldId id="1246" r:id="rId21"/>
    <p:sldId id="1275" r:id="rId22"/>
    <p:sldId id="1247" r:id="rId23"/>
    <p:sldId id="1248" r:id="rId24"/>
    <p:sldId id="1289" r:id="rId25"/>
    <p:sldId id="1290" r:id="rId26"/>
    <p:sldId id="1286" r:id="rId27"/>
    <p:sldId id="1253" r:id="rId28"/>
    <p:sldId id="1272" r:id="rId29"/>
    <p:sldId id="1254" r:id="rId30"/>
    <p:sldId id="1256" r:id="rId31"/>
    <p:sldId id="1257" r:id="rId32"/>
    <p:sldId id="1258" r:id="rId33"/>
    <p:sldId id="1259" r:id="rId34"/>
    <p:sldId id="1260" r:id="rId35"/>
    <p:sldId id="1261" r:id="rId36"/>
    <p:sldId id="1274" r:id="rId37"/>
    <p:sldId id="1262" r:id="rId38"/>
    <p:sldId id="1263" r:id="rId39"/>
    <p:sldId id="1277" r:id="rId40"/>
    <p:sldId id="1265" r:id="rId41"/>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8000"/>
    <a:srgbClr val="5F5F5F"/>
    <a:srgbClr val="CCFFCC"/>
    <a:srgbClr val="33CCFF"/>
    <a:srgbClr val="00CCFF"/>
    <a:srgbClr val="336699"/>
    <a:srgbClr val="002774"/>
    <a:srgbClr val="1008D6"/>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2569" autoAdjust="0"/>
  </p:normalViewPr>
  <p:slideViewPr>
    <p:cSldViewPr>
      <p:cViewPr varScale="1">
        <p:scale>
          <a:sx n="50" d="100"/>
          <a:sy n="50" d="100"/>
        </p:scale>
        <p:origin x="1392" y="3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20"/>
    </p:cViewPr>
  </p:sorterViewPr>
  <p:notesViewPr>
    <p:cSldViewPr>
      <p:cViewPr varScale="1">
        <p:scale>
          <a:sx n="76" d="100"/>
          <a:sy n="76" d="100"/>
        </p:scale>
        <p:origin x="-2076" y="-90"/>
      </p:cViewPr>
      <p:guideLst>
        <p:guide orient="horz" pos="2908"/>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8A616D-788C-496D-A1B1-2E65D93A6A9B}" type="doc">
      <dgm:prSet loTypeId="urn:microsoft.com/office/officeart/2005/8/layout/hProcess9" loCatId="process" qsTypeId="urn:microsoft.com/office/officeart/2005/8/quickstyle/simple1" qsCatId="simple" csTypeId="urn:microsoft.com/office/officeart/2005/8/colors/accent1_2" csCatId="accent1" phldr="1"/>
      <dgm:spPr/>
    </dgm:pt>
    <dgm:pt modelId="{CCABF290-E244-4153-BC59-E7FF8CF2C500}">
      <dgm:prSet phldrT="[Text]"/>
      <dgm:spPr>
        <a:solidFill>
          <a:schemeClr val="accent1">
            <a:lumMod val="20000"/>
            <a:lumOff val="80000"/>
          </a:schemeClr>
        </a:solidFill>
        <a:ln>
          <a:solidFill>
            <a:schemeClr val="accent1">
              <a:lumMod val="75000"/>
            </a:schemeClr>
          </a:solidFill>
        </a:ln>
      </dgm:spPr>
      <dgm:t>
        <a:bodyPr/>
        <a:lstStyle/>
        <a:p>
          <a:pPr algn="ctr"/>
          <a:r>
            <a:rPr lang="en-US" dirty="0" smtClean="0">
              <a:solidFill>
                <a:schemeClr val="tx1"/>
              </a:solidFill>
            </a:rPr>
            <a:t>Receipt and Referral</a:t>
          </a:r>
          <a:endParaRPr lang="en-US" dirty="0">
            <a:solidFill>
              <a:schemeClr val="tx1"/>
            </a:solidFill>
          </a:endParaRPr>
        </a:p>
      </dgm:t>
    </dgm:pt>
    <dgm:pt modelId="{A61E6A25-8A71-4D2D-9019-2F680E47F2AB}" type="parTrans" cxnId="{2D2F7A2E-B981-47F0-8850-C0D5D5C4642C}">
      <dgm:prSet/>
      <dgm:spPr/>
      <dgm:t>
        <a:bodyPr/>
        <a:lstStyle/>
        <a:p>
          <a:pPr algn="ctr"/>
          <a:endParaRPr lang="en-US"/>
        </a:p>
      </dgm:t>
    </dgm:pt>
    <dgm:pt modelId="{5529147E-3C76-4E72-B491-9C369529F706}" type="sibTrans" cxnId="{2D2F7A2E-B981-47F0-8850-C0D5D5C4642C}">
      <dgm:prSet/>
      <dgm:spPr/>
      <dgm:t>
        <a:bodyPr/>
        <a:lstStyle/>
        <a:p>
          <a:pPr algn="ctr"/>
          <a:endParaRPr lang="en-US"/>
        </a:p>
      </dgm:t>
    </dgm:pt>
    <dgm:pt modelId="{6AB213CB-602F-4873-8FD9-19EA1CE25988}">
      <dgm:prSet phldrT="[Text]"/>
      <dgm:spPr>
        <a:solidFill>
          <a:schemeClr val="accent1">
            <a:lumMod val="20000"/>
            <a:lumOff val="80000"/>
          </a:schemeClr>
        </a:solidFill>
        <a:ln>
          <a:solidFill>
            <a:schemeClr val="accent1">
              <a:lumMod val="75000"/>
            </a:schemeClr>
          </a:solidFill>
        </a:ln>
      </dgm:spPr>
      <dgm:t>
        <a:bodyPr/>
        <a:lstStyle/>
        <a:p>
          <a:pPr algn="ctr"/>
          <a:r>
            <a:rPr lang="en-US" dirty="0" smtClean="0">
              <a:solidFill>
                <a:schemeClr val="tx1"/>
              </a:solidFill>
            </a:rPr>
            <a:t>Initial Peer Review</a:t>
          </a:r>
          <a:endParaRPr lang="en-US" dirty="0">
            <a:solidFill>
              <a:schemeClr val="tx1"/>
            </a:solidFill>
          </a:endParaRPr>
        </a:p>
      </dgm:t>
    </dgm:pt>
    <dgm:pt modelId="{9307A43D-18E5-414C-BF6F-924FA4860873}" type="parTrans" cxnId="{F3CBB8D2-AA61-4D29-AC07-09CB49A624C7}">
      <dgm:prSet/>
      <dgm:spPr/>
      <dgm:t>
        <a:bodyPr/>
        <a:lstStyle/>
        <a:p>
          <a:pPr algn="ctr"/>
          <a:endParaRPr lang="en-US"/>
        </a:p>
      </dgm:t>
    </dgm:pt>
    <dgm:pt modelId="{BA381449-A26A-48B9-87F9-B181F67989DB}" type="sibTrans" cxnId="{F3CBB8D2-AA61-4D29-AC07-09CB49A624C7}">
      <dgm:prSet/>
      <dgm:spPr/>
      <dgm:t>
        <a:bodyPr/>
        <a:lstStyle/>
        <a:p>
          <a:pPr algn="ctr"/>
          <a:endParaRPr lang="en-US"/>
        </a:p>
      </dgm:t>
    </dgm:pt>
    <dgm:pt modelId="{C1F0495A-C248-479D-97A8-62FFCA683353}">
      <dgm:prSet phldrT="[Text]"/>
      <dgm:spPr>
        <a:solidFill>
          <a:schemeClr val="accent1">
            <a:lumMod val="20000"/>
            <a:lumOff val="80000"/>
          </a:schemeClr>
        </a:solidFill>
        <a:ln>
          <a:solidFill>
            <a:schemeClr val="accent1">
              <a:lumMod val="75000"/>
            </a:schemeClr>
          </a:solidFill>
        </a:ln>
      </dgm:spPr>
      <dgm:t>
        <a:bodyPr/>
        <a:lstStyle/>
        <a:p>
          <a:pPr algn="ctr"/>
          <a:r>
            <a:rPr lang="en-US" dirty="0" smtClean="0">
              <a:solidFill>
                <a:schemeClr val="tx1"/>
              </a:solidFill>
            </a:rPr>
            <a:t>National Advisory Councils</a:t>
          </a:r>
          <a:endParaRPr lang="en-US" dirty="0">
            <a:solidFill>
              <a:schemeClr val="tx1"/>
            </a:solidFill>
          </a:endParaRPr>
        </a:p>
      </dgm:t>
    </dgm:pt>
    <dgm:pt modelId="{DC1C4166-1D4C-465E-BBAB-80800AD745E1}" type="parTrans" cxnId="{786A7217-FF0A-49ED-A6B3-FE0C2C8ADB47}">
      <dgm:prSet/>
      <dgm:spPr/>
      <dgm:t>
        <a:bodyPr/>
        <a:lstStyle/>
        <a:p>
          <a:pPr algn="ctr"/>
          <a:endParaRPr lang="en-US"/>
        </a:p>
      </dgm:t>
    </dgm:pt>
    <dgm:pt modelId="{CE20B537-11FA-43DE-A327-241066B780CE}" type="sibTrans" cxnId="{786A7217-FF0A-49ED-A6B3-FE0C2C8ADB47}">
      <dgm:prSet/>
      <dgm:spPr/>
      <dgm:t>
        <a:bodyPr/>
        <a:lstStyle/>
        <a:p>
          <a:pPr algn="ctr"/>
          <a:endParaRPr lang="en-US"/>
        </a:p>
      </dgm:t>
    </dgm:pt>
    <dgm:pt modelId="{9858B830-C6B8-49D7-A0B6-2065602A247E}" type="pres">
      <dgm:prSet presAssocID="{008A616D-788C-496D-A1B1-2E65D93A6A9B}" presName="CompostProcess" presStyleCnt="0">
        <dgm:presLayoutVars>
          <dgm:dir/>
          <dgm:resizeHandles val="exact"/>
        </dgm:presLayoutVars>
      </dgm:prSet>
      <dgm:spPr/>
    </dgm:pt>
    <dgm:pt modelId="{B687BED4-C0C4-461F-A1F0-A52557EE59BC}" type="pres">
      <dgm:prSet presAssocID="{008A616D-788C-496D-A1B1-2E65D93A6A9B}" presName="arrow" presStyleLbl="bgShp" presStyleIdx="0" presStyleCnt="1" custScaleX="117647" custLinFactY="-38587" custLinFactNeighborX="5656" custLinFactNeighborY="-100000"/>
      <dgm:spPr>
        <a:solidFill>
          <a:srgbClr val="0070C0"/>
        </a:solidFill>
        <a:ln>
          <a:solidFill>
            <a:schemeClr val="accent1">
              <a:lumMod val="75000"/>
            </a:schemeClr>
          </a:solidFill>
        </a:ln>
      </dgm:spPr>
    </dgm:pt>
    <dgm:pt modelId="{7465E5F8-47C6-438C-AABB-44D01397241A}" type="pres">
      <dgm:prSet presAssocID="{008A616D-788C-496D-A1B1-2E65D93A6A9B}" presName="linearProcess" presStyleCnt="0"/>
      <dgm:spPr/>
    </dgm:pt>
    <dgm:pt modelId="{67A759F8-4EA0-4AD3-8B6C-2CD3AB4A4A95}" type="pres">
      <dgm:prSet presAssocID="{CCABF290-E244-4153-BC59-E7FF8CF2C500}" presName="textNode" presStyleLbl="node1" presStyleIdx="0" presStyleCnt="3" custLinFactNeighborX="-19346" custLinFactNeighborY="581">
        <dgm:presLayoutVars>
          <dgm:bulletEnabled val="1"/>
        </dgm:presLayoutVars>
      </dgm:prSet>
      <dgm:spPr/>
      <dgm:t>
        <a:bodyPr/>
        <a:lstStyle/>
        <a:p>
          <a:endParaRPr lang="en-US"/>
        </a:p>
      </dgm:t>
    </dgm:pt>
    <dgm:pt modelId="{B6BF61EA-7624-4B32-9DD0-4E6D0DA5362D}" type="pres">
      <dgm:prSet presAssocID="{5529147E-3C76-4E72-B491-9C369529F706}" presName="sibTrans" presStyleCnt="0"/>
      <dgm:spPr/>
    </dgm:pt>
    <dgm:pt modelId="{AFFFD6BB-3A68-4896-AD9C-C896987AE075}" type="pres">
      <dgm:prSet presAssocID="{6AB213CB-602F-4873-8FD9-19EA1CE25988}" presName="textNode" presStyleLbl="node1" presStyleIdx="1" presStyleCnt="3">
        <dgm:presLayoutVars>
          <dgm:bulletEnabled val="1"/>
        </dgm:presLayoutVars>
      </dgm:prSet>
      <dgm:spPr/>
      <dgm:t>
        <a:bodyPr/>
        <a:lstStyle/>
        <a:p>
          <a:endParaRPr lang="en-US"/>
        </a:p>
      </dgm:t>
    </dgm:pt>
    <dgm:pt modelId="{1B3734F9-CE4E-49C5-9A29-26F7D1BC6030}" type="pres">
      <dgm:prSet presAssocID="{BA381449-A26A-48B9-87F9-B181F67989DB}" presName="sibTrans" presStyleCnt="0"/>
      <dgm:spPr/>
    </dgm:pt>
    <dgm:pt modelId="{1156BD30-4BC7-4DB7-ACB4-7424877C543E}" type="pres">
      <dgm:prSet presAssocID="{C1F0495A-C248-479D-97A8-62FFCA683353}" presName="textNode" presStyleLbl="node1" presStyleIdx="2" presStyleCnt="3">
        <dgm:presLayoutVars>
          <dgm:bulletEnabled val="1"/>
        </dgm:presLayoutVars>
      </dgm:prSet>
      <dgm:spPr/>
      <dgm:t>
        <a:bodyPr/>
        <a:lstStyle/>
        <a:p>
          <a:endParaRPr lang="en-US"/>
        </a:p>
      </dgm:t>
    </dgm:pt>
  </dgm:ptLst>
  <dgm:cxnLst>
    <dgm:cxn modelId="{F3CBB8D2-AA61-4D29-AC07-09CB49A624C7}" srcId="{008A616D-788C-496D-A1B1-2E65D93A6A9B}" destId="{6AB213CB-602F-4873-8FD9-19EA1CE25988}" srcOrd="1" destOrd="0" parTransId="{9307A43D-18E5-414C-BF6F-924FA4860873}" sibTransId="{BA381449-A26A-48B9-87F9-B181F67989DB}"/>
    <dgm:cxn modelId="{2D2F7A2E-B981-47F0-8850-C0D5D5C4642C}" srcId="{008A616D-788C-496D-A1B1-2E65D93A6A9B}" destId="{CCABF290-E244-4153-BC59-E7FF8CF2C500}" srcOrd="0" destOrd="0" parTransId="{A61E6A25-8A71-4D2D-9019-2F680E47F2AB}" sibTransId="{5529147E-3C76-4E72-B491-9C369529F706}"/>
    <dgm:cxn modelId="{C838C34C-1B97-471E-882B-B6F0843B8935}" type="presOf" srcId="{C1F0495A-C248-479D-97A8-62FFCA683353}" destId="{1156BD30-4BC7-4DB7-ACB4-7424877C543E}" srcOrd="0" destOrd="0" presId="urn:microsoft.com/office/officeart/2005/8/layout/hProcess9"/>
    <dgm:cxn modelId="{786A7217-FF0A-49ED-A6B3-FE0C2C8ADB47}" srcId="{008A616D-788C-496D-A1B1-2E65D93A6A9B}" destId="{C1F0495A-C248-479D-97A8-62FFCA683353}" srcOrd="2" destOrd="0" parTransId="{DC1C4166-1D4C-465E-BBAB-80800AD745E1}" sibTransId="{CE20B537-11FA-43DE-A327-241066B780CE}"/>
    <dgm:cxn modelId="{AE5E7102-CAAF-4F85-9647-D00DB9853C66}" type="presOf" srcId="{6AB213CB-602F-4873-8FD9-19EA1CE25988}" destId="{AFFFD6BB-3A68-4896-AD9C-C896987AE075}" srcOrd="0" destOrd="0" presId="urn:microsoft.com/office/officeart/2005/8/layout/hProcess9"/>
    <dgm:cxn modelId="{CFD627D0-7ED0-4F8B-A618-5D3EC43A216B}" type="presOf" srcId="{008A616D-788C-496D-A1B1-2E65D93A6A9B}" destId="{9858B830-C6B8-49D7-A0B6-2065602A247E}" srcOrd="0" destOrd="0" presId="urn:microsoft.com/office/officeart/2005/8/layout/hProcess9"/>
    <dgm:cxn modelId="{8783C532-7E12-44F7-83EE-63B1EC05E9F5}" type="presOf" srcId="{CCABF290-E244-4153-BC59-E7FF8CF2C500}" destId="{67A759F8-4EA0-4AD3-8B6C-2CD3AB4A4A95}" srcOrd="0" destOrd="0" presId="urn:microsoft.com/office/officeart/2005/8/layout/hProcess9"/>
    <dgm:cxn modelId="{930CEF85-0019-4D15-A8AB-601EC66362A0}" type="presParOf" srcId="{9858B830-C6B8-49D7-A0B6-2065602A247E}" destId="{B687BED4-C0C4-461F-A1F0-A52557EE59BC}" srcOrd="0" destOrd="0" presId="urn:microsoft.com/office/officeart/2005/8/layout/hProcess9"/>
    <dgm:cxn modelId="{796CB9A2-CDB3-413F-8C53-B7FB2771CAB7}" type="presParOf" srcId="{9858B830-C6B8-49D7-A0B6-2065602A247E}" destId="{7465E5F8-47C6-438C-AABB-44D01397241A}" srcOrd="1" destOrd="0" presId="urn:microsoft.com/office/officeart/2005/8/layout/hProcess9"/>
    <dgm:cxn modelId="{1EB71701-6755-4494-9109-AF5D55EC7F3D}" type="presParOf" srcId="{7465E5F8-47C6-438C-AABB-44D01397241A}" destId="{67A759F8-4EA0-4AD3-8B6C-2CD3AB4A4A95}" srcOrd="0" destOrd="0" presId="urn:microsoft.com/office/officeart/2005/8/layout/hProcess9"/>
    <dgm:cxn modelId="{6A0AFDCF-F1D8-4A54-9F50-BFFEE04475AF}" type="presParOf" srcId="{7465E5F8-47C6-438C-AABB-44D01397241A}" destId="{B6BF61EA-7624-4B32-9DD0-4E6D0DA5362D}" srcOrd="1" destOrd="0" presId="urn:microsoft.com/office/officeart/2005/8/layout/hProcess9"/>
    <dgm:cxn modelId="{3E34CE10-4764-4A6B-A9A1-943FCA9CAE47}" type="presParOf" srcId="{7465E5F8-47C6-438C-AABB-44D01397241A}" destId="{AFFFD6BB-3A68-4896-AD9C-C896987AE075}" srcOrd="2" destOrd="0" presId="urn:microsoft.com/office/officeart/2005/8/layout/hProcess9"/>
    <dgm:cxn modelId="{D6837E75-FF8B-4037-933C-FDA849600DB4}" type="presParOf" srcId="{7465E5F8-47C6-438C-AABB-44D01397241A}" destId="{1B3734F9-CE4E-49C5-9A29-26F7D1BC6030}" srcOrd="3" destOrd="0" presId="urn:microsoft.com/office/officeart/2005/8/layout/hProcess9"/>
    <dgm:cxn modelId="{39F9603C-1AD7-43DC-AECA-467FD97D4177}" type="presParOf" srcId="{7465E5F8-47C6-438C-AABB-44D01397241A}" destId="{1156BD30-4BC7-4DB7-ACB4-7424877C543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Scientific Review Group</a:t>
          </a:r>
          <a:endParaRPr lang="en-US" sz="2000" dirty="0">
            <a:solidFill>
              <a:schemeClr val="tx1"/>
            </a:solidFill>
          </a:endParaRP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smtClean="0"/>
            <a:t>Initial Review Groups (CSR or ICs)</a:t>
          </a:r>
          <a:endParaRPr lang="en-US" dirty="0"/>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smtClean="0"/>
            <a:t>Scientific Focus &amp; Mission Relevance</a:t>
          </a:r>
          <a:endParaRPr lang="en-US" dirty="0"/>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smtClean="0"/>
            <a:t>Program Officials (POs)</a:t>
          </a:r>
          <a:endParaRPr lang="en-US" dirty="0"/>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smtClean="0"/>
            <a:t>Scientific Review Officers (SROs)</a:t>
          </a:r>
          <a:endParaRPr lang="en-US" dirty="0"/>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A2FBB370-F42D-4F26-B04C-0D43B07CEE3D}" type="presOf" srcId="{36EC9C6A-85A4-4519-9159-B7E53640C872}" destId="{AB49D215-D4A7-47F1-A04E-5CF63F626EF3}" srcOrd="0" destOrd="0" presId="urn:microsoft.com/office/officeart/2005/8/layout/vList6"/>
    <dgm:cxn modelId="{06D6C95B-4BBC-40FD-81BD-031E569520F9}" srcId="{B5742C2F-B5BB-4736-A668-29E66BC22CB7}" destId="{8A044857-CBAB-4485-BF47-78893EE0507F}" srcOrd="0" destOrd="0" parTransId="{98047C9D-2DAA-4903-B363-70647602E9E3}" sibTransId="{98636048-66D7-41B6-AFA8-1D70305B6E0E}"/>
    <dgm:cxn modelId="{16134FED-A922-4710-BA33-AD7B79309B32}" srcId="{B5742C2F-B5BB-4736-A668-29E66BC22CB7}" destId="{1FA9379F-F4EF-4822-87EF-9E935B0F3351}" srcOrd="1" destOrd="0" parTransId="{E1D8BBEA-7FAF-4DDE-A8E6-EED8EFA5E005}" sibTransId="{D6A74DD4-86F8-49F8-A1BA-248EB6CD3574}"/>
    <dgm:cxn modelId="{9F739471-1B25-44D1-B6A6-570AD0A7B57C}" type="presOf" srcId="{1FA9379F-F4EF-4822-87EF-9E935B0F3351}" destId="{69F150DD-AE10-4501-9DE7-6879E3E8AC9D}" srcOrd="0" destOrd="1" presId="urn:microsoft.com/office/officeart/2005/8/layout/vList6"/>
    <dgm:cxn modelId="{22850EBE-C9A8-4631-AC54-345605969B3F}" type="presOf" srcId="{8A044857-CBAB-4485-BF47-78893EE0507F}" destId="{69F150DD-AE10-4501-9DE7-6879E3E8AC9D}" srcOrd="0" destOrd="0"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0D064235-86AC-4D30-94C6-9FAB3B21D16B}" type="presOf" srcId="{E1E953C2-3B3A-4069-BFC1-421A4A177836}" destId="{AB49D215-D4A7-47F1-A04E-5CF63F626EF3}" srcOrd="0" destOrd="1"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C0750A3E-1DA4-4A36-9BA1-09F82B80F250}" type="presOf" srcId="{34FA508D-187C-44CF-81A5-81EEEE1E2A5D}" destId="{01186633-12D8-4985-9219-28BDAE0EEF0A}" srcOrd="0" destOrd="0" presId="urn:microsoft.com/office/officeart/2005/8/layout/vList6"/>
    <dgm:cxn modelId="{82CCC38D-FEE7-473C-8764-2FE1E3D3C5C5}" type="presOf" srcId="{B5742C2F-B5BB-4736-A668-29E66BC22CB7}" destId="{8C6F8CCA-A798-4514-9451-179F9303D37F}" srcOrd="0" destOrd="0" presId="urn:microsoft.com/office/officeart/2005/8/layout/vList6"/>
    <dgm:cxn modelId="{E67D7DE6-7F9F-4CDE-B40E-E93374485BF5}" type="presOf" srcId="{69983A58-9068-40A7-989E-7F427739DAA3}" destId="{0B0E2A24-DDA7-44E5-A005-06936B6F401A}"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D1F5C7E-C8BE-4FC3-A100-F66EA627976F}" type="presParOf" srcId="{0B0E2A24-DDA7-44E5-A005-06936B6F401A}" destId="{5B19F787-B6F6-4A24-9610-E058F06B8C3B}" srcOrd="0" destOrd="0" presId="urn:microsoft.com/office/officeart/2005/8/layout/vList6"/>
    <dgm:cxn modelId="{4EF55592-A9B6-4695-8149-6FA1DE19C3FB}" type="presParOf" srcId="{5B19F787-B6F6-4A24-9610-E058F06B8C3B}" destId="{01186633-12D8-4985-9219-28BDAE0EEF0A}" srcOrd="0" destOrd="0" presId="urn:microsoft.com/office/officeart/2005/8/layout/vList6"/>
    <dgm:cxn modelId="{A58B2C2E-3595-49B3-B675-668A7E58BE47}" type="presParOf" srcId="{5B19F787-B6F6-4A24-9610-E058F06B8C3B}" destId="{AB49D215-D4A7-47F1-A04E-5CF63F626EF3}" srcOrd="1" destOrd="0" presId="urn:microsoft.com/office/officeart/2005/8/layout/vList6"/>
    <dgm:cxn modelId="{81E7CD36-EC51-4915-84A0-1264BFEA3DCD}" type="presParOf" srcId="{0B0E2A24-DDA7-44E5-A005-06936B6F401A}" destId="{FC1E812D-29AB-49AA-99B8-37F23BB00E9A}" srcOrd="1" destOrd="0" presId="urn:microsoft.com/office/officeart/2005/8/layout/vList6"/>
    <dgm:cxn modelId="{7928DFAC-1C1A-45F5-A40F-9C8F03045034}" type="presParOf" srcId="{0B0E2A24-DDA7-44E5-A005-06936B6F401A}" destId="{3B2279E7-AD69-46B8-80E0-B523992994C5}" srcOrd="2" destOrd="0" presId="urn:microsoft.com/office/officeart/2005/8/layout/vList6"/>
    <dgm:cxn modelId="{B89BADF0-856B-44C0-A5A0-EEF1542B3CB0}" type="presParOf" srcId="{3B2279E7-AD69-46B8-80E0-B523992994C5}" destId="{8C6F8CCA-A798-4514-9451-179F9303D37F}" srcOrd="0" destOrd="0" presId="urn:microsoft.com/office/officeart/2005/8/layout/vList6"/>
    <dgm:cxn modelId="{B7122702-212F-4997-A152-C70BF8AE1288}"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Scientific Review Group</a:t>
          </a:r>
          <a:endParaRPr lang="en-US" sz="2000" dirty="0">
            <a:solidFill>
              <a:schemeClr val="tx1"/>
            </a:solidFill>
          </a:endParaRP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smtClean="0"/>
            <a:t>Initial Review Groups (CSR or ICs)</a:t>
          </a:r>
          <a:endParaRPr lang="en-US" dirty="0"/>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smtClean="0"/>
            <a:t>Scientific Focus &amp; Mission Relevance</a:t>
          </a:r>
          <a:endParaRPr lang="en-US" dirty="0"/>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smtClean="0"/>
            <a:t>Program Officials (POs)</a:t>
          </a:r>
          <a:endParaRPr lang="en-US" dirty="0"/>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smtClean="0"/>
            <a:t>Scientific Review Officers (SROs)</a:t>
          </a:r>
          <a:endParaRPr lang="en-US" dirty="0"/>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8351A010-9816-4955-A972-40D8A31A2BAA}" type="presOf" srcId="{36EC9C6A-85A4-4519-9159-B7E53640C872}" destId="{AB49D215-D4A7-47F1-A04E-5CF63F626EF3}" srcOrd="0" destOrd="0" presId="urn:microsoft.com/office/officeart/2005/8/layout/vList6"/>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2D2A477-7C01-4B01-823B-753CB8DE2C29}" type="presOf" srcId="{8A044857-CBAB-4485-BF47-78893EE0507F}" destId="{69F150DD-AE10-4501-9DE7-6879E3E8AC9D}" srcOrd="0" destOrd="0" presId="urn:microsoft.com/office/officeart/2005/8/layout/vList6"/>
    <dgm:cxn modelId="{608EB6EE-476C-45D5-8863-1CD91AE357F7}" type="presOf" srcId="{1FA9379F-F4EF-4822-87EF-9E935B0F3351}" destId="{69F150DD-AE10-4501-9DE7-6879E3E8AC9D}" srcOrd="0" destOrd="1"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DEE8665F-2121-4EE2-8768-09A60672FFF4}" type="presOf" srcId="{69983A58-9068-40A7-989E-7F427739DAA3}" destId="{0B0E2A24-DDA7-44E5-A005-06936B6F401A}" srcOrd="0" destOrd="0" presId="urn:microsoft.com/office/officeart/2005/8/layout/vList6"/>
    <dgm:cxn modelId="{3E725A28-73CC-46AB-A6B7-E0633AC55FC8}" type="presOf" srcId="{E1E953C2-3B3A-4069-BFC1-421A4A177836}" destId="{AB49D215-D4A7-47F1-A04E-5CF63F626EF3}" srcOrd="0" destOrd="1"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6818A722-F735-4D9F-927E-F773A3715B75}" type="presOf" srcId="{B5742C2F-B5BB-4736-A668-29E66BC22CB7}" destId="{8C6F8CCA-A798-4514-9451-179F9303D37F}" srcOrd="0" destOrd="0" presId="urn:microsoft.com/office/officeart/2005/8/layout/vList6"/>
    <dgm:cxn modelId="{927F6E94-82A7-4574-8925-1F272F34F2A4}" type="presOf" srcId="{34FA508D-187C-44CF-81A5-81EEEE1E2A5D}" destId="{01186633-12D8-4985-9219-28BDAE0EEF0A}" srcOrd="0" destOrd="0" presId="urn:microsoft.com/office/officeart/2005/8/layout/vList6"/>
    <dgm:cxn modelId="{1F0FA409-22B9-4E56-8983-F43D1003E289}" type="presParOf" srcId="{0B0E2A24-DDA7-44E5-A005-06936B6F401A}" destId="{5B19F787-B6F6-4A24-9610-E058F06B8C3B}" srcOrd="0" destOrd="0" presId="urn:microsoft.com/office/officeart/2005/8/layout/vList6"/>
    <dgm:cxn modelId="{B0BB96D4-D964-4B59-A722-EE4DF4E965C0}" type="presParOf" srcId="{5B19F787-B6F6-4A24-9610-E058F06B8C3B}" destId="{01186633-12D8-4985-9219-28BDAE0EEF0A}" srcOrd="0" destOrd="0" presId="urn:microsoft.com/office/officeart/2005/8/layout/vList6"/>
    <dgm:cxn modelId="{96615775-5515-43A9-BBBE-ABA2A1A2375E}" type="presParOf" srcId="{5B19F787-B6F6-4A24-9610-E058F06B8C3B}" destId="{AB49D215-D4A7-47F1-A04E-5CF63F626EF3}" srcOrd="1" destOrd="0" presId="urn:microsoft.com/office/officeart/2005/8/layout/vList6"/>
    <dgm:cxn modelId="{CCE86FFA-1EFD-4FDC-8198-64287EE4F642}" type="presParOf" srcId="{0B0E2A24-DDA7-44E5-A005-06936B6F401A}" destId="{FC1E812D-29AB-49AA-99B8-37F23BB00E9A}" srcOrd="1" destOrd="0" presId="urn:microsoft.com/office/officeart/2005/8/layout/vList6"/>
    <dgm:cxn modelId="{CF703E67-2A18-463D-B648-174108051645}" type="presParOf" srcId="{0B0E2A24-DDA7-44E5-A005-06936B6F401A}" destId="{3B2279E7-AD69-46B8-80E0-B523992994C5}" srcOrd="2" destOrd="0" presId="urn:microsoft.com/office/officeart/2005/8/layout/vList6"/>
    <dgm:cxn modelId="{5D45EBE1-F1AC-4752-99CD-57AA3ACDAB20}" type="presParOf" srcId="{3B2279E7-AD69-46B8-80E0-B523992994C5}" destId="{8C6F8CCA-A798-4514-9451-179F9303D37F}" srcOrd="0" destOrd="0" presId="urn:microsoft.com/office/officeart/2005/8/layout/vList6"/>
    <dgm:cxn modelId="{22129B03-C000-4CB4-810C-0C23E265D8C6}"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10 – Highest Impact</a:t>
          </a:r>
          <a:endParaRPr lang="en-US" sz="2000" dirty="0">
            <a:solidFill>
              <a:schemeClr val="tx1"/>
            </a:solidFill>
          </a:endParaRPr>
        </a:p>
      </dgm:t>
      <dgm:extLst>
        <a:ext uri="{E40237B7-FDA0-4F09-8148-C483321AD2D9}">
          <dgm14:cNvPr xmlns:dgm14="http://schemas.microsoft.com/office/drawing/2010/diagram" id="0" name="" descr="represents highest impact score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90 – Lowest Impact</a:t>
          </a:r>
          <a:endParaRPr lang="en-US" sz="2000" i="0" dirty="0">
            <a:solidFill>
              <a:schemeClr val="tx1"/>
            </a:solidFill>
          </a:endParaRPr>
        </a:p>
      </dgm:t>
      <dgm:extLst>
        <a:ext uri="{E40237B7-FDA0-4F09-8148-C483321AD2D9}">
          <dgm14:cNvPr xmlns:dgm14="http://schemas.microsoft.com/office/drawing/2010/diagram" id="0" name="" descr="represents  lowest impact score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00214" custScaleY="100194">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00214" custScaleY="100094">
        <dgm:presLayoutVars>
          <dgm:bulletEnabled val="1"/>
        </dgm:presLayoutVars>
      </dgm:prSet>
      <dgm:spPr/>
      <dgm:t>
        <a:bodyPr/>
        <a:lstStyle/>
        <a:p>
          <a:endParaRPr lang="en-US"/>
        </a:p>
      </dgm:t>
    </dgm:pt>
  </dgm:ptLst>
  <dgm:cxnLst>
    <dgm:cxn modelId="{01FEF4D1-0E0A-440F-9908-08165C066B5D}" type="presOf" srcId="{E1846116-3B2F-4A2C-8ED3-8B0E36DC2991}" destId="{14F2A801-5449-4D9D-AA52-8EBF2C273C3E}" srcOrd="0" destOrd="0" presId="urn:microsoft.com/office/officeart/2005/8/layout/arrow1"/>
    <dgm:cxn modelId="{1CCFE11F-1C4C-4BDF-B502-5DFE295C8B1F}" type="presOf" srcId="{F703CEAB-C056-4077-B5BE-3205D3042F8A}" destId="{678F1EC2-DAB8-4ECB-B4D4-E2D21C35D749}" srcOrd="0" destOrd="0" presId="urn:microsoft.com/office/officeart/2005/8/layout/arrow1"/>
    <dgm:cxn modelId="{025EBB63-B8BD-4806-9400-1DD7097B3FC3}" type="presOf" srcId="{903B16BE-8294-4F3B-B502-6A94E3D3F4D8}" destId="{A58DD199-F80F-4485-9847-8A3C76C4DCE3}" srcOrd="0" destOrd="0" presId="urn:microsoft.com/office/officeart/2005/8/layout/arrow1"/>
    <dgm:cxn modelId="{AEB7128B-9ED7-40F5-8562-78BEE56B5BA0}" srcId="{903B16BE-8294-4F3B-B502-6A94E3D3F4D8}" destId="{E1846116-3B2F-4A2C-8ED3-8B0E36DC2991}" srcOrd="0" destOrd="0" parTransId="{FDF88F46-5047-463F-8E0D-0B5E5068F206}" sibTransId="{588C50D1-CD75-4A94-BC6B-A9F44744B351}"/>
    <dgm:cxn modelId="{67EFAF48-0BE2-421F-8271-20B49A2A71E9}" srcId="{903B16BE-8294-4F3B-B502-6A94E3D3F4D8}" destId="{F703CEAB-C056-4077-B5BE-3205D3042F8A}" srcOrd="1" destOrd="0" parTransId="{4F126B1C-C9CC-4A94-BD12-0271D348AD9D}" sibTransId="{3AE29973-1D08-48E6-A439-C2E9E6A991AD}"/>
    <dgm:cxn modelId="{B21EBE01-C783-4C42-A337-260350BD0F08}" type="presParOf" srcId="{A58DD199-F80F-4485-9847-8A3C76C4DCE3}" destId="{14F2A801-5449-4D9D-AA52-8EBF2C273C3E}" srcOrd="0" destOrd="0" presId="urn:microsoft.com/office/officeart/2005/8/layout/arrow1"/>
    <dgm:cxn modelId="{FDF40429-6A14-4ADF-8B92-E4EF0E7AA414}"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3B16BE-8294-4F3B-B502-6A94E3D3F4D8}" type="doc">
      <dgm:prSet loTypeId="urn:microsoft.com/office/officeart/2005/8/layout/arrow1" loCatId="process" qsTypeId="urn:microsoft.com/office/officeart/2005/8/quickstyle/simple1" qsCatId="simple" csTypeId="urn:microsoft.com/office/officeart/2005/8/colors/accent1_2" csCatId="accent1" phldr="1"/>
      <dgm:spPr/>
      <dgm:t>
        <a:bodyPr/>
        <a:lstStyle/>
        <a:p>
          <a:endParaRPr lang="en-US"/>
        </a:p>
      </dgm:t>
    </dgm:pt>
    <dgm:pt modelId="{E1846116-3B2F-4A2C-8ED3-8B0E36DC2991}">
      <dgm:prSet phldrT="[Text]" custT="1"/>
      <dgm:spPr>
        <a:solidFill>
          <a:schemeClr val="accent1">
            <a:lumMod val="20000"/>
            <a:lumOff val="80000"/>
          </a:schemeClr>
        </a:solidFill>
        <a:ln>
          <a:solidFill>
            <a:schemeClr val="accent1">
              <a:lumMod val="75000"/>
            </a:schemeClr>
          </a:solidFill>
        </a:ln>
      </dgm:spPr>
      <dgm:t>
        <a:bodyPr/>
        <a:lstStyle/>
        <a:p>
          <a:r>
            <a:rPr lang="en-US" sz="1600" dirty="0" smtClean="0">
              <a:solidFill>
                <a:schemeClr val="tx1"/>
              </a:solidFill>
            </a:rPr>
            <a:t>Scored</a:t>
          </a:r>
          <a:r>
            <a:rPr lang="en-US" sz="2000" dirty="0" smtClean="0">
              <a:solidFill>
                <a:schemeClr val="tx1"/>
              </a:solidFill>
            </a:rPr>
            <a:t>  </a:t>
          </a:r>
          <a:endParaRPr lang="en-US" sz="2000" dirty="0">
            <a:solidFill>
              <a:schemeClr val="tx1"/>
            </a:solidFill>
          </a:endParaRPr>
        </a:p>
      </dgm:t>
      <dgm:extLst>
        <a:ext uri="{E40237B7-FDA0-4F09-8148-C483321AD2D9}">
          <dgm14:cNvPr xmlns:dgm14="http://schemas.microsoft.com/office/drawing/2010/diagram" id="0" name="" descr="represents Discussed applications" title="Left arrow"/>
        </a:ext>
      </dgm:extLst>
    </dgm:pt>
    <dgm:pt modelId="{FDF88F46-5047-463F-8E0D-0B5E5068F206}" type="parTrans" cxnId="{AEB7128B-9ED7-40F5-8562-78BEE56B5BA0}">
      <dgm:prSet/>
      <dgm:spPr/>
      <dgm:t>
        <a:bodyPr/>
        <a:lstStyle/>
        <a:p>
          <a:endParaRPr lang="en-US"/>
        </a:p>
      </dgm:t>
    </dgm:pt>
    <dgm:pt modelId="{588C50D1-CD75-4A94-BC6B-A9F44744B351}" type="sibTrans" cxnId="{AEB7128B-9ED7-40F5-8562-78BEE56B5BA0}">
      <dgm:prSet/>
      <dgm:spPr/>
      <dgm:t>
        <a:bodyPr/>
        <a:lstStyle/>
        <a:p>
          <a:endParaRPr lang="en-US"/>
        </a:p>
      </dgm:t>
    </dgm:pt>
    <dgm:pt modelId="{F703CEAB-C056-4077-B5BE-3205D3042F8A}">
      <dgm:prSet phldrT="[Text]" custT="1"/>
      <dgm:spPr>
        <a:solidFill>
          <a:schemeClr val="accent1">
            <a:lumMod val="20000"/>
            <a:lumOff val="80000"/>
          </a:schemeClr>
        </a:solidFill>
        <a:ln>
          <a:solidFill>
            <a:schemeClr val="accent1">
              <a:lumMod val="75000"/>
            </a:schemeClr>
          </a:solidFill>
        </a:ln>
      </dgm:spPr>
      <dgm:t>
        <a:bodyPr/>
        <a:lstStyle/>
        <a:p>
          <a:r>
            <a:rPr lang="en-US" sz="1600" dirty="0" smtClean="0">
              <a:solidFill>
                <a:schemeClr val="tx1"/>
              </a:solidFill>
            </a:rPr>
            <a:t>ND</a:t>
          </a:r>
          <a:endParaRPr lang="en-US" sz="1600" dirty="0">
            <a:solidFill>
              <a:schemeClr val="tx1"/>
            </a:solidFill>
          </a:endParaRPr>
        </a:p>
      </dgm:t>
      <dgm:extLst>
        <a:ext uri="{E40237B7-FDA0-4F09-8148-C483321AD2D9}">
          <dgm14:cNvPr xmlns:dgm14="http://schemas.microsoft.com/office/drawing/2010/diagram" id="0" name="" descr="represents Not Discussed applications" title="Right arrow"/>
        </a:ext>
      </dgm:extLst>
    </dgm:pt>
    <dgm:pt modelId="{4F126B1C-C9CC-4A94-BD12-0271D348AD9D}" type="parTrans" cxnId="{67EFAF48-0BE2-421F-8271-20B49A2A71E9}">
      <dgm:prSet/>
      <dgm:spPr/>
      <dgm:t>
        <a:bodyPr/>
        <a:lstStyle/>
        <a:p>
          <a:endParaRPr lang="en-US"/>
        </a:p>
      </dgm:t>
    </dgm:pt>
    <dgm:pt modelId="{3AE29973-1D08-48E6-A439-C2E9E6A991AD}" type="sibTrans" cxnId="{67EFAF48-0BE2-421F-8271-20B49A2A71E9}">
      <dgm:prSet/>
      <dgm:spPr/>
      <dgm:t>
        <a:bodyPr/>
        <a:lstStyle/>
        <a:p>
          <a:endParaRPr lang="en-US"/>
        </a:p>
      </dgm:t>
    </dgm:pt>
    <dgm:pt modelId="{A58DD199-F80F-4485-9847-8A3C76C4DCE3}" type="pres">
      <dgm:prSet presAssocID="{903B16BE-8294-4F3B-B502-6A94E3D3F4D8}" presName="cycle" presStyleCnt="0">
        <dgm:presLayoutVars>
          <dgm:dir/>
          <dgm:resizeHandles val="exact"/>
        </dgm:presLayoutVars>
      </dgm:prSet>
      <dgm:spPr/>
      <dgm:t>
        <a:bodyPr/>
        <a:lstStyle/>
        <a:p>
          <a:endParaRPr lang="en-US"/>
        </a:p>
      </dgm:t>
    </dgm:pt>
    <dgm:pt modelId="{14F2A801-5449-4D9D-AA52-8EBF2C273C3E}" type="pres">
      <dgm:prSet presAssocID="{E1846116-3B2F-4A2C-8ED3-8B0E36DC2991}" presName="arrow" presStyleLbl="node1" presStyleIdx="0" presStyleCnt="2" custScaleX="124652" custRadScaleRad="99986" custRadScaleInc="19">
        <dgm:presLayoutVars>
          <dgm:bulletEnabled val="1"/>
        </dgm:presLayoutVars>
      </dgm:prSet>
      <dgm:spPr/>
      <dgm:t>
        <a:bodyPr/>
        <a:lstStyle/>
        <a:p>
          <a:endParaRPr lang="en-US"/>
        </a:p>
      </dgm:t>
    </dgm:pt>
    <dgm:pt modelId="{678F1EC2-DAB8-4ECB-B4D4-E2D21C35D749}" type="pres">
      <dgm:prSet presAssocID="{F703CEAB-C056-4077-B5BE-3205D3042F8A}" presName="arrow" presStyleLbl="node1" presStyleIdx="1" presStyleCnt="2" custScaleX="124718">
        <dgm:presLayoutVars>
          <dgm:bulletEnabled val="1"/>
        </dgm:presLayoutVars>
      </dgm:prSet>
      <dgm:spPr/>
      <dgm:t>
        <a:bodyPr/>
        <a:lstStyle/>
        <a:p>
          <a:endParaRPr lang="en-US"/>
        </a:p>
      </dgm:t>
    </dgm:pt>
  </dgm:ptLst>
  <dgm:cxnLst>
    <dgm:cxn modelId="{CADD1EFB-6B40-4D7E-B2CD-87287BEFD622}" type="presOf" srcId="{903B16BE-8294-4F3B-B502-6A94E3D3F4D8}" destId="{A58DD199-F80F-4485-9847-8A3C76C4DCE3}" srcOrd="0" destOrd="0" presId="urn:microsoft.com/office/officeart/2005/8/layout/arrow1"/>
    <dgm:cxn modelId="{AEB7128B-9ED7-40F5-8562-78BEE56B5BA0}" srcId="{903B16BE-8294-4F3B-B502-6A94E3D3F4D8}" destId="{E1846116-3B2F-4A2C-8ED3-8B0E36DC2991}" srcOrd="0" destOrd="0" parTransId="{FDF88F46-5047-463F-8E0D-0B5E5068F206}" sibTransId="{588C50D1-CD75-4A94-BC6B-A9F44744B351}"/>
    <dgm:cxn modelId="{67EFAF48-0BE2-421F-8271-20B49A2A71E9}" srcId="{903B16BE-8294-4F3B-B502-6A94E3D3F4D8}" destId="{F703CEAB-C056-4077-B5BE-3205D3042F8A}" srcOrd="1" destOrd="0" parTransId="{4F126B1C-C9CC-4A94-BD12-0271D348AD9D}" sibTransId="{3AE29973-1D08-48E6-A439-C2E9E6A991AD}"/>
    <dgm:cxn modelId="{2BB7183B-0EE5-4F32-AA07-AFA11856CA4F}" type="presOf" srcId="{F703CEAB-C056-4077-B5BE-3205D3042F8A}" destId="{678F1EC2-DAB8-4ECB-B4D4-E2D21C35D749}" srcOrd="0" destOrd="0" presId="urn:microsoft.com/office/officeart/2005/8/layout/arrow1"/>
    <dgm:cxn modelId="{B5F0A8F1-8FDC-41A3-9BC6-DDB19ACB1745}" type="presOf" srcId="{E1846116-3B2F-4A2C-8ED3-8B0E36DC2991}" destId="{14F2A801-5449-4D9D-AA52-8EBF2C273C3E}" srcOrd="0" destOrd="0" presId="urn:microsoft.com/office/officeart/2005/8/layout/arrow1"/>
    <dgm:cxn modelId="{8385AA0D-D8BD-4AC8-9A61-DEAC23E61F1D}" type="presParOf" srcId="{A58DD199-F80F-4485-9847-8A3C76C4DCE3}" destId="{14F2A801-5449-4D9D-AA52-8EBF2C273C3E}" srcOrd="0" destOrd="0" presId="urn:microsoft.com/office/officeart/2005/8/layout/arrow1"/>
    <dgm:cxn modelId="{93CF1E7C-D634-40D9-B926-35DDFAC5437E}" type="presParOf" srcId="{A58DD199-F80F-4485-9847-8A3C76C4DCE3}" destId="{678F1EC2-DAB8-4ECB-B4D4-E2D21C35D749}"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4837B6-5D52-4D46-A49D-43E5821712EF}" type="doc">
      <dgm:prSet loTypeId="urn:microsoft.com/office/officeart/2005/8/layout/hProcess3" loCatId="process" qsTypeId="urn:microsoft.com/office/officeart/2005/8/quickstyle/simple1" qsCatId="simple" csTypeId="urn:microsoft.com/office/officeart/2005/8/colors/colorful4" csCatId="colorful" phldr="1"/>
      <dgm:spPr/>
    </dgm:pt>
    <dgm:pt modelId="{318FF122-A49D-4B8D-8410-60DF79D4CFE7}" type="pres">
      <dgm:prSet presAssocID="{4B4837B6-5D52-4D46-A49D-43E5821712EF}" presName="Name0" presStyleCnt="0">
        <dgm:presLayoutVars>
          <dgm:dir/>
          <dgm:animLvl val="lvl"/>
          <dgm:resizeHandles val="exact"/>
        </dgm:presLayoutVars>
      </dgm:prSet>
      <dgm:spPr/>
    </dgm:pt>
    <dgm:pt modelId="{328609B8-A665-466A-B038-37DF72C737A3}" type="pres">
      <dgm:prSet presAssocID="{4B4837B6-5D52-4D46-A49D-43E5821712EF}" presName="dummy" presStyleCnt="0"/>
      <dgm:spPr/>
    </dgm:pt>
    <dgm:pt modelId="{FFFC65DE-2061-4FF8-A46D-8A96E47507F1}" type="pres">
      <dgm:prSet presAssocID="{4B4837B6-5D52-4D46-A49D-43E5821712EF}" presName="linH" presStyleCnt="0"/>
      <dgm:spPr/>
    </dgm:pt>
    <dgm:pt modelId="{15FD4EF9-337A-424F-966A-D7F7F371154F}" type="pres">
      <dgm:prSet presAssocID="{4B4837B6-5D52-4D46-A49D-43E5821712EF}" presName="padding1" presStyleCnt="0"/>
      <dgm:spPr/>
    </dgm:pt>
    <dgm:pt modelId="{A89082F6-0843-46F4-A611-B6994E24EEB2}" type="pres">
      <dgm:prSet presAssocID="{4B4837B6-5D52-4D46-A49D-43E5821712EF}" presName="padding2" presStyleCnt="0"/>
      <dgm:spPr/>
    </dgm:pt>
    <dgm:pt modelId="{F6B1273C-63B2-40B6-B9A2-4FFE49F16223}" type="pres">
      <dgm:prSet presAssocID="{4B4837B6-5D52-4D46-A49D-43E5821712EF}" presName="negArrow" presStyleCnt="0"/>
      <dgm:spPr/>
    </dgm:pt>
    <dgm:pt modelId="{FE3155D1-6B22-4EC8-8432-E2DE9CA2B01B}" type="pres">
      <dgm:prSet presAssocID="{4B4837B6-5D52-4D46-A49D-43E5821712EF}" presName="backgroundArrow" presStyleLbl="node1" presStyleIdx="0" presStyleCnt="1" custScaleY="58750" custLinFactNeighborX="654" custLinFactNeighborY="-13941"/>
      <dgm:spPr/>
      <dgm:t>
        <a:bodyPr/>
        <a:lstStyle/>
        <a:p>
          <a:endParaRPr lang="en-US"/>
        </a:p>
      </dgm:t>
    </dgm:pt>
  </dgm:ptLst>
  <dgm:cxnLst>
    <dgm:cxn modelId="{FB9EB142-40A2-4585-9966-E5D1E187418E}" type="presOf" srcId="{4B4837B6-5D52-4D46-A49D-43E5821712EF}" destId="{318FF122-A49D-4B8D-8410-60DF79D4CFE7}" srcOrd="0" destOrd="0" presId="urn:microsoft.com/office/officeart/2005/8/layout/hProcess3"/>
    <dgm:cxn modelId="{9E609106-8574-4A0E-8107-C41159ACA600}" type="presParOf" srcId="{318FF122-A49D-4B8D-8410-60DF79D4CFE7}" destId="{328609B8-A665-466A-B038-37DF72C737A3}" srcOrd="0" destOrd="0" presId="urn:microsoft.com/office/officeart/2005/8/layout/hProcess3"/>
    <dgm:cxn modelId="{14559B21-43BB-482F-B675-343A37AB314E}" type="presParOf" srcId="{318FF122-A49D-4B8D-8410-60DF79D4CFE7}" destId="{FFFC65DE-2061-4FF8-A46D-8A96E47507F1}" srcOrd="1" destOrd="0" presId="urn:microsoft.com/office/officeart/2005/8/layout/hProcess3"/>
    <dgm:cxn modelId="{550131AE-7F17-4F5C-BA8A-0C5239B83248}" type="presParOf" srcId="{FFFC65DE-2061-4FF8-A46D-8A96E47507F1}" destId="{15FD4EF9-337A-424F-966A-D7F7F371154F}" srcOrd="0" destOrd="0" presId="urn:microsoft.com/office/officeart/2005/8/layout/hProcess3"/>
    <dgm:cxn modelId="{C124EE17-51B8-491D-AD8C-8FDB340A42FD}" type="presParOf" srcId="{FFFC65DE-2061-4FF8-A46D-8A96E47507F1}" destId="{A89082F6-0843-46F4-A611-B6994E24EEB2}" srcOrd="1" destOrd="0" presId="urn:microsoft.com/office/officeart/2005/8/layout/hProcess3"/>
    <dgm:cxn modelId="{275EE326-D842-4A17-9202-2AF96622D3B0}" type="presParOf" srcId="{FFFC65DE-2061-4FF8-A46D-8A96E47507F1}" destId="{F6B1273C-63B2-40B6-B9A2-4FFE49F16223}" srcOrd="2" destOrd="0" presId="urn:microsoft.com/office/officeart/2005/8/layout/hProcess3"/>
    <dgm:cxn modelId="{D2B4312E-F387-49A4-ABF2-7ECDAFF2B7D9}" type="presParOf" srcId="{FFFC65DE-2061-4FF8-A46D-8A96E47507F1}" destId="{FE3155D1-6B22-4EC8-8432-E2DE9CA2B01B}"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983A58-9068-40A7-989E-7F427739DAA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4FA508D-187C-44CF-81A5-81EEEE1E2A5D}">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effectLst/>
            </a:rPr>
            <a:t>Funding Institute(s)</a:t>
          </a:r>
          <a:endParaRPr lang="en-US" sz="2000" dirty="0">
            <a:ln>
              <a:solidFill>
                <a:schemeClr val="accent1">
                  <a:lumMod val="75000"/>
                </a:schemeClr>
              </a:solidFill>
            </a:ln>
            <a:solidFill>
              <a:schemeClr val="tx1"/>
            </a:solidFill>
            <a:effectLst/>
          </a:endParaRPr>
        </a:p>
      </dgm:t>
    </dgm:pt>
    <dgm:pt modelId="{516A3E03-F157-4A7F-B6EE-6B1F4D61060B}" type="parTrans" cxnId="{251836E7-17DD-47CB-A2E3-6FC56C66C7A8}">
      <dgm:prSet/>
      <dgm:spPr/>
      <dgm:t>
        <a:bodyPr/>
        <a:lstStyle/>
        <a:p>
          <a:endParaRPr lang="en-US"/>
        </a:p>
      </dgm:t>
    </dgm:pt>
    <dgm:pt modelId="{D2C7F992-AAA1-4661-8B22-2AECE70801D7}" type="sibTrans" cxnId="{251836E7-17DD-47CB-A2E3-6FC56C66C7A8}">
      <dgm:prSet/>
      <dgm:spPr/>
      <dgm:t>
        <a:bodyPr/>
        <a:lstStyle/>
        <a:p>
          <a:endParaRPr lang="en-US"/>
        </a:p>
      </dgm:t>
    </dgm:pt>
    <dgm:pt modelId="{B5742C2F-B5BB-4736-A668-29E66BC22CB7}">
      <dgm:prSet phldrT="[Text]" custT="1"/>
      <dgm:spPr>
        <a:solidFill>
          <a:schemeClr val="accent1">
            <a:lumMod val="20000"/>
            <a:lumOff val="80000"/>
          </a:schemeClr>
        </a:solidFill>
        <a:ln>
          <a:solidFill>
            <a:schemeClr val="accent1">
              <a:lumMod val="75000"/>
            </a:schemeClr>
          </a:solidFill>
        </a:ln>
      </dgm:spPr>
      <dgm:t>
        <a:bodyPr/>
        <a:lstStyle/>
        <a:p>
          <a:r>
            <a:rPr lang="en-US" sz="2000" dirty="0" smtClean="0">
              <a:solidFill>
                <a:schemeClr val="tx1"/>
              </a:solidFill>
            </a:rPr>
            <a:t>Scientific Review Group</a:t>
          </a:r>
          <a:endParaRPr lang="en-US" sz="2000" dirty="0">
            <a:solidFill>
              <a:schemeClr val="tx1"/>
            </a:solidFill>
          </a:endParaRPr>
        </a:p>
      </dgm:t>
    </dgm:pt>
    <dgm:pt modelId="{8324B3EB-1B34-423A-B633-7CDCA7735BD6}" type="parTrans" cxnId="{6F1F9524-16ED-48A4-BF2F-5BF1932FB907}">
      <dgm:prSet/>
      <dgm:spPr/>
      <dgm:t>
        <a:bodyPr/>
        <a:lstStyle/>
        <a:p>
          <a:endParaRPr lang="en-US"/>
        </a:p>
      </dgm:t>
    </dgm:pt>
    <dgm:pt modelId="{EFDE80F4-709C-4D54-AC1E-B3C4EBB738B8}" type="sibTrans" cxnId="{6F1F9524-16ED-48A4-BF2F-5BF1932FB907}">
      <dgm:prSet/>
      <dgm:spPr/>
      <dgm:t>
        <a:bodyPr/>
        <a:lstStyle/>
        <a:p>
          <a:endParaRPr lang="en-US"/>
        </a:p>
      </dgm:t>
    </dgm:pt>
    <dgm:pt modelId="{8A044857-CBAB-4485-BF47-78893EE0507F}">
      <dgm:prSet phldrT="[Text]"/>
      <dgm:spPr>
        <a:ln>
          <a:solidFill>
            <a:schemeClr val="accent1">
              <a:lumMod val="75000"/>
              <a:alpha val="90000"/>
            </a:schemeClr>
          </a:solidFill>
        </a:ln>
      </dgm:spPr>
      <dgm:t>
        <a:bodyPr/>
        <a:lstStyle/>
        <a:p>
          <a:r>
            <a:rPr lang="en-US" dirty="0" smtClean="0"/>
            <a:t>Initial Review Groups (CSR or ICs)</a:t>
          </a:r>
          <a:endParaRPr lang="en-US" dirty="0"/>
        </a:p>
      </dgm:t>
    </dgm:pt>
    <dgm:pt modelId="{98047C9D-2DAA-4903-B363-70647602E9E3}" type="parTrans" cxnId="{06D6C95B-4BBC-40FD-81BD-031E569520F9}">
      <dgm:prSet/>
      <dgm:spPr/>
      <dgm:t>
        <a:bodyPr/>
        <a:lstStyle/>
        <a:p>
          <a:endParaRPr lang="en-US"/>
        </a:p>
      </dgm:t>
    </dgm:pt>
    <dgm:pt modelId="{98636048-66D7-41B6-AFA8-1D70305B6E0E}" type="sibTrans" cxnId="{06D6C95B-4BBC-40FD-81BD-031E569520F9}">
      <dgm:prSet/>
      <dgm:spPr/>
      <dgm:t>
        <a:bodyPr/>
        <a:lstStyle/>
        <a:p>
          <a:endParaRPr lang="en-US"/>
        </a:p>
      </dgm:t>
    </dgm:pt>
    <dgm:pt modelId="{36EC9C6A-85A4-4519-9159-B7E53640C872}">
      <dgm:prSet phldrT="[Text]"/>
      <dgm:spPr>
        <a:ln>
          <a:solidFill>
            <a:schemeClr val="accent1">
              <a:lumMod val="75000"/>
              <a:alpha val="90000"/>
            </a:schemeClr>
          </a:solidFill>
        </a:ln>
      </dgm:spPr>
      <dgm:t>
        <a:bodyPr/>
        <a:lstStyle/>
        <a:p>
          <a:pPr algn="l"/>
          <a:r>
            <a:rPr lang="en-US" dirty="0" smtClean="0"/>
            <a:t>Scientific Focus &amp; Mission Relevance</a:t>
          </a:r>
          <a:endParaRPr lang="en-US" dirty="0"/>
        </a:p>
      </dgm:t>
    </dgm:pt>
    <dgm:pt modelId="{B3758EED-5EFA-4ADB-8C22-310F310671E5}" type="parTrans" cxnId="{B7D77FE8-14D5-458A-AE53-C9CEDD6CCDE7}">
      <dgm:prSet/>
      <dgm:spPr/>
      <dgm:t>
        <a:bodyPr/>
        <a:lstStyle/>
        <a:p>
          <a:endParaRPr lang="en-US"/>
        </a:p>
      </dgm:t>
    </dgm:pt>
    <dgm:pt modelId="{D9235BE8-7611-4AC8-89EE-CDC4DBD553BA}" type="sibTrans" cxnId="{B7D77FE8-14D5-458A-AE53-C9CEDD6CCDE7}">
      <dgm:prSet/>
      <dgm:spPr/>
      <dgm:t>
        <a:bodyPr/>
        <a:lstStyle/>
        <a:p>
          <a:endParaRPr lang="en-US"/>
        </a:p>
      </dgm:t>
    </dgm:pt>
    <dgm:pt modelId="{E1E953C2-3B3A-4069-BFC1-421A4A177836}">
      <dgm:prSet phldrT="[Text]"/>
      <dgm:spPr>
        <a:ln>
          <a:solidFill>
            <a:schemeClr val="accent1">
              <a:lumMod val="75000"/>
              <a:alpha val="90000"/>
            </a:schemeClr>
          </a:solidFill>
        </a:ln>
      </dgm:spPr>
      <dgm:t>
        <a:bodyPr/>
        <a:lstStyle/>
        <a:p>
          <a:pPr algn="l"/>
          <a:r>
            <a:rPr lang="en-US" dirty="0" smtClean="0"/>
            <a:t>Program Officials (POs)</a:t>
          </a:r>
          <a:endParaRPr lang="en-US" dirty="0"/>
        </a:p>
      </dgm:t>
    </dgm:pt>
    <dgm:pt modelId="{F424E72B-AF5B-4ECE-A2C4-28203CAF3073}" type="parTrans" cxnId="{4E03F211-DE3C-496E-87AF-84F3A72A4B0E}">
      <dgm:prSet/>
      <dgm:spPr/>
      <dgm:t>
        <a:bodyPr/>
        <a:lstStyle/>
        <a:p>
          <a:endParaRPr lang="en-US"/>
        </a:p>
      </dgm:t>
    </dgm:pt>
    <dgm:pt modelId="{4794960B-A5F3-41B3-8F5A-B585153B1953}" type="sibTrans" cxnId="{4E03F211-DE3C-496E-87AF-84F3A72A4B0E}">
      <dgm:prSet/>
      <dgm:spPr/>
      <dgm:t>
        <a:bodyPr/>
        <a:lstStyle/>
        <a:p>
          <a:endParaRPr lang="en-US"/>
        </a:p>
      </dgm:t>
    </dgm:pt>
    <dgm:pt modelId="{1FA9379F-F4EF-4822-87EF-9E935B0F3351}">
      <dgm:prSet phldrT="[Text]"/>
      <dgm:spPr>
        <a:ln>
          <a:solidFill>
            <a:schemeClr val="accent1">
              <a:lumMod val="75000"/>
              <a:alpha val="90000"/>
            </a:schemeClr>
          </a:solidFill>
        </a:ln>
      </dgm:spPr>
      <dgm:t>
        <a:bodyPr/>
        <a:lstStyle/>
        <a:p>
          <a:r>
            <a:rPr lang="en-US" dirty="0" smtClean="0"/>
            <a:t>Scientific Review Officers (SROs)</a:t>
          </a:r>
          <a:endParaRPr lang="en-US" dirty="0"/>
        </a:p>
      </dgm:t>
    </dgm:pt>
    <dgm:pt modelId="{E1D8BBEA-7FAF-4DDE-A8E6-EED8EFA5E005}" type="parTrans" cxnId="{16134FED-A922-4710-BA33-AD7B79309B32}">
      <dgm:prSet/>
      <dgm:spPr/>
      <dgm:t>
        <a:bodyPr/>
        <a:lstStyle/>
        <a:p>
          <a:endParaRPr lang="en-US"/>
        </a:p>
      </dgm:t>
    </dgm:pt>
    <dgm:pt modelId="{D6A74DD4-86F8-49F8-A1BA-248EB6CD3574}" type="sibTrans" cxnId="{16134FED-A922-4710-BA33-AD7B79309B32}">
      <dgm:prSet/>
      <dgm:spPr/>
      <dgm:t>
        <a:bodyPr/>
        <a:lstStyle/>
        <a:p>
          <a:endParaRPr lang="en-US"/>
        </a:p>
      </dgm:t>
    </dgm:pt>
    <dgm:pt modelId="{0B0E2A24-DDA7-44E5-A005-06936B6F401A}" type="pres">
      <dgm:prSet presAssocID="{69983A58-9068-40A7-989E-7F427739DAA3}" presName="Name0" presStyleCnt="0">
        <dgm:presLayoutVars>
          <dgm:dir/>
          <dgm:animLvl val="lvl"/>
          <dgm:resizeHandles/>
        </dgm:presLayoutVars>
      </dgm:prSet>
      <dgm:spPr/>
      <dgm:t>
        <a:bodyPr/>
        <a:lstStyle/>
        <a:p>
          <a:endParaRPr lang="en-US"/>
        </a:p>
      </dgm:t>
    </dgm:pt>
    <dgm:pt modelId="{5B19F787-B6F6-4A24-9610-E058F06B8C3B}" type="pres">
      <dgm:prSet presAssocID="{34FA508D-187C-44CF-81A5-81EEEE1E2A5D}" presName="linNode" presStyleCnt="0"/>
      <dgm:spPr/>
    </dgm:pt>
    <dgm:pt modelId="{01186633-12D8-4985-9219-28BDAE0EEF0A}" type="pres">
      <dgm:prSet presAssocID="{34FA508D-187C-44CF-81A5-81EEEE1E2A5D}" presName="parentShp" presStyleLbl="node1" presStyleIdx="0" presStyleCnt="2" custLinFactNeighborY="-1338">
        <dgm:presLayoutVars>
          <dgm:bulletEnabled val="1"/>
        </dgm:presLayoutVars>
      </dgm:prSet>
      <dgm:spPr/>
      <dgm:t>
        <a:bodyPr/>
        <a:lstStyle/>
        <a:p>
          <a:endParaRPr lang="en-US"/>
        </a:p>
      </dgm:t>
    </dgm:pt>
    <dgm:pt modelId="{AB49D215-D4A7-47F1-A04E-5CF63F626EF3}" type="pres">
      <dgm:prSet presAssocID="{34FA508D-187C-44CF-81A5-81EEEE1E2A5D}" presName="childShp" presStyleLbl="bgAccFollowNode1" presStyleIdx="0" presStyleCnt="2" custLinFactNeighborX="24000" custLinFactNeighborY="677">
        <dgm:presLayoutVars>
          <dgm:bulletEnabled val="1"/>
        </dgm:presLayoutVars>
      </dgm:prSet>
      <dgm:spPr/>
      <dgm:t>
        <a:bodyPr/>
        <a:lstStyle/>
        <a:p>
          <a:endParaRPr lang="en-US"/>
        </a:p>
      </dgm:t>
    </dgm:pt>
    <dgm:pt modelId="{FC1E812D-29AB-49AA-99B8-37F23BB00E9A}" type="pres">
      <dgm:prSet presAssocID="{D2C7F992-AAA1-4661-8B22-2AECE70801D7}" presName="spacing" presStyleCnt="0"/>
      <dgm:spPr/>
    </dgm:pt>
    <dgm:pt modelId="{3B2279E7-AD69-46B8-80E0-B523992994C5}" type="pres">
      <dgm:prSet presAssocID="{B5742C2F-B5BB-4736-A668-29E66BC22CB7}" presName="linNode" presStyleCnt="0"/>
      <dgm:spPr/>
    </dgm:pt>
    <dgm:pt modelId="{8C6F8CCA-A798-4514-9451-179F9303D37F}" type="pres">
      <dgm:prSet presAssocID="{B5742C2F-B5BB-4736-A668-29E66BC22CB7}" presName="parentShp" presStyleLbl="node1" presStyleIdx="1" presStyleCnt="2">
        <dgm:presLayoutVars>
          <dgm:bulletEnabled val="1"/>
        </dgm:presLayoutVars>
      </dgm:prSet>
      <dgm:spPr/>
      <dgm:t>
        <a:bodyPr/>
        <a:lstStyle/>
        <a:p>
          <a:endParaRPr lang="en-US"/>
        </a:p>
      </dgm:t>
    </dgm:pt>
    <dgm:pt modelId="{69F150DD-AE10-4501-9DE7-6879E3E8AC9D}" type="pres">
      <dgm:prSet presAssocID="{B5742C2F-B5BB-4736-A668-29E66BC22CB7}" presName="childShp" presStyleLbl="bgAccFollowNode1" presStyleIdx="1" presStyleCnt="2" custLinFactNeighborY="229">
        <dgm:presLayoutVars>
          <dgm:bulletEnabled val="1"/>
        </dgm:presLayoutVars>
      </dgm:prSet>
      <dgm:spPr/>
      <dgm:t>
        <a:bodyPr/>
        <a:lstStyle/>
        <a:p>
          <a:endParaRPr lang="en-US"/>
        </a:p>
      </dgm:t>
    </dgm:pt>
  </dgm:ptLst>
  <dgm:cxnLst>
    <dgm:cxn modelId="{16134FED-A922-4710-BA33-AD7B79309B32}" srcId="{B5742C2F-B5BB-4736-A668-29E66BC22CB7}" destId="{1FA9379F-F4EF-4822-87EF-9E935B0F3351}" srcOrd="1" destOrd="0" parTransId="{E1D8BBEA-7FAF-4DDE-A8E6-EED8EFA5E005}" sibTransId="{D6A74DD4-86F8-49F8-A1BA-248EB6CD3574}"/>
    <dgm:cxn modelId="{06D6C95B-4BBC-40FD-81BD-031E569520F9}" srcId="{B5742C2F-B5BB-4736-A668-29E66BC22CB7}" destId="{8A044857-CBAB-4485-BF47-78893EE0507F}" srcOrd="0" destOrd="0" parTransId="{98047C9D-2DAA-4903-B363-70647602E9E3}" sibTransId="{98636048-66D7-41B6-AFA8-1D70305B6E0E}"/>
    <dgm:cxn modelId="{E089B7D0-E52A-4825-9EF9-9E24B880FF98}" type="presOf" srcId="{69983A58-9068-40A7-989E-7F427739DAA3}" destId="{0B0E2A24-DDA7-44E5-A005-06936B6F401A}" srcOrd="0" destOrd="0" presId="urn:microsoft.com/office/officeart/2005/8/layout/vList6"/>
    <dgm:cxn modelId="{4D3EB366-7788-4485-9162-7AB88507ADF0}" type="presOf" srcId="{E1E953C2-3B3A-4069-BFC1-421A4A177836}" destId="{AB49D215-D4A7-47F1-A04E-5CF63F626EF3}" srcOrd="0" destOrd="1" presId="urn:microsoft.com/office/officeart/2005/8/layout/vList6"/>
    <dgm:cxn modelId="{BF6CA057-F196-43A9-B369-57BCBAAD9548}" type="presOf" srcId="{8A044857-CBAB-4485-BF47-78893EE0507F}" destId="{69F150DD-AE10-4501-9DE7-6879E3E8AC9D}" srcOrd="0" destOrd="0" presId="urn:microsoft.com/office/officeart/2005/8/layout/vList6"/>
    <dgm:cxn modelId="{4E03F211-DE3C-496E-87AF-84F3A72A4B0E}" srcId="{34FA508D-187C-44CF-81A5-81EEEE1E2A5D}" destId="{E1E953C2-3B3A-4069-BFC1-421A4A177836}" srcOrd="1" destOrd="0" parTransId="{F424E72B-AF5B-4ECE-A2C4-28203CAF3073}" sibTransId="{4794960B-A5F3-41B3-8F5A-B585153B1953}"/>
    <dgm:cxn modelId="{F045DB42-1EC9-44E4-AEA9-6B892A5306F8}" type="presOf" srcId="{34FA508D-187C-44CF-81A5-81EEEE1E2A5D}" destId="{01186633-12D8-4985-9219-28BDAE0EEF0A}" srcOrd="0" destOrd="0" presId="urn:microsoft.com/office/officeart/2005/8/layout/vList6"/>
    <dgm:cxn modelId="{B7D77FE8-14D5-458A-AE53-C9CEDD6CCDE7}" srcId="{34FA508D-187C-44CF-81A5-81EEEE1E2A5D}" destId="{36EC9C6A-85A4-4519-9159-B7E53640C872}" srcOrd="0" destOrd="0" parTransId="{B3758EED-5EFA-4ADB-8C22-310F310671E5}" sibTransId="{D9235BE8-7611-4AC8-89EE-CDC4DBD553BA}"/>
    <dgm:cxn modelId="{6F1F9524-16ED-48A4-BF2F-5BF1932FB907}" srcId="{69983A58-9068-40A7-989E-7F427739DAA3}" destId="{B5742C2F-B5BB-4736-A668-29E66BC22CB7}" srcOrd="1" destOrd="0" parTransId="{8324B3EB-1B34-423A-B633-7CDCA7735BD6}" sibTransId="{EFDE80F4-709C-4D54-AC1E-B3C4EBB738B8}"/>
    <dgm:cxn modelId="{251836E7-17DD-47CB-A2E3-6FC56C66C7A8}" srcId="{69983A58-9068-40A7-989E-7F427739DAA3}" destId="{34FA508D-187C-44CF-81A5-81EEEE1E2A5D}" srcOrd="0" destOrd="0" parTransId="{516A3E03-F157-4A7F-B6EE-6B1F4D61060B}" sibTransId="{D2C7F992-AAA1-4661-8B22-2AECE70801D7}"/>
    <dgm:cxn modelId="{3A125C7B-23DB-4C65-93E8-57368C518086}" type="presOf" srcId="{1FA9379F-F4EF-4822-87EF-9E935B0F3351}" destId="{69F150DD-AE10-4501-9DE7-6879E3E8AC9D}" srcOrd="0" destOrd="1" presId="urn:microsoft.com/office/officeart/2005/8/layout/vList6"/>
    <dgm:cxn modelId="{875AE7EA-B144-4FC5-986F-EA0F8560F13C}" type="presOf" srcId="{36EC9C6A-85A4-4519-9159-B7E53640C872}" destId="{AB49D215-D4A7-47F1-A04E-5CF63F626EF3}" srcOrd="0" destOrd="0" presId="urn:microsoft.com/office/officeart/2005/8/layout/vList6"/>
    <dgm:cxn modelId="{B36D06BE-5AF2-48B9-9171-FDFF7969F1AA}" type="presOf" srcId="{B5742C2F-B5BB-4736-A668-29E66BC22CB7}" destId="{8C6F8CCA-A798-4514-9451-179F9303D37F}" srcOrd="0" destOrd="0" presId="urn:microsoft.com/office/officeart/2005/8/layout/vList6"/>
    <dgm:cxn modelId="{792A8BD6-4F2F-43B7-9094-CFA1BF7F134B}" type="presParOf" srcId="{0B0E2A24-DDA7-44E5-A005-06936B6F401A}" destId="{5B19F787-B6F6-4A24-9610-E058F06B8C3B}" srcOrd="0" destOrd="0" presId="urn:microsoft.com/office/officeart/2005/8/layout/vList6"/>
    <dgm:cxn modelId="{1A2467B9-73B9-4356-A4A7-42114D5870C3}" type="presParOf" srcId="{5B19F787-B6F6-4A24-9610-E058F06B8C3B}" destId="{01186633-12D8-4985-9219-28BDAE0EEF0A}" srcOrd="0" destOrd="0" presId="urn:microsoft.com/office/officeart/2005/8/layout/vList6"/>
    <dgm:cxn modelId="{356D6B01-E2D8-4A89-979D-E99B19A04401}" type="presParOf" srcId="{5B19F787-B6F6-4A24-9610-E058F06B8C3B}" destId="{AB49D215-D4A7-47F1-A04E-5CF63F626EF3}" srcOrd="1" destOrd="0" presId="urn:microsoft.com/office/officeart/2005/8/layout/vList6"/>
    <dgm:cxn modelId="{C658647F-05E2-4740-91F6-C0AA19DF4CB6}" type="presParOf" srcId="{0B0E2A24-DDA7-44E5-A005-06936B6F401A}" destId="{FC1E812D-29AB-49AA-99B8-37F23BB00E9A}" srcOrd="1" destOrd="0" presId="urn:microsoft.com/office/officeart/2005/8/layout/vList6"/>
    <dgm:cxn modelId="{71349988-001E-4D04-B8D5-4FB275E9AAD7}" type="presParOf" srcId="{0B0E2A24-DDA7-44E5-A005-06936B6F401A}" destId="{3B2279E7-AD69-46B8-80E0-B523992994C5}" srcOrd="2" destOrd="0" presId="urn:microsoft.com/office/officeart/2005/8/layout/vList6"/>
    <dgm:cxn modelId="{9C648A54-7DDA-4B1C-BF1E-D3C1FAB77907}" type="presParOf" srcId="{3B2279E7-AD69-46B8-80E0-B523992994C5}" destId="{8C6F8CCA-A798-4514-9451-179F9303D37F}" srcOrd="0" destOrd="0" presId="urn:microsoft.com/office/officeart/2005/8/layout/vList6"/>
    <dgm:cxn modelId="{4727E324-B804-4383-8F27-4AF3E42FACBB}" type="presParOf" srcId="{3B2279E7-AD69-46B8-80E0-B523992994C5}" destId="{69F150DD-AE10-4501-9DE7-6879E3E8AC9D}" srcOrd="1" destOrd="0" presId="urn:microsoft.com/office/officeart/2005/8/layout/vList6"/>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7BED4-C0C4-461F-A1F0-A52557EE59BC}">
      <dsp:nvSpPr>
        <dsp:cNvPr id="0" name=""/>
        <dsp:cNvSpPr/>
      </dsp:nvSpPr>
      <dsp:spPr>
        <a:xfrm>
          <a:off x="2" y="0"/>
          <a:ext cx="4343397" cy="2362199"/>
        </a:xfrm>
        <a:prstGeom prst="rightArrow">
          <a:avLst/>
        </a:prstGeom>
        <a:solidFill>
          <a:srgbClr val="0070C0"/>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67A759F8-4EA0-4AD3-8B6C-2CD3AB4A4A95}">
      <dsp:nvSpPr>
        <dsp:cNvPr id="0" name=""/>
        <dsp:cNvSpPr/>
      </dsp:nvSpPr>
      <dsp:spPr>
        <a:xfrm>
          <a:off x="133644" y="714149"/>
          <a:ext cx="1303020" cy="944880"/>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Receipt and Referral</a:t>
          </a:r>
          <a:endParaRPr lang="en-US" sz="1800" kern="1200" dirty="0">
            <a:solidFill>
              <a:schemeClr val="tx1"/>
            </a:solidFill>
          </a:endParaRPr>
        </a:p>
      </dsp:txBody>
      <dsp:txXfrm>
        <a:off x="179769" y="760274"/>
        <a:ext cx="1210770" cy="852630"/>
      </dsp:txXfrm>
    </dsp:sp>
    <dsp:sp modelId="{AFFFD6BB-3A68-4896-AD9C-C896987AE075}">
      <dsp:nvSpPr>
        <dsp:cNvPr id="0" name=""/>
        <dsp:cNvSpPr/>
      </dsp:nvSpPr>
      <dsp:spPr>
        <a:xfrm>
          <a:off x="1520189" y="708659"/>
          <a:ext cx="1303020" cy="944880"/>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Initial Peer Review</a:t>
          </a:r>
          <a:endParaRPr lang="en-US" sz="1800" kern="1200" dirty="0">
            <a:solidFill>
              <a:schemeClr val="tx1"/>
            </a:solidFill>
          </a:endParaRPr>
        </a:p>
      </dsp:txBody>
      <dsp:txXfrm>
        <a:off x="1566314" y="754784"/>
        <a:ext cx="1210770" cy="852630"/>
      </dsp:txXfrm>
    </dsp:sp>
    <dsp:sp modelId="{1156BD30-4BC7-4DB7-ACB4-7424877C543E}">
      <dsp:nvSpPr>
        <dsp:cNvPr id="0" name=""/>
        <dsp:cNvSpPr/>
      </dsp:nvSpPr>
      <dsp:spPr>
        <a:xfrm>
          <a:off x="2893196" y="708659"/>
          <a:ext cx="1303020" cy="944880"/>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National Advisory Councils</a:t>
          </a:r>
          <a:endParaRPr lang="en-US" sz="1800" kern="1200" dirty="0">
            <a:solidFill>
              <a:schemeClr val="tx1"/>
            </a:solidFill>
          </a:endParaRPr>
        </a:p>
      </dsp:txBody>
      <dsp:txXfrm>
        <a:off x="2939321" y="754784"/>
        <a:ext cx="1210770" cy="852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9D215-D4A7-47F1-A04E-5CF63F626EF3}">
      <dsp:nvSpPr>
        <dsp:cNvPr id="0" name=""/>
        <dsp:cNvSpPr/>
      </dsp:nvSpPr>
      <dsp:spPr>
        <a:xfrm>
          <a:off x="1554479" y="739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Scientific Focus &amp; Mission Relevance</a:t>
          </a:r>
          <a:endParaRPr lang="en-US" sz="1400" kern="1200" dirty="0"/>
        </a:p>
        <a:p>
          <a:pPr marL="114300" lvl="1" indent="-114300" algn="l" defTabSz="622300">
            <a:lnSpc>
              <a:spcPct val="90000"/>
            </a:lnSpc>
            <a:spcBef>
              <a:spcPct val="0"/>
            </a:spcBef>
            <a:spcAft>
              <a:spcPct val="15000"/>
            </a:spcAft>
            <a:buChar char="••"/>
          </a:pPr>
          <a:r>
            <a:rPr lang="en-US" sz="1400" kern="1200" dirty="0" smtClean="0"/>
            <a:t>Program Officials (POs)</a:t>
          </a:r>
          <a:endParaRPr lang="en-US" sz="1400" kern="1200" dirty="0"/>
        </a:p>
      </dsp:txBody>
      <dsp:txXfrm>
        <a:off x="1554479" y="138895"/>
        <a:ext cx="1937210" cy="789021"/>
      </dsp:txXfrm>
    </dsp:sp>
    <dsp:sp modelId="{01186633-12D8-4985-9219-28BDAE0EEF0A}">
      <dsp:nvSpPr>
        <dsp:cNvPr id="0" name=""/>
        <dsp:cNvSpPr/>
      </dsp:nvSpPr>
      <dsp:spPr>
        <a:xfrm>
          <a:off x="0" y="0"/>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effectLst/>
            </a:rPr>
            <a:t>Funding Institute(s)</a:t>
          </a:r>
          <a:endParaRPr lang="en-US" sz="2000" kern="1200" dirty="0">
            <a:ln>
              <a:solidFill>
                <a:schemeClr val="accent1">
                  <a:lumMod val="75000"/>
                </a:schemeClr>
              </a:solidFill>
            </a:ln>
            <a:solidFill>
              <a:schemeClr val="tx1"/>
            </a:solidFill>
            <a:effectLst/>
          </a:endParaRPr>
        </a:p>
      </dsp:txBody>
      <dsp:txXfrm>
        <a:off x="51356" y="51356"/>
        <a:ext cx="1451768" cy="949316"/>
      </dsp:txXfrm>
    </dsp:sp>
    <dsp:sp modelId="{69F150DD-AE10-4501-9DE7-6879E3E8AC9D}">
      <dsp:nvSpPr>
        <dsp:cNvPr id="0" name=""/>
        <dsp:cNvSpPr/>
      </dsp:nvSpPr>
      <dsp:spPr>
        <a:xfrm>
          <a:off x="1554480" y="1157771"/>
          <a:ext cx="2331720" cy="1052028"/>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Initial Review Groups (CSR or ICs)</a:t>
          </a:r>
          <a:endParaRPr lang="en-US" sz="1400" kern="1200" dirty="0"/>
        </a:p>
        <a:p>
          <a:pPr marL="114300" lvl="1" indent="-114300" algn="l" defTabSz="622300">
            <a:lnSpc>
              <a:spcPct val="90000"/>
            </a:lnSpc>
            <a:spcBef>
              <a:spcPct val="0"/>
            </a:spcBef>
            <a:spcAft>
              <a:spcPct val="15000"/>
            </a:spcAft>
            <a:buChar char="••"/>
          </a:pPr>
          <a:r>
            <a:rPr lang="en-US" sz="1400" kern="1200" dirty="0" smtClean="0"/>
            <a:t>Scientific Review Officers (SROs)</a:t>
          </a:r>
          <a:endParaRPr lang="en-US" sz="1400" kern="1200" dirty="0"/>
        </a:p>
      </dsp:txBody>
      <dsp:txXfrm>
        <a:off x="1554480" y="1289275"/>
        <a:ext cx="1937210" cy="789021"/>
      </dsp:txXfrm>
    </dsp:sp>
    <dsp:sp modelId="{8C6F8CCA-A798-4514-9451-179F9303D37F}">
      <dsp:nvSpPr>
        <dsp:cNvPr id="0" name=""/>
        <dsp:cNvSpPr/>
      </dsp:nvSpPr>
      <dsp:spPr>
        <a:xfrm>
          <a:off x="0" y="1157501"/>
          <a:ext cx="1554480" cy="1052028"/>
        </a:xfrm>
        <a:prstGeom prst="roundRect">
          <a:avLst/>
        </a:prstGeom>
        <a:solidFill>
          <a:schemeClr val="accent1">
            <a:lumMod val="20000"/>
            <a:lumOff val="80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Scientific Review Group</a:t>
          </a:r>
          <a:endParaRPr lang="en-US" sz="2000" kern="1200" dirty="0">
            <a:solidFill>
              <a:schemeClr val="tx1"/>
            </a:solidFill>
          </a:endParaRPr>
        </a:p>
      </dsp:txBody>
      <dsp:txXfrm>
        <a:off x="51356" y="1208857"/>
        <a:ext cx="1451768" cy="949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18435" name="Rectangle 3"/>
          <p:cNvSpPr>
            <a:spLocks noGrp="1" noChangeArrowheads="1"/>
          </p:cNvSpPr>
          <p:nvPr>
            <p:ph type="dt" sz="quarter"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18436" name="Rectangle 4"/>
          <p:cNvSpPr>
            <a:spLocks noGrp="1" noChangeArrowheads="1"/>
          </p:cNvSpPr>
          <p:nvPr>
            <p:ph type="ftr" sz="quarter" idx="2"/>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18437" name="Rectangle 5"/>
          <p:cNvSpPr>
            <a:spLocks noGrp="1" noChangeArrowheads="1"/>
          </p:cNvSpPr>
          <p:nvPr>
            <p:ph type="sldNum" sz="quarter" idx="3"/>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4FFFEF2C-A1AB-4CBC-8C6D-D06F75FB72E5}" type="slidenum">
              <a:rPr lang="en-US"/>
              <a:pPr>
                <a:defRPr/>
              </a:pPr>
              <a:t>‹#›</a:t>
            </a:fld>
            <a:endParaRPr lang="en-US" dirty="0"/>
          </a:p>
        </p:txBody>
      </p:sp>
    </p:spTree>
    <p:extLst>
      <p:ext uri="{BB962C8B-B14F-4D97-AF65-F5344CB8AC3E}">
        <p14:creationId xmlns:p14="http://schemas.microsoft.com/office/powerpoint/2010/main" val="121025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defTabSz="924967">
              <a:defRPr sz="1200"/>
            </a:lvl1pPr>
          </a:lstStyle>
          <a:p>
            <a:pPr>
              <a:defRPr/>
            </a:pPr>
            <a:endParaRPr lang="en-US" dirty="0"/>
          </a:p>
        </p:txBody>
      </p:sp>
      <p:sp>
        <p:nvSpPr>
          <p:cNvPr id="4099" name="Rectangle 3"/>
          <p:cNvSpPr>
            <a:spLocks noGrp="1" noChangeArrowheads="1"/>
          </p:cNvSpPr>
          <p:nvPr>
            <p:ph type="dt" idx="1"/>
          </p:nvPr>
        </p:nvSpPr>
        <p:spPr bwMode="auto">
          <a:xfrm>
            <a:off x="3936173" y="0"/>
            <a:ext cx="3012329" cy="462120"/>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lvl1pPr algn="r" defTabSz="924967">
              <a:defRPr sz="1200"/>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637" y="4387767"/>
            <a:ext cx="5558801" cy="4155919"/>
          </a:xfrm>
          <a:prstGeom prst="rect">
            <a:avLst/>
          </a:prstGeom>
          <a:noFill/>
          <a:ln w="9525">
            <a:noFill/>
            <a:miter lim="800000"/>
            <a:headEnd/>
            <a:tailEnd/>
          </a:ln>
          <a:effectLst/>
        </p:spPr>
        <p:txBody>
          <a:bodyPr vert="horz" wrap="square" lIns="92478" tIns="46240" rIns="92478" bIns="462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defTabSz="924967">
              <a:defRPr sz="1200"/>
            </a:lvl1pPr>
          </a:lstStyle>
          <a:p>
            <a:pPr>
              <a:defRPr/>
            </a:pPr>
            <a:endParaRPr lang="en-US" dirty="0"/>
          </a:p>
        </p:txBody>
      </p:sp>
      <p:sp>
        <p:nvSpPr>
          <p:cNvPr id="4103" name="Rectangle 7"/>
          <p:cNvSpPr>
            <a:spLocks noGrp="1" noChangeArrowheads="1"/>
          </p:cNvSpPr>
          <p:nvPr>
            <p:ph type="sldNum" sz="quarter" idx="5"/>
          </p:nvPr>
        </p:nvSpPr>
        <p:spPr bwMode="auto">
          <a:xfrm>
            <a:off x="3936173" y="8772378"/>
            <a:ext cx="3012329" cy="462120"/>
          </a:xfrm>
          <a:prstGeom prst="rect">
            <a:avLst/>
          </a:prstGeom>
          <a:noFill/>
          <a:ln w="9525">
            <a:noFill/>
            <a:miter lim="800000"/>
            <a:headEnd/>
            <a:tailEnd/>
          </a:ln>
          <a:effectLst/>
        </p:spPr>
        <p:txBody>
          <a:bodyPr vert="horz" wrap="square" lIns="92478" tIns="46240" rIns="92478" bIns="46240" numCol="1" anchor="b" anchorCtr="0" compatLnSpc="1">
            <a:prstTxWarp prst="textNoShape">
              <a:avLst/>
            </a:prstTxWarp>
          </a:bodyPr>
          <a:lstStyle>
            <a:lvl1pPr algn="r" defTabSz="924967">
              <a:defRPr sz="1200"/>
            </a:lvl1pPr>
          </a:lstStyle>
          <a:p>
            <a:pPr>
              <a:defRPr/>
            </a:pPr>
            <a:fld id="{6DB84531-532E-4955-9D8E-510EA9476B6B}" type="slidenum">
              <a:rPr lang="en-US"/>
              <a:pPr>
                <a:defRPr/>
              </a:pPr>
              <a:t>‹#›</a:t>
            </a:fld>
            <a:endParaRPr lang="en-US" dirty="0"/>
          </a:p>
        </p:txBody>
      </p:sp>
    </p:spTree>
    <p:extLst>
      <p:ext uri="{BB962C8B-B14F-4D97-AF65-F5344CB8AC3E}">
        <p14:creationId xmlns:p14="http://schemas.microsoft.com/office/powerpoint/2010/main" val="3581357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r>
              <a:rPr lang="en-US" dirty="0"/>
              <a:t>DESIGN SAMPLE DEC 1</a:t>
            </a:r>
          </a:p>
        </p:txBody>
      </p:sp>
      <p:sp>
        <p:nvSpPr>
          <p:cNvPr id="19" name="Slide Number Placeholder 28"/>
          <p:cNvSpPr>
            <a:spLocks noGrp="1"/>
          </p:cNvSpPr>
          <p:nvPr>
            <p:ph type="sldNum" sz="quarter" idx="12"/>
          </p:nvPr>
        </p:nvSpPr>
        <p:spPr>
          <a:xfrm>
            <a:off x="76200" y="6400800"/>
            <a:ext cx="747713" cy="365125"/>
          </a:xfrm>
        </p:spPr>
        <p:txBody>
          <a:bodyPr/>
          <a:lstStyle>
            <a:lvl1pPr algn="r">
              <a:defRPr sz="1800">
                <a:solidFill>
                  <a:schemeClr val="tx1"/>
                </a:solidFill>
              </a:defRPr>
            </a:lvl1pPr>
          </a:lstStyle>
          <a:p>
            <a:pPr>
              <a:defRPr/>
            </a:pPr>
            <a:fld id="{2D830D10-542A-447B-87CA-BD3ADA618F6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61627A0-52BE-49C3-90CB-787EE860760A}" type="slidenum">
              <a:rPr lang="en-US" smtClean="0"/>
              <a:pPr>
                <a:defRPr/>
              </a:pPr>
              <a:t>‹#›</a:t>
            </a:fld>
            <a:endParaRPr lang="en-US" dirty="0"/>
          </a:p>
        </p:txBody>
      </p:sp>
    </p:spTree>
    <p:extLst>
      <p:ext uri="{BB962C8B-B14F-4D97-AF65-F5344CB8AC3E}">
        <p14:creationId xmlns:p14="http://schemas.microsoft.com/office/powerpoint/2010/main" val="193517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2C44F9A-9CE8-4653-A3D7-6121B0D6C7B6}" type="slidenum">
              <a:rPr lang="en-US"/>
              <a:pPr>
                <a:defRPr/>
              </a:pPr>
              <a:t>‹#›</a:t>
            </a:fld>
            <a:endParaRPr lang="en-US" dirty="0"/>
          </a:p>
        </p:txBody>
      </p:sp>
    </p:spTree>
    <p:extLst>
      <p:ext uri="{BB962C8B-B14F-4D97-AF65-F5344CB8AC3E}">
        <p14:creationId xmlns:p14="http://schemas.microsoft.com/office/powerpoint/2010/main" val="347471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B1515FC-D72B-4CAF-A499-034D60B6BD18}" type="slidenum">
              <a:rPr lang="en-US" smtClean="0"/>
              <a:pPr>
                <a:defRPr/>
              </a:pPr>
              <a:t>‹#›</a:t>
            </a:fld>
            <a:endParaRPr lang="en-US" dirty="0"/>
          </a:p>
        </p:txBody>
      </p:sp>
    </p:spTree>
    <p:extLst>
      <p:ext uri="{BB962C8B-B14F-4D97-AF65-F5344CB8AC3E}">
        <p14:creationId xmlns:p14="http://schemas.microsoft.com/office/powerpoint/2010/main" val="38905513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17165590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F39E8EE1-BCC5-4FFC-9D02-CA3B48317ABE}" type="slidenum">
              <a:rPr lang="en-US" smtClean="0"/>
              <a:pPr>
                <a:defRPr/>
              </a:pPr>
              <a:t>‹#›</a:t>
            </a:fld>
            <a:endParaRPr lang="en-US" dirty="0"/>
          </a:p>
        </p:txBody>
      </p:sp>
    </p:spTree>
    <p:extLst>
      <p:ext uri="{BB962C8B-B14F-4D97-AF65-F5344CB8AC3E}">
        <p14:creationId xmlns:p14="http://schemas.microsoft.com/office/powerpoint/2010/main" val="306709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7B76949-AF80-435D-9E97-14B6AAF2E0ED}" type="slidenum">
              <a:rPr lang="en-US" smtClean="0"/>
              <a:pPr>
                <a:defRPr/>
              </a:pPr>
              <a:t>‹#›</a:t>
            </a:fld>
            <a:endParaRPr lang="en-US" dirty="0"/>
          </a:p>
        </p:txBody>
      </p:sp>
    </p:spTree>
    <p:extLst>
      <p:ext uri="{BB962C8B-B14F-4D97-AF65-F5344CB8AC3E}">
        <p14:creationId xmlns:p14="http://schemas.microsoft.com/office/powerpoint/2010/main" val="3129795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5509455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272093846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33276745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8F09152-4AE8-43EA-B2CC-655DE9FC6C96}" type="slidenum">
              <a:rPr lang="en-US" smtClean="0"/>
              <a:pPr>
                <a:defRPr/>
              </a:pPr>
              <a:t>‹#›</a:t>
            </a:fld>
            <a:endParaRPr lang="en-US" dirty="0"/>
          </a:p>
        </p:txBody>
      </p:sp>
    </p:spTree>
    <p:extLst>
      <p:ext uri="{BB962C8B-B14F-4D97-AF65-F5344CB8AC3E}">
        <p14:creationId xmlns:p14="http://schemas.microsoft.com/office/powerpoint/2010/main" val="83370766"/>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371600"/>
            <a:ext cx="8229600" cy="4324350"/>
          </a:xfrm>
        </p:spPr>
        <p:txBody>
          <a:bodyPr/>
          <a:lstStyle>
            <a:lvl1pPr>
              <a:defRPr>
                <a:solidFill>
                  <a:schemeClr val="tx1"/>
                </a:solidFill>
                <a:latin typeface="Arial" pitchFamily="34" charset="0"/>
                <a:cs typeface="Arial" pitchFamily="34" charset="0"/>
              </a:defRPr>
            </a:lvl1pPr>
            <a:lvl2pPr>
              <a:defRPr>
                <a:solidFill>
                  <a:srgbClr val="008000"/>
                </a:solidFill>
                <a:latin typeface="Arial" pitchFamily="34" charset="0"/>
                <a:cs typeface="Arial" pitchFamily="34" charset="0"/>
              </a:defRPr>
            </a:lvl2pPr>
            <a:lvl3pPr>
              <a:defRPr>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solidFill>
                  <a:schemeClr val="tx1"/>
                </a:solidFill>
              </a:defRPr>
            </a:lvl1pPr>
          </a:lstStyle>
          <a:p>
            <a:pPr>
              <a:defRPr/>
            </a:pPr>
            <a:fld id="{161627A0-52BE-49C3-90CB-787EE86076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lvl1pPr>
              <a:defRPr sz="3600"/>
            </a:lvl1pPr>
          </a:lstStyle>
          <a:p>
            <a:r>
              <a:rPr lang="en-US" dirty="0" smtClean="0"/>
              <a:t>Click to edit Master title style</a:t>
            </a:r>
            <a:endParaRPr lang="en-US" dirty="0"/>
          </a:p>
        </p:txBody>
      </p:sp>
      <p:sp>
        <p:nvSpPr>
          <p:cNvPr id="3" name="Date Placeholder 13"/>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22"/>
          <p:cNvSpPr>
            <a:spLocks noGrp="1"/>
          </p:cNvSpPr>
          <p:nvPr>
            <p:ph type="sldNum" sz="quarter" idx="12"/>
          </p:nvPr>
        </p:nvSpPr>
        <p:spPr/>
        <p:txBody>
          <a:bodyPr/>
          <a:lstStyle>
            <a:lvl1pPr>
              <a:defRPr>
                <a:solidFill>
                  <a:schemeClr val="tx1"/>
                </a:solidFill>
              </a:defRPr>
            </a:lvl1pPr>
          </a:lstStyle>
          <a:p>
            <a:pPr>
              <a:defRPr/>
            </a:pPr>
            <a:fld id="{371CDBCC-57D6-4AF4-91B3-EB8BA5111C2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DESIGN SAMPLE DEC 1</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2514600"/>
            <a:ext cx="9144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3048000"/>
            <a:ext cx="9144000" cy="1295400"/>
          </a:xfrm>
        </p:spPr>
        <p:txBody>
          <a:bodyPr anchor="b">
            <a:noAutofit/>
          </a:bodyPr>
          <a:lstStyle>
            <a:lvl1pPr algn="ctr">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152400" y="5257800"/>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pic>
        <p:nvPicPr>
          <p:cNvPr id="7" name="Picture 6" descr="People and Place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 y="-152400"/>
            <a:ext cx="9144000" cy="2811203"/>
          </a:xfrm>
          <a:prstGeom prst="rect">
            <a:avLst/>
          </a:prstGeom>
        </p:spPr>
      </p:pic>
      <p:sp>
        <p:nvSpPr>
          <p:cNvPr id="11" name="Text Placeholder 10"/>
          <p:cNvSpPr>
            <a:spLocks noGrp="1"/>
          </p:cNvSpPr>
          <p:nvPr>
            <p:ph type="body" sz="quarter" idx="10" hasCustomPrompt="1"/>
          </p:nvPr>
        </p:nvSpPr>
        <p:spPr>
          <a:xfrm>
            <a:off x="0" y="4648200"/>
            <a:ext cx="9124950" cy="457200"/>
          </a:xfrm>
        </p:spPr>
        <p:txBody>
          <a:bodyPr/>
          <a:lstStyle>
            <a:lvl1pPr marL="109537" indent="0" algn="ctr">
              <a:buNone/>
              <a:defRPr sz="2000">
                <a:solidFill>
                  <a:srgbClr val="008000"/>
                </a:solidFill>
              </a:defRPr>
            </a:lvl1pPr>
          </a:lstStyle>
          <a:p>
            <a:pPr lvl="0"/>
            <a:r>
              <a:rPr lang="en-US" dirty="0" smtClean="0"/>
              <a:t>Date</a:t>
            </a:r>
          </a:p>
        </p:txBody>
      </p:sp>
    </p:spTree>
    <p:extLst>
      <p:ext uri="{BB962C8B-B14F-4D97-AF65-F5344CB8AC3E}">
        <p14:creationId xmlns:p14="http://schemas.microsoft.com/office/powerpoint/2010/main" val="31202309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DESIGN SAMPLE DEC 1</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CB1515FC-D72B-4CAF-A499-034D60B6BD1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dirty="0"/>
              <a:t>DESIGN SAMPLE DEC 1</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F39E8EE1-BCC5-4FFC-9D02-CA3B48317A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r>
              <a:rPr lang="en-US" dirty="0"/>
              <a:t>DESIGN SAMPLE DEC 1</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pPr>
              <a:defRPr/>
            </a:pPr>
            <a:fld id="{F7B76949-AF80-435D-9E97-14B6AAF2E0E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D830D10-542A-447B-87CA-BD3ADA618F6A}" type="slidenum">
              <a:rPr lang="en-US" smtClean="0"/>
              <a:pPr>
                <a:defRPr/>
              </a:pPr>
              <a:t>‹#›</a:t>
            </a:fld>
            <a:endParaRPr lang="en-US" dirty="0"/>
          </a:p>
        </p:txBody>
      </p:sp>
    </p:spTree>
    <p:extLst>
      <p:ext uri="{BB962C8B-B14F-4D97-AF65-F5344CB8AC3E}">
        <p14:creationId xmlns:p14="http://schemas.microsoft.com/office/powerpoint/2010/main" val="15200467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7.emf"/><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081"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r>
              <a:rPr lang="en-US" dirty="0"/>
              <a:t>DESIGN SAMPLE DEC 1</a:t>
            </a:r>
          </a:p>
        </p:txBody>
      </p:sp>
      <p:sp>
        <p:nvSpPr>
          <p:cNvPr id="23" name="Slide Number Placeholder 22"/>
          <p:cNvSpPr>
            <a:spLocks noGrp="1"/>
          </p:cNvSpPr>
          <p:nvPr>
            <p:ph type="sldNum" sz="quarter" idx="4"/>
          </p:nvPr>
        </p:nvSpPr>
        <p:spPr>
          <a:xfrm>
            <a:off x="152400" y="6324600"/>
            <a:ext cx="762000" cy="366713"/>
          </a:xfrm>
          <a:prstGeom prst="rect">
            <a:avLst/>
          </a:prstGeom>
        </p:spPr>
        <p:txBody>
          <a:bodyPr vert="horz" anchor="b"/>
          <a:lstStyle>
            <a:lvl1pPr algn="r" eaLnBrk="1" latinLnBrk="0" hangingPunct="1">
              <a:defRPr kumimoji="0" sz="1800">
                <a:solidFill>
                  <a:srgbClr val="FFFFFF"/>
                </a:solidFill>
              </a:defRPr>
            </a:lvl1pPr>
          </a:lstStyle>
          <a:p>
            <a:pPr>
              <a:defRPr/>
            </a:pPr>
            <a:fld id="{28F09152-4AE8-43EA-B2CC-655DE9FC6C96}" type="slidenum">
              <a:rPr lang="en-US"/>
              <a:pPr>
                <a:defRPr/>
              </a:pPr>
              <a:t>‹#›</a:t>
            </a:fld>
            <a:endParaRPr lang="en-US" dirty="0"/>
          </a:p>
        </p:txBody>
      </p:sp>
      <p:sp>
        <p:nvSpPr>
          <p:cNvPr id="22" name="Rectangle 21"/>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6" name="Picture 15"/>
          <p:cNvPicPr>
            <a:picLocks noChangeAspect="1"/>
          </p:cNvPicPr>
          <p:nvPr userDrawn="1"/>
        </p:nvPicPr>
        <p:blipFill>
          <a:blip r:embed="rId10"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bwMode="auto">
          <a:xfrm>
            <a:off x="7000874" y="6321576"/>
            <a:ext cx="403226" cy="384024"/>
          </a:xfrm>
          <a:prstGeom prst="rect">
            <a:avLst/>
          </a:prstGeom>
          <a:ln>
            <a:noFill/>
          </a:ln>
        </p:spPr>
      </p:pic>
      <p:pic>
        <p:nvPicPr>
          <p:cNvPr id="2" name="Picture 1" descr="NIH_OER_Master_Logo_2Color.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67600" y="6363696"/>
            <a:ext cx="1524000" cy="303804"/>
          </a:xfrm>
          <a:prstGeom prst="rect">
            <a:avLst/>
          </a:prstGeom>
        </p:spPr>
      </p:pic>
    </p:spTree>
  </p:cSld>
  <p:clrMap bg1="lt1" tx1="dk1" bg2="lt2" tx2="dk2" accent1="accent1" accent2="accent2" accent3="accent3" accent4="accent4" accent5="accent5" accent6="accent6" hlink="hlink" folHlink="folHlink"/>
  <p:sldLayoutIdLst>
    <p:sldLayoutId id="2147485419" r:id="rId1"/>
    <p:sldLayoutId id="2147485420" r:id="rId2"/>
    <p:sldLayoutId id="2147485421" r:id="rId3"/>
    <p:sldLayoutId id="2147485422" r:id="rId4"/>
    <p:sldLayoutId id="2147485450" r:id="rId5"/>
    <p:sldLayoutId id="2147485423" r:id="rId6"/>
    <p:sldLayoutId id="2147485424" r:id="rId7"/>
    <p:sldLayoutId id="2147485425" r:id="rId8"/>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top_header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4800" y="127000"/>
            <a:ext cx="8559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143000" y="228600"/>
            <a:ext cx="7620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New investigator</a:t>
            </a:r>
          </a:p>
        </p:txBody>
      </p:sp>
      <p:sp>
        <p:nvSpPr>
          <p:cNvPr id="2052" name="Rectangle 3"/>
          <p:cNvSpPr>
            <a:spLocks noGrp="1" noChangeArrowheads="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53200"/>
            <a:ext cx="1371600" cy="155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fld id="{28F09152-4AE8-43EA-B2CC-655DE9FC6C96}" type="slidenum">
              <a:rPr lang="en-US" smtClean="0"/>
              <a:pPr>
                <a:defRPr/>
              </a:pPr>
              <a:t>‹#›</a:t>
            </a:fld>
            <a:endParaRPr lang="en-US" dirty="0"/>
          </a:p>
        </p:txBody>
      </p:sp>
      <p:sp>
        <p:nvSpPr>
          <p:cNvPr id="9" name="Rectangle 8"/>
          <p:cNvSpPr/>
          <p:nvPr userDrawn="1"/>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3" name="Picture 2" descr="NIH_OER_Master_Logo_2Color.eps"/>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1000" y="6172200"/>
            <a:ext cx="1651000" cy="281740"/>
          </a:xfrm>
          <a:prstGeom prst="rect">
            <a:avLst/>
          </a:prstGeom>
        </p:spPr>
      </p:pic>
    </p:spTree>
  </p:cSld>
  <p:clrMap bg1="lt1" tx1="dk1" bg2="lt2" tx2="dk2" accent1="accent1" accent2="accent2" accent3="accent3" accent4="accent4" accent5="accent5" accent6="accent6" hlink="hlink" folHlink="folHlink"/>
  <p:sldLayoutIdLst>
    <p:sldLayoutId id="2147485427" r:id="rId1"/>
    <p:sldLayoutId id="2147485428" r:id="rId2"/>
    <p:sldLayoutId id="2147485429" r:id="rId3"/>
    <p:sldLayoutId id="2147485430" r:id="rId4"/>
    <p:sldLayoutId id="2147485431" r:id="rId5"/>
    <p:sldLayoutId id="2147485432" r:id="rId6"/>
    <p:sldLayoutId id="2147485433" r:id="rId7"/>
    <p:sldLayoutId id="2147485434" r:id="rId8"/>
    <p:sldLayoutId id="2147485435" r:id="rId9"/>
    <p:sldLayoutId id="2147485436" r:id="rId10"/>
    <p:sldLayoutId id="2147485437" r:id="rId11"/>
  </p:sldLayoutIdLst>
  <p:timing>
    <p:tnLst>
      <p:par>
        <p:cTn id="1" dur="indefinite" restart="never" nodeType="tmRoot"/>
      </p:par>
    </p:tnLst>
  </p:timing>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cs typeface="Arial" charset="0"/>
        </a:defRPr>
      </a:lvl2pPr>
      <a:lvl3pPr algn="r" rtl="0" eaLnBrk="1" fontAlgn="base" hangingPunct="1">
        <a:spcBef>
          <a:spcPct val="0"/>
        </a:spcBef>
        <a:spcAft>
          <a:spcPct val="0"/>
        </a:spcAft>
        <a:defRPr sz="2400" b="1">
          <a:solidFill>
            <a:schemeClr val="bg1"/>
          </a:solidFill>
          <a:latin typeface="Arial" charset="0"/>
          <a:cs typeface="Arial" charset="0"/>
        </a:defRPr>
      </a:lvl3pPr>
      <a:lvl4pPr algn="r" rtl="0" eaLnBrk="1" fontAlgn="base" hangingPunct="1">
        <a:spcBef>
          <a:spcPct val="0"/>
        </a:spcBef>
        <a:spcAft>
          <a:spcPct val="0"/>
        </a:spcAft>
        <a:defRPr sz="2400" b="1">
          <a:solidFill>
            <a:schemeClr val="bg1"/>
          </a:solidFill>
          <a:latin typeface="Arial" charset="0"/>
          <a:cs typeface="Arial" charset="0"/>
        </a:defRPr>
      </a:lvl4pPr>
      <a:lvl5pPr algn="r" rtl="0" eaLnBrk="1" fontAlgn="base" hangingPunct="1">
        <a:spcBef>
          <a:spcPct val="0"/>
        </a:spcBef>
        <a:spcAft>
          <a:spcPct val="0"/>
        </a:spcAft>
        <a:defRPr sz="2400" b="1">
          <a:solidFill>
            <a:schemeClr val="bg1"/>
          </a:solidFill>
          <a:latin typeface="Arial" charset="0"/>
          <a:cs typeface="Arial" charset="0"/>
        </a:defRPr>
      </a:lvl5pPr>
      <a:lvl6pPr marL="457200" algn="r" rtl="0" eaLnBrk="1" fontAlgn="base" hangingPunct="1">
        <a:spcBef>
          <a:spcPct val="0"/>
        </a:spcBef>
        <a:spcAft>
          <a:spcPct val="0"/>
        </a:spcAft>
        <a:defRPr sz="2400" b="1">
          <a:solidFill>
            <a:schemeClr val="bg1"/>
          </a:solidFill>
          <a:latin typeface="Arial" charset="0"/>
          <a:cs typeface="Arial" charset="0"/>
        </a:defRPr>
      </a:lvl6pPr>
      <a:lvl7pPr marL="914400" algn="r" rtl="0" eaLnBrk="1" fontAlgn="base" hangingPunct="1">
        <a:spcBef>
          <a:spcPct val="0"/>
        </a:spcBef>
        <a:spcAft>
          <a:spcPct val="0"/>
        </a:spcAft>
        <a:defRPr sz="2400" b="1">
          <a:solidFill>
            <a:schemeClr val="bg1"/>
          </a:solidFill>
          <a:latin typeface="Arial" charset="0"/>
          <a:cs typeface="Arial" charset="0"/>
        </a:defRPr>
      </a:lvl7pPr>
      <a:lvl8pPr marL="1371600" algn="r" rtl="0" eaLnBrk="1" fontAlgn="base" hangingPunct="1">
        <a:spcBef>
          <a:spcPct val="0"/>
        </a:spcBef>
        <a:spcAft>
          <a:spcPct val="0"/>
        </a:spcAft>
        <a:defRPr sz="2400" b="1">
          <a:solidFill>
            <a:schemeClr val="bg1"/>
          </a:solidFill>
          <a:latin typeface="Arial" charset="0"/>
          <a:cs typeface="Arial" charset="0"/>
        </a:defRPr>
      </a:lvl8pPr>
      <a:lvl9pPr marL="1828800" algn="r"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grants.nih.gov/grants/guide/notice-files/NOT-OD-15-035.html"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grants.nih.gov/grants/peer/reviewer_guidelines.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grants.nih.gov/reproducibility/index.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http://era.nih.gov/commons/index.cfm"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grants.nih.gov/grants/guide/notice-files/NOT-OD-11-064.html"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grants.nih.gov/grants/peer/peer.htm" TargetMode="External"/><Relationship Id="rId2" Type="http://schemas.openxmlformats.org/officeDocument/2006/relationships/hyperlink" Target="http://grants.nih.gov/grants/peer_review_process.htm" TargetMode="External"/><Relationship Id="rId1" Type="http://schemas.openxmlformats.org/officeDocument/2006/relationships/slideLayout" Target="../slideLayouts/slideLayout3.xml"/><Relationship Id="rId5" Type="http://schemas.openxmlformats.org/officeDocument/2006/relationships/hyperlink" Target="http://grants.nih.gov/grants/guide/index.html" TargetMode="External"/><Relationship Id="rId4" Type="http://schemas.openxmlformats.org/officeDocument/2006/relationships/hyperlink" Target="http://public.csr.nih.gov/Pages/default.aspx"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public.era.nih.gov/pubroster/" TargetMode="External"/><Relationship Id="rId2" Type="http://schemas.openxmlformats.org/officeDocument/2006/relationships/hyperlink" Target="http://public.csr.nih.gov/StudySections/Pages/default.aspx" TargetMode="External"/><Relationship Id="rId1" Type="http://schemas.openxmlformats.org/officeDocument/2006/relationships/slideLayout" Target="../slideLayouts/slideLayout3.xml"/><Relationship Id="rId5" Type="http://schemas.openxmlformats.org/officeDocument/2006/relationships/hyperlink" Target="http://era.nih.gov/services_for_applicants/like_this/likethis.cfm" TargetMode="External"/><Relationship Id="rId4" Type="http://schemas.openxmlformats.org/officeDocument/2006/relationships/hyperlink" Target="http://www.csr.nih.gov/Committees/rosterindex.a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rants.nih.gov/grants/guide/notice-files/NOT-OD-12-141.html" TargetMode="External"/><Relationship Id="rId2" Type="http://schemas.openxmlformats.org/officeDocument/2006/relationships/hyperlink" Target="http://grants.nih.gov/grants/guide/notice-files/NOT-OD-16-130.html" TargetMode="External"/><Relationship Id="rId1" Type="http://schemas.openxmlformats.org/officeDocument/2006/relationships/slideLayout" Target="../slideLayouts/slideLayout3.xml"/><Relationship Id="rId5" Type="http://schemas.openxmlformats.org/officeDocument/2006/relationships/image" Target="../media/image13.gif"/><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95600"/>
            <a:ext cx="9144000" cy="838200"/>
          </a:xfrm>
        </p:spPr>
        <p:txBody>
          <a:bodyPr/>
          <a:lstStyle/>
          <a:p>
            <a:r>
              <a:rPr lang="en-US" sz="4400" spc="50" dirty="0" smtClean="0">
                <a:ln w="9525" cmpd="sng">
                  <a:solidFill>
                    <a:schemeClr val="accent1"/>
                  </a:solidFill>
                  <a:prstDash val="solid"/>
                </a:ln>
                <a:solidFill>
                  <a:srgbClr val="70AD47">
                    <a:tint val="1000"/>
                  </a:srgbClr>
                </a:solidFill>
                <a:effectLst>
                  <a:glow rad="38100">
                    <a:schemeClr val="accent1">
                      <a:alpha val="40000"/>
                    </a:schemeClr>
                  </a:glow>
                </a:effectLst>
              </a:rPr>
              <a:t>The NIH Peer Review Process</a:t>
            </a:r>
            <a:endParaRPr lang="en-US"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TextBox 3"/>
          <p:cNvSpPr txBox="1"/>
          <p:nvPr/>
        </p:nvSpPr>
        <p:spPr>
          <a:xfrm>
            <a:off x="0" y="4648200"/>
            <a:ext cx="9144000" cy="369332"/>
          </a:xfrm>
          <a:prstGeom prst="rect">
            <a:avLst/>
          </a:prstGeom>
          <a:noFill/>
        </p:spPr>
        <p:txBody>
          <a:bodyPr wrap="square" rtlCol="0">
            <a:spAutoFit/>
          </a:bodyPr>
          <a:lstStyle/>
          <a:p>
            <a:pPr algn="ctr"/>
            <a:r>
              <a:rPr lang="en-US" dirty="0" smtClean="0">
                <a:solidFill>
                  <a:srgbClr val="008000"/>
                </a:solidFill>
              </a:rPr>
              <a:t>NIH Regional Seminars 2016</a:t>
            </a:r>
            <a:endParaRPr lang="en-US" dirty="0">
              <a:solidFill>
                <a:srgbClr val="008000"/>
              </a:solidFill>
            </a:endParaRPr>
          </a:p>
        </p:txBody>
      </p:sp>
      <p:sp>
        <p:nvSpPr>
          <p:cNvPr id="3" name="Text Placeholder 2"/>
          <p:cNvSpPr>
            <a:spLocks noGrp="1"/>
          </p:cNvSpPr>
          <p:nvPr>
            <p:ph type="body" idx="1"/>
          </p:nvPr>
        </p:nvSpPr>
        <p:spPr>
          <a:xfrm>
            <a:off x="152400" y="5105400"/>
            <a:ext cx="8839200" cy="1447800"/>
          </a:xfrm>
        </p:spPr>
        <p:txBody>
          <a:bodyPr/>
          <a:lstStyle/>
          <a:p>
            <a:pPr>
              <a:defRPr/>
            </a:pPr>
            <a:r>
              <a:rPr lang="en-US" sz="1600" dirty="0" smtClean="0">
                <a:solidFill>
                  <a:schemeClr val="tx2">
                    <a:lumMod val="75000"/>
                  </a:schemeClr>
                </a:solidFill>
              </a:rPr>
              <a:t>Sally A. Amero, Ph.D.			Weijia Ni, Ph.D., Chief</a:t>
            </a:r>
          </a:p>
          <a:p>
            <a:r>
              <a:rPr lang="en-US" sz="1600" dirty="0" smtClean="0">
                <a:solidFill>
                  <a:schemeClr val="tx2">
                    <a:lumMod val="75000"/>
                  </a:schemeClr>
                </a:solidFill>
              </a:rPr>
              <a:t>NIH Review Policy Officer			Risk, Prevention and Health Behavior IRG</a:t>
            </a:r>
          </a:p>
          <a:p>
            <a:r>
              <a:rPr lang="en-US" sz="1600" dirty="0" smtClean="0">
                <a:solidFill>
                  <a:schemeClr val="tx2">
                    <a:lumMod val="75000"/>
                  </a:schemeClr>
                </a:solidFill>
              </a:rPr>
              <a:t>Extramural Research Integrity Liaison Officer	Center </a:t>
            </a:r>
            <a:r>
              <a:rPr lang="en-US" sz="1600" dirty="0">
                <a:solidFill>
                  <a:schemeClr val="tx2">
                    <a:lumMod val="75000"/>
                  </a:schemeClr>
                </a:solidFill>
              </a:rPr>
              <a:t>for Scientific Review</a:t>
            </a:r>
            <a:endParaRPr lang="en-US" sz="1600" dirty="0" smtClean="0">
              <a:solidFill>
                <a:schemeClr val="tx2">
                  <a:lumMod val="75000"/>
                </a:schemeClr>
              </a:solidFill>
            </a:endParaRPr>
          </a:p>
          <a:p>
            <a:r>
              <a:rPr lang="en-US" sz="1600" dirty="0" smtClean="0">
                <a:solidFill>
                  <a:schemeClr val="tx2">
                    <a:lumMod val="75000"/>
                  </a:schemeClr>
                </a:solidFill>
              </a:rPr>
              <a:t>Office of Extramural </a:t>
            </a:r>
            <a:r>
              <a:rPr lang="en-US" sz="1600" dirty="0">
                <a:solidFill>
                  <a:schemeClr val="tx2">
                    <a:lumMod val="75000"/>
                  </a:schemeClr>
                </a:solidFill>
              </a:rPr>
              <a:t>Research		National Institutes of </a:t>
            </a:r>
            <a:r>
              <a:rPr lang="en-US" sz="1600" dirty="0" smtClean="0">
                <a:solidFill>
                  <a:schemeClr val="tx2">
                    <a:lumMod val="75000"/>
                  </a:schemeClr>
                </a:solidFill>
              </a:rPr>
              <a:t>Health		</a:t>
            </a:r>
          </a:p>
          <a:p>
            <a:pPr>
              <a:defRPr/>
            </a:pPr>
            <a:r>
              <a:rPr lang="en-US" sz="1600" dirty="0" smtClean="0">
                <a:solidFill>
                  <a:schemeClr val="tx2">
                    <a:lumMod val="75000"/>
                  </a:schemeClr>
                </a:solidFill>
              </a:rPr>
              <a:t>National Institutes of Health			</a:t>
            </a:r>
            <a:endParaRPr lang="en-US" sz="1600" dirty="0"/>
          </a:p>
        </p:txBody>
      </p:sp>
    </p:spTree>
    <p:extLst>
      <p:ext uri="{BB962C8B-B14F-4D97-AF65-F5344CB8AC3E}">
        <p14:creationId xmlns:p14="http://schemas.microsoft.com/office/powerpoint/2010/main" val="351355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lstStyle/>
          <a:p>
            <a:r>
              <a:rPr lang="en-US" dirty="0" smtClean="0"/>
              <a:t>Level 1: Initial Peer Review</a:t>
            </a:r>
            <a:endParaRPr lang="en-US" dirty="0"/>
          </a:p>
        </p:txBody>
      </p:sp>
      <p:sp>
        <p:nvSpPr>
          <p:cNvPr id="5" name="Rectangle 7"/>
          <p:cNvSpPr txBox="1">
            <a:spLocks noChangeArrowheads="1"/>
          </p:cNvSpPr>
          <p:nvPr/>
        </p:nvSpPr>
        <p:spPr>
          <a:xfrm>
            <a:off x="313267" y="990599"/>
            <a:ext cx="8382000" cy="2853235"/>
          </a:xfrm>
          <a:prstGeom prst="rect">
            <a:avLst/>
          </a:prstGeom>
          <a:solidFill>
            <a:schemeClr val="bg1"/>
          </a:solidFill>
          <a:ln w="28575"/>
        </p:spPr>
        <p:txBody>
          <a:bodyPr>
            <a:normAutofit fontScale="55000" lnSpcReduction="2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20000"/>
              </a:lnSpc>
              <a:spcAft>
                <a:spcPts val="300"/>
              </a:spcAft>
              <a:buClr>
                <a:schemeClr val="tx1"/>
              </a:buClr>
              <a:defRPr/>
            </a:pPr>
            <a:r>
              <a:rPr lang="en-US" sz="5100" dirty="0" smtClean="0"/>
              <a:t>Key decisions</a:t>
            </a:r>
          </a:p>
          <a:p>
            <a:pPr lvl="1">
              <a:lnSpc>
                <a:spcPct val="120000"/>
              </a:lnSpc>
              <a:spcAft>
                <a:spcPts val="300"/>
              </a:spcAft>
              <a:buClrTx/>
              <a:buFont typeface="Arial" panose="020B0604020202020204" pitchFamily="34" charset="0"/>
              <a:buChar char="‒"/>
              <a:defRPr/>
            </a:pPr>
            <a:r>
              <a:rPr lang="en-US" sz="4400" dirty="0" smtClean="0">
                <a:solidFill>
                  <a:schemeClr val="tx1"/>
                </a:solidFill>
              </a:rPr>
              <a:t>Scientific and technical merit of the work proposed</a:t>
            </a:r>
          </a:p>
          <a:p>
            <a:pPr lvl="1">
              <a:lnSpc>
                <a:spcPct val="120000"/>
              </a:lnSpc>
              <a:spcAft>
                <a:spcPts val="300"/>
              </a:spcAft>
              <a:buClrTx/>
              <a:buFont typeface="Arial" panose="020B0604020202020204" pitchFamily="34" charset="0"/>
              <a:buChar char="‒"/>
              <a:defRPr/>
            </a:pPr>
            <a:r>
              <a:rPr lang="en-US" sz="4400" dirty="0" smtClean="0">
                <a:solidFill>
                  <a:schemeClr val="tx1"/>
                </a:solidFill>
              </a:rPr>
              <a:t>Overall impact</a:t>
            </a:r>
          </a:p>
          <a:p>
            <a:pPr lvl="1">
              <a:lnSpc>
                <a:spcPct val="120000"/>
              </a:lnSpc>
              <a:spcAft>
                <a:spcPts val="300"/>
              </a:spcAft>
              <a:buClrTx/>
              <a:buFont typeface="Arial" panose="020B0604020202020204" pitchFamily="34" charset="0"/>
              <a:buChar char="‒"/>
              <a:defRPr/>
            </a:pPr>
            <a:r>
              <a:rPr lang="en-US" sz="4400" dirty="0" smtClean="0">
                <a:solidFill>
                  <a:schemeClr val="tx1"/>
                </a:solidFill>
              </a:rPr>
              <a:t>Appropriate justification for human subjects, inclusion, and vertebrate animals</a:t>
            </a:r>
          </a:p>
          <a:p>
            <a:pPr marL="365760" indent="-256032">
              <a:lnSpc>
                <a:spcPct val="120000"/>
              </a:lnSpc>
              <a:spcAft>
                <a:spcPts val="300"/>
              </a:spcAft>
              <a:buClrTx/>
              <a:buFont typeface="Arial" panose="020B0604020202020204" pitchFamily="34" charset="0"/>
              <a:buChar char="•"/>
              <a:defRPr/>
            </a:pPr>
            <a:r>
              <a:rPr lang="en-US" sz="5100" dirty="0" smtClean="0">
                <a:solidFill>
                  <a:schemeClr val="tx1"/>
                </a:solidFill>
              </a:rPr>
              <a:t>Managed by Scientific Review Officers (SROs)</a:t>
            </a:r>
          </a:p>
        </p:txBody>
      </p:sp>
      <p:sp>
        <p:nvSpPr>
          <p:cNvPr id="9" name="Right Arrow 8" descr="This is intended to depict a grant application being submitted to NIH" title="The first arrow represents a grant application"/>
          <p:cNvSpPr/>
          <p:nvPr/>
        </p:nvSpPr>
        <p:spPr>
          <a:xfrm>
            <a:off x="288627" y="4730344"/>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78927" y="5616885"/>
            <a:ext cx="1061509" cy="307777"/>
          </a:xfrm>
          <a:prstGeom prst="rect">
            <a:avLst/>
          </a:prstGeom>
          <a:noFill/>
        </p:spPr>
        <p:txBody>
          <a:bodyPr wrap="none" rtlCol="0">
            <a:spAutoFit/>
          </a:bodyPr>
          <a:lstStyle/>
          <a:p>
            <a:r>
              <a:rPr lang="en-US" sz="1400" dirty="0" smtClean="0"/>
              <a:t>Application</a:t>
            </a:r>
            <a:endParaRPr lang="en-US" sz="1400" dirty="0"/>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44799" y="4583326"/>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DRR</a:t>
            </a:r>
            <a:endParaRPr lang="en-US" sz="2000" dirty="0">
              <a:solidFill>
                <a:schemeClr val="tx1"/>
              </a:solidFill>
            </a:endParaRP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2844468349"/>
              </p:ext>
            </p:extLst>
          </p:nvPr>
        </p:nvGraphicFramePr>
        <p:xfrm>
          <a:off x="2696701" y="4082644"/>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descr="The red box highlights the Division of Receipt and Referral (DRR) that is the main focus of this slide" title="Red Box"/>
          <p:cNvSpPr/>
          <p:nvPr/>
        </p:nvSpPr>
        <p:spPr>
          <a:xfrm>
            <a:off x="2590798" y="5154826"/>
            <a:ext cx="3886202" cy="1231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9692" y="4604048"/>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Council</a:t>
            </a:r>
            <a:endParaRPr lang="en-US" sz="2000" dirty="0">
              <a:solidFill>
                <a:schemeClr val="tx1"/>
              </a:solidFill>
            </a:endParaRPr>
          </a:p>
        </p:txBody>
      </p:sp>
      <p:sp>
        <p:nvSpPr>
          <p:cNvPr id="11" name="Right Arrow 10" descr="Ultimately, decisions about funding are made by the Director of the Institute to which the application is assigned." title="IC Director"/>
          <p:cNvSpPr/>
          <p:nvPr/>
        </p:nvSpPr>
        <p:spPr>
          <a:xfrm>
            <a:off x="7962900" y="4546598"/>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1292" y="4785408"/>
            <a:ext cx="992579" cy="646331"/>
          </a:xfrm>
          <a:prstGeom prst="rect">
            <a:avLst/>
          </a:prstGeom>
          <a:noFill/>
        </p:spPr>
        <p:txBody>
          <a:bodyPr wrap="none" rtlCol="0">
            <a:spAutoFit/>
          </a:bodyPr>
          <a:lstStyle/>
          <a:p>
            <a:pPr algn="ctr"/>
            <a:r>
              <a:rPr lang="en-US" dirty="0" smtClean="0"/>
              <a:t>IC</a:t>
            </a:r>
          </a:p>
          <a:p>
            <a:pPr algn="ctr"/>
            <a:r>
              <a:rPr lang="en-US" dirty="0" smtClean="0"/>
              <a:t>Director</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10</a:t>
            </a:fld>
            <a:endParaRPr lang="en-US" dirty="0"/>
          </a:p>
        </p:txBody>
      </p:sp>
    </p:spTree>
    <p:extLst>
      <p:ext uri="{BB962C8B-B14F-4D97-AF65-F5344CB8AC3E}">
        <p14:creationId xmlns:p14="http://schemas.microsoft.com/office/powerpoint/2010/main" val="2411790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Level 1: Initial Peer Review</a:t>
            </a:r>
            <a:endParaRPr lang="en-US" sz="3600" b="0" dirty="0"/>
          </a:p>
        </p:txBody>
      </p:sp>
      <p:sp>
        <p:nvSpPr>
          <p:cNvPr id="4" name="Content Placeholder 3"/>
          <p:cNvSpPr>
            <a:spLocks noGrp="1"/>
          </p:cNvSpPr>
          <p:nvPr>
            <p:ph idx="1"/>
          </p:nvPr>
        </p:nvSpPr>
        <p:spPr/>
        <p:txBody>
          <a:bodyPr/>
          <a:lstStyle/>
          <a:p>
            <a:pPr marL="365760" indent="-256032">
              <a:spcAft>
                <a:spcPts val="300"/>
              </a:spcAft>
              <a:buClr>
                <a:schemeClr val="tx1"/>
              </a:buClr>
            </a:pPr>
            <a:r>
              <a:rPr lang="en-US" dirty="0" smtClean="0"/>
              <a:t>Reviewers</a:t>
            </a:r>
          </a:p>
          <a:p>
            <a:pPr marL="824103" lvl="3" indent="-256032">
              <a:spcAft>
                <a:spcPts val="300"/>
              </a:spcAft>
              <a:buClr>
                <a:schemeClr val="tx1"/>
              </a:buClr>
              <a:buFont typeface="Arial" panose="020B0604020202020204" pitchFamily="34" charset="0"/>
              <a:buChar char="‒"/>
            </a:pPr>
            <a:r>
              <a:rPr lang="en-US" sz="2600" dirty="0" smtClean="0">
                <a:solidFill>
                  <a:schemeClr val="tx1"/>
                </a:solidFill>
              </a:rPr>
              <a:t>How are they chosen</a:t>
            </a:r>
          </a:p>
          <a:p>
            <a:pPr marL="824103" lvl="3" indent="-256032">
              <a:spcAft>
                <a:spcPts val="300"/>
              </a:spcAft>
              <a:buClr>
                <a:schemeClr val="tx1"/>
              </a:buClr>
              <a:buFont typeface="Arial" panose="020B0604020202020204" pitchFamily="34" charset="0"/>
              <a:buChar char="‒"/>
            </a:pPr>
            <a:r>
              <a:rPr lang="en-US" sz="2600" dirty="0" smtClean="0">
                <a:solidFill>
                  <a:schemeClr val="tx1"/>
                </a:solidFill>
              </a:rPr>
              <a:t>Expectations for reviewers</a:t>
            </a:r>
          </a:p>
          <a:p>
            <a:pPr marL="365760" indent="-256032">
              <a:spcAft>
                <a:spcPts val="300"/>
              </a:spcAft>
              <a:buClr>
                <a:schemeClr val="tx1"/>
              </a:buClr>
            </a:pPr>
            <a:r>
              <a:rPr lang="en-US" dirty="0" smtClean="0"/>
              <a:t>Review Policy</a:t>
            </a:r>
          </a:p>
          <a:p>
            <a:pPr marL="717741" lvl="2" indent="-256032">
              <a:spcAft>
                <a:spcPts val="300"/>
              </a:spcAft>
              <a:buClr>
                <a:schemeClr val="tx1"/>
              </a:buClr>
              <a:buFont typeface="Arial" panose="020B0604020202020204" pitchFamily="34" charset="0"/>
              <a:buChar char="‒"/>
            </a:pPr>
            <a:r>
              <a:rPr lang="en-US" sz="2600" dirty="0" smtClean="0">
                <a:solidFill>
                  <a:schemeClr val="tx1"/>
                </a:solidFill>
              </a:rPr>
              <a:t>Review criteria</a:t>
            </a:r>
          </a:p>
          <a:p>
            <a:pPr marL="717741" lvl="2" indent="-256032">
              <a:spcAft>
                <a:spcPts val="300"/>
              </a:spcAft>
              <a:buClr>
                <a:schemeClr val="tx1"/>
              </a:buClr>
              <a:buFont typeface="Arial" panose="020B0604020202020204" pitchFamily="34" charset="0"/>
              <a:buChar char="‒"/>
            </a:pPr>
            <a:r>
              <a:rPr lang="en-US" sz="2600" dirty="0" smtClean="0">
                <a:solidFill>
                  <a:schemeClr val="tx1"/>
                </a:solidFill>
              </a:rPr>
              <a:t>Scoring system</a:t>
            </a:r>
          </a:p>
          <a:p>
            <a:pPr marL="365760" indent="-256032">
              <a:spcAft>
                <a:spcPts val="300"/>
              </a:spcAft>
              <a:buClr>
                <a:schemeClr val="tx1"/>
              </a:buClr>
            </a:pPr>
            <a:r>
              <a:rPr lang="en-US" dirty="0" smtClean="0"/>
              <a:t>What happens at the review meeting?</a:t>
            </a:r>
          </a:p>
          <a:p>
            <a:pPr marL="365760" indent="-256032">
              <a:spcAft>
                <a:spcPts val="300"/>
              </a:spcAft>
              <a:buClr>
                <a:schemeClr val="tx1"/>
              </a:buClr>
            </a:pPr>
            <a:r>
              <a:rPr lang="en-US" dirty="0" smtClean="0"/>
              <a:t>After the meeting</a:t>
            </a:r>
          </a:p>
          <a:p>
            <a:pPr marL="365760" indent="-256032">
              <a:spcAft>
                <a:spcPts val="300"/>
              </a:spcAft>
              <a:buClr>
                <a:schemeClr val="tx1"/>
              </a:buClr>
            </a:pPr>
            <a:endParaRPr lang="en-US" dirty="0" smtClean="0"/>
          </a:p>
          <a:p>
            <a:pPr marL="365760" lvl="1" indent="-256032">
              <a:spcAft>
                <a:spcPts val="300"/>
              </a:spcAft>
              <a:buClr>
                <a:schemeClr val="tx1"/>
              </a:buClr>
            </a:pPr>
            <a:endParaRPr lang="en-US" dirty="0" smtClean="0"/>
          </a:p>
          <a:p>
            <a:pPr lvl="1">
              <a:buClr>
                <a:schemeClr val="tx1"/>
              </a:buClr>
            </a:pPr>
            <a:endParaRPr lang="en-US" dirty="0"/>
          </a:p>
        </p:txBody>
      </p:sp>
      <p:sp>
        <p:nvSpPr>
          <p:cNvPr id="3" name="Slide Number Placeholder 2"/>
          <p:cNvSpPr>
            <a:spLocks noGrp="1"/>
          </p:cNvSpPr>
          <p:nvPr>
            <p:ph type="sldNum" sz="quarter" idx="10"/>
          </p:nvPr>
        </p:nvSpPr>
        <p:spPr/>
        <p:txBody>
          <a:bodyPr/>
          <a:lstStyle/>
          <a:p>
            <a:pPr>
              <a:defRPr/>
            </a:pPr>
            <a:fld id="{371CDBCC-57D6-4AF4-91B3-EB8BA5111C2A}" type="slidenum">
              <a:rPr lang="en-US" smtClean="0"/>
              <a:pPr>
                <a:defRPr/>
              </a:pPr>
              <a:t>11</a:t>
            </a:fld>
            <a:endParaRPr lang="en-US" dirty="0"/>
          </a:p>
        </p:txBody>
      </p:sp>
    </p:spTree>
    <p:extLst>
      <p:ext uri="{BB962C8B-B14F-4D97-AF65-F5344CB8AC3E}">
        <p14:creationId xmlns:p14="http://schemas.microsoft.com/office/powerpoint/2010/main" val="2802097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763000" cy="838200"/>
          </a:xfrm>
        </p:spPr>
        <p:txBody>
          <a:bodyPr/>
          <a:lstStyle/>
          <a:p>
            <a:r>
              <a:rPr lang="en-US" dirty="0"/>
              <a:t>Reviewers</a:t>
            </a:r>
          </a:p>
        </p:txBody>
      </p:sp>
      <p:pic>
        <p:nvPicPr>
          <p:cNvPr id="5" name="Picture 4" descr="This is a picture of a reviewer referencing his laptop computer while addressing other reviewers during a study section meeting" title="Reviewers at a study section meeting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800724" y="685800"/>
            <a:ext cx="3001297" cy="2067560"/>
          </a:xfrm>
          <a:prstGeom prst="rect">
            <a:avLst/>
          </a:prstGeom>
        </p:spPr>
      </p:pic>
      <p:sp>
        <p:nvSpPr>
          <p:cNvPr id="4" name="Rectangle 3"/>
          <p:cNvSpPr/>
          <p:nvPr/>
        </p:nvSpPr>
        <p:spPr>
          <a:xfrm>
            <a:off x="228600" y="1067445"/>
            <a:ext cx="6096000" cy="4837222"/>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defRPr/>
            </a:pPr>
            <a:r>
              <a:rPr lang="en-US" sz="2800" dirty="0" smtClean="0"/>
              <a:t>General Qualifications: </a:t>
            </a:r>
          </a:p>
          <a:p>
            <a:pPr marL="822960" lvl="2" indent="-256032">
              <a:spcBef>
                <a:spcPts val="300"/>
              </a:spcBef>
              <a:spcAft>
                <a:spcPts val="300"/>
              </a:spcAft>
              <a:buFont typeface="Arial" panose="020B0604020202020204" pitchFamily="34" charset="0"/>
              <a:buChar char="‒"/>
              <a:defRPr/>
            </a:pPr>
            <a:r>
              <a:rPr lang="en-US" sz="2600" dirty="0" smtClean="0"/>
              <a:t>Expertise</a:t>
            </a:r>
            <a:endParaRPr lang="en-US" sz="2600" dirty="0"/>
          </a:p>
          <a:p>
            <a:pPr marL="822960" lvl="2" indent="-256032">
              <a:spcBef>
                <a:spcPts val="300"/>
              </a:spcBef>
              <a:spcAft>
                <a:spcPts val="300"/>
              </a:spcAft>
              <a:buFont typeface="Arial" panose="020B0604020202020204" pitchFamily="34" charset="0"/>
              <a:buChar char="‒"/>
              <a:defRPr/>
            </a:pPr>
            <a:r>
              <a:rPr lang="en-US" sz="2600" dirty="0" smtClean="0"/>
              <a:t>Stature </a:t>
            </a:r>
            <a:r>
              <a:rPr lang="en-US" sz="2600" dirty="0"/>
              <a:t>in field</a:t>
            </a:r>
          </a:p>
          <a:p>
            <a:pPr marL="822960" lvl="2" indent="-256032">
              <a:spcBef>
                <a:spcPts val="300"/>
              </a:spcBef>
              <a:spcAft>
                <a:spcPts val="300"/>
              </a:spcAft>
              <a:buFont typeface="Arial" panose="020B0604020202020204" pitchFamily="34" charset="0"/>
              <a:buChar char="‒"/>
              <a:defRPr/>
            </a:pPr>
            <a:r>
              <a:rPr lang="en-US" sz="2600" dirty="0" smtClean="0"/>
              <a:t>Mature </a:t>
            </a:r>
            <a:r>
              <a:rPr lang="en-US" sz="2600" dirty="0"/>
              <a:t>judgment</a:t>
            </a:r>
          </a:p>
          <a:p>
            <a:pPr marL="822960" lvl="2" indent="-256032">
              <a:spcBef>
                <a:spcPts val="300"/>
              </a:spcBef>
              <a:spcAft>
                <a:spcPts val="300"/>
              </a:spcAft>
              <a:buFont typeface="Arial" panose="020B0604020202020204" pitchFamily="34" charset="0"/>
              <a:buChar char="‒"/>
              <a:defRPr/>
            </a:pPr>
            <a:r>
              <a:rPr lang="en-US" sz="2600" dirty="0" smtClean="0"/>
              <a:t>Impartiality</a:t>
            </a:r>
            <a:endParaRPr lang="en-US" sz="2600" dirty="0"/>
          </a:p>
          <a:p>
            <a:pPr marL="822960" lvl="2" indent="-256032">
              <a:spcBef>
                <a:spcPts val="300"/>
              </a:spcBef>
              <a:spcAft>
                <a:spcPts val="300"/>
              </a:spcAft>
              <a:buFont typeface="Arial" panose="020B0604020202020204" pitchFamily="34" charset="0"/>
              <a:buChar char="‒"/>
              <a:defRPr/>
            </a:pPr>
            <a:r>
              <a:rPr lang="en-US" sz="2600" dirty="0" smtClean="0"/>
              <a:t>Ability </a:t>
            </a:r>
            <a:r>
              <a:rPr lang="en-US" sz="2600" dirty="0"/>
              <a:t>to work well in a group</a:t>
            </a:r>
          </a:p>
          <a:p>
            <a:pPr marL="822960" lvl="2" indent="-256032">
              <a:spcBef>
                <a:spcPts val="300"/>
              </a:spcBef>
              <a:spcAft>
                <a:spcPts val="300"/>
              </a:spcAft>
              <a:buFont typeface="Arial" panose="020B0604020202020204" pitchFamily="34" charset="0"/>
              <a:buChar char="‒"/>
              <a:defRPr/>
            </a:pPr>
            <a:r>
              <a:rPr lang="en-US" sz="2600" dirty="0" smtClean="0"/>
              <a:t>Managed </a:t>
            </a:r>
            <a:r>
              <a:rPr lang="en-US" sz="2600" dirty="0"/>
              <a:t>conflicts of interest</a:t>
            </a:r>
          </a:p>
          <a:p>
            <a:pPr marL="822960" lvl="2" indent="-256032">
              <a:spcBef>
                <a:spcPts val="300"/>
              </a:spcBef>
              <a:spcAft>
                <a:spcPts val="300"/>
              </a:spcAft>
              <a:buFont typeface="Arial" panose="020B0604020202020204" pitchFamily="34" charset="0"/>
              <a:buChar char="‒"/>
              <a:defRPr/>
            </a:pPr>
            <a:r>
              <a:rPr lang="en-US" sz="2600" dirty="0" smtClean="0"/>
              <a:t>Balanced </a:t>
            </a:r>
            <a:r>
              <a:rPr lang="en-US" sz="2600" dirty="0"/>
              <a:t>representation</a:t>
            </a:r>
          </a:p>
          <a:p>
            <a:pPr marL="822960" lvl="2" indent="-256032">
              <a:spcBef>
                <a:spcPts val="300"/>
              </a:spcBef>
              <a:spcAft>
                <a:spcPts val="300"/>
              </a:spcAft>
              <a:buFont typeface="Arial" panose="020B0604020202020204" pitchFamily="34" charset="0"/>
              <a:buChar char="‒"/>
              <a:defRPr/>
            </a:pPr>
            <a:r>
              <a:rPr lang="en-US" sz="2600" i="1" dirty="0" smtClean="0"/>
              <a:t>Availability</a:t>
            </a:r>
          </a:p>
          <a:p>
            <a:pPr lvl="1">
              <a:spcBef>
                <a:spcPts val="672"/>
              </a:spcBef>
              <a:defRPr/>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12</a:t>
            </a:fld>
            <a:endParaRPr lang="en-US" dirty="0"/>
          </a:p>
        </p:txBody>
      </p:sp>
    </p:spTree>
    <p:extLst>
      <p:ext uri="{BB962C8B-B14F-4D97-AF65-F5344CB8AC3E}">
        <p14:creationId xmlns:p14="http://schemas.microsoft.com/office/powerpoint/2010/main" val="3080505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838200"/>
          </a:xfrm>
        </p:spPr>
        <p:txBody>
          <a:bodyPr>
            <a:normAutofit/>
          </a:bodyPr>
          <a:lstStyle/>
          <a:p>
            <a:r>
              <a:rPr lang="en-US" dirty="0" smtClean="0"/>
              <a:t>Managing Conflict </a:t>
            </a:r>
            <a:r>
              <a:rPr lang="en-US" dirty="0"/>
              <a:t>of Interest</a:t>
            </a:r>
          </a:p>
        </p:txBody>
      </p:sp>
      <p:sp>
        <p:nvSpPr>
          <p:cNvPr id="4" name="Content Placeholder 2"/>
          <p:cNvSpPr txBox="1">
            <a:spLocks/>
          </p:cNvSpPr>
          <p:nvPr/>
        </p:nvSpPr>
        <p:spPr>
          <a:xfrm>
            <a:off x="228600" y="1219200"/>
            <a:ext cx="8610600" cy="4906963"/>
          </a:xfrm>
          <a:prstGeom prst="rect">
            <a:avLst/>
          </a:prstGeom>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65760" indent="-256032">
              <a:spcAft>
                <a:spcPts val="300"/>
              </a:spcAft>
              <a:buClr>
                <a:schemeClr val="tx1"/>
              </a:buClr>
            </a:pPr>
            <a:r>
              <a:rPr lang="en-US" dirty="0" smtClean="0"/>
              <a:t>Types of Conflict of Interest (COI) </a:t>
            </a:r>
          </a:p>
          <a:p>
            <a:pPr marL="630873" lvl="2" indent="-256032">
              <a:spcAft>
                <a:spcPts val="300"/>
              </a:spcAft>
              <a:buClr>
                <a:schemeClr val="tx1"/>
              </a:buClr>
              <a:buFont typeface="Arial" panose="020B0604020202020204" pitchFamily="34" charset="0"/>
              <a:buChar char="̶"/>
            </a:pPr>
            <a:r>
              <a:rPr lang="en-US" sz="2200" dirty="0" smtClean="0"/>
              <a:t> </a:t>
            </a:r>
            <a:r>
              <a:rPr lang="en-US" dirty="0" smtClean="0">
                <a:solidFill>
                  <a:schemeClr val="tx1"/>
                </a:solidFill>
              </a:rPr>
              <a:t>Financial		- Professional associates</a:t>
            </a:r>
          </a:p>
          <a:p>
            <a:pPr marL="630873" lvl="2" indent="-256032">
              <a:spcAft>
                <a:spcPts val="300"/>
              </a:spcAft>
              <a:buClr>
                <a:schemeClr val="tx1"/>
              </a:buClr>
              <a:buFont typeface="Arial" panose="020B0604020202020204" pitchFamily="34" charset="0"/>
              <a:buChar char="̶"/>
            </a:pPr>
            <a:r>
              <a:rPr lang="en-US" dirty="0" smtClean="0">
                <a:solidFill>
                  <a:schemeClr val="tx1"/>
                </a:solidFill>
              </a:rPr>
              <a:t> Employment		- Study Section membership</a:t>
            </a:r>
          </a:p>
          <a:p>
            <a:pPr marL="630873" lvl="2" indent="-256032">
              <a:spcAft>
                <a:spcPts val="300"/>
              </a:spcAft>
              <a:buClr>
                <a:schemeClr val="tx1"/>
              </a:buClr>
              <a:buFont typeface="Arial" panose="020B0604020202020204" pitchFamily="34" charset="0"/>
              <a:buChar char="̶"/>
            </a:pPr>
            <a:r>
              <a:rPr lang="en-US" dirty="0" smtClean="0">
                <a:solidFill>
                  <a:schemeClr val="tx1"/>
                </a:solidFill>
              </a:rPr>
              <a:t> Personal		- Other interests</a:t>
            </a:r>
          </a:p>
          <a:p>
            <a:pPr marL="365760" indent="-256032">
              <a:spcAft>
                <a:spcPts val="300"/>
              </a:spcAft>
              <a:buClr>
                <a:schemeClr val="tx1"/>
              </a:buClr>
            </a:pPr>
            <a:r>
              <a:rPr lang="en-US" dirty="0" smtClean="0"/>
              <a:t>Appearance of COI</a:t>
            </a:r>
          </a:p>
          <a:p>
            <a:pPr marL="365760" indent="-256032">
              <a:spcAft>
                <a:spcPts val="300"/>
              </a:spcAft>
              <a:buClr>
                <a:schemeClr val="tx1"/>
              </a:buClr>
            </a:pPr>
            <a:r>
              <a:rPr lang="en-US" dirty="0" smtClean="0"/>
              <a:t>Depending on the COI, the reviewer with a COI must be:</a:t>
            </a:r>
          </a:p>
          <a:p>
            <a:pPr marL="630873" lvl="2" indent="-256032">
              <a:spcAft>
                <a:spcPts val="300"/>
              </a:spcAft>
              <a:buClr>
                <a:schemeClr val="tx1"/>
              </a:buClr>
              <a:buFont typeface="Arial" panose="020B0604020202020204" pitchFamily="34" charset="0"/>
              <a:buChar char="‒"/>
            </a:pPr>
            <a:r>
              <a:rPr lang="en-US" dirty="0" smtClean="0">
                <a:solidFill>
                  <a:schemeClr val="tx1"/>
                </a:solidFill>
              </a:rPr>
              <a:t>Excluded from serving on the Study Section, or </a:t>
            </a:r>
          </a:p>
          <a:p>
            <a:pPr marL="630873" lvl="2" indent="-256032">
              <a:spcAft>
                <a:spcPts val="300"/>
              </a:spcAft>
              <a:buClr>
                <a:schemeClr val="tx1"/>
              </a:buClr>
              <a:buFont typeface="Arial" panose="020B0604020202020204" pitchFamily="34" charset="0"/>
              <a:buChar char="‒"/>
            </a:pPr>
            <a:r>
              <a:rPr lang="en-US" dirty="0" smtClean="0">
                <a:solidFill>
                  <a:schemeClr val="tx1"/>
                </a:solidFill>
              </a:rPr>
              <a:t>Recused from discussion and scoring of application. </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0978" y="228600"/>
            <a:ext cx="1298222" cy="1577340"/>
          </a:xfrm>
          <a:prstGeom prst="rect">
            <a:avLst/>
          </a:prstGeom>
        </p:spPr>
      </p:pic>
    </p:spTree>
    <p:extLst>
      <p:ext uri="{BB962C8B-B14F-4D97-AF65-F5344CB8AC3E}">
        <p14:creationId xmlns:p14="http://schemas.microsoft.com/office/powerpoint/2010/main" val="159513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smtClean="0"/>
              <a:t>Review Service</a:t>
            </a:r>
            <a:endParaRPr lang="en-US" dirty="0"/>
          </a:p>
        </p:txBody>
      </p:sp>
      <p:sp>
        <p:nvSpPr>
          <p:cNvPr id="4" name="Rectangle 3"/>
          <p:cNvSpPr/>
          <p:nvPr/>
        </p:nvSpPr>
        <p:spPr>
          <a:xfrm>
            <a:off x="228600" y="1295400"/>
            <a:ext cx="6172200" cy="4078039"/>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defRPr/>
            </a:pPr>
            <a:r>
              <a:rPr lang="en-US" sz="2800" dirty="0" smtClean="0"/>
              <a:t>NIH-funded investigators are</a:t>
            </a:r>
          </a:p>
          <a:p>
            <a:pPr marL="365760" indent="-256032">
              <a:spcBef>
                <a:spcPts val="300"/>
              </a:spcBef>
              <a:spcAft>
                <a:spcPts val="300"/>
              </a:spcAft>
              <a:defRPr/>
            </a:pPr>
            <a:r>
              <a:rPr lang="en-US" sz="2800" dirty="0" smtClean="0"/>
              <a:t>  expected to serve as reviewers </a:t>
            </a:r>
          </a:p>
          <a:p>
            <a:pPr marL="365760" indent="-256032">
              <a:spcBef>
                <a:spcPts val="300"/>
              </a:spcBef>
              <a:spcAft>
                <a:spcPts val="300"/>
              </a:spcAft>
              <a:defRPr/>
            </a:pPr>
            <a:r>
              <a:rPr lang="en-US" sz="2800" dirty="0" smtClean="0"/>
              <a:t>  when asked.</a:t>
            </a:r>
          </a:p>
          <a:p>
            <a:pPr marL="365760" indent="-256032">
              <a:spcBef>
                <a:spcPts val="300"/>
              </a:spcBef>
              <a:spcAft>
                <a:spcPts val="300"/>
              </a:spcAft>
              <a:buFont typeface="Arial" panose="020B0604020202020204" pitchFamily="34" charset="0"/>
              <a:buChar char="•"/>
              <a:defRPr/>
            </a:pPr>
            <a:r>
              <a:rPr lang="en-US" sz="2800" dirty="0" smtClean="0"/>
              <a:t>NIH grantee institutions and </a:t>
            </a:r>
          </a:p>
          <a:p>
            <a:pPr marL="365760" indent="-256032">
              <a:spcBef>
                <a:spcPts val="300"/>
              </a:spcBef>
              <a:spcAft>
                <a:spcPts val="300"/>
              </a:spcAft>
              <a:defRPr/>
            </a:pPr>
            <a:r>
              <a:rPr lang="en-US" sz="2800" dirty="0" smtClean="0"/>
              <a:t>  contract recipients are expected to </a:t>
            </a:r>
          </a:p>
          <a:p>
            <a:pPr marL="365760" indent="-256032">
              <a:spcBef>
                <a:spcPts val="300"/>
              </a:spcBef>
              <a:spcAft>
                <a:spcPts val="300"/>
              </a:spcAft>
              <a:defRPr/>
            </a:pPr>
            <a:r>
              <a:rPr lang="en-US" sz="2800" dirty="0" smtClean="0"/>
              <a:t>  encourage their investigators to </a:t>
            </a:r>
          </a:p>
          <a:p>
            <a:pPr marL="365760" indent="-256032">
              <a:spcBef>
                <a:spcPts val="300"/>
              </a:spcBef>
              <a:spcAft>
                <a:spcPts val="300"/>
              </a:spcAft>
              <a:defRPr/>
            </a:pPr>
            <a:r>
              <a:rPr lang="en-US" sz="2800" dirty="0"/>
              <a:t> </a:t>
            </a:r>
            <a:r>
              <a:rPr lang="en-US" sz="2800" dirty="0" smtClean="0"/>
              <a:t> serve.</a:t>
            </a:r>
          </a:p>
          <a:p>
            <a:pPr marL="365760" indent="-256032">
              <a:spcBef>
                <a:spcPts val="300"/>
              </a:spcBef>
              <a:spcAft>
                <a:spcPts val="300"/>
              </a:spcAft>
              <a:buFont typeface="Arial" panose="020B0604020202020204" pitchFamily="34" charset="0"/>
              <a:buChar char="•"/>
              <a:defRPr/>
            </a:pPr>
            <a:r>
              <a:rPr lang="en-US" sz="2800" dirty="0" smtClean="0"/>
              <a:t>See </a:t>
            </a:r>
            <a:r>
              <a:rPr lang="en-US" sz="2400" dirty="0" smtClean="0">
                <a:hlinkClick r:id="rId2"/>
              </a:rPr>
              <a:t>NOT-OD-15-035</a:t>
            </a:r>
            <a:endParaRPr lang="en-US" sz="2400" dirty="0" smtClean="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14</a:t>
            </a:fld>
            <a:endParaRPr lang="en-US" dirty="0"/>
          </a:p>
        </p:txBody>
      </p:sp>
      <p:pic>
        <p:nvPicPr>
          <p:cNvPr id="8" name="Picture 14" descr="Reviewers discussing an application during a meeting&#10;&#10;C:\Documents and Settings\ameros\Local Settings\Temporary Internet Files\Content.IE5\8EB6JQM3\MP900285128[1].jpg" title="This is a picture of three people holding a discussion while seated at a table"/>
          <p:cNvPicPr>
            <a:picLocks noChangeAspect="1" noChangeArrowheads="1"/>
          </p:cNvPicPr>
          <p:nvPr/>
        </p:nvPicPr>
        <p:blipFill>
          <a:blip r:embed="rId3" cstate="print"/>
          <a:srcRect/>
          <a:stretch>
            <a:fillRect/>
          </a:stretch>
        </p:blipFill>
        <p:spPr bwMode="auto">
          <a:xfrm>
            <a:off x="6858000" y="1676400"/>
            <a:ext cx="1778985" cy="2675891"/>
          </a:xfrm>
          <a:prstGeom prst="rect">
            <a:avLst/>
          </a:prstGeom>
          <a:noFill/>
          <a:ln w="9525">
            <a:noFill/>
            <a:miter lim="800000"/>
            <a:headEnd/>
            <a:tailEnd/>
          </a:ln>
        </p:spPr>
      </p:pic>
    </p:spTree>
    <p:extLst>
      <p:ext uri="{BB962C8B-B14F-4D97-AF65-F5344CB8AC3E}">
        <p14:creationId xmlns:p14="http://schemas.microsoft.com/office/powerpoint/2010/main" val="3915204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dirty="0"/>
              <a:t>Reviewer Assignments</a:t>
            </a:r>
          </a:p>
        </p:txBody>
      </p:sp>
      <p:sp>
        <p:nvSpPr>
          <p:cNvPr id="4" name="Rectangle 3"/>
          <p:cNvSpPr/>
          <p:nvPr/>
        </p:nvSpPr>
        <p:spPr>
          <a:xfrm>
            <a:off x="152400" y="1066800"/>
            <a:ext cx="8686800" cy="4747453"/>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smtClean="0">
                <a:cs typeface="Arial" charset="0"/>
              </a:rPr>
              <a:t>For </a:t>
            </a:r>
            <a:r>
              <a:rPr lang="en-US" sz="2800" dirty="0">
                <a:cs typeface="Arial" charset="0"/>
              </a:rPr>
              <a:t>each application: </a:t>
            </a:r>
          </a:p>
          <a:p>
            <a:pPr marL="914400" lvl="3" indent="-347472">
              <a:spcBef>
                <a:spcPts val="300"/>
              </a:spcBef>
              <a:spcAft>
                <a:spcPts val="300"/>
              </a:spcAft>
              <a:buFont typeface="Arial" panose="020B0604020202020204" pitchFamily="34" charset="0"/>
              <a:buChar char="‒"/>
            </a:pPr>
            <a:r>
              <a:rPr lang="en-US" sz="2400" dirty="0" smtClean="0">
                <a:cs typeface="Arial" charset="0"/>
              </a:rPr>
              <a:t>≥</a:t>
            </a:r>
            <a:r>
              <a:rPr lang="en-US" sz="2400" dirty="0" smtClean="0"/>
              <a:t> </a:t>
            </a:r>
            <a:r>
              <a:rPr lang="en-US" sz="2400" dirty="0"/>
              <a:t>Three qualified reviewers are assigned for in-depth </a:t>
            </a:r>
            <a:r>
              <a:rPr lang="en-US" sz="2400" dirty="0" smtClean="0"/>
              <a:t>assessment = “assigned” reviewers</a:t>
            </a:r>
            <a:endParaRPr lang="en-US" sz="2400" dirty="0"/>
          </a:p>
          <a:p>
            <a:pPr marL="822960" lvl="2" indent="-256032">
              <a:spcBef>
                <a:spcPts val="300"/>
              </a:spcBef>
              <a:spcAft>
                <a:spcPts val="300"/>
              </a:spcAft>
              <a:buFont typeface="Arial" panose="020B0604020202020204" pitchFamily="34" charset="0"/>
              <a:buChar char="‒"/>
            </a:pPr>
            <a:r>
              <a:rPr lang="en-US" sz="2400" dirty="0" smtClean="0"/>
              <a:t>The SRO recruits reviewers and assigns applications  </a:t>
            </a:r>
            <a:endParaRPr lang="en-US" sz="2400" dirty="0"/>
          </a:p>
          <a:p>
            <a:pPr marL="1367028" lvl="3" indent="-342900">
              <a:spcBef>
                <a:spcPts val="300"/>
              </a:spcBef>
              <a:spcAft>
                <a:spcPts val="300"/>
              </a:spcAft>
              <a:buFont typeface="Wingdings" panose="05000000000000000000" pitchFamily="2" charset="2"/>
              <a:buChar char="§"/>
            </a:pPr>
            <a:r>
              <a:rPr lang="en-US" sz="2200" dirty="0" smtClean="0"/>
              <a:t>Expertise </a:t>
            </a:r>
            <a:r>
              <a:rPr lang="en-US" sz="2200" dirty="0"/>
              <a:t>of the reviewer</a:t>
            </a:r>
          </a:p>
          <a:p>
            <a:pPr marL="1367028" lvl="3" indent="-342900">
              <a:spcBef>
                <a:spcPts val="300"/>
              </a:spcBef>
              <a:spcAft>
                <a:spcPts val="300"/>
              </a:spcAft>
              <a:buFont typeface="Wingdings" panose="05000000000000000000" pitchFamily="2" charset="2"/>
              <a:buChar char="§"/>
            </a:pPr>
            <a:r>
              <a:rPr lang="en-US" sz="2200" dirty="0" smtClean="0"/>
              <a:t>Suggestions </a:t>
            </a:r>
            <a:r>
              <a:rPr lang="en-US" sz="2200" dirty="0"/>
              <a:t>from the PI on expertise – </a:t>
            </a:r>
            <a:r>
              <a:rPr lang="en-US" sz="2200" i="1" dirty="0"/>
              <a:t>not names!</a:t>
            </a:r>
          </a:p>
          <a:p>
            <a:pPr marL="1367028" lvl="3" indent="-342900">
              <a:spcBef>
                <a:spcPts val="300"/>
              </a:spcBef>
              <a:spcAft>
                <a:spcPts val="300"/>
              </a:spcAft>
              <a:buFont typeface="Wingdings" panose="05000000000000000000" pitchFamily="2" charset="2"/>
              <a:buChar char="§"/>
            </a:pPr>
            <a:r>
              <a:rPr lang="en-US" sz="2200" dirty="0" smtClean="0"/>
              <a:t>Suggestions </a:t>
            </a:r>
            <a:r>
              <a:rPr lang="en-US" sz="2200" dirty="0"/>
              <a:t>from Program staff and Study Section members</a:t>
            </a:r>
          </a:p>
          <a:p>
            <a:pPr marL="1367028" lvl="3" indent="-342900">
              <a:spcBef>
                <a:spcPts val="300"/>
              </a:spcBef>
              <a:spcAft>
                <a:spcPts val="300"/>
              </a:spcAft>
              <a:buFont typeface="Wingdings" panose="05000000000000000000" pitchFamily="2" charset="2"/>
              <a:buChar char="§"/>
            </a:pPr>
            <a:r>
              <a:rPr lang="en-US" sz="2200" dirty="0" smtClean="0"/>
              <a:t>Managing </a:t>
            </a:r>
            <a:r>
              <a:rPr lang="en-US" sz="2200" dirty="0"/>
              <a:t>conflicts of interest</a:t>
            </a:r>
          </a:p>
          <a:p>
            <a:pPr marL="1367028" lvl="3" indent="-342900">
              <a:spcBef>
                <a:spcPts val="300"/>
              </a:spcBef>
              <a:spcAft>
                <a:spcPts val="300"/>
              </a:spcAft>
              <a:buFont typeface="Wingdings" panose="05000000000000000000" pitchFamily="2" charset="2"/>
              <a:buChar char="§"/>
            </a:pPr>
            <a:r>
              <a:rPr lang="en-US" sz="2200" dirty="0" smtClean="0"/>
              <a:t>Balancing </a:t>
            </a:r>
            <a:r>
              <a:rPr lang="en-US" sz="2200" dirty="0"/>
              <a:t>workload</a:t>
            </a:r>
          </a:p>
          <a:p>
            <a:pPr marL="365760" indent="-256032">
              <a:spcBef>
                <a:spcPts val="300"/>
              </a:spcBef>
              <a:spcAft>
                <a:spcPts val="300"/>
              </a:spcAft>
              <a:buFont typeface="Arial" panose="020B0604020202020204" pitchFamily="34" charset="0"/>
              <a:buChar char="•"/>
            </a:pPr>
            <a:r>
              <a:rPr lang="en-US" sz="2800" b="1" dirty="0"/>
              <a:t> </a:t>
            </a:r>
            <a:r>
              <a:rPr lang="en-US" sz="2800" dirty="0"/>
              <a:t>Assignments are </a:t>
            </a:r>
            <a:r>
              <a:rPr lang="en-US" sz="2800" dirty="0" smtClean="0"/>
              <a:t>confidential!</a:t>
            </a:r>
            <a:endParaRPr lang="en-US" sz="2800" dirty="0"/>
          </a:p>
        </p:txBody>
      </p:sp>
      <p:pic>
        <p:nvPicPr>
          <p:cNvPr id="5" name="Picture 14" descr="This is a picture of a Scientific Review Officer (SRO) making review assignments; the word &quot;Confidential&quot; is stamped on the picture to represent the confidential nature of these review assignments.&#10;&#10;C:\Documents and Settings\ameros\Local Settings\Temporary Internet Files\Content.IE5\8EB6JQM3\MP900409452[1].jpg" title="Scientific Review Officer Making Assignments"/>
          <p:cNvPicPr>
            <a:picLocks noChangeAspect="1" noChangeArrowheads="1"/>
          </p:cNvPicPr>
          <p:nvPr/>
        </p:nvPicPr>
        <p:blipFill>
          <a:blip r:embed="rId2" cstate="print"/>
          <a:srcRect/>
          <a:stretch>
            <a:fillRect/>
          </a:stretch>
        </p:blipFill>
        <p:spPr bwMode="auto">
          <a:xfrm>
            <a:off x="7522670" y="4343400"/>
            <a:ext cx="1316530" cy="1981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15</a:t>
            </a:fld>
            <a:endParaRPr lang="en-US" dirty="0"/>
          </a:p>
        </p:txBody>
      </p:sp>
    </p:spTree>
    <p:extLst>
      <p:ext uri="{BB962C8B-B14F-4D97-AF65-F5344CB8AC3E}">
        <p14:creationId xmlns:p14="http://schemas.microsoft.com/office/powerpoint/2010/main" val="2211607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dirty="0"/>
              <a:t>Before the Meeting</a:t>
            </a:r>
          </a:p>
        </p:txBody>
      </p:sp>
      <p:sp>
        <p:nvSpPr>
          <p:cNvPr id="4" name="Rectangle 3"/>
          <p:cNvSpPr/>
          <p:nvPr/>
        </p:nvSpPr>
        <p:spPr>
          <a:xfrm>
            <a:off x="143933" y="990600"/>
            <a:ext cx="8839200" cy="3939540"/>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Reviewers </a:t>
            </a:r>
          </a:p>
          <a:p>
            <a:pPr marL="909828" lvl="2" indent="-342900">
              <a:spcBef>
                <a:spcPts val="300"/>
              </a:spcBef>
              <a:spcAft>
                <a:spcPts val="300"/>
              </a:spcAft>
              <a:buClr>
                <a:schemeClr val="tx1"/>
              </a:buClr>
              <a:buFont typeface="Arial" panose="020B0604020202020204" pitchFamily="34" charset="0"/>
              <a:buChar char="‒"/>
            </a:pPr>
            <a:r>
              <a:rPr lang="en-US" sz="2400" dirty="0"/>
              <a:t>Examine assignments (~ six weeks in advance)</a:t>
            </a:r>
          </a:p>
          <a:p>
            <a:pPr marL="909828" lvl="2" indent="-342900">
              <a:spcBef>
                <a:spcPts val="300"/>
              </a:spcBef>
              <a:spcAft>
                <a:spcPts val="300"/>
              </a:spcAft>
              <a:buClr>
                <a:schemeClr val="tx1"/>
              </a:buClr>
              <a:buFont typeface="Arial" panose="020B0604020202020204" pitchFamily="34" charset="0"/>
              <a:buChar char="‒"/>
            </a:pPr>
            <a:r>
              <a:rPr lang="en-US" sz="2400" dirty="0"/>
              <a:t>Often participate in an SRO orientation teleconference</a:t>
            </a:r>
          </a:p>
          <a:p>
            <a:pPr marL="909828" lvl="2" indent="-342900">
              <a:spcBef>
                <a:spcPts val="300"/>
              </a:spcBef>
              <a:spcAft>
                <a:spcPts val="300"/>
              </a:spcAft>
              <a:buClr>
                <a:schemeClr val="tx1"/>
              </a:buClr>
              <a:buFont typeface="Arial" panose="020B0604020202020204" pitchFamily="34" charset="0"/>
              <a:buChar char="‒"/>
            </a:pPr>
            <a:r>
              <a:rPr lang="en-US" sz="2400" dirty="0"/>
              <a:t>Sign Conflict of Interest and </a:t>
            </a:r>
            <a:r>
              <a:rPr lang="en-US" sz="2400" dirty="0" smtClean="0"/>
              <a:t>Confidentiality certifications</a:t>
            </a:r>
            <a:endParaRPr lang="en-US" sz="2400" dirty="0"/>
          </a:p>
          <a:p>
            <a:pPr marL="909828" lvl="2" indent="-342900">
              <a:spcBef>
                <a:spcPts val="300"/>
              </a:spcBef>
              <a:spcAft>
                <a:spcPts val="300"/>
              </a:spcAft>
              <a:buClr>
                <a:schemeClr val="tx1"/>
              </a:buClr>
              <a:buFont typeface="Arial" panose="020B0604020202020204" pitchFamily="34" charset="0"/>
              <a:buChar char="‒"/>
            </a:pPr>
            <a:r>
              <a:rPr lang="en-US" sz="2400" dirty="0"/>
              <a:t>Read applications, prepare written critiques </a:t>
            </a:r>
          </a:p>
          <a:p>
            <a:pPr marL="909828" lvl="2" indent="-342900">
              <a:spcBef>
                <a:spcPts val="300"/>
              </a:spcBef>
              <a:spcAft>
                <a:spcPts val="300"/>
              </a:spcAft>
              <a:buClr>
                <a:schemeClr val="tx1"/>
              </a:buClr>
              <a:buFont typeface="Arial" panose="020B0604020202020204" pitchFamily="34" charset="0"/>
              <a:buChar char="‒"/>
            </a:pPr>
            <a:r>
              <a:rPr lang="en-US" sz="2400" dirty="0"/>
              <a:t>Enter preliminary scores and critiques into </a:t>
            </a:r>
            <a:r>
              <a:rPr lang="en-US" sz="2400" dirty="0" smtClean="0"/>
              <a:t>secure website</a:t>
            </a:r>
            <a:endParaRPr lang="en-US" sz="2400" dirty="0"/>
          </a:p>
          <a:p>
            <a:pPr marL="909828" lvl="2" indent="-342900">
              <a:spcBef>
                <a:spcPts val="300"/>
              </a:spcBef>
              <a:spcAft>
                <a:spcPts val="300"/>
              </a:spcAft>
              <a:buClr>
                <a:schemeClr val="tx1"/>
              </a:buClr>
              <a:buFont typeface="Arial" panose="020B0604020202020204" pitchFamily="34" charset="0"/>
              <a:buChar char="‒"/>
            </a:pPr>
            <a:r>
              <a:rPr lang="en-US" sz="2400" dirty="0"/>
              <a:t>Read and consider critiques and preliminary </a:t>
            </a:r>
            <a:r>
              <a:rPr lang="en-US" sz="2400" dirty="0" smtClean="0"/>
              <a:t>scores from </a:t>
            </a:r>
            <a:r>
              <a:rPr lang="en-US" sz="2400" dirty="0"/>
              <a:t>other Study Section members</a:t>
            </a:r>
          </a:p>
        </p:txBody>
      </p:sp>
      <p:pic>
        <p:nvPicPr>
          <p:cNvPr id="5" name="Picture 3" descr="The picture of the calendar is meant to imply the need for long-term planning in running a study section meeting&#10;&#10;C:\Documents and Settings\ameros\Local Settings\Temporary Internet Files\Content.IE5\LS64DSTK\MC900432664[1].png" title="Picture of a calendar"/>
          <p:cNvPicPr>
            <a:picLocks noChangeAspect="1" noChangeArrowheads="1"/>
          </p:cNvPicPr>
          <p:nvPr/>
        </p:nvPicPr>
        <p:blipFill>
          <a:blip r:embed="rId2" cstate="print"/>
          <a:srcRect/>
          <a:stretch>
            <a:fillRect/>
          </a:stretch>
        </p:blipFill>
        <p:spPr bwMode="auto">
          <a:xfrm>
            <a:off x="6724650" y="4514850"/>
            <a:ext cx="1581150" cy="1581150"/>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16</a:t>
            </a:fld>
            <a:endParaRPr lang="en-US" dirty="0"/>
          </a:p>
        </p:txBody>
      </p:sp>
    </p:spTree>
    <p:extLst>
      <p:ext uri="{BB962C8B-B14F-4D97-AF65-F5344CB8AC3E}">
        <p14:creationId xmlns:p14="http://schemas.microsoft.com/office/powerpoint/2010/main" val="947190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3" y="228600"/>
            <a:ext cx="8839200" cy="838200"/>
          </a:xfrm>
        </p:spPr>
        <p:txBody>
          <a:bodyPr>
            <a:normAutofit/>
          </a:bodyPr>
          <a:lstStyle/>
          <a:p>
            <a:r>
              <a:rPr lang="en-US" dirty="0" smtClean="0"/>
              <a:t>Maintaining Integrity in Peer Review</a:t>
            </a:r>
            <a:endParaRPr lang="en-US" dirty="0"/>
          </a:p>
        </p:txBody>
      </p:sp>
      <p:sp>
        <p:nvSpPr>
          <p:cNvPr id="4" name="Rectangle 3"/>
          <p:cNvSpPr/>
          <p:nvPr/>
        </p:nvSpPr>
        <p:spPr>
          <a:xfrm>
            <a:off x="270933" y="1143000"/>
            <a:ext cx="8610600" cy="5216813"/>
          </a:xfrm>
          <a:prstGeom prst="rect">
            <a:avLst/>
          </a:prstGeom>
        </p:spPr>
        <p:txBody>
          <a:bodyPr wrap="square">
            <a:spAutoFit/>
          </a:bodyPr>
          <a:lstStyle/>
          <a:p>
            <a:pPr marL="452628" lvl="1" indent="-342900">
              <a:spcBef>
                <a:spcPts val="300"/>
              </a:spcBef>
              <a:spcAft>
                <a:spcPts val="300"/>
              </a:spcAft>
              <a:buClr>
                <a:schemeClr val="tx1"/>
              </a:buClr>
              <a:buFont typeface="Arial" panose="020B0604020202020204" pitchFamily="34" charset="0"/>
              <a:buChar char="•"/>
            </a:pPr>
            <a:r>
              <a:rPr lang="en-US" sz="2800" dirty="0" smtClean="0"/>
              <a:t>All materials</a:t>
            </a:r>
            <a:r>
              <a:rPr lang="en-US" sz="2800" dirty="0"/>
              <a:t>, discussions, </a:t>
            </a:r>
            <a:r>
              <a:rPr lang="en-US" sz="2800" dirty="0" smtClean="0"/>
              <a:t>and documents are confidential – deleted or destroyed after review. </a:t>
            </a:r>
            <a:endParaRPr lang="en-US" sz="2800" dirty="0"/>
          </a:p>
          <a:p>
            <a:pPr marL="452628" lvl="1" indent="-342900">
              <a:spcBef>
                <a:spcPts val="300"/>
              </a:spcBef>
              <a:spcAft>
                <a:spcPts val="300"/>
              </a:spcAft>
              <a:buClr>
                <a:schemeClr val="tx1"/>
              </a:buClr>
              <a:buFont typeface="Arial" panose="020B0604020202020204" pitchFamily="34" charset="0"/>
              <a:buChar char="•"/>
            </a:pPr>
            <a:r>
              <a:rPr lang="en-US" sz="2800" dirty="0" smtClean="0"/>
              <a:t>All </a:t>
            </a:r>
            <a:r>
              <a:rPr lang="en-US" sz="2800" dirty="0"/>
              <a:t>questions must be referred to the SRO. </a:t>
            </a:r>
          </a:p>
          <a:p>
            <a:pPr marL="822960" lvl="1" indent="-256032">
              <a:spcBef>
                <a:spcPts val="300"/>
              </a:spcBef>
              <a:spcAft>
                <a:spcPts val="300"/>
              </a:spcAft>
              <a:buFont typeface="Arial" panose="020B0604020202020204" pitchFamily="34" charset="0"/>
              <a:buChar char="•"/>
            </a:pPr>
            <a:endParaRPr lang="en-US" sz="2400" i="1" dirty="0" smtClean="0"/>
          </a:p>
          <a:p>
            <a:pPr marL="822960" lvl="1" indent="-256032">
              <a:spcBef>
                <a:spcPts val="300"/>
              </a:spcBef>
              <a:spcAft>
                <a:spcPts val="300"/>
              </a:spcAft>
              <a:buFont typeface="Arial" panose="020B0604020202020204" pitchFamily="34" charset="0"/>
              <a:buChar char="•"/>
            </a:pPr>
            <a:r>
              <a:rPr lang="en-US" sz="2400" i="1" dirty="0" smtClean="0"/>
              <a:t>Reviewers: Do not </a:t>
            </a:r>
            <a:r>
              <a:rPr lang="en-US" sz="2400" i="1" dirty="0"/>
              <a:t>contact applicants directly!</a:t>
            </a:r>
          </a:p>
          <a:p>
            <a:pPr marL="822960" lvl="1" indent="-256032">
              <a:spcBef>
                <a:spcPts val="300"/>
              </a:spcBef>
              <a:spcAft>
                <a:spcPts val="300"/>
              </a:spcAft>
              <a:buFont typeface="Arial" panose="020B0604020202020204" pitchFamily="34" charset="0"/>
              <a:buChar char="•"/>
            </a:pPr>
            <a:r>
              <a:rPr lang="en-US" sz="2400" i="1" dirty="0" smtClean="0"/>
              <a:t>Applicants: Do not </a:t>
            </a:r>
            <a:r>
              <a:rPr lang="en-US" sz="2400" i="1" dirty="0"/>
              <a:t>contact reviewers directly!</a:t>
            </a:r>
          </a:p>
          <a:p>
            <a:pPr marL="365760" indent="-256032">
              <a:spcBef>
                <a:spcPts val="300"/>
              </a:spcBef>
              <a:spcAft>
                <a:spcPts val="300"/>
              </a:spcAft>
              <a:buFont typeface="Arial" panose="020B0604020202020204" pitchFamily="34" charset="0"/>
              <a:buChar char="•"/>
            </a:pPr>
            <a:endParaRPr lang="en-US" sz="2800" dirty="0" smtClean="0"/>
          </a:p>
          <a:p>
            <a:pPr marL="365760" indent="-256032">
              <a:spcBef>
                <a:spcPts val="300"/>
              </a:spcBef>
              <a:spcAft>
                <a:spcPts val="300"/>
              </a:spcAft>
              <a:buFont typeface="Arial" panose="020B0604020202020204" pitchFamily="34" charset="0"/>
              <a:buChar char="•"/>
            </a:pPr>
            <a:r>
              <a:rPr lang="en-US" sz="2800" dirty="0" smtClean="0"/>
              <a:t>Research Misconduct</a:t>
            </a:r>
          </a:p>
          <a:p>
            <a:pPr marL="909828" lvl="2" indent="-342900">
              <a:spcBef>
                <a:spcPts val="300"/>
              </a:spcBef>
              <a:spcAft>
                <a:spcPts val="300"/>
              </a:spcAft>
              <a:buFont typeface="Arial" panose="020B0604020202020204" pitchFamily="34" charset="0"/>
              <a:buChar char="‒"/>
            </a:pPr>
            <a:r>
              <a:rPr lang="en-US" sz="2400" dirty="0" smtClean="0"/>
              <a:t>Fabrication, falsification, or plagiarism.</a:t>
            </a:r>
          </a:p>
          <a:p>
            <a:pPr marL="909828" lvl="2" indent="-342900">
              <a:spcBef>
                <a:spcPts val="300"/>
              </a:spcBef>
              <a:spcAft>
                <a:spcPts val="300"/>
              </a:spcAft>
              <a:buFont typeface="Arial" panose="020B0604020202020204" pitchFamily="34" charset="0"/>
              <a:buChar char="‒"/>
            </a:pPr>
            <a:r>
              <a:rPr lang="en-US" sz="2400" dirty="0" smtClean="0"/>
              <a:t>Reviewers: Report allegations directly </a:t>
            </a:r>
          </a:p>
          <a:p>
            <a:pPr marL="566928" lvl="2">
              <a:spcBef>
                <a:spcPts val="300"/>
              </a:spcBef>
              <a:spcAft>
                <a:spcPts val="300"/>
              </a:spcAft>
            </a:pPr>
            <a:r>
              <a:rPr lang="en-US" sz="2400" dirty="0" smtClean="0"/>
              <a:t>    to the SRO in confidence.</a:t>
            </a:r>
            <a:r>
              <a:rPr lang="en-US" sz="2800" dirty="0" smtClean="0"/>
              <a:t> </a:t>
            </a:r>
            <a:endParaRPr lang="en-US" sz="2800" i="1" dirty="0" smtClean="0"/>
          </a:p>
        </p:txBody>
      </p:sp>
      <p:pic>
        <p:nvPicPr>
          <p:cNvPr id="6" name="Picture 5" descr="This symbolizes the confidential nature of the peer review process.&#10;&#10;C:\Documents and Settings\ameros\Local Settings\Temporary Internet Files\Content.IE5\NFSUVS5O\MP900175622[1].jpg" title="CONFIDENTIAL STAMP"/>
          <p:cNvPicPr>
            <a:picLocks noChangeAspect="1" noChangeArrowheads="1"/>
          </p:cNvPicPr>
          <p:nvPr/>
        </p:nvPicPr>
        <p:blipFill>
          <a:blip r:embed="rId2" cstate="print"/>
          <a:srcRect/>
          <a:stretch>
            <a:fillRect/>
          </a:stretch>
        </p:blipFill>
        <p:spPr bwMode="auto">
          <a:xfrm>
            <a:off x="6833726" y="4414486"/>
            <a:ext cx="2047807" cy="1425003"/>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17</a:t>
            </a:fld>
            <a:endParaRPr lang="en-US" dirty="0"/>
          </a:p>
        </p:txBody>
      </p:sp>
      <p:sp>
        <p:nvSpPr>
          <p:cNvPr id="5" name="Rectangle 4"/>
          <p:cNvSpPr/>
          <p:nvPr/>
        </p:nvSpPr>
        <p:spPr>
          <a:xfrm>
            <a:off x="762000" y="3004786"/>
            <a:ext cx="67818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800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smtClean="0"/>
              <a:t>Written Critiques</a:t>
            </a:r>
            <a:endParaRPr lang="en-US" dirty="0"/>
          </a:p>
        </p:txBody>
      </p:sp>
      <p:pic>
        <p:nvPicPr>
          <p:cNvPr id="4" name="Picture 1" descr="this is a picture of part of the critique template used in NIH peer review" title="Picture of NIH Peer Review critique template"/>
          <p:cNvPicPr>
            <a:picLocks noChangeAspect="1" noChangeArrowheads="1"/>
          </p:cNvPicPr>
          <p:nvPr/>
        </p:nvPicPr>
        <p:blipFill>
          <a:blip r:embed="rId2" cstate="print"/>
          <a:stretch>
            <a:fillRect/>
          </a:stretch>
        </p:blipFill>
        <p:spPr bwMode="auto">
          <a:xfrm>
            <a:off x="1828800" y="1295400"/>
            <a:ext cx="6140982" cy="4525963"/>
          </a:xfrm>
          <a:prstGeom prst="rect">
            <a:avLst/>
          </a:prstGeom>
          <a:noFill/>
          <a:ln w="9525">
            <a:noFill/>
            <a:miter lim="800000"/>
            <a:headEnd/>
            <a:tailEnd/>
          </a:ln>
        </p:spPr>
      </p:pic>
      <p:sp>
        <p:nvSpPr>
          <p:cNvPr id="5" name="TextBox 8"/>
          <p:cNvSpPr txBox="1">
            <a:spLocks noChangeArrowheads="1"/>
          </p:cNvSpPr>
          <p:nvPr/>
        </p:nvSpPr>
        <p:spPr bwMode="auto">
          <a:xfrm>
            <a:off x="533400" y="3962400"/>
            <a:ext cx="1295400" cy="1200150"/>
          </a:xfrm>
          <a:prstGeom prst="rect">
            <a:avLst/>
          </a:prstGeom>
          <a:noFill/>
          <a:ln w="9525">
            <a:noFill/>
            <a:miter lim="800000"/>
            <a:headEnd/>
            <a:tailEnd/>
          </a:ln>
        </p:spPr>
        <p:txBody>
          <a:bodyPr>
            <a:spAutoFit/>
          </a:bodyPr>
          <a:lstStyle/>
          <a:p>
            <a:r>
              <a:rPr lang="en-US" dirty="0"/>
              <a:t>Links to </a:t>
            </a:r>
          </a:p>
          <a:p>
            <a:r>
              <a:rPr lang="en-US" dirty="0"/>
              <a:t>definitions</a:t>
            </a:r>
          </a:p>
          <a:p>
            <a:r>
              <a:rPr lang="en-US" dirty="0"/>
              <a:t>of review</a:t>
            </a:r>
          </a:p>
          <a:p>
            <a:r>
              <a:rPr lang="en-US" dirty="0"/>
              <a:t>criteria</a:t>
            </a:r>
          </a:p>
        </p:txBody>
      </p:sp>
      <p:sp>
        <p:nvSpPr>
          <p:cNvPr id="7" name="Right Arrow 6" descr="This highlights the &quot;Significance&quot; criterion in the NIH critique template." title="Right Arrow"/>
          <p:cNvSpPr/>
          <p:nvPr/>
        </p:nvSpPr>
        <p:spPr>
          <a:xfrm>
            <a:off x="1809750" y="4867275"/>
            <a:ext cx="609600" cy="304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FFFFFF"/>
              </a:solidFill>
            </a:endParaRPr>
          </a:p>
        </p:txBody>
      </p:sp>
      <p:sp>
        <p:nvSpPr>
          <p:cNvPr id="6" name="Right Arrow 5" descr="This indicates the &quot;Overall Impact&quot; criterion in the NIH critique template." title="Right Arrow"/>
          <p:cNvSpPr/>
          <p:nvPr/>
        </p:nvSpPr>
        <p:spPr>
          <a:xfrm>
            <a:off x="1857375" y="3962400"/>
            <a:ext cx="609600" cy="3048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dirty="0">
              <a:solidFill>
                <a:srgbClr val="FFFFFF"/>
              </a:solidFill>
            </a:endParaRP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18</a:t>
            </a:fld>
            <a:endParaRPr lang="en-US" dirty="0"/>
          </a:p>
        </p:txBody>
      </p:sp>
    </p:spTree>
    <p:extLst>
      <p:ext uri="{BB962C8B-B14F-4D97-AF65-F5344CB8AC3E}">
        <p14:creationId xmlns:p14="http://schemas.microsoft.com/office/powerpoint/2010/main" val="1385803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7067"/>
            <a:ext cx="8839200" cy="838200"/>
          </a:xfrm>
        </p:spPr>
        <p:txBody>
          <a:bodyPr/>
          <a:lstStyle/>
          <a:p>
            <a:r>
              <a:rPr lang="en-US" dirty="0" smtClean="0"/>
              <a:t>Review Criteria: Overall </a:t>
            </a:r>
            <a:r>
              <a:rPr lang="en-US" dirty="0"/>
              <a:t>Impact</a:t>
            </a:r>
          </a:p>
        </p:txBody>
      </p:sp>
      <p:sp>
        <p:nvSpPr>
          <p:cNvPr id="4" name="Rectangle 3" descr="This link proivds access to the NIH website for peer-review guidelines" title="Hyperlink to &quot;review criteria at a glance&quot;"/>
          <p:cNvSpPr/>
          <p:nvPr/>
        </p:nvSpPr>
        <p:spPr>
          <a:xfrm>
            <a:off x="152400" y="1066800"/>
            <a:ext cx="8839200" cy="3247043"/>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smtClean="0"/>
              <a:t>Overall </a:t>
            </a:r>
            <a:r>
              <a:rPr lang="en-US" sz="2800" dirty="0"/>
              <a:t>consideration for </a:t>
            </a:r>
            <a:r>
              <a:rPr lang="en-US" sz="2800" i="1" dirty="0"/>
              <a:t>all</a:t>
            </a:r>
            <a:r>
              <a:rPr lang="en-US" sz="2800" dirty="0"/>
              <a:t> NIH applications</a:t>
            </a:r>
          </a:p>
          <a:p>
            <a:pPr marL="365760" indent="-256032">
              <a:spcBef>
                <a:spcPts val="300"/>
              </a:spcBef>
              <a:spcAft>
                <a:spcPts val="300"/>
              </a:spcAft>
              <a:buFont typeface="Arial" panose="020B0604020202020204" pitchFamily="34" charset="0"/>
              <a:buChar char="•"/>
            </a:pPr>
            <a:r>
              <a:rPr lang="en-US" sz="2800" dirty="0" smtClean="0"/>
              <a:t>Defined </a:t>
            </a:r>
            <a:r>
              <a:rPr lang="en-US" sz="2800" dirty="0"/>
              <a:t>differently for different types of  applications</a:t>
            </a:r>
          </a:p>
          <a:p>
            <a:pPr marL="909828" lvl="2" indent="-342900">
              <a:spcBef>
                <a:spcPts val="300"/>
              </a:spcBef>
              <a:spcAft>
                <a:spcPts val="300"/>
              </a:spcAft>
              <a:buFont typeface="Arial" panose="020B0604020202020204" pitchFamily="34" charset="0"/>
              <a:buChar char="‒"/>
            </a:pPr>
            <a:r>
              <a:rPr lang="en-US" sz="2400" dirty="0" smtClean="0"/>
              <a:t>Research </a:t>
            </a:r>
            <a:r>
              <a:rPr lang="en-US" sz="2400" dirty="0"/>
              <a:t>grant applications: </a:t>
            </a:r>
            <a:r>
              <a:rPr lang="en-US" sz="2400" i="1" dirty="0"/>
              <a:t>Likelihood for the project </a:t>
            </a:r>
            <a:r>
              <a:rPr lang="en-US" sz="2400" i="1" dirty="0" smtClean="0"/>
              <a:t>to</a:t>
            </a:r>
          </a:p>
          <a:p>
            <a:pPr marL="566928" lvl="3">
              <a:spcBef>
                <a:spcPts val="300"/>
              </a:spcBef>
              <a:spcAft>
                <a:spcPts val="300"/>
              </a:spcAft>
            </a:pPr>
            <a:r>
              <a:rPr lang="en-US" sz="2400" i="1" dirty="0" smtClean="0"/>
              <a:t>exert </a:t>
            </a:r>
            <a:r>
              <a:rPr lang="en-US" sz="2400" i="1" dirty="0"/>
              <a:t>a sustained, powerful influence on the research </a:t>
            </a:r>
            <a:endParaRPr lang="en-US" sz="2400" i="1" dirty="0" smtClean="0"/>
          </a:p>
          <a:p>
            <a:pPr marL="566928" lvl="3">
              <a:spcBef>
                <a:spcPts val="300"/>
              </a:spcBef>
              <a:spcAft>
                <a:spcPts val="300"/>
              </a:spcAft>
            </a:pPr>
            <a:r>
              <a:rPr lang="en-US" sz="2400" i="1" dirty="0" smtClean="0"/>
              <a:t>field(s</a:t>
            </a:r>
            <a:r>
              <a:rPr lang="en-US" sz="2400" i="1" dirty="0"/>
              <a:t>) involved</a:t>
            </a:r>
          </a:p>
          <a:p>
            <a:pPr marL="365760" indent="-256032">
              <a:spcBef>
                <a:spcPts val="300"/>
              </a:spcBef>
              <a:spcAft>
                <a:spcPts val="300"/>
              </a:spcAft>
              <a:buFont typeface="Arial" panose="020B0604020202020204" pitchFamily="34" charset="0"/>
              <a:buChar char="•"/>
            </a:pPr>
            <a:r>
              <a:rPr lang="en-US" sz="2800" dirty="0" smtClean="0"/>
              <a:t>See </a:t>
            </a:r>
            <a:r>
              <a:rPr lang="en-US" sz="2800" dirty="0"/>
              <a:t>“Review Criteria at a Glance” </a:t>
            </a:r>
            <a:r>
              <a:rPr lang="en-US" sz="2800" dirty="0">
                <a:solidFill>
                  <a:srgbClr val="4597A0"/>
                </a:solidFill>
              </a:rPr>
              <a:t>         </a:t>
            </a:r>
            <a:r>
              <a:rPr lang="en-US" sz="2400" dirty="0" smtClean="0">
                <a:solidFill>
                  <a:srgbClr val="4597A0"/>
                </a:solidFill>
                <a:hlinkClick r:id="rId2" tooltip="Link for NIH review criteria at a glance"/>
              </a:rPr>
              <a:t>http</a:t>
            </a:r>
            <a:r>
              <a:rPr lang="en-US" sz="2400" dirty="0">
                <a:solidFill>
                  <a:srgbClr val="4597A0"/>
                </a:solidFill>
                <a:hlinkClick r:id="rId2" tooltip="Link for NIH review criteria at a glance"/>
              </a:rPr>
              <a:t>://</a:t>
            </a:r>
            <a:r>
              <a:rPr lang="en-US" sz="2400" dirty="0" smtClean="0">
                <a:solidFill>
                  <a:srgbClr val="4597A0"/>
                </a:solidFill>
                <a:hlinkClick r:id="rId2" tooltip="Link for NIH review criteria at a glance"/>
              </a:rPr>
              <a:t>grants.nih.gov/grants/peer/reviewer_guidelines.htm</a:t>
            </a:r>
            <a:r>
              <a:rPr lang="en-US" sz="2400" dirty="0" smtClean="0">
                <a:hlinkClick r:id="rId2" tooltip="Link for NIH review criteria at a glance"/>
              </a:rPr>
              <a:t> </a:t>
            </a:r>
            <a:endParaRPr lang="en-US" sz="2400" dirty="0">
              <a:solidFill>
                <a:srgbClr val="993366"/>
              </a:solidFill>
            </a:endParaRPr>
          </a:p>
        </p:txBody>
      </p:sp>
      <p:pic>
        <p:nvPicPr>
          <p:cNvPr id="5" name="Picture 4" descr="This is meant to represent the interdependent natuer of the NIH core review criteria&#10;&#10;C:\Documents and Settings\ameros\Local Settings\Temporary Internet Files\Content.IE5\TYV9MQC7\MP910216450[1].jpg" title="Picture of Dominoes tumbling"/>
          <p:cNvPicPr>
            <a:picLocks noChangeAspect="1" noChangeArrowheads="1"/>
          </p:cNvPicPr>
          <p:nvPr/>
        </p:nvPicPr>
        <p:blipFill>
          <a:blip r:embed="rId3" cstate="print"/>
          <a:srcRect/>
          <a:stretch>
            <a:fillRect/>
          </a:stretch>
        </p:blipFill>
        <p:spPr bwMode="auto">
          <a:xfrm>
            <a:off x="5410200" y="4459764"/>
            <a:ext cx="2289236" cy="15267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19</a:t>
            </a:fld>
            <a:endParaRPr lang="en-US" dirty="0"/>
          </a:p>
        </p:txBody>
      </p:sp>
    </p:spTree>
    <p:extLst>
      <p:ext uri="{BB962C8B-B14F-4D97-AF65-F5344CB8AC3E}">
        <p14:creationId xmlns:p14="http://schemas.microsoft.com/office/powerpoint/2010/main" val="183884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p:cNvSpPr>
            <a:spLocks noGrp="1"/>
          </p:cNvSpPr>
          <p:nvPr>
            <p:ph type="sldNum" sz="quarter" idx="12"/>
          </p:nvPr>
        </p:nvSpPr>
        <p:spPr/>
        <p:txBody>
          <a:bodyPr/>
          <a:lstStyle/>
          <a:p>
            <a:pPr>
              <a:defRPr/>
            </a:pPr>
            <a:fld id="{371CDBCC-57D6-4AF4-91B3-EB8BA5111C2A}" type="slidenum">
              <a:rPr lang="en-US" smtClean="0"/>
              <a:pPr>
                <a:defRPr/>
              </a:pPr>
              <a:t>2</a:t>
            </a:fld>
            <a:endParaRPr lang="en-US" dirty="0"/>
          </a:p>
        </p:txBody>
      </p:sp>
      <p:sp>
        <p:nvSpPr>
          <p:cNvPr id="4" name="Rectangle 3"/>
          <p:cNvSpPr/>
          <p:nvPr/>
        </p:nvSpPr>
        <p:spPr>
          <a:xfrm>
            <a:off x="228600" y="1371600"/>
            <a:ext cx="8077200" cy="3877985"/>
          </a:xfrm>
          <a:prstGeom prst="rect">
            <a:avLst/>
          </a:prstGeom>
        </p:spPr>
        <p:txBody>
          <a:bodyPr wrap="square">
            <a:spAutoFit/>
          </a:bodyPr>
          <a:lstStyle/>
          <a:p>
            <a:pPr marL="457200" indent="-457200">
              <a:spcBef>
                <a:spcPts val="600"/>
              </a:spcBef>
              <a:spcAft>
                <a:spcPts val="600"/>
              </a:spcAft>
              <a:buFont typeface="Arial" panose="020B0604020202020204" pitchFamily="34" charset="0"/>
              <a:buChar char="•"/>
            </a:pPr>
            <a:r>
              <a:rPr lang="en-US" sz="2800" dirty="0"/>
              <a:t>Cornerstone of the NIH extramural mission</a:t>
            </a:r>
          </a:p>
          <a:p>
            <a:pPr marL="457200" indent="-457200">
              <a:spcBef>
                <a:spcPts val="600"/>
              </a:spcBef>
              <a:spcAft>
                <a:spcPts val="600"/>
              </a:spcAft>
              <a:buFont typeface="Arial" panose="020B0604020202020204" pitchFamily="34" charset="0"/>
              <a:buChar char="•"/>
            </a:pPr>
            <a:r>
              <a:rPr lang="en-US" sz="2800" dirty="0"/>
              <a:t>Standard of excellence worldwide</a:t>
            </a:r>
          </a:p>
          <a:p>
            <a:pPr marL="457200" indent="-457200">
              <a:spcBef>
                <a:spcPts val="600"/>
              </a:spcBef>
              <a:spcAft>
                <a:spcPts val="600"/>
              </a:spcAft>
              <a:buFont typeface="Arial" panose="020B0604020202020204" pitchFamily="34" charset="0"/>
              <a:buChar char="•"/>
            </a:pPr>
            <a:r>
              <a:rPr lang="en-US" sz="2800" dirty="0"/>
              <a:t>Partnership between NIH and the scientific community</a:t>
            </a:r>
          </a:p>
          <a:p>
            <a:pPr marL="457200" indent="-457200">
              <a:spcBef>
                <a:spcPts val="600"/>
              </a:spcBef>
              <a:spcAft>
                <a:spcPts val="600"/>
              </a:spcAft>
              <a:buFont typeface="Arial" panose="020B0604020202020204" pitchFamily="34" charset="0"/>
              <a:buChar char="•"/>
            </a:pPr>
            <a:r>
              <a:rPr lang="en-US" sz="2800" dirty="0" smtClean="0"/>
              <a:t>Each </a:t>
            </a:r>
            <a:r>
              <a:rPr lang="en-US" sz="2800" dirty="0"/>
              <a:t>year:</a:t>
            </a:r>
          </a:p>
          <a:p>
            <a:pPr lvl="1">
              <a:spcBef>
                <a:spcPts val="600"/>
              </a:spcBef>
              <a:spcAft>
                <a:spcPts val="600"/>
              </a:spcAft>
              <a:buNone/>
            </a:pPr>
            <a:r>
              <a:rPr lang="en-US" sz="2800" dirty="0"/>
              <a:t>~ </a:t>
            </a:r>
            <a:r>
              <a:rPr lang="en-US" sz="2800" dirty="0" smtClean="0"/>
              <a:t>80,000 </a:t>
            </a:r>
            <a:r>
              <a:rPr lang="en-US" sz="2800" dirty="0"/>
              <a:t>applications</a:t>
            </a:r>
          </a:p>
          <a:p>
            <a:pPr lvl="1">
              <a:spcBef>
                <a:spcPts val="600"/>
              </a:spcBef>
              <a:spcAft>
                <a:spcPts val="600"/>
              </a:spcAft>
              <a:buNone/>
            </a:pPr>
            <a:r>
              <a:rPr lang="en-US" sz="2800" dirty="0"/>
              <a:t>~ </a:t>
            </a:r>
            <a:r>
              <a:rPr lang="en-US" sz="2800" dirty="0" smtClean="0"/>
              <a:t>25,000 </a:t>
            </a:r>
            <a:r>
              <a:rPr lang="en-US" sz="2800" dirty="0"/>
              <a:t>reviewers</a:t>
            </a:r>
          </a:p>
        </p:txBody>
      </p:sp>
      <p:pic>
        <p:nvPicPr>
          <p:cNvPr id="5" name="Picture 2" descr="thi is a picure of Building 1 on the NIH main campus. The jpeg for this picture is found at this url:&#10;&#10;H:\My Documents\Slide preparation\hi_OD56532980[1].JPG" title="Picture of Building One on NIH Main Campus"/>
          <p:cNvPicPr>
            <a:picLocks noChangeAspect="1" noChangeArrowheads="1"/>
          </p:cNvPicPr>
          <p:nvPr/>
        </p:nvPicPr>
        <p:blipFill>
          <a:blip r:embed="rId2" cstate="print"/>
          <a:srcRect/>
          <a:stretch>
            <a:fillRect/>
          </a:stretch>
        </p:blipFill>
        <p:spPr bwMode="auto">
          <a:xfrm>
            <a:off x="6248400" y="4343400"/>
            <a:ext cx="2525712" cy="1676400"/>
          </a:xfrm>
          <a:prstGeom prst="rect">
            <a:avLst/>
          </a:prstGeom>
          <a:noFill/>
          <a:ln w="9525">
            <a:noFill/>
            <a:miter lim="800000"/>
            <a:headEnd/>
            <a:tailEnd/>
          </a:ln>
        </p:spPr>
      </p:pic>
      <p:sp>
        <p:nvSpPr>
          <p:cNvPr id="2" name="Title 1"/>
          <p:cNvSpPr>
            <a:spLocks noGrp="1"/>
          </p:cNvSpPr>
          <p:nvPr>
            <p:ph type="title"/>
          </p:nvPr>
        </p:nvSpPr>
        <p:spPr>
          <a:xfrm>
            <a:off x="194733" y="304800"/>
            <a:ext cx="8839200" cy="838200"/>
          </a:xfrm>
        </p:spPr>
        <p:txBody>
          <a:bodyPr/>
          <a:lstStyle/>
          <a:p>
            <a:r>
              <a:rPr lang="en-US" dirty="0"/>
              <a:t>NIH Peer Review</a:t>
            </a:r>
          </a:p>
        </p:txBody>
      </p:sp>
      <p:sp>
        <p:nvSpPr>
          <p:cNvPr id="6" name="Slide Number Placeholder 2"/>
          <p:cNvSpPr txBox="1">
            <a:spLocks/>
          </p:cNvSpPr>
          <p:nvPr/>
        </p:nvSpPr>
        <p:spPr>
          <a:xfrm>
            <a:off x="152400" y="6302110"/>
            <a:ext cx="762000" cy="366713"/>
          </a:xfrm>
          <a:prstGeom prst="rect">
            <a:avLst/>
          </a:prstGeom>
        </p:spPr>
        <p:txBody>
          <a:bodyPr vert="horz" anchor="b"/>
          <a:lstStyle>
            <a:defPPr>
              <a:defRPr lang="en-US"/>
            </a:defPPr>
            <a:lvl1pPr algn="r" rtl="0" eaLnBrk="1" fontAlgn="base" latinLnBrk="0" hangingPunct="1">
              <a:spcBef>
                <a:spcPct val="0"/>
              </a:spcBef>
              <a:spcAft>
                <a:spcPct val="0"/>
              </a:spcAft>
              <a:defRPr kumimoji="0" sz="18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71CDBCC-57D6-4AF4-91B3-EB8BA5111C2A}" type="slidenum">
              <a:rPr lang="en-US" smtClean="0"/>
              <a:pPr>
                <a:defRPr/>
              </a:pPr>
              <a:t>2</a:t>
            </a:fld>
            <a:endParaRPr lang="en-US" dirty="0"/>
          </a:p>
        </p:txBody>
      </p:sp>
    </p:spTree>
    <p:extLst>
      <p:ext uri="{BB962C8B-B14F-4D97-AF65-F5344CB8AC3E}">
        <p14:creationId xmlns:p14="http://schemas.microsoft.com/office/powerpoint/2010/main" val="1111231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04800"/>
            <a:ext cx="8839200" cy="838200"/>
          </a:xfrm>
        </p:spPr>
        <p:txBody>
          <a:bodyPr/>
          <a:lstStyle/>
          <a:p>
            <a:r>
              <a:rPr lang="en-US" dirty="0" smtClean="0"/>
              <a:t>Types of Review </a:t>
            </a:r>
            <a:r>
              <a:rPr lang="en-US" dirty="0"/>
              <a:t>Criteria</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63656755"/>
              </p:ext>
            </p:extLst>
          </p:nvPr>
        </p:nvGraphicFramePr>
        <p:xfrm>
          <a:off x="685800" y="1166734"/>
          <a:ext cx="7543800" cy="4754880"/>
        </p:xfrm>
        <a:graphic>
          <a:graphicData uri="http://schemas.openxmlformats.org/drawingml/2006/table">
            <a:tbl>
              <a:tblPr firstRow="1" bandRow="1">
                <a:tableStyleId>{5C22544A-7EE6-4342-B048-85BDC9FD1C3A}</a:tableStyleId>
              </a:tblPr>
              <a:tblGrid>
                <a:gridCol w="1752600"/>
                <a:gridCol w="2667000"/>
                <a:gridCol w="1238250"/>
                <a:gridCol w="1885950"/>
              </a:tblGrid>
              <a:tr h="370840">
                <a:tc>
                  <a:txBody>
                    <a:bodyPr/>
                    <a:lstStyle/>
                    <a:p>
                      <a:r>
                        <a:rPr lang="en-US" dirty="0" smtClean="0"/>
                        <a:t>Category*</a:t>
                      </a:r>
                      <a:endParaRPr lang="en-US" dirty="0"/>
                    </a:p>
                  </a:txBody>
                  <a:tcPr/>
                </a:tc>
                <a:tc>
                  <a:txBody>
                    <a:bodyPr/>
                    <a:lstStyle/>
                    <a:p>
                      <a:r>
                        <a:rPr lang="en-US" dirty="0" smtClean="0"/>
                        <a:t>Criteria (Research)</a:t>
                      </a:r>
                      <a:endParaRPr lang="en-US" dirty="0"/>
                    </a:p>
                  </a:txBody>
                  <a:tcPr/>
                </a:tc>
                <a:tc>
                  <a:txBody>
                    <a:bodyPr/>
                    <a:lstStyle/>
                    <a:p>
                      <a:r>
                        <a:rPr lang="en-US" dirty="0" smtClean="0"/>
                        <a:t>Criterion Scores?</a:t>
                      </a:r>
                      <a:endParaRPr lang="en-US" dirty="0"/>
                    </a:p>
                  </a:txBody>
                  <a:tcPr/>
                </a:tc>
                <a:tc>
                  <a:txBody>
                    <a:bodyPr/>
                    <a:lstStyle/>
                    <a:p>
                      <a:r>
                        <a:rPr lang="en-US" dirty="0" smtClean="0"/>
                        <a:t>Affect Overall Impact Score?</a:t>
                      </a:r>
                      <a:endParaRPr lang="en-US" dirty="0"/>
                    </a:p>
                  </a:txBody>
                  <a:tcPr/>
                </a:tc>
              </a:tr>
              <a:tr h="370840">
                <a:tc>
                  <a:txBody>
                    <a:bodyPr/>
                    <a:lstStyle/>
                    <a:p>
                      <a:r>
                        <a:rPr lang="en-US" dirty="0" smtClean="0"/>
                        <a:t>Scored</a:t>
                      </a:r>
                      <a:r>
                        <a:rPr lang="en-US" baseline="0" dirty="0" smtClean="0"/>
                        <a:t> </a:t>
                      </a:r>
                    </a:p>
                    <a:p>
                      <a:r>
                        <a:rPr lang="en-US" baseline="0" dirty="0" smtClean="0"/>
                        <a:t>Review</a:t>
                      </a:r>
                    </a:p>
                    <a:p>
                      <a:r>
                        <a:rPr lang="en-US" baseline="0" dirty="0" smtClean="0"/>
                        <a:t>Criteria</a:t>
                      </a:r>
                      <a:endParaRPr lang="en-US" dirty="0"/>
                    </a:p>
                  </a:txBody>
                  <a:tcPr/>
                </a:tc>
                <a:tc>
                  <a:txBody>
                    <a:bodyPr/>
                    <a:lstStyle/>
                    <a:p>
                      <a:r>
                        <a:rPr lang="en-US" dirty="0" smtClean="0"/>
                        <a:t>Significance</a:t>
                      </a:r>
                    </a:p>
                    <a:p>
                      <a:r>
                        <a:rPr lang="en-US" dirty="0" smtClean="0"/>
                        <a:t>Investigators</a:t>
                      </a:r>
                    </a:p>
                    <a:p>
                      <a:r>
                        <a:rPr lang="en-US" dirty="0" smtClean="0"/>
                        <a:t>Innovation</a:t>
                      </a:r>
                    </a:p>
                    <a:p>
                      <a:r>
                        <a:rPr lang="en-US" dirty="0" smtClean="0"/>
                        <a:t>Approach</a:t>
                      </a:r>
                    </a:p>
                    <a:p>
                      <a:r>
                        <a:rPr lang="en-US" dirty="0" smtClean="0"/>
                        <a:t>Environment</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algn="ctr"/>
                      <a:r>
                        <a:rPr lang="en-US" dirty="0" smtClean="0">
                          <a:solidFill>
                            <a:srgbClr val="FF0000"/>
                          </a:solidFill>
                        </a:rPr>
                        <a:t>Yes</a:t>
                      </a:r>
                      <a:endParaRPr lang="en-US" dirty="0">
                        <a:solidFill>
                          <a:srgbClr val="FF0000"/>
                        </a:solidFill>
                      </a:endParaRPr>
                    </a:p>
                  </a:txBody>
                  <a:tcPr/>
                </a:tc>
              </a:tr>
              <a:tr h="370840">
                <a:tc>
                  <a:txBody>
                    <a:bodyPr/>
                    <a:lstStyle/>
                    <a:p>
                      <a:r>
                        <a:rPr lang="en-US" dirty="0" smtClean="0"/>
                        <a:t>Additional Review</a:t>
                      </a:r>
                    </a:p>
                    <a:p>
                      <a:r>
                        <a:rPr lang="en-US" dirty="0" smtClean="0"/>
                        <a:t>Criteria</a:t>
                      </a:r>
                      <a:endParaRPr lang="en-US" dirty="0"/>
                    </a:p>
                  </a:txBody>
                  <a:tcPr/>
                </a:tc>
                <a:tc>
                  <a:txBody>
                    <a:bodyPr/>
                    <a:lstStyle/>
                    <a:p>
                      <a:r>
                        <a:rPr lang="en-US" dirty="0" smtClean="0"/>
                        <a:t>Human</a:t>
                      </a:r>
                      <a:r>
                        <a:rPr lang="en-US" baseline="0" dirty="0" smtClean="0"/>
                        <a:t> Subjects**</a:t>
                      </a:r>
                    </a:p>
                    <a:p>
                      <a:r>
                        <a:rPr lang="en-US" baseline="0" dirty="0" smtClean="0"/>
                        <a:t>Vertebrate Animals**</a:t>
                      </a:r>
                    </a:p>
                    <a:p>
                      <a:r>
                        <a:rPr lang="en-US" baseline="0" dirty="0" smtClean="0"/>
                        <a:t>Inclusion**</a:t>
                      </a:r>
                    </a:p>
                    <a:p>
                      <a:r>
                        <a:rPr lang="en-US" baseline="0" dirty="0" smtClean="0"/>
                        <a:t>Biohazards</a:t>
                      </a:r>
                      <a:endParaRPr lang="en-US" dirty="0"/>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r h="370840">
                <a:tc>
                  <a:txBody>
                    <a:bodyPr/>
                    <a:lstStyle/>
                    <a:p>
                      <a:r>
                        <a:rPr lang="en-US" dirty="0" smtClean="0"/>
                        <a:t>Additional Review Considerations</a:t>
                      </a:r>
                      <a:endParaRPr lang="en-US" dirty="0"/>
                    </a:p>
                  </a:txBody>
                  <a:tcPr/>
                </a:tc>
                <a:tc>
                  <a:txBody>
                    <a:bodyPr/>
                    <a:lstStyle/>
                    <a:p>
                      <a:r>
                        <a:rPr lang="en-US" dirty="0" smtClean="0"/>
                        <a:t>Foreign Institutions</a:t>
                      </a:r>
                    </a:p>
                    <a:p>
                      <a:r>
                        <a:rPr lang="en-US" dirty="0" smtClean="0"/>
                        <a:t>Select Agents</a:t>
                      </a:r>
                    </a:p>
                    <a:p>
                      <a:r>
                        <a:rPr lang="en-US" dirty="0" smtClean="0"/>
                        <a:t>Resource Sharing</a:t>
                      </a:r>
                    </a:p>
                    <a:p>
                      <a:r>
                        <a:rPr lang="en-US" dirty="0" smtClean="0"/>
                        <a:t>Authentication of Key Resources</a:t>
                      </a:r>
                      <a:endParaRPr lang="en-US" dirty="0"/>
                    </a:p>
                  </a:txBody>
                  <a:tcPr/>
                </a:tc>
                <a:tc>
                  <a:txBody>
                    <a:bodyPr/>
                    <a:lstStyle/>
                    <a:p>
                      <a:pPr algn="ctr"/>
                      <a:r>
                        <a:rPr lang="en-US" dirty="0" smtClean="0"/>
                        <a:t>No</a:t>
                      </a:r>
                      <a:endParaRPr lang="en-US" dirty="0"/>
                    </a:p>
                  </a:txBody>
                  <a:tcPr/>
                </a:tc>
                <a:tc>
                  <a:txBody>
                    <a:bodyPr/>
                    <a:lstStyle/>
                    <a:p>
                      <a:pPr algn="ctr"/>
                      <a:r>
                        <a:rPr lang="en-US" dirty="0" smtClean="0"/>
                        <a:t>No</a:t>
                      </a:r>
                      <a:endParaRPr lang="en-US" dirty="0"/>
                    </a:p>
                  </a:txBody>
                  <a:tcPr/>
                </a:tc>
              </a:tr>
            </a:tbl>
          </a:graphicData>
        </a:graphic>
      </p:graphicFrame>
      <p:sp>
        <p:nvSpPr>
          <p:cNvPr id="7" name="TextBox 6"/>
          <p:cNvSpPr txBox="1"/>
          <p:nvPr/>
        </p:nvSpPr>
        <p:spPr>
          <a:xfrm>
            <a:off x="944380" y="5953107"/>
            <a:ext cx="6019597" cy="646331"/>
          </a:xfrm>
          <a:prstGeom prst="rect">
            <a:avLst/>
          </a:prstGeom>
          <a:noFill/>
        </p:spPr>
        <p:txBody>
          <a:bodyPr wrap="none" rtlCol="0">
            <a:spAutoFit/>
          </a:bodyPr>
          <a:lstStyle/>
          <a:p>
            <a:r>
              <a:rPr lang="en-US" dirty="0" smtClean="0"/>
              <a:t>*Found in every Funding Opportunity Announcement</a:t>
            </a:r>
          </a:p>
          <a:p>
            <a:r>
              <a:rPr lang="en-US" dirty="0" smtClean="0"/>
              <a:t>** If Unacceptable, award cannot be issued until resolved</a:t>
            </a:r>
            <a:endParaRPr lang="en-US" dirty="0"/>
          </a:p>
        </p:txBody>
      </p:sp>
    </p:spTree>
    <p:extLst>
      <p:ext uri="{BB962C8B-B14F-4D97-AF65-F5344CB8AC3E}">
        <p14:creationId xmlns:p14="http://schemas.microsoft.com/office/powerpoint/2010/main" val="4074113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b="0" dirty="0" smtClean="0"/>
              <a:t>Rigor and Transparency</a:t>
            </a:r>
            <a:endParaRPr lang="en-US" sz="3600" b="0" dirty="0"/>
          </a:p>
        </p:txBody>
      </p:sp>
      <p:sp>
        <p:nvSpPr>
          <p:cNvPr id="5" name="Content Placeholder 4"/>
          <p:cNvSpPr>
            <a:spLocks noGrp="1"/>
          </p:cNvSpPr>
          <p:nvPr>
            <p:ph idx="1"/>
          </p:nvPr>
        </p:nvSpPr>
        <p:spPr>
          <a:xfrm>
            <a:off x="152400" y="1066800"/>
            <a:ext cx="8534400" cy="5257800"/>
          </a:xfrm>
        </p:spPr>
        <p:txBody>
          <a:bodyPr/>
          <a:lstStyle/>
          <a:p>
            <a:pPr>
              <a:buClr>
                <a:schemeClr val="tx1"/>
              </a:buClr>
            </a:pPr>
            <a:r>
              <a:rPr lang="en-US" dirty="0" smtClean="0"/>
              <a:t>Four components (</a:t>
            </a:r>
            <a:r>
              <a:rPr lang="en-US" dirty="0"/>
              <a:t>*Can affect the </a:t>
            </a:r>
            <a:r>
              <a:rPr lang="en-US" dirty="0" smtClean="0"/>
              <a:t>scores):</a:t>
            </a:r>
          </a:p>
          <a:p>
            <a:pPr lvl="1">
              <a:buClr>
                <a:schemeClr val="tx1"/>
              </a:buClr>
              <a:buFont typeface="Arial" panose="020B0604020202020204" pitchFamily="34" charset="0"/>
              <a:buChar char="‒"/>
            </a:pPr>
            <a:r>
              <a:rPr lang="en-US" sz="2400" dirty="0" smtClean="0">
                <a:solidFill>
                  <a:schemeClr val="tx1"/>
                </a:solidFill>
              </a:rPr>
              <a:t>Scientific </a:t>
            </a:r>
            <a:r>
              <a:rPr lang="en-US" sz="2400" dirty="0" smtClean="0">
                <a:solidFill>
                  <a:schemeClr val="tx1"/>
                </a:solidFill>
              </a:rPr>
              <a:t>premise </a:t>
            </a:r>
            <a:r>
              <a:rPr lang="en-US" sz="2400" dirty="0" smtClean="0">
                <a:solidFill>
                  <a:schemeClr val="tx1"/>
                </a:solidFill>
              </a:rPr>
              <a:t>for the proposed work</a:t>
            </a:r>
            <a:r>
              <a:rPr lang="en-US" sz="2400" dirty="0" smtClean="0">
                <a:solidFill>
                  <a:srgbClr val="FF0000"/>
                </a:solidFill>
              </a:rPr>
              <a:t>*</a:t>
            </a:r>
          </a:p>
          <a:p>
            <a:pPr lvl="1">
              <a:buClr>
                <a:schemeClr val="tx1"/>
              </a:buClr>
              <a:buFont typeface="Arial" panose="020B0604020202020204" pitchFamily="34" charset="0"/>
              <a:buChar char="‒"/>
            </a:pPr>
            <a:r>
              <a:rPr lang="en-US" sz="2400" dirty="0" smtClean="0">
                <a:solidFill>
                  <a:schemeClr val="tx1"/>
                </a:solidFill>
              </a:rPr>
              <a:t>Scientific rigor of the work proposed</a:t>
            </a:r>
            <a:r>
              <a:rPr lang="en-US" sz="2400" dirty="0" smtClean="0">
                <a:solidFill>
                  <a:srgbClr val="FF0000"/>
                </a:solidFill>
              </a:rPr>
              <a:t>*</a:t>
            </a:r>
          </a:p>
          <a:p>
            <a:pPr lvl="1">
              <a:buClr>
                <a:schemeClr val="tx1"/>
              </a:buClr>
              <a:buFont typeface="Arial" panose="020B0604020202020204" pitchFamily="34" charset="0"/>
              <a:buChar char="‒"/>
            </a:pPr>
            <a:r>
              <a:rPr lang="en-US" sz="2400" dirty="0" smtClean="0">
                <a:solidFill>
                  <a:schemeClr val="tx1"/>
                </a:solidFill>
              </a:rPr>
              <a:t>Consideration of relevant biological variables, such as sex, age, weight, and underlying health conditions</a:t>
            </a:r>
            <a:r>
              <a:rPr lang="en-US" sz="2400" dirty="0" smtClean="0">
                <a:solidFill>
                  <a:srgbClr val="FF0000"/>
                </a:solidFill>
              </a:rPr>
              <a:t>*</a:t>
            </a:r>
          </a:p>
          <a:p>
            <a:pPr lvl="1">
              <a:buClr>
                <a:schemeClr val="tx1"/>
              </a:buClr>
              <a:buFont typeface="Arial" panose="020B0604020202020204" pitchFamily="34" charset="0"/>
              <a:buChar char="‒"/>
            </a:pPr>
            <a:r>
              <a:rPr lang="en-US" dirty="0" smtClean="0">
                <a:solidFill>
                  <a:schemeClr val="tx1"/>
                </a:solidFill>
              </a:rPr>
              <a:t>Authentication of key biological/chemical resources</a:t>
            </a:r>
          </a:p>
          <a:p>
            <a:pPr>
              <a:buClr>
                <a:schemeClr val="tx1"/>
              </a:buClr>
              <a:buFont typeface="Arial" panose="020B0604020202020204" pitchFamily="34" charset="0"/>
              <a:buChar char="•"/>
            </a:pPr>
            <a:r>
              <a:rPr lang="en-US" dirty="0" smtClean="0"/>
              <a:t>Implemented for most:</a:t>
            </a:r>
          </a:p>
          <a:p>
            <a:pPr lvl="1">
              <a:buClr>
                <a:schemeClr val="tx1"/>
              </a:buClr>
              <a:buFont typeface="Arial" panose="020B0604020202020204" pitchFamily="34" charset="0"/>
              <a:buChar char="•"/>
            </a:pPr>
            <a:r>
              <a:rPr lang="en-US" sz="2400" dirty="0" smtClean="0">
                <a:solidFill>
                  <a:schemeClr val="tx1"/>
                </a:solidFill>
              </a:rPr>
              <a:t>Research grant applications</a:t>
            </a:r>
          </a:p>
          <a:p>
            <a:pPr lvl="1">
              <a:buClr>
                <a:schemeClr val="tx1"/>
              </a:buClr>
              <a:buFont typeface="Arial" panose="020B0604020202020204" pitchFamily="34" charset="0"/>
              <a:buChar char="•"/>
            </a:pPr>
            <a:r>
              <a:rPr lang="en-US" sz="2400" dirty="0" smtClean="0">
                <a:solidFill>
                  <a:schemeClr val="tx1"/>
                </a:solidFill>
              </a:rPr>
              <a:t>Mentored Career Development Award applications</a:t>
            </a:r>
          </a:p>
          <a:p>
            <a:pPr>
              <a:buClr>
                <a:schemeClr val="tx1"/>
              </a:buClr>
              <a:buFont typeface="Arial" panose="020B0604020202020204" pitchFamily="34" charset="0"/>
              <a:buChar char="•"/>
            </a:pPr>
            <a:r>
              <a:rPr lang="en-US" dirty="0" smtClean="0"/>
              <a:t>See Rigor </a:t>
            </a:r>
            <a:r>
              <a:rPr lang="en-US" dirty="0"/>
              <a:t>and Reproducibility: </a:t>
            </a:r>
            <a:r>
              <a:rPr lang="en-US" dirty="0">
                <a:hlinkClick r:id="rId2"/>
              </a:rPr>
              <a:t>http://</a:t>
            </a:r>
            <a:r>
              <a:rPr lang="en-US" dirty="0" smtClean="0">
                <a:hlinkClick r:id="rId2"/>
              </a:rPr>
              <a:t>grants.nih.gov/reproducibility/index.htm</a:t>
            </a:r>
            <a:endParaRPr lang="en-US" dirty="0" smtClean="0"/>
          </a:p>
          <a:p>
            <a:pPr>
              <a:buClr>
                <a:schemeClr val="tx1"/>
              </a:buClr>
              <a:buFont typeface="Arial" panose="020B0604020202020204" pitchFamily="34" charset="0"/>
              <a:buChar char="•"/>
            </a:pPr>
            <a:endParaRPr lang="en-US" dirty="0" smtClean="0">
              <a:solidFill>
                <a:schemeClr val="tx1"/>
              </a:solidFill>
            </a:endParaRPr>
          </a:p>
        </p:txBody>
      </p:sp>
      <p:sp>
        <p:nvSpPr>
          <p:cNvPr id="3" name="Slide Number Placeholder 2"/>
          <p:cNvSpPr>
            <a:spLocks noGrp="1"/>
          </p:cNvSpPr>
          <p:nvPr>
            <p:ph type="sldNum" sz="quarter" idx="10"/>
          </p:nvPr>
        </p:nvSpPr>
        <p:spPr/>
        <p:txBody>
          <a:bodyPr/>
          <a:lstStyle/>
          <a:p>
            <a:pPr>
              <a:defRPr/>
            </a:pPr>
            <a:fld id="{371CDBCC-57D6-4AF4-91B3-EB8BA5111C2A}" type="slidenum">
              <a:rPr lang="en-US" smtClean="0"/>
              <a:pPr>
                <a:defRPr/>
              </a:pPr>
              <a:t>21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8650" y="314325"/>
            <a:ext cx="438150" cy="438150"/>
          </a:xfrm>
          <a:prstGeom prst="rect">
            <a:avLst/>
          </a:prstGeom>
        </p:spPr>
      </p:pic>
    </p:spTree>
    <p:extLst>
      <p:ext uri="{BB962C8B-B14F-4D97-AF65-F5344CB8AC3E}">
        <p14:creationId xmlns:p14="http://schemas.microsoft.com/office/powerpoint/2010/main" val="674244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66800"/>
          </a:xfrm>
        </p:spPr>
        <p:txBody>
          <a:bodyPr>
            <a:normAutofit/>
          </a:bodyPr>
          <a:lstStyle/>
          <a:p>
            <a:r>
              <a:rPr lang="en-US" b="0" dirty="0" smtClean="0"/>
              <a:t>   Rigor and Transparency: Research</a:t>
            </a:r>
            <a:endParaRPr lang="en-US" b="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799466"/>
              </p:ext>
            </p:extLst>
          </p:nvPr>
        </p:nvGraphicFramePr>
        <p:xfrm>
          <a:off x="495299" y="1239982"/>
          <a:ext cx="8153401" cy="4730634"/>
        </p:xfrm>
        <a:graphic>
          <a:graphicData uri="http://schemas.openxmlformats.org/drawingml/2006/table">
            <a:tbl>
              <a:tblPr firstRow="1" firstCol="1" bandRow="1">
                <a:tableStyleId>{5C22544A-7EE6-4342-B048-85BDC9FD1C3A}</a:tableStyleId>
              </a:tblPr>
              <a:tblGrid>
                <a:gridCol w="1905000"/>
                <a:gridCol w="1447800"/>
                <a:gridCol w="1447800"/>
                <a:gridCol w="1676400"/>
                <a:gridCol w="1676401"/>
              </a:tblGrid>
              <a:tr h="994065">
                <a:tc>
                  <a:txBody>
                    <a:bodyPr/>
                    <a:lstStyle/>
                    <a:p>
                      <a:pPr marL="0" marR="0" algn="l">
                        <a:spcBef>
                          <a:spcPts val="0"/>
                        </a:spcBef>
                        <a:spcAft>
                          <a:spcPts val="0"/>
                        </a:spcAft>
                      </a:pPr>
                      <a:r>
                        <a:rPr lang="en-US" sz="1800" b="1" dirty="0">
                          <a:effectLst/>
                        </a:rPr>
                        <a:t>Element of Rigor and Transparency</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Section of Application</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Criterion Score</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Additional Review Consideration</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b="1" dirty="0">
                          <a:effectLst/>
                        </a:rPr>
                        <a:t>Contribute to Overall Impact Score?</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566304">
                <a:tc>
                  <a:txBody>
                    <a:bodyPr/>
                    <a:lstStyle/>
                    <a:p>
                      <a:pPr marL="0" marR="0" algn="l">
                        <a:spcBef>
                          <a:spcPts val="0"/>
                        </a:spcBef>
                        <a:spcAft>
                          <a:spcPts val="0"/>
                        </a:spcAft>
                      </a:pPr>
                      <a:r>
                        <a:rPr lang="en-US" sz="1800" b="1" dirty="0">
                          <a:effectLst/>
                        </a:rPr>
                        <a:t>Scientific Premise</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Research Strategy</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Significance</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NA</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solidFill>
                            <a:srgbClr val="FF0000"/>
                          </a:solidFill>
                          <a:effectLst/>
                        </a:rPr>
                        <a:t>Yes</a:t>
                      </a:r>
                      <a:endParaRPr lang="en-US" sz="18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566304">
                <a:tc>
                  <a:txBody>
                    <a:bodyPr/>
                    <a:lstStyle/>
                    <a:p>
                      <a:pPr marL="0" marR="0" algn="l">
                        <a:spcBef>
                          <a:spcPts val="0"/>
                        </a:spcBef>
                        <a:spcAft>
                          <a:spcPts val="0"/>
                        </a:spcAft>
                      </a:pPr>
                      <a:r>
                        <a:rPr lang="en-US" sz="1800" b="1" dirty="0">
                          <a:effectLst/>
                        </a:rPr>
                        <a:t>Scientific Rigor</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Research Strategy</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Approach</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NA</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solidFill>
                            <a:srgbClr val="FF0000"/>
                          </a:solidFill>
                          <a:effectLst/>
                        </a:rPr>
                        <a:t>Yes</a:t>
                      </a:r>
                      <a:endParaRPr lang="en-US" sz="18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1129146">
                <a:tc>
                  <a:txBody>
                    <a:bodyPr/>
                    <a:lstStyle/>
                    <a:p>
                      <a:pPr marL="0" marR="0" algn="l">
                        <a:spcBef>
                          <a:spcPts val="0"/>
                        </a:spcBef>
                        <a:spcAft>
                          <a:spcPts val="0"/>
                        </a:spcAft>
                      </a:pPr>
                      <a:r>
                        <a:rPr lang="en-US" sz="1800" b="1" dirty="0">
                          <a:effectLst/>
                        </a:rPr>
                        <a:t>Consideration of Relevant Biological </a:t>
                      </a:r>
                      <a:r>
                        <a:rPr lang="en-US" sz="1800" b="1" dirty="0" smtClean="0">
                          <a:effectLst/>
                        </a:rPr>
                        <a:t>Variables</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Research Strategy</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Approach</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NA</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solidFill>
                            <a:srgbClr val="FF0000"/>
                          </a:solidFill>
                          <a:effectLst/>
                        </a:rPr>
                        <a:t>Yes</a:t>
                      </a:r>
                      <a:endParaRPr lang="en-US" sz="1800" dirty="0">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r h="1132610">
                <a:tc>
                  <a:txBody>
                    <a:bodyPr/>
                    <a:lstStyle/>
                    <a:p>
                      <a:pPr marL="0" marR="0" algn="l">
                        <a:spcBef>
                          <a:spcPts val="0"/>
                        </a:spcBef>
                        <a:spcAft>
                          <a:spcPts val="0"/>
                        </a:spcAft>
                      </a:pPr>
                      <a:r>
                        <a:rPr lang="en-US" sz="1800" b="1" dirty="0">
                          <a:effectLst/>
                        </a:rPr>
                        <a:t>Authentication of Key </a:t>
                      </a:r>
                      <a:r>
                        <a:rPr lang="en-US" sz="1800" b="1" dirty="0" smtClean="0">
                          <a:effectLst/>
                        </a:rPr>
                        <a:t>Biological/ </a:t>
                      </a:r>
                      <a:r>
                        <a:rPr lang="en-US" sz="1800" b="1" dirty="0">
                          <a:effectLst/>
                        </a:rPr>
                        <a:t>Chemical Resources</a:t>
                      </a:r>
                      <a:endParaRPr lang="en-US"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New Attachment</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NA</a:t>
                      </a:r>
                      <a:endParaRPr lang="en-US" sz="18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Yes</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No</a:t>
                      </a:r>
                      <a:endParaRPr lang="en-US"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73182"/>
            <a:ext cx="438150" cy="438150"/>
          </a:xfrm>
          <a:prstGeom prst="rect">
            <a:avLst/>
          </a:prstGeom>
        </p:spPr>
      </p:pic>
      <p:sp>
        <p:nvSpPr>
          <p:cNvPr id="3" name="TextBox 2"/>
          <p:cNvSpPr txBox="1"/>
          <p:nvPr/>
        </p:nvSpPr>
        <p:spPr>
          <a:xfrm>
            <a:off x="762000" y="6096000"/>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303827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smtClean="0"/>
              <a:t>NIH Scoring System</a:t>
            </a:r>
            <a:endParaRPr lang="en-US" dirty="0"/>
          </a:p>
        </p:txBody>
      </p:sp>
      <p:graphicFrame>
        <p:nvGraphicFramePr>
          <p:cNvPr id="4" name="Table 3" descr="scores of 1 to 3 represent high impact; scores between 4 and 6 represent moderate impact; and, scores between 7 and 9 represent low impact." title="Table of integer scores within the NIH Scoring System"/>
          <p:cNvGraphicFramePr>
            <a:graphicFrameLocks noGrp="1"/>
          </p:cNvGraphicFramePr>
          <p:nvPr>
            <p:extLst>
              <p:ext uri="{D42A27DB-BD31-4B8C-83A1-F6EECF244321}">
                <p14:modId xmlns:p14="http://schemas.microsoft.com/office/powerpoint/2010/main" val="3788043755"/>
              </p:ext>
            </p:extLst>
          </p:nvPr>
        </p:nvGraphicFramePr>
        <p:xfrm>
          <a:off x="1777112" y="2514600"/>
          <a:ext cx="5715001" cy="3657600"/>
        </p:xfrm>
        <a:graphic>
          <a:graphicData uri="http://schemas.openxmlformats.org/drawingml/2006/table">
            <a:tbl>
              <a:tblPr firstRow="1"/>
              <a:tblGrid>
                <a:gridCol w="1905000"/>
                <a:gridCol w="881063"/>
                <a:gridCol w="2928938"/>
              </a:tblGrid>
              <a:tr h="3422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Score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Descriptor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High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Exceptional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Outstanding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Excellent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Moderate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Very 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Good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Satisfactory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2265">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Low Impact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Fair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Marginal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4226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charset="0"/>
                        </a:rPr>
                        <a:t>Poor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23</a:t>
            </a:fld>
            <a:endParaRPr lang="en-US" dirty="0"/>
          </a:p>
        </p:txBody>
      </p:sp>
      <p:sp>
        <p:nvSpPr>
          <p:cNvPr id="5" name="TextBox 4"/>
          <p:cNvSpPr txBox="1"/>
          <p:nvPr/>
        </p:nvSpPr>
        <p:spPr>
          <a:xfrm>
            <a:off x="228599" y="1066800"/>
            <a:ext cx="7434086" cy="1731243"/>
          </a:xfrm>
          <a:prstGeom prst="rect">
            <a:avLst/>
          </a:prstGeom>
          <a:noFill/>
        </p:spPr>
        <p:txBody>
          <a:bodyPr wrap="none" rtlCol="0">
            <a:spAutoFit/>
          </a:bodyPr>
          <a:lstStyle/>
          <a:p>
            <a:pPr marL="365760" indent="-256032">
              <a:spcBef>
                <a:spcPts val="300"/>
              </a:spcBef>
              <a:spcAft>
                <a:spcPts val="300"/>
              </a:spcAft>
              <a:buFont typeface="Arial" panose="020B0604020202020204" pitchFamily="34" charset="0"/>
              <a:buChar char="•"/>
            </a:pPr>
            <a:r>
              <a:rPr lang="en-US" sz="2800" dirty="0" smtClean="0"/>
              <a:t>Reviewers give numerical scores</a:t>
            </a:r>
          </a:p>
          <a:p>
            <a:pPr marL="822960" lvl="1" indent="-256032">
              <a:spcBef>
                <a:spcPts val="300"/>
              </a:spcBef>
              <a:spcAft>
                <a:spcPts val="300"/>
              </a:spcAft>
              <a:buFont typeface="Arial" panose="020B0604020202020204" pitchFamily="34" charset="0"/>
              <a:buChar char="‒"/>
            </a:pPr>
            <a:r>
              <a:rPr lang="en-US" sz="2400" dirty="0" smtClean="0"/>
              <a:t>1 (exceptional) to 9 (poor)</a:t>
            </a:r>
          </a:p>
          <a:p>
            <a:pPr marL="822960" lvl="1" indent="-256032">
              <a:spcBef>
                <a:spcPts val="300"/>
              </a:spcBef>
              <a:spcAft>
                <a:spcPts val="300"/>
              </a:spcAft>
              <a:buFont typeface="Arial" panose="020B0604020202020204" pitchFamily="34" charset="0"/>
              <a:buChar char="‒"/>
            </a:pPr>
            <a:r>
              <a:rPr lang="en-US" sz="2400" dirty="0" smtClean="0"/>
              <a:t>Used for criterion scores and final impact score</a:t>
            </a:r>
          </a:p>
          <a:p>
            <a:endParaRPr lang="en-US" dirty="0"/>
          </a:p>
        </p:txBody>
      </p:sp>
    </p:spTree>
    <p:extLst>
      <p:ext uri="{BB962C8B-B14F-4D97-AF65-F5344CB8AC3E}">
        <p14:creationId xmlns:p14="http://schemas.microsoft.com/office/powerpoint/2010/main" val="3685741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838200"/>
          </a:xfrm>
        </p:spPr>
        <p:txBody>
          <a:bodyPr>
            <a:normAutofit/>
          </a:bodyPr>
          <a:lstStyle/>
          <a:p>
            <a:r>
              <a:rPr lang="en-US" dirty="0" smtClean="0"/>
              <a:t>At the Review Meeting</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24</a:t>
            </a:fld>
            <a:endParaRPr lang="en-US" dirty="0"/>
          </a:p>
        </p:txBody>
      </p:sp>
      <p:sp>
        <p:nvSpPr>
          <p:cNvPr id="5" name="Rectangle 4"/>
          <p:cNvSpPr/>
          <p:nvPr/>
        </p:nvSpPr>
        <p:spPr>
          <a:xfrm>
            <a:off x="397934" y="1143000"/>
            <a:ext cx="8305800" cy="5278368"/>
          </a:xfrm>
          <a:prstGeom prst="rect">
            <a:avLst/>
          </a:prstGeom>
        </p:spPr>
        <p:txBody>
          <a:bodyPr wrap="square">
            <a:spAutoFit/>
          </a:bodyPr>
          <a:lstStyle/>
          <a:p>
            <a:pPr marL="309255" lvl="2" indent="-309255">
              <a:spcBef>
                <a:spcPts val="600"/>
              </a:spcBef>
              <a:buClr>
                <a:schemeClr val="tx1"/>
              </a:buClr>
              <a:buSzPct val="88000"/>
              <a:buFont typeface="Arial" charset="0"/>
              <a:buChar char="•"/>
            </a:pPr>
            <a:r>
              <a:rPr lang="en-US" sz="2400" dirty="0"/>
              <a:t>Any member in conflict with an application leaves the room</a:t>
            </a:r>
          </a:p>
          <a:p>
            <a:pPr marL="309255" lvl="2" indent="-309255">
              <a:spcBef>
                <a:spcPts val="600"/>
              </a:spcBef>
              <a:buClr>
                <a:schemeClr val="tx1"/>
              </a:buClr>
              <a:buSzPct val="88000"/>
              <a:buFont typeface="Arial" charset="0"/>
              <a:buChar char="•"/>
            </a:pPr>
            <a:r>
              <a:rPr lang="en-US" sz="2400" dirty="0"/>
              <a:t>Reviewer 1 introduces the application and presents critique, including all score-able issues </a:t>
            </a:r>
            <a:r>
              <a:rPr lang="en-US" sz="2400" dirty="0" smtClean="0"/>
              <a:t>(core criteria, human subjects and animal protection, etc.). </a:t>
            </a:r>
            <a:r>
              <a:rPr lang="en-US" sz="2400" dirty="0"/>
              <a:t>Reviewers 2 and 3 highlight additional issues and areas that significantly impact scores</a:t>
            </a:r>
          </a:p>
          <a:p>
            <a:pPr marL="309255" lvl="2" indent="-309255">
              <a:spcBef>
                <a:spcPts val="600"/>
              </a:spcBef>
              <a:buClr>
                <a:schemeClr val="tx1"/>
              </a:buClr>
              <a:buSzPct val="88000"/>
              <a:buFont typeface="Arial" charset="0"/>
              <a:buChar char="•"/>
            </a:pPr>
            <a:r>
              <a:rPr lang="en-US" sz="2400" dirty="0"/>
              <a:t>All members join the </a:t>
            </a:r>
            <a:r>
              <a:rPr lang="en-US" sz="2400" dirty="0" smtClean="0"/>
              <a:t>discussion; Summary by Chair</a:t>
            </a:r>
            <a:endParaRPr lang="en-US" sz="2400" dirty="0"/>
          </a:p>
          <a:p>
            <a:pPr marL="309255" lvl="2" indent="-309255">
              <a:spcBef>
                <a:spcPts val="600"/>
              </a:spcBef>
              <a:buClr>
                <a:schemeClr val="tx1"/>
              </a:buClr>
              <a:buSzPct val="88000"/>
              <a:buFont typeface="Arial" charset="0"/>
              <a:buChar char="•"/>
            </a:pPr>
            <a:r>
              <a:rPr lang="en-US" sz="2400" dirty="0"/>
              <a:t>Assigned reviewers provide final scores, setting range</a:t>
            </a:r>
          </a:p>
          <a:p>
            <a:pPr marL="309255" lvl="2" indent="-309255">
              <a:spcBef>
                <a:spcPts val="600"/>
              </a:spcBef>
              <a:buClr>
                <a:schemeClr val="tx1"/>
              </a:buClr>
              <a:buSzPct val="88000"/>
              <a:buFont typeface="Arial" charset="0"/>
              <a:buChar char="•"/>
            </a:pPr>
            <a:r>
              <a:rPr lang="en-US" sz="2400" dirty="0"/>
              <a:t>All members provide final scores privately. If voting out of range, rationales are given</a:t>
            </a:r>
          </a:p>
          <a:p>
            <a:pPr marL="309255" lvl="2" indent="-309255">
              <a:spcBef>
                <a:spcPts val="600"/>
              </a:spcBef>
              <a:buClr>
                <a:schemeClr val="tx1"/>
              </a:buClr>
              <a:buSzPct val="88000"/>
              <a:buFont typeface="Arial" charset="0"/>
              <a:buChar char="•"/>
            </a:pPr>
            <a:r>
              <a:rPr lang="en-US" sz="2400" dirty="0"/>
              <a:t>Non-score-able issues discussed: budget, data sharing plan, foreign applications, etc. </a:t>
            </a:r>
          </a:p>
        </p:txBody>
      </p:sp>
    </p:spTree>
    <p:extLst>
      <p:ext uri="{BB962C8B-B14F-4D97-AF65-F5344CB8AC3E}">
        <p14:creationId xmlns:p14="http://schemas.microsoft.com/office/powerpoint/2010/main" val="107714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Final Impact Scores</a:t>
            </a:r>
          </a:p>
        </p:txBody>
      </p:sp>
      <p:sp>
        <p:nvSpPr>
          <p:cNvPr id="4" name="Rectangle 3"/>
          <p:cNvSpPr/>
          <p:nvPr/>
        </p:nvSpPr>
        <p:spPr>
          <a:xfrm>
            <a:off x="228600" y="1295400"/>
            <a:ext cx="8686800" cy="3877985"/>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smtClean="0"/>
              <a:t>Entire panel of eligible members votes</a:t>
            </a:r>
          </a:p>
          <a:p>
            <a:pPr marL="822960" lvl="2" indent="-256032">
              <a:spcBef>
                <a:spcPts val="300"/>
              </a:spcBef>
              <a:spcAft>
                <a:spcPts val="300"/>
              </a:spcAft>
              <a:buFont typeface="Arial" panose="020B0604020202020204" pitchFamily="34" charset="0"/>
              <a:buChar char="‒"/>
            </a:pPr>
            <a:r>
              <a:rPr lang="en-US" sz="2400" dirty="0" smtClean="0"/>
              <a:t>Eligible means no COI, no abstention</a:t>
            </a:r>
          </a:p>
          <a:p>
            <a:pPr marL="822960" lvl="2" indent="-256032">
              <a:spcBef>
                <a:spcPts val="300"/>
              </a:spcBef>
              <a:spcAft>
                <a:spcPts val="300"/>
              </a:spcAft>
              <a:buFont typeface="Arial" panose="020B0604020202020204" pitchFamily="34" charset="0"/>
              <a:buChar char="‒"/>
            </a:pPr>
            <a:r>
              <a:rPr lang="en-US" sz="2400" dirty="0" smtClean="0"/>
              <a:t>Not just assigned reviewers</a:t>
            </a:r>
            <a:endParaRPr lang="en-US" sz="2400" dirty="0"/>
          </a:p>
          <a:p>
            <a:pPr marL="365760" indent="-256032">
              <a:spcBef>
                <a:spcPts val="300"/>
              </a:spcBef>
              <a:spcAft>
                <a:spcPts val="300"/>
              </a:spcAft>
              <a:buFont typeface="Arial" panose="020B0604020202020204" pitchFamily="34" charset="0"/>
              <a:buChar char="•"/>
            </a:pPr>
            <a:r>
              <a:rPr lang="en-US" sz="2800" dirty="0" smtClean="0"/>
              <a:t>Voted </a:t>
            </a:r>
            <a:r>
              <a:rPr lang="en-US" sz="2800" dirty="0"/>
              <a:t>by private ballot at the meeting</a:t>
            </a:r>
          </a:p>
          <a:p>
            <a:pPr marL="365760" indent="-256032">
              <a:spcBef>
                <a:spcPts val="300"/>
              </a:spcBef>
              <a:spcAft>
                <a:spcPts val="300"/>
              </a:spcAft>
              <a:buFont typeface="Arial" panose="020B0604020202020204" pitchFamily="34" charset="0"/>
              <a:buChar char="•"/>
            </a:pPr>
            <a:r>
              <a:rPr lang="en-US" sz="2800" dirty="0" smtClean="0"/>
              <a:t>Calculated by averaging </a:t>
            </a:r>
            <a:r>
              <a:rPr lang="en-US" sz="2800" dirty="0"/>
              <a:t>all reviewers’ </a:t>
            </a:r>
            <a:r>
              <a:rPr lang="en-US" sz="2800" dirty="0" smtClean="0"/>
              <a:t>scores and multiplying </a:t>
            </a:r>
            <a:r>
              <a:rPr lang="en-US" sz="2800" dirty="0"/>
              <a:t>by 10</a:t>
            </a:r>
          </a:p>
          <a:p>
            <a:pPr marL="365760" indent="-256032">
              <a:spcBef>
                <a:spcPts val="300"/>
              </a:spcBef>
              <a:spcAft>
                <a:spcPts val="300"/>
              </a:spcAft>
              <a:buFont typeface="Arial" panose="020B0604020202020204" pitchFamily="34" charset="0"/>
              <a:buChar char="•"/>
            </a:pPr>
            <a:r>
              <a:rPr lang="en-US" sz="2800" dirty="0" smtClean="0"/>
              <a:t>Range </a:t>
            </a:r>
            <a:r>
              <a:rPr lang="en-US" sz="2800" dirty="0"/>
              <a:t>from 10 through 90</a:t>
            </a:r>
          </a:p>
          <a:p>
            <a:pPr marL="365760" indent="-256032">
              <a:spcBef>
                <a:spcPts val="300"/>
              </a:spcBef>
              <a:spcAft>
                <a:spcPts val="300"/>
              </a:spcAft>
              <a:buFont typeface="Arial" panose="020B0604020202020204" pitchFamily="34" charset="0"/>
              <a:buChar char="•"/>
            </a:pPr>
            <a:r>
              <a:rPr lang="en-US" sz="2800" dirty="0" err="1"/>
              <a:t>P</a:t>
            </a:r>
            <a:r>
              <a:rPr lang="en-US" sz="2800" dirty="0" err="1" smtClean="0"/>
              <a:t>ercentiled</a:t>
            </a:r>
            <a:r>
              <a:rPr lang="en-US" sz="2800" dirty="0" smtClean="0"/>
              <a:t> </a:t>
            </a:r>
            <a:r>
              <a:rPr lang="en-US" sz="2800" dirty="0"/>
              <a:t>for some </a:t>
            </a:r>
            <a:r>
              <a:rPr lang="en-US" sz="2800" dirty="0" smtClean="0"/>
              <a:t>mechanisms</a:t>
            </a:r>
          </a:p>
        </p:txBody>
      </p:sp>
      <p:graphicFrame>
        <p:nvGraphicFramePr>
          <p:cNvPr id="5" name="Diagram 4" descr="The best possible score is 10; the worst possible score is 90;" title="These arrows represent the endpoints of Final Impact Scores"/>
          <p:cNvGraphicFramePr/>
          <p:nvPr>
            <p:extLst>
              <p:ext uri="{D42A27DB-BD31-4B8C-83A1-F6EECF244321}">
                <p14:modId xmlns:p14="http://schemas.microsoft.com/office/powerpoint/2010/main" val="2709275282"/>
              </p:ext>
            </p:extLst>
          </p:nvPr>
        </p:nvGraphicFramePr>
        <p:xfrm>
          <a:off x="2438400" y="5173385"/>
          <a:ext cx="32766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25</a:t>
            </a:fld>
            <a:endParaRPr lang="en-US" dirty="0"/>
          </a:p>
        </p:txBody>
      </p:sp>
    </p:spTree>
    <p:extLst>
      <p:ext uri="{BB962C8B-B14F-4D97-AF65-F5344CB8AC3E}">
        <p14:creationId xmlns:p14="http://schemas.microsoft.com/office/powerpoint/2010/main" val="4127179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2" y="304800"/>
            <a:ext cx="8763001" cy="838200"/>
          </a:xfrm>
        </p:spPr>
        <p:txBody>
          <a:bodyPr/>
          <a:lstStyle/>
          <a:p>
            <a:r>
              <a:rPr lang="en-US" dirty="0" smtClean="0"/>
              <a:t>Streamlining Applications</a:t>
            </a:r>
            <a:endParaRPr lang="en-US" dirty="0"/>
          </a:p>
        </p:txBody>
      </p:sp>
      <p:sp>
        <p:nvSpPr>
          <p:cNvPr id="4" name="Rectangle 3"/>
          <p:cNvSpPr/>
          <p:nvPr/>
        </p:nvSpPr>
        <p:spPr>
          <a:xfrm>
            <a:off x="169333" y="1371600"/>
            <a:ext cx="8763000" cy="3754874"/>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smtClean="0"/>
              <a:t> Allows </a:t>
            </a:r>
            <a:r>
              <a:rPr lang="en-US" sz="2800" dirty="0"/>
              <a:t>discussion of more meritorious applications</a:t>
            </a:r>
          </a:p>
          <a:p>
            <a:pPr marL="822960" lvl="2" indent="-256032">
              <a:spcBef>
                <a:spcPts val="300"/>
              </a:spcBef>
              <a:spcAft>
                <a:spcPts val="300"/>
              </a:spcAft>
              <a:buFont typeface="Arial" charset="0"/>
              <a:buChar char="–"/>
            </a:pPr>
            <a:r>
              <a:rPr lang="en-US" sz="2400" dirty="0"/>
              <a:t> </a:t>
            </a:r>
            <a:r>
              <a:rPr lang="en-US" sz="2400" dirty="0" smtClean="0"/>
              <a:t>Less </a:t>
            </a:r>
            <a:r>
              <a:rPr lang="en-US" sz="2400" dirty="0"/>
              <a:t>meritorious applications are tabled</a:t>
            </a:r>
          </a:p>
          <a:p>
            <a:pPr marL="822960" lvl="2" indent="-256032">
              <a:spcBef>
                <a:spcPts val="300"/>
              </a:spcBef>
              <a:spcAft>
                <a:spcPts val="300"/>
              </a:spcAft>
              <a:buFont typeface="Arial" charset="0"/>
              <a:buChar char="–"/>
            </a:pPr>
            <a:r>
              <a:rPr lang="en-US" sz="2400" dirty="0"/>
              <a:t> Designated </a:t>
            </a:r>
            <a:r>
              <a:rPr lang="en-US" sz="2400" dirty="0" smtClean="0"/>
              <a:t>“Not Discussed” </a:t>
            </a:r>
            <a:r>
              <a:rPr lang="en-US" sz="2400" dirty="0"/>
              <a:t>(ND) </a:t>
            </a:r>
          </a:p>
          <a:p>
            <a:pPr marL="365760" indent="-256032">
              <a:spcBef>
                <a:spcPts val="300"/>
              </a:spcBef>
              <a:spcAft>
                <a:spcPts val="300"/>
              </a:spcAft>
              <a:buFont typeface="Arial" panose="020B0604020202020204" pitchFamily="34" charset="0"/>
              <a:buChar char="•"/>
            </a:pPr>
            <a:r>
              <a:rPr lang="en-US" sz="2800" dirty="0" smtClean="0"/>
              <a:t>ND requires </a:t>
            </a:r>
            <a:r>
              <a:rPr lang="en-US" sz="2800" dirty="0"/>
              <a:t>full concurrence of the entire </a:t>
            </a:r>
            <a:r>
              <a:rPr lang="en-US" sz="2800" dirty="0" smtClean="0"/>
              <a:t>study section</a:t>
            </a:r>
            <a:endParaRPr lang="en-US" sz="2800" dirty="0"/>
          </a:p>
          <a:p>
            <a:pPr marL="365760" indent="-256032">
              <a:spcBef>
                <a:spcPts val="300"/>
              </a:spcBef>
              <a:spcAft>
                <a:spcPts val="300"/>
              </a:spcAft>
              <a:buFont typeface="Arial" panose="020B0604020202020204" pitchFamily="34" charset="0"/>
              <a:buChar char="•"/>
            </a:pPr>
            <a:r>
              <a:rPr lang="en-US" sz="2800" dirty="0"/>
              <a:t>Summary statements contain:</a:t>
            </a:r>
          </a:p>
          <a:p>
            <a:pPr marL="909828" lvl="2" indent="-342900">
              <a:spcBef>
                <a:spcPts val="300"/>
              </a:spcBef>
              <a:spcAft>
                <a:spcPts val="300"/>
              </a:spcAft>
              <a:buFont typeface="Arial" panose="020B0604020202020204" pitchFamily="34" charset="0"/>
              <a:buChar char="‒"/>
            </a:pPr>
            <a:r>
              <a:rPr lang="en-US" sz="2400" dirty="0" smtClean="0"/>
              <a:t>Reviewer </a:t>
            </a:r>
            <a:r>
              <a:rPr lang="en-US" sz="2400" dirty="0"/>
              <a:t>critiques</a:t>
            </a:r>
          </a:p>
          <a:p>
            <a:pPr marL="909828" lvl="2" indent="-342900">
              <a:spcBef>
                <a:spcPts val="300"/>
              </a:spcBef>
              <a:spcAft>
                <a:spcPts val="300"/>
              </a:spcAft>
              <a:buFont typeface="Arial" panose="020B0604020202020204" pitchFamily="34" charset="0"/>
              <a:buChar char="‒"/>
            </a:pPr>
            <a:r>
              <a:rPr lang="en-US" sz="2400" dirty="0" smtClean="0"/>
              <a:t>Criterion </a:t>
            </a:r>
            <a:r>
              <a:rPr lang="en-US" sz="2400" dirty="0"/>
              <a:t>scores  </a:t>
            </a:r>
          </a:p>
        </p:txBody>
      </p:sp>
      <p:graphicFrame>
        <p:nvGraphicFramePr>
          <p:cNvPr id="5" name="Diagram 4" descr="Approximately one half of the applications are targeted for discussion within a given meeting; applications with average Overall Impact scores closer to 1 are typically discussed, whereas scores closer to 5 and above are typically not discussed" title="Figure representing Discussed versus Not Discussed applications"/>
          <p:cNvGraphicFramePr/>
          <p:nvPr>
            <p:extLst>
              <p:ext uri="{D42A27DB-BD31-4B8C-83A1-F6EECF244321}">
                <p14:modId xmlns:p14="http://schemas.microsoft.com/office/powerpoint/2010/main" val="2482530722"/>
              </p:ext>
            </p:extLst>
          </p:nvPr>
        </p:nvGraphicFramePr>
        <p:xfrm>
          <a:off x="5943600" y="4419600"/>
          <a:ext cx="24384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26</a:t>
            </a:fld>
            <a:endParaRPr lang="en-US" dirty="0"/>
          </a:p>
        </p:txBody>
      </p:sp>
    </p:spTree>
    <p:extLst>
      <p:ext uri="{BB962C8B-B14F-4D97-AF65-F5344CB8AC3E}">
        <p14:creationId xmlns:p14="http://schemas.microsoft.com/office/powerpoint/2010/main" val="3781395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After the Review</a:t>
            </a:r>
          </a:p>
        </p:txBody>
      </p:sp>
      <p:sp>
        <p:nvSpPr>
          <p:cNvPr id="4" name="Rectangle 3" descr="This hyperlink provides access to the eRA Commons where investigators can look up important information about their applications, including the final summary statement" title="hyper link for eRA Commons"/>
          <p:cNvSpPr/>
          <p:nvPr/>
        </p:nvSpPr>
        <p:spPr>
          <a:xfrm>
            <a:off x="152400" y="1524000"/>
            <a:ext cx="8763000" cy="3877985"/>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eRA Commons (</a:t>
            </a:r>
            <a:r>
              <a:rPr lang="en-US" sz="2800" dirty="0">
                <a:hlinkClick r:id="rId2" tooltip="Link for NIH eRA Commons website"/>
              </a:rPr>
              <a:t>http://era.nih.gov/commons/index.cfm</a:t>
            </a:r>
            <a:r>
              <a:rPr lang="en-US" sz="2800" dirty="0"/>
              <a:t>)</a:t>
            </a:r>
          </a:p>
          <a:p>
            <a:pPr marL="822960" lvl="2" indent="-256032">
              <a:spcBef>
                <a:spcPts val="300"/>
              </a:spcBef>
              <a:spcAft>
                <a:spcPts val="300"/>
              </a:spcAft>
              <a:buClr>
                <a:schemeClr val="tx1"/>
              </a:buClr>
              <a:buFont typeface="Arial" panose="020B0604020202020204" pitchFamily="34" charset="0"/>
              <a:buChar char="‒"/>
            </a:pPr>
            <a:r>
              <a:rPr lang="en-US" sz="2400" dirty="0">
                <a:solidFill>
                  <a:srgbClr val="000000"/>
                </a:solidFill>
              </a:rPr>
              <a:t> Final Impact Score within 3 days  </a:t>
            </a:r>
          </a:p>
          <a:p>
            <a:pPr marL="822960" lvl="2" indent="-256032">
              <a:spcBef>
                <a:spcPts val="300"/>
              </a:spcBef>
              <a:spcAft>
                <a:spcPts val="300"/>
              </a:spcAft>
              <a:buClr>
                <a:schemeClr val="tx1"/>
              </a:buClr>
              <a:buFont typeface="Arial" panose="020B0604020202020204" pitchFamily="34" charset="0"/>
              <a:buChar char="‒"/>
            </a:pPr>
            <a:r>
              <a:rPr lang="en-US" sz="2400" dirty="0" smtClean="0">
                <a:solidFill>
                  <a:srgbClr val="000000"/>
                </a:solidFill>
              </a:rPr>
              <a:t> Summary </a:t>
            </a:r>
            <a:r>
              <a:rPr lang="en-US" sz="2400" dirty="0">
                <a:solidFill>
                  <a:srgbClr val="000000"/>
                </a:solidFill>
              </a:rPr>
              <a:t>statement </a:t>
            </a:r>
            <a:r>
              <a:rPr lang="en-US" sz="2400" dirty="0" smtClean="0">
                <a:solidFill>
                  <a:srgbClr val="000000"/>
                </a:solidFill>
              </a:rPr>
              <a:t>available within </a:t>
            </a:r>
            <a:r>
              <a:rPr lang="en-US" sz="2400" dirty="0">
                <a:solidFill>
                  <a:srgbClr val="000000"/>
                </a:solidFill>
              </a:rPr>
              <a:t>4 – 8 </a:t>
            </a:r>
            <a:r>
              <a:rPr lang="en-US" sz="2400" dirty="0" smtClean="0">
                <a:solidFill>
                  <a:srgbClr val="000000"/>
                </a:solidFill>
              </a:rPr>
              <a:t>weeks to:</a:t>
            </a:r>
            <a:endParaRPr lang="en-US" sz="2400" dirty="0">
              <a:solidFill>
                <a:srgbClr val="000000"/>
              </a:solidFill>
            </a:endParaRPr>
          </a:p>
          <a:p>
            <a:pPr marL="365760" lvl="3" indent="-256032">
              <a:spcBef>
                <a:spcPts val="300"/>
              </a:spcBef>
              <a:spcAft>
                <a:spcPts val="300"/>
              </a:spcAft>
              <a:buClr>
                <a:schemeClr val="tx1"/>
              </a:buClr>
              <a:buFont typeface="Arial" panose="020B0604020202020204" pitchFamily="34" charset="0"/>
              <a:buChar char="•"/>
            </a:pPr>
            <a:r>
              <a:rPr lang="en-US" sz="2800" dirty="0" smtClean="0">
                <a:solidFill>
                  <a:srgbClr val="000000"/>
                </a:solidFill>
              </a:rPr>
              <a:t>Funding Institute </a:t>
            </a:r>
            <a:r>
              <a:rPr lang="en-US" sz="2800" dirty="0">
                <a:solidFill>
                  <a:srgbClr val="000000"/>
                </a:solidFill>
              </a:rPr>
              <a:t>Program </a:t>
            </a:r>
            <a:r>
              <a:rPr lang="en-US" sz="2800" dirty="0" smtClean="0">
                <a:solidFill>
                  <a:srgbClr val="000000"/>
                </a:solidFill>
              </a:rPr>
              <a:t>Officer</a:t>
            </a:r>
          </a:p>
          <a:p>
            <a:pPr marL="365760" lvl="3" indent="-256032">
              <a:spcBef>
                <a:spcPts val="300"/>
              </a:spcBef>
              <a:spcAft>
                <a:spcPts val="300"/>
              </a:spcAft>
              <a:buClr>
                <a:schemeClr val="tx1"/>
              </a:buClr>
              <a:buFont typeface="Arial" panose="020B0604020202020204" pitchFamily="34" charset="0"/>
              <a:buChar char="•"/>
            </a:pPr>
            <a:r>
              <a:rPr lang="en-US" sz="2800" dirty="0" smtClean="0">
                <a:solidFill>
                  <a:srgbClr val="000000"/>
                </a:solidFill>
              </a:rPr>
              <a:t>PD/PI </a:t>
            </a:r>
            <a:endParaRPr lang="en-US" sz="2800" dirty="0">
              <a:solidFill>
                <a:srgbClr val="000000"/>
              </a:solidFill>
            </a:endParaRPr>
          </a:p>
          <a:p>
            <a:pPr marL="365760" lvl="3" indent="-256032">
              <a:spcBef>
                <a:spcPts val="300"/>
              </a:spcBef>
              <a:spcAft>
                <a:spcPts val="300"/>
              </a:spcAft>
              <a:buClr>
                <a:schemeClr val="tx1"/>
              </a:buClr>
              <a:buFont typeface="Arial" panose="020B0604020202020204" pitchFamily="34" charset="0"/>
              <a:buChar char="•"/>
            </a:pPr>
            <a:r>
              <a:rPr lang="en-US" sz="2800" dirty="0" smtClean="0">
                <a:solidFill>
                  <a:srgbClr val="000000"/>
                </a:solidFill>
              </a:rPr>
              <a:t>Other NIH Officials </a:t>
            </a:r>
            <a:endParaRPr lang="en-US" sz="2800" dirty="0">
              <a:solidFill>
                <a:srgbClr val="000000"/>
              </a:solidFill>
            </a:endParaRPr>
          </a:p>
          <a:p>
            <a:pPr marL="365760" lvl="3" indent="-256032">
              <a:spcBef>
                <a:spcPts val="300"/>
              </a:spcBef>
              <a:spcAft>
                <a:spcPts val="300"/>
              </a:spcAft>
              <a:buClr>
                <a:schemeClr val="tx1"/>
              </a:buClr>
              <a:buFont typeface="Arial" panose="020B0604020202020204" pitchFamily="34" charset="0"/>
              <a:buChar char="•"/>
            </a:pPr>
            <a:r>
              <a:rPr lang="en-US" sz="2800" dirty="0" smtClean="0">
                <a:solidFill>
                  <a:srgbClr val="000000"/>
                </a:solidFill>
              </a:rPr>
              <a:t>Advisory </a:t>
            </a:r>
            <a:r>
              <a:rPr lang="en-US" sz="2800" dirty="0">
                <a:solidFill>
                  <a:srgbClr val="000000"/>
                </a:solidFill>
              </a:rPr>
              <a:t>Council </a:t>
            </a:r>
            <a:r>
              <a:rPr lang="en-US" sz="2800" dirty="0" smtClean="0">
                <a:solidFill>
                  <a:srgbClr val="000000"/>
                </a:solidFill>
              </a:rPr>
              <a:t>members </a:t>
            </a:r>
            <a:endParaRPr lang="en-US" sz="2800" dirty="0">
              <a:solidFill>
                <a:srgbClr val="000000"/>
              </a:solidFill>
            </a:endParaRPr>
          </a:p>
        </p:txBody>
      </p:sp>
      <p:pic>
        <p:nvPicPr>
          <p:cNvPr id="5" name="Picture 3" descr="This is meant to depict the importance of carefully studying the feedback provided in a smmary statement&#10;&#10;C:\Users\pluded\AppData\Local\Microsoft\Windows\Temporary Internet Files\Content.IE5\W2GB6TLT\dglxasset[1].aspx" title="cartoon of a person using a magnifying glass to read a rep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251" y="4267200"/>
            <a:ext cx="2101291" cy="17986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27</a:t>
            </a:fld>
            <a:endParaRPr lang="en-US" dirty="0"/>
          </a:p>
        </p:txBody>
      </p:sp>
    </p:spTree>
    <p:extLst>
      <p:ext uri="{BB962C8B-B14F-4D97-AF65-F5344CB8AC3E}">
        <p14:creationId xmlns:p14="http://schemas.microsoft.com/office/powerpoint/2010/main" val="1061122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15400" cy="838200"/>
          </a:xfrm>
        </p:spPr>
        <p:txBody>
          <a:bodyPr>
            <a:normAutofit fontScale="90000"/>
          </a:bodyPr>
          <a:lstStyle/>
          <a:p>
            <a:r>
              <a:rPr lang="en-US" b="1" kern="0" dirty="0">
                <a:cs typeface="ＭＳ Ｐゴシック"/>
              </a:rPr>
              <a:t/>
            </a:r>
            <a:br>
              <a:rPr lang="en-US" b="1" kern="0" dirty="0">
                <a:cs typeface="ＭＳ Ｐゴシック"/>
              </a:rPr>
            </a:br>
            <a:endParaRPr lang="en-US" dirty="0"/>
          </a:p>
        </p:txBody>
      </p:sp>
      <p:pic>
        <p:nvPicPr>
          <p:cNvPr id="4" name="Picture 6" descr="This picture depicts the eRA Commons summary page for a given application" title="Snapshot of an eRA Commons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133" y="1036902"/>
            <a:ext cx="8444080"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152400" y="6491287"/>
            <a:ext cx="762000" cy="366713"/>
          </a:xfrm>
        </p:spPr>
        <p:txBody>
          <a:bodyPr/>
          <a:lstStyle/>
          <a:p>
            <a:pPr>
              <a:defRPr/>
            </a:pPr>
            <a:fld id="{371CDBCC-57D6-4AF4-91B3-EB8BA5111C2A}" type="slidenum">
              <a:rPr lang="en-US" smtClean="0"/>
              <a:pPr>
                <a:defRPr/>
              </a:pPr>
              <a:t>28</a:t>
            </a:fld>
            <a:endParaRPr lang="en-US" dirty="0"/>
          </a:p>
        </p:txBody>
      </p:sp>
      <p:graphicFrame>
        <p:nvGraphicFramePr>
          <p:cNvPr id="5" name="Diagram 4"/>
          <p:cNvGraphicFramePr/>
          <p:nvPr>
            <p:extLst>
              <p:ext uri="{D42A27DB-BD31-4B8C-83A1-F6EECF244321}">
                <p14:modId xmlns:p14="http://schemas.microsoft.com/office/powerpoint/2010/main" val="448538572"/>
              </p:ext>
            </p:extLst>
          </p:nvPr>
        </p:nvGraphicFramePr>
        <p:xfrm>
          <a:off x="4450640" y="1219200"/>
          <a:ext cx="1295400" cy="58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ight Arrow 7"/>
          <p:cNvSpPr/>
          <p:nvPr/>
        </p:nvSpPr>
        <p:spPr>
          <a:xfrm rot="10800000">
            <a:off x="2133600" y="6218502"/>
            <a:ext cx="1295400" cy="312738"/>
          </a:xfrm>
          <a:prstGeom prst="rightArrow">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itle 1"/>
          <p:cNvSpPr txBox="1">
            <a:spLocks/>
          </p:cNvSpPr>
          <p:nvPr/>
        </p:nvSpPr>
        <p:spPr bwMode="auto">
          <a:xfrm>
            <a:off x="152400" y="198702"/>
            <a:ext cx="8839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dirty="0" smtClean="0"/>
              <a:t>Check Application Status in the NIH Commons</a:t>
            </a:r>
            <a:endParaRPr lang="en-US" dirty="0"/>
          </a:p>
        </p:txBody>
      </p:sp>
    </p:spTree>
    <p:extLst>
      <p:ext uri="{BB962C8B-B14F-4D97-AF65-F5344CB8AC3E}">
        <p14:creationId xmlns:p14="http://schemas.microsoft.com/office/powerpoint/2010/main" val="246222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Summary Statement</a:t>
            </a:r>
          </a:p>
        </p:txBody>
      </p:sp>
      <p:sp>
        <p:nvSpPr>
          <p:cNvPr id="4" name="Rectangle 3"/>
          <p:cNvSpPr/>
          <p:nvPr/>
        </p:nvSpPr>
        <p:spPr>
          <a:xfrm>
            <a:off x="169333" y="1295400"/>
            <a:ext cx="8763000" cy="5237331"/>
          </a:xfrm>
          <a:prstGeom prst="rect">
            <a:avLst/>
          </a:prstGeom>
        </p:spPr>
        <p:txBody>
          <a:bodyPr wrap="square">
            <a:spAutoFit/>
          </a:bodyPr>
          <a:lstStyle/>
          <a:p>
            <a:pPr>
              <a:spcBef>
                <a:spcPts val="675"/>
              </a:spcBef>
              <a:buClr>
                <a:schemeClr val="tx1"/>
              </a:buClr>
              <a:buFont typeface="Arial" charset="0"/>
              <a:buChar char="•"/>
            </a:pPr>
            <a:r>
              <a:rPr lang="en-US" sz="2800" dirty="0" smtClean="0"/>
              <a:t> First </a:t>
            </a:r>
            <a:r>
              <a:rPr lang="en-US" sz="2800" dirty="0"/>
              <a:t>page</a:t>
            </a:r>
          </a:p>
          <a:p>
            <a:pPr lvl="1">
              <a:spcBef>
                <a:spcPts val="675"/>
              </a:spcBef>
              <a:buFont typeface="Arial" charset="0"/>
              <a:buChar char="–"/>
            </a:pPr>
            <a:r>
              <a:rPr lang="en-US" sz="2400" b="1" dirty="0">
                <a:solidFill>
                  <a:srgbClr val="000000"/>
                </a:solidFill>
              </a:rPr>
              <a:t> </a:t>
            </a:r>
            <a:r>
              <a:rPr lang="en-US" sz="2400" dirty="0">
                <a:solidFill>
                  <a:srgbClr val="000000"/>
                </a:solidFill>
              </a:rPr>
              <a:t>NIH Program </a:t>
            </a:r>
            <a:r>
              <a:rPr lang="en-US" sz="2400" dirty="0" smtClean="0">
                <a:solidFill>
                  <a:srgbClr val="000000"/>
                </a:solidFill>
              </a:rPr>
              <a:t>Official </a:t>
            </a:r>
            <a:r>
              <a:rPr lang="en-US" sz="2400" dirty="0">
                <a:solidFill>
                  <a:srgbClr val="000000"/>
                </a:solidFill>
              </a:rPr>
              <a:t>(upper left corner)</a:t>
            </a:r>
          </a:p>
          <a:p>
            <a:pPr lvl="1">
              <a:spcBef>
                <a:spcPts val="675"/>
              </a:spcBef>
              <a:buFont typeface="Arial" charset="0"/>
              <a:buChar char="–"/>
            </a:pPr>
            <a:r>
              <a:rPr lang="en-US" sz="2400" dirty="0">
                <a:solidFill>
                  <a:srgbClr val="000000"/>
                </a:solidFill>
              </a:rPr>
              <a:t> Final Impact Score or other designation</a:t>
            </a:r>
          </a:p>
          <a:p>
            <a:pPr lvl="1">
              <a:spcBef>
                <a:spcPts val="675"/>
              </a:spcBef>
              <a:buFont typeface="Arial" charset="0"/>
              <a:buChar char="–"/>
            </a:pPr>
            <a:r>
              <a:rPr lang="en-US" sz="2400" dirty="0">
                <a:solidFill>
                  <a:srgbClr val="000000"/>
                </a:solidFill>
              </a:rPr>
              <a:t> Percentile (if applicable)</a:t>
            </a:r>
          </a:p>
          <a:p>
            <a:pPr lvl="1">
              <a:spcBef>
                <a:spcPts val="675"/>
              </a:spcBef>
              <a:buFont typeface="Arial" charset="0"/>
              <a:buChar char="–"/>
            </a:pPr>
            <a:r>
              <a:rPr lang="en-US" sz="2400" dirty="0">
                <a:solidFill>
                  <a:srgbClr val="000000"/>
                </a:solidFill>
              </a:rPr>
              <a:t> Codes (human subjects, vertebrate animals, inclusion</a:t>
            </a:r>
            <a:r>
              <a:rPr lang="en-US" sz="2400" dirty="0" smtClean="0">
                <a:solidFill>
                  <a:srgbClr val="000000"/>
                </a:solidFill>
              </a:rPr>
              <a:t>)</a:t>
            </a:r>
            <a:endParaRPr lang="en-US" sz="2000" dirty="0" smtClean="0">
              <a:solidFill>
                <a:srgbClr val="000000"/>
              </a:solidFill>
            </a:endParaRPr>
          </a:p>
          <a:p>
            <a:pPr marL="1257300" lvl="2" indent="-342900">
              <a:spcBef>
                <a:spcPts val="675"/>
              </a:spcBef>
              <a:buFont typeface="Wingdings" panose="05000000000000000000" pitchFamily="2" charset="2"/>
              <a:buChar char="§"/>
            </a:pPr>
            <a:r>
              <a:rPr lang="en-US" sz="2000" dirty="0" smtClean="0">
                <a:solidFill>
                  <a:srgbClr val="000000"/>
                </a:solidFill>
              </a:rPr>
              <a:t>44 = bar to funding</a:t>
            </a:r>
          </a:p>
          <a:p>
            <a:pPr marL="1257300" lvl="2" indent="-342900">
              <a:spcBef>
                <a:spcPts val="675"/>
              </a:spcBef>
              <a:buFont typeface="Wingdings" panose="05000000000000000000" pitchFamily="2" charset="2"/>
              <a:buChar char="§"/>
            </a:pPr>
            <a:r>
              <a:rPr lang="en-US" sz="2000" dirty="0" smtClean="0">
                <a:solidFill>
                  <a:srgbClr val="000000"/>
                </a:solidFill>
              </a:rPr>
              <a:t>35 = default for training grant applications  </a:t>
            </a:r>
          </a:p>
          <a:p>
            <a:pPr marL="1257300" lvl="2" indent="-342900">
              <a:spcBef>
                <a:spcPts val="675"/>
              </a:spcBef>
              <a:buFont typeface="Wingdings" panose="05000000000000000000" pitchFamily="2" charset="2"/>
              <a:buChar char="§"/>
            </a:pPr>
            <a:r>
              <a:rPr lang="en-US" sz="2000" dirty="0" smtClean="0">
                <a:solidFill>
                  <a:srgbClr val="000000"/>
                </a:solidFill>
              </a:rPr>
              <a:t>30 = involves human subjects or vertebrate animals but the SRG 	had no concerns </a:t>
            </a:r>
          </a:p>
          <a:p>
            <a:pPr marL="1257300" lvl="2" indent="-342900">
              <a:spcBef>
                <a:spcPts val="675"/>
              </a:spcBef>
              <a:buFont typeface="Wingdings" panose="05000000000000000000" pitchFamily="2" charset="2"/>
              <a:buChar char="§"/>
            </a:pPr>
            <a:r>
              <a:rPr lang="en-US" sz="2000" dirty="0">
                <a:solidFill>
                  <a:srgbClr val="000000"/>
                </a:solidFill>
              </a:rPr>
              <a:t>10 = no human subjects or vertebrate animals</a:t>
            </a:r>
          </a:p>
          <a:p>
            <a:pPr lvl="1">
              <a:spcBef>
                <a:spcPts val="675"/>
              </a:spcBef>
              <a:buClr>
                <a:schemeClr val="tx1"/>
              </a:buClr>
              <a:buFont typeface="Arial" charset="0"/>
              <a:buChar char="–"/>
            </a:pPr>
            <a:r>
              <a:rPr lang="en-US" sz="2400" dirty="0" smtClean="0"/>
              <a:t> </a:t>
            </a:r>
            <a:r>
              <a:rPr lang="en-US" sz="2400" dirty="0"/>
              <a:t>Budget request</a:t>
            </a:r>
          </a:p>
          <a:p>
            <a:pPr>
              <a:spcBef>
                <a:spcPts val="675"/>
              </a:spcBef>
              <a:buClr>
                <a:schemeClr val="tx1"/>
              </a:buClr>
              <a:buFont typeface="Arial" charset="0"/>
              <a:buChar char="•"/>
            </a:pPr>
            <a:r>
              <a:rPr lang="en-US" sz="2800" dirty="0"/>
              <a:t> A favorable score does not guarantee funding!</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29</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3914065"/>
            <a:ext cx="438150" cy="438150"/>
          </a:xfrm>
          <a:prstGeom prst="rect">
            <a:avLst/>
          </a:prstGeom>
        </p:spPr>
      </p:pic>
    </p:spTree>
    <p:extLst>
      <p:ext uri="{BB962C8B-B14F-4D97-AF65-F5344CB8AC3E}">
        <p14:creationId xmlns:p14="http://schemas.microsoft.com/office/powerpoint/2010/main" val="2543836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763000" cy="838200"/>
          </a:xfrm>
        </p:spPr>
        <p:txBody>
          <a:bodyPr/>
          <a:lstStyle/>
          <a:p>
            <a:r>
              <a:rPr lang="en-US" dirty="0" smtClean="0"/>
              <a:t>NIH Peer Review</a:t>
            </a:r>
            <a:r>
              <a:rPr lang="en-US" dirty="0"/>
              <a:t> Process</a:t>
            </a:r>
          </a:p>
        </p:txBody>
      </p:sp>
      <p:sp>
        <p:nvSpPr>
          <p:cNvPr id="5" name="Right Arrow 4" descr="This arrow represents the first step in submitting a grant application to NIH - Submit Your Application" title="Right-facing arrow"/>
          <p:cNvSpPr/>
          <p:nvPr/>
        </p:nvSpPr>
        <p:spPr>
          <a:xfrm>
            <a:off x="609600" y="3142564"/>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 y="3429000"/>
            <a:ext cx="1415772" cy="646331"/>
          </a:xfrm>
          <a:prstGeom prst="rect">
            <a:avLst/>
          </a:prstGeom>
          <a:noFill/>
        </p:spPr>
        <p:txBody>
          <a:bodyPr wrap="none" rtlCol="0">
            <a:spAutoFit/>
          </a:bodyPr>
          <a:lstStyle/>
          <a:p>
            <a:r>
              <a:rPr lang="en-US" dirty="0" smtClean="0"/>
              <a:t>Submit your</a:t>
            </a:r>
          </a:p>
          <a:p>
            <a:r>
              <a:rPr lang="en-US" dirty="0" smtClean="0"/>
              <a:t>application</a:t>
            </a:r>
            <a:endParaRPr lang="en-US" dirty="0"/>
          </a:p>
        </p:txBody>
      </p:sp>
      <p:graphicFrame>
        <p:nvGraphicFramePr>
          <p:cNvPr id="4" name="Diagram 3" descr="This arrow represents the three main steps within the NIH peer review process: Receipt and Referral of submitted applications, Initial Peer Review then followed by National Advisory Councils which are advisory to the Institute Directors who ultimately make funding decisions." title="The NIH Peer Review Process"/>
          <p:cNvGraphicFramePr/>
          <p:nvPr>
            <p:extLst>
              <p:ext uri="{D42A27DB-BD31-4B8C-83A1-F6EECF244321}">
                <p14:modId xmlns:p14="http://schemas.microsoft.com/office/powerpoint/2010/main" val="799187815"/>
              </p:ext>
            </p:extLst>
          </p:nvPr>
        </p:nvGraphicFramePr>
        <p:xfrm>
          <a:off x="2252133" y="2571065"/>
          <a:ext cx="43434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descr="The third arrow represents 'funding decision' and is the final decision point of the NIH peer-review process." title="Third Arrow in NIH Peer Review"/>
          <p:cNvSpPr/>
          <p:nvPr/>
        </p:nvSpPr>
        <p:spPr>
          <a:xfrm>
            <a:off x="6705600" y="3142565"/>
            <a:ext cx="1524000" cy="12192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705599" y="3428999"/>
            <a:ext cx="1031051" cy="646331"/>
          </a:xfrm>
          <a:prstGeom prst="rect">
            <a:avLst/>
          </a:prstGeom>
          <a:noFill/>
        </p:spPr>
        <p:txBody>
          <a:bodyPr wrap="none" rtlCol="0">
            <a:spAutoFit/>
          </a:bodyPr>
          <a:lstStyle/>
          <a:p>
            <a:r>
              <a:rPr lang="en-US" dirty="0" smtClean="0"/>
              <a:t>Funding</a:t>
            </a:r>
          </a:p>
          <a:p>
            <a:r>
              <a:rPr lang="en-US" dirty="0" smtClean="0"/>
              <a:t>decision</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a:t>
            </a:fld>
            <a:endParaRPr lang="en-US" dirty="0"/>
          </a:p>
        </p:txBody>
      </p:sp>
    </p:spTree>
    <p:extLst>
      <p:ext uri="{BB962C8B-B14F-4D97-AF65-F5344CB8AC3E}">
        <p14:creationId xmlns:p14="http://schemas.microsoft.com/office/powerpoint/2010/main" val="2469732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39201" cy="838200"/>
          </a:xfrm>
        </p:spPr>
        <p:txBody>
          <a:bodyPr/>
          <a:lstStyle/>
          <a:p>
            <a:r>
              <a:rPr lang="en-US" dirty="0"/>
              <a:t>Summary Statement - continued</a:t>
            </a:r>
          </a:p>
        </p:txBody>
      </p:sp>
      <p:sp>
        <p:nvSpPr>
          <p:cNvPr id="4" name="Rectangle 3"/>
          <p:cNvSpPr/>
          <p:nvPr/>
        </p:nvSpPr>
        <p:spPr>
          <a:xfrm>
            <a:off x="152400" y="1447800"/>
            <a:ext cx="8763000" cy="3200876"/>
          </a:xfrm>
          <a:prstGeom prst="rect">
            <a:avLst/>
          </a:prstGeom>
        </p:spPr>
        <p:txBody>
          <a:bodyPr wrap="square">
            <a:spAutoFit/>
          </a:bodyPr>
          <a:lstStyle/>
          <a:p>
            <a:pPr marL="365760" indent="-256032">
              <a:spcBef>
                <a:spcPts val="300"/>
              </a:spcBef>
              <a:spcAft>
                <a:spcPts val="300"/>
              </a:spcAft>
              <a:buClr>
                <a:schemeClr val="tx1"/>
              </a:buClr>
              <a:buFont typeface="Arial" charset="0"/>
              <a:buChar char="•"/>
            </a:pPr>
            <a:r>
              <a:rPr lang="en-US" sz="2800" dirty="0" smtClean="0"/>
              <a:t> Subsequent </a:t>
            </a:r>
            <a:r>
              <a:rPr lang="en-US" sz="2800" dirty="0"/>
              <a:t>Pages</a:t>
            </a:r>
          </a:p>
          <a:p>
            <a:pPr marL="822960" lvl="5" indent="-256032">
              <a:spcBef>
                <a:spcPts val="300"/>
              </a:spcBef>
              <a:spcAft>
                <a:spcPts val="300"/>
              </a:spcAft>
              <a:buFont typeface="Arial" charset="0"/>
              <a:buChar char="–"/>
            </a:pPr>
            <a:r>
              <a:rPr lang="en-US" sz="2400" dirty="0" err="1" smtClean="0"/>
              <a:t>Resum</a:t>
            </a:r>
            <a:r>
              <a:rPr lang="en-US" sz="2400" dirty="0" err="1" smtClean="0">
                <a:cs typeface="Arial" charset="0"/>
              </a:rPr>
              <a:t>é</a:t>
            </a:r>
            <a:r>
              <a:rPr lang="en-US" sz="2400" dirty="0" smtClean="0">
                <a:cs typeface="Arial" charset="0"/>
              </a:rPr>
              <a:t> </a:t>
            </a:r>
            <a:r>
              <a:rPr lang="en-US" sz="2400" dirty="0">
                <a:cs typeface="Arial" charset="0"/>
              </a:rPr>
              <a:t>and Summary of Discussion (if discussed)</a:t>
            </a:r>
          </a:p>
          <a:p>
            <a:pPr marL="822960" lvl="5" indent="-256032">
              <a:spcBef>
                <a:spcPts val="300"/>
              </a:spcBef>
              <a:spcAft>
                <a:spcPts val="300"/>
              </a:spcAft>
              <a:buFont typeface="Arial" charset="0"/>
              <a:buChar char="–"/>
            </a:pPr>
            <a:r>
              <a:rPr lang="en-US" sz="2400" dirty="0" smtClean="0"/>
              <a:t>Description </a:t>
            </a:r>
            <a:r>
              <a:rPr lang="en-US" sz="2400" dirty="0"/>
              <a:t>(provided by applicant)</a:t>
            </a:r>
          </a:p>
          <a:p>
            <a:pPr marL="822960" lvl="5" indent="-256032">
              <a:spcBef>
                <a:spcPts val="300"/>
              </a:spcBef>
              <a:spcAft>
                <a:spcPts val="300"/>
              </a:spcAft>
              <a:buFont typeface="Arial" charset="0"/>
              <a:buChar char="–"/>
            </a:pPr>
            <a:r>
              <a:rPr lang="en-US" sz="2400" dirty="0" smtClean="0">
                <a:cs typeface="Arial" charset="0"/>
              </a:rPr>
              <a:t>Criterion scores from assigned reviewers </a:t>
            </a:r>
          </a:p>
          <a:p>
            <a:pPr marL="822960" lvl="5" indent="-256032">
              <a:spcBef>
                <a:spcPts val="300"/>
              </a:spcBef>
              <a:spcAft>
                <a:spcPts val="300"/>
              </a:spcAft>
              <a:buFont typeface="Arial" charset="0"/>
              <a:buChar char="–"/>
            </a:pPr>
            <a:r>
              <a:rPr lang="en-US" sz="2400" dirty="0" smtClean="0">
                <a:cs typeface="Arial" charset="0"/>
              </a:rPr>
              <a:t>Reviewer </a:t>
            </a:r>
            <a:r>
              <a:rPr lang="en-US" sz="2400" dirty="0">
                <a:cs typeface="Arial" charset="0"/>
              </a:rPr>
              <a:t>critiques – essentially unedited</a:t>
            </a:r>
          </a:p>
          <a:p>
            <a:pPr marL="822960" lvl="5" indent="-256032">
              <a:spcBef>
                <a:spcPts val="300"/>
              </a:spcBef>
              <a:spcAft>
                <a:spcPts val="300"/>
              </a:spcAft>
              <a:buFont typeface="Arial" charset="0"/>
              <a:buChar char="–"/>
            </a:pPr>
            <a:r>
              <a:rPr lang="en-US" sz="2400" dirty="0" smtClean="0">
                <a:cs typeface="Arial" charset="0"/>
              </a:rPr>
              <a:t>Administrative </a:t>
            </a:r>
            <a:r>
              <a:rPr lang="en-US" sz="2400" dirty="0">
                <a:cs typeface="Arial" charset="0"/>
              </a:rPr>
              <a:t>Notes</a:t>
            </a:r>
          </a:p>
          <a:p>
            <a:pPr marL="822960" lvl="5" indent="-256032">
              <a:spcBef>
                <a:spcPts val="300"/>
              </a:spcBef>
              <a:spcAft>
                <a:spcPts val="300"/>
              </a:spcAft>
              <a:buFont typeface="Arial" charset="0"/>
              <a:buChar char="–"/>
            </a:pPr>
            <a:r>
              <a:rPr lang="en-US" sz="2400" dirty="0" smtClean="0">
                <a:cs typeface="Arial" charset="0"/>
              </a:rPr>
              <a:t>Meeting </a:t>
            </a:r>
            <a:r>
              <a:rPr lang="en-US" sz="2400" dirty="0">
                <a:cs typeface="Arial" charset="0"/>
              </a:rPr>
              <a:t>roster</a:t>
            </a:r>
            <a:endParaRPr lang="en-US" sz="2400" dirty="0"/>
          </a:p>
        </p:txBody>
      </p:sp>
      <p:pic>
        <p:nvPicPr>
          <p:cNvPr id="5" name="Picture 4" descr="This image is meant to depict the importance of carefully studying the summary statement once it is available" title="Picture of a document being held up over a laptop compu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1148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30</a:t>
            </a:fld>
            <a:endParaRPr lang="en-US" dirty="0"/>
          </a:p>
        </p:txBody>
      </p:sp>
    </p:spTree>
    <p:extLst>
      <p:ext uri="{BB962C8B-B14F-4D97-AF65-F5344CB8AC3E}">
        <p14:creationId xmlns:p14="http://schemas.microsoft.com/office/powerpoint/2010/main" val="196481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normAutofit/>
          </a:bodyPr>
          <a:lstStyle/>
          <a:p>
            <a:r>
              <a:rPr lang="en-US" dirty="0" smtClean="0"/>
              <a:t>After the Review Meeting</a:t>
            </a:r>
            <a:endParaRPr lang="en-US" dirty="0"/>
          </a:p>
        </p:txBody>
      </p:sp>
      <p:sp>
        <p:nvSpPr>
          <p:cNvPr id="4" name="Rectangle 3"/>
          <p:cNvSpPr/>
          <p:nvPr/>
        </p:nvSpPr>
        <p:spPr>
          <a:xfrm>
            <a:off x="152400" y="1219200"/>
            <a:ext cx="8763000" cy="3801041"/>
          </a:xfrm>
          <a:prstGeom prst="rect">
            <a:avLst/>
          </a:prstGeom>
        </p:spPr>
        <p:txBody>
          <a:bodyPr wrap="square">
            <a:spAutoFit/>
          </a:bodyPr>
          <a:lstStyle/>
          <a:p>
            <a:pPr marL="365760" lvl="1" indent="-256032">
              <a:spcBef>
                <a:spcPts val="300"/>
              </a:spcBef>
              <a:spcAft>
                <a:spcPts val="300"/>
              </a:spcAft>
              <a:buClr>
                <a:schemeClr val="tx1"/>
              </a:buClr>
              <a:buFont typeface="Arial" panose="020B0604020202020204" pitchFamily="34" charset="0"/>
              <a:buChar char="•"/>
            </a:pPr>
            <a:r>
              <a:rPr lang="en-US" sz="2800" dirty="0" smtClean="0"/>
              <a:t>Your point of contact is the assigned NIH </a:t>
            </a:r>
          </a:p>
          <a:p>
            <a:pPr marL="365760" lvl="1" indent="-256032">
              <a:spcBef>
                <a:spcPts val="300"/>
              </a:spcBef>
              <a:spcAft>
                <a:spcPts val="300"/>
              </a:spcAft>
              <a:buClr>
                <a:schemeClr val="tx1"/>
              </a:buClr>
            </a:pPr>
            <a:r>
              <a:rPr lang="en-US" sz="2800" dirty="0" smtClean="0"/>
              <a:t>   Program Official. You may need to:</a:t>
            </a:r>
          </a:p>
          <a:p>
            <a:pPr marL="822960" lvl="3" indent="-256032">
              <a:spcBef>
                <a:spcPts val="300"/>
              </a:spcBef>
              <a:spcAft>
                <a:spcPts val="300"/>
              </a:spcAft>
              <a:buClr>
                <a:schemeClr val="tx1"/>
              </a:buClr>
              <a:buFont typeface="Arial" panose="020B0604020202020204" pitchFamily="34" charset="0"/>
              <a:buChar char="‒"/>
            </a:pPr>
            <a:r>
              <a:rPr lang="en-US" sz="2600" dirty="0"/>
              <a:t>Submit Just-in-Time </a:t>
            </a:r>
            <a:r>
              <a:rPr lang="en-US" sz="2600" dirty="0" smtClean="0"/>
              <a:t>(JIT) information </a:t>
            </a:r>
          </a:p>
          <a:p>
            <a:pPr marL="822960" lvl="3" indent="-256032">
              <a:spcBef>
                <a:spcPts val="300"/>
              </a:spcBef>
              <a:spcAft>
                <a:spcPts val="300"/>
              </a:spcAft>
              <a:buClr>
                <a:schemeClr val="tx1"/>
              </a:buClr>
              <a:buFont typeface="Arial" panose="020B0604020202020204" pitchFamily="34" charset="0"/>
              <a:buChar char="‒"/>
            </a:pPr>
            <a:r>
              <a:rPr lang="en-US" sz="2600" dirty="0" smtClean="0"/>
              <a:t>Resolve 44 codes	</a:t>
            </a:r>
            <a:endParaRPr lang="en-US" sz="2600" dirty="0"/>
          </a:p>
          <a:p>
            <a:pPr marL="822960" lvl="2" indent="-256032">
              <a:spcBef>
                <a:spcPts val="300"/>
              </a:spcBef>
              <a:spcAft>
                <a:spcPts val="300"/>
              </a:spcAft>
              <a:buClr>
                <a:schemeClr val="tx1"/>
              </a:buClr>
              <a:buFont typeface="Arial" panose="020B0604020202020204" pitchFamily="34" charset="0"/>
              <a:buChar char="‒"/>
            </a:pPr>
            <a:r>
              <a:rPr lang="en-US" sz="2600" dirty="0" smtClean="0"/>
              <a:t>Consider your options</a:t>
            </a:r>
            <a:r>
              <a:rPr lang="en-US" sz="2600" dirty="0"/>
              <a:t>:</a:t>
            </a:r>
          </a:p>
          <a:p>
            <a:pPr marL="1280160" lvl="5" indent="-256032">
              <a:spcBef>
                <a:spcPts val="300"/>
              </a:spcBef>
              <a:spcAft>
                <a:spcPts val="300"/>
              </a:spcAft>
              <a:buFont typeface="Wingdings" panose="05000000000000000000" pitchFamily="2" charset="2"/>
              <a:buChar char="§"/>
            </a:pPr>
            <a:r>
              <a:rPr lang="en-US" sz="2400" dirty="0" smtClean="0"/>
              <a:t> Submit a new application </a:t>
            </a:r>
          </a:p>
          <a:p>
            <a:pPr marL="1280160" lvl="5" indent="-256032">
              <a:spcBef>
                <a:spcPts val="300"/>
              </a:spcBef>
              <a:spcAft>
                <a:spcPts val="300"/>
              </a:spcAft>
              <a:buFont typeface="Wingdings" panose="05000000000000000000" pitchFamily="2" charset="2"/>
              <a:buChar char="§"/>
            </a:pPr>
            <a:r>
              <a:rPr lang="en-US" sz="2400" dirty="0" smtClean="0"/>
              <a:t> Revise </a:t>
            </a:r>
            <a:r>
              <a:rPr lang="en-US" sz="2400" dirty="0"/>
              <a:t>and resubmit your application</a:t>
            </a:r>
          </a:p>
          <a:p>
            <a:pPr marL="1280160" lvl="5" indent="-256032">
              <a:spcBef>
                <a:spcPts val="300"/>
              </a:spcBef>
              <a:spcAft>
                <a:spcPts val="300"/>
              </a:spcAft>
              <a:buFont typeface="Wingdings" panose="05000000000000000000" pitchFamily="2" charset="2"/>
              <a:buChar char="§"/>
            </a:pPr>
            <a:r>
              <a:rPr lang="en-US" sz="2400" dirty="0"/>
              <a:t> Appeal the review </a:t>
            </a:r>
            <a:r>
              <a:rPr lang="en-US" sz="2400" dirty="0" smtClean="0"/>
              <a:t>outcome </a:t>
            </a:r>
            <a:r>
              <a:rPr lang="en-US" sz="2200" dirty="0" smtClean="0"/>
              <a:t>(</a:t>
            </a:r>
            <a:r>
              <a:rPr lang="en-US" sz="2200" dirty="0">
                <a:hlinkClick r:id="rId2"/>
              </a:rPr>
              <a:t>NOT-OD-11-064</a:t>
            </a:r>
            <a:r>
              <a:rPr lang="en-US" sz="2200" dirty="0" smtClean="0"/>
              <a:t>)</a:t>
            </a:r>
            <a:endParaRPr lang="en-US" sz="2200" dirty="0"/>
          </a:p>
        </p:txBody>
      </p:sp>
      <p:pic>
        <p:nvPicPr>
          <p:cNvPr id="5" name="Picture 13" descr="This picture is meant to depict the decisions an investigator must make in evaluating the outcome of the NIH peer review process&#10;&#10;C:\Documents and Settings\ameros\Local Settings\Temporary Internet Files\Content.IE5\UFYPVEGQ\MP900431239[1].jpg" title="Picture of pensive face"/>
          <p:cNvPicPr>
            <a:picLocks noChangeAspect="1" noChangeArrowheads="1"/>
          </p:cNvPicPr>
          <p:nvPr/>
        </p:nvPicPr>
        <p:blipFill>
          <a:blip r:embed="rId3" cstate="print"/>
          <a:srcRect/>
          <a:stretch>
            <a:fillRect/>
          </a:stretch>
        </p:blipFill>
        <p:spPr bwMode="auto">
          <a:xfrm>
            <a:off x="7247467" y="1202267"/>
            <a:ext cx="1676400" cy="1676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31</a:t>
            </a:fld>
            <a:endParaRPr lang="en-US" dirty="0"/>
          </a:p>
        </p:txBody>
      </p:sp>
    </p:spTree>
    <p:extLst>
      <p:ext uri="{BB962C8B-B14F-4D97-AF65-F5344CB8AC3E}">
        <p14:creationId xmlns:p14="http://schemas.microsoft.com/office/powerpoint/2010/main" val="4023967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normAutofit/>
          </a:bodyPr>
          <a:lstStyle/>
          <a:p>
            <a:r>
              <a:rPr lang="en-US" dirty="0" smtClean="0"/>
              <a:t>Level 2 of NIH Peer Review: Councils</a:t>
            </a:r>
            <a:endParaRPr lang="en-US" dirty="0"/>
          </a:p>
        </p:txBody>
      </p:sp>
      <p:sp>
        <p:nvSpPr>
          <p:cNvPr id="5" name="Rectangle 7"/>
          <p:cNvSpPr txBox="1">
            <a:spLocks noChangeArrowheads="1"/>
          </p:cNvSpPr>
          <p:nvPr/>
        </p:nvSpPr>
        <p:spPr>
          <a:xfrm>
            <a:off x="304800" y="1093787"/>
            <a:ext cx="8648700" cy="1725613"/>
          </a:xfrm>
          <a:prstGeom prst="rect">
            <a:avLst/>
          </a:prstGeom>
          <a:solidFill>
            <a:schemeClr val="bg1"/>
          </a:solidFill>
          <a:ln w="28575"/>
        </p:spPr>
        <p:txBody>
          <a:bodyPr>
            <a:normAutofit/>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10000"/>
              </a:lnSpc>
              <a:spcAft>
                <a:spcPts val="300"/>
              </a:spcAft>
              <a:buClr>
                <a:schemeClr val="tx1"/>
              </a:buClr>
              <a:buFont typeface="Arial" panose="020B0604020202020204" pitchFamily="34" charset="0"/>
              <a:buChar char="•"/>
              <a:defRPr/>
            </a:pPr>
            <a:r>
              <a:rPr lang="en-US" sz="3000" dirty="0" smtClean="0"/>
              <a:t>Key Decisions:</a:t>
            </a:r>
          </a:p>
          <a:p>
            <a:pPr marL="630873" lvl="2" indent="-256032" eaLnBrk="1" hangingPunct="1">
              <a:spcAft>
                <a:spcPts val="300"/>
              </a:spcAft>
              <a:buClr>
                <a:schemeClr val="tx1"/>
              </a:buClr>
              <a:buFont typeface="Arial" panose="020B0604020202020204" pitchFamily="34" charset="0"/>
              <a:buChar char="‒"/>
              <a:defRPr/>
            </a:pPr>
            <a:r>
              <a:rPr lang="en-US" sz="2600" dirty="0" smtClean="0">
                <a:solidFill>
                  <a:schemeClr val="tx1"/>
                </a:solidFill>
              </a:rPr>
              <a:t>Funding recommendations</a:t>
            </a:r>
          </a:p>
          <a:p>
            <a:pPr marL="630873" lvl="2" indent="-256032" eaLnBrk="1" hangingPunct="1">
              <a:spcAft>
                <a:spcPts val="300"/>
              </a:spcAft>
              <a:buClr>
                <a:schemeClr val="tx1"/>
              </a:buClr>
              <a:buFont typeface="Arial" panose="020B0604020202020204" pitchFamily="34" charset="0"/>
              <a:buChar char="‒"/>
              <a:defRPr/>
            </a:pPr>
            <a:r>
              <a:rPr lang="en-US" sz="2600" dirty="0">
                <a:solidFill>
                  <a:schemeClr val="tx1"/>
                </a:solidFill>
              </a:rPr>
              <a:t>Program </a:t>
            </a:r>
            <a:r>
              <a:rPr lang="en-US" sz="2600" dirty="0" smtClean="0">
                <a:solidFill>
                  <a:schemeClr val="tx1"/>
                </a:solidFill>
              </a:rPr>
              <a:t>priority</a:t>
            </a:r>
            <a:endParaRPr lang="en-US" sz="2600" dirty="0">
              <a:solidFill>
                <a:schemeClr val="tx1"/>
              </a:solidFill>
            </a:endParaRPr>
          </a:p>
        </p:txBody>
      </p:sp>
      <p:sp>
        <p:nvSpPr>
          <p:cNvPr id="9" name="Right Arrow 8" descr="This is intended to depict a grant application being submitted to NIH" title="The first arrow represents a grant application"/>
          <p:cNvSpPr/>
          <p:nvPr/>
        </p:nvSpPr>
        <p:spPr>
          <a:xfrm>
            <a:off x="228600" y="4051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0878" y="4989611"/>
            <a:ext cx="1061509" cy="307777"/>
          </a:xfrm>
          <a:prstGeom prst="rect">
            <a:avLst/>
          </a:prstGeom>
          <a:noFill/>
        </p:spPr>
        <p:txBody>
          <a:bodyPr wrap="none" rtlCol="0">
            <a:spAutoFit/>
          </a:bodyPr>
          <a:lstStyle/>
          <a:p>
            <a:r>
              <a:rPr lang="en-US" sz="1400" dirty="0" smtClean="0"/>
              <a:t>Application</a:t>
            </a:r>
            <a:endParaRPr lang="en-US" sz="1400" dirty="0"/>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3937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DRR</a:t>
            </a:r>
            <a:endParaRPr lang="en-US" sz="2000" dirty="0">
              <a:solidFill>
                <a:schemeClr val="tx1"/>
              </a:solidFill>
            </a:endParaRPr>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ext uri="{D42A27DB-BD31-4B8C-83A1-F6EECF244321}">
                <p14:modId xmlns:p14="http://schemas.microsoft.com/office/powerpoint/2010/main" val="1552482135"/>
              </p:ext>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descr="The red box highlights the Division of Receipt and Referral (DRR) that is the main focus of this slide" title="Red Box"/>
          <p:cNvSpPr/>
          <p:nvPr/>
        </p:nvSpPr>
        <p:spPr>
          <a:xfrm>
            <a:off x="6477000" y="3786085"/>
            <a:ext cx="1485900"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Council</a:t>
            </a:r>
            <a:endParaRPr lang="en-US" sz="2000" dirty="0">
              <a:solidFill>
                <a:schemeClr val="tx1"/>
              </a:solidFill>
            </a:endParaRP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smtClean="0"/>
              <a:t>IC</a:t>
            </a:r>
          </a:p>
          <a:p>
            <a:pPr algn="ctr"/>
            <a:r>
              <a:rPr lang="en-US" dirty="0" smtClean="0"/>
              <a:t>Director</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32</a:t>
            </a:fld>
            <a:endParaRPr lang="en-US" dirty="0"/>
          </a:p>
        </p:txBody>
      </p:sp>
    </p:spTree>
    <p:extLst>
      <p:ext uri="{BB962C8B-B14F-4D97-AF65-F5344CB8AC3E}">
        <p14:creationId xmlns:p14="http://schemas.microsoft.com/office/powerpoint/2010/main" val="870991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13800" cy="838200"/>
          </a:xfrm>
        </p:spPr>
        <p:txBody>
          <a:bodyPr>
            <a:normAutofit fontScale="90000"/>
          </a:bodyPr>
          <a:lstStyle/>
          <a:p>
            <a:r>
              <a:rPr lang="en-US" sz="4000" dirty="0" smtClean="0"/>
              <a:t>National Advisory Councils</a:t>
            </a:r>
            <a:r>
              <a:rPr lang="en-US" dirty="0"/>
              <a:t/>
            </a:r>
            <a:br>
              <a:rPr lang="en-US" dirty="0"/>
            </a:br>
            <a:endParaRPr lang="en-US" dirty="0"/>
          </a:p>
        </p:txBody>
      </p:sp>
      <p:sp>
        <p:nvSpPr>
          <p:cNvPr id="4" name="Rectangle 3"/>
          <p:cNvSpPr/>
          <p:nvPr/>
        </p:nvSpPr>
        <p:spPr>
          <a:xfrm>
            <a:off x="152400" y="1143000"/>
            <a:ext cx="8763000" cy="3908762"/>
          </a:xfrm>
          <a:prstGeom prst="rect">
            <a:avLst/>
          </a:prstGeom>
        </p:spPr>
        <p:txBody>
          <a:bodyPr wrap="square">
            <a:spAutoFit/>
          </a:bodyPr>
          <a:lstStyle/>
          <a:p>
            <a:pPr marL="365760" lvl="1" indent="-256032">
              <a:spcBef>
                <a:spcPts val="300"/>
              </a:spcBef>
              <a:spcAft>
                <a:spcPts val="300"/>
              </a:spcAft>
              <a:buClr>
                <a:schemeClr val="tx1"/>
              </a:buClr>
              <a:buFont typeface="Arial" panose="020B0604020202020204" pitchFamily="34" charset="0"/>
              <a:buChar char="•"/>
            </a:pPr>
            <a:r>
              <a:rPr lang="en-US" sz="2800" dirty="0" smtClean="0"/>
              <a:t>Broad </a:t>
            </a:r>
            <a:r>
              <a:rPr lang="en-US" sz="2800" dirty="0"/>
              <a:t>and diverse membership</a:t>
            </a:r>
          </a:p>
          <a:p>
            <a:pPr marL="822960" lvl="6" indent="-256032">
              <a:spcBef>
                <a:spcPts val="300"/>
              </a:spcBef>
              <a:spcAft>
                <a:spcPts val="300"/>
              </a:spcAft>
              <a:buFont typeface="Arial" panose="020B0604020202020204" pitchFamily="34" charset="0"/>
              <a:buChar char="̶"/>
            </a:pPr>
            <a:r>
              <a:rPr lang="en-US" sz="2600" dirty="0" smtClean="0"/>
              <a:t>Basic/research </a:t>
            </a:r>
            <a:r>
              <a:rPr lang="en-US" sz="2600" dirty="0"/>
              <a:t>scientists</a:t>
            </a:r>
          </a:p>
          <a:p>
            <a:pPr marL="822960" lvl="6" indent="-256032">
              <a:spcBef>
                <a:spcPts val="300"/>
              </a:spcBef>
              <a:spcAft>
                <a:spcPts val="300"/>
              </a:spcAft>
              <a:buFont typeface="Arial" panose="020B0604020202020204" pitchFamily="34" charset="0"/>
              <a:buChar char="̶"/>
            </a:pPr>
            <a:r>
              <a:rPr lang="en-US" sz="2600" dirty="0" smtClean="0"/>
              <a:t>Clinician </a:t>
            </a:r>
            <a:r>
              <a:rPr lang="en-US" sz="2600" dirty="0"/>
              <a:t>scientists</a:t>
            </a:r>
          </a:p>
          <a:p>
            <a:pPr marL="822960" lvl="6" indent="-256032">
              <a:spcBef>
                <a:spcPts val="300"/>
              </a:spcBef>
              <a:spcAft>
                <a:spcPts val="300"/>
              </a:spcAft>
              <a:buFont typeface="Arial" panose="020B0604020202020204" pitchFamily="34" charset="0"/>
              <a:buChar char="̶"/>
            </a:pPr>
            <a:r>
              <a:rPr lang="en-US" sz="2600" dirty="0" smtClean="0"/>
              <a:t>“</a:t>
            </a:r>
            <a:r>
              <a:rPr lang="en-US" sz="2600" dirty="0"/>
              <a:t>Public” members</a:t>
            </a:r>
          </a:p>
          <a:p>
            <a:pPr marL="365760" lvl="1" indent="-256032">
              <a:spcBef>
                <a:spcPts val="300"/>
              </a:spcBef>
              <a:spcAft>
                <a:spcPts val="300"/>
              </a:spcAft>
              <a:buFont typeface="Arial" panose="020B0604020202020204" pitchFamily="34" charset="0"/>
              <a:buChar char="•"/>
            </a:pPr>
            <a:r>
              <a:rPr lang="en-US" sz="2800" dirty="0" smtClean="0"/>
              <a:t>Awards </a:t>
            </a:r>
            <a:r>
              <a:rPr lang="en-US" sz="2800" dirty="0"/>
              <a:t>cannot be made without </a:t>
            </a:r>
            <a:r>
              <a:rPr lang="en-US" sz="2800" dirty="0" smtClean="0"/>
              <a:t>Council </a:t>
            </a:r>
            <a:r>
              <a:rPr lang="en-US" sz="2800" dirty="0"/>
              <a:t>approval</a:t>
            </a:r>
          </a:p>
          <a:p>
            <a:pPr marL="365760" lvl="1" indent="-256032">
              <a:spcBef>
                <a:spcPts val="300"/>
              </a:spcBef>
              <a:spcAft>
                <a:spcPts val="300"/>
              </a:spcAft>
              <a:buFont typeface="Arial" panose="020B0604020202020204" pitchFamily="34" charset="0"/>
              <a:buChar char="•"/>
            </a:pPr>
            <a:r>
              <a:rPr lang="en-US" sz="2800" dirty="0"/>
              <a:t>Council procedures vary across </a:t>
            </a:r>
            <a:r>
              <a:rPr lang="en-US" sz="2800" dirty="0" smtClean="0"/>
              <a:t>IC’s</a:t>
            </a:r>
          </a:p>
          <a:p>
            <a:pPr marL="365760" lvl="1" indent="-256032">
              <a:spcBef>
                <a:spcPts val="300"/>
              </a:spcBef>
              <a:spcAft>
                <a:spcPts val="300"/>
              </a:spcAft>
              <a:buFont typeface="Arial" panose="020B0604020202020204" pitchFamily="34" charset="0"/>
              <a:buChar char="•"/>
            </a:pPr>
            <a:r>
              <a:rPr lang="en-US" sz="2800" dirty="0" smtClean="0"/>
              <a:t>Council is chaired by Institute Director, advised by IC extramural research staff</a:t>
            </a:r>
            <a:endParaRPr lang="en-US" sz="2800" dirty="0"/>
          </a:p>
        </p:txBody>
      </p:sp>
      <p:pic>
        <p:nvPicPr>
          <p:cNvPr id="5" name="Picture 2" descr="This is meant to convey the stature of the Advisory Council members who provide guidance to IC Directors regarding funding decisions&#10;&#10;&#10;C:\Documents and Settings\ameros\Local Settings\Temporary Internet Files\Content.IE5\LS64DSTK\MP900433139[1].jpg" title="Picture of silhoutte figures in front of a global map"/>
          <p:cNvPicPr>
            <a:picLocks noChangeAspect="1" noChangeArrowheads="1"/>
          </p:cNvPicPr>
          <p:nvPr/>
        </p:nvPicPr>
        <p:blipFill>
          <a:blip r:embed="rId2" cstate="print"/>
          <a:srcRect/>
          <a:stretch>
            <a:fillRect/>
          </a:stretch>
        </p:blipFill>
        <p:spPr bwMode="auto">
          <a:xfrm>
            <a:off x="6324600" y="1219200"/>
            <a:ext cx="2295602" cy="1353312"/>
          </a:xfrm>
          <a:prstGeom prst="rect">
            <a:avLst/>
          </a:prstGeom>
          <a:noFill/>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33</a:t>
            </a:fld>
            <a:endParaRPr lang="en-US" dirty="0"/>
          </a:p>
        </p:txBody>
      </p:sp>
    </p:spTree>
    <p:extLst>
      <p:ext uri="{BB962C8B-B14F-4D97-AF65-F5344CB8AC3E}">
        <p14:creationId xmlns:p14="http://schemas.microsoft.com/office/powerpoint/2010/main" val="181699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54533" cy="838200"/>
          </a:xfrm>
        </p:spPr>
        <p:txBody>
          <a:bodyPr/>
          <a:lstStyle/>
          <a:p>
            <a:r>
              <a:rPr lang="en-US" dirty="0"/>
              <a:t>National Advisory Councils</a:t>
            </a:r>
          </a:p>
        </p:txBody>
      </p:sp>
      <p:sp>
        <p:nvSpPr>
          <p:cNvPr id="4" name="Rectangle 3"/>
          <p:cNvSpPr/>
          <p:nvPr/>
        </p:nvSpPr>
        <p:spPr>
          <a:xfrm>
            <a:off x="210607" y="1066800"/>
            <a:ext cx="8696326" cy="4647426"/>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a:t>Advise IC Director about</a:t>
            </a:r>
          </a:p>
          <a:p>
            <a:pPr marL="822960" lvl="3" indent="-256032">
              <a:spcBef>
                <a:spcPts val="300"/>
              </a:spcBef>
              <a:spcAft>
                <a:spcPts val="300"/>
              </a:spcAft>
              <a:buClr>
                <a:schemeClr val="tx1"/>
              </a:buClr>
              <a:buFont typeface="Arial" charset="0"/>
              <a:buChar char="–"/>
            </a:pPr>
            <a:r>
              <a:rPr lang="en-US" sz="2400" dirty="0" smtClean="0"/>
              <a:t>Research </a:t>
            </a:r>
            <a:r>
              <a:rPr lang="en-US" sz="2400" dirty="0"/>
              <a:t>priority areas</a:t>
            </a:r>
          </a:p>
          <a:p>
            <a:pPr marL="822960" lvl="3" indent="-256032">
              <a:spcBef>
                <a:spcPts val="300"/>
              </a:spcBef>
              <a:spcAft>
                <a:spcPts val="300"/>
              </a:spcAft>
              <a:buClr>
                <a:schemeClr val="tx1"/>
              </a:buClr>
              <a:buFont typeface="Arial" charset="0"/>
              <a:buChar char="–"/>
            </a:pPr>
            <a:r>
              <a:rPr lang="en-US" sz="2400" dirty="0" smtClean="0"/>
              <a:t>Diverse </a:t>
            </a:r>
            <a:r>
              <a:rPr lang="en-US" sz="2400" dirty="0"/>
              <a:t>policy issues</a:t>
            </a:r>
          </a:p>
          <a:p>
            <a:pPr marL="822960" lvl="3" indent="-256032">
              <a:spcBef>
                <a:spcPts val="300"/>
              </a:spcBef>
              <a:spcAft>
                <a:spcPts val="300"/>
              </a:spcAft>
              <a:buClr>
                <a:schemeClr val="tx1"/>
              </a:buClr>
              <a:buFont typeface="Arial" charset="0"/>
              <a:buChar char="–"/>
            </a:pPr>
            <a:r>
              <a:rPr lang="en-US" sz="2400" dirty="0" smtClean="0"/>
              <a:t>Concept clearance </a:t>
            </a:r>
            <a:r>
              <a:rPr lang="en-US" sz="2400" dirty="0"/>
              <a:t>for future initiatives</a:t>
            </a:r>
          </a:p>
          <a:p>
            <a:pPr marL="822960" lvl="3" indent="-256032">
              <a:spcBef>
                <a:spcPts val="300"/>
              </a:spcBef>
              <a:spcAft>
                <a:spcPts val="300"/>
              </a:spcAft>
              <a:buClr>
                <a:schemeClr val="tx1"/>
              </a:buClr>
              <a:buFont typeface="Arial" charset="0"/>
              <a:buChar char="–"/>
            </a:pPr>
            <a:r>
              <a:rPr lang="en-US" sz="2400" dirty="0" smtClean="0"/>
              <a:t>Funding </a:t>
            </a:r>
            <a:r>
              <a:rPr lang="en-US" sz="2400" dirty="0"/>
              <a:t>priorities</a:t>
            </a:r>
          </a:p>
          <a:p>
            <a:pPr marL="365760" indent="-256032">
              <a:spcBef>
                <a:spcPts val="300"/>
              </a:spcBef>
              <a:spcAft>
                <a:spcPts val="300"/>
              </a:spcAft>
              <a:buClr>
                <a:schemeClr val="tx1"/>
              </a:buClr>
              <a:buFont typeface="Arial" panose="020B0604020202020204" pitchFamily="34" charset="0"/>
              <a:buChar char="•"/>
            </a:pPr>
            <a:r>
              <a:rPr lang="en-US" sz="2800" dirty="0"/>
              <a:t>Recommend applications for funding</a:t>
            </a:r>
          </a:p>
          <a:p>
            <a:pPr marL="822960" lvl="3" indent="-256032">
              <a:spcBef>
                <a:spcPts val="300"/>
              </a:spcBef>
              <a:spcAft>
                <a:spcPts val="300"/>
              </a:spcAft>
              <a:buClr>
                <a:schemeClr val="tx1"/>
              </a:buClr>
              <a:buFont typeface="Arial" charset="0"/>
              <a:buChar char="–"/>
            </a:pPr>
            <a:r>
              <a:rPr lang="en-US" sz="2400" dirty="0" smtClean="0"/>
              <a:t>Expedited </a:t>
            </a:r>
            <a:r>
              <a:rPr lang="en-US" sz="2400" dirty="0"/>
              <a:t>awards</a:t>
            </a:r>
          </a:p>
          <a:p>
            <a:pPr marL="822960" lvl="3" indent="-256032">
              <a:spcBef>
                <a:spcPts val="300"/>
              </a:spcBef>
              <a:spcAft>
                <a:spcPts val="300"/>
              </a:spcAft>
              <a:buClr>
                <a:schemeClr val="tx1"/>
              </a:buClr>
              <a:buFont typeface="Arial" charset="0"/>
              <a:buChar char="–"/>
            </a:pPr>
            <a:r>
              <a:rPr lang="en-US" sz="2400" dirty="0" err="1" smtClean="0"/>
              <a:t>En</a:t>
            </a:r>
            <a:r>
              <a:rPr lang="en-US" sz="2400" dirty="0" smtClean="0"/>
              <a:t> </a:t>
            </a:r>
            <a:r>
              <a:rPr lang="en-US" sz="2400" dirty="0"/>
              <a:t>bloc </a:t>
            </a:r>
            <a:r>
              <a:rPr lang="en-US" sz="2400" dirty="0" smtClean="0"/>
              <a:t>concurrence</a:t>
            </a:r>
          </a:p>
          <a:p>
            <a:pPr marL="365760" indent="-256032">
              <a:spcBef>
                <a:spcPts val="300"/>
              </a:spcBef>
              <a:spcAft>
                <a:spcPts val="300"/>
              </a:spcAft>
              <a:buClr>
                <a:schemeClr val="tx1"/>
              </a:buClr>
              <a:buFont typeface="Arial" panose="020B0604020202020204" pitchFamily="34" charset="0"/>
              <a:buChar char="•"/>
            </a:pPr>
            <a:r>
              <a:rPr lang="en-US" sz="2800" dirty="0"/>
              <a:t>Consider unresolved appeals </a:t>
            </a:r>
            <a:r>
              <a:rPr lang="en-US" sz="2800" dirty="0" smtClean="0"/>
              <a:t>and grievances related to initial peer review</a:t>
            </a:r>
            <a:endParaRPr lang="en-US" sz="2800" dirty="0"/>
          </a:p>
        </p:txBody>
      </p:sp>
      <p:pic>
        <p:nvPicPr>
          <p:cNvPr id="5" name="Picture 2" descr="This is meant to represent the AdvisoryCouncil members who provide advice and guidance to the Institute Directors regarding funding decisions &#10;&#10;C:\Users\pluded\AppData\Local\Microsoft\Windows\Temporary Internet Files\Content.IE5\04F6LSJL\MP900411828[1].jpg" title="Group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88798"/>
            <a:ext cx="2161877" cy="184020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34</a:t>
            </a:fld>
            <a:endParaRPr lang="en-US" dirty="0"/>
          </a:p>
        </p:txBody>
      </p:sp>
    </p:spTree>
    <p:extLst>
      <p:ext uri="{BB962C8B-B14F-4D97-AF65-F5344CB8AC3E}">
        <p14:creationId xmlns:p14="http://schemas.microsoft.com/office/powerpoint/2010/main" val="2394731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smtClean="0"/>
              <a:t>Funding Decisions: IC Director</a:t>
            </a:r>
            <a:endParaRPr lang="en-US" dirty="0"/>
          </a:p>
        </p:txBody>
      </p:sp>
      <p:sp>
        <p:nvSpPr>
          <p:cNvPr id="4" name="Rectangle 3"/>
          <p:cNvSpPr/>
          <p:nvPr/>
        </p:nvSpPr>
        <p:spPr>
          <a:xfrm>
            <a:off x="203667" y="1371600"/>
            <a:ext cx="8696326" cy="4154984"/>
          </a:xfrm>
          <a:prstGeom prst="rect">
            <a:avLst/>
          </a:prstGeom>
        </p:spPr>
        <p:txBody>
          <a:bodyPr wrap="square">
            <a:spAutoFit/>
          </a:bodyPr>
          <a:lstStyle/>
          <a:p>
            <a:pPr marL="365760" indent="-256032">
              <a:spcBef>
                <a:spcPts val="300"/>
              </a:spcBef>
              <a:spcAft>
                <a:spcPts val="300"/>
              </a:spcAft>
              <a:buClr>
                <a:schemeClr val="tx1"/>
              </a:buClr>
              <a:buFont typeface="Arial" panose="020B0604020202020204" pitchFamily="34" charset="0"/>
              <a:buChar char="•"/>
            </a:pPr>
            <a:r>
              <a:rPr lang="en-US" sz="2800" dirty="0" smtClean="0"/>
              <a:t>The IC Director makes the final funding decisions</a:t>
            </a:r>
          </a:p>
          <a:p>
            <a:pPr marL="365760" indent="-256032">
              <a:spcBef>
                <a:spcPts val="300"/>
              </a:spcBef>
              <a:spcAft>
                <a:spcPts val="300"/>
              </a:spcAft>
              <a:buClr>
                <a:schemeClr val="tx1"/>
              </a:buClr>
              <a:buFont typeface="Arial" panose="020B0604020202020204" pitchFamily="34" charset="0"/>
              <a:buChar char="•"/>
            </a:pPr>
            <a:r>
              <a:rPr lang="en-US" sz="2800" dirty="0" smtClean="0"/>
              <a:t>Based on:</a:t>
            </a:r>
          </a:p>
          <a:p>
            <a:pPr marL="822960" lvl="2" indent="-256032">
              <a:spcBef>
                <a:spcPts val="300"/>
              </a:spcBef>
              <a:spcAft>
                <a:spcPts val="300"/>
              </a:spcAft>
              <a:buClr>
                <a:schemeClr val="tx1"/>
              </a:buClr>
              <a:buFont typeface="Arial" panose="020B0604020202020204" pitchFamily="34" charset="0"/>
              <a:buChar char="̶"/>
            </a:pPr>
            <a:r>
              <a:rPr lang="en-US" sz="2400" dirty="0" smtClean="0"/>
              <a:t>Mission of the NIH Institute or Center</a:t>
            </a:r>
          </a:p>
          <a:p>
            <a:pPr marL="822960" lvl="2" indent="-256032">
              <a:spcBef>
                <a:spcPts val="300"/>
              </a:spcBef>
              <a:spcAft>
                <a:spcPts val="300"/>
              </a:spcAft>
              <a:buClr>
                <a:schemeClr val="tx1"/>
              </a:buClr>
              <a:buFont typeface="Arial" panose="020B0604020202020204" pitchFamily="34" charset="0"/>
              <a:buChar char="̶"/>
            </a:pPr>
            <a:r>
              <a:rPr lang="en-US" sz="2400" dirty="0" smtClean="0"/>
              <a:t>Program priorities, Congressional mandates</a:t>
            </a:r>
          </a:p>
          <a:p>
            <a:pPr marL="822960" lvl="2" indent="-256032">
              <a:spcBef>
                <a:spcPts val="300"/>
              </a:spcBef>
              <a:spcAft>
                <a:spcPts val="300"/>
              </a:spcAft>
              <a:buClr>
                <a:schemeClr val="tx1"/>
              </a:buClr>
              <a:buFont typeface="Arial" panose="020B0604020202020204" pitchFamily="34" charset="0"/>
              <a:buChar char="̶"/>
            </a:pPr>
            <a:r>
              <a:rPr lang="en-US" sz="2400" dirty="0" smtClean="0"/>
              <a:t>Outcome (score/percentile) of initial peer review</a:t>
            </a:r>
          </a:p>
          <a:p>
            <a:pPr marL="822960" lvl="2" indent="-256032">
              <a:spcBef>
                <a:spcPts val="300"/>
              </a:spcBef>
              <a:spcAft>
                <a:spcPts val="300"/>
              </a:spcAft>
              <a:buClr>
                <a:schemeClr val="tx1"/>
              </a:buClr>
              <a:buFont typeface="Arial" panose="020B0604020202020204" pitchFamily="34" charset="0"/>
              <a:buChar char="̶"/>
            </a:pPr>
            <a:r>
              <a:rPr lang="en-US" sz="2400" dirty="0"/>
              <a:t>Additional outside expertise, if needed</a:t>
            </a:r>
          </a:p>
          <a:p>
            <a:pPr marL="822960" lvl="2" indent="-256032">
              <a:spcBef>
                <a:spcPts val="300"/>
              </a:spcBef>
              <a:spcAft>
                <a:spcPts val="300"/>
              </a:spcAft>
              <a:buClr>
                <a:schemeClr val="tx1"/>
              </a:buClr>
              <a:buFont typeface="Arial" panose="020B0604020202020204" pitchFamily="34" charset="0"/>
              <a:buChar char="̶"/>
            </a:pPr>
            <a:r>
              <a:rPr lang="en-US" sz="2400" dirty="0" smtClean="0"/>
              <a:t>Recommendation of IC Program Staff</a:t>
            </a:r>
          </a:p>
          <a:p>
            <a:pPr marL="822960" lvl="2" indent="-256032">
              <a:spcBef>
                <a:spcPts val="300"/>
              </a:spcBef>
              <a:spcAft>
                <a:spcPts val="300"/>
              </a:spcAft>
              <a:buClr>
                <a:schemeClr val="tx1"/>
              </a:buClr>
              <a:buFont typeface="Arial" panose="020B0604020202020204" pitchFamily="34" charset="0"/>
              <a:buChar char="̶"/>
            </a:pPr>
            <a:r>
              <a:rPr lang="en-US" sz="2400" dirty="0" smtClean="0"/>
              <a:t>Recommendation of the IC Advisory Council</a:t>
            </a:r>
          </a:p>
          <a:p>
            <a:pPr marL="822960" lvl="2" indent="-256032">
              <a:spcBef>
                <a:spcPts val="300"/>
              </a:spcBef>
              <a:spcAft>
                <a:spcPts val="300"/>
              </a:spcAft>
              <a:buClr>
                <a:schemeClr val="tx1"/>
              </a:buClr>
              <a:buFont typeface="Arial" panose="020B0604020202020204" pitchFamily="34" charset="0"/>
              <a:buChar char="̶"/>
            </a:pPr>
            <a:r>
              <a:rPr lang="en-US" sz="2400" dirty="0" smtClean="0"/>
              <a:t>Available Funds</a:t>
            </a:r>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35</a:t>
            </a:fld>
            <a:endParaRPr lang="en-US" dirty="0"/>
          </a:p>
        </p:txBody>
      </p:sp>
      <p:pic>
        <p:nvPicPr>
          <p:cNvPr id="1027" name="Picture 3" descr="C:\Users\ameros\AppData\Local\Microsoft\Windows\Temporary Internet Files\Content.IE5\MVI5S41Y\1024px-Emoji_u1f389.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2810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r>
              <a:rPr lang="en-US" dirty="0"/>
              <a:t>Additional Information</a:t>
            </a:r>
          </a:p>
        </p:txBody>
      </p:sp>
      <p:sp>
        <p:nvSpPr>
          <p:cNvPr id="4" name="Rectangle 3" descr="These links provide access to various NIH resources for grant applicants: The first is a link to information about the NIH peer review process offered by the Office of Extramural Research, the second is a link to NIH Peer Review Policies and Practices, and the third is a link to the Center for Scientific Review." title="Hyperlinks to NIH resources"/>
          <p:cNvSpPr/>
          <p:nvPr/>
        </p:nvSpPr>
        <p:spPr>
          <a:xfrm>
            <a:off x="228600" y="1295400"/>
            <a:ext cx="8763000" cy="4916731"/>
          </a:xfrm>
          <a:prstGeom prst="rect">
            <a:avLst/>
          </a:prstGeom>
        </p:spPr>
        <p:txBody>
          <a:bodyPr wrap="square">
            <a:spAutoFit/>
          </a:bodyPr>
          <a:lstStyle/>
          <a:p>
            <a:pPr marL="365760" indent="-256032">
              <a:spcBef>
                <a:spcPts val="300"/>
              </a:spcBef>
              <a:spcAft>
                <a:spcPts val="300"/>
              </a:spcAft>
              <a:buFont typeface="Arial" panose="020B0604020202020204" pitchFamily="34" charset="0"/>
              <a:buChar char="•"/>
            </a:pPr>
            <a:r>
              <a:rPr lang="en-US" sz="2800" dirty="0" smtClean="0"/>
              <a:t>Office </a:t>
            </a:r>
            <a:r>
              <a:rPr lang="en-US" sz="2800" dirty="0"/>
              <a:t>of Extramural Research Peer Review </a:t>
            </a:r>
            <a:r>
              <a:rPr lang="en-US" sz="2800" dirty="0" smtClean="0"/>
              <a:t>Process</a:t>
            </a:r>
            <a:endParaRPr lang="en-US" sz="2800" dirty="0"/>
          </a:p>
          <a:p>
            <a:pPr marL="365760" indent="-256032">
              <a:spcBef>
                <a:spcPts val="300"/>
              </a:spcBef>
              <a:spcAft>
                <a:spcPts val="300"/>
              </a:spcAft>
              <a:buNone/>
            </a:pPr>
            <a:r>
              <a:rPr lang="en-US" sz="2800" dirty="0"/>
              <a:t>    </a:t>
            </a:r>
            <a:r>
              <a:rPr lang="en-US" sz="2400" dirty="0">
                <a:hlinkClick r:id="rId2" tooltip="Link for Office of Extramural Research"/>
              </a:rPr>
              <a:t>http://grants.nih.gov/grants/peer_review_process.htm</a:t>
            </a:r>
            <a:endParaRPr lang="en-US" sz="2400" dirty="0"/>
          </a:p>
          <a:p>
            <a:pPr marL="365760" indent="-256032">
              <a:spcBef>
                <a:spcPts val="300"/>
              </a:spcBef>
              <a:spcAft>
                <a:spcPts val="300"/>
              </a:spcAft>
              <a:buFontTx/>
              <a:buChar char="•"/>
            </a:pPr>
            <a:r>
              <a:rPr lang="en-US" sz="2800" dirty="0" smtClean="0"/>
              <a:t>Peer </a:t>
            </a:r>
            <a:r>
              <a:rPr lang="en-US" sz="2800" dirty="0"/>
              <a:t>Review Policies &amp; Practices</a:t>
            </a:r>
          </a:p>
          <a:p>
            <a:pPr marL="365760" indent="-256032">
              <a:spcBef>
                <a:spcPts val="300"/>
              </a:spcBef>
              <a:spcAft>
                <a:spcPts val="300"/>
              </a:spcAft>
              <a:buNone/>
            </a:pPr>
            <a:r>
              <a:rPr lang="en-US" sz="2800" dirty="0"/>
              <a:t>     </a:t>
            </a:r>
            <a:r>
              <a:rPr lang="en-US" sz="2400" dirty="0">
                <a:hlinkClick r:id="rId3" tooltip="Link for NIH Peer Review Process"/>
              </a:rPr>
              <a:t>http://grants.nih.gov/grants/peer/peer.htm</a:t>
            </a:r>
            <a:endParaRPr lang="en-US" sz="2400" dirty="0"/>
          </a:p>
          <a:p>
            <a:pPr marL="365760" indent="-256032">
              <a:spcBef>
                <a:spcPts val="300"/>
              </a:spcBef>
              <a:spcAft>
                <a:spcPts val="300"/>
              </a:spcAft>
              <a:buFontTx/>
              <a:buChar char="•"/>
            </a:pPr>
            <a:r>
              <a:rPr lang="en-US" sz="2800" dirty="0" smtClean="0"/>
              <a:t>Center </a:t>
            </a:r>
            <a:r>
              <a:rPr lang="en-US" sz="2800" dirty="0"/>
              <a:t>for Scientific Review</a:t>
            </a:r>
          </a:p>
          <a:p>
            <a:pPr marL="365760" indent="-256032">
              <a:spcBef>
                <a:spcPts val="300"/>
              </a:spcBef>
              <a:spcAft>
                <a:spcPts val="300"/>
              </a:spcAft>
              <a:buNone/>
            </a:pPr>
            <a:r>
              <a:rPr lang="en-US" sz="2400" dirty="0"/>
              <a:t>     </a:t>
            </a:r>
            <a:r>
              <a:rPr lang="en-US" sz="2400" dirty="0">
                <a:hlinkClick r:id="rId4" tooltip="Link for NIH Center for Scientific Review"/>
              </a:rPr>
              <a:t>http://</a:t>
            </a:r>
            <a:r>
              <a:rPr lang="en-US" sz="2400" dirty="0" smtClean="0">
                <a:hlinkClick r:id="rId4" tooltip="Link for NIH Center for Scientific Review"/>
              </a:rPr>
              <a:t>public.csr.nih.gov/Pages/default.aspx</a:t>
            </a:r>
            <a:endParaRPr lang="en-US" sz="2400" dirty="0">
              <a:hlinkClick r:id="rId4" tooltip="Link for NIH Center for Scientific Review"/>
            </a:endParaRPr>
          </a:p>
          <a:p>
            <a:pPr marL="365760" indent="-256032">
              <a:spcBef>
                <a:spcPts val="300"/>
              </a:spcBef>
              <a:spcAft>
                <a:spcPts val="300"/>
              </a:spcAft>
              <a:buFont typeface="Arial" panose="020B0604020202020204" pitchFamily="34" charset="0"/>
              <a:buChar char="•"/>
            </a:pPr>
            <a:r>
              <a:rPr lang="en-US" sz="2800" dirty="0" smtClean="0"/>
              <a:t>NIH Guide to Grants and Contracts</a:t>
            </a:r>
          </a:p>
          <a:p>
            <a:pPr marL="365760" indent="-256032">
              <a:spcBef>
                <a:spcPts val="300"/>
              </a:spcBef>
              <a:spcAft>
                <a:spcPts val="300"/>
              </a:spcAft>
            </a:pPr>
            <a:r>
              <a:rPr lang="en-US" sz="2800" dirty="0"/>
              <a:t>	</a:t>
            </a:r>
            <a:r>
              <a:rPr lang="en-US" sz="2400" dirty="0">
                <a:hlinkClick r:id="rId5"/>
              </a:rPr>
              <a:t>http://</a:t>
            </a:r>
            <a:r>
              <a:rPr lang="en-US" sz="2400" dirty="0" smtClean="0">
                <a:hlinkClick r:id="rId5"/>
              </a:rPr>
              <a:t>grants.nih.gov/grants/guide/index.html</a:t>
            </a:r>
            <a:endParaRPr lang="en-US" sz="2400" dirty="0" smtClean="0"/>
          </a:p>
          <a:p>
            <a:pPr marL="347472" indent="-457200">
              <a:buFont typeface="Arial" panose="020B0604020202020204" pitchFamily="34" charset="0"/>
              <a:buChar char="•"/>
            </a:pPr>
            <a:endParaRPr lang="en-US" sz="28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36</a:t>
            </a:fld>
            <a:endParaRPr lang="en-US" dirty="0"/>
          </a:p>
        </p:txBody>
      </p:sp>
    </p:spTree>
    <p:extLst>
      <p:ext uri="{BB962C8B-B14F-4D97-AF65-F5344CB8AC3E}">
        <p14:creationId xmlns:p14="http://schemas.microsoft.com/office/powerpoint/2010/main" val="326357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228600"/>
            <a:ext cx="8801101" cy="838200"/>
          </a:xfrm>
        </p:spPr>
        <p:txBody>
          <a:bodyPr/>
          <a:lstStyle/>
          <a:p>
            <a:r>
              <a:rPr lang="en-US" dirty="0" smtClean="0"/>
              <a:t>Division of Receipt </a:t>
            </a:r>
            <a:r>
              <a:rPr lang="en-US" dirty="0"/>
              <a:t>and </a:t>
            </a:r>
            <a:r>
              <a:rPr lang="en-US" dirty="0" smtClean="0"/>
              <a:t>Referral (DRR)</a:t>
            </a:r>
            <a:endParaRPr lang="en-US" dirty="0"/>
          </a:p>
        </p:txBody>
      </p:sp>
      <p:sp>
        <p:nvSpPr>
          <p:cNvPr id="5" name="Rectangle 7"/>
          <p:cNvSpPr txBox="1">
            <a:spLocks noChangeArrowheads="1"/>
          </p:cNvSpPr>
          <p:nvPr/>
        </p:nvSpPr>
        <p:spPr>
          <a:xfrm>
            <a:off x="304800" y="1093787"/>
            <a:ext cx="8382000" cy="2106613"/>
          </a:xfrm>
          <a:prstGeom prst="rect">
            <a:avLst/>
          </a:prstGeom>
          <a:solidFill>
            <a:schemeClr val="bg1"/>
          </a:solidFill>
          <a:ln w="28575"/>
        </p:spPr>
        <p:txBody>
          <a:bodyPr>
            <a:normAutofit fontScale="77500" lnSpcReduction="20000"/>
          </a:bodyPr>
          <a:lstStyle>
            <a:lvl1pPr marL="365125" indent="-255588" algn="l" rtl="0" eaLnBrk="0" fontAlgn="base" hangingPunct="0">
              <a:spcBef>
                <a:spcPts val="300"/>
              </a:spcBef>
              <a:spcAft>
                <a:spcPct val="0"/>
              </a:spcAft>
              <a:buClr>
                <a:srgbClr val="CBCBFF"/>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CBCBFF"/>
              </a:buClr>
              <a:buFont typeface="Georgia" pitchFamily="18" charset="0"/>
              <a:buChar char="▫"/>
              <a:defRPr sz="2000" kern="1200">
                <a:solidFill>
                  <a:srgbClr val="CBCBFF"/>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eaLnBrk="1" hangingPunct="1">
              <a:lnSpc>
                <a:spcPct val="120000"/>
              </a:lnSpc>
              <a:spcAft>
                <a:spcPts val="300"/>
              </a:spcAft>
              <a:buClr>
                <a:schemeClr val="tx1"/>
              </a:buClr>
              <a:defRPr/>
            </a:pPr>
            <a:r>
              <a:rPr lang="en-US" dirty="0" smtClean="0"/>
              <a:t>Key decisions</a:t>
            </a:r>
          </a:p>
          <a:p>
            <a:pPr lvl="1">
              <a:lnSpc>
                <a:spcPct val="120000"/>
              </a:lnSpc>
              <a:spcAft>
                <a:spcPts val="300"/>
              </a:spcAft>
              <a:buClrTx/>
              <a:buFont typeface="Arial" panose="020B0604020202020204" pitchFamily="34" charset="0"/>
              <a:buChar char="‒"/>
              <a:defRPr/>
            </a:pPr>
            <a:r>
              <a:rPr lang="en-US" dirty="0" smtClean="0">
                <a:solidFill>
                  <a:schemeClr val="tx1"/>
                </a:solidFill>
              </a:rPr>
              <a:t>Policy compliance (format, timeliness, etc.)</a:t>
            </a:r>
          </a:p>
          <a:p>
            <a:pPr lvl="1">
              <a:lnSpc>
                <a:spcPct val="120000"/>
              </a:lnSpc>
              <a:spcAft>
                <a:spcPts val="300"/>
              </a:spcAft>
              <a:buClrTx/>
              <a:buFont typeface="Arial" panose="020B0604020202020204" pitchFamily="34" charset="0"/>
              <a:buChar char="‒"/>
              <a:defRPr/>
            </a:pPr>
            <a:r>
              <a:rPr lang="en-US" dirty="0">
                <a:solidFill>
                  <a:schemeClr val="tx1"/>
                </a:solidFill>
              </a:rPr>
              <a:t>Assignment to </a:t>
            </a:r>
            <a:r>
              <a:rPr lang="en-US" dirty="0" smtClean="0">
                <a:solidFill>
                  <a:schemeClr val="tx1"/>
                </a:solidFill>
              </a:rPr>
              <a:t>Institute(s) </a:t>
            </a:r>
            <a:r>
              <a:rPr lang="en-US" dirty="0">
                <a:solidFill>
                  <a:schemeClr val="tx1"/>
                </a:solidFill>
              </a:rPr>
              <a:t>for funding consideration</a:t>
            </a:r>
            <a:endParaRPr lang="en-US" sz="4000" dirty="0">
              <a:solidFill>
                <a:schemeClr val="tx1"/>
              </a:solidFill>
            </a:endParaRPr>
          </a:p>
          <a:p>
            <a:pPr lvl="1">
              <a:lnSpc>
                <a:spcPct val="120000"/>
              </a:lnSpc>
              <a:spcAft>
                <a:spcPts val="300"/>
              </a:spcAft>
              <a:buClrTx/>
              <a:buFont typeface="Arial" panose="020B0604020202020204" pitchFamily="34" charset="0"/>
              <a:buChar char="‒"/>
              <a:defRPr/>
            </a:pPr>
            <a:r>
              <a:rPr lang="en-US" dirty="0" smtClean="0">
                <a:solidFill>
                  <a:schemeClr val="tx1"/>
                </a:solidFill>
              </a:rPr>
              <a:t>Assignment to study section for initial peer review</a:t>
            </a:r>
          </a:p>
          <a:p>
            <a:pPr>
              <a:lnSpc>
                <a:spcPct val="120000"/>
              </a:lnSpc>
              <a:spcAft>
                <a:spcPts val="300"/>
              </a:spcAft>
              <a:buClrTx/>
              <a:defRPr/>
            </a:pPr>
            <a:r>
              <a:rPr lang="en-US" dirty="0" smtClean="0"/>
              <a:t>Managed by Referral Officers</a:t>
            </a:r>
            <a:endParaRPr lang="en-US" dirty="0" smtClean="0">
              <a:solidFill>
                <a:schemeClr val="tx1"/>
              </a:solidFill>
            </a:endParaRPr>
          </a:p>
        </p:txBody>
      </p:sp>
      <p:sp>
        <p:nvSpPr>
          <p:cNvPr id="9" name="Right Arrow 8" descr="This is intended to depict a grant application being submitted to NIH" title="The first arrow represents a grant application"/>
          <p:cNvSpPr/>
          <p:nvPr/>
        </p:nvSpPr>
        <p:spPr>
          <a:xfrm>
            <a:off x="228600" y="4051300"/>
            <a:ext cx="1066800" cy="9144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10878" y="4989611"/>
            <a:ext cx="1061509" cy="307777"/>
          </a:xfrm>
          <a:prstGeom prst="rect">
            <a:avLst/>
          </a:prstGeom>
          <a:noFill/>
        </p:spPr>
        <p:txBody>
          <a:bodyPr wrap="none" rtlCol="0">
            <a:spAutoFit/>
          </a:bodyPr>
          <a:lstStyle/>
          <a:p>
            <a:r>
              <a:rPr lang="en-US" sz="1400" dirty="0" smtClean="0"/>
              <a:t>Application</a:t>
            </a:r>
            <a:endParaRPr lang="en-US" sz="1400" dirty="0"/>
          </a:p>
        </p:txBody>
      </p:sp>
      <p:sp>
        <p:nvSpPr>
          <p:cNvPr id="6" name="Right Arrow 5" descr="A grant application comes into the Division of Receipt and Referral which considers both the potential funding institute and the initial review group" title="The second arrow represents the Division of Receipt and Referral"/>
          <p:cNvSpPr/>
          <p:nvPr/>
        </p:nvSpPr>
        <p:spPr>
          <a:xfrm>
            <a:off x="1590673" y="3937000"/>
            <a:ext cx="1000125"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DRR</a:t>
            </a:r>
            <a:endParaRPr lang="en-US" sz="2000" dirty="0">
              <a:solidFill>
                <a:schemeClr val="tx1"/>
              </a:solidFill>
            </a:endParaRPr>
          </a:p>
        </p:txBody>
      </p:sp>
      <p:sp>
        <p:nvSpPr>
          <p:cNvPr id="13" name="Rectangle 12" descr="The red box highlights the Division of Receipt and Referral (DRR) that is the main focus of this slide" title="Red Box"/>
          <p:cNvSpPr/>
          <p:nvPr/>
        </p:nvSpPr>
        <p:spPr>
          <a:xfrm>
            <a:off x="1370541" y="3784601"/>
            <a:ext cx="1228724"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Diagram 6" descr="The Division of Receipt and Referral makes two assignments, one assignment involves the potential funding institue with NIH and the other assignment involves the initial peer review group that will evaluate the application" title="Assignments by the Division of Receipt and Referral"/>
          <p:cNvGraphicFramePr/>
          <p:nvPr>
            <p:extLst/>
          </p:nvPr>
        </p:nvGraphicFramePr>
        <p:xfrm>
          <a:off x="2659226" y="3403600"/>
          <a:ext cx="388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ight Arrow 7" descr="The results of the initial peer review are fowarded to the National Advisory Council of the designated institute within NIH which fulfills an advisory role for the institute director." title="National Advisory Council Recommendation"/>
          <p:cNvSpPr/>
          <p:nvPr/>
        </p:nvSpPr>
        <p:spPr>
          <a:xfrm>
            <a:off x="6545426" y="3937000"/>
            <a:ext cx="1371600" cy="1143000"/>
          </a:xfrm>
          <a:prstGeom prs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Council</a:t>
            </a:r>
            <a:endParaRPr lang="en-US" sz="2000" dirty="0">
              <a:solidFill>
                <a:schemeClr val="tx1"/>
              </a:solidFill>
            </a:endParaRPr>
          </a:p>
        </p:txBody>
      </p:sp>
      <p:sp>
        <p:nvSpPr>
          <p:cNvPr id="11" name="Right Arrow 10" descr="Ultimately, decisions about funding are made by the Director of the Institute to which the application is assigned." title="IC Director"/>
          <p:cNvSpPr/>
          <p:nvPr/>
        </p:nvSpPr>
        <p:spPr>
          <a:xfrm>
            <a:off x="7962900" y="3984626"/>
            <a:ext cx="990600" cy="11239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925491" y="4185332"/>
            <a:ext cx="992579" cy="646331"/>
          </a:xfrm>
          <a:prstGeom prst="rect">
            <a:avLst/>
          </a:prstGeom>
          <a:noFill/>
        </p:spPr>
        <p:txBody>
          <a:bodyPr wrap="none" rtlCol="0">
            <a:spAutoFit/>
          </a:bodyPr>
          <a:lstStyle/>
          <a:p>
            <a:pPr algn="ctr"/>
            <a:r>
              <a:rPr lang="en-US" dirty="0" smtClean="0"/>
              <a:t>IC</a:t>
            </a:r>
          </a:p>
          <a:p>
            <a:pPr algn="ctr"/>
            <a:r>
              <a:rPr lang="en-US" dirty="0" smtClean="0"/>
              <a:t>Director</a:t>
            </a:r>
            <a:endParaRPr lang="en-US"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4</a:t>
            </a:fld>
            <a:endParaRPr lang="en-US" dirty="0"/>
          </a:p>
        </p:txBody>
      </p:sp>
    </p:spTree>
    <p:extLst>
      <p:ext uri="{BB962C8B-B14F-4D97-AF65-F5344CB8AC3E}">
        <p14:creationId xmlns:p14="http://schemas.microsoft.com/office/powerpoint/2010/main" val="2898514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94" y="206671"/>
            <a:ext cx="8810625" cy="838200"/>
          </a:xfrm>
        </p:spPr>
        <p:txBody>
          <a:bodyPr/>
          <a:lstStyle/>
          <a:p>
            <a:r>
              <a:rPr lang="en-US" dirty="0"/>
              <a:t>National Institutes of Health</a:t>
            </a:r>
          </a:p>
        </p:txBody>
      </p:sp>
      <p:grpSp>
        <p:nvGrpSpPr>
          <p:cNvPr id="4" name="Group 120" descr="This figure depicts the 27 Institues and Centers that comprise the National Institutes of Health." title="NIH Institutes and Centers"/>
          <p:cNvGrpSpPr>
            <a:grpSpLocks/>
          </p:cNvGrpSpPr>
          <p:nvPr/>
        </p:nvGrpSpPr>
        <p:grpSpPr bwMode="auto">
          <a:xfrm>
            <a:off x="152627" y="1066800"/>
            <a:ext cx="8810625" cy="5572623"/>
            <a:chOff x="190500" y="1107577"/>
            <a:chExt cx="8810625" cy="5572623"/>
          </a:xfrm>
        </p:grpSpPr>
        <p:sp>
          <p:nvSpPr>
            <p:cNvPr id="55" name="Rectangle 54"/>
            <p:cNvSpPr>
              <a:spLocks noChangeArrowheads="1"/>
            </p:cNvSpPr>
            <p:nvPr/>
          </p:nvSpPr>
          <p:spPr bwMode="auto">
            <a:xfrm>
              <a:off x="3860800" y="1107577"/>
              <a:ext cx="1498600" cy="4318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a:rPr>
                <a:t>Office of the Director</a:t>
              </a:r>
            </a:p>
          </p:txBody>
        </p:sp>
        <p:sp>
          <p:nvSpPr>
            <p:cNvPr id="19" name="Rectangle 18"/>
            <p:cNvSpPr>
              <a:spLocks noChangeArrowheads="1"/>
            </p:cNvSpPr>
            <p:nvPr/>
          </p:nvSpPr>
          <p:spPr bwMode="auto">
            <a:xfrm>
              <a:off x="190500" y="20320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Aging</a:t>
              </a:r>
            </a:p>
          </p:txBody>
        </p:sp>
        <p:sp>
          <p:nvSpPr>
            <p:cNvPr id="9" name="Rectangle 8"/>
            <p:cNvSpPr>
              <a:spLocks noChangeArrowheads="1"/>
            </p:cNvSpPr>
            <p:nvPr/>
          </p:nvSpPr>
          <p:spPr bwMode="auto">
            <a:xfrm>
              <a:off x="1676400" y="2006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Alcohol Abuse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Alcoholism</a:t>
              </a:r>
            </a:p>
          </p:txBody>
        </p:sp>
        <p:sp>
          <p:nvSpPr>
            <p:cNvPr id="42" name="Rectangle 41"/>
            <p:cNvSpPr>
              <a:spLocks noChangeArrowheads="1"/>
            </p:cNvSpPr>
            <p:nvPr/>
          </p:nvSpPr>
          <p:spPr bwMode="auto">
            <a:xfrm>
              <a:off x="3124200"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Allergy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Infectious Diseases</a:t>
              </a:r>
            </a:p>
          </p:txBody>
        </p:sp>
        <p:sp>
          <p:nvSpPr>
            <p:cNvPr id="11" name="Rectangle 10"/>
            <p:cNvSpPr>
              <a:spLocks noChangeArrowheads="1"/>
            </p:cNvSpPr>
            <p:nvPr/>
          </p:nvSpPr>
          <p:spPr bwMode="auto">
            <a:xfrm>
              <a:off x="4733925" y="2006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Arthritis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Musculoskeletal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Skin Diseases</a:t>
              </a:r>
            </a:p>
          </p:txBody>
        </p:sp>
        <p:sp>
          <p:nvSpPr>
            <p:cNvPr id="13" name="Rectangle 12"/>
            <p:cNvSpPr>
              <a:spLocks noChangeArrowheads="1"/>
            </p:cNvSpPr>
            <p:nvPr/>
          </p:nvSpPr>
          <p:spPr bwMode="auto">
            <a:xfrm>
              <a:off x="6219825" y="2006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Cancer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1" name="Rectangle 20"/>
            <p:cNvSpPr>
              <a:spLocks noChangeArrowheads="1"/>
            </p:cNvSpPr>
            <p:nvPr/>
          </p:nvSpPr>
          <p:spPr bwMode="auto">
            <a:xfrm>
              <a:off x="7667625" y="2006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Eunice Kennedy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Shriver 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Child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Human Development</a:t>
              </a:r>
            </a:p>
          </p:txBody>
        </p:sp>
        <p:sp>
          <p:nvSpPr>
            <p:cNvPr id="23" name="Rectangle 22"/>
            <p:cNvSpPr>
              <a:spLocks noChangeArrowheads="1"/>
            </p:cNvSpPr>
            <p:nvPr/>
          </p:nvSpPr>
          <p:spPr bwMode="auto">
            <a:xfrm>
              <a:off x="190500" y="30226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Deafness and Other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Communication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a:t>
              </a:r>
            </a:p>
          </p:txBody>
        </p:sp>
        <p:sp>
          <p:nvSpPr>
            <p:cNvPr id="60" name="Rectangle 59"/>
            <p:cNvSpPr>
              <a:spLocks noChangeArrowheads="1"/>
            </p:cNvSpPr>
            <p:nvPr/>
          </p:nvSpPr>
          <p:spPr bwMode="auto">
            <a:xfrm>
              <a:off x="1676400" y="3022600"/>
              <a:ext cx="12588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Dental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Craniofacial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Research</a:t>
              </a:r>
            </a:p>
          </p:txBody>
        </p:sp>
        <p:sp>
          <p:nvSpPr>
            <p:cNvPr id="62" name="Rectangle 61"/>
            <p:cNvSpPr>
              <a:spLocks noChangeArrowheads="1"/>
            </p:cNvSpPr>
            <p:nvPr/>
          </p:nvSpPr>
          <p:spPr bwMode="auto">
            <a:xfrm>
              <a:off x="3124200" y="3022600"/>
              <a:ext cx="13335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Diabetes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Digestive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Kidney Diseases</a:t>
              </a:r>
            </a:p>
          </p:txBody>
        </p:sp>
        <p:sp>
          <p:nvSpPr>
            <p:cNvPr id="15" name="Rectangle 14"/>
            <p:cNvSpPr>
              <a:spLocks noChangeArrowheads="1"/>
            </p:cNvSpPr>
            <p:nvPr/>
          </p:nvSpPr>
          <p:spPr bwMode="auto">
            <a:xfrm>
              <a:off x="4733925" y="3022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on Drug Abuse</a:t>
              </a:r>
            </a:p>
          </p:txBody>
        </p:sp>
        <p:sp>
          <p:nvSpPr>
            <p:cNvPr id="17" name="Rectangle 16"/>
            <p:cNvSpPr>
              <a:spLocks noChangeArrowheads="1"/>
            </p:cNvSpPr>
            <p:nvPr/>
          </p:nvSpPr>
          <p:spPr bwMode="auto">
            <a:xfrm>
              <a:off x="6219825" y="3022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Environmental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Sciences</a:t>
              </a:r>
            </a:p>
          </p:txBody>
        </p:sp>
        <p:sp>
          <p:nvSpPr>
            <p:cNvPr id="25" name="Rectangle 24"/>
            <p:cNvSpPr>
              <a:spLocks noChangeArrowheads="1"/>
            </p:cNvSpPr>
            <p:nvPr/>
          </p:nvSpPr>
          <p:spPr bwMode="auto">
            <a:xfrm>
              <a:off x="7712075" y="3022600"/>
              <a:ext cx="12160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Eye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33" name="Rectangle 32"/>
            <p:cNvSpPr>
              <a:spLocks noChangeArrowheads="1"/>
            </p:cNvSpPr>
            <p:nvPr/>
          </p:nvSpPr>
          <p:spPr bwMode="auto">
            <a:xfrm>
              <a:off x="1905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General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Medical </a:t>
              </a:r>
              <a:r>
                <a:rPr kumimoji="0" lang="en-US" sz="900" b="0" i="0" u="none" strike="noStrike" kern="0" cap="none" spc="0" normalizeH="0" baseline="0" noProof="0" dirty="0">
                  <a:ln>
                    <a:noFill/>
                  </a:ln>
                  <a:solidFill>
                    <a:srgbClr val="000000"/>
                  </a:solidFill>
                  <a:effectLst/>
                  <a:uLnTx/>
                  <a:uFillTx/>
                  <a:latin typeface="Arial" charset="0"/>
                  <a:ea typeface="ＭＳ Ｐゴシック"/>
                </a:rPr>
                <a:t>Sciences</a:t>
              </a:r>
            </a:p>
          </p:txBody>
        </p:sp>
        <p:sp>
          <p:nvSpPr>
            <p:cNvPr id="58" name="Rectangle 57"/>
            <p:cNvSpPr>
              <a:spLocks noChangeArrowheads="1"/>
            </p:cNvSpPr>
            <p:nvPr/>
          </p:nvSpPr>
          <p:spPr bwMode="auto">
            <a:xfrm>
              <a:off x="1638300" y="4038600"/>
              <a:ext cx="127952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Heart,</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Lung, and Blood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7" name="Rectangle 26"/>
            <p:cNvSpPr>
              <a:spLocks noChangeArrowheads="1"/>
            </p:cNvSpPr>
            <p:nvPr/>
          </p:nvSpPr>
          <p:spPr bwMode="auto">
            <a:xfrm>
              <a:off x="3162300"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Human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Genome </a:t>
              </a:r>
              <a:r>
                <a:rPr kumimoji="0" lang="en-US" sz="900" b="0" i="0" u="none" strike="noStrike" kern="0" cap="none" spc="0" normalizeH="0" baseline="0" noProof="0" dirty="0">
                  <a:ln>
                    <a:noFill/>
                  </a:ln>
                  <a:solidFill>
                    <a:srgbClr val="000000"/>
                  </a:solidFill>
                  <a:effectLst/>
                  <a:uLnTx/>
                  <a:uFillTx/>
                  <a:latin typeface="Arial" charset="0"/>
                  <a:ea typeface="ＭＳ Ｐゴシック"/>
                </a:rPr>
                <a:t>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Institute</a:t>
              </a:r>
            </a:p>
          </p:txBody>
        </p:sp>
        <p:sp>
          <p:nvSpPr>
            <p:cNvPr id="29" name="Rectangle 28"/>
            <p:cNvSpPr>
              <a:spLocks noChangeArrowheads="1"/>
            </p:cNvSpPr>
            <p:nvPr/>
          </p:nvSpPr>
          <p:spPr bwMode="auto">
            <a:xfrm>
              <a:off x="4733925" y="4038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a:t>
              </a: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Mental </a:t>
              </a: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a:t>
              </a:r>
            </a:p>
          </p:txBody>
        </p:sp>
        <p:sp>
          <p:nvSpPr>
            <p:cNvPr id="31" name="Rectangle 30"/>
            <p:cNvSpPr>
              <a:spLocks noChangeArrowheads="1"/>
            </p:cNvSpPr>
            <p:nvPr/>
          </p:nvSpPr>
          <p:spPr bwMode="auto">
            <a:xfrm>
              <a:off x="62198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Neurological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Disorders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Stroke</a:t>
              </a:r>
            </a:p>
          </p:txBody>
        </p:sp>
        <p:sp>
          <p:nvSpPr>
            <p:cNvPr id="35" name="Rectangle 34"/>
            <p:cNvSpPr>
              <a:spLocks noChangeArrowheads="1"/>
            </p:cNvSpPr>
            <p:nvPr/>
          </p:nvSpPr>
          <p:spPr bwMode="auto">
            <a:xfrm>
              <a:off x="7667625" y="4038600"/>
              <a:ext cx="12604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Nursing Research</a:t>
              </a:r>
            </a:p>
          </p:txBody>
        </p:sp>
        <p:sp>
          <p:nvSpPr>
            <p:cNvPr id="54" name="Rectangle 53"/>
            <p:cNvSpPr>
              <a:spLocks noChangeArrowheads="1"/>
            </p:cNvSpPr>
            <p:nvPr/>
          </p:nvSpPr>
          <p:spPr bwMode="auto">
            <a:xfrm>
              <a:off x="228600" y="5041900"/>
              <a:ext cx="1282700"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of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Biomedical Imaging</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Bioengineering</a:t>
              </a:r>
            </a:p>
          </p:txBody>
        </p:sp>
        <p:sp>
          <p:nvSpPr>
            <p:cNvPr id="40" name="Rectangle 39"/>
            <p:cNvSpPr>
              <a:spLocks noChangeArrowheads="1"/>
            </p:cNvSpPr>
            <p:nvPr/>
          </p:nvSpPr>
          <p:spPr bwMode="auto">
            <a:xfrm>
              <a:off x="1651000" y="5041900"/>
              <a:ext cx="1281113"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Complementary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and Alternative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Medicine</a:t>
              </a:r>
            </a:p>
          </p:txBody>
        </p:sp>
        <p:sp>
          <p:nvSpPr>
            <p:cNvPr id="44" name="Rectangle 43"/>
            <p:cNvSpPr>
              <a:spLocks noChangeArrowheads="1"/>
            </p:cNvSpPr>
            <p:nvPr/>
          </p:nvSpPr>
          <p:spPr bwMode="auto">
            <a:xfrm>
              <a:off x="3162300"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John E. Fogarty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International</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a:t>
              </a:r>
            </a:p>
          </p:txBody>
        </p:sp>
        <p:sp>
          <p:nvSpPr>
            <p:cNvPr id="46" name="Rectangle 45"/>
            <p:cNvSpPr>
              <a:spLocks noChangeArrowheads="1"/>
            </p:cNvSpPr>
            <p:nvPr/>
          </p:nvSpPr>
          <p:spPr bwMode="auto">
            <a:xfrm>
              <a:off x="4733925" y="50546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Center</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for Research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Resources</a:t>
              </a:r>
            </a:p>
          </p:txBody>
        </p:sp>
        <p:sp>
          <p:nvSpPr>
            <p:cNvPr id="37" name="Rectangle 36"/>
            <p:cNvSpPr>
              <a:spLocks noChangeArrowheads="1"/>
            </p:cNvSpPr>
            <p:nvPr/>
          </p:nvSpPr>
          <p:spPr bwMode="auto">
            <a:xfrm>
              <a:off x="6189663" y="5041900"/>
              <a:ext cx="1258887"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Library</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of Medicine</a:t>
              </a:r>
            </a:p>
          </p:txBody>
        </p:sp>
        <p:sp>
          <p:nvSpPr>
            <p:cNvPr id="52" name="Rectangle 51"/>
            <p:cNvSpPr>
              <a:spLocks noChangeArrowheads="1"/>
            </p:cNvSpPr>
            <p:nvPr/>
          </p:nvSpPr>
          <p:spPr bwMode="auto">
            <a:xfrm>
              <a:off x="7610475" y="5041900"/>
              <a:ext cx="131603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National Institute 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Minority Health and</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Health Disparities</a:t>
              </a:r>
            </a:p>
          </p:txBody>
        </p:sp>
        <p:sp>
          <p:nvSpPr>
            <p:cNvPr id="47" name="Rectangle 46"/>
            <p:cNvSpPr>
              <a:spLocks noChangeArrowheads="1"/>
            </p:cNvSpPr>
            <p:nvPr/>
          </p:nvSpPr>
          <p:spPr bwMode="auto">
            <a:xfrm>
              <a:off x="2336800" y="6019800"/>
              <a:ext cx="1296988"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Clinical Center</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56" name="Rectangle 55"/>
            <p:cNvSpPr>
              <a:spLocks noChangeArrowheads="1"/>
            </p:cNvSpPr>
            <p:nvPr/>
          </p:nvSpPr>
          <p:spPr bwMode="auto">
            <a:xfrm>
              <a:off x="3949700"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Information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Technology</a:t>
              </a:r>
            </a:p>
          </p:txBody>
        </p:sp>
        <p:sp>
          <p:nvSpPr>
            <p:cNvPr id="65" name="Rectangle 64"/>
            <p:cNvSpPr>
              <a:spLocks noChangeArrowheads="1"/>
            </p:cNvSpPr>
            <p:nvPr/>
          </p:nvSpPr>
          <p:spPr bwMode="auto">
            <a:xfrm>
              <a:off x="5700712" y="6019800"/>
              <a:ext cx="1298575" cy="660400"/>
            </a:xfrm>
            <a:prstGeom prst="rect">
              <a:avLst/>
            </a:prstGeom>
            <a:solidFill>
              <a:srgbClr val="FFFFFF"/>
            </a:solidFill>
            <a:ln w="15875">
              <a:solidFill>
                <a:srgbClr val="000000"/>
              </a:solidFill>
              <a:miter lim="800000"/>
              <a:headEnd/>
              <a:tailEnd/>
            </a:ln>
            <a:effectLst>
              <a:outerShdw dist="53882" dir="2700000" algn="ctr" rotWithShape="0">
                <a:srgbClr val="919191"/>
              </a:outerShdw>
            </a:effectLst>
          </p:spPr>
          <p:txBody>
            <a:bodyPr wrap="none" lIns="84578" tIns="41543" rIns="84578" bIns="41543"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charset="0"/>
                  <a:ea typeface="ＭＳ Ｐゴシック"/>
                </a:rPr>
                <a:t>Center for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smtClean="0">
                  <a:ln>
                    <a:noFill/>
                  </a:ln>
                  <a:solidFill>
                    <a:srgbClr val="000000"/>
                  </a:solidFill>
                  <a:effectLst/>
                  <a:uLnTx/>
                  <a:uFillTx/>
                  <a:latin typeface="Arial" charset="0"/>
                  <a:ea typeface="ＭＳ Ｐゴシック"/>
                </a:rPr>
                <a:t>Scientific Review</a:t>
              </a:r>
              <a:endParaRPr kumimoji="0" lang="en-US" sz="900" b="0" i="0" u="none" strike="noStrike" kern="0" cap="none" spc="0" normalizeH="0" baseline="0" noProof="0" dirty="0">
                <a:ln>
                  <a:noFill/>
                </a:ln>
                <a:solidFill>
                  <a:srgbClr val="000000"/>
                </a:solidFill>
                <a:effectLst/>
                <a:uLnTx/>
                <a:uFillTx/>
                <a:latin typeface="Arial" charset="0"/>
                <a:ea typeface="ＭＳ Ｐゴシック"/>
              </a:endParaRPr>
            </a:p>
          </p:txBody>
        </p:sp>
        <p:sp>
          <p:nvSpPr>
            <p:cNvPr id="6" name="Line 5"/>
            <p:cNvSpPr>
              <a:spLocks noChangeShapeType="1"/>
            </p:cNvSpPr>
            <p:nvPr/>
          </p:nvSpPr>
          <p:spPr bwMode="auto">
            <a:xfrm>
              <a:off x="4597400" y="1577975"/>
              <a:ext cx="0" cy="2254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7" name="Line 6"/>
            <p:cNvSpPr>
              <a:spLocks noChangeShapeType="1"/>
            </p:cNvSpPr>
            <p:nvPr/>
          </p:nvSpPr>
          <p:spPr bwMode="auto">
            <a:xfrm>
              <a:off x="4597400" y="1828800"/>
              <a:ext cx="0" cy="4191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8" name="Freeform 7"/>
            <p:cNvSpPr>
              <a:spLocks/>
            </p:cNvSpPr>
            <p:nvPr/>
          </p:nvSpPr>
          <p:spPr bwMode="auto">
            <a:xfrm>
              <a:off x="2306638" y="1816100"/>
              <a:ext cx="1606550"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0" name="Freeform 9"/>
            <p:cNvSpPr>
              <a:spLocks/>
            </p:cNvSpPr>
            <p:nvPr/>
          </p:nvSpPr>
          <p:spPr bwMode="auto">
            <a:xfrm>
              <a:off x="4597400" y="1816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2" name="Freeform 11"/>
            <p:cNvSpPr>
              <a:spLocks/>
            </p:cNvSpPr>
            <p:nvPr/>
          </p:nvSpPr>
          <p:spPr bwMode="auto">
            <a:xfrm>
              <a:off x="52832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4" name="Freeform 13"/>
            <p:cNvSpPr>
              <a:spLocks/>
            </p:cNvSpPr>
            <p:nvPr/>
          </p:nvSpPr>
          <p:spPr bwMode="auto">
            <a:xfrm>
              <a:off x="4597400" y="2832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6" name="Freeform 15"/>
            <p:cNvSpPr>
              <a:spLocks/>
            </p:cNvSpPr>
            <p:nvPr/>
          </p:nvSpPr>
          <p:spPr bwMode="auto">
            <a:xfrm>
              <a:off x="5283200" y="2832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18" name="Freeform 17"/>
            <p:cNvSpPr>
              <a:spLocks/>
            </p:cNvSpPr>
            <p:nvPr/>
          </p:nvSpPr>
          <p:spPr bwMode="auto">
            <a:xfrm>
              <a:off x="822325" y="1816100"/>
              <a:ext cx="1604963" cy="230188"/>
            </a:xfrm>
            <a:custGeom>
              <a:avLst/>
              <a:gdLst>
                <a:gd name="T0" fmla="*/ 0 w 1012"/>
                <a:gd name="T1" fmla="*/ 2147483647 h 145"/>
                <a:gd name="T2" fmla="*/ 0 w 1012"/>
                <a:gd name="T3" fmla="*/ 0 h 145"/>
                <a:gd name="T4" fmla="*/ 2147483647 w 1012"/>
                <a:gd name="T5" fmla="*/ 0 h 145"/>
                <a:gd name="T6" fmla="*/ 0 60000 65536"/>
                <a:gd name="T7" fmla="*/ 0 60000 65536"/>
                <a:gd name="T8" fmla="*/ 0 60000 65536"/>
                <a:gd name="T9" fmla="*/ 0 w 1012"/>
                <a:gd name="T10" fmla="*/ 0 h 145"/>
                <a:gd name="T11" fmla="*/ 1012 w 1012"/>
                <a:gd name="T12" fmla="*/ 145 h 145"/>
              </a:gdLst>
              <a:ahLst/>
              <a:cxnLst>
                <a:cxn ang="T6">
                  <a:pos x="T0" y="T1"/>
                </a:cxn>
                <a:cxn ang="T7">
                  <a:pos x="T2" y="T3"/>
                </a:cxn>
                <a:cxn ang="T8">
                  <a:pos x="T4" y="T5"/>
                </a:cxn>
              </a:cxnLst>
              <a:rect l="T9" t="T10" r="T11" b="T12"/>
              <a:pathLst>
                <a:path w="1012" h="145">
                  <a:moveTo>
                    <a:pt x="0" y="144"/>
                  </a:moveTo>
                  <a:lnTo>
                    <a:pt x="0" y="0"/>
                  </a:lnTo>
                  <a:lnTo>
                    <a:pt x="1011"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 name="Freeform 4"/>
            <p:cNvSpPr>
              <a:spLocks/>
            </p:cNvSpPr>
            <p:nvPr/>
          </p:nvSpPr>
          <p:spPr bwMode="auto">
            <a:xfrm>
              <a:off x="6934200" y="4864100"/>
              <a:ext cx="1570038"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0" name="Freeform 19"/>
            <p:cNvSpPr>
              <a:spLocks/>
            </p:cNvSpPr>
            <p:nvPr/>
          </p:nvSpPr>
          <p:spPr bwMode="auto">
            <a:xfrm>
              <a:off x="6731000" y="1816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2" name="Freeform 21"/>
            <p:cNvSpPr>
              <a:spLocks/>
            </p:cNvSpPr>
            <p:nvPr/>
          </p:nvSpPr>
          <p:spPr bwMode="auto">
            <a:xfrm>
              <a:off x="831850" y="2832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4" name="Freeform 23"/>
            <p:cNvSpPr>
              <a:spLocks/>
            </p:cNvSpPr>
            <p:nvPr/>
          </p:nvSpPr>
          <p:spPr bwMode="auto">
            <a:xfrm>
              <a:off x="6807200" y="2832100"/>
              <a:ext cx="1514475" cy="230188"/>
            </a:xfrm>
            <a:custGeom>
              <a:avLst/>
              <a:gdLst>
                <a:gd name="T0" fmla="*/ 2147483647 w 954"/>
                <a:gd name="T1" fmla="*/ 2147483647 h 145"/>
                <a:gd name="T2" fmla="*/ 2147483647 w 954"/>
                <a:gd name="T3" fmla="*/ 0 h 145"/>
                <a:gd name="T4" fmla="*/ 0 w 954"/>
                <a:gd name="T5" fmla="*/ 0 h 145"/>
                <a:gd name="T6" fmla="*/ 0 60000 65536"/>
                <a:gd name="T7" fmla="*/ 0 60000 65536"/>
                <a:gd name="T8" fmla="*/ 0 60000 65536"/>
                <a:gd name="T9" fmla="*/ 0 w 954"/>
                <a:gd name="T10" fmla="*/ 0 h 145"/>
                <a:gd name="T11" fmla="*/ 954 w 954"/>
                <a:gd name="T12" fmla="*/ 145 h 145"/>
              </a:gdLst>
              <a:ahLst/>
              <a:cxnLst>
                <a:cxn ang="T6">
                  <a:pos x="T0" y="T1"/>
                </a:cxn>
                <a:cxn ang="T7">
                  <a:pos x="T2" y="T3"/>
                </a:cxn>
                <a:cxn ang="T8">
                  <a:pos x="T4" y="T5"/>
                </a:cxn>
              </a:cxnLst>
              <a:rect l="T9" t="T10" r="T11" b="T12"/>
              <a:pathLst>
                <a:path w="954" h="145">
                  <a:moveTo>
                    <a:pt x="953" y="144"/>
                  </a:moveTo>
                  <a:lnTo>
                    <a:pt x="953"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6" name="Freeform 25"/>
            <p:cNvSpPr>
              <a:spLocks/>
            </p:cNvSpPr>
            <p:nvPr/>
          </p:nvSpPr>
          <p:spPr bwMode="auto">
            <a:xfrm>
              <a:off x="3811588" y="3848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28" name="Freeform 27"/>
            <p:cNvSpPr>
              <a:spLocks/>
            </p:cNvSpPr>
            <p:nvPr/>
          </p:nvSpPr>
          <p:spPr bwMode="auto">
            <a:xfrm>
              <a:off x="4597400" y="3848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0" name="Freeform 29"/>
            <p:cNvSpPr>
              <a:spLocks/>
            </p:cNvSpPr>
            <p:nvPr/>
          </p:nvSpPr>
          <p:spPr bwMode="auto">
            <a:xfrm>
              <a:off x="52832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2" name="Freeform 31"/>
            <p:cNvSpPr>
              <a:spLocks/>
            </p:cNvSpPr>
            <p:nvPr/>
          </p:nvSpPr>
          <p:spPr bwMode="auto">
            <a:xfrm>
              <a:off x="831850" y="3848100"/>
              <a:ext cx="1633538" cy="230188"/>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4" name="Freeform 33"/>
            <p:cNvSpPr>
              <a:spLocks/>
            </p:cNvSpPr>
            <p:nvPr/>
          </p:nvSpPr>
          <p:spPr bwMode="auto">
            <a:xfrm>
              <a:off x="6731000" y="3848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6" name="Freeform 35"/>
            <p:cNvSpPr>
              <a:spLocks/>
            </p:cNvSpPr>
            <p:nvPr/>
          </p:nvSpPr>
          <p:spPr bwMode="auto">
            <a:xfrm>
              <a:off x="5359400" y="4864100"/>
              <a:ext cx="1568450" cy="230188"/>
            </a:xfrm>
            <a:custGeom>
              <a:avLst/>
              <a:gdLst>
                <a:gd name="T0" fmla="*/ 2147483647 w 988"/>
                <a:gd name="T1" fmla="*/ 2147483647 h 145"/>
                <a:gd name="T2" fmla="*/ 2147483647 w 988"/>
                <a:gd name="T3" fmla="*/ 0 h 145"/>
                <a:gd name="T4" fmla="*/ 0 w 988"/>
                <a:gd name="T5" fmla="*/ 0 h 145"/>
                <a:gd name="T6" fmla="*/ 0 60000 65536"/>
                <a:gd name="T7" fmla="*/ 0 60000 65536"/>
                <a:gd name="T8" fmla="*/ 0 60000 65536"/>
                <a:gd name="T9" fmla="*/ 0 w 988"/>
                <a:gd name="T10" fmla="*/ 0 h 145"/>
                <a:gd name="T11" fmla="*/ 988 w 988"/>
                <a:gd name="T12" fmla="*/ 145 h 145"/>
              </a:gdLst>
              <a:ahLst/>
              <a:cxnLst>
                <a:cxn ang="T6">
                  <a:pos x="T0" y="T1"/>
                </a:cxn>
                <a:cxn ang="T7">
                  <a:pos x="T2" y="T3"/>
                </a:cxn>
                <a:cxn ang="T8">
                  <a:pos x="T4" y="T5"/>
                </a:cxn>
              </a:cxnLst>
              <a:rect l="T9" t="T10" r="T11" b="T12"/>
              <a:pathLst>
                <a:path w="988" h="145">
                  <a:moveTo>
                    <a:pt x="987" y="144"/>
                  </a:moveTo>
                  <a:lnTo>
                    <a:pt x="987"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39" name="Freeform 38"/>
            <p:cNvSpPr>
              <a:spLocks/>
            </p:cNvSpPr>
            <p:nvPr/>
          </p:nvSpPr>
          <p:spPr bwMode="auto">
            <a:xfrm>
              <a:off x="2276475" y="4864100"/>
              <a:ext cx="1636713"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1" name="Freeform 40"/>
            <p:cNvSpPr>
              <a:spLocks/>
            </p:cNvSpPr>
            <p:nvPr/>
          </p:nvSpPr>
          <p:spPr bwMode="auto">
            <a:xfrm>
              <a:off x="3792538" y="1816100"/>
              <a:ext cx="806450" cy="230188"/>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3" name="Freeform 42"/>
            <p:cNvSpPr>
              <a:spLocks/>
            </p:cNvSpPr>
            <p:nvPr/>
          </p:nvSpPr>
          <p:spPr bwMode="auto">
            <a:xfrm>
              <a:off x="3811588" y="4864100"/>
              <a:ext cx="787400" cy="230188"/>
            </a:xfrm>
            <a:custGeom>
              <a:avLst/>
              <a:gdLst>
                <a:gd name="T0" fmla="*/ 0 w 496"/>
                <a:gd name="T1" fmla="*/ 2147483647 h 145"/>
                <a:gd name="T2" fmla="*/ 0 w 496"/>
                <a:gd name="T3" fmla="*/ 0 h 145"/>
                <a:gd name="T4" fmla="*/ 2147483647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0" y="144"/>
                  </a:moveTo>
                  <a:lnTo>
                    <a:pt x="0" y="0"/>
                  </a:lnTo>
                  <a:lnTo>
                    <a:pt x="495"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5" name="Freeform 44"/>
            <p:cNvSpPr>
              <a:spLocks/>
            </p:cNvSpPr>
            <p:nvPr/>
          </p:nvSpPr>
          <p:spPr bwMode="auto">
            <a:xfrm>
              <a:off x="4597400" y="4864100"/>
              <a:ext cx="787400" cy="230188"/>
            </a:xfrm>
            <a:custGeom>
              <a:avLst/>
              <a:gdLst>
                <a:gd name="T0" fmla="*/ 2147483647 w 496"/>
                <a:gd name="T1" fmla="*/ 2147483647 h 145"/>
                <a:gd name="T2" fmla="*/ 2147483647 w 496"/>
                <a:gd name="T3" fmla="*/ 0 h 145"/>
                <a:gd name="T4" fmla="*/ 0 w 496"/>
                <a:gd name="T5" fmla="*/ 0 h 145"/>
                <a:gd name="T6" fmla="*/ 0 60000 65536"/>
                <a:gd name="T7" fmla="*/ 0 60000 65536"/>
                <a:gd name="T8" fmla="*/ 0 60000 65536"/>
                <a:gd name="T9" fmla="*/ 0 w 496"/>
                <a:gd name="T10" fmla="*/ 0 h 145"/>
                <a:gd name="T11" fmla="*/ 496 w 496"/>
                <a:gd name="T12" fmla="*/ 145 h 145"/>
              </a:gdLst>
              <a:ahLst/>
              <a:cxnLst>
                <a:cxn ang="T6">
                  <a:pos x="T0" y="T1"/>
                </a:cxn>
                <a:cxn ang="T7">
                  <a:pos x="T2" y="T3"/>
                </a:cxn>
                <a:cxn ang="T8">
                  <a:pos x="T4" y="T5"/>
                </a:cxn>
              </a:cxnLst>
              <a:rect l="T9" t="T10" r="T11" b="T12"/>
              <a:pathLst>
                <a:path w="496" h="145">
                  <a:moveTo>
                    <a:pt x="495" y="144"/>
                  </a:moveTo>
                  <a:lnTo>
                    <a:pt x="495" y="0"/>
                  </a:lnTo>
                  <a:lnTo>
                    <a:pt x="0"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8" name="Line 47"/>
            <p:cNvSpPr>
              <a:spLocks noChangeShapeType="1"/>
            </p:cNvSpPr>
            <p:nvPr/>
          </p:nvSpPr>
          <p:spPr bwMode="auto">
            <a:xfrm>
              <a:off x="2997200" y="5870575"/>
              <a:ext cx="335280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49" name="Line 48"/>
            <p:cNvSpPr>
              <a:spLocks noChangeShapeType="1"/>
            </p:cNvSpPr>
            <p:nvPr/>
          </p:nvSpPr>
          <p:spPr bwMode="auto">
            <a:xfrm>
              <a:off x="4597400" y="58801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0" name="Line 49"/>
            <p:cNvSpPr>
              <a:spLocks noChangeShapeType="1"/>
            </p:cNvSpPr>
            <p:nvPr/>
          </p:nvSpPr>
          <p:spPr bwMode="auto">
            <a:xfrm>
              <a:off x="29972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1" name="Line 50"/>
            <p:cNvSpPr>
              <a:spLocks noChangeShapeType="1"/>
            </p:cNvSpPr>
            <p:nvPr/>
          </p:nvSpPr>
          <p:spPr bwMode="auto">
            <a:xfrm>
              <a:off x="6350000" y="5867400"/>
              <a:ext cx="0" cy="1524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lIns="85463" tIns="42741" rIns="85463" bIns="42741"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3" name="Freeform 52"/>
            <p:cNvSpPr>
              <a:spLocks/>
            </p:cNvSpPr>
            <p:nvPr/>
          </p:nvSpPr>
          <p:spPr bwMode="auto">
            <a:xfrm>
              <a:off x="838200" y="4864100"/>
              <a:ext cx="1500188" cy="230188"/>
            </a:xfrm>
            <a:custGeom>
              <a:avLst/>
              <a:gdLst>
                <a:gd name="T0" fmla="*/ 0 w 1030"/>
                <a:gd name="T1" fmla="*/ 2147483647 h 145"/>
                <a:gd name="T2" fmla="*/ 0 w 1030"/>
                <a:gd name="T3" fmla="*/ 0 h 145"/>
                <a:gd name="T4" fmla="*/ 2147483647 w 1030"/>
                <a:gd name="T5" fmla="*/ 0 h 145"/>
                <a:gd name="T6" fmla="*/ 0 60000 65536"/>
                <a:gd name="T7" fmla="*/ 0 60000 65536"/>
                <a:gd name="T8" fmla="*/ 0 60000 65536"/>
                <a:gd name="T9" fmla="*/ 0 w 1030"/>
                <a:gd name="T10" fmla="*/ 0 h 145"/>
                <a:gd name="T11" fmla="*/ 1030 w 1030"/>
                <a:gd name="T12" fmla="*/ 145 h 145"/>
              </a:gdLst>
              <a:ahLst/>
              <a:cxnLst>
                <a:cxn ang="T6">
                  <a:pos x="T0" y="T1"/>
                </a:cxn>
                <a:cxn ang="T7">
                  <a:pos x="T2" y="T3"/>
                </a:cxn>
                <a:cxn ang="T8">
                  <a:pos x="T4" y="T5"/>
                </a:cxn>
              </a:cxnLst>
              <a:rect l="T9" t="T10" r="T11" b="T12"/>
              <a:pathLst>
                <a:path w="1030" h="145">
                  <a:moveTo>
                    <a:pt x="0" y="144"/>
                  </a:moveTo>
                  <a:lnTo>
                    <a:pt x="0" y="0"/>
                  </a:lnTo>
                  <a:lnTo>
                    <a:pt x="1029"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7" name="Freeform 56"/>
            <p:cNvSpPr>
              <a:spLocks/>
            </p:cNvSpPr>
            <p:nvPr/>
          </p:nvSpPr>
          <p:spPr bwMode="auto">
            <a:xfrm>
              <a:off x="2286000" y="3841750"/>
              <a:ext cx="1627188" cy="228600"/>
            </a:xfrm>
            <a:custGeom>
              <a:avLst/>
              <a:gdLst>
                <a:gd name="T0" fmla="*/ 0 w 1029"/>
                <a:gd name="T1" fmla="*/ 2147483647 h 145"/>
                <a:gd name="T2" fmla="*/ 0 w 1029"/>
                <a:gd name="T3" fmla="*/ 0 h 145"/>
                <a:gd name="T4" fmla="*/ 2147483647 w 1029"/>
                <a:gd name="T5" fmla="*/ 0 h 145"/>
                <a:gd name="T6" fmla="*/ 0 60000 65536"/>
                <a:gd name="T7" fmla="*/ 0 60000 65536"/>
                <a:gd name="T8" fmla="*/ 0 60000 65536"/>
                <a:gd name="T9" fmla="*/ 0 w 1029"/>
                <a:gd name="T10" fmla="*/ 0 h 145"/>
                <a:gd name="T11" fmla="*/ 1029 w 1029"/>
                <a:gd name="T12" fmla="*/ 145 h 145"/>
              </a:gdLst>
              <a:ahLst/>
              <a:cxnLst>
                <a:cxn ang="T6">
                  <a:pos x="T0" y="T1"/>
                </a:cxn>
                <a:cxn ang="T7">
                  <a:pos x="T2" y="T3"/>
                </a:cxn>
                <a:cxn ang="T8">
                  <a:pos x="T4" y="T5"/>
                </a:cxn>
              </a:cxnLst>
              <a:rect l="T9" t="T10" r="T11" b="T12"/>
              <a:pathLst>
                <a:path w="1029" h="145">
                  <a:moveTo>
                    <a:pt x="0" y="144"/>
                  </a:moveTo>
                  <a:lnTo>
                    <a:pt x="0" y="0"/>
                  </a:lnTo>
                  <a:lnTo>
                    <a:pt x="102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59" name="Freeform 58"/>
            <p:cNvSpPr>
              <a:spLocks/>
            </p:cNvSpPr>
            <p:nvPr/>
          </p:nvSpPr>
          <p:spPr bwMode="auto">
            <a:xfrm>
              <a:off x="2305050" y="2832100"/>
              <a:ext cx="1608138" cy="230188"/>
            </a:xfrm>
            <a:custGeom>
              <a:avLst/>
              <a:gdLst>
                <a:gd name="T0" fmla="*/ 0 w 1013"/>
                <a:gd name="T1" fmla="*/ 2147483647 h 145"/>
                <a:gd name="T2" fmla="*/ 0 w 1013"/>
                <a:gd name="T3" fmla="*/ 0 h 145"/>
                <a:gd name="T4" fmla="*/ 2147483647 w 1013"/>
                <a:gd name="T5" fmla="*/ 0 h 145"/>
                <a:gd name="T6" fmla="*/ 0 60000 65536"/>
                <a:gd name="T7" fmla="*/ 0 60000 65536"/>
                <a:gd name="T8" fmla="*/ 0 60000 65536"/>
                <a:gd name="T9" fmla="*/ 0 w 1013"/>
                <a:gd name="T10" fmla="*/ 0 h 145"/>
                <a:gd name="T11" fmla="*/ 1013 w 1013"/>
                <a:gd name="T12" fmla="*/ 145 h 145"/>
              </a:gdLst>
              <a:ahLst/>
              <a:cxnLst>
                <a:cxn ang="T6">
                  <a:pos x="T0" y="T1"/>
                </a:cxn>
                <a:cxn ang="T7">
                  <a:pos x="T2" y="T3"/>
                </a:cxn>
                <a:cxn ang="T8">
                  <a:pos x="T4" y="T5"/>
                </a:cxn>
              </a:cxnLst>
              <a:rect l="T9" t="T10" r="T11" b="T12"/>
              <a:pathLst>
                <a:path w="1013" h="145">
                  <a:moveTo>
                    <a:pt x="0" y="144"/>
                  </a:moveTo>
                  <a:lnTo>
                    <a:pt x="0" y="0"/>
                  </a:lnTo>
                  <a:lnTo>
                    <a:pt x="1012"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sp>
          <p:nvSpPr>
            <p:cNvPr id="61" name="Freeform 60"/>
            <p:cNvSpPr>
              <a:spLocks/>
            </p:cNvSpPr>
            <p:nvPr/>
          </p:nvSpPr>
          <p:spPr bwMode="auto">
            <a:xfrm>
              <a:off x="3792538" y="2832100"/>
              <a:ext cx="804862" cy="115094"/>
            </a:xfrm>
            <a:custGeom>
              <a:avLst/>
              <a:gdLst>
                <a:gd name="T0" fmla="*/ 0 w 509"/>
                <a:gd name="T1" fmla="*/ 2147483647 h 145"/>
                <a:gd name="T2" fmla="*/ 0 w 509"/>
                <a:gd name="T3" fmla="*/ 0 h 145"/>
                <a:gd name="T4" fmla="*/ 2147483647 w 509"/>
                <a:gd name="T5" fmla="*/ 0 h 145"/>
                <a:gd name="T6" fmla="*/ 0 60000 65536"/>
                <a:gd name="T7" fmla="*/ 0 60000 65536"/>
                <a:gd name="T8" fmla="*/ 0 60000 65536"/>
                <a:gd name="T9" fmla="*/ 0 w 509"/>
                <a:gd name="T10" fmla="*/ 0 h 145"/>
                <a:gd name="T11" fmla="*/ 509 w 509"/>
                <a:gd name="T12" fmla="*/ 145 h 145"/>
              </a:gdLst>
              <a:ahLst/>
              <a:cxnLst>
                <a:cxn ang="T6">
                  <a:pos x="T0" y="T1"/>
                </a:cxn>
                <a:cxn ang="T7">
                  <a:pos x="T2" y="T3"/>
                </a:cxn>
                <a:cxn ang="T8">
                  <a:pos x="T4" y="T5"/>
                </a:cxn>
              </a:cxnLst>
              <a:rect l="T9" t="T10" r="T11" b="T12"/>
              <a:pathLst>
                <a:path w="509" h="145">
                  <a:moveTo>
                    <a:pt x="0" y="144"/>
                  </a:moveTo>
                  <a:lnTo>
                    <a:pt x="0" y="0"/>
                  </a:lnTo>
                  <a:lnTo>
                    <a:pt x="508" y="0"/>
                  </a:lnTo>
                </a:path>
              </a:pathLst>
            </a:custGeom>
            <a:solidFill>
              <a:srgbClr val="FFFFFF"/>
            </a:solidFill>
            <a:ln w="25400" cap="rnd">
              <a:solidFill>
                <a:srgbClr val="000000"/>
              </a:solidFill>
              <a:round/>
              <a:headEnd/>
              <a:tailEnd/>
            </a:ln>
          </p:spPr>
          <p:txBody>
            <a:bodyPr lIns="85458" tIns="42739" rIns="85458" bIns="42739"/>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charset="0"/>
                <a:ea typeface="ＭＳ Ｐゴシック"/>
              </a:endParaRPr>
            </a:p>
          </p:txBody>
        </p:sp>
      </p:gr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5</a:t>
            </a:fld>
            <a:endParaRPr lang="en-US" dirty="0"/>
          </a:p>
        </p:txBody>
      </p:sp>
    </p:spTree>
    <p:extLst>
      <p:ext uri="{BB962C8B-B14F-4D97-AF65-F5344CB8AC3E}">
        <p14:creationId xmlns:p14="http://schemas.microsoft.com/office/powerpoint/2010/main" val="854166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838200"/>
          </a:xfrm>
        </p:spPr>
        <p:txBody>
          <a:bodyPr/>
          <a:lstStyle/>
          <a:p>
            <a:r>
              <a:rPr lang="en-US" dirty="0" smtClean="0"/>
              <a:t>Submitting </a:t>
            </a:r>
            <a:r>
              <a:rPr lang="en-US" dirty="0"/>
              <a:t>a Cover Letter</a:t>
            </a:r>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300"/>
              </a:spcAft>
              <a:buFontTx/>
              <a:buNone/>
              <a:defRPr/>
            </a:pPr>
            <a:r>
              <a:rPr lang="en-US" sz="2600" dirty="0" smtClean="0"/>
              <a:t>The cover letter conveys important information:  </a:t>
            </a:r>
          </a:p>
          <a:p>
            <a:pPr>
              <a:spcBef>
                <a:spcPts val="0"/>
              </a:spcBef>
              <a:spcAft>
                <a:spcPts val="0"/>
              </a:spcAft>
              <a:defRPr/>
            </a:pPr>
            <a:endParaRPr lang="en-US" sz="200" dirty="0" smtClean="0"/>
          </a:p>
          <a:p>
            <a:pPr>
              <a:spcBef>
                <a:spcPts val="300"/>
              </a:spcBef>
              <a:spcAft>
                <a:spcPts val="300"/>
              </a:spcAft>
              <a:defRPr/>
            </a:pPr>
            <a:endParaRPr lang="en-US" sz="200" dirty="0" smtClean="0"/>
          </a:p>
          <a:p>
            <a:pPr>
              <a:spcBef>
                <a:spcPts val="300"/>
              </a:spcBef>
              <a:spcAft>
                <a:spcPts val="300"/>
              </a:spcAft>
              <a:defRPr/>
            </a:pPr>
            <a:r>
              <a:rPr lang="en-US" sz="2400" dirty="0" smtClean="0"/>
              <a:t>Application title</a:t>
            </a:r>
          </a:p>
          <a:p>
            <a:pPr>
              <a:spcBef>
                <a:spcPts val="300"/>
              </a:spcBef>
              <a:spcAft>
                <a:spcPts val="300"/>
              </a:spcAft>
              <a:defRPr/>
            </a:pPr>
            <a:r>
              <a:rPr lang="en-US" sz="2400" dirty="0" smtClean="0"/>
              <a:t>FOA # and title</a:t>
            </a:r>
          </a:p>
          <a:p>
            <a:pPr>
              <a:spcBef>
                <a:spcPts val="300"/>
              </a:spcBef>
              <a:spcAft>
                <a:spcPts val="300"/>
              </a:spcAft>
              <a:defRPr/>
            </a:pPr>
            <a:r>
              <a:rPr lang="en-US" sz="2400" dirty="0" smtClean="0"/>
              <a:t>Areas of expertise needed to evaluate the application</a:t>
            </a:r>
          </a:p>
          <a:p>
            <a:pPr>
              <a:spcBef>
                <a:spcPts val="300"/>
              </a:spcBef>
              <a:spcAft>
                <a:spcPts val="300"/>
              </a:spcAft>
              <a:defRPr/>
            </a:pPr>
            <a:r>
              <a:rPr lang="en-US" sz="2400" dirty="0" smtClean="0"/>
              <a:t>Any special situations (such as a late application)</a:t>
            </a:r>
          </a:p>
          <a:p>
            <a:pPr>
              <a:spcBef>
                <a:spcPts val="300"/>
              </a:spcBef>
              <a:spcAft>
                <a:spcPts val="300"/>
              </a:spcAft>
              <a:defRPr/>
            </a:pPr>
            <a:r>
              <a:rPr lang="en-US" sz="2400" dirty="0" smtClean="0"/>
              <a:t>Statement if proposed studies will generate large-scale genomic data</a:t>
            </a:r>
          </a:p>
          <a:p>
            <a:pPr marL="321638" indent="-321638">
              <a:spcBef>
                <a:spcPts val="0"/>
              </a:spcBef>
              <a:spcAft>
                <a:spcPts val="0"/>
              </a:spcAft>
              <a:buFontTx/>
              <a:buNone/>
              <a:defRPr/>
            </a:pPr>
            <a:endParaRPr lang="en-US" sz="200" dirty="0" smtClean="0"/>
          </a:p>
          <a:p>
            <a:pPr marL="321638" indent="-321638">
              <a:spcBef>
                <a:spcPts val="300"/>
              </a:spcBef>
              <a:spcAft>
                <a:spcPts val="300"/>
              </a:spcAft>
              <a:buFontTx/>
              <a:buNone/>
              <a:defRPr/>
            </a:pPr>
            <a:endParaRPr lang="en-US" sz="200" dirty="0" smtClean="0"/>
          </a:p>
          <a:p>
            <a:pPr marL="321638" indent="-321638">
              <a:buFontTx/>
              <a:buNone/>
              <a:defRPr/>
            </a:pPr>
            <a:endParaRPr lang="en-US" sz="2300" dirty="0" smtClean="0"/>
          </a:p>
          <a:p>
            <a:pPr marL="321638" indent="-321638">
              <a:buFontTx/>
              <a:buNone/>
              <a:defRPr/>
            </a:pPr>
            <a:endParaRPr lang="en-US" sz="2300" dirty="0" smtClean="0"/>
          </a:p>
          <a:p>
            <a:pPr marL="321638" indent="-321638">
              <a:buFontTx/>
              <a:buNone/>
              <a:defRPr/>
            </a:pPr>
            <a:endParaRPr lang="en-US" sz="2300" dirty="0" smtClean="0"/>
          </a:p>
        </p:txBody>
      </p:sp>
      <p:pic>
        <p:nvPicPr>
          <p:cNvPr id="5" name="Picture 3" descr="This image is meant to depict a cover letter that should accompany any grant submission. Its link is found at this url:&#10;&#10;C:\Users\pluded\AppData\Local\Microsoft\Windows\Temporary Internet Files\Content.IE5\04F6LSJL\MC900431536[1].png" title="Picture of a document in an envel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18" y="3962400"/>
            <a:ext cx="1828800" cy="179832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6</a:t>
            </a:fld>
            <a:endParaRPr lang="en-US" dirty="0"/>
          </a:p>
        </p:txBody>
      </p:sp>
    </p:spTree>
    <p:extLst>
      <p:ext uri="{BB962C8B-B14F-4D97-AF65-F5344CB8AC3E}">
        <p14:creationId xmlns:p14="http://schemas.microsoft.com/office/powerpoint/2010/main" val="4288543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7</a:t>
            </a:fld>
            <a:endParaRPr lang="en-US" dirty="0"/>
          </a:p>
        </p:txBody>
      </p:sp>
      <p:pic>
        <p:nvPicPr>
          <p:cNvPr id="4" name="Picture 3"/>
          <p:cNvPicPr>
            <a:picLocks noChangeAspect="1"/>
          </p:cNvPicPr>
          <p:nvPr/>
        </p:nvPicPr>
        <p:blipFill>
          <a:blip r:embed="rId2"/>
          <a:stretch>
            <a:fillRect/>
          </a:stretch>
        </p:blipFill>
        <p:spPr>
          <a:xfrm>
            <a:off x="160796" y="381000"/>
            <a:ext cx="8678403" cy="57821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54140"/>
            <a:ext cx="438150" cy="438150"/>
          </a:xfrm>
          <a:prstGeom prst="rect">
            <a:avLst/>
          </a:prstGeom>
        </p:spPr>
      </p:pic>
    </p:spTree>
    <p:extLst>
      <p:ext uri="{BB962C8B-B14F-4D97-AF65-F5344CB8AC3E}">
        <p14:creationId xmlns:p14="http://schemas.microsoft.com/office/powerpoint/2010/main" val="682894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38200"/>
          </a:xfrm>
        </p:spPr>
        <p:txBody>
          <a:bodyPr/>
          <a:lstStyle/>
          <a:p>
            <a:r>
              <a:rPr lang="en-US" dirty="0"/>
              <a:t>Requesting a Study Section</a:t>
            </a:r>
          </a:p>
        </p:txBody>
      </p:sp>
      <p:sp>
        <p:nvSpPr>
          <p:cNvPr id="4" name="Rectangle 3" descr="These three hyperlinks provide access to various NIH resources. The first links to the descriptions of study sections within the Center for Scientific Review. The second links to the rosters of study sections within the Center for Scientific Review. And, the third provides access to a thesauras-based search tool called &quot;Like&quot; that is useful when searching the NIH grant database for applications that are 'like' a given application" title="Hyperlinks to NIH resources"/>
          <p:cNvSpPr/>
          <p:nvPr/>
        </p:nvSpPr>
        <p:spPr>
          <a:xfrm>
            <a:off x="152400" y="944623"/>
            <a:ext cx="8839200" cy="510396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2400" dirty="0" smtClean="0"/>
              <a:t>IC or CSR review is stated in the Funding Opportunity Announcement (FOA</a:t>
            </a:r>
            <a:r>
              <a:rPr lang="en-US" sz="2400" dirty="0"/>
              <a:t>)</a:t>
            </a:r>
            <a:r>
              <a:rPr lang="en-US" sz="2400" dirty="0" smtClean="0"/>
              <a:t>. </a:t>
            </a:r>
          </a:p>
          <a:p>
            <a:pPr marL="457200" indent="-457200">
              <a:spcBef>
                <a:spcPts val="600"/>
              </a:spcBef>
              <a:spcAft>
                <a:spcPts val="600"/>
              </a:spcAft>
              <a:buFont typeface="Arial" panose="020B0604020202020204" pitchFamily="34" charset="0"/>
              <a:buChar char="•"/>
            </a:pPr>
            <a:r>
              <a:rPr lang="en-US" sz="2400" dirty="0" smtClean="0"/>
              <a:t>Information about study sections:</a:t>
            </a:r>
            <a:endParaRPr lang="en-US" sz="2400" dirty="0"/>
          </a:p>
          <a:p>
            <a:pPr marL="914400" lvl="1" indent="-457200">
              <a:spcBef>
                <a:spcPts val="600"/>
              </a:spcBef>
              <a:spcAft>
                <a:spcPts val="0"/>
              </a:spcAft>
              <a:buFont typeface="Arial" panose="020B0604020202020204" pitchFamily="34" charset="0"/>
              <a:buChar char="̶"/>
            </a:pPr>
            <a:r>
              <a:rPr lang="en-US" sz="2200" dirty="0" smtClean="0"/>
              <a:t>Center for Scientific Review </a:t>
            </a:r>
            <a:r>
              <a:rPr lang="en-US" sz="2200" dirty="0"/>
              <a:t>study sections: </a:t>
            </a:r>
            <a:r>
              <a:rPr lang="en-US" sz="2200" dirty="0">
                <a:solidFill>
                  <a:srgbClr val="1008D6"/>
                </a:solidFill>
                <a:hlinkClick r:id="rId2"/>
              </a:rPr>
              <a:t>http://</a:t>
            </a:r>
            <a:r>
              <a:rPr lang="en-US" sz="2200" dirty="0" smtClean="0">
                <a:solidFill>
                  <a:srgbClr val="1008D6"/>
                </a:solidFill>
                <a:hlinkClick r:id="rId2"/>
              </a:rPr>
              <a:t>public.csr.nih.gov/StudySections/Pages/default.aspx</a:t>
            </a:r>
            <a:endParaRPr lang="en-US" sz="2200" dirty="0" smtClean="0">
              <a:solidFill>
                <a:srgbClr val="1008D6"/>
              </a:solidFill>
            </a:endParaRPr>
          </a:p>
          <a:p>
            <a:pPr marL="914400" lvl="1" indent="-457200">
              <a:spcBef>
                <a:spcPts val="600"/>
              </a:spcBef>
              <a:spcAft>
                <a:spcPts val="0"/>
              </a:spcAft>
              <a:buFont typeface="Arial" panose="020B0604020202020204" pitchFamily="34" charset="0"/>
              <a:buChar char="̶"/>
            </a:pPr>
            <a:r>
              <a:rPr lang="en-US" sz="2200" dirty="0" smtClean="0"/>
              <a:t>Rosters </a:t>
            </a:r>
            <a:r>
              <a:rPr lang="en-US" sz="2200" dirty="0"/>
              <a:t>are available on NIH websites </a:t>
            </a:r>
            <a:r>
              <a:rPr lang="en-US" sz="2200" dirty="0" smtClean="0"/>
              <a:t>          </a:t>
            </a:r>
            <a:r>
              <a:rPr lang="en-US" sz="2200" dirty="0">
                <a:hlinkClick r:id="rId3"/>
              </a:rPr>
              <a:t>https://public.era.nih.gov/pubroster/</a:t>
            </a:r>
            <a:endParaRPr lang="en-US" sz="2200" i="1" dirty="0" smtClean="0"/>
          </a:p>
          <a:p>
            <a:pPr lvl="1">
              <a:spcBef>
                <a:spcPts val="600"/>
              </a:spcBef>
              <a:spcAft>
                <a:spcPts val="0"/>
              </a:spcAft>
            </a:pPr>
            <a:r>
              <a:rPr lang="en-US" sz="2200" i="1" dirty="0" smtClean="0"/>
              <a:t> 	</a:t>
            </a:r>
            <a:r>
              <a:rPr lang="en-US" sz="2200" i="1" dirty="0" smtClean="0">
                <a:hlinkClick r:id="rId4"/>
              </a:rPr>
              <a:t>http</a:t>
            </a:r>
            <a:r>
              <a:rPr lang="en-US" sz="2200" i="1" dirty="0">
                <a:hlinkClick r:id="rId4"/>
              </a:rPr>
              <a:t>://</a:t>
            </a:r>
            <a:r>
              <a:rPr lang="en-US" sz="2200" i="1" dirty="0" smtClean="0">
                <a:hlinkClick r:id="rId4"/>
              </a:rPr>
              <a:t>www.csr.nih.gov/Committees/rosterindex.asp</a:t>
            </a:r>
            <a:endParaRPr lang="en-US" sz="2200" i="1" dirty="0" smtClean="0"/>
          </a:p>
          <a:p>
            <a:pPr marL="914400" lvl="1" indent="-457200">
              <a:spcBef>
                <a:spcPts val="600"/>
              </a:spcBef>
              <a:spcAft>
                <a:spcPts val="0"/>
              </a:spcAft>
              <a:buFont typeface="Arial" panose="020B0604020202020204" pitchFamily="34" charset="0"/>
              <a:buChar char="̶"/>
            </a:pPr>
            <a:r>
              <a:rPr lang="en-US" sz="2200" dirty="0" smtClean="0"/>
              <a:t>eRA Like (A Thesaurus-based Search Tool)</a:t>
            </a:r>
          </a:p>
          <a:p>
            <a:pPr lvl="2">
              <a:spcBef>
                <a:spcPts val="600"/>
              </a:spcBef>
              <a:spcAft>
                <a:spcPts val="0"/>
              </a:spcAft>
            </a:pPr>
            <a:r>
              <a:rPr lang="en-US" sz="2200" dirty="0" smtClean="0">
                <a:hlinkClick r:id="rId5"/>
              </a:rPr>
              <a:t>http</a:t>
            </a:r>
            <a:r>
              <a:rPr lang="en-US" sz="2200" dirty="0">
                <a:hlinkClick r:id="rId5"/>
              </a:rPr>
              <a:t>://</a:t>
            </a:r>
            <a:r>
              <a:rPr lang="en-US" sz="2200" dirty="0" smtClean="0">
                <a:hlinkClick r:id="rId5"/>
              </a:rPr>
              <a:t>era.nih.gov/services_for_applicants/like_this/likethis.cfm</a:t>
            </a:r>
            <a:endParaRPr lang="en-US" sz="2200" dirty="0" smtClean="0"/>
          </a:p>
          <a:p>
            <a:pPr marL="182563" indent="-342900">
              <a:spcBef>
                <a:spcPts val="675"/>
              </a:spcBef>
              <a:buFont typeface="Arial" panose="020B0604020202020204" pitchFamily="34" charset="0"/>
              <a:buChar char="•"/>
            </a:pPr>
            <a:r>
              <a:rPr lang="en-US" sz="2400" dirty="0" smtClean="0"/>
              <a:t>Not </a:t>
            </a:r>
            <a:r>
              <a:rPr lang="en-US" sz="2400" dirty="0"/>
              <a:t>all study section/IC requests can be honored.</a:t>
            </a:r>
          </a:p>
          <a:p>
            <a:pPr marL="296863" lvl="1" indent="0">
              <a:spcBef>
                <a:spcPts val="675"/>
              </a:spcBef>
              <a:buNone/>
            </a:pPr>
            <a:endParaRPr lang="en-US" sz="2400" dirty="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8</a:t>
            </a:fld>
            <a:endParaRPr lang="en-US" dirty="0"/>
          </a:p>
        </p:txBody>
      </p:sp>
    </p:spTree>
    <p:extLst>
      <p:ext uri="{BB962C8B-B14F-4D97-AF65-F5344CB8AC3E}">
        <p14:creationId xmlns:p14="http://schemas.microsoft.com/office/powerpoint/2010/main" val="702569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84920" cy="838200"/>
          </a:xfrm>
        </p:spPr>
        <p:txBody>
          <a:bodyPr/>
          <a:lstStyle/>
          <a:p>
            <a:r>
              <a:rPr lang="en-US" dirty="0" smtClean="0"/>
              <a:t>Post-Submission Materials </a:t>
            </a:r>
            <a:endParaRPr lang="en-US" dirty="0"/>
          </a:p>
        </p:txBody>
      </p:sp>
      <p:sp>
        <p:nvSpPr>
          <p:cNvPr id="4" name="Content Placeholder 2"/>
          <p:cNvSpPr txBox="1">
            <a:spLocks/>
          </p:cNvSpPr>
          <p:nvPr/>
        </p:nvSpPr>
        <p:spPr>
          <a:xfrm>
            <a:off x="228600" y="1143000"/>
            <a:ext cx="868680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a:spcBef>
                <a:spcPts val="300"/>
              </a:spcBef>
              <a:spcAft>
                <a:spcPts val="300"/>
              </a:spcAft>
              <a:defRPr/>
            </a:pPr>
            <a:r>
              <a:rPr lang="en-US" sz="2800" dirty="0" smtClean="0"/>
              <a:t>Submitted after the application, but before the review meeting</a:t>
            </a:r>
          </a:p>
          <a:p>
            <a:pPr marL="852678" lvl="2" indent="-342900">
              <a:spcBef>
                <a:spcPts val="300"/>
              </a:spcBef>
              <a:spcAft>
                <a:spcPts val="300"/>
              </a:spcAft>
              <a:buFont typeface="Arial" panose="020B0604020202020204" pitchFamily="34" charset="0"/>
              <a:buChar char="‒"/>
              <a:defRPr/>
            </a:pPr>
            <a:r>
              <a:rPr lang="en-US" dirty="0" smtClean="0"/>
              <a:t>Must result from an unforeseen administrative event</a:t>
            </a:r>
          </a:p>
          <a:p>
            <a:pPr marL="852678" lvl="2" indent="-342900">
              <a:spcBef>
                <a:spcPts val="300"/>
              </a:spcBef>
              <a:spcAft>
                <a:spcPts val="300"/>
              </a:spcAft>
              <a:buFont typeface="Arial" panose="020B0604020202020204" pitchFamily="34" charset="0"/>
              <a:buChar char="‒"/>
              <a:defRPr/>
            </a:pPr>
            <a:r>
              <a:rPr lang="en-US" dirty="0" smtClean="0"/>
              <a:t>Conform to format policy and page limits</a:t>
            </a:r>
          </a:p>
          <a:p>
            <a:pPr marL="852678" lvl="2" indent="-342900">
              <a:spcBef>
                <a:spcPts val="300"/>
              </a:spcBef>
              <a:spcAft>
                <a:spcPts val="300"/>
              </a:spcAft>
              <a:buFont typeface="Arial" panose="020B0604020202020204" pitchFamily="34" charset="0"/>
              <a:buChar char="‒"/>
              <a:defRPr/>
            </a:pPr>
            <a:r>
              <a:rPr lang="en-US" dirty="0" smtClean="0"/>
              <a:t>Submit to the SRO 30 days before the review</a:t>
            </a:r>
          </a:p>
          <a:p>
            <a:pPr marL="852678" lvl="2" indent="-342900">
              <a:spcBef>
                <a:spcPts val="300"/>
              </a:spcBef>
              <a:spcAft>
                <a:spcPts val="300"/>
              </a:spcAft>
              <a:buFont typeface="Arial" panose="020B0604020202020204" pitchFamily="34" charset="0"/>
              <a:buChar char="‒"/>
              <a:defRPr/>
            </a:pPr>
            <a:r>
              <a:rPr lang="en-US" dirty="0" smtClean="0"/>
              <a:t>Demonstrate concurrence of Authorized Organization Representative </a:t>
            </a:r>
          </a:p>
          <a:p>
            <a:pPr marL="365760" lvl="1" indent="-256032">
              <a:spcBef>
                <a:spcPts val="300"/>
              </a:spcBef>
              <a:spcAft>
                <a:spcPts val="300"/>
              </a:spcAft>
              <a:buFont typeface="Arial" panose="020B0604020202020204" pitchFamily="34" charset="0"/>
              <a:buChar char="•"/>
              <a:defRPr/>
            </a:pPr>
            <a:r>
              <a:rPr lang="en-US" dirty="0" smtClean="0"/>
              <a:t>See </a:t>
            </a:r>
            <a:r>
              <a:rPr lang="en-US" dirty="0" smtClean="0">
                <a:hlinkClick r:id="rId2"/>
              </a:rPr>
              <a:t>NOT-OD-16-130</a:t>
            </a:r>
            <a:r>
              <a:rPr lang="en-US" dirty="0" smtClean="0"/>
              <a:t> </a:t>
            </a:r>
          </a:p>
          <a:p>
            <a:pPr marL="365760" indent="-256032">
              <a:spcBef>
                <a:spcPts val="300"/>
              </a:spcBef>
              <a:spcAft>
                <a:spcPts val="300"/>
              </a:spcAft>
              <a:defRPr/>
            </a:pPr>
            <a:r>
              <a:rPr lang="en-US" sz="2800" dirty="0" smtClean="0"/>
              <a:t>Follow a special process for videos</a:t>
            </a:r>
          </a:p>
          <a:p>
            <a:pPr marL="822960" lvl="3" indent="-256032">
              <a:spcBef>
                <a:spcPts val="300"/>
              </a:spcBef>
              <a:spcAft>
                <a:spcPts val="300"/>
              </a:spcAft>
              <a:defRPr/>
            </a:pPr>
            <a:r>
              <a:rPr lang="en-US" sz="2400" dirty="0" smtClean="0"/>
              <a:t>Only type of non-traditional materials accepted</a:t>
            </a:r>
          </a:p>
          <a:p>
            <a:pPr marL="822960" lvl="3" indent="-256032">
              <a:spcBef>
                <a:spcPts val="300"/>
              </a:spcBef>
              <a:spcAft>
                <a:spcPts val="300"/>
              </a:spcAft>
              <a:defRPr/>
            </a:pPr>
            <a:r>
              <a:rPr lang="en-US" sz="2400" dirty="0" smtClean="0"/>
              <a:t>See </a:t>
            </a:r>
            <a:r>
              <a:rPr lang="en-US" sz="2400" dirty="0" smtClean="0">
                <a:hlinkClick r:id="rId3"/>
              </a:rPr>
              <a:t>NOT-OD-12-141 </a:t>
            </a:r>
            <a:endParaRPr lang="en-US" sz="2400" dirty="0" smtClean="0"/>
          </a:p>
          <a:p>
            <a:pPr marL="765810" lvl="2" indent="-256032">
              <a:spcBef>
                <a:spcPts val="300"/>
              </a:spcBef>
              <a:spcAft>
                <a:spcPts val="300"/>
              </a:spcAft>
              <a:buFontTx/>
              <a:buNone/>
              <a:defRPr/>
            </a:pPr>
            <a:endParaRPr lang="en-US" dirty="0" smtClean="0"/>
          </a:p>
          <a:p>
            <a:pPr marL="321638" indent="-321638">
              <a:buFontTx/>
              <a:buNone/>
              <a:defRPr/>
            </a:pPr>
            <a:endParaRPr lang="en-US" sz="2300" dirty="0" smtClean="0"/>
          </a:p>
          <a:p>
            <a:pPr marL="321638" indent="-321638">
              <a:buFontTx/>
              <a:buNone/>
              <a:defRPr/>
            </a:pPr>
            <a:endParaRPr lang="en-US" sz="2300" dirty="0" smtClean="0"/>
          </a:p>
        </p:txBody>
      </p:sp>
      <p:sp>
        <p:nvSpPr>
          <p:cNvPr id="3" name="Slide Number Placeholder 2"/>
          <p:cNvSpPr>
            <a:spLocks noGrp="1"/>
          </p:cNvSpPr>
          <p:nvPr>
            <p:ph type="sldNum" sz="quarter" idx="12"/>
          </p:nvPr>
        </p:nvSpPr>
        <p:spPr/>
        <p:txBody>
          <a:bodyPr/>
          <a:lstStyle/>
          <a:p>
            <a:pPr>
              <a:defRPr/>
            </a:pPr>
            <a:fld id="{371CDBCC-57D6-4AF4-91B3-EB8BA5111C2A}" type="slidenum">
              <a:rPr lang="en-US" smtClean="0"/>
              <a:pPr>
                <a:defRPr/>
              </a:pPr>
              <a:t>9</a:t>
            </a:fld>
            <a:endParaRPr lang="en-US" dirty="0"/>
          </a:p>
        </p:txBody>
      </p:sp>
      <p:pic>
        <p:nvPicPr>
          <p:cNvPr id="1026" name="Picture 2" descr="C:\Users\ameros\AppData\Local\Microsoft\Windows\Temporary Internet Files\Content.IE5\AZ7LE6JO\my_documents_3715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962400"/>
            <a:ext cx="1950720" cy="19507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3984386"/>
            <a:ext cx="690563" cy="689512"/>
          </a:xfrm>
          <a:prstGeom prst="rect">
            <a:avLst/>
          </a:prstGeom>
        </p:spPr>
      </p:pic>
    </p:spTree>
    <p:extLst>
      <p:ext uri="{BB962C8B-B14F-4D97-AF65-F5344CB8AC3E}">
        <p14:creationId xmlns:p14="http://schemas.microsoft.com/office/powerpoint/2010/main" val="163480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ER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13932BB50E0F40A2A420C0FA0699AE" ma:contentTypeVersion="0" ma:contentTypeDescription="Create a new document." ma:contentTypeScope="" ma:versionID="1ba8b3d26b8bb2e7d5ab090592e7f65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ED9886-8626-4258-9E3C-8AC46B353C98}">
  <ds:schemaRef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2FAC11F-4B09-4284-958C-081128C65D32}">
  <ds:schemaRefs>
    <ds:schemaRef ds:uri="http://schemas.microsoft.com/sharepoint/v3/contenttype/forms"/>
  </ds:schemaRefs>
</ds:datastoreItem>
</file>

<file path=customXml/itemProps3.xml><?xml version="1.0" encoding="utf-8"?>
<ds:datastoreItem xmlns:ds="http://schemas.openxmlformats.org/officeDocument/2006/customXml" ds:itemID="{E7C804E7-75A2-4F4E-8DC1-EB12C3901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19992</TotalTime>
  <Words>1732</Words>
  <Application>Microsoft Office PowerPoint</Application>
  <PresentationFormat>On-screen Show (4:3)</PresentationFormat>
  <Paragraphs>501</Paragraphs>
  <Slides>36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ＭＳ Ｐゴシック</vt:lpstr>
      <vt:lpstr>Arial</vt:lpstr>
      <vt:lpstr>Georgia</vt:lpstr>
      <vt:lpstr>Times New Roman</vt:lpstr>
      <vt:lpstr>Trebuchet MS</vt:lpstr>
      <vt:lpstr>Verdana</vt:lpstr>
      <vt:lpstr>Wingdings</vt:lpstr>
      <vt:lpstr>Wingdings 2</vt:lpstr>
      <vt:lpstr>Urban</vt:lpstr>
      <vt:lpstr>OER PowerPoint template</vt:lpstr>
      <vt:lpstr>The NIH Peer Review Process</vt:lpstr>
      <vt:lpstr>NIH Peer Review</vt:lpstr>
      <vt:lpstr>NIH Peer Review Process</vt:lpstr>
      <vt:lpstr>Division of Receipt and Referral (DRR)</vt:lpstr>
      <vt:lpstr>National Institutes of Health</vt:lpstr>
      <vt:lpstr>Submitting a Cover Letter</vt:lpstr>
      <vt:lpstr>PowerPoint Presentation</vt:lpstr>
      <vt:lpstr>Requesting a Study Section</vt:lpstr>
      <vt:lpstr>Post-Submission Materials </vt:lpstr>
      <vt:lpstr>Level 1: Initial Peer Review</vt:lpstr>
      <vt:lpstr>Level 1: Initial Peer Review</vt:lpstr>
      <vt:lpstr>Reviewers</vt:lpstr>
      <vt:lpstr>Managing Conflict of Interest</vt:lpstr>
      <vt:lpstr>Review Service</vt:lpstr>
      <vt:lpstr>Reviewer Assignments</vt:lpstr>
      <vt:lpstr>Before the Meeting</vt:lpstr>
      <vt:lpstr>Maintaining Integrity in Peer Review</vt:lpstr>
      <vt:lpstr>Written Critiques</vt:lpstr>
      <vt:lpstr>Review Criteria: Overall Impact</vt:lpstr>
      <vt:lpstr>Types of Review Criteria</vt:lpstr>
      <vt:lpstr>Rigor and Transparency</vt:lpstr>
      <vt:lpstr>   Rigor and Transparency: Research</vt:lpstr>
      <vt:lpstr>NIH Scoring System</vt:lpstr>
      <vt:lpstr>At the Review Meeting</vt:lpstr>
      <vt:lpstr>Final Impact Scores</vt:lpstr>
      <vt:lpstr>Streamlining Applications</vt:lpstr>
      <vt:lpstr>After the Review</vt:lpstr>
      <vt:lpstr> </vt:lpstr>
      <vt:lpstr>Summary Statement</vt:lpstr>
      <vt:lpstr>Summary Statement - continued</vt:lpstr>
      <vt:lpstr>After the Review Meeting</vt:lpstr>
      <vt:lpstr>Level 2 of NIH Peer Review: Councils</vt:lpstr>
      <vt:lpstr>National Advisory Councils </vt:lpstr>
      <vt:lpstr>National Advisory Councils</vt:lpstr>
      <vt:lpstr>Funding Decisions: IC Director</vt:lpstr>
      <vt:lpstr>Additional Information</vt:lpstr>
    </vt:vector>
  </TitlesOfParts>
  <Company>NIH/OER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Peer Review Process - NIH Regional Seminar 2014</dc:title>
  <dc:subject>OER PPT</dc:subject>
  <dc:creator>NIH/OER</dc:creator>
  <cp:lastModifiedBy>Amero, Sally (NIH/OD) [E]</cp:lastModifiedBy>
  <cp:revision>865</cp:revision>
  <cp:lastPrinted>2016-04-08T14:35:56Z</cp:lastPrinted>
  <dcterms:created xsi:type="dcterms:W3CDTF">2006-12-01T15:20:27Z</dcterms:created>
  <dcterms:modified xsi:type="dcterms:W3CDTF">2016-09-19T13:00:04Z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0x010100B813932BB50E0F40A2A420C0FA0699AE</vt:lpwstr>
  </property>
</Properties>
</file>