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34"/>
  </p:notesMasterIdLst>
  <p:sldIdLst>
    <p:sldId id="256" r:id="rId2"/>
    <p:sldId id="258" r:id="rId3"/>
    <p:sldId id="270" r:id="rId4"/>
    <p:sldId id="271" r:id="rId5"/>
    <p:sldId id="272" r:id="rId6"/>
    <p:sldId id="284" r:id="rId7"/>
    <p:sldId id="287" r:id="rId8"/>
    <p:sldId id="279" r:id="rId9"/>
    <p:sldId id="273" r:id="rId10"/>
    <p:sldId id="288" r:id="rId11"/>
    <p:sldId id="289" r:id="rId12"/>
    <p:sldId id="291" r:id="rId13"/>
    <p:sldId id="283" r:id="rId14"/>
    <p:sldId id="290" r:id="rId15"/>
    <p:sldId id="275" r:id="rId16"/>
    <p:sldId id="280" r:id="rId17"/>
    <p:sldId id="276" r:id="rId18"/>
    <p:sldId id="278" r:id="rId19"/>
    <p:sldId id="277" r:id="rId20"/>
    <p:sldId id="285" r:id="rId21"/>
    <p:sldId id="281" r:id="rId22"/>
    <p:sldId id="286" r:id="rId23"/>
    <p:sldId id="261" r:id="rId24"/>
    <p:sldId id="257" r:id="rId25"/>
    <p:sldId id="260" r:id="rId26"/>
    <p:sldId id="259" r:id="rId27"/>
    <p:sldId id="262" r:id="rId28"/>
    <p:sldId id="263" r:id="rId29"/>
    <p:sldId id="264" r:id="rId30"/>
    <p:sldId id="265" r:id="rId31"/>
    <p:sldId id="266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E2D9"/>
    <a:srgbClr val="92D050"/>
    <a:srgbClr val="93C656"/>
    <a:srgbClr val="96843E"/>
    <a:srgbClr val="25C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C99DE-3DF4-483E-9291-D1ED6EDCA4CE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70143-E35F-4015-8FB1-473544D81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6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GRACE -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70143-E35F-4015-8FB1-473544D81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5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GRACE -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70143-E35F-4015-8FB1-473544D81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9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Funding Searches and Trainings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Successful Proposal Database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Faculty Research Networking and Collaborative Events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Grant-related Workshops and Events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One-on-one Meetings with New Faculty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Grant Writing Resource Library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Proposal Narrative Editing Support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Collaborator, Peer-Mentor, and Reviewer Identification Assistance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Limited Submissions Portal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70143-E35F-4015-8FB1-473544D81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0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know of a really good grant (as compared to others that you have assisted with) help us by letting us know so that we can post it to our password-protected database of successful proposals.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ask permission from faculty to post a copy of their grant proposals as a sample for faculty new to that grant’s format to post.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70143-E35F-4015-8FB1-473544D81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4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70143-E35F-4015-8FB1-473544D816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2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70143-E35F-4015-8FB1-473544D8160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4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9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0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1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9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9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5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8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5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1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2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8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9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0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research.fsu.edu/crc/grant-application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fsu.edu/research-offices/op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CRC + OPD Grants Update</a:t>
            </a:r>
            <a:br>
              <a:rPr lang="en-US" dirty="0" smtClean="0"/>
            </a:br>
            <a:r>
              <a:rPr lang="en-US" sz="2800" dirty="0"/>
              <a:t>for Department Representatives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FALL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04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1" y="969065"/>
            <a:ext cx="7524003" cy="3636510"/>
          </a:xfrm>
        </p:spPr>
        <p:txBody>
          <a:bodyPr/>
          <a:lstStyle/>
          <a:p>
            <a:r>
              <a:rPr lang="en-US" sz="2000" dirty="0" smtClean="0"/>
              <a:t>Foundation Center Grants Directory</a:t>
            </a:r>
          </a:p>
          <a:p>
            <a:pPr marL="0" indent="0">
              <a:buNone/>
            </a:pPr>
            <a:r>
              <a:rPr lang="en-US" sz="1800" dirty="0" smtClean="0"/>
              <a:t>http</a:t>
            </a:r>
            <a:r>
              <a:rPr lang="en-US" sz="1800" dirty="0"/>
              <a:t>://philanthropynewsdigest.org/rfps</a:t>
            </a:r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2" descr="Image result for monster clip art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056" y1="37768" x2="43056" y2="37768"/>
                        <a14:foregroundMark x1="50463" y1="38627" x2="50463" y2="38627"/>
                        <a14:foregroundMark x1="56481" y1="51502" x2="56481" y2="51502"/>
                        <a14:foregroundMark x1="56481" y1="41631" x2="56481" y2="41631"/>
                        <a14:foregroundMark x1="59722" y1="44635" x2="59722" y2="4463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15" y="4536831"/>
            <a:ext cx="1853629" cy="19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639" y="2951018"/>
            <a:ext cx="4770095" cy="38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6779523" cy="3636510"/>
          </a:xfrm>
        </p:spPr>
        <p:txBody>
          <a:bodyPr/>
          <a:lstStyle/>
          <a:p>
            <a:r>
              <a:rPr lang="en-US" dirty="0" smtClean="0"/>
              <a:t>Database of Grant Opportunities</a:t>
            </a:r>
          </a:p>
          <a:p>
            <a:endParaRPr lang="en-US" dirty="0" smtClean="0"/>
          </a:p>
          <a:p>
            <a:r>
              <a:rPr lang="en-US" dirty="0" smtClean="0"/>
              <a:t>Allows you to Set-up Saved Searches and Weekly Funding Alerts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Interested in Providing a Pivot In-Service for your Faculty?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611" y="5701498"/>
            <a:ext cx="2568633" cy="97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" y="447188"/>
            <a:ext cx="9360131" cy="970450"/>
          </a:xfrm>
        </p:spPr>
        <p:txBody>
          <a:bodyPr/>
          <a:lstStyle/>
          <a:p>
            <a:r>
              <a:rPr lang="en-US" dirty="0" smtClean="0"/>
              <a:t>Cyclical </a:t>
            </a:r>
            <a:r>
              <a:rPr lang="en-US" dirty="0"/>
              <a:t>Grants Deadlines </a:t>
            </a:r>
            <a:r>
              <a:rPr lang="en-US" dirty="0" smtClean="0"/>
              <a:t>Calendar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92" y="767369"/>
            <a:ext cx="7233403" cy="59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8022"/>
          </a:xfrm>
        </p:spPr>
        <p:txBody>
          <a:bodyPr/>
          <a:lstStyle/>
          <a:p>
            <a:pPr algn="ctr"/>
            <a:r>
              <a:rPr lang="en-US" dirty="0" smtClean="0"/>
              <a:t>Limited Submissions Portal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55" y="864528"/>
            <a:ext cx="6591690" cy="58711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51666" y="1330036"/>
            <a:ext cx="1512916" cy="7897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959331" y="3800110"/>
            <a:ext cx="1246910" cy="2743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87731" y="4049491"/>
            <a:ext cx="12718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6" y="1244541"/>
            <a:ext cx="7518922" cy="53225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9802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Limited Submissions Portal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31826" y="2111432"/>
            <a:ext cx="108065" cy="6400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1048" y="1712422"/>
            <a:ext cx="1820488" cy="369332"/>
          </a:xfrm>
          <a:prstGeom prst="rect">
            <a:avLst/>
          </a:prstGeom>
          <a:noFill/>
          <a:ln w="38100">
            <a:solidFill>
              <a:srgbClr val="64E2D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searchable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Successful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061" y="2488505"/>
            <a:ext cx="5266939" cy="3636510"/>
          </a:xfrm>
        </p:spPr>
        <p:txBody>
          <a:bodyPr/>
          <a:lstStyle/>
          <a:p>
            <a:r>
              <a:rPr lang="en-US" dirty="0" smtClean="0"/>
              <a:t>Faculty can view examples of Successful Proposals from other FSU Faculty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Password-protected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85" y="3445283"/>
            <a:ext cx="1765849" cy="1722954"/>
          </a:xfrm>
          <a:prstGeom prst="rect">
            <a:avLst/>
          </a:prstGeom>
        </p:spPr>
      </p:pic>
      <p:pic>
        <p:nvPicPr>
          <p:cNvPr id="4098" name="Picture 2" descr="Image result for monster clip 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923" y1="7732" x2="36923" y2="7732"/>
                        <a14:foregroundMark x1="33462" y1="20619" x2="33462" y2="20619"/>
                        <a14:foregroundMark x1="38077" y1="19588" x2="38077" y2="19588"/>
                        <a14:foregroundMark x1="45385" y1="10309" x2="45385" y2="10309"/>
                        <a14:foregroundMark x1="54615" y1="9278" x2="54615" y2="9278"/>
                        <a14:foregroundMark x1="66538" y1="13402" x2="66538" y2="13402"/>
                        <a14:foregroundMark x1="63077" y1="21649" x2="63077" y2="21649"/>
                        <a14:foregroundMark x1="66154" y1="9278" x2="66154" y2="9278"/>
                        <a14:foregroundMark x1="60000" y1="12371" x2="60000" y2="12371"/>
                        <a14:foregroundMark x1="65385" y1="53608" x2="65385" y2="53608"/>
                        <a14:foregroundMark x1="35769" y1="52062" x2="35769" y2="5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05" y="4879730"/>
            <a:ext cx="2078038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6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63783" y="5486396"/>
            <a:ext cx="1684534" cy="10185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900370" cy="970450"/>
          </a:xfrm>
        </p:spPr>
        <p:txBody>
          <a:bodyPr/>
          <a:lstStyle/>
          <a:p>
            <a:r>
              <a:rPr lang="en-US" dirty="0" smtClean="0"/>
              <a:t>Grant Writing Resource Library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615878"/>
            <a:ext cx="6377881" cy="2722058"/>
          </a:xfrm>
          <a:ln>
            <a:solidFill>
              <a:srgbClr val="FF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Faculty can check out Grant Writing Workbooks for:</a:t>
            </a:r>
            <a:br>
              <a:rPr lang="en-US" dirty="0" smtClean="0"/>
            </a:br>
            <a:endParaRPr lang="en-US" sz="1000" dirty="0" smtClean="0"/>
          </a:p>
          <a:p>
            <a:pPr lvl="1"/>
            <a:r>
              <a:rPr lang="en-US" dirty="0" smtClean="0"/>
              <a:t>NSF</a:t>
            </a:r>
          </a:p>
          <a:p>
            <a:pPr lvl="1"/>
            <a:r>
              <a:rPr lang="en-US" dirty="0" smtClean="0"/>
              <a:t>NIH</a:t>
            </a:r>
          </a:p>
          <a:p>
            <a:pPr lvl="1"/>
            <a:r>
              <a:rPr lang="en-US" dirty="0" smtClean="0"/>
              <a:t>Any Agency</a:t>
            </a:r>
          </a:p>
          <a:p>
            <a:pPr lvl="1"/>
            <a:r>
              <a:rPr lang="en-US" dirty="0" smtClean="0"/>
              <a:t>New Faculty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61" r="37546"/>
          <a:stretch/>
        </p:blipFill>
        <p:spPr>
          <a:xfrm>
            <a:off x="3588152" y="3585541"/>
            <a:ext cx="4953964" cy="29086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3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1436" y="5034048"/>
            <a:ext cx="2121123" cy="823809"/>
          </a:xfrm>
          <a:noFill/>
          <a:ln w="7620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WE DO!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" y="460061"/>
            <a:ext cx="9144000" cy="97045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900" dirty="0" smtClean="0"/>
              <a:t>Events/Workshops/Trainings</a:t>
            </a:r>
            <a:endParaRPr lang="en-US" sz="3900" dirty="0"/>
          </a:p>
        </p:txBody>
      </p:sp>
      <p:sp>
        <p:nvSpPr>
          <p:cNvPr id="2" name="TextBox 1"/>
          <p:cNvSpPr txBox="1"/>
          <p:nvPr/>
        </p:nvSpPr>
        <p:spPr>
          <a:xfrm>
            <a:off x="717630" y="3324431"/>
            <a:ext cx="784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plans-it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arranges-it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reserves-it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loads-it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brings-it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serves-it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displays-it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lights-it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records-it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reviews-it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posts-it-online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458" y="2592733"/>
            <a:ext cx="203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Who…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5456" y="4302350"/>
            <a:ext cx="348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you don’t have to?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97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 override="childStyle">
                                        <p:cTn id="6" dur="16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7188"/>
            <a:ext cx="9144000" cy="970450"/>
          </a:xfrm>
        </p:spPr>
        <p:txBody>
          <a:bodyPr/>
          <a:lstStyle/>
          <a:p>
            <a:pPr algn="ctr"/>
            <a:r>
              <a:rPr lang="en-US" dirty="0" smtClean="0"/>
              <a:t>Grant-related Workshops &amp;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402" y="2468696"/>
            <a:ext cx="5639195" cy="3636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Examples of Previous OPD Workshops and Events: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“Crafting a Budget”</a:t>
            </a:r>
          </a:p>
          <a:p>
            <a:r>
              <a:rPr lang="en-US" dirty="0" smtClean="0"/>
              <a:t>“Florida Funding for Arts and Humanities”</a:t>
            </a:r>
          </a:p>
          <a:p>
            <a:r>
              <a:rPr lang="en-US" dirty="0" smtClean="0"/>
              <a:t>NIH Career Development Awards Seminar</a:t>
            </a:r>
          </a:p>
          <a:p>
            <a:r>
              <a:rPr lang="en-US" dirty="0" smtClean="0"/>
              <a:t>NSF CAREER Workshop Series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  </a:t>
            </a:r>
            <a:r>
              <a:rPr lang="en-US" sz="2400" dirty="0" smtClean="0">
                <a:solidFill>
                  <a:srgbClr val="FFFF00"/>
                </a:solidFill>
              </a:rPr>
              <a:t>SUGGESTIONS WELCOME!!</a:t>
            </a:r>
          </a:p>
          <a:p>
            <a:endParaRPr lang="en-US" dirty="0"/>
          </a:p>
        </p:txBody>
      </p:sp>
      <p:pic>
        <p:nvPicPr>
          <p:cNvPr id="3075" name="Picture 3" descr="Image result for monster clip art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667" y1="22667" x2="50667" y2="22667"/>
                        <a14:foregroundMark x1="43556" y1="20889" x2="43556" y2="20889"/>
                        <a14:foregroundMark x1="36000" y1="22667" x2="36000" y2="22667"/>
                        <a14:foregroundMark x1="33778" y1="32444" x2="33778" y2="32444"/>
                        <a14:foregroundMark x1="44000" y1="26222" x2="44000" y2="26222"/>
                        <a14:foregroundMark x1="41778" y1="33778" x2="41778" y2="33778"/>
                        <a14:foregroundMark x1="38667" y1="25778" x2="38667" y2="25778"/>
                        <a14:foregroundMark x1="49333" y1="26667" x2="49333" y2="26667"/>
                        <a14:foregroundMark x1="50667" y1="31556" x2="50667" y2="31556"/>
                        <a14:foregroundMark x1="51556" y1="27556" x2="51556" y2="27556"/>
                        <a14:foregroundMark x1="56889" y1="33778" x2="56889" y2="33778"/>
                        <a14:foregroundMark x1="60444" y1="27111" x2="60444" y2="27111"/>
                        <a14:foregroundMark x1="63111" y1="25778" x2="63111" y2="25778"/>
                        <a14:foregroundMark x1="66222" y1="29778" x2="66222" y2="29778"/>
                        <a14:foregroundMark x1="61333" y1="37333" x2="61333" y2="37333"/>
                        <a14:foregroundMark x1="61778" y1="35111" x2="61778" y2="35111"/>
                        <a14:foregroundMark x1="39111" y1="37778" x2="39111" y2="37778"/>
                        <a14:foregroundMark x1="50222" y1="36889" x2="50222" y2="36889"/>
                        <a14:foregroundMark x1="43556" y1="40000" x2="43556" y2="40000"/>
                        <a14:foregroundMark x1="28444" y1="50667" x2="28444" y2="50667"/>
                        <a14:foregroundMark x1="37333" y1="72000" x2="37333" y2="72000"/>
                        <a14:foregroundMark x1="75556" y1="64889" x2="75556" y2="64889"/>
                        <a14:foregroundMark x1="71556" y1="43556" x2="71556" y2="43556"/>
                        <a14:foregroundMark x1="69778" y1="24444" x2="69778" y2="24444"/>
                        <a14:foregroundMark x1="62667" y1="14667" x2="62667" y2="14667"/>
                        <a14:foregroundMark x1="54222" y1="7111" x2="54222" y2="7111"/>
                        <a14:foregroundMark x1="41333" y1="11111" x2="41333" y2="11111"/>
                        <a14:foregroundMark x1="27556" y1="22667" x2="27556" y2="22667"/>
                        <a14:foregroundMark x1="10667" y1="53333" x2="10667" y2="53333"/>
                        <a14:foregroundMark x1="24889" y1="81778" x2="24889" y2="81778"/>
                        <a14:foregroundMark x1="47111" y1="82222" x2="47111" y2="82222"/>
                        <a14:foregroundMark x1="60889" y1="66222" x2="60889" y2="66222"/>
                        <a14:foregroundMark x1="76444" y1="88000" x2="76444" y2="88000"/>
                        <a14:foregroundMark x1="83111" y1="81778" x2="83111" y2="81778"/>
                        <a14:foregroundMark x1="92444" y1="54667" x2="92444" y2="54667"/>
                        <a14:foregroundMark x1="34222" y1="24889" x2="34222" y2="24889"/>
                        <a14:foregroundMark x1="39111" y1="34222" x2="39111" y2="3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84" y="5069712"/>
            <a:ext cx="1394310" cy="13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2464"/>
            <a:ext cx="9144000" cy="970450"/>
          </a:xfrm>
        </p:spPr>
        <p:txBody>
          <a:bodyPr/>
          <a:lstStyle/>
          <a:p>
            <a:pPr algn="ctr"/>
            <a:r>
              <a:rPr lang="en-US" dirty="0" smtClean="0"/>
              <a:t>Topic-Based Collaborative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64" y="3052663"/>
            <a:ext cx="5447181" cy="1762443"/>
          </a:xfrm>
        </p:spPr>
        <p:txBody>
          <a:bodyPr>
            <a:normAutofit fontScale="77500" lnSpcReduction="20000"/>
          </a:bodyPr>
          <a:lstStyle/>
          <a:p>
            <a:r>
              <a:rPr lang="en-US" sz="1900" dirty="0" smtClean="0"/>
              <a:t>Allows </a:t>
            </a:r>
            <a:r>
              <a:rPr lang="en-US" sz="1900" dirty="0"/>
              <a:t>researchers from all Colleges, Departments, and Centers to come together to discuss possible collaborations surrounding a defined </a:t>
            </a:r>
            <a:r>
              <a:rPr lang="en-US" sz="1900" dirty="0" smtClean="0"/>
              <a:t>topics</a:t>
            </a:r>
          </a:p>
          <a:p>
            <a:r>
              <a:rPr lang="en-US" sz="1900" dirty="0" smtClean="0"/>
              <a:t>Provides </a:t>
            </a:r>
            <a:r>
              <a:rPr lang="en-US" sz="1900" dirty="0"/>
              <a:t>an atmosphere to discuss researcher’s expertise, potential contributions to a research team, and partnerships to enhance their own </a:t>
            </a:r>
            <a:r>
              <a:rPr lang="en-US" sz="1900" dirty="0" smtClean="0"/>
              <a:t>research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64" y="4782737"/>
            <a:ext cx="7424272" cy="17689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62706" y="2392446"/>
            <a:ext cx="3509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Collaborative Collision</a:t>
            </a:r>
          </a:p>
          <a:p>
            <a:endParaRPr lang="en-US" dirty="0"/>
          </a:p>
        </p:txBody>
      </p:sp>
      <p:sp>
        <p:nvSpPr>
          <p:cNvPr id="9" name="8-Point Star 8"/>
          <p:cNvSpPr/>
          <p:nvPr/>
        </p:nvSpPr>
        <p:spPr>
          <a:xfrm rot="716710">
            <a:off x="6332658" y="1421834"/>
            <a:ext cx="2507587" cy="2277201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95758" y="3845523"/>
            <a:ext cx="2316256" cy="148696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2" charset="2"/>
              <a:buNone/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 rot="760565">
            <a:off x="6442308" y="1914869"/>
            <a:ext cx="2288286" cy="1486968"/>
            <a:chOff x="6442308" y="1914869"/>
            <a:chExt cx="2288286" cy="1486968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6442308" y="1914869"/>
              <a:ext cx="2288286" cy="1486968"/>
            </a:xfrm>
            <a:prstGeom prst="rect">
              <a:avLst/>
            </a:prstGeom>
            <a:effectLst>
              <a:outerShdw blurRad="50800" dir="14400000">
                <a:srgbClr val="000000">
                  <a:alpha val="40000"/>
                </a:srgb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 smtClean="0"/>
                <a:t>NEW THIS YEAR</a:t>
              </a:r>
              <a:r>
                <a:rPr lang="en-US" sz="1900" dirty="0" smtClean="0"/>
                <a:t/>
              </a:r>
              <a:br>
                <a:rPr lang="en-US" sz="1900" dirty="0" smtClean="0"/>
              </a:br>
              <a:r>
                <a:rPr lang="en-US" sz="1900" b="1" dirty="0" smtClean="0"/>
                <a:t/>
              </a:r>
              <a:br>
                <a:rPr lang="en-US" sz="1900" b="1" dirty="0" smtClean="0"/>
              </a:br>
              <a:r>
                <a:rPr lang="en-US" sz="1600" b="1" dirty="0" smtClean="0"/>
                <a:t>Competitive</a:t>
              </a:r>
              <a:br>
                <a:rPr lang="en-US" sz="1600" b="1" dirty="0" smtClean="0"/>
              </a:br>
              <a:r>
                <a:rPr lang="en-US" sz="1600" b="1" dirty="0" smtClean="0"/>
                <a:t>Seed Funding</a:t>
              </a:r>
              <a:br>
                <a:rPr lang="en-US" sz="1600" b="1" dirty="0" smtClean="0"/>
              </a:br>
              <a:r>
                <a:rPr lang="en-US" sz="1600" b="1" dirty="0" smtClean="0"/>
                <a:t>Grant</a:t>
              </a:r>
            </a:p>
            <a:p>
              <a:pPr marL="457200" lvl="1" indent="0">
                <a:buFont typeface="Wingdings 2" charset="2"/>
                <a:buNone/>
              </a:pPr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060557" y="2231766"/>
              <a:ext cx="116599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91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CRC and OPD?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57" y="2957078"/>
            <a:ext cx="4117028" cy="5762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OPD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57" y="3602516"/>
            <a:ext cx="4117028" cy="2831411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92D050"/>
                </a:solidFill>
              </a:rPr>
              <a:t>L</a:t>
            </a:r>
            <a:r>
              <a:rPr lang="en-US" dirty="0" smtClean="0">
                <a:solidFill>
                  <a:srgbClr val="92D050"/>
                </a:solidFill>
              </a:rPr>
              <a:t>ocated within the Office of the Vice President for Research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92D050"/>
                </a:solidFill>
              </a:rPr>
              <a:t>Assist with </a:t>
            </a:r>
            <a:r>
              <a:rPr lang="en-US" i="1" u="sng" dirty="0" smtClean="0">
                <a:solidFill>
                  <a:srgbClr val="92D050"/>
                </a:solidFill>
              </a:rPr>
              <a:t>PRE</a:t>
            </a:r>
            <a:r>
              <a:rPr lang="en-US" dirty="0" smtClean="0">
                <a:solidFill>
                  <a:srgbClr val="92D050"/>
                </a:solidFill>
              </a:rPr>
              <a:t> pre-award activities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D050"/>
                </a:solidFill>
              </a:rPr>
              <a:t>	</a:t>
            </a:r>
            <a:r>
              <a:rPr lang="en-US" dirty="0" smtClean="0">
                <a:solidFill>
                  <a:srgbClr val="92D050"/>
                </a:solidFill>
              </a:rPr>
              <a:t>Funding announcements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D050"/>
                </a:solidFill>
              </a:rPr>
              <a:t>	</a:t>
            </a:r>
            <a:r>
              <a:rPr lang="en-US" dirty="0" smtClean="0">
                <a:solidFill>
                  <a:srgbClr val="92D050"/>
                </a:solidFill>
              </a:rPr>
              <a:t>Proposal development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D050"/>
                </a:solidFill>
              </a:rPr>
              <a:t>	</a:t>
            </a:r>
            <a:r>
              <a:rPr lang="en-US" dirty="0" smtClean="0">
                <a:solidFill>
                  <a:srgbClr val="92D050"/>
                </a:solidFill>
              </a:rPr>
              <a:t>Faculty research roadmaps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92D050"/>
                </a:solidFill>
              </a:rPr>
              <a:t>A separate entity from Sponsored Research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957078"/>
            <a:ext cx="4128180" cy="5762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CRC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3602516"/>
            <a:ext cx="4128180" cy="28314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Select faculty council that advises the VP for Research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Staffed by OPD team member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Provides internal “seed” funding for eligible faculty members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Funded by F&amp;A funds received the previous fiscal year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Award files maintained by Sponsored Research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56" y="2159310"/>
            <a:ext cx="8427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CRC</a:t>
            </a:r>
            <a:r>
              <a:rPr lang="en-US" dirty="0"/>
              <a:t> is the </a:t>
            </a:r>
            <a:r>
              <a:rPr lang="en-US" b="1" dirty="0"/>
              <a:t>Council </a:t>
            </a:r>
            <a:r>
              <a:rPr lang="en-US" b="1" dirty="0" smtClean="0"/>
              <a:t>on </a:t>
            </a:r>
            <a:r>
              <a:rPr lang="en-US" b="1" dirty="0"/>
              <a:t>Research and Creativity</a:t>
            </a:r>
            <a:r>
              <a:rPr lang="en-US" dirty="0"/>
              <a:t>, and </a:t>
            </a:r>
            <a:r>
              <a:rPr lang="en-US" b="1" dirty="0"/>
              <a:t>OPD</a:t>
            </a:r>
            <a:r>
              <a:rPr lang="en-US" dirty="0"/>
              <a:t> is the </a:t>
            </a:r>
            <a:r>
              <a:rPr lang="en-US" b="1" dirty="0"/>
              <a:t>Office of Proposal Development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26" name="Picture 2" descr="Image result for mons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51" y="5475383"/>
            <a:ext cx="1293249" cy="129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4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756" y="3067291"/>
            <a:ext cx="7524003" cy="3410340"/>
          </a:xfrm>
        </p:spPr>
        <p:txBody>
          <a:bodyPr/>
          <a:lstStyle/>
          <a:p>
            <a:r>
              <a:rPr lang="en-US" dirty="0" smtClean="0"/>
              <a:t>Reviewing the Request for Proposals (RFP) </a:t>
            </a:r>
          </a:p>
          <a:p>
            <a:r>
              <a:rPr lang="en-US" dirty="0" smtClean="0"/>
              <a:t>Locating examples of successful proposals</a:t>
            </a:r>
          </a:p>
          <a:p>
            <a:r>
              <a:rPr lang="en-US" dirty="0" smtClean="0"/>
              <a:t>Creating a writing timeline for the team and delegating tasks</a:t>
            </a:r>
          </a:p>
          <a:p>
            <a:r>
              <a:rPr lang="en-US" dirty="0" smtClean="0"/>
              <a:t>Meeting first with </a:t>
            </a:r>
            <a:r>
              <a:rPr lang="en-US" dirty="0"/>
              <a:t>grants analysts and department </a:t>
            </a:r>
            <a:r>
              <a:rPr lang="en-US" dirty="0" smtClean="0"/>
              <a:t>reps to initiate a draft for the budget </a:t>
            </a:r>
          </a:p>
          <a:p>
            <a:r>
              <a:rPr lang="en-US" dirty="0" smtClean="0"/>
              <a:t>Identifying community partners or potential collaborators</a:t>
            </a:r>
            <a:endParaRPr lang="en-US" dirty="0"/>
          </a:p>
          <a:p>
            <a:r>
              <a:rPr lang="en-US" dirty="0" smtClean="0"/>
              <a:t>Finding and working with internal and external expert reviewers</a:t>
            </a:r>
          </a:p>
          <a:p>
            <a:r>
              <a:rPr lang="en-US" dirty="0" smtClean="0"/>
              <a:t>Editing the proposal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756" y="2326511"/>
            <a:ext cx="725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Before the PI sends his/her proposal to Sponsored Research, we help by: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51" y="447188"/>
            <a:ext cx="8814061" cy="970450"/>
          </a:xfrm>
        </p:spPr>
        <p:txBody>
          <a:bodyPr/>
          <a:lstStyle/>
          <a:p>
            <a:r>
              <a:rPr lang="en-US" dirty="0" smtClean="0"/>
              <a:t>Proposal Narrative Editing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12" y="2521226"/>
            <a:ext cx="7524003" cy="3636510"/>
          </a:xfrm>
        </p:spPr>
        <p:txBody>
          <a:bodyPr/>
          <a:lstStyle/>
          <a:p>
            <a:r>
              <a:rPr lang="en-US" dirty="0" smtClean="0"/>
              <a:t>Is there a clear objective?</a:t>
            </a:r>
          </a:p>
          <a:p>
            <a:r>
              <a:rPr lang="en-US" dirty="0"/>
              <a:t>W</a:t>
            </a:r>
            <a:r>
              <a:rPr lang="en-US" dirty="0" smtClean="0"/>
              <a:t>hat is the gap in current knowledge or topic?</a:t>
            </a:r>
          </a:p>
          <a:p>
            <a:r>
              <a:rPr lang="en-US" dirty="0"/>
              <a:t>W</a:t>
            </a:r>
            <a:r>
              <a:rPr lang="en-US" dirty="0" smtClean="0"/>
              <a:t>hy will this project be successful?</a:t>
            </a:r>
          </a:p>
          <a:p>
            <a:r>
              <a:rPr lang="en-US" dirty="0"/>
              <a:t>I</a:t>
            </a:r>
            <a:r>
              <a:rPr lang="en-US" dirty="0" smtClean="0"/>
              <a:t>s it described as being a feasible project? </a:t>
            </a:r>
          </a:p>
          <a:p>
            <a:r>
              <a:rPr lang="en-US" dirty="0"/>
              <a:t>I</a:t>
            </a:r>
            <a:r>
              <a:rPr lang="en-US" dirty="0" smtClean="0"/>
              <a:t>s this project matching the goals of the funding agency?</a:t>
            </a:r>
          </a:p>
          <a:p>
            <a:r>
              <a:rPr lang="en-US" dirty="0" smtClean="0"/>
              <a:t>Are there any problems with spelling, grammar, page limits, spacing, or graphics?</a:t>
            </a:r>
          </a:p>
        </p:txBody>
      </p:sp>
    </p:spTree>
    <p:extLst>
      <p:ext uri="{BB962C8B-B14F-4D97-AF65-F5344CB8AC3E}">
        <p14:creationId xmlns:p14="http://schemas.microsoft.com/office/powerpoint/2010/main" val="27559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Proposal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546483"/>
            <a:ext cx="7524003" cy="3636510"/>
          </a:xfrm>
        </p:spPr>
        <p:txBody>
          <a:bodyPr>
            <a:normAutofit/>
          </a:bodyPr>
          <a:lstStyle/>
          <a:p>
            <a:r>
              <a:rPr lang="en-US" dirty="0" smtClean="0"/>
              <a:t>Provide proposal development support for large &gt;$1M grants, e.g., center or multi-disciplinary grants</a:t>
            </a:r>
          </a:p>
          <a:p>
            <a:r>
              <a:rPr lang="en-US" dirty="0" smtClean="0"/>
              <a:t>Strategic planning on agency trends and legislative initiatives</a:t>
            </a:r>
          </a:p>
          <a:p>
            <a:r>
              <a:rPr lang="en-US" dirty="0" smtClean="0"/>
              <a:t>Identifying collaborators or external partners</a:t>
            </a:r>
          </a:p>
          <a:p>
            <a:r>
              <a:rPr lang="en-US" dirty="0" smtClean="0"/>
              <a:t>Tracking and coordinating proposal team responsibilities </a:t>
            </a:r>
          </a:p>
          <a:p>
            <a:r>
              <a:rPr lang="en-US" dirty="0" smtClean="0"/>
              <a:t>Gathering non-technical info and providing institutional data</a:t>
            </a:r>
          </a:p>
          <a:p>
            <a:r>
              <a:rPr lang="en-US" dirty="0" smtClean="0"/>
              <a:t>Developing infographics with OVPR graphic support staff</a:t>
            </a:r>
          </a:p>
          <a:p>
            <a:r>
              <a:rPr lang="en-US" dirty="0" smtClean="0"/>
              <a:t>Editing and reviewing the proposal for style and compliance with agency review criteria</a:t>
            </a:r>
          </a:p>
        </p:txBody>
      </p:sp>
    </p:spTree>
    <p:extLst>
      <p:ext uri="{BB962C8B-B14F-4D97-AF65-F5344CB8AC3E}">
        <p14:creationId xmlns:p14="http://schemas.microsoft.com/office/powerpoint/2010/main" val="26391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on Research and Creativity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…better known as the CRC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7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 – Policy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395" y="2222287"/>
            <a:ext cx="6769605" cy="4251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BUDGETS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New budgetary restrictions on grant travel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NO COMPUTER PURCHASES ALLOWED across all CRC grants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Grant payback is required for faculty leaving the university</a:t>
            </a:r>
          </a:p>
          <a:p>
            <a:r>
              <a:rPr lang="en-US" b="1" dirty="0">
                <a:solidFill>
                  <a:srgbClr val="FF0000"/>
                </a:solidFill>
              </a:rPr>
              <a:t>Processes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Instructional videos included throughout the proposal entry portal*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Transparency Upgrades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Scoring Criteria are more visible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Pre-review deadlines stated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Review Committees are stated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Image result for monster clip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667" y1="48927" x2="41667" y2="48927"/>
                        <a14:foregroundMark x1="49537" y1="56223" x2="49537" y2="56223"/>
                        <a14:foregroundMark x1="53241" y1="62661" x2="53241" y2="62661"/>
                        <a14:foregroundMark x1="47222" y1="63090" x2="47222" y2="63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1" y="4713651"/>
            <a:ext cx="16319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68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Myths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money, the myths, the legends…</a:t>
            </a:r>
            <a:endParaRPr lang="en-US" dirty="0"/>
          </a:p>
        </p:txBody>
      </p:sp>
      <p:pic>
        <p:nvPicPr>
          <p:cNvPr id="1026" name="Picture 2" descr="Image result for monste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69" y="4956561"/>
            <a:ext cx="1134737" cy="17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088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762109"/>
            <a:ext cx="7524003" cy="92853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The CRC is a “step” program.  I apply for my FYAP, then my PG, then my COFRS…..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47451" y="4087257"/>
            <a:ext cx="69736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MYTH  </a:t>
            </a:r>
            <a:r>
              <a:rPr lang="en-US" sz="2400" dirty="0" smtClean="0"/>
              <a:t>Faculty are encouraged to apply for external funding after receiving a CRC grant.  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400" dirty="0" smtClean="0"/>
              <a:t>CRC proposals require faculty to list the external funding they have received as a result of any previous CRC funding.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3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762108"/>
            <a:ext cx="7524003" cy="92853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The First Year Assistant Professor grant is automatically guaranteed for all FYAPs.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47451" y="4087257"/>
            <a:ext cx="6973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MYTH  </a:t>
            </a:r>
            <a:r>
              <a:rPr lang="en-US" sz="2400" dirty="0" smtClean="0"/>
              <a:t>FYAPs </a:t>
            </a:r>
            <a:r>
              <a:rPr lang="en-US" sz="2400" b="1" i="1" u="sng" dirty="0" smtClean="0"/>
              <a:t>must</a:t>
            </a:r>
            <a:r>
              <a:rPr lang="en-US" sz="2400" dirty="0" smtClean="0"/>
              <a:t> submit a competitively-written grant and must attend the FYAP Workshop on September 14 in order to qualify for a FYAP award.  Awards are not guaranteed, especially with this year’s large cohort!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76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795159"/>
            <a:ext cx="7524003" cy="92853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The CRC proposal success rate is over 60% on average.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47451" y="4087257"/>
            <a:ext cx="6973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FACT  </a:t>
            </a:r>
            <a:r>
              <a:rPr lang="en-US" sz="2400" dirty="0" smtClean="0"/>
              <a:t>This past year (2017/2018), </a:t>
            </a:r>
            <a:r>
              <a:rPr lang="en-US" sz="2400" b="1" dirty="0" smtClean="0"/>
              <a:t>123</a:t>
            </a:r>
            <a:r>
              <a:rPr lang="en-US" sz="2400" dirty="0" smtClean="0"/>
              <a:t> of </a:t>
            </a:r>
            <a:r>
              <a:rPr lang="en-US" sz="2400" b="1" dirty="0" smtClean="0"/>
              <a:t>184</a:t>
            </a:r>
            <a:r>
              <a:rPr lang="en-US" sz="2400" dirty="0" smtClean="0"/>
              <a:t> competitive proposals were awarded!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63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607870"/>
            <a:ext cx="7524003" cy="1159896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Time extension and budget amendment requests can be submitted at any time, or not at all if it’s just a little bit of money.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47451" y="4021155"/>
            <a:ext cx="69736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MYTH (</a:t>
            </a:r>
            <a:r>
              <a:rPr lang="en-US" sz="2400" dirty="0" smtClean="0">
                <a:solidFill>
                  <a:srgbClr val="FFFF00"/>
                </a:solidFill>
              </a:rPr>
              <a:t>with a </a:t>
            </a:r>
            <a:r>
              <a:rPr lang="en-US" sz="2400" dirty="0" err="1" smtClean="0">
                <a:solidFill>
                  <a:srgbClr val="FFFF00"/>
                </a:solidFill>
              </a:rPr>
              <a:t>tiiiiny</a:t>
            </a:r>
            <a:r>
              <a:rPr lang="en-US" sz="2400" dirty="0" smtClean="0">
                <a:solidFill>
                  <a:srgbClr val="FFFF00"/>
                </a:solidFill>
              </a:rPr>
              <a:t> bit of </a:t>
            </a:r>
            <a:r>
              <a:rPr lang="en-US" sz="2400" b="1" dirty="0" smtClean="0">
                <a:solidFill>
                  <a:srgbClr val="FFFF00"/>
                </a:solidFill>
              </a:rPr>
              <a:t>FACT) </a:t>
            </a:r>
            <a:r>
              <a:rPr lang="en-US" sz="2400" dirty="0" smtClean="0"/>
              <a:t>Time extension and budget amendment requests must be submitted </a:t>
            </a:r>
            <a:r>
              <a:rPr lang="en-US" sz="2400" b="1" i="1" u="sng" dirty="0" smtClean="0"/>
              <a:t>at least</a:t>
            </a:r>
            <a:r>
              <a:rPr lang="en-US" sz="2400" dirty="0" smtClean="0"/>
              <a:t> 30 days prior to the end of the award period.  </a:t>
            </a:r>
          </a:p>
          <a:p>
            <a:r>
              <a:rPr lang="en-US" sz="2400" dirty="0" smtClean="0"/>
              <a:t>Any budget changes over 10% of that “line item” must be approved by the CRC </a:t>
            </a:r>
            <a:r>
              <a:rPr lang="en-US" sz="2400" b="1" i="1" u="sng" dirty="0" smtClean="0"/>
              <a:t>prior</a:t>
            </a:r>
            <a:r>
              <a:rPr lang="en-US" sz="2400" dirty="0" smtClean="0"/>
              <a:t> to the purchase/expenditure.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9" y="423604"/>
            <a:ext cx="9131601" cy="892148"/>
          </a:xfrm>
        </p:spPr>
        <p:txBody>
          <a:bodyPr/>
          <a:lstStyle/>
          <a:p>
            <a:pPr algn="ctr"/>
            <a:r>
              <a:rPr lang="en-US" altLang="en-US" dirty="0">
                <a:cs typeface="Arial" panose="020B0604020202020204" pitchFamily="34" charset="0"/>
              </a:rPr>
              <a:t>Office of Proposal </a:t>
            </a:r>
            <a:r>
              <a:rPr lang="en-US" altLang="en-US" dirty="0" smtClean="0">
                <a:cs typeface="Arial" panose="020B0604020202020204" pitchFamily="34" charset="0"/>
              </a:rPr>
              <a:t>Development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17133" y1="6600" x2="17133" y2="6600"/>
                        <a14:backgroundMark x1="82867" y1="7200" x2="82867" y2="7200"/>
                        <a14:backgroundMark x1="93867" y1="93333" x2="93867" y2="93333"/>
                        <a14:backgroundMark x1="24267" y1="95600" x2="24267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75" y="2212960"/>
            <a:ext cx="2095246" cy="2095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125" y="4582903"/>
            <a:ext cx="1443159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Beth Hodges</a:t>
            </a:r>
            <a:endParaRPr lang="en-US" sz="1600" dirty="0"/>
          </a:p>
        </p:txBody>
      </p:sp>
      <p:pic>
        <p:nvPicPr>
          <p:cNvPr id="1026" name="Picture 2" descr="beth-hod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4" y="2484719"/>
            <a:ext cx="1399030" cy="20985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ce-adkis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842" y="2484719"/>
            <a:ext cx="1398789" cy="20981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chel-goff-albritt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31" y="4061796"/>
            <a:ext cx="1357174" cy="2035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ke-mitchell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"/>
          <a:stretch/>
        </p:blipFill>
        <p:spPr bwMode="auto">
          <a:xfrm>
            <a:off x="5648315" y="4061796"/>
            <a:ext cx="1401280" cy="19968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89399" y="6097558"/>
            <a:ext cx="2268637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Rachel Goff-Albritton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12684" y="6097558"/>
            <a:ext cx="167254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Mike Mitchell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208965" y="4582903"/>
            <a:ext cx="167254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Grace Adkison</a:t>
            </a:r>
            <a:endParaRPr lang="en-US" sz="1600" dirty="0"/>
          </a:p>
        </p:txBody>
      </p:sp>
      <p:pic>
        <p:nvPicPr>
          <p:cNvPr id="1033" name="Picture 9" descr="Image result for monster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60" y="4364249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607870"/>
            <a:ext cx="7524003" cy="115989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The CRC is only geared to help faculty in the hard Sciences, not the Arts and Humanities.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47451" y="4021155"/>
            <a:ext cx="6973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MYTH  </a:t>
            </a:r>
            <a:r>
              <a:rPr lang="en-US" sz="2400" dirty="0" smtClean="0"/>
              <a:t>The CRC has a program specifically for the Arts and Humanities (AHPEG), as well as a review group within the Planning Grant (PG) program.  Most recent recipients of the Small Grants (SGP) have also been from the Arts and </a:t>
            </a:r>
            <a:r>
              <a:rPr lang="en-US" sz="2400" dirty="0" err="1" smtClean="0"/>
              <a:t>Humanties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09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it’s YOUR turn!</a:t>
            </a:r>
            <a:endParaRPr lang="en-US" dirty="0"/>
          </a:p>
        </p:txBody>
      </p:sp>
      <p:pic>
        <p:nvPicPr>
          <p:cNvPr id="2051" name="Picture 3" descr="Image result for monster clip art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665" y1="9129" x2="29665" y2="9129"/>
                        <a14:foregroundMark x1="31579" y1="2075" x2="31579" y2="2075"/>
                        <a14:foregroundMark x1="41627" y1="830" x2="41627" y2="830"/>
                        <a14:foregroundMark x1="36842" y1="21577" x2="36842" y2="21577"/>
                        <a14:foregroundMark x1="48325" y1="21577" x2="48325" y2="21577"/>
                        <a14:foregroundMark x1="56459" y1="11203" x2="56459" y2="11203"/>
                        <a14:foregroundMark x1="51675" y1="28216" x2="51675" y2="28216"/>
                        <a14:foregroundMark x1="29665" y1="12448" x2="29665" y2="12448"/>
                        <a14:foregroundMark x1="51196" y1="11618" x2="51196" y2="11618"/>
                        <a14:foregroundMark x1="33014" y1="28216" x2="33014" y2="28216"/>
                        <a14:foregroundMark x1="40191" y1="29046" x2="40191" y2="29046"/>
                        <a14:foregroundMark x1="44019" y1="28216" x2="44019" y2="28216"/>
                        <a14:foregroundMark x1="59809" y1="27801" x2="59809" y2="27801"/>
                        <a14:foregroundMark x1="27273" y1="27801" x2="27273" y2="27801"/>
                        <a14:foregroundMark x1="26794" y1="22407" x2="26794" y2="22407"/>
                        <a14:foregroundMark x1="32057" y1="22407" x2="32057" y2="22407"/>
                        <a14:foregroundMark x1="59809" y1="23237" x2="59809" y2="23237"/>
                        <a14:foregroundMark x1="52632" y1="21992" x2="52632" y2="21992"/>
                        <a14:foregroundMark x1="44976" y1="21992" x2="44976" y2="21992"/>
                        <a14:foregroundMark x1="51196" y1="2905" x2="51196" y2="2905"/>
                        <a14:foregroundMark x1="49282" y1="2075" x2="49282" y2="2075"/>
                        <a14:foregroundMark x1="51675" y1="2905" x2="51675" y2="2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8" y="849600"/>
            <a:ext cx="3641744" cy="420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60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3" y="1003402"/>
            <a:ext cx="8579493" cy="45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38146"/>
            <a:ext cx="2135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92D050"/>
                </a:solidFill>
                <a:cs typeface="Arial" panose="020B0604020202020204" pitchFamily="34" charset="0"/>
              </a:rPr>
              <a:t>OPD.FSU.EDU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6" y="124692"/>
            <a:ext cx="8711929" cy="60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0252" y="309709"/>
            <a:ext cx="8002927" cy="97045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Robust Website of Resources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5" y="2013820"/>
            <a:ext cx="8863377" cy="46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74" y="1031337"/>
            <a:ext cx="6683434" cy="575124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0252" y="0"/>
            <a:ext cx="8002927" cy="97045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Robust Website of Resources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732" r="-116"/>
          <a:stretch/>
        </p:blipFill>
        <p:spPr>
          <a:xfrm>
            <a:off x="58335" y="1645919"/>
            <a:ext cx="8977600" cy="39402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8688" y="76953"/>
            <a:ext cx="8002927" cy="97045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o</a:t>
            </a:r>
            <a:r>
              <a:rPr lang="en-US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pd.fsu.edu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88504"/>
            <a:ext cx="9143999" cy="970450"/>
          </a:xfrm>
        </p:spPr>
        <p:txBody>
          <a:bodyPr/>
          <a:lstStyle/>
          <a:p>
            <a:pPr algn="ctr"/>
            <a:r>
              <a:rPr lang="en-US" dirty="0" smtClean="0"/>
              <a:t>One-on-one Meetings </a:t>
            </a:r>
            <a:br>
              <a:rPr lang="en-US" dirty="0" smtClean="0"/>
            </a:br>
            <a:r>
              <a:rPr lang="en-US" dirty="0" smtClean="0"/>
              <a:t>with New Assistant Professors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66" y="2751875"/>
            <a:ext cx="8004065" cy="3636510"/>
          </a:xfrm>
        </p:spPr>
        <p:txBody>
          <a:bodyPr/>
          <a:lstStyle/>
          <a:p>
            <a:r>
              <a:rPr lang="en-US" dirty="0" smtClean="0"/>
              <a:t>Provide faculty with our grant resources and university contacts</a:t>
            </a:r>
          </a:p>
          <a:p>
            <a:r>
              <a:rPr lang="en-US" dirty="0"/>
              <a:t>I</a:t>
            </a:r>
            <a:r>
              <a:rPr lang="en-US" dirty="0" smtClean="0"/>
              <a:t>ntroduce them to our services</a:t>
            </a:r>
          </a:p>
          <a:p>
            <a:r>
              <a:rPr lang="en-US" dirty="0" smtClean="0"/>
              <a:t>Learn about their research </a:t>
            </a:r>
          </a:p>
          <a:p>
            <a:r>
              <a:rPr lang="en-US" dirty="0" smtClean="0"/>
              <a:t>Discuss the different roles and offices within the FSU research process</a:t>
            </a:r>
          </a:p>
          <a:p>
            <a:r>
              <a:rPr lang="en-US" dirty="0" smtClean="0"/>
              <a:t>Discuss their research- and grant-seeking goals and develop a plan</a:t>
            </a:r>
          </a:p>
          <a:p>
            <a:r>
              <a:rPr lang="en-US" dirty="0" smtClean="0"/>
              <a:t>Follow-up with second- and third- year assistant professors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406" y="2382543"/>
            <a:ext cx="392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one-on-ones, we…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7663"/>
            <a:ext cx="9144000" cy="970450"/>
          </a:xfrm>
        </p:spPr>
        <p:txBody>
          <a:bodyPr/>
          <a:lstStyle/>
          <a:p>
            <a:pPr algn="ctr"/>
            <a:r>
              <a:rPr lang="en-US" dirty="0" smtClean="0"/>
              <a:t>Finding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192" y="2202873"/>
            <a:ext cx="6434052" cy="4037888"/>
          </a:xfrm>
        </p:spPr>
        <p:txBody>
          <a:bodyPr>
            <a:normAutofit/>
          </a:bodyPr>
          <a:lstStyle/>
          <a:p>
            <a:r>
              <a:rPr lang="en-US" dirty="0" smtClean="0"/>
              <a:t>Funding Announcements</a:t>
            </a:r>
          </a:p>
          <a:p>
            <a:pPr lvl="1"/>
            <a:r>
              <a:rPr lang="en-US" dirty="0" smtClean="0"/>
              <a:t>FSU Research Newsletter (Back this Fall)</a:t>
            </a:r>
          </a:p>
          <a:p>
            <a:pPr lvl="1"/>
            <a:r>
              <a:rPr lang="en-US" dirty="0" smtClean="0"/>
              <a:t>OPD listserv (also event announcements)</a:t>
            </a:r>
            <a:endParaRPr lang="en-US" dirty="0"/>
          </a:p>
          <a:p>
            <a:pPr lvl="1"/>
            <a:r>
              <a:rPr lang="en-US" dirty="0" smtClean="0"/>
              <a:t>Deans, Directors, &amp; Department Chairs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College of Medicine </a:t>
            </a:r>
            <a:r>
              <a:rPr lang="en-US" dirty="0" smtClean="0"/>
              <a:t>listserv; College </a:t>
            </a:r>
            <a:r>
              <a:rPr lang="en-US" dirty="0"/>
              <a:t>of Education Funding Opportunities </a:t>
            </a:r>
            <a:r>
              <a:rPr lang="en-US" dirty="0" smtClean="0"/>
              <a:t>Database</a:t>
            </a:r>
            <a:r>
              <a:rPr lang="en-US" dirty="0"/>
              <a:t>;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Do You Know of Any Others?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Grants.gov targeted funding announcements to individual faculty based on their research topic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6" y="3493986"/>
            <a:ext cx="1677549" cy="18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1185</TotalTime>
  <Words>1036</Words>
  <Application>Microsoft Office PowerPoint</Application>
  <PresentationFormat>On-screen Show (4:3)</PresentationFormat>
  <Paragraphs>164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Courier New</vt:lpstr>
      <vt:lpstr>Trebuchet MS</vt:lpstr>
      <vt:lpstr>Wingdings</vt:lpstr>
      <vt:lpstr>Wingdings 2</vt:lpstr>
      <vt:lpstr>Quotable</vt:lpstr>
      <vt:lpstr>CRC + OPD Grants Update for Department Representatives</vt:lpstr>
      <vt:lpstr>What are the CRC and OPD?</vt:lpstr>
      <vt:lpstr>Office of Proposal Development</vt:lpstr>
      <vt:lpstr>PowerPoint Presentation</vt:lpstr>
      <vt:lpstr>Robust Website of Resources</vt:lpstr>
      <vt:lpstr>Robust Website of Resources</vt:lpstr>
      <vt:lpstr>opd.fsu.edu</vt:lpstr>
      <vt:lpstr>One-on-one Meetings  with New Assistant Professors</vt:lpstr>
      <vt:lpstr>Finding Funding</vt:lpstr>
      <vt:lpstr>Finding Funding</vt:lpstr>
      <vt:lpstr>Pivot</vt:lpstr>
      <vt:lpstr>Cyclical Grants Deadlines Calendar </vt:lpstr>
      <vt:lpstr>Limited Submissions Portal</vt:lpstr>
      <vt:lpstr>PowerPoint Presentation</vt:lpstr>
      <vt:lpstr>Successful Proposals</vt:lpstr>
      <vt:lpstr>Grant Writing Resource Library </vt:lpstr>
      <vt:lpstr>  Events/Workshops/Trainings</vt:lpstr>
      <vt:lpstr>Grant-related Workshops &amp; Events</vt:lpstr>
      <vt:lpstr>Topic-Based Collaborative Events</vt:lpstr>
      <vt:lpstr>Proposal Development</vt:lpstr>
      <vt:lpstr>Proposal Narrative Editing Support</vt:lpstr>
      <vt:lpstr>Large Proposal Assistance</vt:lpstr>
      <vt:lpstr>Council on Research and Creativity</vt:lpstr>
      <vt:lpstr>CRC – Policy Changes</vt:lpstr>
      <vt:lpstr>Common Myths</vt:lpstr>
      <vt:lpstr>Myth or Fact? </vt:lpstr>
      <vt:lpstr>Myth or Fact? </vt:lpstr>
      <vt:lpstr>Myth or Fact? </vt:lpstr>
      <vt:lpstr>Myth or Fact? </vt:lpstr>
      <vt:lpstr>Myth or Fact? </vt:lpstr>
      <vt:lpstr>Questions</vt:lpstr>
      <vt:lpstr>PowerPoint Presentation</vt:lpstr>
    </vt:vector>
  </TitlesOfParts>
  <Company>Florida State University (RSCH)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CRC + OPD Grants Update for Department Representatives</dc:title>
  <dc:creator>Grace Adkison</dc:creator>
  <cp:lastModifiedBy>Grace Adkison</cp:lastModifiedBy>
  <cp:revision>92</cp:revision>
  <dcterms:created xsi:type="dcterms:W3CDTF">2018-07-11T19:10:25Z</dcterms:created>
  <dcterms:modified xsi:type="dcterms:W3CDTF">2018-08-09T13:46:17Z</dcterms:modified>
</cp:coreProperties>
</file>