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4" r:id="rId2"/>
    <p:sldMasterId id="2147483686" r:id="rId3"/>
    <p:sldMasterId id="2147483698" r:id="rId4"/>
  </p:sldMasterIdLst>
  <p:notesMasterIdLst>
    <p:notesMasterId r:id="rId26"/>
  </p:notesMasterIdLst>
  <p:sldIdLst>
    <p:sldId id="256" r:id="rId5"/>
    <p:sldId id="264" r:id="rId6"/>
    <p:sldId id="257" r:id="rId7"/>
    <p:sldId id="292" r:id="rId8"/>
    <p:sldId id="286" r:id="rId9"/>
    <p:sldId id="289" r:id="rId10"/>
    <p:sldId id="290" r:id="rId11"/>
    <p:sldId id="291" r:id="rId12"/>
    <p:sldId id="293" r:id="rId13"/>
    <p:sldId id="287" r:id="rId14"/>
    <p:sldId id="275" r:id="rId15"/>
    <p:sldId id="277" r:id="rId16"/>
    <p:sldId id="294" r:id="rId17"/>
    <p:sldId id="288" r:id="rId18"/>
    <p:sldId id="278" r:id="rId19"/>
    <p:sldId id="279" r:id="rId20"/>
    <p:sldId id="280" r:id="rId21"/>
    <p:sldId id="281" r:id="rId22"/>
    <p:sldId id="282" r:id="rId23"/>
    <p:sldId id="283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E"/>
    <a:srgbClr val="B9B9D1"/>
    <a:srgbClr val="333399"/>
    <a:srgbClr val="55558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6265" autoAdjust="0"/>
  </p:normalViewPr>
  <p:slideViewPr>
    <p:cSldViewPr snapToGrid="0">
      <p:cViewPr varScale="1">
        <p:scale>
          <a:sx n="121" d="100"/>
          <a:sy n="12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5D00-4605-445D-9568-30CB51CFBD3C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63313-E544-4290-98C3-F6F042D2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C16C5-44E9-40DC-8EFF-2952D2C96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49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C16C5-44E9-40DC-8EFF-2952D2C96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54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C16C5-44E9-40DC-8EFF-2952D2C96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58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Roxanne = science education/research specifically qualitative/research on what prevents marginalized populations from persisting at various levels of STEM pipeline.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 = science education/teacher training/mentoring + commitment to diversity through recruitment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Carlos = science education/teacher training/middle school focus + commitment to diversity through work with Title I schools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 = statistical analysis/evaluation/mentoring at the higher education level + commitment to diversity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61DC-CA39-134D-B649-300C810598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97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61DC-CA39-134D-B649-300C810598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7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buSzPct val="60000"/>
              <a:buBlip>
                <a:blip r:embed="rId3"/>
              </a:buBlip>
            </a:pPr>
            <a:r>
              <a:rPr lang="en-US" sz="3000" dirty="0" smtClean="0">
                <a:solidFill>
                  <a:schemeClr val="accent3"/>
                </a:solidFill>
                <a:latin typeface="Arial"/>
                <a:cs typeface="Arial"/>
              </a:rPr>
              <a:t>Making the </a:t>
            </a:r>
            <a:r>
              <a:rPr lang="en-US" sz="3000" dirty="0" err="1" smtClean="0">
                <a:solidFill>
                  <a:schemeClr val="accent3"/>
                </a:solidFill>
                <a:latin typeface="Arial"/>
                <a:cs typeface="Arial"/>
              </a:rPr>
              <a:t>MagLab</a:t>
            </a:r>
            <a:r>
              <a:rPr lang="en-US" sz="3000" dirty="0" smtClean="0">
                <a:solidFill>
                  <a:schemeClr val="accent3"/>
                </a:solidFill>
                <a:latin typeface="Arial"/>
                <a:cs typeface="Arial"/>
              </a:rPr>
              <a:t> an annual destination for all 5</a:t>
            </a:r>
            <a:r>
              <a:rPr lang="en-US" sz="3000" baseline="30000" dirty="0" smtClean="0">
                <a:solidFill>
                  <a:schemeClr val="accent3"/>
                </a:solidFill>
                <a:latin typeface="Arial"/>
                <a:cs typeface="Arial"/>
              </a:rPr>
              <a:t>th</a:t>
            </a:r>
            <a:r>
              <a:rPr lang="en-US" sz="3000" dirty="0" smtClean="0">
                <a:solidFill>
                  <a:schemeClr val="accent3"/>
                </a:solidFill>
                <a:latin typeface="Arial"/>
                <a:cs typeface="Arial"/>
              </a:rPr>
              <a:t> grade classes in Leon County</a:t>
            </a:r>
          </a:p>
          <a:p>
            <a:pPr marL="800100" lvl="1" indent="-342900" algn="l">
              <a:buSzPct val="60000"/>
              <a:buBlip>
                <a:blip r:embed="rId3"/>
              </a:buBlip>
            </a:pPr>
            <a:r>
              <a:rPr lang="en-US" sz="2600" dirty="0" smtClean="0">
                <a:solidFill>
                  <a:schemeClr val="accent3"/>
                </a:solidFill>
                <a:latin typeface="Arial"/>
                <a:cs typeface="Arial"/>
              </a:rPr>
              <a:t>24 Elementary schools each (&gt;1000 students)</a:t>
            </a:r>
          </a:p>
          <a:p>
            <a:pPr marL="800100" lvl="1" indent="-342900" algn="l">
              <a:buSzPct val="60000"/>
              <a:buBlip>
                <a:blip r:embed="rId3"/>
              </a:buBlip>
            </a:pPr>
            <a:r>
              <a:rPr lang="en-US" sz="2600" dirty="0" smtClean="0">
                <a:solidFill>
                  <a:schemeClr val="accent3"/>
                </a:solidFill>
                <a:latin typeface="Arial"/>
                <a:cs typeface="Arial"/>
              </a:rPr>
              <a:t>Connecting </a:t>
            </a:r>
            <a:r>
              <a:rPr lang="en-US" sz="2600" dirty="0" err="1" smtClean="0">
                <a:solidFill>
                  <a:schemeClr val="accent3"/>
                </a:solidFill>
                <a:latin typeface="Arial"/>
                <a:cs typeface="Arial"/>
              </a:rPr>
              <a:t>MagLab</a:t>
            </a:r>
            <a:r>
              <a:rPr lang="en-US" sz="2600" dirty="0" smtClean="0">
                <a:solidFill>
                  <a:schemeClr val="accent3"/>
                </a:solidFill>
                <a:latin typeface="Arial"/>
                <a:cs typeface="Arial"/>
              </a:rPr>
              <a:t> science directly with science lesson plans for teachers</a:t>
            </a:r>
          </a:p>
          <a:p>
            <a:pPr marL="342900" lvl="0" indent="-342900" algn="l">
              <a:buSzPct val="60000"/>
              <a:buBlip>
                <a:blip r:embed="rId3"/>
              </a:buBlip>
            </a:pPr>
            <a:r>
              <a:rPr lang="en-US" sz="3000" dirty="0" err="1" smtClean="0">
                <a:solidFill>
                  <a:schemeClr val="accent3"/>
                </a:solidFill>
                <a:latin typeface="Arial"/>
                <a:cs typeface="Arial"/>
              </a:rPr>
              <a:t>MagLab</a:t>
            </a:r>
            <a:r>
              <a:rPr lang="en-US" sz="3000" dirty="0" smtClean="0">
                <a:solidFill>
                  <a:schemeClr val="accent3"/>
                </a:solidFill>
                <a:latin typeface="Arial"/>
                <a:cs typeface="Arial"/>
              </a:rPr>
              <a:t> partnerships with local Title I elementary and middle school and science and technology focused elementary and middle school</a:t>
            </a:r>
          </a:p>
          <a:p>
            <a:pPr marL="800100" lvl="1" indent="-342900" algn="l">
              <a:buSzPct val="60000"/>
              <a:buBlip>
                <a:blip r:embed="rId3"/>
              </a:buBlip>
            </a:pPr>
            <a:r>
              <a:rPr lang="en-US" sz="2600" dirty="0" smtClean="0">
                <a:solidFill>
                  <a:schemeClr val="accent3"/>
                </a:solidFill>
                <a:latin typeface="Arial"/>
                <a:cs typeface="Arial"/>
              </a:rPr>
              <a:t>This would connect specific state standards (e.g. magnetism) with </a:t>
            </a:r>
            <a:r>
              <a:rPr lang="en-US" sz="2600" dirty="0" err="1" smtClean="0">
                <a:solidFill>
                  <a:schemeClr val="accent3"/>
                </a:solidFill>
                <a:latin typeface="Arial"/>
                <a:cs typeface="Arial"/>
              </a:rPr>
              <a:t>MagLab</a:t>
            </a:r>
            <a:r>
              <a:rPr lang="en-US" sz="2600" dirty="0" smtClean="0">
                <a:solidFill>
                  <a:schemeClr val="accent3"/>
                </a:solidFill>
                <a:latin typeface="Arial"/>
                <a:cs typeface="Arial"/>
              </a:rPr>
              <a:t> specific examples and content.</a:t>
            </a:r>
          </a:p>
          <a:p>
            <a:pPr marL="800100" lvl="1" indent="-342900" algn="l">
              <a:buSzPct val="60000"/>
              <a:buBlip>
                <a:blip r:embed="rId3"/>
              </a:buBlip>
            </a:pPr>
            <a:r>
              <a:rPr lang="en-US" sz="2600" dirty="0" smtClean="0">
                <a:solidFill>
                  <a:schemeClr val="accent3"/>
                </a:solidFill>
                <a:latin typeface="Arial"/>
                <a:cs typeface="Arial"/>
              </a:rPr>
              <a:t>This would connect students at these schools with scientists at the </a:t>
            </a:r>
            <a:r>
              <a:rPr lang="en-US" sz="2600" dirty="0" err="1" smtClean="0">
                <a:solidFill>
                  <a:schemeClr val="accent3"/>
                </a:solidFill>
                <a:latin typeface="Arial"/>
                <a:cs typeface="Arial"/>
              </a:rPr>
              <a:t>MagLab</a:t>
            </a:r>
            <a:r>
              <a:rPr lang="en-US" sz="2600" dirty="0" smtClean="0">
                <a:solidFill>
                  <a:schemeClr val="accent3"/>
                </a:solidFill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61DC-CA39-134D-B649-300C810598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7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61DC-CA39-134D-B649-300C810598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4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Per the NSF  2010 Program User-Friendly Handbook for Program Evaluation , performance indicators are used to measure how well our programs are reaching the broader impact goals of the lab.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61DC-CA39-134D-B649-300C810598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81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C742-262C-E04F-8CDC-A4E5E5BBD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80ACA-9F0F-1649-9AD0-2F204235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91B7-79F9-974E-8065-B1CB43B2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C7DA1-19C7-AD46-9719-6F64AF3B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AC618-3453-5749-8F13-3E4D2810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54AA-22B3-454B-92F7-527680AB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F1B9-6D26-D443-85A9-93082631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D977F-A648-BF4A-8ABF-43D7112E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5F049-51A4-5C43-A4FD-12C40D16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66B4-3075-BC4E-9BA8-D768663B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6BA8-55C8-1144-98DD-4E6FBC04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30525-F1EB-DF44-8464-60BE802F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D3996-6782-C04D-B2A2-759E9AA7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76A9-EC57-0749-B031-77E7E00C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B8856-41BC-7948-8B75-62D1F9D2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2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0DA0-95B2-A841-BD3F-F2E7B815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4598-E19F-D544-92DE-953DF88BB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6E152-1EFA-ED47-B195-815CCCE4E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75EF6-B67D-BF4C-8598-079CDD02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85E1B-6942-1341-A431-BE9E0A44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CABA6-E235-344F-84EE-950E50B4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07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0BC2-8BA2-CF49-ADAE-FE5CFA5A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9E914-E9F4-5C4D-9209-9A85FF4D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3F7AE-BAA1-6943-8F5E-1A170D75C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A269D-3D40-5C4E-A972-380D53A38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AA9DE-0954-E246-B778-BDE983B18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9777B-D6AF-4C42-BDE8-68353DA0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A177F-920D-3947-BBDE-8EDEA74C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FFBA5-ABA2-CD48-B1E6-A2B8E892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8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4ED8-8179-4F47-B569-A13B364B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34405-FA39-834D-B291-A4136477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77C9E-757C-AC44-8780-27DC914F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B6F36-F4EB-CF46-9FDB-8BE8890A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2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65CA8-7C44-5E40-88C6-F0528689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D3F8D-0DF5-414B-8B38-510B3844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78F94-0360-A54E-9222-27FAB1C4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4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2617-E41F-9747-8608-5B1C0A01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7347-9FE9-4241-A32C-C291ECF3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877E8-6A3E-7B46-9ECE-6616AEBDA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CA466-F445-E24B-9C6E-3E3A1F2F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5BE0C-6967-3F48-B2EB-2577709D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49C31-9B4F-A341-9F44-7C22EE63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5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6DCB-6D0D-CF45-8A14-699850C8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BFE61-C582-D34D-8CC8-9F4928F08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70ECD-8109-3A4E-AE3E-64C4B072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F6757-E785-8A4F-A435-AAE8029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1CC96-752A-1C4D-86DA-F294F65C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4A138-1F52-D64A-89BA-049048D6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580E-40AA-A346-AB6E-1CEC5018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64119-6A30-4345-9BB6-6E22A1E80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0EC60-1478-2E42-BC91-60AE18D3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EF1C3-8AE9-614C-B5E4-A4C3A9B4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1E7B-6743-9B41-87A5-BBAB07F8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8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D58F2-AE32-C84D-8C17-369799FA3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CD901-8186-7844-A790-426EF494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1450-DC5C-A344-93B7-C5220A99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0A24-B51D-3249-A616-F2FEC671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7C51F-84C1-654D-80B7-8C0D041B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1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1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0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2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4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5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0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8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9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07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5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5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0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31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18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6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1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42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9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FBA5D-86F8-5743-BB04-372BE152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822DE-29A2-E345-81C4-FBB12D824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C0C53-785C-D347-96D1-2958B9A19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A6FF-FEF2-2242-84B8-72FE16E51AA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E6AC1-95C4-1A42-9B3E-AFCD26E18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B1B08-389F-0941-8CF1-BCF7B0A8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ADED-BB11-F741-B974-FDAC652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This is a Sub-title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92712-4033-AF4E-BC25-51FBFAE865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ABC0-8347-2E43-BB51-30B34705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rgbClr val="3C336F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Clr>
          <a:srgbClr val="3C336F"/>
        </a:buClr>
        <a:buSzPct val="90000"/>
        <a:buFont typeface="Wingdings" charset="2"/>
        <a:buNone/>
        <a:defRPr sz="5333" kern="1200" baseline="0">
          <a:solidFill>
            <a:srgbClr val="636165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Wingdings" charset="2"/>
        <a:buChar char="§"/>
        <a:defRPr sz="37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Wingdings" charset="2"/>
        <a:buChar char="§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Wingdings" charset="2"/>
        <a:buChar char="§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8E2AAD-4060-4DF9-BB4C-232A00678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E69464-A5B5-48AA-9A35-E60E0E12EB66}" type="datetimeFigureOut">
              <a:rPr lang="en-US" smtClean="0"/>
              <a:t>3/26/2019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br>
              <a:rPr lang="en-US" dirty="0" smtClean="0"/>
            </a:br>
            <a:r>
              <a:rPr lang="en-US" dirty="0" smtClean="0"/>
              <a:t>Research &amp; Education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Office of proposal development</a:t>
            </a:r>
          </a:p>
          <a:p>
            <a:r>
              <a:rPr lang="en-US" dirty="0" smtClean="0"/>
              <a:t>Florida state university </a:t>
            </a:r>
          </a:p>
          <a:p>
            <a:r>
              <a:rPr lang="en-US" dirty="0" smtClean="0"/>
              <a:t>March 26,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Dr. Austin Mast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sz="3000" dirty="0">
                <a:solidFill>
                  <a:srgbClr val="EBEBEB"/>
                </a:solidFill>
              </a:rPr>
              <a:t>Department of Biological Science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545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6;p78">
            <a:extLst>
              <a:ext uri="{FF2B5EF4-FFF2-40B4-BE49-F238E27FC236}">
                <a16:creationId xmlns:a16="http://schemas.microsoft.com/office/drawing/2014/main" id="{36F02000-B632-E046-BE44-A9B4186998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1901" y="424944"/>
            <a:ext cx="657225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67;p78">
            <a:extLst>
              <a:ext uri="{FF2B5EF4-FFF2-40B4-BE49-F238E27FC236}">
                <a16:creationId xmlns:a16="http://schemas.microsoft.com/office/drawing/2014/main" id="{A2CCD8EA-7811-2841-AE54-EB7AB19C8C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13" y="5716537"/>
            <a:ext cx="2320075" cy="4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61;p77">
            <a:extLst>
              <a:ext uri="{FF2B5EF4-FFF2-40B4-BE49-F238E27FC236}">
                <a16:creationId xmlns:a16="http://schemas.microsoft.com/office/drawing/2014/main" id="{A68F0EAD-EB4C-D24C-A9D1-FAAB87FB383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642" y="5278100"/>
            <a:ext cx="1401737" cy="13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0;p82">
            <a:extLst>
              <a:ext uri="{FF2B5EF4-FFF2-40B4-BE49-F238E27FC236}">
                <a16:creationId xmlns:a16="http://schemas.microsoft.com/office/drawing/2014/main" id="{EFB5625A-91D4-E54D-8752-F9C6EC14E8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3817" y="5359062"/>
            <a:ext cx="8858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16ED0-1160-FE48-98A2-DCB90509F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405" y="5359062"/>
            <a:ext cx="1147488" cy="1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07904-9A20-D44B-A06E-CC2329776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573" y="5616406"/>
            <a:ext cx="2191712" cy="6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058D6A9-9AAC-2D49-A712-80749F0C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86" y="128588"/>
            <a:ext cx="8100927" cy="65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94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rgbClr val="EBEBEB"/>
                </a:solidFill>
              </a:rPr>
              <a:t>Dr. Roxanne Hughes </a:t>
            </a:r>
            <a:br>
              <a:rPr lang="en-US" sz="5000" dirty="0" smtClean="0">
                <a:solidFill>
                  <a:srgbClr val="EBEBEB"/>
                </a:solidFill>
              </a:rPr>
            </a:br>
            <a:r>
              <a:rPr lang="en-US" sz="5000" dirty="0" smtClean="0">
                <a:solidFill>
                  <a:srgbClr val="EBEBEB"/>
                </a:solidFill>
              </a:rPr>
              <a:t>&amp; </a:t>
            </a:r>
            <a:r>
              <a:rPr lang="en-US" sz="5000" dirty="0">
                <a:solidFill>
                  <a:srgbClr val="EBEBEB"/>
                </a:solidFill>
              </a:rPr>
              <a:t>Kari Roberts</a:t>
            </a:r>
            <a:r>
              <a:rPr lang="en-US" dirty="0">
                <a:solidFill>
                  <a:srgbClr val="EBEBEB"/>
                </a:solidFill>
              </a:rPr>
              <a:t/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sz="3000" dirty="0">
                <a:solidFill>
                  <a:srgbClr val="EBEBEB"/>
                </a:solidFill>
              </a:rPr>
              <a:t>Center for Integrating Research &amp; Learning</a:t>
            </a:r>
            <a:r>
              <a:rPr lang="en-US" dirty="0">
                <a:solidFill>
                  <a:srgbClr val="EBEBEB"/>
                </a:solidFill>
              </a:rPr>
              <a:t/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sz="3000" dirty="0">
                <a:solidFill>
                  <a:srgbClr val="EBEBEB"/>
                </a:solidFill>
              </a:rPr>
              <a:t>National High Magnetic Field Laboratory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35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2193790"/>
            <a:ext cx="12191999" cy="3252199"/>
          </a:xfrm>
          <a:prstGeom prst="rect">
            <a:avLst/>
          </a:prstGeom>
          <a:solidFill>
            <a:srgbClr val="3C31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71279" y="3892217"/>
            <a:ext cx="10822608" cy="15867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85">
              <a:buNone/>
            </a:pPr>
            <a:endParaRPr lang="en-US" sz="4267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2483" y="2226770"/>
            <a:ext cx="9620200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5333" b="1" dirty="0">
                <a:solidFill>
                  <a:prstClr val="white"/>
                </a:solidFill>
                <a:latin typeface="Arial"/>
                <a:cs typeface="Arial"/>
              </a:rPr>
              <a:t>Education and Outreach: Examples of Broader Impacts</a:t>
            </a:r>
          </a:p>
        </p:txBody>
      </p:sp>
      <p:pic>
        <p:nvPicPr>
          <p:cNvPr id="15" name="Picture 14" descr="NationalMagLab_FullName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517" y="17826"/>
            <a:ext cx="5687659" cy="217596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182583" y="5757986"/>
            <a:ext cx="0" cy="829612"/>
          </a:xfrm>
          <a:prstGeom prst="line">
            <a:avLst/>
          </a:prstGeom>
          <a:ln>
            <a:solidFill>
              <a:srgbClr val="3C336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eal_of_Florida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505" y="5637693"/>
            <a:ext cx="1019399" cy="1019399"/>
          </a:xfrm>
          <a:prstGeom prst="rect">
            <a:avLst/>
          </a:prstGeom>
        </p:spPr>
      </p:pic>
      <p:pic>
        <p:nvPicPr>
          <p:cNvPr id="20" name="Picture 19" descr="nsf-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80" y="5511947"/>
            <a:ext cx="1233472" cy="1233472"/>
          </a:xfrm>
          <a:prstGeom prst="rect">
            <a:avLst/>
          </a:prstGeom>
        </p:spPr>
      </p:pic>
      <p:pic>
        <p:nvPicPr>
          <p:cNvPr id="21" name="Picture 20" descr="FSU_Seal_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119" y="5601861"/>
            <a:ext cx="1096420" cy="1096420"/>
          </a:xfrm>
          <a:prstGeom prst="rect">
            <a:avLst/>
          </a:prstGeom>
        </p:spPr>
      </p:pic>
      <p:pic>
        <p:nvPicPr>
          <p:cNvPr id="22" name="Picture 21" descr="Vertical_Signature_Blue.ep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787" y="5731778"/>
            <a:ext cx="868295" cy="861767"/>
          </a:xfrm>
          <a:prstGeom prst="rect">
            <a:avLst/>
          </a:prstGeom>
        </p:spPr>
      </p:pic>
      <p:pic>
        <p:nvPicPr>
          <p:cNvPr id="23" name="Picture 22" descr="lalrg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449" y="5728434"/>
            <a:ext cx="2192839" cy="7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40763"/>
            <a:ext cx="12201389" cy="1252885"/>
          </a:xfrm>
          <a:prstGeom prst="rect">
            <a:avLst/>
          </a:prstGeom>
          <a:solidFill>
            <a:srgbClr val="3C33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3C317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87" y="209269"/>
            <a:ext cx="9850783" cy="8515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3C3170"/>
                </a:solidFill>
              </a:rPr>
              <a:t>Expertise of Education Staff</a:t>
            </a:r>
            <a:endParaRPr lang="en-US" dirty="0">
              <a:solidFill>
                <a:srgbClr val="3C317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9" y="5612855"/>
            <a:ext cx="12201621" cy="45719"/>
          </a:xfrm>
          <a:prstGeom prst="rect">
            <a:avLst/>
          </a:prstGeom>
          <a:solidFill>
            <a:srgbClr val="636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BA0C28"/>
              </a:solidFill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053" y="1102833"/>
            <a:ext cx="11954095" cy="4496068"/>
          </a:xfrm>
          <a:prstGeom prst="rect">
            <a:avLst/>
          </a:prstGeom>
        </p:spPr>
        <p:txBody>
          <a:bodyPr vert="horz" lIns="121920" tIns="60960" rIns="121920" bIns="6096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 defTabSz="609585">
              <a:buSzPct val="60000"/>
              <a:buBlip>
                <a:blip r:embed="rId3"/>
              </a:buBlip>
            </a:pPr>
            <a:r>
              <a:rPr lang="en-US" sz="4000" dirty="0">
                <a:solidFill>
                  <a:srgbClr val="141313"/>
                </a:solidFill>
                <a:latin typeface="Arial"/>
                <a:cs typeface="Arial"/>
              </a:rPr>
              <a:t>Roxanne Hughes: Director of the CIRL</a:t>
            </a:r>
          </a:p>
          <a:p>
            <a:pPr marL="1066773" lvl="1" indent="-457189" algn="l" defTabSz="609585">
              <a:buSzPct val="60000"/>
              <a:buBlip>
                <a:blip r:embed="rId3"/>
              </a:buBlip>
            </a:pPr>
            <a:r>
              <a:rPr lang="en-US" sz="3467" dirty="0">
                <a:solidFill>
                  <a:srgbClr val="141313"/>
                </a:solidFill>
                <a:latin typeface="Arial"/>
                <a:cs typeface="Arial"/>
              </a:rPr>
              <a:t>Science education research, specifically research on the persistence and lack thereof of marginalized groups</a:t>
            </a:r>
          </a:p>
          <a:p>
            <a:pPr marL="457189" indent="-457189" algn="l" defTabSz="609585">
              <a:buSzPct val="60000"/>
              <a:buBlip>
                <a:blip r:embed="rId3"/>
              </a:buBlip>
            </a:pPr>
            <a:r>
              <a:rPr lang="en-US" sz="4000" dirty="0">
                <a:solidFill>
                  <a:srgbClr val="141313"/>
                </a:solidFill>
                <a:latin typeface="Arial"/>
                <a:cs typeface="Arial"/>
              </a:rPr>
              <a:t>Jose Sanchez: Director of REU, RET, and Internship</a:t>
            </a:r>
          </a:p>
          <a:p>
            <a:pPr marL="1066773" lvl="1" indent="-457189" algn="l" defTabSz="609585">
              <a:buSzPct val="60000"/>
              <a:buBlip>
                <a:blip r:embed="rId3"/>
              </a:buBlip>
            </a:pPr>
            <a:r>
              <a:rPr lang="en-US" sz="3467" dirty="0">
                <a:solidFill>
                  <a:srgbClr val="141313"/>
                </a:solidFill>
                <a:latin typeface="Arial"/>
                <a:cs typeface="Arial"/>
              </a:rPr>
              <a:t>Physics education, teacher pedagogy, mentoring at the higher education level</a:t>
            </a:r>
          </a:p>
          <a:p>
            <a:pPr marL="457189" indent="-457189" algn="l" defTabSz="609585">
              <a:buSzPct val="60000"/>
              <a:buBlip>
                <a:blip r:embed="rId3"/>
              </a:buBlip>
            </a:pPr>
            <a:r>
              <a:rPr lang="en-US" sz="4000" dirty="0">
                <a:solidFill>
                  <a:srgbClr val="141313"/>
                </a:solidFill>
                <a:latin typeface="Arial"/>
                <a:cs typeface="Arial"/>
              </a:rPr>
              <a:t>Carlos Villa: Director of Kindergarten-12</a:t>
            </a:r>
            <a:r>
              <a:rPr lang="en-US" sz="4000" baseline="30000" dirty="0">
                <a:solidFill>
                  <a:srgbClr val="141313"/>
                </a:solidFill>
                <a:latin typeface="Arial"/>
                <a:cs typeface="Arial"/>
              </a:rPr>
              <a:t>th</a:t>
            </a:r>
            <a:r>
              <a:rPr lang="en-US" sz="4000" dirty="0">
                <a:solidFill>
                  <a:srgbClr val="141313"/>
                </a:solidFill>
                <a:latin typeface="Arial"/>
                <a:cs typeface="Arial"/>
              </a:rPr>
              <a:t> grade Outreach</a:t>
            </a:r>
          </a:p>
          <a:p>
            <a:pPr marL="1066773" lvl="1" indent="-457189" algn="l" defTabSz="609585">
              <a:buSzPct val="60000"/>
              <a:buBlip>
                <a:blip r:embed="rId3"/>
              </a:buBlip>
            </a:pPr>
            <a:r>
              <a:rPr lang="en-US" sz="3467" dirty="0">
                <a:solidFill>
                  <a:srgbClr val="141313"/>
                </a:solidFill>
                <a:latin typeface="Arial"/>
                <a:cs typeface="Arial"/>
              </a:rPr>
              <a:t>Physical science informal education, teacher pedagogy, middle school focus</a:t>
            </a:r>
          </a:p>
          <a:p>
            <a:pPr marL="457189" indent="-457189" algn="l" defTabSz="609585">
              <a:buSzPct val="60000"/>
              <a:buBlip>
                <a:blip r:embed="rId3"/>
              </a:buBlip>
            </a:pPr>
            <a:r>
              <a:rPr lang="en-US" sz="4000" dirty="0">
                <a:solidFill>
                  <a:srgbClr val="141313"/>
                </a:solidFill>
                <a:latin typeface="Arial"/>
                <a:cs typeface="Arial"/>
              </a:rPr>
              <a:t>Kari Roberts: Director of Evaluation  </a:t>
            </a:r>
          </a:p>
          <a:p>
            <a:pPr marL="990575" lvl="1" indent="-380990" algn="l" defTabSz="609585">
              <a:buSzPct val="60000"/>
              <a:buBlip>
                <a:blip r:embed="rId3"/>
              </a:buBlip>
            </a:pPr>
            <a:r>
              <a:rPr lang="en-US" sz="3200" dirty="0">
                <a:solidFill>
                  <a:srgbClr val="141313"/>
                </a:solidFill>
                <a:latin typeface="Arial"/>
                <a:cs typeface="Arial"/>
              </a:rPr>
              <a:t>Statistical analysis, evaluation, and mentoring at the higher education level</a:t>
            </a:r>
          </a:p>
          <a:p>
            <a:pPr marL="380990" indent="-380990" algn="l" defTabSz="609585">
              <a:buSzPct val="60000"/>
              <a:buBlip>
                <a:blip r:embed="rId3"/>
              </a:buBlip>
            </a:pPr>
            <a:r>
              <a:rPr lang="en-US" sz="3733" dirty="0">
                <a:solidFill>
                  <a:srgbClr val="141313"/>
                </a:solidFill>
                <a:latin typeface="Arial"/>
                <a:cs typeface="Arial"/>
              </a:rPr>
              <a:t>All have a commitment to diversity and inclusion.</a:t>
            </a:r>
          </a:p>
          <a:p>
            <a:pPr marL="4648084" lvl="7" indent="-380990" algn="l" defTabSz="609585">
              <a:buSzPct val="60000"/>
              <a:buBlip>
                <a:blip r:embed="rId3"/>
              </a:buBlip>
            </a:pPr>
            <a:r>
              <a:rPr lang="en-US" sz="3067" dirty="0">
                <a:solidFill>
                  <a:srgbClr val="141313"/>
                </a:solidFill>
                <a:latin typeface="Arial"/>
                <a:cs typeface="Arial"/>
              </a:rPr>
              <a:t>This combination results in programs that build our STEM workforce beginning at the K-12 level and continuing into college, graduate school, and the postdoc.</a:t>
            </a:r>
          </a:p>
        </p:txBody>
      </p:sp>
      <p:pic>
        <p:nvPicPr>
          <p:cNvPr id="11" name="Picture 10" descr="Pattern_whit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5" y="5644145"/>
            <a:ext cx="6110281" cy="1202355"/>
          </a:xfrm>
          <a:prstGeom prst="rect">
            <a:avLst/>
          </a:prstGeom>
        </p:spPr>
      </p:pic>
      <p:pic>
        <p:nvPicPr>
          <p:cNvPr id="12" name="Picture 11" descr="Pattern_whit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866" y="5644145"/>
            <a:ext cx="6110281" cy="1202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79" y="5070977"/>
            <a:ext cx="1626656" cy="1822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17" y="5073180"/>
            <a:ext cx="1611543" cy="1804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26" y="5070977"/>
            <a:ext cx="1436993" cy="18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87" y="-22761"/>
            <a:ext cx="11591235" cy="851500"/>
          </a:xfrm>
        </p:spPr>
        <p:txBody>
          <a:bodyPr>
            <a:noAutofit/>
          </a:bodyPr>
          <a:lstStyle/>
          <a:p>
            <a:pPr algn="l"/>
            <a:r>
              <a:rPr lang="en-US" sz="4267" dirty="0">
                <a:solidFill>
                  <a:srgbClr val="3C3170"/>
                </a:solidFill>
              </a:rPr>
              <a:t>Broadening Participation for K-12 students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49" y="5612855"/>
            <a:ext cx="12201621" cy="45719"/>
          </a:xfrm>
          <a:prstGeom prst="rect">
            <a:avLst/>
          </a:prstGeom>
          <a:solidFill>
            <a:srgbClr val="636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BA0C28"/>
              </a:solidFill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3687" y="1254540"/>
            <a:ext cx="12058460" cy="43022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9585">
              <a:buSzPct val="60000"/>
            </a:pPr>
            <a:endParaRPr lang="en-US" sz="3467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1" name="Picture 10" descr="Pattern_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5" y="5644145"/>
            <a:ext cx="6110281" cy="1202355"/>
          </a:xfrm>
          <a:prstGeom prst="rect">
            <a:avLst/>
          </a:prstGeom>
        </p:spPr>
      </p:pic>
      <p:pic>
        <p:nvPicPr>
          <p:cNvPr id="12" name="Picture 11" descr="Pattern_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866" y="5644145"/>
            <a:ext cx="6110281" cy="12023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67258"/>
              </p:ext>
            </p:extLst>
          </p:nvPr>
        </p:nvGraphicFramePr>
        <p:xfrm>
          <a:off x="-232" y="1041490"/>
          <a:ext cx="12201703" cy="5829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240">
                  <a:extLst>
                    <a:ext uri="{9D8B030D-6E8A-4147-A177-3AD203B41FA5}">
                      <a16:colId xmlns:a16="http://schemas.microsoft.com/office/drawing/2014/main" val="3794950704"/>
                    </a:ext>
                  </a:extLst>
                </a:gridCol>
                <a:gridCol w="3492927">
                  <a:extLst>
                    <a:ext uri="{9D8B030D-6E8A-4147-A177-3AD203B41FA5}">
                      <a16:colId xmlns:a16="http://schemas.microsoft.com/office/drawing/2014/main" val="2594663893"/>
                    </a:ext>
                  </a:extLst>
                </a:gridCol>
                <a:gridCol w="3430144">
                  <a:extLst>
                    <a:ext uri="{9D8B030D-6E8A-4147-A177-3AD203B41FA5}">
                      <a16:colId xmlns:a16="http://schemas.microsoft.com/office/drawing/2014/main" val="3177567282"/>
                    </a:ext>
                  </a:extLst>
                </a:gridCol>
                <a:gridCol w="4612392">
                  <a:extLst>
                    <a:ext uri="{9D8B030D-6E8A-4147-A177-3AD203B41FA5}">
                      <a16:colId xmlns:a16="http://schemas.microsoft.com/office/drawing/2014/main" val="2732519588"/>
                    </a:ext>
                  </a:extLst>
                </a:gridCol>
              </a:tblGrid>
              <a:tr h="70061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K-12 Educational</a:t>
                      </a:r>
                      <a:r>
                        <a:rPr lang="en-US" sz="2100" baseline="0" dirty="0" smtClean="0"/>
                        <a:t> Outreach (~5000 students/year)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Middle School Mentorship</a:t>
                      </a:r>
                    </a:p>
                    <a:p>
                      <a:r>
                        <a:rPr lang="en-US" sz="2100" dirty="0" smtClean="0"/>
                        <a:t>(~20 students/year)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Middle School Summer Camps </a:t>
                      </a:r>
                    </a:p>
                    <a:p>
                      <a:r>
                        <a:rPr lang="en-US" sz="2100" dirty="0" smtClean="0"/>
                        <a:t>(~140 students/</a:t>
                      </a:r>
                      <a:r>
                        <a:rPr lang="en-US" sz="2100" baseline="0" dirty="0" smtClean="0"/>
                        <a:t>year)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66507927"/>
                  </a:ext>
                </a:extLst>
              </a:tr>
              <a:tr h="18169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Description</a:t>
                      </a:r>
                      <a:endParaRPr lang="en-US" sz="3200" dirty="0"/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Visits to K-12 school classrooms. And school groups coming to the lab. Eleven </a:t>
                      </a:r>
                      <a:r>
                        <a:rPr lang="en-US" sz="2100" dirty="0" err="1" smtClean="0"/>
                        <a:t>MagLab</a:t>
                      </a:r>
                      <a:r>
                        <a:rPr lang="en-US" sz="2100" baseline="0" dirty="0" smtClean="0"/>
                        <a:t> related curricula.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Middle school students work in pairs</a:t>
                      </a:r>
                      <a:r>
                        <a:rPr lang="en-US" sz="2100" baseline="0" dirty="0" smtClean="0"/>
                        <a:t> with </a:t>
                      </a:r>
                      <a:r>
                        <a:rPr lang="en-US" sz="2100" baseline="0" dirty="0" err="1" smtClean="0"/>
                        <a:t>MagLab</a:t>
                      </a:r>
                      <a:r>
                        <a:rPr lang="en-US" sz="2100" baseline="0" dirty="0" smtClean="0"/>
                        <a:t> scientist on a research project during each f</a:t>
                      </a:r>
                      <a:r>
                        <a:rPr lang="en-US" sz="2100" dirty="0" smtClean="0"/>
                        <a:t>all semester 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1-2 week camps for middle school students: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100" baseline="0" dirty="0" smtClean="0"/>
                        <a:t>Camp TESLA (coed)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100" baseline="0" dirty="0" err="1" smtClean="0"/>
                        <a:t>SciGirls</a:t>
                      </a:r>
                      <a:r>
                        <a:rPr lang="en-US" sz="2100" baseline="0" dirty="0" smtClean="0"/>
                        <a:t> Coding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100" baseline="0" dirty="0" err="1" smtClean="0"/>
                        <a:t>SciGirls</a:t>
                      </a:r>
                      <a:r>
                        <a:rPr lang="en-US" sz="2100" baseline="0" dirty="0" smtClean="0"/>
                        <a:t> Discover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100" dirty="0" err="1" smtClean="0"/>
                        <a:t>SciGirls</a:t>
                      </a:r>
                      <a:r>
                        <a:rPr lang="en-US" sz="2100" dirty="0" smtClean="0"/>
                        <a:t> Quest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4115632"/>
                  </a:ext>
                </a:extLst>
              </a:tr>
              <a:tr h="302579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aseline="0" dirty="0" smtClean="0"/>
                        <a:t>Broaden participation of students by educating teachers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aseline="0" dirty="0" smtClean="0"/>
                        <a:t>Connect </a:t>
                      </a:r>
                      <a:r>
                        <a:rPr lang="en-US" sz="2100" baseline="0" dirty="0" err="1" smtClean="0"/>
                        <a:t>MagLab</a:t>
                      </a:r>
                      <a:r>
                        <a:rPr lang="en-US" sz="2100" baseline="0" dirty="0" smtClean="0"/>
                        <a:t> science to K-12 curriculum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100" dirty="0" smtClean="0"/>
                        <a:t>Improve STEM Identity and broaden participation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/>
                        <a:t>Provide students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dirty="0" smtClean="0"/>
                        <a:t>opportunities</a:t>
                      </a:r>
                      <a:r>
                        <a:rPr lang="en-US" sz="2100" baseline="0" dirty="0" smtClean="0"/>
                        <a:t> to engage in hands-on science activities</a:t>
                      </a:r>
                      <a:endParaRPr lang="en-US" sz="21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/>
                        <a:t>Expose</a:t>
                      </a:r>
                      <a:r>
                        <a:rPr lang="en-US" sz="2100" baseline="0" dirty="0" smtClean="0"/>
                        <a:t> students to science careers and role models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1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100" dirty="0" smtClean="0"/>
                        <a:t>Improve STEM Identity and broaden participation of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/>
                        <a:t>Provide students opportunities</a:t>
                      </a:r>
                      <a:r>
                        <a:rPr lang="en-US" sz="2100" baseline="0" dirty="0" smtClean="0"/>
                        <a:t> to engage in hands-on science activities</a:t>
                      </a:r>
                      <a:endParaRPr lang="en-US" sz="21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/>
                        <a:t>Expose</a:t>
                      </a:r>
                      <a:r>
                        <a:rPr lang="en-US" sz="2100" baseline="0" dirty="0" smtClean="0"/>
                        <a:t> students to science careers and role models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6321038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2713" y="638537"/>
            <a:ext cx="505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2E2C6C"/>
                </a:solidFill>
                <a:latin typeface="Calibri"/>
              </a:rPr>
              <a:t>Carlos Villa – Project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49" y="5556836"/>
            <a:ext cx="1930852" cy="1289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942" y="2814011"/>
            <a:ext cx="2148057" cy="14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87" y="-76549"/>
            <a:ext cx="11591235" cy="851500"/>
          </a:xfrm>
        </p:spPr>
        <p:txBody>
          <a:bodyPr>
            <a:noAutofit/>
          </a:bodyPr>
          <a:lstStyle/>
          <a:p>
            <a:pPr algn="l"/>
            <a:r>
              <a:rPr lang="en-US" sz="4267" dirty="0">
                <a:solidFill>
                  <a:srgbClr val="3C3170"/>
                </a:solidFill>
              </a:rPr>
              <a:t>Evaluation of K-12 Programs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49" y="5612855"/>
            <a:ext cx="12201621" cy="45719"/>
          </a:xfrm>
          <a:prstGeom prst="rect">
            <a:avLst/>
          </a:prstGeom>
          <a:solidFill>
            <a:srgbClr val="636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BA0C28"/>
              </a:solidFill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3687" y="1254540"/>
            <a:ext cx="12058460" cy="43022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9585">
              <a:buSzPct val="60000"/>
            </a:pPr>
            <a:endParaRPr lang="en-US" sz="3467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1" name="Picture 10" descr="Pattern_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5" y="5644145"/>
            <a:ext cx="6110281" cy="1202355"/>
          </a:xfrm>
          <a:prstGeom prst="rect">
            <a:avLst/>
          </a:prstGeom>
        </p:spPr>
      </p:pic>
      <p:pic>
        <p:nvPicPr>
          <p:cNvPr id="12" name="Picture 11" descr="Pattern_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866" y="5644145"/>
            <a:ext cx="6110281" cy="12023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26364"/>
              </p:ext>
            </p:extLst>
          </p:nvPr>
        </p:nvGraphicFramePr>
        <p:xfrm>
          <a:off x="-19324" y="992626"/>
          <a:ext cx="1220235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397">
                  <a:extLst>
                    <a:ext uri="{9D8B030D-6E8A-4147-A177-3AD203B41FA5}">
                      <a16:colId xmlns:a16="http://schemas.microsoft.com/office/drawing/2014/main" val="3794950704"/>
                    </a:ext>
                  </a:extLst>
                </a:gridCol>
                <a:gridCol w="3410225">
                  <a:extLst>
                    <a:ext uri="{9D8B030D-6E8A-4147-A177-3AD203B41FA5}">
                      <a16:colId xmlns:a16="http://schemas.microsoft.com/office/drawing/2014/main" val="2594663893"/>
                    </a:ext>
                  </a:extLst>
                </a:gridCol>
                <a:gridCol w="3697627">
                  <a:extLst>
                    <a:ext uri="{9D8B030D-6E8A-4147-A177-3AD203B41FA5}">
                      <a16:colId xmlns:a16="http://schemas.microsoft.com/office/drawing/2014/main" val="3177567282"/>
                    </a:ext>
                  </a:extLst>
                </a:gridCol>
                <a:gridCol w="4087110">
                  <a:extLst>
                    <a:ext uri="{9D8B030D-6E8A-4147-A177-3AD203B41FA5}">
                      <a16:colId xmlns:a16="http://schemas.microsoft.com/office/drawing/2014/main" val="2732519588"/>
                    </a:ext>
                  </a:extLst>
                </a:gridCol>
              </a:tblGrid>
              <a:tr h="104176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K-12 Educational</a:t>
                      </a:r>
                      <a:r>
                        <a:rPr lang="en-US" sz="3200" baseline="0" dirty="0" smtClean="0"/>
                        <a:t> Outreach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Middle School Mentorship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Middle School Summer Camps</a:t>
                      </a:r>
                      <a:endParaRPr lang="en-US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66507927"/>
                  </a:ext>
                </a:extLst>
              </a:tr>
              <a:tr h="19677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Performance Indicators</a:t>
                      </a:r>
                      <a:endParaRPr lang="en-US" sz="2400" dirty="0"/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number of students served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Title I schools and students served</a:t>
                      </a:r>
                      <a:endParaRPr lang="en-US" sz="2400" baseline="0" dirty="0" smtClean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Demographics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role models in the program</a:t>
                      </a:r>
                      <a:endParaRPr lang="en-US" sz="2400" dirty="0" smtClean="0"/>
                    </a:p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Demographics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role models in the program</a:t>
                      </a:r>
                      <a:endParaRPr lang="en-US" sz="2400" dirty="0" smtClean="0"/>
                    </a:p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4115632"/>
                  </a:ext>
                </a:extLst>
              </a:tr>
              <a:tr h="254654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/>
                        <a:t>Teachers respond to a post survey to assess how well  effective science teaching strategies were modeled and how confident they feel in using them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Quantitative: pre-test/ post-test surveys measure STEM identity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Post interview with mentors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Quantitative: pre-test/ post-test surveys measure STEM identity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Qualitative: observations during; teachers interviewed after the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Surveys every 5 years.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6321038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2713" y="571302"/>
            <a:ext cx="578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2E2C6C"/>
                </a:solidFill>
                <a:latin typeface="Calibri"/>
              </a:rPr>
              <a:t>Carlos Villa –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426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40763"/>
            <a:ext cx="12201389" cy="1252885"/>
          </a:xfrm>
          <a:prstGeom prst="rect">
            <a:avLst/>
          </a:prstGeom>
          <a:solidFill>
            <a:srgbClr val="3C33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3C317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86" y="-22761"/>
            <a:ext cx="11829775" cy="8515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3C3170"/>
                </a:solidFill>
              </a:rPr>
              <a:t>Broadening Participation for Undergraduates and K-12 Teachers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-149" y="5612855"/>
            <a:ext cx="12201621" cy="45719"/>
          </a:xfrm>
          <a:prstGeom prst="rect">
            <a:avLst/>
          </a:prstGeom>
          <a:solidFill>
            <a:srgbClr val="636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BA0C28"/>
              </a:solidFill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3687" y="1254540"/>
            <a:ext cx="12058460" cy="43022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9585">
              <a:buSzPct val="60000"/>
            </a:pPr>
            <a:endParaRPr lang="en-US" sz="3467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1" name="Picture 10" descr="Pattern_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5" y="5644145"/>
            <a:ext cx="6110281" cy="1202355"/>
          </a:xfrm>
          <a:prstGeom prst="rect">
            <a:avLst/>
          </a:prstGeom>
        </p:spPr>
      </p:pic>
      <p:pic>
        <p:nvPicPr>
          <p:cNvPr id="12" name="Picture 11" descr="Pattern_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866" y="5644145"/>
            <a:ext cx="6110281" cy="12023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02287"/>
              </p:ext>
            </p:extLst>
          </p:nvPr>
        </p:nvGraphicFramePr>
        <p:xfrm>
          <a:off x="-231" y="961361"/>
          <a:ext cx="12182377" cy="574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85">
                  <a:extLst>
                    <a:ext uri="{9D8B030D-6E8A-4147-A177-3AD203B41FA5}">
                      <a16:colId xmlns:a16="http://schemas.microsoft.com/office/drawing/2014/main" val="3794950704"/>
                    </a:ext>
                  </a:extLst>
                </a:gridCol>
                <a:gridCol w="3708264">
                  <a:extLst>
                    <a:ext uri="{9D8B030D-6E8A-4147-A177-3AD203B41FA5}">
                      <a16:colId xmlns:a16="http://schemas.microsoft.com/office/drawing/2014/main" val="2594663893"/>
                    </a:ext>
                  </a:extLst>
                </a:gridCol>
                <a:gridCol w="3613427">
                  <a:extLst>
                    <a:ext uri="{9D8B030D-6E8A-4147-A177-3AD203B41FA5}">
                      <a16:colId xmlns:a16="http://schemas.microsoft.com/office/drawing/2014/main" val="3177567282"/>
                    </a:ext>
                  </a:extLst>
                </a:gridCol>
                <a:gridCol w="4195501">
                  <a:extLst>
                    <a:ext uri="{9D8B030D-6E8A-4147-A177-3AD203B41FA5}">
                      <a16:colId xmlns:a16="http://schemas.microsoft.com/office/drawing/2014/main" val="2732519588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Research Experience</a:t>
                      </a:r>
                      <a:r>
                        <a:rPr lang="en-US" sz="2100" baseline="0" dirty="0" smtClean="0"/>
                        <a:t> for Undergraduates (</a:t>
                      </a:r>
                      <a:r>
                        <a:rPr lang="en-US" sz="2100" dirty="0" smtClean="0"/>
                        <a:t>REU)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Research Experience for Teachers (RET)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Internship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66507927"/>
                  </a:ext>
                </a:extLst>
              </a:tr>
              <a:tr h="1813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Description</a:t>
                      </a:r>
                      <a:endParaRPr lang="en-US" sz="2100" dirty="0"/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10-week summer program for undergraduate STEM majors, includes $5,000 stipend.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(~17 students/</a:t>
                      </a:r>
                      <a:r>
                        <a:rPr lang="en-US" sz="2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aseline="0" dirty="0" smtClean="0"/>
                        <a:t>6-week summer program for K-12 teachers, includes $3600 stipend.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aseline="0" dirty="0" smtClean="0"/>
                        <a:t>(~10 teachers/</a:t>
                      </a:r>
                      <a:r>
                        <a:rPr lang="en-US" sz="2100" baseline="0" dirty="0" err="1" smtClean="0"/>
                        <a:t>yr</a:t>
                      </a:r>
                      <a:r>
                        <a:rPr lang="en-US" sz="2100" baseline="0" dirty="0" smtClean="0"/>
                        <a:t>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Occurs each semester for high school and college students.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rate $10/hour for up to 10-20 hours per week.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(~30 students/</a:t>
                      </a:r>
                      <a:r>
                        <a:rPr lang="en-US" sz="2100" dirty="0" err="1" smtClean="0"/>
                        <a:t>yr</a:t>
                      </a:r>
                      <a:r>
                        <a:rPr lang="en-US" sz="2100" dirty="0" smtClean="0"/>
                        <a:t>)</a:t>
                      </a:r>
                      <a:endParaRPr lang="en-US" sz="21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4115632"/>
                  </a:ext>
                </a:extLst>
              </a:tr>
              <a:tr h="316386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Researcher Identity and broaden participation of students in research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students to participate in scientific research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network for students </a:t>
                      </a:r>
                      <a:endParaRPr lang="en-US" sz="2100" baseline="0" dirty="0" smtClean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100" baseline="0" dirty="0" smtClean="0"/>
                        <a:t>Improve confidence in teaching science content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aseline="0" dirty="0" smtClean="0"/>
                        <a:t>Expose teachers to scientific research and collaboration with peers to inform their pedagogy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Researcher Identity and broaden participation of students in research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 students to scientific research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6321038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687" y="582518"/>
            <a:ext cx="567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2E2C6C"/>
                </a:solidFill>
                <a:latin typeface="Calibri"/>
              </a:rPr>
              <a:t>Jose Sanchez – Project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392" y="5187469"/>
            <a:ext cx="2694609" cy="16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Introduction</a:t>
            </a:r>
          </a:p>
          <a:p>
            <a:r>
              <a:rPr lang="en-US" sz="3000" dirty="0" smtClean="0"/>
              <a:t>Panel Presentations</a:t>
            </a:r>
          </a:p>
          <a:p>
            <a:r>
              <a:rPr lang="en-US" sz="3000" dirty="0" smtClean="0"/>
              <a:t>Q&amp;A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87" y="-22761"/>
            <a:ext cx="11591235" cy="851500"/>
          </a:xfrm>
        </p:spPr>
        <p:txBody>
          <a:bodyPr>
            <a:noAutofit/>
          </a:bodyPr>
          <a:lstStyle/>
          <a:p>
            <a:pPr algn="l"/>
            <a:r>
              <a:rPr lang="en-US" sz="4267" dirty="0">
                <a:solidFill>
                  <a:srgbClr val="3C3170"/>
                </a:solidFill>
              </a:rPr>
              <a:t>Evaluation of Adult Programs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49" y="5612855"/>
            <a:ext cx="12201621" cy="45719"/>
          </a:xfrm>
          <a:prstGeom prst="rect">
            <a:avLst/>
          </a:prstGeom>
          <a:solidFill>
            <a:srgbClr val="636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BA0C28"/>
              </a:solidFill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3687" y="1254540"/>
            <a:ext cx="12058460" cy="43022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9585">
              <a:buSzPct val="60000"/>
            </a:pPr>
            <a:endParaRPr lang="en-US" sz="3467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28"/>
              </p:ext>
            </p:extLst>
          </p:nvPr>
        </p:nvGraphicFramePr>
        <p:xfrm>
          <a:off x="13298" y="764918"/>
          <a:ext cx="12182296" cy="609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876">
                  <a:extLst>
                    <a:ext uri="{9D8B030D-6E8A-4147-A177-3AD203B41FA5}">
                      <a16:colId xmlns:a16="http://schemas.microsoft.com/office/drawing/2014/main" val="3794950704"/>
                    </a:ext>
                  </a:extLst>
                </a:gridCol>
                <a:gridCol w="4055139">
                  <a:extLst>
                    <a:ext uri="{9D8B030D-6E8A-4147-A177-3AD203B41FA5}">
                      <a16:colId xmlns:a16="http://schemas.microsoft.com/office/drawing/2014/main" val="2594663893"/>
                    </a:ext>
                  </a:extLst>
                </a:gridCol>
                <a:gridCol w="3560393">
                  <a:extLst>
                    <a:ext uri="{9D8B030D-6E8A-4147-A177-3AD203B41FA5}">
                      <a16:colId xmlns:a16="http://schemas.microsoft.com/office/drawing/2014/main" val="3177567282"/>
                    </a:ext>
                  </a:extLst>
                </a:gridCol>
                <a:gridCol w="3638888">
                  <a:extLst>
                    <a:ext uri="{9D8B030D-6E8A-4147-A177-3AD203B41FA5}">
                      <a16:colId xmlns:a16="http://schemas.microsoft.com/office/drawing/2014/main" val="2732519588"/>
                    </a:ext>
                  </a:extLst>
                </a:gridCol>
              </a:tblGrid>
              <a:tr h="102722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Research Experience</a:t>
                      </a:r>
                      <a:r>
                        <a:rPr lang="en-US" sz="2800" baseline="0" dirty="0" smtClean="0"/>
                        <a:t> for Undergraduates (</a:t>
                      </a:r>
                      <a:r>
                        <a:rPr lang="en-US" sz="2800" dirty="0" smtClean="0"/>
                        <a:t>REU)</a:t>
                      </a:r>
                      <a:endParaRPr lang="en-US" sz="2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Research Experience for Teachers (RET)</a:t>
                      </a:r>
                      <a:endParaRPr lang="en-US" sz="2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Internship</a:t>
                      </a:r>
                      <a:endParaRPr lang="en-US" sz="28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66507927"/>
                  </a:ext>
                </a:extLst>
              </a:tr>
              <a:tr h="1965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Performance Indicators</a:t>
                      </a:r>
                      <a:endParaRPr lang="en-US" sz="2400" dirty="0"/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Demographics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students interested in pursuing a career in research</a:t>
                      </a:r>
                      <a:endParaRPr lang="en-US" sz="2400" baseline="0" dirty="0" smtClean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Demographics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Demographics of students taught by RET’s</a:t>
                      </a:r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Demographics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students interested in pursuing a career in research</a:t>
                      </a:r>
                      <a:endParaRPr lang="en-US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4115632"/>
                  </a:ext>
                </a:extLst>
              </a:tr>
              <a:tr h="309987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Quantitative: pre-test/ post-test surveys measuring researcher identity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Qualitative: focus groups, observations, document analysis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Mentors interviewed after the program</a:t>
                      </a:r>
                      <a:endParaRPr lang="en-US" sz="2400" baseline="0" dirty="0" smtClean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Quantitative: pre-test/ post-test surveys for confidence in teaching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Qualitative: focus groups, observations, document analysis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Mentors interviewed after the program</a:t>
                      </a:r>
                      <a:endParaRPr lang="en-US" sz="2400" baseline="0" dirty="0" smtClean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Quantitative: pre-test/ post-test surveys measuring researcher identity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Qualitative: focus groups, observations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Mentors interviewed after the program</a:t>
                      </a:r>
                      <a:endParaRPr lang="en-US" sz="2400" baseline="0" dirty="0" smtClean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63210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24" y="2364428"/>
            <a:ext cx="8825658" cy="1148793"/>
          </a:xfrm>
        </p:spPr>
        <p:txBody>
          <a:bodyPr/>
          <a:lstStyle/>
          <a:p>
            <a:pPr algn="ctr"/>
            <a:r>
              <a:rPr lang="en-US" sz="8000" dirty="0" smtClean="0"/>
              <a:t>Q&amp;A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6457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538882"/>
            <a:ext cx="11210543" cy="4834486"/>
          </a:xfrm>
        </p:spPr>
        <p:txBody>
          <a:bodyPr/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000" dirty="0" smtClean="0"/>
              <a:t>Dr. Ellen Granger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Director</a:t>
            </a:r>
            <a:br>
              <a:rPr lang="en-US" sz="2000" dirty="0" smtClean="0"/>
            </a:br>
            <a:r>
              <a:rPr lang="en-US" sz="2000" dirty="0" smtClean="0"/>
              <a:t>Office of Science Teaching Activities</a:t>
            </a:r>
            <a:br>
              <a:rPr lang="en-US" sz="20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4000" dirty="0"/>
              <a:t>Dr. Austin Mast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Professor</a:t>
            </a:r>
            <a:br>
              <a:rPr lang="en-US" sz="2000" dirty="0"/>
            </a:br>
            <a:r>
              <a:rPr lang="en-US" sz="2000" dirty="0"/>
              <a:t>Department of Biological </a:t>
            </a:r>
            <a:r>
              <a:rPr lang="en-US" sz="2000" dirty="0" smtClean="0"/>
              <a:t>Sciences</a:t>
            </a:r>
            <a:br>
              <a:rPr lang="en-US" sz="20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4000" dirty="0" smtClean="0"/>
              <a:t>Dr. Roxanne Hughes </a:t>
            </a:r>
            <a:r>
              <a:rPr lang="en-US" sz="4000" dirty="0" smtClean="0"/>
              <a:t>&amp; </a:t>
            </a:r>
            <a:r>
              <a:rPr lang="en-US" sz="4000" dirty="0"/>
              <a:t>Kari </a:t>
            </a:r>
            <a:r>
              <a:rPr lang="en-US" sz="4000" dirty="0" smtClean="0"/>
              <a:t>Roberts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000" dirty="0" smtClean="0"/>
              <a:t>Center </a:t>
            </a:r>
            <a:r>
              <a:rPr lang="en-US" sz="2000" dirty="0"/>
              <a:t>for Integrating Research &amp; </a:t>
            </a:r>
            <a:r>
              <a:rPr lang="en-US" sz="2000" dirty="0" smtClean="0"/>
              <a:t>Learning</a:t>
            </a:r>
            <a:br>
              <a:rPr lang="en-US" sz="2000" dirty="0" smtClean="0"/>
            </a:br>
            <a:r>
              <a:rPr lang="en-US" sz="2000" dirty="0" smtClean="0"/>
              <a:t>National </a:t>
            </a:r>
            <a:r>
              <a:rPr lang="en-US" sz="2000" dirty="0"/>
              <a:t>High Magnetic Field </a:t>
            </a:r>
            <a:r>
              <a:rPr lang="en-US" sz="2000" dirty="0" smtClean="0"/>
              <a:t>Laboratory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261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69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Ellen Granger</a:t>
            </a:r>
            <a:br>
              <a:rPr lang="en-US" dirty="0" smtClean="0"/>
            </a:br>
            <a:r>
              <a:rPr lang="en-US" sz="3200" dirty="0"/>
              <a:t>Director, </a:t>
            </a:r>
            <a:r>
              <a:rPr lang="en-US" sz="3000" dirty="0" smtClean="0"/>
              <a:t>Office of Science Teaching Activities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171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Office of Science Teaching Activities:</a:t>
            </a:r>
            <a:br>
              <a:rPr lang="en-US" sz="3200" b="1" dirty="0"/>
            </a:br>
            <a:r>
              <a:rPr lang="en-US" sz="3200" b="1" dirty="0"/>
              <a:t>Saturday-at-the-Sea Programs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Saturday-at-the-Sea</a:t>
            </a:r>
          </a:p>
          <a:p>
            <a:r>
              <a:rPr lang="en-US" sz="2000" dirty="0"/>
              <a:t>Middle-School students</a:t>
            </a:r>
          </a:p>
          <a:p>
            <a:r>
              <a:rPr lang="en-US" sz="2000" dirty="0"/>
              <a:t>Regional school groups</a:t>
            </a:r>
          </a:p>
          <a:p>
            <a:r>
              <a:rPr lang="en-US" sz="2000" dirty="0"/>
              <a:t>Day of inquiry at the FSUCML</a:t>
            </a:r>
          </a:p>
          <a:p>
            <a:r>
              <a:rPr lang="en-US" sz="2000" dirty="0"/>
              <a:t>Salt marsh, sea grass, and </a:t>
            </a:r>
          </a:p>
          <a:p>
            <a:pPr marL="411480" lvl="1" indent="0">
              <a:buNone/>
            </a:pPr>
            <a:r>
              <a:rPr lang="en-US" dirty="0" smtClean="0"/>
              <a:t>laboratory activities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D:\Users\granger\Documents\Files\SATS\group on bo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3090586" cy="20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granger\Documents\Files\SATS\IMG_2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1674"/>
            <a:ext cx="3124200" cy="21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4038601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Saturday-at-the-Sea</a:t>
            </a:r>
          </a:p>
          <a:p>
            <a:pPr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Summer Camp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Weeklong inquiry at FSUCML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Middle-School students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Develop a research question, collect data, analyze, develop an explanation, present results</a:t>
            </a:r>
          </a:p>
        </p:txBody>
      </p:sp>
    </p:spTree>
    <p:extLst>
      <p:ext uri="{BB962C8B-B14F-4D97-AF65-F5344CB8AC3E}">
        <p14:creationId xmlns:p14="http://schemas.microsoft.com/office/powerpoint/2010/main" val="154250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620000" cy="1143000"/>
          </a:xfrm>
        </p:spPr>
        <p:txBody>
          <a:bodyPr/>
          <a:lstStyle/>
          <a:p>
            <a:r>
              <a:rPr lang="en-US" sz="3200" b="1" dirty="0"/>
              <a:t>Office of Science Teaching Activities: Young Scholars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b="1" dirty="0"/>
              <a:t>40 high-school rising seniors</a:t>
            </a:r>
          </a:p>
          <a:p>
            <a:pPr marL="411480" lvl="1" indent="0">
              <a:buNone/>
            </a:pPr>
            <a:r>
              <a:rPr lang="en-US" b="1" dirty="0"/>
              <a:t>f</a:t>
            </a:r>
            <a:r>
              <a:rPr lang="en-US" b="1" dirty="0" smtClean="0"/>
              <a:t>rom all over Florida</a:t>
            </a:r>
          </a:p>
          <a:p>
            <a:r>
              <a:rPr lang="en-US" sz="2000" b="1" dirty="0"/>
              <a:t>Six-week summer residential program</a:t>
            </a:r>
          </a:p>
          <a:p>
            <a:r>
              <a:rPr lang="en-US" sz="2000" b="1" dirty="0"/>
              <a:t>Courses in math, science (biology</a:t>
            </a:r>
          </a:p>
          <a:p>
            <a:pPr marL="411480" lvl="1" indent="0">
              <a:buNone/>
            </a:pPr>
            <a:r>
              <a:rPr lang="en-US" b="1" dirty="0"/>
              <a:t>o</a:t>
            </a:r>
            <a:r>
              <a:rPr lang="en-US" b="1" dirty="0" smtClean="0"/>
              <a:t>r physics), computer science</a:t>
            </a:r>
          </a:p>
          <a:p>
            <a:r>
              <a:rPr lang="en-US" sz="2000" b="1" dirty="0"/>
              <a:t>Individual research project</a:t>
            </a:r>
          </a:p>
          <a:p>
            <a:pPr marL="411480" lvl="1" indent="0">
              <a:buNone/>
            </a:pPr>
            <a:r>
              <a:rPr lang="en-US" b="1" dirty="0"/>
              <a:t>w</a:t>
            </a:r>
            <a:r>
              <a:rPr lang="en-US" b="1" dirty="0" smtClean="0"/>
              <a:t>ith a faculty sponsor two full</a:t>
            </a:r>
          </a:p>
          <a:p>
            <a:pPr marL="411480" lvl="1" indent="0">
              <a:buNone/>
            </a:pPr>
            <a:r>
              <a:rPr lang="en-US" b="1" dirty="0" smtClean="0"/>
              <a:t>days/week with a poster</a:t>
            </a:r>
          </a:p>
          <a:p>
            <a:pPr marL="411480" lvl="1" indent="0">
              <a:buNone/>
            </a:pPr>
            <a:r>
              <a:rPr lang="en-US" b="1" dirty="0"/>
              <a:t>p</a:t>
            </a:r>
            <a:r>
              <a:rPr lang="en-US" b="1" dirty="0" smtClean="0"/>
              <a:t>resentation at the end</a:t>
            </a:r>
          </a:p>
          <a:p>
            <a:endParaRPr lang="en-US" sz="2000" b="1" dirty="0"/>
          </a:p>
        </p:txBody>
      </p:sp>
      <p:pic>
        <p:nvPicPr>
          <p:cNvPr id="2050" name="Picture 2" descr="D:\Users\granger\Documents\Files\YSP\IMG_2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8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620000" cy="1143000"/>
          </a:xfrm>
        </p:spPr>
        <p:txBody>
          <a:bodyPr/>
          <a:lstStyle/>
          <a:p>
            <a:r>
              <a:rPr lang="en-US" sz="3200" b="1" dirty="0"/>
              <a:t>Office of Science Teaching Activities: Other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7620000" cy="5486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Sea-to-See:</a:t>
            </a:r>
            <a:r>
              <a:rPr lang="en-US" dirty="0" smtClean="0"/>
              <a:t> Elementary school</a:t>
            </a:r>
          </a:p>
          <a:p>
            <a:pPr marL="411480" lvl="1" indent="0">
              <a:buNone/>
            </a:pPr>
            <a:r>
              <a:rPr lang="en-US" dirty="0"/>
              <a:t>c</a:t>
            </a:r>
            <a:r>
              <a:rPr lang="en-US" dirty="0" smtClean="0"/>
              <a:t>lassrooms program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b="1" dirty="0" smtClean="0"/>
              <a:t>Science on the Move:</a:t>
            </a:r>
            <a:r>
              <a:rPr lang="en-US" dirty="0" smtClean="0"/>
              <a:t> K-12</a:t>
            </a:r>
          </a:p>
          <a:p>
            <a:pPr marL="411480" lvl="1" indent="0">
              <a:buNone/>
            </a:pPr>
            <a:r>
              <a:rPr lang="en-US" dirty="0"/>
              <a:t>p</a:t>
            </a:r>
            <a:r>
              <a:rPr lang="en-US" dirty="0" smtClean="0"/>
              <a:t>hysical science van classrooms</a:t>
            </a:r>
          </a:p>
          <a:p>
            <a:pPr marL="411480" lvl="1" indent="0">
              <a:buNone/>
            </a:pPr>
            <a:r>
              <a:rPr lang="en-US" dirty="0" smtClean="0"/>
              <a:t>program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b="1" dirty="0" smtClean="0"/>
              <a:t>Teacher Professional Development: </a:t>
            </a:r>
          </a:p>
          <a:p>
            <a:pPr marL="411480" lvl="1" indent="0">
              <a:buNone/>
            </a:pPr>
            <a:r>
              <a:rPr lang="en-US" dirty="0" smtClean="0"/>
              <a:t>K-12 workshops for teachers</a:t>
            </a:r>
          </a:p>
          <a:p>
            <a:pPr marL="411480" lvl="1" indent="0">
              <a:buNone/>
            </a:pPr>
            <a:r>
              <a:rPr lang="en-US" dirty="0"/>
              <a:t>t</a:t>
            </a:r>
            <a:r>
              <a:rPr lang="en-US" dirty="0" smtClean="0"/>
              <a:t>o enhance both their STEM content</a:t>
            </a:r>
          </a:p>
          <a:p>
            <a:pPr marL="411480" lvl="1" indent="0">
              <a:buNone/>
            </a:pPr>
            <a:r>
              <a:rPr lang="en-US" dirty="0" smtClean="0"/>
              <a:t>and teaching strategies</a:t>
            </a:r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		CONTACT: granger@bio.fsu.edu</a:t>
            </a:r>
            <a:endParaRPr lang="en-US" b="1" dirty="0"/>
          </a:p>
        </p:txBody>
      </p:sp>
      <p:pic>
        <p:nvPicPr>
          <p:cNvPr id="3074" name="Picture 2" descr="D:\Users\granger\Documents\Files\SATS\IMG_7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2352000" cy="16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granger\Documents\Files\Science on the Move\LookHe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2319574" cy="17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granger\Documents\Files\GEMS\Sealey Magnet\InvAr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28" y="4572001"/>
            <a:ext cx="2234119" cy="16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5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083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2E2C6C"/>
      </a:dk1>
      <a:lt1>
        <a:sysClr val="window" lastClr="FFFFFF"/>
      </a:lt1>
      <a:dk2>
        <a:srgbClr val="595565"/>
      </a:dk2>
      <a:lt2>
        <a:srgbClr val="BA0C28"/>
      </a:lt2>
      <a:accent1>
        <a:srgbClr val="1F4284"/>
      </a:accent1>
      <a:accent2>
        <a:srgbClr val="B1B2B0"/>
      </a:accent2>
      <a:accent3>
        <a:srgbClr val="141313"/>
      </a:accent3>
      <a:accent4>
        <a:srgbClr val="777876"/>
      </a:accent4>
      <a:accent5>
        <a:srgbClr val="FFFEFD"/>
      </a:accent5>
      <a:accent6>
        <a:srgbClr val="F79646"/>
      </a:accent6>
      <a:hlink>
        <a:srgbClr val="1F4284"/>
      </a:hlink>
      <a:folHlink>
        <a:srgbClr val="433C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1015</Words>
  <Application>Microsoft Office PowerPoint</Application>
  <PresentationFormat>Widescreen</PresentationFormat>
  <Paragraphs>174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Century Gothic</vt:lpstr>
      <vt:lpstr>Wingdings</vt:lpstr>
      <vt:lpstr>Wingdings 3</vt:lpstr>
      <vt:lpstr>Ion Boardroom</vt:lpstr>
      <vt:lpstr>Office Theme</vt:lpstr>
      <vt:lpstr>1_Office Theme</vt:lpstr>
      <vt:lpstr>Adjacency</vt:lpstr>
      <vt:lpstr>Integrating  Research &amp; Education </vt:lpstr>
      <vt:lpstr>Agenda  </vt:lpstr>
      <vt:lpstr> Dr. Ellen Granger Director Office of Science Teaching Activities  Dr. Austin Mast Professor Department of Biological Sciences  Dr. Roxanne Hughes &amp; Kari Roberts Center for Integrating Research &amp; Learning National High Magnetic Field Laboratory  </vt:lpstr>
      <vt:lpstr>PowerPoint Presentation</vt:lpstr>
      <vt:lpstr>Dr. Ellen Granger Director, Office of Science Teaching Activities </vt:lpstr>
      <vt:lpstr>Office of Science Teaching Activities: Saturday-at-the-Sea Programs</vt:lpstr>
      <vt:lpstr>Office of Science Teaching Activities: Young Scholars Program</vt:lpstr>
      <vt:lpstr>Office of Science Teaching Activities: Other Programs</vt:lpstr>
      <vt:lpstr>PowerPoint Presentation</vt:lpstr>
      <vt:lpstr>Dr. Austin Mast Department of Biological Science</vt:lpstr>
      <vt:lpstr>PowerPoint Presentation</vt:lpstr>
      <vt:lpstr>PowerPoint Presentation</vt:lpstr>
      <vt:lpstr>PowerPoint Presentation</vt:lpstr>
      <vt:lpstr>Dr. Roxanne Hughes  &amp; Kari Roberts Center for Integrating Research &amp; Learning National High Magnetic Field Laboratory</vt:lpstr>
      <vt:lpstr>PowerPoint Presentation</vt:lpstr>
      <vt:lpstr>Expertise of Education Staff</vt:lpstr>
      <vt:lpstr>Broadening Participation for K-12 students</vt:lpstr>
      <vt:lpstr>Evaluation of K-12 Programs</vt:lpstr>
      <vt:lpstr>Broadening Participation for Undergraduates and K-12 Teachers </vt:lpstr>
      <vt:lpstr>Evaluation of Adult Programs</vt:lpstr>
      <vt:lpstr>Q&amp;A</vt:lpstr>
    </vt:vector>
  </TitlesOfParts>
  <Company>Florida State University (RSCH)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 Research &amp; Education</dc:title>
  <dc:creator>Evangeline Ciupek</dc:creator>
  <cp:lastModifiedBy>Evangeline Ciupek</cp:lastModifiedBy>
  <cp:revision>31</cp:revision>
  <dcterms:created xsi:type="dcterms:W3CDTF">2019-03-14T19:43:07Z</dcterms:created>
  <dcterms:modified xsi:type="dcterms:W3CDTF">2019-03-26T14:31:12Z</dcterms:modified>
</cp:coreProperties>
</file>