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69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8" r:id="rId16"/>
    <p:sldId id="266" r:id="rId17"/>
    <p:sldId id="267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86531" autoAdjust="0"/>
  </p:normalViewPr>
  <p:slideViewPr>
    <p:cSldViewPr snapToGrid="0">
      <p:cViewPr varScale="1">
        <p:scale>
          <a:sx n="100" d="100"/>
          <a:sy n="100" d="100"/>
        </p:scale>
        <p:origin x="7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F74A34-C6C4-46AF-978D-8A3BFFFD07F8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201821-71F1-4AFC-858A-68F7CF154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E6CBF-4B13-4F94-A6BF-118CF800865A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FFD7D-ED54-4F9D-8B9F-8495E780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7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63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26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57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67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Bullets –</a:t>
            </a:r>
          </a:p>
          <a:p>
            <a:r>
              <a:rPr lang="en-US" dirty="0" smtClean="0"/>
              <a:t>1 intro &amp; 2 PI </a:t>
            </a:r>
            <a:r>
              <a:rPr lang="en-US" baseline="0" dirty="0" smtClean="0"/>
              <a:t> – JG</a:t>
            </a:r>
          </a:p>
          <a:p>
            <a:r>
              <a:rPr lang="en-US" baseline="0" dirty="0" smtClean="0"/>
              <a:t>3 GA– JG</a:t>
            </a:r>
          </a:p>
          <a:p>
            <a:r>
              <a:rPr lang="en-US" baseline="0" dirty="0" smtClean="0"/>
              <a:t>4 Travel – JG</a:t>
            </a:r>
          </a:p>
          <a:p>
            <a:r>
              <a:rPr lang="en-US" baseline="0" dirty="0" smtClean="0"/>
              <a:t>5 Supplies – JG</a:t>
            </a:r>
          </a:p>
          <a:p>
            <a:r>
              <a:rPr lang="en-US" baseline="0" dirty="0" smtClean="0"/>
              <a:t>6 Publish – JG</a:t>
            </a:r>
          </a:p>
          <a:p>
            <a:r>
              <a:rPr lang="en-US" baseline="0" dirty="0" smtClean="0"/>
              <a:t>7 IDC - JG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53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 Intro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60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62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25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76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98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95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28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FFD7D-ED54-4F9D-8B9F-8495E7802B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9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2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9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0095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42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8913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12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8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0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6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7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54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4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3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66126-F8AE-4509-B5C4-C5CF4CD75194}" type="datetimeFigureOut">
              <a:rPr lang="en-US" smtClean="0"/>
              <a:t>8/23/2019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B1B773-4A18-4BFA-A2F4-1551ECC88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2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 Garye, Office of the VP for Research</a:t>
            </a:r>
          </a:p>
          <a:p>
            <a:r>
              <a:rPr lang="en-US" dirty="0" smtClean="0"/>
              <a:t>Laura Schaecher, Sponsored Research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737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Federally negotiated rate</a:t>
            </a:r>
          </a:p>
          <a:p>
            <a:r>
              <a:rPr lang="en-US" dirty="0" smtClean="0"/>
              <a:t>Based on the sponsor, project location, and project purpose</a:t>
            </a:r>
          </a:p>
          <a:p>
            <a:r>
              <a:rPr lang="en-US" dirty="0" smtClean="0"/>
              <a:t>See the Facts Sheet for the current F&amp;A rates</a:t>
            </a:r>
          </a:p>
          <a:p>
            <a:r>
              <a:rPr lang="en-US" dirty="0" smtClean="0"/>
              <a:t>Two Bases</a:t>
            </a:r>
          </a:p>
          <a:p>
            <a:pPr lvl="1"/>
            <a:r>
              <a:rPr lang="en-US" dirty="0" smtClean="0"/>
              <a:t>Modified Total Direct Costs (MTDC)</a:t>
            </a:r>
          </a:p>
          <a:p>
            <a:pPr lvl="2"/>
            <a:r>
              <a:rPr lang="en-US" dirty="0" smtClean="0"/>
              <a:t>Federal &amp; Federal Flow-through</a:t>
            </a:r>
          </a:p>
          <a:p>
            <a:pPr lvl="1"/>
            <a:r>
              <a:rPr lang="en-US" dirty="0" smtClean="0"/>
              <a:t>Total Direct Costs (TDC)</a:t>
            </a:r>
          </a:p>
          <a:p>
            <a:pPr lvl="2"/>
            <a:r>
              <a:rPr lang="en-US" dirty="0" smtClean="0"/>
              <a:t>State of Florida</a:t>
            </a:r>
          </a:p>
          <a:p>
            <a:pPr lvl="2"/>
            <a:r>
              <a:rPr lang="en-US" dirty="0" smtClean="0"/>
              <a:t>Private</a:t>
            </a:r>
          </a:p>
        </p:txBody>
      </p:sp>
    </p:spTree>
    <p:extLst>
      <p:ext uri="{BB962C8B-B14F-4D97-AF65-F5344CB8AC3E}">
        <p14:creationId xmlns:p14="http://schemas.microsoft.com/office/powerpoint/2010/main" val="269490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Exclusions from IDC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MTDC base excludes:</a:t>
            </a:r>
          </a:p>
          <a:p>
            <a:pPr lvl="1"/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Tuition</a:t>
            </a:r>
          </a:p>
          <a:p>
            <a:pPr lvl="1"/>
            <a:r>
              <a:rPr lang="en-US" dirty="0" smtClean="0"/>
              <a:t>Rent (off-site facilities)</a:t>
            </a:r>
          </a:p>
          <a:p>
            <a:pPr lvl="1"/>
            <a:r>
              <a:rPr lang="en-US" dirty="0" smtClean="0"/>
              <a:t>Participant Support Costs (not Participant Incentives)</a:t>
            </a:r>
          </a:p>
          <a:p>
            <a:pPr lvl="1"/>
            <a:r>
              <a:rPr lang="en-US" dirty="0" smtClean="0"/>
              <a:t>Amount of Subcontracts &gt;$25,000</a:t>
            </a:r>
          </a:p>
          <a:p>
            <a:pPr lvl="1"/>
            <a:r>
              <a:rPr lang="en-US" dirty="0" smtClean="0"/>
              <a:t>Scholarships &amp; Fellowships</a:t>
            </a:r>
          </a:p>
          <a:p>
            <a:r>
              <a:rPr lang="en-US" dirty="0" smtClean="0"/>
              <a:t>TDC base excludes:</a:t>
            </a:r>
          </a:p>
          <a:p>
            <a:pPr lvl="1"/>
            <a:r>
              <a:rPr lang="en-US" dirty="0" smtClean="0"/>
              <a:t>Tuition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8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Share &amp; Funding Caps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Share</a:t>
            </a:r>
          </a:p>
          <a:p>
            <a:pPr lvl="1"/>
            <a:r>
              <a:rPr lang="en-US" dirty="0" smtClean="0"/>
              <a:t>FSU policy only allows for cost sharing to the extent </a:t>
            </a:r>
            <a:r>
              <a:rPr lang="en-US" i="1" dirty="0" smtClean="0"/>
              <a:t>required</a:t>
            </a:r>
            <a:r>
              <a:rPr lang="en-US" dirty="0" smtClean="0"/>
              <a:t> by the sponsor</a:t>
            </a:r>
          </a:p>
          <a:p>
            <a:pPr lvl="1"/>
            <a:r>
              <a:rPr lang="en-US" dirty="0" smtClean="0"/>
              <a:t>Voluntary cost sharing is not a factor during the merit review process for Federal Awards (2 CFR 200.306)</a:t>
            </a:r>
          </a:p>
          <a:p>
            <a:endParaRPr lang="en-US" dirty="0"/>
          </a:p>
          <a:p>
            <a:r>
              <a:rPr lang="en-US" dirty="0" smtClean="0"/>
              <a:t>Funding Caps</a:t>
            </a:r>
          </a:p>
          <a:p>
            <a:pPr lvl="1"/>
            <a:r>
              <a:rPr lang="en-US" dirty="0" smtClean="0"/>
              <a:t>Some solicitations include caps on award amounts</a:t>
            </a:r>
          </a:p>
          <a:p>
            <a:pPr lvl="1"/>
            <a:r>
              <a:rPr lang="en-US" dirty="0" smtClean="0"/>
              <a:t>Make sure you can realistically perform the work you are proposing</a:t>
            </a:r>
          </a:p>
          <a:p>
            <a:pPr lvl="1"/>
            <a:r>
              <a:rPr lang="en-US" dirty="0" smtClean="0"/>
              <a:t>If Indirect Cost is included in the cap –</a:t>
            </a:r>
          </a:p>
          <a:p>
            <a:pPr lvl="2"/>
            <a:r>
              <a:rPr lang="en-US" dirty="0" smtClean="0"/>
              <a:t>(Total Costs – Exclusions) / 1.54 = Direct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1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Exercise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839890" cy="38807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“I want to submit a proposal for this solicitation.”</a:t>
            </a:r>
          </a:p>
          <a:p>
            <a:r>
              <a:rPr lang="en-US" dirty="0" smtClean="0"/>
              <a:t>“I  need some salary – probably about a month.”</a:t>
            </a:r>
          </a:p>
          <a:p>
            <a:pPr lvl="1"/>
            <a:r>
              <a:rPr lang="en-US" dirty="0" smtClean="0"/>
              <a:t>Assumptions: 12mo faculty; $130,500 annual salary; ORP plan; Individual Health Ins.</a:t>
            </a:r>
          </a:p>
          <a:p>
            <a:r>
              <a:rPr lang="en-US" dirty="0" smtClean="0"/>
              <a:t>“I need one grad student for a full year.”</a:t>
            </a:r>
          </a:p>
          <a:p>
            <a:pPr lvl="1"/>
            <a:r>
              <a:rPr lang="en-US" dirty="0" smtClean="0"/>
              <a:t>Assumptions: $26,100 annual salary</a:t>
            </a:r>
          </a:p>
          <a:p>
            <a:r>
              <a:rPr lang="en-US" dirty="0"/>
              <a:t>“I need to go to a conference </a:t>
            </a:r>
            <a:r>
              <a:rPr lang="en-US" dirty="0" smtClean="0"/>
              <a:t>to </a:t>
            </a:r>
            <a:r>
              <a:rPr lang="en-US" dirty="0"/>
              <a:t>present my </a:t>
            </a:r>
            <a:r>
              <a:rPr lang="en-US" dirty="0" smtClean="0"/>
              <a:t>findings and my GA is coming with me.”</a:t>
            </a:r>
          </a:p>
          <a:p>
            <a:r>
              <a:rPr lang="en-US" dirty="0" smtClean="0"/>
              <a:t>“I need to purchase some supplies.”</a:t>
            </a:r>
          </a:p>
          <a:p>
            <a:r>
              <a:rPr lang="en-US" dirty="0" smtClean="0"/>
              <a:t>“I need to publish my findings.”</a:t>
            </a:r>
          </a:p>
          <a:p>
            <a:r>
              <a:rPr lang="en-US" dirty="0" smtClean="0"/>
              <a:t>Indirect Cost</a:t>
            </a:r>
          </a:p>
          <a:p>
            <a:pPr lvl="1"/>
            <a:r>
              <a:rPr lang="en-US" dirty="0" smtClean="0"/>
              <a:t>Assumptions: On-Campus, federal </a:t>
            </a:r>
            <a:r>
              <a:rPr lang="en-US" dirty="0"/>
              <a:t>r</a:t>
            </a:r>
            <a:r>
              <a:rPr lang="en-US" dirty="0" smtClean="0"/>
              <a:t>esearch project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0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Exercise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Justification 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concept of building a budget</a:t>
            </a:r>
          </a:p>
          <a:p>
            <a:r>
              <a:rPr lang="en-US" dirty="0" smtClean="0"/>
              <a:t>Identify types of costs – direct &amp; indirect</a:t>
            </a:r>
          </a:p>
          <a:p>
            <a:r>
              <a:rPr lang="en-US" dirty="0" smtClean="0"/>
              <a:t>Calculating salaries &amp; fringe benefit rates</a:t>
            </a:r>
          </a:p>
          <a:p>
            <a:r>
              <a:rPr lang="en-US" dirty="0" smtClean="0"/>
              <a:t>Calculating indirect costs</a:t>
            </a:r>
          </a:p>
          <a:p>
            <a:r>
              <a:rPr lang="en-US" dirty="0" smtClean="0"/>
              <a:t>Budget Exercises</a:t>
            </a:r>
          </a:p>
          <a:p>
            <a:r>
              <a:rPr lang="en-US" dirty="0" smtClean="0"/>
              <a:t>Demo Budget Workbook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85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Building a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PI</a:t>
            </a:r>
          </a:p>
          <a:p>
            <a:pPr lvl="1"/>
            <a:r>
              <a:rPr lang="en-US" dirty="0" smtClean="0"/>
              <a:t>Co-PIs</a:t>
            </a:r>
          </a:p>
          <a:p>
            <a:pPr lvl="1"/>
            <a:r>
              <a:rPr lang="en-US" dirty="0" smtClean="0"/>
              <a:t>Post Docs</a:t>
            </a:r>
          </a:p>
          <a:p>
            <a:pPr lvl="1"/>
            <a:r>
              <a:rPr lang="en-US" dirty="0" smtClean="0"/>
              <a:t>Graduate Students</a:t>
            </a:r>
          </a:p>
          <a:p>
            <a:pPr lvl="1"/>
            <a:r>
              <a:rPr lang="en-US" dirty="0" err="1" smtClean="0"/>
              <a:t>Subawards</a:t>
            </a:r>
            <a:endParaRPr lang="en-US" dirty="0" smtClean="0"/>
          </a:p>
          <a:p>
            <a:r>
              <a:rPr lang="en-US" dirty="0" smtClean="0"/>
              <a:t>WHAT?</a:t>
            </a:r>
          </a:p>
          <a:p>
            <a:pPr lvl="1"/>
            <a:r>
              <a:rPr lang="en-US" dirty="0" smtClean="0"/>
              <a:t>Supplies</a:t>
            </a:r>
          </a:p>
          <a:p>
            <a:pPr lvl="1"/>
            <a:r>
              <a:rPr lang="en-US" dirty="0" smtClean="0"/>
              <a:t>Auxiliary services</a:t>
            </a:r>
          </a:p>
          <a:p>
            <a:pPr lvl="1"/>
            <a:r>
              <a:rPr lang="en-US" dirty="0" smtClean="0"/>
              <a:t>Publication Costs</a:t>
            </a:r>
          </a:p>
          <a:p>
            <a:pPr lvl="1"/>
            <a:r>
              <a:rPr lang="en-US" dirty="0" smtClean="0"/>
              <a:t>Equipment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2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Concept of Building a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WHERE?</a:t>
            </a:r>
          </a:p>
          <a:p>
            <a:pPr lvl="1"/>
            <a:r>
              <a:rPr lang="en-US" dirty="0"/>
              <a:t>Travel to conferences to present research</a:t>
            </a:r>
          </a:p>
          <a:p>
            <a:pPr lvl="1"/>
            <a:r>
              <a:rPr lang="en-US" dirty="0"/>
              <a:t>Travel to field location to complete research</a:t>
            </a:r>
          </a:p>
          <a:p>
            <a:pPr lvl="1"/>
            <a:r>
              <a:rPr lang="en-US" dirty="0"/>
              <a:t>Work performed on-campus or off-campus</a:t>
            </a:r>
          </a:p>
          <a:p>
            <a:r>
              <a:rPr lang="en-US" dirty="0" smtClean="0"/>
              <a:t>WHEN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How long does the project period need to be?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Justification for the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1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Costs vs. Indirect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Costs</a:t>
            </a:r>
          </a:p>
          <a:p>
            <a:pPr lvl="1"/>
            <a:r>
              <a:rPr lang="en-US" dirty="0" smtClean="0"/>
              <a:t>Items that can be specifically identified for a particular project</a:t>
            </a:r>
          </a:p>
          <a:p>
            <a:pPr lvl="1"/>
            <a:r>
              <a:rPr lang="en-US" dirty="0" smtClean="0"/>
              <a:t>Reasonable, allowable &amp; allocable</a:t>
            </a:r>
          </a:p>
          <a:p>
            <a:pPr lvl="1"/>
            <a:r>
              <a:rPr lang="en-US" dirty="0" smtClean="0"/>
              <a:t>Examples: Salaries, Supplies, Travel, Publication Costs</a:t>
            </a:r>
          </a:p>
          <a:p>
            <a:pPr lvl="1"/>
            <a:endParaRPr lang="en-US" dirty="0"/>
          </a:p>
          <a:p>
            <a:r>
              <a:rPr lang="en-US" dirty="0" smtClean="0"/>
              <a:t>Indirect Costs</a:t>
            </a:r>
          </a:p>
          <a:p>
            <a:pPr lvl="1"/>
            <a:r>
              <a:rPr lang="en-US" dirty="0" smtClean="0"/>
              <a:t>Also known as “Overhead,” “Research Operating Costs,” or “F&amp;A”</a:t>
            </a:r>
          </a:p>
          <a:p>
            <a:pPr lvl="1"/>
            <a:r>
              <a:rPr lang="en-US" dirty="0" smtClean="0"/>
              <a:t>Can’t be identified with a particular project, but they are necessary to conduct research</a:t>
            </a:r>
          </a:p>
          <a:p>
            <a:pPr lvl="1"/>
            <a:r>
              <a:rPr lang="en-US" dirty="0" smtClean="0"/>
              <a:t>Examples: Administrative Support, Office Supplies, Utilities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33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Salaries &amp; Fringe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based on FTE, percent effort, person months</a:t>
            </a:r>
          </a:p>
          <a:p>
            <a:pPr lvl="1"/>
            <a:r>
              <a:rPr lang="en-US" dirty="0" smtClean="0"/>
              <a:t>To calculate percent effort – Months on Project / Appointment Months = % Effort</a:t>
            </a:r>
          </a:p>
          <a:p>
            <a:pPr lvl="1"/>
            <a:r>
              <a:rPr lang="en-US" dirty="0" smtClean="0"/>
              <a:t>2 months on project / 12 month appointment = 16.7% effort (Calendar Year)</a:t>
            </a:r>
          </a:p>
          <a:p>
            <a:pPr lvl="1"/>
            <a:r>
              <a:rPr lang="en-US" dirty="0" smtClean="0"/>
              <a:t>2 months on project / 9 month appointment = 22.2% effort (Academic Year)</a:t>
            </a:r>
          </a:p>
          <a:p>
            <a:pPr lvl="1"/>
            <a:r>
              <a:rPr lang="en-US" dirty="0" smtClean="0"/>
              <a:t>1 month on project / 3 month summer term = 33.3% effort (Summer Months)</a:t>
            </a:r>
          </a:p>
          <a:p>
            <a:pPr lvl="1"/>
            <a:r>
              <a:rPr lang="en-US" dirty="0"/>
              <a:t>Do not use hourly rates; FSU does not maintain timesheets for salaried employees</a:t>
            </a:r>
          </a:p>
          <a:p>
            <a:r>
              <a:rPr lang="en-US" dirty="0" smtClean="0"/>
              <a:t>3% yearly cost of living increase is allowed</a:t>
            </a:r>
          </a:p>
          <a:p>
            <a:r>
              <a:rPr lang="en-US" dirty="0" smtClean="0"/>
              <a:t>9 mo. vs. 12 mo. Appointment and health insurance</a:t>
            </a:r>
          </a:p>
          <a:p>
            <a:r>
              <a:rPr lang="en-US" dirty="0" smtClean="0"/>
              <a:t>Refer to the Facts Sheet for current fringe rates</a:t>
            </a:r>
          </a:p>
        </p:txBody>
      </p:sp>
    </p:spTree>
    <p:extLst>
      <p:ext uri="{BB962C8B-B14F-4D97-AF65-F5344CB8AC3E}">
        <p14:creationId xmlns:p14="http://schemas.microsoft.com/office/powerpoint/2010/main" val="198923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Considered salaried employees</a:t>
            </a:r>
          </a:p>
          <a:p>
            <a:pPr lvl="1"/>
            <a:r>
              <a:rPr lang="en-US" dirty="0" smtClean="0"/>
              <a:t>Allowed up to .50 FTE or 20 hours/week per the GAU</a:t>
            </a:r>
          </a:p>
          <a:p>
            <a:pPr lvl="1"/>
            <a:r>
              <a:rPr lang="en-US" dirty="0" smtClean="0"/>
              <a:t>Minimum stipend for GA on 0.50 FTE for academic year is $15,000 or if less than 0.50 FTE $19.23/hour </a:t>
            </a:r>
          </a:p>
          <a:p>
            <a:pPr lvl="1"/>
            <a:r>
              <a:rPr lang="en-US" dirty="0" smtClean="0"/>
              <a:t>Fringe Benefits</a:t>
            </a:r>
          </a:p>
          <a:p>
            <a:pPr lvl="2"/>
            <a:r>
              <a:rPr lang="en-US" dirty="0" smtClean="0"/>
              <a:t>OPS Students Rate</a:t>
            </a:r>
          </a:p>
          <a:p>
            <a:pPr lvl="1"/>
            <a:r>
              <a:rPr lang="en-US" dirty="0" smtClean="0"/>
              <a:t>Health Insurance Subsidy</a:t>
            </a:r>
          </a:p>
          <a:p>
            <a:r>
              <a:rPr lang="en-US" dirty="0" smtClean="0"/>
              <a:t>Tuition</a:t>
            </a:r>
          </a:p>
          <a:p>
            <a:pPr lvl="1"/>
            <a:r>
              <a:rPr lang="en-US" dirty="0" smtClean="0"/>
              <a:t>FSU requirement for 9/hours per semester</a:t>
            </a:r>
          </a:p>
          <a:p>
            <a:pPr lvl="1"/>
            <a:r>
              <a:rPr lang="en-US" dirty="0" smtClean="0"/>
              <a:t>Proportionate to appointment</a:t>
            </a:r>
          </a:p>
          <a:p>
            <a:pPr lvl="1"/>
            <a:r>
              <a:rPr lang="en-US" dirty="0" smtClean="0"/>
              <a:t>1% escalation per year</a:t>
            </a:r>
          </a:p>
        </p:txBody>
      </p:sp>
    </p:spTree>
    <p:extLst>
      <p:ext uri="{BB962C8B-B14F-4D97-AF65-F5344CB8AC3E}">
        <p14:creationId xmlns:p14="http://schemas.microsoft.com/office/powerpoint/2010/main" val="218734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&gt;$5,000 per unit with a useful life of ≥ 1 year</a:t>
            </a:r>
            <a:endParaRPr lang="en-US" dirty="0"/>
          </a:p>
          <a:p>
            <a:r>
              <a:rPr lang="en-US" dirty="0" smtClean="0"/>
              <a:t>Travel</a:t>
            </a:r>
          </a:p>
          <a:p>
            <a:pPr lvl="1"/>
            <a:r>
              <a:rPr lang="en-US" dirty="0" smtClean="0"/>
              <a:t>Must be in accordance with FSU travel policies</a:t>
            </a:r>
          </a:p>
          <a:p>
            <a:pPr lvl="1"/>
            <a:r>
              <a:rPr lang="en-US" dirty="0" smtClean="0"/>
              <a:t>Differentiate between Domestic &amp; Foreign Travel</a:t>
            </a:r>
          </a:p>
          <a:p>
            <a:pPr lvl="1"/>
            <a:r>
              <a:rPr lang="en-US" dirty="0" smtClean="0"/>
              <a:t>Needs detailed justification</a:t>
            </a:r>
          </a:p>
          <a:p>
            <a:r>
              <a:rPr lang="en-US" dirty="0" smtClean="0"/>
              <a:t>Participant Support Costs vs. Participant Incentives</a:t>
            </a:r>
          </a:p>
          <a:p>
            <a:pPr lvl="1"/>
            <a:r>
              <a:rPr lang="en-US" dirty="0" smtClean="0"/>
              <a:t>Support costs are stipends, allowances or fees paid to or on behalf of a participant or trainee, not an employee, who is attending a conference or training</a:t>
            </a:r>
          </a:p>
          <a:p>
            <a:pPr lvl="1"/>
            <a:r>
              <a:rPr lang="en-US" dirty="0" smtClean="0"/>
              <a:t>Incentives are items (gift cards, etc.) or cash paid to an individual to participate in a study, such as completing a survey,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97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Tuition</a:t>
            </a:r>
          </a:p>
          <a:p>
            <a:r>
              <a:rPr lang="en-US" dirty="0" smtClean="0"/>
              <a:t>Materials &amp; Supplies – includes computers or equipment &lt;$5,000</a:t>
            </a:r>
          </a:p>
          <a:p>
            <a:r>
              <a:rPr lang="en-US" dirty="0" smtClean="0"/>
              <a:t>Publications</a:t>
            </a:r>
          </a:p>
          <a:p>
            <a:r>
              <a:rPr lang="en-US" dirty="0" smtClean="0"/>
              <a:t>Consultants</a:t>
            </a:r>
          </a:p>
          <a:p>
            <a:r>
              <a:rPr lang="en-US" dirty="0" err="1" smtClean="0"/>
              <a:t>Subawards</a:t>
            </a:r>
            <a:endParaRPr lang="en-US" dirty="0" smtClean="0"/>
          </a:p>
          <a:p>
            <a:r>
              <a:rPr lang="en-US" dirty="0" smtClean="0"/>
              <a:t>Other items specifically needed for your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A9990BD4EFCB45B42B5D072E0CD773" ma:contentTypeVersion="10" ma:contentTypeDescription="Create a new document." ma:contentTypeScope="" ma:versionID="097ba22d4f4491f8dfac18700c7adc6b">
  <xsd:schema xmlns:xsd="http://www.w3.org/2001/XMLSchema" xmlns:xs="http://www.w3.org/2001/XMLSchema" xmlns:p="http://schemas.microsoft.com/office/2006/metadata/properties" xmlns:ns3="5a206ac7-4fe3-4eec-95e2-917f2a578c79" targetNamespace="http://schemas.microsoft.com/office/2006/metadata/properties" ma:root="true" ma:fieldsID="d025147f40bb87c4ed7ec3f6137297d1" ns3:_="">
    <xsd:import namespace="5a206ac7-4fe3-4eec-95e2-917f2a578c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06ac7-4fe3-4eec-95e2-917f2a578c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7520E-4521-4FC3-960D-255754A9712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5a206ac7-4fe3-4eec-95e2-917f2a578c7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1034602-1125-4DCC-AA99-9BED1FCD04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6541C7-1F06-4E79-B5B6-6EB768EE6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206ac7-4fe3-4eec-95e2-917f2a578c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885</TotalTime>
  <Words>830</Words>
  <Application>Microsoft Office PowerPoint</Application>
  <PresentationFormat>Widescreen</PresentationFormat>
  <Paragraphs>158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 3</vt:lpstr>
      <vt:lpstr>Facet</vt:lpstr>
      <vt:lpstr>Building A Budget</vt:lpstr>
      <vt:lpstr>Objectives</vt:lpstr>
      <vt:lpstr>The Concept of Building a Budget</vt:lpstr>
      <vt:lpstr>The Concept of Building a Budget</vt:lpstr>
      <vt:lpstr>Direct Costs vs. Indirect Costs</vt:lpstr>
      <vt:lpstr>Salaries &amp; Fringe Benefits</vt:lpstr>
      <vt:lpstr>Graduate Students</vt:lpstr>
      <vt:lpstr>Other Direct Costs</vt:lpstr>
      <vt:lpstr>Other Direct Costs</vt:lpstr>
      <vt:lpstr>Indirect Costs</vt:lpstr>
      <vt:lpstr>Exclusions from IDC Base</vt:lpstr>
      <vt:lpstr>Cost Share &amp; Funding Caps </vt:lpstr>
      <vt:lpstr>Budget Exercise #1</vt:lpstr>
      <vt:lpstr>Budget Exercise #2</vt:lpstr>
    </vt:vector>
  </TitlesOfParts>
  <Company>Florida State University (RSCH)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Budget</dc:title>
  <dc:creator>Garye, Jennifer</dc:creator>
  <cp:lastModifiedBy>Evangeline Ciupek</cp:lastModifiedBy>
  <cp:revision>49</cp:revision>
  <cp:lastPrinted>2019-08-12T15:32:37Z</cp:lastPrinted>
  <dcterms:created xsi:type="dcterms:W3CDTF">2017-05-19T14:30:56Z</dcterms:created>
  <dcterms:modified xsi:type="dcterms:W3CDTF">2019-08-23T20:43:48Z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0x0101001EA9990BD4EFCB45B42B5D072E0CD773</vt:lpwstr>
  </property>
</Properties>
</file>