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6858000" cy="9144000"/>
  <p:embeddedFontLst>
    <p:embeddedFont>
      <p:font typeface="Source Code Pro" panose="020B0604020202020204" charset="0"/>
      <p:regular r:id="rId27"/>
      <p:bold r:id="rId28"/>
      <p:italic r:id="rId29"/>
      <p:boldItalic r:id="rId30"/>
    </p:embeddedFont>
    <p:embeddedFont>
      <p:font typeface="Roboto"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52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17aa07dd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617aa07ddb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17aa07dd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17aa07dd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17aa07ddb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17aa07dd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7aa07ddb_3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7aa07ddb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1a28326cf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1a28326c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1a28326cf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1a28326c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1a28326c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1a28326c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1a28326c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1a28326c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1a28326c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61a28326c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1add26c0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1add26c0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1a28326cf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1a28326c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17aa07ddb_3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17aa07dd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1add26c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1add26c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1add26c0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1add26c0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17aa07ddb_3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617aa07ddb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17aa07ddb_0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17aa07dd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1a28326cf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1a28326c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ac1d502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1ac1d50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1ac1d5029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1ac1d502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17aa07ddb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17aa07dd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1ac1d5029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1ac1d50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1ac1d5029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1ac1d502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8" name="Google Shape;58;p14"/>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9" name="Google Shape;59;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2" name="Google Shape;62;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7" name="Google Shape;67;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1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0" name="Google Shape;8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9"/>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86" name="Google Shape;86;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89" name="Google Shape;89;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94" name="Google Shape;94;p2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6" name="Google Shape;96;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01" name="Google Shape;101;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02"/>
        <p:cNvGrpSpPr/>
        <p:nvPr/>
      </p:nvGrpSpPr>
      <p:grpSpPr>
        <a:xfrm>
          <a:off x="0" y="0"/>
          <a:ext cx="0" cy="0"/>
          <a:chOff x="0" y="0"/>
          <a:chExt cx="0" cy="0"/>
        </a:xfrm>
      </p:grpSpPr>
      <p:sp>
        <p:nvSpPr>
          <p:cNvPr id="103" name="Google Shape;103;p23"/>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04" name="Google Shape;104;p23"/>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5" name="Google Shape;105;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06"/>
        <p:cNvGrpSpPr/>
        <p:nvPr/>
      </p:nvGrpSpPr>
      <p:grpSpPr>
        <a:xfrm>
          <a:off x="0" y="0"/>
          <a:ext cx="0" cy="0"/>
          <a:chOff x="0" y="0"/>
          <a:chExt cx="0" cy="0"/>
        </a:xfrm>
      </p:grpSpPr>
      <p:sp>
        <p:nvSpPr>
          <p:cNvPr id="107" name="Google Shape;107;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32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3200"/>
              <a:buNone/>
              <a:defRPr sz="1800"/>
            </a:lvl2pPr>
            <a:lvl3pPr lvl="2" indent="0" rtl="0">
              <a:spcBef>
                <a:spcPts val="0"/>
              </a:spcBef>
              <a:spcAft>
                <a:spcPts val="0"/>
              </a:spcAft>
              <a:buSzPts val="3200"/>
              <a:buNone/>
              <a:defRPr sz="1800"/>
            </a:lvl3pPr>
            <a:lvl4pPr lvl="3" indent="0" rtl="0">
              <a:spcBef>
                <a:spcPts val="0"/>
              </a:spcBef>
              <a:spcAft>
                <a:spcPts val="0"/>
              </a:spcAft>
              <a:buSzPts val="3200"/>
              <a:buNone/>
              <a:defRPr sz="1800"/>
            </a:lvl4pPr>
            <a:lvl5pPr lvl="4" indent="0" rtl="0">
              <a:spcBef>
                <a:spcPts val="0"/>
              </a:spcBef>
              <a:spcAft>
                <a:spcPts val="0"/>
              </a:spcAft>
              <a:buSzPts val="3200"/>
              <a:buNone/>
              <a:defRPr sz="1800"/>
            </a:lvl5pPr>
            <a:lvl6pPr lvl="5" indent="0" rtl="0">
              <a:spcBef>
                <a:spcPts val="0"/>
              </a:spcBef>
              <a:spcAft>
                <a:spcPts val="0"/>
              </a:spcAft>
              <a:buSzPts val="3200"/>
              <a:buNone/>
              <a:defRPr sz="1800"/>
            </a:lvl6pPr>
            <a:lvl7pPr lvl="6" indent="0" rtl="0">
              <a:spcBef>
                <a:spcPts val="0"/>
              </a:spcBef>
              <a:spcAft>
                <a:spcPts val="0"/>
              </a:spcAft>
              <a:buSzPts val="3200"/>
              <a:buNone/>
              <a:defRPr sz="1800"/>
            </a:lvl7pPr>
            <a:lvl8pPr lvl="7" indent="0" rtl="0">
              <a:spcBef>
                <a:spcPts val="0"/>
              </a:spcBef>
              <a:spcAft>
                <a:spcPts val="0"/>
              </a:spcAft>
              <a:buSzPts val="3200"/>
              <a:buNone/>
              <a:defRPr sz="1800"/>
            </a:lvl8pPr>
            <a:lvl9pPr lvl="8" indent="0" rtl="0">
              <a:spcBef>
                <a:spcPts val="0"/>
              </a:spcBef>
              <a:spcAft>
                <a:spcPts val="0"/>
              </a:spcAft>
              <a:buSzPts val="3200"/>
              <a:buNone/>
              <a:defRPr sz="1800"/>
            </a:lvl9pPr>
          </a:lstStyle>
          <a:p>
            <a:endParaRPr/>
          </a:p>
        </p:txBody>
      </p:sp>
      <p:sp>
        <p:nvSpPr>
          <p:cNvPr id="110" name="Google Shape;110;p2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7"/>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27"/>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accent1"/>
              </a:buClr>
              <a:buSzPts val="3200"/>
              <a:buNone/>
              <a:defRPr>
                <a:solidFill>
                  <a:schemeClr val="accen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23" name="Google Shape;123;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457200" y="873672"/>
            <a:ext cx="8229600" cy="729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Times New Roman"/>
              <a:buNone/>
              <a:defRPr b="0" i="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28"/>
          <p:cNvSpPr txBox="1">
            <a:spLocks noGrp="1"/>
          </p:cNvSpPr>
          <p:nvPr>
            <p:ph type="body" idx="1"/>
          </p:nvPr>
        </p:nvSpPr>
        <p:spPr>
          <a:xfrm>
            <a:off x="457200" y="1760481"/>
            <a:ext cx="8229600" cy="2775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b="0" i="0">
                <a:latin typeface="Arial"/>
                <a:ea typeface="Arial"/>
                <a:cs typeface="Arial"/>
                <a:sym typeface="Arial"/>
              </a:defRPr>
            </a:lvl1pPr>
            <a:lvl2pPr marL="914400" lvl="1" indent="-406400" algn="l" rtl="0">
              <a:spcBef>
                <a:spcPts val="560"/>
              </a:spcBef>
              <a:spcAft>
                <a:spcPts val="0"/>
              </a:spcAft>
              <a:buClr>
                <a:schemeClr val="dk1"/>
              </a:buClr>
              <a:buSzPts val="2800"/>
              <a:buChar char="–"/>
              <a:defRPr b="0" i="0">
                <a:latin typeface="Arial"/>
                <a:ea typeface="Arial"/>
                <a:cs typeface="Arial"/>
                <a:sym typeface="Arial"/>
              </a:defRPr>
            </a:lvl2pPr>
            <a:lvl3pPr marL="1371600" lvl="2" indent="-381000" algn="l" rtl="0">
              <a:spcBef>
                <a:spcPts val="480"/>
              </a:spcBef>
              <a:spcAft>
                <a:spcPts val="0"/>
              </a:spcAft>
              <a:buClr>
                <a:schemeClr val="dk1"/>
              </a:buClr>
              <a:buSzPts val="2400"/>
              <a:buChar char="•"/>
              <a:defRPr b="0" i="0">
                <a:latin typeface="Arial"/>
                <a:ea typeface="Arial"/>
                <a:cs typeface="Arial"/>
                <a:sym typeface="Arial"/>
              </a:defRPr>
            </a:lvl3pPr>
            <a:lvl4pPr marL="1828800" lvl="3" indent="-355600" algn="l" rtl="0">
              <a:spcBef>
                <a:spcPts val="400"/>
              </a:spcBef>
              <a:spcAft>
                <a:spcPts val="0"/>
              </a:spcAft>
              <a:buClr>
                <a:schemeClr val="dk1"/>
              </a:buClr>
              <a:buSzPts val="2000"/>
              <a:buChar char="–"/>
              <a:defRPr b="0" i="0">
                <a:latin typeface="Arial"/>
                <a:ea typeface="Arial"/>
                <a:cs typeface="Arial"/>
                <a:sym typeface="Arial"/>
              </a:defRPr>
            </a:lvl4pPr>
            <a:lvl5pPr marL="2286000" lvl="4" indent="-355600" algn="l" rtl="0">
              <a:spcBef>
                <a:spcPts val="400"/>
              </a:spcBef>
              <a:spcAft>
                <a:spcPts val="0"/>
              </a:spcAft>
              <a:buClr>
                <a:schemeClr val="dk1"/>
              </a:buClr>
              <a:buSzPts val="2000"/>
              <a:buChar char="»"/>
              <a:defRPr b="0" i="0">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9" name="Google Shape;129;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4000"/>
              <a:buFont typeface="Arial"/>
              <a:buNone/>
              <a:defRPr sz="40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9"/>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D0B884"/>
              </a:buClr>
              <a:buSzPts val="2000"/>
              <a:buNone/>
              <a:defRPr sz="2000">
                <a:solidFill>
                  <a:srgbClr val="D0B884"/>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35" name="Google Shape;135;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457200" y="876010"/>
            <a:ext cx="8229600" cy="648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Times New Roman"/>
              <a:buNone/>
              <a:defRPr b="1" i="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0"/>
          <p:cNvSpPr txBox="1">
            <a:spLocks noGrp="1"/>
          </p:cNvSpPr>
          <p:nvPr>
            <p:ph type="body" idx="1"/>
          </p:nvPr>
        </p:nvSpPr>
        <p:spPr>
          <a:xfrm>
            <a:off x="457200" y="1642238"/>
            <a:ext cx="4038600" cy="29559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rtl="0">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rtl="0">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rtl="0">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rtl="0">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1" name="Google Shape;141;p30"/>
          <p:cNvSpPr txBox="1">
            <a:spLocks noGrp="1"/>
          </p:cNvSpPr>
          <p:nvPr>
            <p:ph type="body" idx="2"/>
          </p:nvPr>
        </p:nvSpPr>
        <p:spPr>
          <a:xfrm>
            <a:off x="4648200" y="1642238"/>
            <a:ext cx="4038600" cy="29559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b="0" i="0">
                <a:latin typeface="Arial"/>
                <a:ea typeface="Arial"/>
                <a:cs typeface="Arial"/>
                <a:sym typeface="Arial"/>
              </a:defRPr>
            </a:lvl1pPr>
            <a:lvl2pPr marL="914400" lvl="1" indent="-381000" algn="l" rtl="0">
              <a:spcBef>
                <a:spcPts val="480"/>
              </a:spcBef>
              <a:spcAft>
                <a:spcPts val="0"/>
              </a:spcAft>
              <a:buClr>
                <a:schemeClr val="dk1"/>
              </a:buClr>
              <a:buSzPts val="2400"/>
              <a:buChar char="–"/>
              <a:defRPr sz="2400" b="0" i="0">
                <a:latin typeface="Arial"/>
                <a:ea typeface="Arial"/>
                <a:cs typeface="Arial"/>
                <a:sym typeface="Arial"/>
              </a:defRPr>
            </a:lvl2pPr>
            <a:lvl3pPr marL="1371600" lvl="2" indent="-355600" algn="l" rtl="0">
              <a:spcBef>
                <a:spcPts val="400"/>
              </a:spcBef>
              <a:spcAft>
                <a:spcPts val="0"/>
              </a:spcAft>
              <a:buClr>
                <a:schemeClr val="dk1"/>
              </a:buClr>
              <a:buSzPts val="2000"/>
              <a:buChar char="•"/>
              <a:defRPr sz="2000" b="0" i="0">
                <a:latin typeface="Arial"/>
                <a:ea typeface="Arial"/>
                <a:cs typeface="Arial"/>
                <a:sym typeface="Arial"/>
              </a:defRPr>
            </a:lvl3pPr>
            <a:lvl4pPr marL="1828800" lvl="3" indent="-342900" algn="l" rtl="0">
              <a:spcBef>
                <a:spcPts val="360"/>
              </a:spcBef>
              <a:spcAft>
                <a:spcPts val="0"/>
              </a:spcAft>
              <a:buClr>
                <a:schemeClr val="dk1"/>
              </a:buClr>
              <a:buSzPts val="1800"/>
              <a:buChar char="–"/>
              <a:defRPr sz="1800" b="0" i="0">
                <a:latin typeface="Arial"/>
                <a:ea typeface="Arial"/>
                <a:cs typeface="Arial"/>
                <a:sym typeface="Arial"/>
              </a:defRPr>
            </a:lvl4pPr>
            <a:lvl5pPr marL="2286000" lvl="4" indent="-342900" algn="l" rtl="0">
              <a:spcBef>
                <a:spcPts val="360"/>
              </a:spcBef>
              <a:spcAft>
                <a:spcPts val="0"/>
              </a:spcAft>
              <a:buClr>
                <a:schemeClr val="dk1"/>
              </a:buClr>
              <a:buSzPts val="1800"/>
              <a:buChar char="»"/>
              <a:defRPr sz="1800" b="0" i="0">
                <a:latin typeface="Arial"/>
                <a:ea typeface="Arial"/>
                <a:cs typeface="Arial"/>
                <a:sym typeface="Aria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2" name="Google Shape;142;p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5"/>
        <p:cNvGrpSpPr/>
        <p:nvPr/>
      </p:nvGrpSpPr>
      <p:grpSpPr>
        <a:xfrm>
          <a:off x="0" y="0"/>
          <a:ext cx="0" cy="0"/>
          <a:chOff x="0" y="0"/>
          <a:chExt cx="0" cy="0"/>
        </a:xfrm>
      </p:grpSpPr>
      <p:sp>
        <p:nvSpPr>
          <p:cNvPr id="146" name="Google Shape;146;p31"/>
          <p:cNvSpPr txBox="1">
            <a:spLocks noGrp="1"/>
          </p:cNvSpPr>
          <p:nvPr>
            <p:ph type="body" idx="1"/>
          </p:nvPr>
        </p:nvSpPr>
        <p:spPr>
          <a:xfrm>
            <a:off x="457200" y="932789"/>
            <a:ext cx="4040100" cy="5997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47" name="Google Shape;147;p31"/>
          <p:cNvSpPr txBox="1">
            <a:spLocks noGrp="1"/>
          </p:cNvSpPr>
          <p:nvPr>
            <p:ph type="body" idx="2"/>
          </p:nvPr>
        </p:nvSpPr>
        <p:spPr>
          <a:xfrm>
            <a:off x="457200" y="1655375"/>
            <a:ext cx="4040100" cy="29496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atin typeface="Arial"/>
                <a:ea typeface="Arial"/>
                <a:cs typeface="Arial"/>
                <a:sym typeface="Arial"/>
              </a:defRPr>
            </a:lvl1pPr>
            <a:lvl2pPr marL="914400" lvl="1" indent="-355600" algn="l" rtl="0">
              <a:spcBef>
                <a:spcPts val="400"/>
              </a:spcBef>
              <a:spcAft>
                <a:spcPts val="0"/>
              </a:spcAft>
              <a:buClr>
                <a:schemeClr val="dk1"/>
              </a:buClr>
              <a:buSzPts val="2000"/>
              <a:buChar char="–"/>
              <a:defRPr sz="2000">
                <a:latin typeface="Arial"/>
                <a:ea typeface="Arial"/>
                <a:cs typeface="Arial"/>
                <a:sym typeface="Arial"/>
              </a:defRPr>
            </a:lvl2pPr>
            <a:lvl3pPr marL="1371600" lvl="2" indent="-342900" algn="l" rtl="0">
              <a:spcBef>
                <a:spcPts val="360"/>
              </a:spcBef>
              <a:spcAft>
                <a:spcPts val="0"/>
              </a:spcAft>
              <a:buClr>
                <a:schemeClr val="dk1"/>
              </a:buClr>
              <a:buSzPts val="1800"/>
              <a:buChar char="•"/>
              <a:defRPr sz="1800">
                <a:latin typeface="Arial"/>
                <a:ea typeface="Arial"/>
                <a:cs typeface="Arial"/>
                <a:sym typeface="Arial"/>
              </a:defRPr>
            </a:lvl3pPr>
            <a:lvl4pPr marL="1828800" lvl="3" indent="-330200" algn="l" rtl="0">
              <a:spcBef>
                <a:spcPts val="320"/>
              </a:spcBef>
              <a:spcAft>
                <a:spcPts val="0"/>
              </a:spcAft>
              <a:buClr>
                <a:schemeClr val="dk1"/>
              </a:buClr>
              <a:buSzPts val="1600"/>
              <a:buChar char="–"/>
              <a:defRPr sz="1600">
                <a:latin typeface="Arial"/>
                <a:ea typeface="Arial"/>
                <a:cs typeface="Arial"/>
                <a:sym typeface="Arial"/>
              </a:defRPr>
            </a:lvl4pPr>
            <a:lvl5pPr marL="2286000" lvl="4" indent="-330200" algn="l" rtl="0">
              <a:spcBef>
                <a:spcPts val="320"/>
              </a:spcBef>
              <a:spcAft>
                <a:spcPts val="0"/>
              </a:spcAft>
              <a:buClr>
                <a:schemeClr val="dk1"/>
              </a:buClr>
              <a:buSzPts val="1600"/>
              <a:buChar char="»"/>
              <a:defRPr sz="1600">
                <a:latin typeface="Arial"/>
                <a:ea typeface="Arial"/>
                <a:cs typeface="Arial"/>
                <a:sym typeface="Arial"/>
              </a:defRPr>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48" name="Google Shape;148;p31"/>
          <p:cNvSpPr txBox="1">
            <a:spLocks noGrp="1"/>
          </p:cNvSpPr>
          <p:nvPr>
            <p:ph type="body" idx="3"/>
          </p:nvPr>
        </p:nvSpPr>
        <p:spPr>
          <a:xfrm>
            <a:off x="4645026" y="932789"/>
            <a:ext cx="4041900" cy="5997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49" name="Google Shape;149;p31"/>
          <p:cNvSpPr txBox="1">
            <a:spLocks noGrp="1"/>
          </p:cNvSpPr>
          <p:nvPr>
            <p:ph type="body" idx="4"/>
          </p:nvPr>
        </p:nvSpPr>
        <p:spPr>
          <a:xfrm>
            <a:off x="4645026" y="1655375"/>
            <a:ext cx="4041900" cy="29496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atin typeface="Arial"/>
                <a:ea typeface="Arial"/>
                <a:cs typeface="Arial"/>
                <a:sym typeface="Arial"/>
              </a:defRPr>
            </a:lvl1pPr>
            <a:lvl2pPr marL="914400" lvl="1" indent="-355600" algn="l" rtl="0">
              <a:spcBef>
                <a:spcPts val="400"/>
              </a:spcBef>
              <a:spcAft>
                <a:spcPts val="0"/>
              </a:spcAft>
              <a:buClr>
                <a:schemeClr val="dk1"/>
              </a:buClr>
              <a:buSzPts val="2000"/>
              <a:buChar char="–"/>
              <a:defRPr sz="2000">
                <a:latin typeface="Arial"/>
                <a:ea typeface="Arial"/>
                <a:cs typeface="Arial"/>
                <a:sym typeface="Arial"/>
              </a:defRPr>
            </a:lvl2pPr>
            <a:lvl3pPr marL="1371600" lvl="2" indent="-342900" algn="l" rtl="0">
              <a:spcBef>
                <a:spcPts val="360"/>
              </a:spcBef>
              <a:spcAft>
                <a:spcPts val="0"/>
              </a:spcAft>
              <a:buClr>
                <a:schemeClr val="dk1"/>
              </a:buClr>
              <a:buSzPts val="1800"/>
              <a:buChar char="•"/>
              <a:defRPr sz="1800">
                <a:latin typeface="Arial"/>
                <a:ea typeface="Arial"/>
                <a:cs typeface="Arial"/>
                <a:sym typeface="Arial"/>
              </a:defRPr>
            </a:lvl3pPr>
            <a:lvl4pPr marL="1828800" lvl="3" indent="-330200" algn="l" rtl="0">
              <a:spcBef>
                <a:spcPts val="320"/>
              </a:spcBef>
              <a:spcAft>
                <a:spcPts val="0"/>
              </a:spcAft>
              <a:buClr>
                <a:schemeClr val="dk1"/>
              </a:buClr>
              <a:buSzPts val="1600"/>
              <a:buChar char="–"/>
              <a:defRPr sz="1600">
                <a:latin typeface="Arial"/>
                <a:ea typeface="Arial"/>
                <a:cs typeface="Arial"/>
                <a:sym typeface="Arial"/>
              </a:defRPr>
            </a:lvl4pPr>
            <a:lvl5pPr marL="2286000" lvl="4" indent="-330200" algn="l" rtl="0">
              <a:spcBef>
                <a:spcPts val="320"/>
              </a:spcBef>
              <a:spcAft>
                <a:spcPts val="0"/>
              </a:spcAft>
              <a:buClr>
                <a:schemeClr val="dk1"/>
              </a:buClr>
              <a:buSzPts val="1600"/>
              <a:buChar char="»"/>
              <a:defRPr sz="1600">
                <a:latin typeface="Arial"/>
                <a:ea typeface="Arial"/>
                <a:cs typeface="Arial"/>
                <a:sym typeface="Arial"/>
              </a:defRPr>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0" name="Google Shape;150;p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4400"/>
              <a:buFont typeface="Times New Roman"/>
              <a:buNone/>
              <a:defRPr b="1" i="0">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p34"/>
          <p:cNvSpPr txBox="1">
            <a:spLocks noGrp="1"/>
          </p:cNvSpPr>
          <p:nvPr>
            <p:ph type="title"/>
          </p:nvPr>
        </p:nvSpPr>
        <p:spPr>
          <a:xfrm>
            <a:off x="457201" y="873674"/>
            <a:ext cx="3008400" cy="951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34"/>
          <p:cNvSpPr txBox="1">
            <a:spLocks noGrp="1"/>
          </p:cNvSpPr>
          <p:nvPr>
            <p:ph type="body" idx="1"/>
          </p:nvPr>
        </p:nvSpPr>
        <p:spPr>
          <a:xfrm>
            <a:off x="3575050" y="873673"/>
            <a:ext cx="5111700" cy="40662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atin typeface="Arial"/>
                <a:ea typeface="Arial"/>
                <a:cs typeface="Arial"/>
                <a:sym typeface="Arial"/>
              </a:defRPr>
            </a:lvl1pPr>
            <a:lvl2pPr marL="914400" lvl="1" indent="-406400" algn="l" rtl="0">
              <a:spcBef>
                <a:spcPts val="560"/>
              </a:spcBef>
              <a:spcAft>
                <a:spcPts val="0"/>
              </a:spcAft>
              <a:buClr>
                <a:schemeClr val="dk1"/>
              </a:buClr>
              <a:buSzPts val="2800"/>
              <a:buChar char="–"/>
              <a:defRPr sz="2800">
                <a:latin typeface="Arial"/>
                <a:ea typeface="Arial"/>
                <a:cs typeface="Arial"/>
                <a:sym typeface="Arial"/>
              </a:defRPr>
            </a:lvl2pPr>
            <a:lvl3pPr marL="1371600" lvl="2" indent="-381000" algn="l" rtl="0">
              <a:spcBef>
                <a:spcPts val="480"/>
              </a:spcBef>
              <a:spcAft>
                <a:spcPts val="0"/>
              </a:spcAft>
              <a:buClr>
                <a:schemeClr val="dk1"/>
              </a:buClr>
              <a:buSzPts val="2400"/>
              <a:buChar char="•"/>
              <a:defRPr sz="2400">
                <a:latin typeface="Arial"/>
                <a:ea typeface="Arial"/>
                <a:cs typeface="Arial"/>
                <a:sym typeface="Arial"/>
              </a:defRPr>
            </a:lvl3pPr>
            <a:lvl4pPr marL="1828800" lvl="3" indent="-355600" algn="l" rtl="0">
              <a:spcBef>
                <a:spcPts val="400"/>
              </a:spcBef>
              <a:spcAft>
                <a:spcPts val="0"/>
              </a:spcAft>
              <a:buClr>
                <a:schemeClr val="dk1"/>
              </a:buClr>
              <a:buSzPts val="2000"/>
              <a:buChar char="–"/>
              <a:defRPr sz="2000">
                <a:latin typeface="Arial"/>
                <a:ea typeface="Arial"/>
                <a:cs typeface="Arial"/>
                <a:sym typeface="Arial"/>
              </a:defRPr>
            </a:lvl4pPr>
            <a:lvl5pPr marL="2286000" lvl="4" indent="-355600" algn="l" rtl="0">
              <a:spcBef>
                <a:spcPts val="400"/>
              </a:spcBef>
              <a:spcAft>
                <a:spcPts val="0"/>
              </a:spcAft>
              <a:buClr>
                <a:schemeClr val="dk1"/>
              </a:buClr>
              <a:buSzPts val="2000"/>
              <a:buChar char="»"/>
              <a:defRPr sz="2000">
                <a:latin typeface="Arial"/>
                <a:ea typeface="Arial"/>
                <a:cs typeface="Arial"/>
                <a:sym typeface="Arial"/>
              </a:defRPr>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65" name="Google Shape;165;p34"/>
          <p:cNvSpPr txBox="1">
            <a:spLocks noGrp="1"/>
          </p:cNvSpPr>
          <p:nvPr>
            <p:ph type="body" idx="2"/>
          </p:nvPr>
        </p:nvSpPr>
        <p:spPr>
          <a:xfrm>
            <a:off x="457201" y="1825187"/>
            <a:ext cx="3008400" cy="3114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66" name="Google Shape;166;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1410134" y="3928241"/>
            <a:ext cx="7260900" cy="2880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p35"/>
          <p:cNvSpPr>
            <a:spLocks noGrp="1"/>
          </p:cNvSpPr>
          <p:nvPr>
            <p:ph type="pic" idx="2"/>
          </p:nvPr>
        </p:nvSpPr>
        <p:spPr>
          <a:xfrm>
            <a:off x="1410134" y="348156"/>
            <a:ext cx="7260900" cy="34815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72" name="Google Shape;172;p35"/>
          <p:cNvSpPr txBox="1">
            <a:spLocks noGrp="1"/>
          </p:cNvSpPr>
          <p:nvPr>
            <p:ph type="body" idx="1"/>
          </p:nvPr>
        </p:nvSpPr>
        <p:spPr>
          <a:xfrm>
            <a:off x="1410134" y="4216292"/>
            <a:ext cx="7260900" cy="55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atin typeface="Arial"/>
                <a:ea typeface="Arial"/>
                <a:cs typeface="Arial"/>
                <a:sym typeface="Arial"/>
              </a:defRPr>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73" name="Google Shape;173;p3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p3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jp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457200" y="87600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26"/>
          <p:cNvSpPr txBox="1">
            <a:spLocks noGrp="1"/>
          </p:cNvSpPr>
          <p:nvPr>
            <p:ph type="body" idx="1"/>
          </p:nvPr>
        </p:nvSpPr>
        <p:spPr>
          <a:xfrm>
            <a:off x="457200" y="1865581"/>
            <a:ext cx="8229600" cy="27327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7" name="Google Shape;117;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8" name="Google Shape;118;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9" name="Google Shape;119;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mailto:nruhs@fsu.edu"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hyperlink" Target="mailto:jrklein@fsu.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6"/>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Times New Roman"/>
              <a:buNone/>
            </a:pPr>
            <a:r>
              <a:rPr lang="en"/>
              <a:t>Data Management Planning and Public Access Mandates</a:t>
            </a:r>
            <a:endParaRPr/>
          </a:p>
        </p:txBody>
      </p:sp>
      <p:sp>
        <p:nvSpPr>
          <p:cNvPr id="181" name="Google Shape;181;p36"/>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200"/>
              <a:buNone/>
            </a:pPr>
            <a:r>
              <a:rPr lang="en"/>
              <a:t>Presented by Dr. Nick Ruhs and Renaine Julian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8"/>
        <p:cNvGrpSpPr/>
        <p:nvPr/>
      </p:nvGrpSpPr>
      <p:grpSpPr>
        <a:xfrm>
          <a:off x="0" y="0"/>
          <a:ext cx="0" cy="0"/>
          <a:chOff x="0" y="0"/>
          <a:chExt cx="0" cy="0"/>
        </a:xfrm>
      </p:grpSpPr>
      <p:pic>
        <p:nvPicPr>
          <p:cNvPr id="239" name="Google Shape;239;p45"/>
          <p:cNvPicPr preferRelativeResize="0"/>
          <p:nvPr/>
        </p:nvPicPr>
        <p:blipFill>
          <a:blip r:embed="rId3">
            <a:alphaModFix/>
          </a:blip>
          <a:stretch>
            <a:fillRect/>
          </a:stretch>
        </p:blipFill>
        <p:spPr>
          <a:xfrm>
            <a:off x="3177950" y="139025"/>
            <a:ext cx="2154900" cy="2154900"/>
          </a:xfrm>
          <a:prstGeom prst="rect">
            <a:avLst/>
          </a:prstGeom>
          <a:noFill/>
          <a:ln>
            <a:noFill/>
          </a:ln>
        </p:spPr>
      </p:pic>
      <p:pic>
        <p:nvPicPr>
          <p:cNvPr id="240" name="Google Shape;240;p45"/>
          <p:cNvPicPr preferRelativeResize="0"/>
          <p:nvPr/>
        </p:nvPicPr>
        <p:blipFill>
          <a:blip r:embed="rId4">
            <a:alphaModFix/>
          </a:blip>
          <a:stretch>
            <a:fillRect/>
          </a:stretch>
        </p:blipFill>
        <p:spPr>
          <a:xfrm>
            <a:off x="375850" y="2414101"/>
            <a:ext cx="1469661" cy="1476040"/>
          </a:xfrm>
          <a:prstGeom prst="rect">
            <a:avLst/>
          </a:prstGeom>
          <a:noFill/>
          <a:ln>
            <a:noFill/>
          </a:ln>
        </p:spPr>
      </p:pic>
      <p:pic>
        <p:nvPicPr>
          <p:cNvPr id="241" name="Google Shape;241;p45"/>
          <p:cNvPicPr preferRelativeResize="0"/>
          <p:nvPr/>
        </p:nvPicPr>
        <p:blipFill>
          <a:blip r:embed="rId5">
            <a:alphaModFix/>
          </a:blip>
          <a:stretch>
            <a:fillRect/>
          </a:stretch>
        </p:blipFill>
        <p:spPr>
          <a:xfrm>
            <a:off x="2032825" y="2662425"/>
            <a:ext cx="1399050" cy="1235000"/>
          </a:xfrm>
          <a:prstGeom prst="rect">
            <a:avLst/>
          </a:prstGeom>
          <a:noFill/>
          <a:ln>
            <a:noFill/>
          </a:ln>
        </p:spPr>
      </p:pic>
      <p:pic>
        <p:nvPicPr>
          <p:cNvPr id="242" name="Google Shape;242;p45"/>
          <p:cNvPicPr preferRelativeResize="0"/>
          <p:nvPr/>
        </p:nvPicPr>
        <p:blipFill>
          <a:blip r:embed="rId6">
            <a:alphaModFix/>
          </a:blip>
          <a:stretch>
            <a:fillRect/>
          </a:stretch>
        </p:blipFill>
        <p:spPr>
          <a:xfrm>
            <a:off x="3744700" y="2531584"/>
            <a:ext cx="1659750" cy="1358575"/>
          </a:xfrm>
          <a:prstGeom prst="rect">
            <a:avLst/>
          </a:prstGeom>
          <a:noFill/>
          <a:ln>
            <a:noFill/>
          </a:ln>
        </p:spPr>
      </p:pic>
      <p:pic>
        <p:nvPicPr>
          <p:cNvPr id="243" name="Google Shape;243;p45"/>
          <p:cNvPicPr preferRelativeResize="0"/>
          <p:nvPr/>
        </p:nvPicPr>
        <p:blipFill>
          <a:blip r:embed="rId7">
            <a:alphaModFix/>
          </a:blip>
          <a:stretch>
            <a:fillRect/>
          </a:stretch>
        </p:blipFill>
        <p:spPr>
          <a:xfrm>
            <a:off x="5591875" y="2531576"/>
            <a:ext cx="1358575" cy="1358575"/>
          </a:xfrm>
          <a:prstGeom prst="rect">
            <a:avLst/>
          </a:prstGeom>
          <a:noFill/>
          <a:ln>
            <a:noFill/>
          </a:ln>
        </p:spPr>
      </p:pic>
      <p:pic>
        <p:nvPicPr>
          <p:cNvPr id="244" name="Google Shape;244;p45"/>
          <p:cNvPicPr preferRelativeResize="0"/>
          <p:nvPr/>
        </p:nvPicPr>
        <p:blipFill>
          <a:blip r:embed="rId8">
            <a:alphaModFix/>
          </a:blip>
          <a:stretch>
            <a:fillRect/>
          </a:stretch>
        </p:blipFill>
        <p:spPr>
          <a:xfrm>
            <a:off x="7303650" y="2511338"/>
            <a:ext cx="1399050" cy="1399050"/>
          </a:xfrm>
          <a:prstGeom prst="rect">
            <a:avLst/>
          </a:prstGeom>
          <a:noFill/>
          <a:ln>
            <a:noFill/>
          </a:ln>
        </p:spPr>
      </p:pic>
      <p:pic>
        <p:nvPicPr>
          <p:cNvPr id="245" name="Google Shape;245;p45"/>
          <p:cNvPicPr preferRelativeResize="0"/>
          <p:nvPr/>
        </p:nvPicPr>
        <p:blipFill>
          <a:blip r:embed="rId9">
            <a:alphaModFix/>
          </a:blip>
          <a:stretch>
            <a:fillRect/>
          </a:stretch>
        </p:blipFill>
        <p:spPr>
          <a:xfrm>
            <a:off x="743796" y="4265925"/>
            <a:ext cx="3263425" cy="648800"/>
          </a:xfrm>
          <a:prstGeom prst="rect">
            <a:avLst/>
          </a:prstGeom>
          <a:noFill/>
          <a:ln>
            <a:noFill/>
          </a:ln>
        </p:spPr>
      </p:pic>
      <p:pic>
        <p:nvPicPr>
          <p:cNvPr id="246" name="Google Shape;246;p45"/>
          <p:cNvPicPr preferRelativeResize="0"/>
          <p:nvPr/>
        </p:nvPicPr>
        <p:blipFill>
          <a:blip r:embed="rId10">
            <a:alphaModFix/>
          </a:blip>
          <a:stretch>
            <a:fillRect/>
          </a:stretch>
        </p:blipFill>
        <p:spPr>
          <a:xfrm>
            <a:off x="4866125" y="4084346"/>
            <a:ext cx="2609175" cy="9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457200" y="7212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Research Data Lifecycle</a:t>
            </a:r>
            <a:endParaRPr sz="3600">
              <a:latin typeface="Arial"/>
              <a:ea typeface="Arial"/>
              <a:cs typeface="Arial"/>
              <a:sym typeface="Arial"/>
            </a:endParaRPr>
          </a:p>
        </p:txBody>
      </p:sp>
      <p:sp>
        <p:nvSpPr>
          <p:cNvPr id="252" name="Google Shape;252;p46"/>
          <p:cNvSpPr txBox="1">
            <a:spLocks noGrp="1"/>
          </p:cNvSpPr>
          <p:nvPr>
            <p:ph type="body" idx="1"/>
          </p:nvPr>
        </p:nvSpPr>
        <p:spPr>
          <a:xfrm>
            <a:off x="4572000" y="1486150"/>
            <a:ext cx="4392900" cy="27750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640"/>
              </a:spcBef>
              <a:spcAft>
                <a:spcPts val="0"/>
              </a:spcAft>
              <a:buSzPts val="2400"/>
              <a:buChar char="-"/>
            </a:pPr>
            <a:r>
              <a:rPr lang="en" sz="2400"/>
              <a:t>A DMP will encompass all phases</a:t>
            </a:r>
            <a:endParaRPr sz="2400"/>
          </a:p>
          <a:p>
            <a:pPr marL="457200" lvl="0" indent="-381000" algn="l" rtl="0">
              <a:lnSpc>
                <a:spcPct val="115000"/>
              </a:lnSpc>
              <a:spcBef>
                <a:spcPts val="0"/>
              </a:spcBef>
              <a:spcAft>
                <a:spcPts val="0"/>
              </a:spcAft>
              <a:buSzPts val="2400"/>
              <a:buChar char="-"/>
            </a:pPr>
            <a:r>
              <a:rPr lang="en" sz="2400"/>
              <a:t>A DMP will ideally be written in the “plan” stage</a:t>
            </a:r>
            <a:endParaRPr sz="2400"/>
          </a:p>
          <a:p>
            <a:pPr marL="457200" lvl="0" indent="-381000" algn="l" rtl="0">
              <a:lnSpc>
                <a:spcPct val="115000"/>
              </a:lnSpc>
              <a:spcBef>
                <a:spcPts val="0"/>
              </a:spcBef>
              <a:spcAft>
                <a:spcPts val="0"/>
              </a:spcAft>
              <a:buSzPts val="2400"/>
              <a:buChar char="-"/>
            </a:pPr>
            <a:r>
              <a:rPr lang="en" sz="2400"/>
              <a:t>Ensures good data stewardship during the project</a:t>
            </a:r>
            <a:endParaRPr sz="2400"/>
          </a:p>
          <a:p>
            <a:pPr marL="0" lvl="0" indent="0" algn="l" rtl="0">
              <a:spcBef>
                <a:spcPts val="640"/>
              </a:spcBef>
              <a:spcAft>
                <a:spcPts val="0"/>
              </a:spcAft>
              <a:buNone/>
            </a:pPr>
            <a:endParaRPr sz="2400"/>
          </a:p>
        </p:txBody>
      </p:sp>
      <p:pic>
        <p:nvPicPr>
          <p:cNvPr id="253" name="Google Shape;253;p46"/>
          <p:cNvPicPr preferRelativeResize="0"/>
          <p:nvPr/>
        </p:nvPicPr>
        <p:blipFill>
          <a:blip r:embed="rId3">
            <a:alphaModFix/>
          </a:blip>
          <a:stretch>
            <a:fillRect/>
          </a:stretch>
        </p:blipFill>
        <p:spPr>
          <a:xfrm>
            <a:off x="513100" y="1486159"/>
            <a:ext cx="3899647" cy="33881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a:off x="457200" y="723610"/>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b="0">
                <a:latin typeface="Arial"/>
                <a:ea typeface="Arial"/>
                <a:cs typeface="Arial"/>
                <a:sym typeface="Arial"/>
              </a:rPr>
              <a:t>RDLC further explained</a:t>
            </a:r>
            <a:endParaRPr sz="3600" b="0">
              <a:latin typeface="Arial"/>
              <a:ea typeface="Arial"/>
              <a:cs typeface="Arial"/>
              <a:sym typeface="Arial"/>
            </a:endParaRPr>
          </a:p>
        </p:txBody>
      </p:sp>
      <p:pic>
        <p:nvPicPr>
          <p:cNvPr id="259" name="Google Shape;259;p47"/>
          <p:cNvPicPr preferRelativeResize="0"/>
          <p:nvPr/>
        </p:nvPicPr>
        <p:blipFill>
          <a:blip r:embed="rId3">
            <a:alphaModFix/>
          </a:blip>
          <a:stretch>
            <a:fillRect/>
          </a:stretch>
        </p:blipFill>
        <p:spPr>
          <a:xfrm>
            <a:off x="1219988" y="1494960"/>
            <a:ext cx="6704030" cy="34670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t>RDLC further explained</a:t>
            </a:r>
            <a:endParaRPr sz="3600"/>
          </a:p>
        </p:txBody>
      </p:sp>
      <p:pic>
        <p:nvPicPr>
          <p:cNvPr id="265" name="Google Shape;265;p48"/>
          <p:cNvPicPr preferRelativeResize="0"/>
          <p:nvPr/>
        </p:nvPicPr>
        <p:blipFill>
          <a:blip r:embed="rId3">
            <a:alphaModFix/>
          </a:blip>
          <a:stretch>
            <a:fillRect/>
          </a:stretch>
        </p:blipFill>
        <p:spPr>
          <a:xfrm>
            <a:off x="992725" y="1374372"/>
            <a:ext cx="7158555" cy="34643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9"/>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Data Formats</a:t>
            </a:r>
            <a:endParaRPr sz="3600">
              <a:latin typeface="Arial"/>
              <a:ea typeface="Arial"/>
              <a:cs typeface="Arial"/>
              <a:sym typeface="Arial"/>
            </a:endParaRPr>
          </a:p>
        </p:txBody>
      </p:sp>
      <p:sp>
        <p:nvSpPr>
          <p:cNvPr id="271" name="Google Shape;271;p49"/>
          <p:cNvSpPr txBox="1"/>
          <p:nvPr/>
        </p:nvSpPr>
        <p:spPr>
          <a:xfrm>
            <a:off x="125800" y="1267225"/>
            <a:ext cx="38904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800" b="1" u="sng"/>
              <a:t>Text</a:t>
            </a:r>
            <a:endParaRPr sz="1800" b="1" u="sng"/>
          </a:p>
          <a:p>
            <a:pPr marL="0" lvl="0" indent="0" algn="l" rtl="0">
              <a:lnSpc>
                <a:spcPct val="115000"/>
              </a:lnSpc>
              <a:spcBef>
                <a:spcPts val="500"/>
              </a:spcBef>
              <a:spcAft>
                <a:spcPts val="0"/>
              </a:spcAft>
              <a:buNone/>
            </a:pPr>
            <a:r>
              <a:rPr lang="en" sz="1800"/>
              <a:t>•Microsoft Word (.docx)</a:t>
            </a:r>
            <a:endParaRPr sz="1800"/>
          </a:p>
          <a:p>
            <a:pPr marL="0" lvl="0" indent="0" algn="l" rtl="0">
              <a:lnSpc>
                <a:spcPct val="115000"/>
              </a:lnSpc>
              <a:spcBef>
                <a:spcPts val="500"/>
              </a:spcBef>
              <a:spcAft>
                <a:spcPts val="0"/>
              </a:spcAft>
              <a:buNone/>
            </a:pPr>
            <a:r>
              <a:rPr lang="en" sz="1800"/>
              <a:t>•</a:t>
            </a:r>
            <a:r>
              <a:rPr lang="en" sz="1800" i="1"/>
              <a:t>Portable Document Format (.pdf)</a:t>
            </a:r>
            <a:endParaRPr sz="1800" i="1"/>
          </a:p>
          <a:p>
            <a:pPr marL="0" lvl="0" indent="0" algn="l" rtl="0">
              <a:lnSpc>
                <a:spcPct val="115000"/>
              </a:lnSpc>
              <a:spcBef>
                <a:spcPts val="500"/>
              </a:spcBef>
              <a:spcAft>
                <a:spcPts val="0"/>
              </a:spcAft>
              <a:buNone/>
            </a:pPr>
            <a:r>
              <a:rPr lang="en" sz="1800"/>
              <a:t>•</a:t>
            </a:r>
            <a:r>
              <a:rPr lang="en" sz="1800" i="1"/>
              <a:t>Extensible Markup Language (.xml)  </a:t>
            </a:r>
            <a:endParaRPr sz="1800" i="1"/>
          </a:p>
          <a:p>
            <a:pPr marL="0" lvl="0" indent="0" algn="l" rtl="0">
              <a:lnSpc>
                <a:spcPct val="115000"/>
              </a:lnSpc>
              <a:spcBef>
                <a:spcPts val="600"/>
              </a:spcBef>
              <a:spcAft>
                <a:spcPts val="0"/>
              </a:spcAft>
              <a:buNone/>
            </a:pPr>
            <a:r>
              <a:rPr lang="en" sz="1800" b="1" u="sng"/>
              <a:t>Numerical</a:t>
            </a:r>
            <a:endParaRPr sz="1800" b="1" u="sng"/>
          </a:p>
          <a:p>
            <a:pPr marL="0" lvl="0" indent="0" algn="l" rtl="0">
              <a:lnSpc>
                <a:spcPct val="115000"/>
              </a:lnSpc>
              <a:spcBef>
                <a:spcPts val="500"/>
              </a:spcBef>
              <a:spcAft>
                <a:spcPts val="0"/>
              </a:spcAft>
              <a:buNone/>
            </a:pPr>
            <a:r>
              <a:rPr lang="en" sz="1800"/>
              <a:t>•SPSS (.sav)</a:t>
            </a:r>
            <a:endParaRPr sz="1800"/>
          </a:p>
          <a:p>
            <a:pPr marL="0" lvl="0" indent="0" algn="l" rtl="0">
              <a:lnSpc>
                <a:spcPct val="115000"/>
              </a:lnSpc>
              <a:spcBef>
                <a:spcPts val="500"/>
              </a:spcBef>
              <a:spcAft>
                <a:spcPts val="0"/>
              </a:spcAft>
              <a:buNone/>
            </a:pPr>
            <a:r>
              <a:rPr lang="en" sz="1800"/>
              <a:t>•Microsoft Excel (.xls)</a:t>
            </a:r>
            <a:endParaRPr sz="1800"/>
          </a:p>
          <a:p>
            <a:pPr marL="0" lvl="0" indent="0" algn="l" rtl="0">
              <a:lnSpc>
                <a:spcPct val="115000"/>
              </a:lnSpc>
              <a:spcBef>
                <a:spcPts val="500"/>
              </a:spcBef>
              <a:spcAft>
                <a:spcPts val="0"/>
              </a:spcAft>
              <a:buClr>
                <a:schemeClr val="dk1"/>
              </a:buClr>
              <a:buSzPts val="1100"/>
              <a:buFont typeface="Arial"/>
              <a:buNone/>
            </a:pPr>
            <a:r>
              <a:rPr lang="en" sz="1800">
                <a:solidFill>
                  <a:schemeClr val="dk1"/>
                </a:solidFill>
              </a:rPr>
              <a:t>•</a:t>
            </a:r>
            <a:r>
              <a:rPr lang="en" sz="1800" i="1">
                <a:solidFill>
                  <a:schemeClr val="dk1"/>
                </a:solidFill>
              </a:rPr>
              <a:t>Comma-separated values file (.csv)</a:t>
            </a:r>
            <a:endParaRPr sz="1800" i="1"/>
          </a:p>
          <a:p>
            <a:pPr marL="0" lvl="0" indent="0" algn="l" rtl="0">
              <a:lnSpc>
                <a:spcPct val="115000"/>
              </a:lnSpc>
              <a:spcBef>
                <a:spcPts val="0"/>
              </a:spcBef>
              <a:spcAft>
                <a:spcPts val="1600"/>
              </a:spcAft>
              <a:buNone/>
            </a:pPr>
            <a:endParaRPr sz="1800">
              <a:solidFill>
                <a:srgbClr val="737373"/>
              </a:solidFill>
              <a:latin typeface="Roboto"/>
              <a:ea typeface="Roboto"/>
              <a:cs typeface="Roboto"/>
              <a:sym typeface="Roboto"/>
            </a:endParaRPr>
          </a:p>
        </p:txBody>
      </p:sp>
      <p:sp>
        <p:nvSpPr>
          <p:cNvPr id="272" name="Google Shape;272;p49"/>
          <p:cNvSpPr txBox="1"/>
          <p:nvPr/>
        </p:nvSpPr>
        <p:spPr>
          <a:xfrm>
            <a:off x="4108000" y="1237625"/>
            <a:ext cx="2133000" cy="353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r>
              <a:rPr lang="en" sz="1800" b="1" u="sng"/>
              <a:t>Models</a:t>
            </a:r>
            <a:endParaRPr sz="1800" b="1" u="sng"/>
          </a:p>
          <a:p>
            <a:pPr marL="0" lvl="0" indent="0" algn="l" rtl="0">
              <a:lnSpc>
                <a:spcPct val="115000"/>
              </a:lnSpc>
              <a:spcBef>
                <a:spcPts val="700"/>
              </a:spcBef>
              <a:spcAft>
                <a:spcPts val="0"/>
              </a:spcAft>
              <a:buNone/>
            </a:pPr>
            <a:r>
              <a:rPr lang="en" sz="1800"/>
              <a:t>•3D</a:t>
            </a:r>
            <a:endParaRPr sz="1800"/>
          </a:p>
          <a:p>
            <a:pPr marL="0" lvl="0" indent="0" algn="l" rtl="0">
              <a:lnSpc>
                <a:spcPct val="115000"/>
              </a:lnSpc>
              <a:spcBef>
                <a:spcPts val="700"/>
              </a:spcBef>
              <a:spcAft>
                <a:spcPts val="0"/>
              </a:spcAft>
              <a:buNone/>
            </a:pPr>
            <a:r>
              <a:rPr lang="en" sz="1800"/>
              <a:t>•Statistical</a:t>
            </a:r>
            <a:endParaRPr sz="1800"/>
          </a:p>
          <a:p>
            <a:pPr marL="0" lvl="0" indent="0" algn="l" rtl="0">
              <a:lnSpc>
                <a:spcPct val="115000"/>
              </a:lnSpc>
              <a:spcBef>
                <a:spcPts val="700"/>
              </a:spcBef>
              <a:spcAft>
                <a:spcPts val="0"/>
              </a:spcAft>
              <a:buNone/>
            </a:pPr>
            <a:r>
              <a:rPr lang="en" sz="1800"/>
              <a:t>•Econometric</a:t>
            </a:r>
            <a:endParaRPr sz="1800"/>
          </a:p>
          <a:p>
            <a:pPr marL="0" lvl="0" indent="0" algn="l" rtl="0">
              <a:lnSpc>
                <a:spcPct val="115000"/>
              </a:lnSpc>
              <a:spcBef>
                <a:spcPts val="700"/>
              </a:spcBef>
              <a:spcAft>
                <a:spcPts val="0"/>
              </a:spcAft>
              <a:buNone/>
            </a:pPr>
            <a:r>
              <a:rPr lang="en" sz="1800" b="1" u="sng"/>
              <a:t>Software</a:t>
            </a:r>
            <a:endParaRPr sz="1800" b="1" u="sng"/>
          </a:p>
          <a:p>
            <a:pPr marL="0" lvl="0" indent="0" algn="l" rtl="0">
              <a:lnSpc>
                <a:spcPct val="115000"/>
              </a:lnSpc>
              <a:spcBef>
                <a:spcPts val="700"/>
              </a:spcBef>
              <a:spcAft>
                <a:spcPts val="0"/>
              </a:spcAft>
              <a:buNone/>
            </a:pPr>
            <a:r>
              <a:rPr lang="en" sz="1800"/>
              <a:t>•MATLAB</a:t>
            </a:r>
            <a:endParaRPr sz="1800"/>
          </a:p>
          <a:p>
            <a:pPr marL="0" lvl="0" indent="0" algn="l" rtl="0">
              <a:lnSpc>
                <a:spcPct val="115000"/>
              </a:lnSpc>
              <a:spcBef>
                <a:spcPts val="700"/>
              </a:spcBef>
              <a:spcAft>
                <a:spcPts val="0"/>
              </a:spcAft>
              <a:buNone/>
            </a:pPr>
            <a:r>
              <a:rPr lang="en" sz="1800"/>
              <a:t>•Python*</a:t>
            </a:r>
            <a:endParaRPr sz="1800"/>
          </a:p>
          <a:p>
            <a:pPr marL="0" lvl="0" indent="0" algn="l" rtl="0">
              <a:lnSpc>
                <a:spcPct val="115000"/>
              </a:lnSpc>
              <a:spcBef>
                <a:spcPts val="700"/>
              </a:spcBef>
              <a:spcAft>
                <a:spcPts val="0"/>
              </a:spcAft>
              <a:buNone/>
            </a:pPr>
            <a:r>
              <a:rPr lang="en" sz="1800"/>
              <a:t>•Perl*</a:t>
            </a:r>
            <a:endParaRPr sz="1800"/>
          </a:p>
          <a:p>
            <a:pPr marL="0" lvl="0" indent="0" algn="l" rtl="0">
              <a:spcBef>
                <a:spcPts val="0"/>
              </a:spcBef>
              <a:spcAft>
                <a:spcPts val="0"/>
              </a:spcAft>
              <a:buNone/>
            </a:pPr>
            <a:endParaRPr b="1">
              <a:solidFill>
                <a:srgbClr val="424242"/>
              </a:solidFill>
              <a:latin typeface="Source Code Pro"/>
              <a:ea typeface="Source Code Pro"/>
              <a:cs typeface="Source Code Pro"/>
              <a:sym typeface="Source Code Pro"/>
            </a:endParaRPr>
          </a:p>
          <a:p>
            <a:pPr marL="0" lvl="0" indent="0" algn="l" rtl="0">
              <a:spcBef>
                <a:spcPts val="0"/>
              </a:spcBef>
              <a:spcAft>
                <a:spcPts val="0"/>
              </a:spcAft>
              <a:buNone/>
            </a:pPr>
            <a:endParaRPr b="1">
              <a:solidFill>
                <a:srgbClr val="424242"/>
              </a:solidFill>
              <a:latin typeface="Source Code Pro"/>
              <a:ea typeface="Source Code Pro"/>
              <a:cs typeface="Source Code Pro"/>
              <a:sym typeface="Source Code Pro"/>
            </a:endParaRPr>
          </a:p>
        </p:txBody>
      </p:sp>
      <p:sp>
        <p:nvSpPr>
          <p:cNvPr id="273" name="Google Shape;273;p49"/>
          <p:cNvSpPr txBox="1"/>
          <p:nvPr/>
        </p:nvSpPr>
        <p:spPr>
          <a:xfrm>
            <a:off x="6718925" y="1241300"/>
            <a:ext cx="18075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800" b="1" u="sng">
                <a:solidFill>
                  <a:schemeClr val="dk1"/>
                </a:solidFill>
              </a:rPr>
              <a:t>Multimedia</a:t>
            </a:r>
            <a:endParaRPr sz="1800" b="1" u="sng">
              <a:solidFill>
                <a:schemeClr val="dk1"/>
              </a:solidFill>
            </a:endParaRPr>
          </a:p>
          <a:p>
            <a:pPr marL="0" lvl="0" indent="0" algn="l" rtl="0">
              <a:lnSpc>
                <a:spcPct val="115000"/>
              </a:lnSpc>
              <a:spcBef>
                <a:spcPts val="500"/>
              </a:spcBef>
              <a:spcAft>
                <a:spcPts val="0"/>
              </a:spcAft>
              <a:buNone/>
            </a:pPr>
            <a:r>
              <a:rPr lang="en" sz="1800">
                <a:solidFill>
                  <a:schemeClr val="dk1"/>
                </a:solidFill>
              </a:rPr>
              <a:t>•</a:t>
            </a:r>
            <a:r>
              <a:rPr lang="en" sz="1800" i="1">
                <a:solidFill>
                  <a:schemeClr val="dk1"/>
                </a:solidFill>
              </a:rPr>
              <a:t>Jpeg</a:t>
            </a:r>
            <a:endParaRPr sz="1800" i="1">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800">
                <a:solidFill>
                  <a:schemeClr val="dk1"/>
                </a:solidFill>
              </a:rPr>
              <a:t>•</a:t>
            </a:r>
            <a:r>
              <a:rPr lang="en" sz="1800" i="1">
                <a:solidFill>
                  <a:schemeClr val="dk1"/>
                </a:solidFill>
              </a:rPr>
              <a:t>Png</a:t>
            </a:r>
            <a:endParaRPr sz="1800" i="1">
              <a:solidFill>
                <a:schemeClr val="dk1"/>
              </a:solidFill>
            </a:endParaRPr>
          </a:p>
          <a:p>
            <a:pPr marL="0" lvl="0" indent="0" algn="l" rtl="0">
              <a:lnSpc>
                <a:spcPct val="115000"/>
              </a:lnSpc>
              <a:spcBef>
                <a:spcPts val="500"/>
              </a:spcBef>
              <a:spcAft>
                <a:spcPts val="0"/>
              </a:spcAft>
              <a:buNone/>
            </a:pPr>
            <a:r>
              <a:rPr lang="en" sz="1800">
                <a:solidFill>
                  <a:schemeClr val="dk1"/>
                </a:solidFill>
              </a:rPr>
              <a:t>•Tiff</a:t>
            </a:r>
            <a:endParaRPr sz="1800">
              <a:solidFill>
                <a:schemeClr val="dk1"/>
              </a:solidFill>
            </a:endParaRPr>
          </a:p>
          <a:p>
            <a:pPr marL="0" lvl="0" indent="0" algn="l" rtl="0">
              <a:lnSpc>
                <a:spcPct val="115000"/>
              </a:lnSpc>
              <a:spcBef>
                <a:spcPts val="500"/>
              </a:spcBef>
              <a:spcAft>
                <a:spcPts val="0"/>
              </a:spcAft>
              <a:buNone/>
            </a:pPr>
            <a:r>
              <a:rPr lang="en" sz="1800">
                <a:solidFill>
                  <a:schemeClr val="dk1"/>
                </a:solidFill>
              </a:rPr>
              <a:t>•mpeg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0"/>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Data Formats</a:t>
            </a:r>
            <a:endParaRPr sz="3600">
              <a:latin typeface="Arial"/>
              <a:ea typeface="Arial"/>
              <a:cs typeface="Arial"/>
              <a:sym typeface="Arial"/>
            </a:endParaRPr>
          </a:p>
        </p:txBody>
      </p:sp>
      <p:sp>
        <p:nvSpPr>
          <p:cNvPr id="279" name="Google Shape;279;p50"/>
          <p:cNvSpPr txBox="1"/>
          <p:nvPr/>
        </p:nvSpPr>
        <p:spPr>
          <a:xfrm>
            <a:off x="311700" y="13743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800" b="1"/>
              <a:t>Discipline Specific</a:t>
            </a:r>
            <a:endParaRPr sz="1800" b="1"/>
          </a:p>
          <a:p>
            <a:pPr marL="0" lvl="0" indent="0" algn="l" rtl="0">
              <a:lnSpc>
                <a:spcPct val="115000"/>
              </a:lnSpc>
              <a:spcBef>
                <a:spcPts val="600"/>
              </a:spcBef>
              <a:spcAft>
                <a:spcPts val="0"/>
              </a:spcAft>
              <a:buNone/>
            </a:pPr>
            <a:r>
              <a:rPr lang="en" sz="1800"/>
              <a:t>•Flexible Image Transport System (FITS), astronomy</a:t>
            </a:r>
            <a:endParaRPr sz="1800"/>
          </a:p>
          <a:p>
            <a:pPr marL="0" lvl="0" indent="0" algn="l" rtl="0">
              <a:lnSpc>
                <a:spcPct val="115000"/>
              </a:lnSpc>
              <a:spcBef>
                <a:spcPts val="600"/>
              </a:spcBef>
              <a:spcAft>
                <a:spcPts val="0"/>
              </a:spcAft>
              <a:buNone/>
            </a:pPr>
            <a:r>
              <a:rPr lang="en" sz="1800"/>
              <a:t>•Crystallographic Information File (CIF), chemistry</a:t>
            </a:r>
            <a:endParaRPr sz="1800"/>
          </a:p>
          <a:p>
            <a:pPr marL="0" lvl="0" indent="0" algn="l" rtl="0">
              <a:lnSpc>
                <a:spcPct val="115000"/>
              </a:lnSpc>
              <a:spcBef>
                <a:spcPts val="600"/>
              </a:spcBef>
              <a:spcAft>
                <a:spcPts val="0"/>
              </a:spcAft>
              <a:buNone/>
            </a:pPr>
            <a:r>
              <a:rPr lang="en" sz="1800"/>
              <a:t>•GRIdded Binary (GRIB), meteorology</a:t>
            </a:r>
            <a:endParaRPr sz="1800"/>
          </a:p>
          <a:p>
            <a:pPr marL="0" lvl="0" indent="0" algn="l" rtl="0">
              <a:lnSpc>
                <a:spcPct val="115000"/>
              </a:lnSpc>
              <a:spcBef>
                <a:spcPts val="1000"/>
              </a:spcBef>
              <a:spcAft>
                <a:spcPts val="0"/>
              </a:spcAft>
              <a:buNone/>
            </a:pPr>
            <a:r>
              <a:rPr lang="en" sz="1800" b="1"/>
              <a:t>Instrument Specific</a:t>
            </a:r>
            <a:endParaRPr sz="1800" b="1"/>
          </a:p>
          <a:p>
            <a:pPr marL="0" lvl="0" indent="0" algn="l" rtl="0">
              <a:lnSpc>
                <a:spcPct val="115000"/>
              </a:lnSpc>
              <a:spcBef>
                <a:spcPts val="600"/>
              </a:spcBef>
              <a:spcAft>
                <a:spcPts val="0"/>
              </a:spcAft>
              <a:buNone/>
            </a:pPr>
            <a:r>
              <a:rPr lang="en" sz="1800"/>
              <a:t>•Olympus Confocal Microscope Data Format</a:t>
            </a:r>
            <a:endParaRPr sz="1800"/>
          </a:p>
          <a:p>
            <a:pPr marL="0" lvl="0" indent="0" algn="l" rtl="0">
              <a:lnSpc>
                <a:spcPct val="115000"/>
              </a:lnSpc>
              <a:spcBef>
                <a:spcPts val="600"/>
              </a:spcBef>
              <a:spcAft>
                <a:spcPts val="0"/>
              </a:spcAft>
              <a:buNone/>
            </a:pPr>
            <a:r>
              <a:rPr lang="en" sz="1800"/>
              <a:t>•Carl Zeiss Digital Microscopic Image Format (ZVI)</a:t>
            </a:r>
            <a:endParaRPr sz="1800"/>
          </a:p>
          <a:p>
            <a:pPr marL="0" lvl="0" indent="0" algn="l" rtl="0">
              <a:lnSpc>
                <a:spcPct val="115000"/>
              </a:lnSpc>
              <a:spcBef>
                <a:spcPts val="0"/>
              </a:spcBef>
              <a:spcAft>
                <a:spcPts val="1600"/>
              </a:spcAft>
              <a:buNone/>
            </a:pPr>
            <a:endParaRPr sz="1800">
              <a:solidFill>
                <a:srgbClr val="737373"/>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1"/>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Data Repositories</a:t>
            </a:r>
            <a:endParaRPr sz="3600">
              <a:latin typeface="Arial"/>
              <a:ea typeface="Arial"/>
              <a:cs typeface="Arial"/>
              <a:sym typeface="Arial"/>
            </a:endParaRPr>
          </a:p>
        </p:txBody>
      </p:sp>
      <p:sp>
        <p:nvSpPr>
          <p:cNvPr id="285" name="Google Shape;285;p51"/>
          <p:cNvSpPr txBox="1">
            <a:spLocks noGrp="1"/>
          </p:cNvSpPr>
          <p:nvPr>
            <p:ph type="body" idx="1"/>
          </p:nvPr>
        </p:nvSpPr>
        <p:spPr>
          <a:xfrm>
            <a:off x="457200" y="1484925"/>
            <a:ext cx="4114800" cy="27750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640"/>
              </a:spcBef>
              <a:spcAft>
                <a:spcPts val="0"/>
              </a:spcAft>
              <a:buSzPts val="2400"/>
              <a:buChar char="-"/>
            </a:pPr>
            <a:r>
              <a:rPr lang="en" sz="2400"/>
              <a:t>Think about long-term preservation of data at each phase of the data life cycle</a:t>
            </a:r>
            <a:endParaRPr sz="2400"/>
          </a:p>
          <a:p>
            <a:pPr marL="457200" lvl="0" indent="-381000" algn="l" rtl="0">
              <a:lnSpc>
                <a:spcPct val="115000"/>
              </a:lnSpc>
              <a:spcBef>
                <a:spcPts val="0"/>
              </a:spcBef>
              <a:spcAft>
                <a:spcPts val="0"/>
              </a:spcAft>
              <a:buSzPts val="2400"/>
              <a:buChar char="-"/>
            </a:pPr>
            <a:r>
              <a:rPr lang="en" sz="2400"/>
              <a:t>Select an archive or repository early and write into DMP</a:t>
            </a:r>
            <a:endParaRPr sz="2400"/>
          </a:p>
        </p:txBody>
      </p:sp>
      <p:pic>
        <p:nvPicPr>
          <p:cNvPr id="286" name="Google Shape;286;p51"/>
          <p:cNvPicPr preferRelativeResize="0"/>
          <p:nvPr/>
        </p:nvPicPr>
        <p:blipFill>
          <a:blip r:embed="rId3">
            <a:alphaModFix/>
          </a:blip>
          <a:stretch>
            <a:fillRect/>
          </a:stretch>
        </p:blipFill>
        <p:spPr>
          <a:xfrm>
            <a:off x="4903375" y="1620100"/>
            <a:ext cx="3339500" cy="2504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How do I find a data repository?</a:t>
            </a:r>
            <a:endParaRPr sz="3600">
              <a:latin typeface="Arial"/>
              <a:ea typeface="Arial"/>
              <a:cs typeface="Arial"/>
              <a:sym typeface="Arial"/>
            </a:endParaRPr>
          </a:p>
        </p:txBody>
      </p:sp>
      <p:sp>
        <p:nvSpPr>
          <p:cNvPr id="292" name="Google Shape;292;p52"/>
          <p:cNvSpPr txBox="1">
            <a:spLocks noGrp="1"/>
          </p:cNvSpPr>
          <p:nvPr>
            <p:ph type="body" idx="1"/>
          </p:nvPr>
        </p:nvSpPr>
        <p:spPr>
          <a:xfrm>
            <a:off x="522000" y="1561475"/>
            <a:ext cx="8100000" cy="2775000"/>
          </a:xfrm>
          <a:prstGeom prst="rect">
            <a:avLst/>
          </a:prstGeom>
        </p:spPr>
        <p:txBody>
          <a:bodyPr spcFirstLastPara="1" wrap="square" lIns="91425" tIns="45700" rIns="91425" bIns="45700" anchor="t" anchorCtr="0">
            <a:noAutofit/>
          </a:bodyPr>
          <a:lstStyle/>
          <a:p>
            <a:pPr marL="457200" lvl="0" indent="-431800" algn="l" rtl="0">
              <a:lnSpc>
                <a:spcPct val="150000"/>
              </a:lnSpc>
              <a:spcBef>
                <a:spcPts val="640"/>
              </a:spcBef>
              <a:spcAft>
                <a:spcPts val="0"/>
              </a:spcAft>
              <a:buSzPts val="3200"/>
              <a:buChar char="-"/>
            </a:pPr>
            <a:r>
              <a:rPr lang="en"/>
              <a:t>Discipline specific: re3data (</a:t>
            </a:r>
            <a:r>
              <a:rPr lang="en" b="1"/>
              <a:t>re3data.org</a:t>
            </a:r>
            <a:r>
              <a:rPr lang="en"/>
              <a:t>) </a:t>
            </a:r>
            <a:endParaRPr/>
          </a:p>
          <a:p>
            <a:pPr marL="457200" lvl="0" indent="-431800" algn="l" rtl="0">
              <a:lnSpc>
                <a:spcPct val="150000"/>
              </a:lnSpc>
              <a:spcBef>
                <a:spcPts val="0"/>
              </a:spcBef>
              <a:spcAft>
                <a:spcPts val="0"/>
              </a:spcAft>
              <a:buSzPts val="3200"/>
              <a:buChar char="-"/>
            </a:pPr>
            <a:r>
              <a:rPr lang="en"/>
              <a:t>Institutional repository: Diginole</a:t>
            </a:r>
            <a:endParaRPr/>
          </a:p>
        </p:txBody>
      </p:sp>
      <p:pic>
        <p:nvPicPr>
          <p:cNvPr id="293" name="Google Shape;293;p52"/>
          <p:cNvPicPr preferRelativeResize="0"/>
          <p:nvPr/>
        </p:nvPicPr>
        <p:blipFill>
          <a:blip r:embed="rId3">
            <a:alphaModFix/>
          </a:blip>
          <a:stretch>
            <a:fillRect/>
          </a:stretch>
        </p:blipFill>
        <p:spPr>
          <a:xfrm>
            <a:off x="506875" y="3364925"/>
            <a:ext cx="3295650" cy="971550"/>
          </a:xfrm>
          <a:prstGeom prst="rect">
            <a:avLst/>
          </a:prstGeom>
          <a:noFill/>
          <a:ln>
            <a:noFill/>
          </a:ln>
        </p:spPr>
      </p:pic>
      <p:pic>
        <p:nvPicPr>
          <p:cNvPr id="294" name="Google Shape;294;p52"/>
          <p:cNvPicPr preferRelativeResize="0"/>
          <p:nvPr/>
        </p:nvPicPr>
        <p:blipFill>
          <a:blip r:embed="rId4">
            <a:alphaModFix/>
          </a:blip>
          <a:stretch>
            <a:fillRect/>
          </a:stretch>
        </p:blipFill>
        <p:spPr>
          <a:xfrm>
            <a:off x="4288625" y="3398502"/>
            <a:ext cx="4702976" cy="90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3"/>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General DMP Requirements</a:t>
            </a:r>
            <a:endParaRPr sz="3600">
              <a:latin typeface="Arial"/>
              <a:ea typeface="Arial"/>
              <a:cs typeface="Arial"/>
              <a:sym typeface="Arial"/>
            </a:endParaRPr>
          </a:p>
        </p:txBody>
      </p:sp>
      <p:sp>
        <p:nvSpPr>
          <p:cNvPr id="300" name="Google Shape;300;p53"/>
          <p:cNvSpPr txBox="1">
            <a:spLocks noGrp="1"/>
          </p:cNvSpPr>
          <p:nvPr>
            <p:ph type="body" idx="1"/>
          </p:nvPr>
        </p:nvSpPr>
        <p:spPr>
          <a:xfrm>
            <a:off x="457200" y="1760481"/>
            <a:ext cx="82296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a:t>Data types and formats</a:t>
            </a:r>
            <a:endParaRPr/>
          </a:p>
          <a:p>
            <a:pPr marL="0" lvl="0" indent="0" algn="l" rtl="0">
              <a:spcBef>
                <a:spcPts val="640"/>
              </a:spcBef>
              <a:spcAft>
                <a:spcPts val="0"/>
              </a:spcAft>
              <a:buNone/>
            </a:pPr>
            <a:r>
              <a:rPr lang="en"/>
              <a:t>Data documentation and metadata</a:t>
            </a:r>
            <a:endParaRPr/>
          </a:p>
          <a:p>
            <a:pPr marL="0" lvl="0" indent="0" algn="l" rtl="0">
              <a:spcBef>
                <a:spcPts val="640"/>
              </a:spcBef>
              <a:spcAft>
                <a:spcPts val="0"/>
              </a:spcAft>
              <a:buNone/>
            </a:pPr>
            <a:r>
              <a:rPr lang="en"/>
              <a:t>Ownership and responsibility </a:t>
            </a:r>
            <a:endParaRPr/>
          </a:p>
          <a:p>
            <a:pPr marL="0" lvl="0" indent="0" algn="l" rtl="0">
              <a:spcBef>
                <a:spcPts val="640"/>
              </a:spcBef>
              <a:spcAft>
                <a:spcPts val="0"/>
              </a:spcAft>
              <a:buNone/>
            </a:pPr>
            <a:r>
              <a:rPr lang="en"/>
              <a:t>Methods for dissemination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4"/>
          <p:cNvSpPr txBox="1">
            <a:spLocks noGrp="1"/>
          </p:cNvSpPr>
          <p:nvPr>
            <p:ph type="title"/>
          </p:nvPr>
        </p:nvSpPr>
        <p:spPr>
          <a:xfrm>
            <a:off x="457200" y="8736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t>Data @ FSU Libraries </a:t>
            </a:r>
            <a:endParaRPr sz="3600"/>
          </a:p>
        </p:txBody>
      </p:sp>
      <p:sp>
        <p:nvSpPr>
          <p:cNvPr id="306" name="Google Shape;306;p54"/>
          <p:cNvSpPr txBox="1">
            <a:spLocks noGrp="1"/>
          </p:cNvSpPr>
          <p:nvPr>
            <p:ph type="body" idx="1"/>
          </p:nvPr>
        </p:nvSpPr>
        <p:spPr>
          <a:xfrm>
            <a:off x="457200" y="1760481"/>
            <a:ext cx="8229600" cy="2775000"/>
          </a:xfrm>
          <a:prstGeom prst="rect">
            <a:avLst/>
          </a:prstGeom>
        </p:spPr>
        <p:txBody>
          <a:bodyPr spcFirstLastPara="1" wrap="square" lIns="91425" tIns="45700" rIns="91425" bIns="45700" anchor="t" anchorCtr="0">
            <a:noAutofit/>
          </a:bodyPr>
          <a:lstStyle/>
          <a:p>
            <a:pPr marL="0" lvl="0" indent="0" algn="l" rtl="0">
              <a:lnSpc>
                <a:spcPct val="115000"/>
              </a:lnSpc>
              <a:spcBef>
                <a:spcPts val="640"/>
              </a:spcBef>
              <a:spcAft>
                <a:spcPts val="0"/>
              </a:spcAft>
              <a:buClr>
                <a:schemeClr val="dk1"/>
              </a:buClr>
              <a:buSzPts val="1100"/>
              <a:buFont typeface="Arial"/>
              <a:buNone/>
            </a:pPr>
            <a:r>
              <a:rPr lang="en" sz="2200"/>
              <a:t>Data management plan consultations</a:t>
            </a:r>
            <a:endParaRPr sz="2200"/>
          </a:p>
          <a:p>
            <a:pPr marL="0" lvl="0" indent="0" algn="l" rtl="0">
              <a:lnSpc>
                <a:spcPct val="115000"/>
              </a:lnSpc>
              <a:spcBef>
                <a:spcPts val="640"/>
              </a:spcBef>
              <a:spcAft>
                <a:spcPts val="0"/>
              </a:spcAft>
              <a:buClr>
                <a:schemeClr val="dk1"/>
              </a:buClr>
              <a:buSzPts val="1100"/>
              <a:buFont typeface="Arial"/>
              <a:buNone/>
            </a:pPr>
            <a:r>
              <a:rPr lang="en" sz="2200"/>
              <a:t>Data intellectual property and copyright questions</a:t>
            </a:r>
            <a:endParaRPr sz="2200"/>
          </a:p>
          <a:p>
            <a:pPr marL="0" lvl="0" indent="0" algn="l" rtl="0">
              <a:lnSpc>
                <a:spcPct val="115000"/>
              </a:lnSpc>
              <a:spcBef>
                <a:spcPts val="640"/>
              </a:spcBef>
              <a:spcAft>
                <a:spcPts val="0"/>
              </a:spcAft>
              <a:buClr>
                <a:schemeClr val="dk1"/>
              </a:buClr>
              <a:buSzPts val="1100"/>
              <a:buFont typeface="Arial"/>
              <a:buNone/>
            </a:pPr>
            <a:r>
              <a:rPr lang="en" sz="2200"/>
              <a:t>Finding and selecting data repositories</a:t>
            </a:r>
            <a:endParaRPr sz="2200"/>
          </a:p>
          <a:p>
            <a:pPr marL="0" lvl="0" indent="0" algn="l" rtl="0">
              <a:lnSpc>
                <a:spcPct val="115000"/>
              </a:lnSpc>
              <a:spcBef>
                <a:spcPts val="640"/>
              </a:spcBef>
              <a:spcAft>
                <a:spcPts val="0"/>
              </a:spcAft>
              <a:buClr>
                <a:schemeClr val="dk1"/>
              </a:buClr>
              <a:buSzPts val="1100"/>
              <a:buFont typeface="Arial"/>
              <a:buNone/>
            </a:pPr>
            <a:r>
              <a:rPr lang="en" sz="2200"/>
              <a:t>Archiving datasets into Diginole</a:t>
            </a:r>
            <a:endParaRPr sz="2200"/>
          </a:p>
          <a:p>
            <a:pPr marL="0" lvl="0" indent="0" algn="l" rtl="0">
              <a:lnSpc>
                <a:spcPct val="115000"/>
              </a:lnSpc>
              <a:spcBef>
                <a:spcPts val="640"/>
              </a:spcBef>
              <a:spcAft>
                <a:spcPts val="0"/>
              </a:spcAft>
              <a:buClr>
                <a:schemeClr val="dk1"/>
              </a:buClr>
              <a:buSzPts val="1100"/>
              <a:buFont typeface="Arial"/>
              <a:buNone/>
            </a:pPr>
            <a:r>
              <a:rPr lang="en" sz="2200"/>
              <a:t>Help with data management tools like:</a:t>
            </a:r>
            <a:endParaRPr sz="2200"/>
          </a:p>
          <a:p>
            <a:pPr marL="457200" lvl="0" indent="0" algn="l" rtl="0">
              <a:lnSpc>
                <a:spcPct val="115000"/>
              </a:lnSpc>
              <a:spcBef>
                <a:spcPts val="640"/>
              </a:spcBef>
              <a:spcAft>
                <a:spcPts val="0"/>
              </a:spcAft>
              <a:buClr>
                <a:schemeClr val="dk1"/>
              </a:buClr>
              <a:buSzPts val="1100"/>
              <a:buFont typeface="Arial"/>
              <a:buNone/>
            </a:pPr>
            <a:r>
              <a:rPr lang="en" sz="1800"/>
              <a:t>DMPTool</a:t>
            </a:r>
            <a:endParaRPr sz="1800"/>
          </a:p>
          <a:p>
            <a:pPr marL="457200" lvl="0" indent="0" algn="l" rtl="0">
              <a:lnSpc>
                <a:spcPct val="115000"/>
              </a:lnSpc>
              <a:spcBef>
                <a:spcPts val="640"/>
              </a:spcBef>
              <a:spcAft>
                <a:spcPts val="0"/>
              </a:spcAft>
              <a:buClr>
                <a:schemeClr val="dk1"/>
              </a:buClr>
              <a:buSzPts val="1100"/>
              <a:buFont typeface="Arial"/>
              <a:buNone/>
            </a:pPr>
            <a:r>
              <a:rPr lang="en" sz="1800"/>
              <a:t>Open Science Framework</a:t>
            </a:r>
            <a:endParaRPr sz="1800"/>
          </a:p>
          <a:p>
            <a:pPr marL="0" lvl="0" indent="0" algn="l" rtl="0">
              <a:spcBef>
                <a:spcPts val="640"/>
              </a:spcBef>
              <a:spcAft>
                <a:spcPts val="0"/>
              </a:spcAft>
              <a:buClr>
                <a:schemeClr val="dk1"/>
              </a:buClr>
              <a:buSzPts val="1100"/>
              <a:buFont typeface="Arial"/>
              <a:buNone/>
            </a:pPr>
            <a:endParaRPr/>
          </a:p>
          <a:p>
            <a:pPr marL="0" lvl="0" indent="0" algn="l" rtl="0">
              <a:spcBef>
                <a:spcPts val="640"/>
              </a:spcBef>
              <a:spcAft>
                <a:spcPts val="0"/>
              </a:spcAft>
              <a:buNone/>
            </a:pPr>
            <a:endParaRPr/>
          </a:p>
        </p:txBody>
      </p:sp>
      <p:pic>
        <p:nvPicPr>
          <p:cNvPr id="307" name="Google Shape;307;p54"/>
          <p:cNvPicPr preferRelativeResize="0"/>
          <p:nvPr/>
        </p:nvPicPr>
        <p:blipFill>
          <a:blip r:embed="rId3">
            <a:alphaModFix/>
          </a:blip>
          <a:stretch>
            <a:fillRect/>
          </a:stretch>
        </p:blipFill>
        <p:spPr>
          <a:xfrm>
            <a:off x="5509647" y="4311600"/>
            <a:ext cx="3079725" cy="536225"/>
          </a:xfrm>
          <a:prstGeom prst="rect">
            <a:avLst/>
          </a:prstGeom>
          <a:noFill/>
          <a:ln>
            <a:noFill/>
          </a:ln>
        </p:spPr>
      </p:pic>
      <p:pic>
        <p:nvPicPr>
          <p:cNvPr id="308" name="Google Shape;308;p54"/>
          <p:cNvPicPr preferRelativeResize="0"/>
          <p:nvPr/>
        </p:nvPicPr>
        <p:blipFill>
          <a:blip r:embed="rId4">
            <a:alphaModFix/>
          </a:blip>
          <a:stretch>
            <a:fillRect/>
          </a:stretch>
        </p:blipFill>
        <p:spPr>
          <a:xfrm>
            <a:off x="7519725" y="1919075"/>
            <a:ext cx="1271325" cy="127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457200" y="873672"/>
            <a:ext cx="8229600" cy="72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600">
                <a:latin typeface="Arial"/>
                <a:ea typeface="Arial"/>
                <a:cs typeface="Arial"/>
                <a:sym typeface="Arial"/>
              </a:rPr>
              <a:t>Overview</a:t>
            </a:r>
            <a:endParaRPr sz="3600">
              <a:latin typeface="Arial"/>
              <a:ea typeface="Arial"/>
              <a:cs typeface="Arial"/>
              <a:sym typeface="Arial"/>
            </a:endParaRPr>
          </a:p>
        </p:txBody>
      </p:sp>
      <p:sp>
        <p:nvSpPr>
          <p:cNvPr id="187" name="Google Shape;187;p37"/>
          <p:cNvSpPr txBox="1">
            <a:spLocks noGrp="1"/>
          </p:cNvSpPr>
          <p:nvPr>
            <p:ph type="body" idx="1"/>
          </p:nvPr>
        </p:nvSpPr>
        <p:spPr>
          <a:xfrm>
            <a:off x="457200" y="1760475"/>
            <a:ext cx="82296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400"/>
              <a:t>Defining research data and data management</a:t>
            </a:r>
            <a:endParaRPr sz="2400"/>
          </a:p>
          <a:p>
            <a:pPr marL="0" lvl="0" indent="0" algn="l" rtl="0">
              <a:spcBef>
                <a:spcPts val="640"/>
              </a:spcBef>
              <a:spcAft>
                <a:spcPts val="0"/>
              </a:spcAft>
              <a:buNone/>
            </a:pPr>
            <a:r>
              <a:rPr lang="en" sz="2400"/>
              <a:t>Data management and the research data lifecycle</a:t>
            </a:r>
            <a:endParaRPr sz="2400"/>
          </a:p>
          <a:p>
            <a:pPr marL="0" lvl="0" indent="0" algn="l" rtl="0">
              <a:spcBef>
                <a:spcPts val="640"/>
              </a:spcBef>
              <a:spcAft>
                <a:spcPts val="0"/>
              </a:spcAft>
              <a:buNone/>
            </a:pPr>
            <a:r>
              <a:rPr lang="en" sz="2400"/>
              <a:t>Data formats</a:t>
            </a:r>
            <a:endParaRPr sz="2400"/>
          </a:p>
          <a:p>
            <a:pPr marL="0" lvl="0" indent="0" algn="l" rtl="0">
              <a:spcBef>
                <a:spcPts val="640"/>
              </a:spcBef>
              <a:spcAft>
                <a:spcPts val="0"/>
              </a:spcAft>
              <a:buNone/>
            </a:pPr>
            <a:r>
              <a:rPr lang="en" sz="2400"/>
              <a:t>Data repositories</a:t>
            </a:r>
            <a:endParaRPr sz="2400"/>
          </a:p>
          <a:p>
            <a:pPr marL="0" lvl="0" indent="0" algn="l" rtl="0">
              <a:spcBef>
                <a:spcPts val="640"/>
              </a:spcBef>
              <a:spcAft>
                <a:spcPts val="0"/>
              </a:spcAft>
              <a:buNone/>
            </a:pPr>
            <a:r>
              <a:rPr lang="en" sz="2400"/>
              <a:t>Library data services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5"/>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Data Literacy Initiatives</a:t>
            </a:r>
            <a:endParaRPr sz="3600">
              <a:latin typeface="Arial"/>
              <a:ea typeface="Arial"/>
              <a:cs typeface="Arial"/>
              <a:sym typeface="Arial"/>
            </a:endParaRPr>
          </a:p>
        </p:txBody>
      </p:sp>
      <p:sp>
        <p:nvSpPr>
          <p:cNvPr id="314" name="Google Shape;314;p55"/>
          <p:cNvSpPr txBox="1">
            <a:spLocks noGrp="1"/>
          </p:cNvSpPr>
          <p:nvPr>
            <p:ph type="body" idx="1"/>
          </p:nvPr>
        </p:nvSpPr>
        <p:spPr>
          <a:xfrm>
            <a:off x="605225" y="1374375"/>
            <a:ext cx="4323600" cy="3376800"/>
          </a:xfrm>
          <a:prstGeom prst="rect">
            <a:avLst/>
          </a:prstGeom>
        </p:spPr>
        <p:txBody>
          <a:bodyPr spcFirstLastPara="1" wrap="square" lIns="91425" tIns="45700" rIns="91425" bIns="45700" anchor="t" anchorCtr="0">
            <a:noAutofit/>
          </a:bodyPr>
          <a:lstStyle/>
          <a:p>
            <a:pPr marL="457200" lvl="0" indent="-368300" algn="l" rtl="0">
              <a:spcBef>
                <a:spcPts val="640"/>
              </a:spcBef>
              <a:spcAft>
                <a:spcPts val="0"/>
              </a:spcAft>
              <a:buSzPts val="2200"/>
              <a:buChar char="-"/>
            </a:pPr>
            <a:r>
              <a:rPr lang="en" sz="2200"/>
              <a:t>Workshop series focused on data analysis/visualization tools</a:t>
            </a:r>
            <a:endParaRPr sz="2200"/>
          </a:p>
          <a:p>
            <a:pPr marL="457200" lvl="0" indent="-368300" algn="l" rtl="0">
              <a:spcBef>
                <a:spcPts val="0"/>
              </a:spcBef>
              <a:spcAft>
                <a:spcPts val="0"/>
              </a:spcAft>
              <a:buSzPts val="2200"/>
              <a:buChar char="-"/>
            </a:pPr>
            <a:r>
              <a:rPr lang="en" sz="2200"/>
              <a:t>Partnerships with RCC and DRS</a:t>
            </a:r>
            <a:endParaRPr sz="2200"/>
          </a:p>
          <a:p>
            <a:pPr marL="457200" lvl="0" indent="-368300" algn="l" rtl="0">
              <a:spcBef>
                <a:spcPts val="0"/>
              </a:spcBef>
              <a:spcAft>
                <a:spcPts val="0"/>
              </a:spcAft>
              <a:buSzPts val="2200"/>
              <a:buChar char="-"/>
            </a:pPr>
            <a:r>
              <a:rPr lang="en" sz="2200"/>
              <a:t>Similar workshop series in Strozier </a:t>
            </a:r>
            <a:endParaRPr sz="2200"/>
          </a:p>
          <a:p>
            <a:pPr marL="914400" lvl="1" indent="-368300" algn="l" rtl="0">
              <a:spcBef>
                <a:spcPts val="0"/>
              </a:spcBef>
              <a:spcAft>
                <a:spcPts val="0"/>
              </a:spcAft>
              <a:buSzPts val="2200"/>
              <a:buChar char="-"/>
            </a:pPr>
            <a:r>
              <a:rPr lang="en" sz="2200"/>
              <a:t>Data @ Strozier</a:t>
            </a:r>
            <a:endParaRPr sz="2200"/>
          </a:p>
          <a:p>
            <a:pPr marL="914400" lvl="1" indent="-368300" algn="l" rtl="0">
              <a:spcBef>
                <a:spcPts val="0"/>
              </a:spcBef>
              <a:spcAft>
                <a:spcPts val="0"/>
              </a:spcAft>
              <a:buSzPts val="2200"/>
              <a:buChar char="-"/>
            </a:pPr>
            <a:r>
              <a:rPr lang="en" sz="2200"/>
              <a:t>Data Discovery Webinar Series</a:t>
            </a:r>
            <a:endParaRPr sz="2200"/>
          </a:p>
        </p:txBody>
      </p:sp>
      <p:pic>
        <p:nvPicPr>
          <p:cNvPr id="315" name="Google Shape;315;p55"/>
          <p:cNvPicPr preferRelativeResize="0"/>
          <p:nvPr/>
        </p:nvPicPr>
        <p:blipFill>
          <a:blip r:embed="rId3">
            <a:alphaModFix/>
          </a:blip>
          <a:stretch>
            <a:fillRect/>
          </a:stretch>
        </p:blipFill>
        <p:spPr>
          <a:xfrm>
            <a:off x="5519800" y="1316547"/>
            <a:ext cx="2930180" cy="34643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title"/>
          </p:nvPr>
        </p:nvSpPr>
        <p:spPr>
          <a:xfrm>
            <a:off x="457200" y="6450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Contact Information</a:t>
            </a:r>
            <a:endParaRPr sz="3600">
              <a:latin typeface="Arial"/>
              <a:ea typeface="Arial"/>
              <a:cs typeface="Arial"/>
              <a:sym typeface="Arial"/>
            </a:endParaRPr>
          </a:p>
        </p:txBody>
      </p:sp>
      <p:sp>
        <p:nvSpPr>
          <p:cNvPr id="321" name="Google Shape;321;p56"/>
          <p:cNvSpPr txBox="1">
            <a:spLocks noGrp="1"/>
          </p:cNvSpPr>
          <p:nvPr>
            <p:ph type="body" idx="1"/>
          </p:nvPr>
        </p:nvSpPr>
        <p:spPr>
          <a:xfrm>
            <a:off x="457200" y="1760481"/>
            <a:ext cx="82296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a:t>Nick Ruhs - STEM Data and Research Librarian </a:t>
            </a:r>
            <a:r>
              <a:rPr lang="en" u="sng">
                <a:solidFill>
                  <a:schemeClr val="hlink"/>
                </a:solidFill>
                <a:hlinkClick r:id="rId3"/>
              </a:rPr>
              <a:t>nruhs@fsu.edu</a:t>
            </a:r>
            <a:r>
              <a:rPr lang="en"/>
              <a:t> </a:t>
            </a:r>
            <a:endParaRPr/>
          </a:p>
          <a:p>
            <a:pPr marL="0" lvl="0" indent="0" algn="l" rtl="0">
              <a:spcBef>
                <a:spcPts val="640"/>
              </a:spcBef>
              <a:spcAft>
                <a:spcPts val="0"/>
              </a:spcAft>
              <a:buNone/>
            </a:pPr>
            <a:r>
              <a:rPr lang="en"/>
              <a:t>Jesse Klein - Social Sciences Research and Data Librarian </a:t>
            </a:r>
            <a:r>
              <a:rPr lang="en" u="sng">
                <a:solidFill>
                  <a:schemeClr val="hlink"/>
                </a:solidFill>
                <a:hlinkClick r:id="rId4"/>
              </a:rPr>
              <a:t>jrk06e@fsu.edu</a:t>
            </a: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title"/>
          </p:nvPr>
        </p:nvSpPr>
        <p:spPr>
          <a:xfrm>
            <a:off x="457200" y="1497783"/>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Questions/Discussion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457200" y="8736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Arial"/>
                <a:ea typeface="Arial"/>
                <a:cs typeface="Arial"/>
                <a:sym typeface="Arial"/>
              </a:rPr>
              <a:t>What is research data?</a:t>
            </a:r>
            <a:endParaRPr>
              <a:latin typeface="Arial"/>
              <a:ea typeface="Arial"/>
              <a:cs typeface="Arial"/>
              <a:sym typeface="Arial"/>
            </a:endParaRPr>
          </a:p>
        </p:txBody>
      </p:sp>
      <p:sp>
        <p:nvSpPr>
          <p:cNvPr id="193" name="Google Shape;193;p38"/>
          <p:cNvSpPr txBox="1">
            <a:spLocks noGrp="1"/>
          </p:cNvSpPr>
          <p:nvPr>
            <p:ph type="body" idx="1"/>
          </p:nvPr>
        </p:nvSpPr>
        <p:spPr>
          <a:xfrm>
            <a:off x="457200" y="1760475"/>
            <a:ext cx="74448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3000"/>
              <a:t>“...The recorded factual material commonly accepted in the scientific community as necessary to validate research findings.” (2 CFR 200.315(3))</a:t>
            </a:r>
            <a:endParaRPr sz="3000"/>
          </a:p>
        </p:txBody>
      </p:sp>
      <p:pic>
        <p:nvPicPr>
          <p:cNvPr id="194" name="Google Shape;194;p38"/>
          <p:cNvPicPr preferRelativeResize="0"/>
          <p:nvPr/>
        </p:nvPicPr>
        <p:blipFill>
          <a:blip r:embed="rId3">
            <a:alphaModFix/>
          </a:blip>
          <a:stretch>
            <a:fillRect/>
          </a:stretch>
        </p:blipFill>
        <p:spPr>
          <a:xfrm>
            <a:off x="7279200" y="3305825"/>
            <a:ext cx="1642474" cy="1642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457200" y="7212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latin typeface="Arial"/>
                <a:ea typeface="Arial"/>
                <a:cs typeface="Arial"/>
                <a:sym typeface="Arial"/>
              </a:rPr>
              <a:t>Examples of Research Data</a:t>
            </a:r>
            <a:endParaRPr sz="3600">
              <a:latin typeface="Arial"/>
              <a:ea typeface="Arial"/>
              <a:cs typeface="Arial"/>
              <a:sym typeface="Arial"/>
            </a:endParaRPr>
          </a:p>
        </p:txBody>
      </p:sp>
      <p:sp>
        <p:nvSpPr>
          <p:cNvPr id="200" name="Google Shape;200;p39"/>
          <p:cNvSpPr txBox="1"/>
          <p:nvPr/>
        </p:nvSpPr>
        <p:spPr>
          <a:xfrm>
            <a:off x="762000" y="1450575"/>
            <a:ext cx="37044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t>Obvious</a:t>
            </a:r>
            <a:endParaRPr sz="2000" b="1"/>
          </a:p>
          <a:p>
            <a:pPr marL="0" lvl="0" indent="0" algn="l" rtl="0">
              <a:lnSpc>
                <a:spcPct val="115000"/>
              </a:lnSpc>
              <a:spcBef>
                <a:spcPts val="1600"/>
              </a:spcBef>
              <a:spcAft>
                <a:spcPts val="0"/>
              </a:spcAft>
              <a:buNone/>
            </a:pPr>
            <a:r>
              <a:rPr lang="en" sz="2000"/>
              <a:t>Documents</a:t>
            </a:r>
            <a:endParaRPr sz="2000"/>
          </a:p>
          <a:p>
            <a:pPr marL="0" lvl="0" indent="0" algn="l" rtl="0">
              <a:lnSpc>
                <a:spcPct val="115000"/>
              </a:lnSpc>
              <a:spcBef>
                <a:spcPts val="1600"/>
              </a:spcBef>
              <a:spcAft>
                <a:spcPts val="0"/>
              </a:spcAft>
              <a:buNone/>
            </a:pPr>
            <a:r>
              <a:rPr lang="en" sz="2000"/>
              <a:t>Spreadsheets</a:t>
            </a:r>
            <a:endParaRPr sz="2000"/>
          </a:p>
          <a:p>
            <a:pPr marL="0" lvl="0" indent="0" algn="l" rtl="0">
              <a:lnSpc>
                <a:spcPct val="115000"/>
              </a:lnSpc>
              <a:spcBef>
                <a:spcPts val="1600"/>
              </a:spcBef>
              <a:spcAft>
                <a:spcPts val="0"/>
              </a:spcAft>
              <a:buNone/>
            </a:pPr>
            <a:r>
              <a:rPr lang="en" sz="2000"/>
              <a:t>Audiotapes, Videotapes</a:t>
            </a:r>
            <a:endParaRPr sz="2000"/>
          </a:p>
          <a:p>
            <a:pPr marL="0" lvl="0" indent="0" algn="l" rtl="0">
              <a:lnSpc>
                <a:spcPct val="115000"/>
              </a:lnSpc>
              <a:spcBef>
                <a:spcPts val="1600"/>
              </a:spcBef>
              <a:spcAft>
                <a:spcPts val="0"/>
              </a:spcAft>
              <a:buNone/>
            </a:pPr>
            <a:r>
              <a:rPr lang="en" sz="2000"/>
              <a:t>Photographs, Films</a:t>
            </a:r>
            <a:endParaRPr sz="2000"/>
          </a:p>
          <a:p>
            <a:pPr marL="0" lvl="0" indent="0" algn="l" rtl="0">
              <a:lnSpc>
                <a:spcPct val="115000"/>
              </a:lnSpc>
              <a:spcBef>
                <a:spcPts val="1600"/>
              </a:spcBef>
              <a:spcAft>
                <a:spcPts val="1600"/>
              </a:spcAft>
              <a:buNone/>
            </a:pPr>
            <a:r>
              <a:rPr lang="en" sz="2000"/>
              <a:t>Models, Scripts, Code</a:t>
            </a:r>
            <a:endParaRPr sz="2000"/>
          </a:p>
        </p:txBody>
      </p:sp>
      <p:sp>
        <p:nvSpPr>
          <p:cNvPr id="201" name="Google Shape;201;p39"/>
          <p:cNvSpPr txBox="1"/>
          <p:nvPr/>
        </p:nvSpPr>
        <p:spPr>
          <a:xfrm>
            <a:off x="4684250" y="1450575"/>
            <a:ext cx="4459800" cy="275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t>Not so Obvious</a:t>
            </a:r>
            <a:endParaRPr sz="2200" b="1"/>
          </a:p>
          <a:p>
            <a:pPr marL="0" lvl="0" indent="0" algn="l" rtl="0">
              <a:lnSpc>
                <a:spcPct val="115000"/>
              </a:lnSpc>
              <a:spcBef>
                <a:spcPts val="1600"/>
              </a:spcBef>
              <a:spcAft>
                <a:spcPts val="0"/>
              </a:spcAft>
              <a:buNone/>
            </a:pPr>
            <a:r>
              <a:rPr lang="en" sz="2000"/>
              <a:t>Lab notebooks, field notes</a:t>
            </a:r>
            <a:endParaRPr sz="2000"/>
          </a:p>
          <a:p>
            <a:pPr marL="0" lvl="0" indent="0" algn="l" rtl="0">
              <a:lnSpc>
                <a:spcPct val="115000"/>
              </a:lnSpc>
              <a:spcBef>
                <a:spcPts val="1600"/>
              </a:spcBef>
              <a:spcAft>
                <a:spcPts val="0"/>
              </a:spcAft>
              <a:buNone/>
            </a:pPr>
            <a:r>
              <a:rPr lang="en" sz="2000"/>
              <a:t>Questionnaires, survey instruments</a:t>
            </a:r>
            <a:endParaRPr sz="2000"/>
          </a:p>
          <a:p>
            <a:pPr marL="0" lvl="0" indent="0" algn="l" rtl="0">
              <a:lnSpc>
                <a:spcPct val="115000"/>
              </a:lnSpc>
              <a:spcBef>
                <a:spcPts val="1600"/>
              </a:spcBef>
              <a:spcAft>
                <a:spcPts val="0"/>
              </a:spcAft>
              <a:buNone/>
            </a:pPr>
            <a:r>
              <a:rPr lang="en" sz="2000"/>
              <a:t>Codebooks, data dictionaries</a:t>
            </a:r>
            <a:endParaRPr sz="2000"/>
          </a:p>
          <a:p>
            <a:pPr marL="0" lvl="0" indent="0" algn="l" rtl="0">
              <a:lnSpc>
                <a:spcPct val="115000"/>
              </a:lnSpc>
              <a:spcBef>
                <a:spcPts val="1600"/>
              </a:spcBef>
              <a:spcAft>
                <a:spcPts val="0"/>
              </a:spcAft>
              <a:buNone/>
            </a:pPr>
            <a:r>
              <a:rPr lang="en" sz="2000"/>
              <a:t>Methodologies, workflows</a:t>
            </a:r>
            <a:endParaRPr sz="2000"/>
          </a:p>
          <a:p>
            <a:pPr marL="0" lvl="0" indent="0" algn="l" rtl="0">
              <a:lnSpc>
                <a:spcPct val="115000"/>
              </a:lnSpc>
              <a:spcBef>
                <a:spcPts val="1600"/>
              </a:spcBef>
              <a:spcAft>
                <a:spcPts val="0"/>
              </a:spcAft>
              <a:buNone/>
            </a:pPr>
            <a:r>
              <a:rPr lang="en" sz="2000"/>
              <a:t>SOPs, protocols</a:t>
            </a:r>
            <a:endParaRPr sz="2000" b="1"/>
          </a:p>
          <a:p>
            <a:pPr marL="0" lvl="0" indent="0" algn="l" rtl="0">
              <a:spcBef>
                <a:spcPts val="1600"/>
              </a:spcBef>
              <a:spcAft>
                <a:spcPts val="0"/>
              </a:spcAft>
              <a:buNone/>
            </a:pPr>
            <a:endParaRPr sz="2000" b="1">
              <a:solidFill>
                <a:srgbClr val="42424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89000" y="873675"/>
            <a:ext cx="8916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000">
                <a:latin typeface="Arial"/>
                <a:ea typeface="Arial"/>
                <a:cs typeface="Arial"/>
                <a:sym typeface="Arial"/>
              </a:rPr>
              <a:t>What is not considered research data?</a:t>
            </a:r>
            <a:endParaRPr sz="4000">
              <a:latin typeface="Arial"/>
              <a:ea typeface="Arial"/>
              <a:cs typeface="Arial"/>
              <a:sym typeface="Arial"/>
            </a:endParaRPr>
          </a:p>
        </p:txBody>
      </p:sp>
      <p:sp>
        <p:nvSpPr>
          <p:cNvPr id="207" name="Google Shape;207;p40"/>
          <p:cNvSpPr txBox="1">
            <a:spLocks noGrp="1"/>
          </p:cNvSpPr>
          <p:nvPr>
            <p:ph type="body" idx="1"/>
          </p:nvPr>
        </p:nvSpPr>
        <p:spPr>
          <a:xfrm>
            <a:off x="457200" y="1760481"/>
            <a:ext cx="82296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
              <a:t>Preliminary Analysis</a:t>
            </a:r>
            <a:endParaRPr/>
          </a:p>
          <a:p>
            <a:pPr marL="0" lvl="0" indent="0" algn="l" rtl="0">
              <a:spcBef>
                <a:spcPts val="640"/>
              </a:spcBef>
              <a:spcAft>
                <a:spcPts val="0"/>
              </a:spcAft>
              <a:buClr>
                <a:schemeClr val="dk1"/>
              </a:buClr>
              <a:buSzPts val="1100"/>
              <a:buFont typeface="Arial"/>
              <a:buNone/>
            </a:pPr>
            <a:r>
              <a:rPr lang="en"/>
              <a:t>Drafts of papers</a:t>
            </a:r>
            <a:endParaRPr/>
          </a:p>
          <a:p>
            <a:pPr marL="0" lvl="0" indent="0" algn="l" rtl="0">
              <a:spcBef>
                <a:spcPts val="640"/>
              </a:spcBef>
              <a:spcAft>
                <a:spcPts val="0"/>
              </a:spcAft>
              <a:buClr>
                <a:schemeClr val="dk1"/>
              </a:buClr>
              <a:buSzPts val="1100"/>
              <a:buFont typeface="Arial"/>
              <a:buNone/>
            </a:pPr>
            <a:r>
              <a:rPr lang="en"/>
              <a:t>Plans for future research</a:t>
            </a:r>
            <a:endParaRPr/>
          </a:p>
          <a:p>
            <a:pPr marL="0" lvl="0" indent="0" algn="l" rtl="0">
              <a:spcBef>
                <a:spcPts val="640"/>
              </a:spcBef>
              <a:spcAft>
                <a:spcPts val="0"/>
              </a:spcAft>
              <a:buClr>
                <a:schemeClr val="dk1"/>
              </a:buClr>
              <a:buSzPts val="1100"/>
              <a:buFont typeface="Arial"/>
              <a:buNone/>
            </a:pPr>
            <a:r>
              <a:rPr lang="en"/>
              <a:t>Peer reviews</a:t>
            </a:r>
            <a:endParaRPr/>
          </a:p>
          <a:p>
            <a:pPr marL="0" lvl="0" indent="0" algn="l" rtl="0">
              <a:spcBef>
                <a:spcPts val="640"/>
              </a:spcBef>
              <a:spcAft>
                <a:spcPts val="0"/>
              </a:spcAft>
              <a:buClr>
                <a:schemeClr val="dk1"/>
              </a:buClr>
              <a:buSzPts val="1100"/>
              <a:buFont typeface="Arial"/>
              <a:buNone/>
            </a:pPr>
            <a:r>
              <a:rPr lang="en"/>
              <a:t>Communication with colleagues</a:t>
            </a:r>
            <a:endParaRPr/>
          </a:p>
          <a:p>
            <a:pPr marL="0" lvl="0" indent="0" algn="l" rtl="0">
              <a:spcBef>
                <a:spcPts val="640"/>
              </a:spcBef>
              <a:spcAft>
                <a:spcPts val="0"/>
              </a:spcAft>
              <a:buClr>
                <a:schemeClr val="dk1"/>
              </a:buClr>
              <a:buSzPts val="1100"/>
              <a:buFont typeface="Arial"/>
              <a:buNone/>
            </a:pPr>
            <a:endParaRPr/>
          </a:p>
          <a:p>
            <a:pPr marL="0" lvl="0" indent="0" algn="l" rtl="0">
              <a:spcBef>
                <a:spcPts val="640"/>
              </a:spcBef>
              <a:spcAft>
                <a:spcPts val="0"/>
              </a:spcAft>
              <a:buNone/>
            </a:pPr>
            <a:endParaRPr/>
          </a:p>
        </p:txBody>
      </p:sp>
      <p:pic>
        <p:nvPicPr>
          <p:cNvPr id="208" name="Google Shape;208;p40"/>
          <p:cNvPicPr preferRelativeResize="0"/>
          <p:nvPr/>
        </p:nvPicPr>
        <p:blipFill>
          <a:blip r:embed="rId3">
            <a:alphaModFix/>
          </a:blip>
          <a:stretch>
            <a:fillRect/>
          </a:stretch>
        </p:blipFill>
        <p:spPr>
          <a:xfrm>
            <a:off x="7279200" y="3305825"/>
            <a:ext cx="1642474" cy="1642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213575" y="873675"/>
            <a:ext cx="89304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4000">
                <a:latin typeface="Arial"/>
                <a:ea typeface="Arial"/>
                <a:cs typeface="Arial"/>
                <a:sym typeface="Arial"/>
              </a:rPr>
              <a:t>What is not considered research data?</a:t>
            </a:r>
            <a:endParaRPr sz="4000">
              <a:latin typeface="Arial"/>
              <a:ea typeface="Arial"/>
              <a:cs typeface="Arial"/>
              <a:sym typeface="Arial"/>
            </a:endParaRPr>
          </a:p>
          <a:p>
            <a:pPr marL="0" lvl="0" indent="0" algn="ctr" rtl="0">
              <a:spcBef>
                <a:spcPts val="0"/>
              </a:spcBef>
              <a:spcAft>
                <a:spcPts val="0"/>
              </a:spcAft>
              <a:buNone/>
            </a:pPr>
            <a:endParaRPr sz="4000"/>
          </a:p>
        </p:txBody>
      </p:sp>
      <p:sp>
        <p:nvSpPr>
          <p:cNvPr id="214" name="Google Shape;214;p41"/>
          <p:cNvSpPr txBox="1">
            <a:spLocks noGrp="1"/>
          </p:cNvSpPr>
          <p:nvPr>
            <p:ph type="body" idx="1"/>
          </p:nvPr>
        </p:nvSpPr>
        <p:spPr>
          <a:xfrm>
            <a:off x="403800" y="1315525"/>
            <a:ext cx="73605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 sz="2200"/>
              <a:t>Trade secrets, commercial information, materials necessary to be held confidential by a researcher until they are published, or similar information which is protected under law</a:t>
            </a:r>
            <a:endParaRPr sz="2200"/>
          </a:p>
          <a:p>
            <a:pPr marL="0" lvl="0" indent="0" algn="l" rtl="0">
              <a:spcBef>
                <a:spcPts val="640"/>
              </a:spcBef>
              <a:spcAft>
                <a:spcPts val="0"/>
              </a:spcAft>
              <a:buClr>
                <a:schemeClr val="dk1"/>
              </a:buClr>
              <a:buSzPts val="1100"/>
              <a:buFont typeface="Arial"/>
              <a:buNone/>
            </a:pPr>
            <a:endParaRPr sz="2200"/>
          </a:p>
          <a:p>
            <a:pPr marL="0" lvl="0" indent="0" algn="l" rtl="0">
              <a:spcBef>
                <a:spcPts val="640"/>
              </a:spcBef>
              <a:spcAft>
                <a:spcPts val="0"/>
              </a:spcAft>
              <a:buClr>
                <a:schemeClr val="dk1"/>
              </a:buClr>
              <a:buSzPts val="1100"/>
              <a:buFont typeface="Arial"/>
              <a:buNone/>
            </a:pPr>
            <a:r>
              <a:rPr lang="en" sz="2200"/>
              <a:t>Personnel and medical information and similar information the disclosure of which would constitute a clearly unwarranted invasion of personal privacy, such as information that could be used to identify a particular person in a research study.</a:t>
            </a:r>
            <a:endParaRPr sz="2200"/>
          </a:p>
          <a:p>
            <a:pPr marL="0" lvl="0" indent="0" algn="l" rtl="0">
              <a:spcBef>
                <a:spcPts val="640"/>
              </a:spcBef>
              <a:spcAft>
                <a:spcPts val="0"/>
              </a:spcAft>
              <a:buNone/>
            </a:pPr>
            <a:endParaRPr/>
          </a:p>
        </p:txBody>
      </p:sp>
      <p:pic>
        <p:nvPicPr>
          <p:cNvPr id="215" name="Google Shape;215;p41"/>
          <p:cNvPicPr preferRelativeResize="0"/>
          <p:nvPr/>
        </p:nvPicPr>
        <p:blipFill>
          <a:blip r:embed="rId3">
            <a:alphaModFix/>
          </a:blip>
          <a:stretch>
            <a:fillRect/>
          </a:stretch>
        </p:blipFill>
        <p:spPr>
          <a:xfrm>
            <a:off x="7764275" y="3666300"/>
            <a:ext cx="1228601" cy="122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2"/>
          <p:cNvSpPr txBox="1">
            <a:spLocks noGrp="1"/>
          </p:cNvSpPr>
          <p:nvPr>
            <p:ph type="title"/>
          </p:nvPr>
        </p:nvSpPr>
        <p:spPr>
          <a:xfrm>
            <a:off x="-133975" y="873675"/>
            <a:ext cx="9498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200">
                <a:latin typeface="Arial"/>
                <a:ea typeface="Arial"/>
                <a:cs typeface="Arial"/>
                <a:sym typeface="Arial"/>
              </a:rPr>
              <a:t>What is research data management?</a:t>
            </a:r>
            <a:endParaRPr sz="4200">
              <a:latin typeface="Arial"/>
              <a:ea typeface="Arial"/>
              <a:cs typeface="Arial"/>
              <a:sym typeface="Arial"/>
            </a:endParaRPr>
          </a:p>
        </p:txBody>
      </p:sp>
      <p:sp>
        <p:nvSpPr>
          <p:cNvPr id="221" name="Google Shape;221;p42"/>
          <p:cNvSpPr txBox="1">
            <a:spLocks noGrp="1"/>
          </p:cNvSpPr>
          <p:nvPr>
            <p:ph type="body" idx="1"/>
          </p:nvPr>
        </p:nvSpPr>
        <p:spPr>
          <a:xfrm>
            <a:off x="457200" y="1760481"/>
            <a:ext cx="82296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 sz="2400"/>
              <a:t>"Research data management concerns the organisation of data, from its entry to the research cycle through to the dissemination and archiving of valuable results. </a:t>
            </a:r>
            <a:endParaRPr sz="2400"/>
          </a:p>
          <a:p>
            <a:pPr marL="0" lvl="0" indent="0" algn="l" rtl="0">
              <a:spcBef>
                <a:spcPts val="640"/>
              </a:spcBef>
              <a:spcAft>
                <a:spcPts val="0"/>
              </a:spcAft>
              <a:buClr>
                <a:schemeClr val="dk1"/>
              </a:buClr>
              <a:buSzPts val="1100"/>
              <a:buFont typeface="Arial"/>
              <a:buNone/>
            </a:pPr>
            <a:r>
              <a:rPr lang="en" sz="2400"/>
              <a:t>It aims to ensure reliable verification of results, and permits new and innovative research built on existing information." </a:t>
            </a:r>
            <a:endParaRPr sz="2400"/>
          </a:p>
          <a:p>
            <a:pPr marL="0" lvl="0" indent="0" algn="l" rtl="0">
              <a:spcBef>
                <a:spcPts val="640"/>
              </a:spcBef>
              <a:spcAft>
                <a:spcPts val="0"/>
              </a:spcAft>
              <a:buClr>
                <a:schemeClr val="dk1"/>
              </a:buClr>
              <a:buSzPts val="1100"/>
              <a:buFont typeface="Arial"/>
              <a:buNone/>
            </a:pPr>
            <a:r>
              <a:rPr lang="en" sz="2400"/>
              <a:t>Whyte, A., Tedds, J. (2011)</a:t>
            </a:r>
            <a:endParaRPr sz="2400"/>
          </a:p>
          <a:p>
            <a:pPr marL="0" lvl="0" indent="0" algn="l" rtl="0">
              <a:spcBef>
                <a:spcPts val="640"/>
              </a:spcBef>
              <a:spcAft>
                <a:spcPts val="0"/>
              </a:spcAft>
              <a:buClr>
                <a:schemeClr val="dk1"/>
              </a:buClr>
              <a:buSzPts val="1100"/>
              <a:buFont typeface="Arial"/>
              <a:buNone/>
            </a:pPr>
            <a:endParaRPr sz="2400"/>
          </a:p>
          <a:p>
            <a:pPr marL="0" lvl="0" indent="0" algn="l" rtl="0">
              <a:spcBef>
                <a:spcPts val="640"/>
              </a:spcBef>
              <a:spcAft>
                <a:spcPts val="0"/>
              </a:spcAft>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title"/>
          </p:nvPr>
        </p:nvSpPr>
        <p:spPr>
          <a:xfrm>
            <a:off x="457200" y="873672"/>
            <a:ext cx="8229600" cy="72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Common data management issues</a:t>
            </a:r>
            <a:endParaRPr/>
          </a:p>
        </p:txBody>
      </p:sp>
      <p:sp>
        <p:nvSpPr>
          <p:cNvPr id="227" name="Google Shape;227;p43"/>
          <p:cNvSpPr txBox="1">
            <a:spLocks noGrp="1"/>
          </p:cNvSpPr>
          <p:nvPr>
            <p:ph type="body" idx="1"/>
          </p:nvPr>
        </p:nvSpPr>
        <p:spPr>
          <a:xfrm>
            <a:off x="457200" y="1760481"/>
            <a:ext cx="8229600" cy="2775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700">
                <a:solidFill>
                  <a:srgbClr val="000000"/>
                </a:solidFill>
              </a:rPr>
              <a:t>Obtaining original file set</a:t>
            </a:r>
            <a:endParaRPr sz="2700" i="1" u="sng">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sz="2700">
                <a:solidFill>
                  <a:srgbClr val="000000"/>
                </a:solidFill>
              </a:rPr>
              <a:t>Proprietary file formats</a:t>
            </a:r>
            <a:endParaRPr sz="2700">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sz="2700">
                <a:solidFill>
                  <a:srgbClr val="000000"/>
                </a:solidFill>
              </a:rPr>
              <a:t>Incomplete and/or incoherent data</a:t>
            </a:r>
            <a:endParaRPr sz="2700">
              <a:solidFill>
                <a:srgbClr val="000000"/>
              </a:solidFill>
            </a:endParaRPr>
          </a:p>
          <a:p>
            <a:pPr marL="0" lvl="0" indent="0" algn="l" rtl="0">
              <a:lnSpc>
                <a:spcPct val="115000"/>
              </a:lnSpc>
              <a:spcBef>
                <a:spcPts val="1600"/>
              </a:spcBef>
              <a:spcAft>
                <a:spcPts val="1600"/>
              </a:spcAft>
              <a:buClr>
                <a:schemeClr val="dk1"/>
              </a:buClr>
              <a:buSzPts val="1100"/>
              <a:buFont typeface="Arial"/>
              <a:buNone/>
            </a:pPr>
            <a:r>
              <a:rPr lang="en" sz="2700" i="1" u="sng">
                <a:solidFill>
                  <a:srgbClr val="000000"/>
                </a:solidFill>
              </a:rPr>
              <a:t>Lack of data documentation</a:t>
            </a:r>
            <a:endParaRPr>
              <a:solidFill>
                <a:srgbClr val="000000"/>
              </a:solidFill>
            </a:endParaRPr>
          </a:p>
        </p:txBody>
      </p:sp>
      <p:pic>
        <p:nvPicPr>
          <p:cNvPr id="228" name="Google Shape;228;p43" descr="nourn2.png"/>
          <p:cNvPicPr preferRelativeResize="0"/>
          <p:nvPr/>
        </p:nvPicPr>
        <p:blipFill>
          <a:blip r:embed="rId3">
            <a:alphaModFix/>
          </a:blip>
          <a:stretch>
            <a:fillRect/>
          </a:stretch>
        </p:blipFill>
        <p:spPr>
          <a:xfrm>
            <a:off x="6938387" y="2571750"/>
            <a:ext cx="1872026" cy="1872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xfrm>
            <a:off x="457200" y="873672"/>
            <a:ext cx="8229600" cy="72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latin typeface="Arial"/>
                <a:ea typeface="Arial"/>
                <a:cs typeface="Arial"/>
                <a:sym typeface="Arial"/>
              </a:rPr>
              <a:t>Federal Response</a:t>
            </a:r>
            <a:endParaRPr>
              <a:latin typeface="Arial"/>
              <a:ea typeface="Arial"/>
              <a:cs typeface="Arial"/>
              <a:sym typeface="Arial"/>
            </a:endParaRPr>
          </a:p>
        </p:txBody>
      </p:sp>
      <p:sp>
        <p:nvSpPr>
          <p:cNvPr id="234" name="Google Shape;234;p44"/>
          <p:cNvSpPr txBox="1">
            <a:spLocks noGrp="1"/>
          </p:cNvSpPr>
          <p:nvPr>
            <p:ph type="body" idx="1"/>
          </p:nvPr>
        </p:nvSpPr>
        <p:spPr>
          <a:xfrm>
            <a:off x="457200" y="1760481"/>
            <a:ext cx="8229600" cy="2775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3000"/>
              <a:t>“The Administration is committed to ensuring that…the direct results of federally funded scientific research are made available to and useful for the public, industry, and the scientific community. Such results include peer-reviewed publications and digital data” (Holdren 2013).</a:t>
            </a:r>
            <a:endParaRPr sz="3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rnet_HighDef-1">
  <a:themeElements>
    <a:clrScheme name="Custom 1">
      <a:dk1>
        <a:srgbClr val="000000"/>
      </a:dk1>
      <a:lt1>
        <a:srgbClr val="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On-screen Show (16:9)</PresentationFormat>
  <Paragraphs>109</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Source Code Pro</vt:lpstr>
      <vt:lpstr>Arial</vt:lpstr>
      <vt:lpstr>Roboto</vt:lpstr>
      <vt:lpstr>Calibri</vt:lpstr>
      <vt:lpstr>Times New Roman</vt:lpstr>
      <vt:lpstr>Simple Light</vt:lpstr>
      <vt:lpstr>Material</vt:lpstr>
      <vt:lpstr>Garnet_HighDef-1</vt:lpstr>
      <vt:lpstr>Data Management Planning and Public Access Mandates</vt:lpstr>
      <vt:lpstr>Overview</vt:lpstr>
      <vt:lpstr>What is research data?</vt:lpstr>
      <vt:lpstr>Examples of Research Data</vt:lpstr>
      <vt:lpstr>What is not considered research data?</vt:lpstr>
      <vt:lpstr>What is not considered research data? </vt:lpstr>
      <vt:lpstr>What is research data management?</vt:lpstr>
      <vt:lpstr>Common data management issues</vt:lpstr>
      <vt:lpstr>Federal Response</vt:lpstr>
      <vt:lpstr>PowerPoint Presentation</vt:lpstr>
      <vt:lpstr>Research Data Lifecycle</vt:lpstr>
      <vt:lpstr>RDLC further explained</vt:lpstr>
      <vt:lpstr>RDLC further explained</vt:lpstr>
      <vt:lpstr>Data Formats</vt:lpstr>
      <vt:lpstr>Data Formats</vt:lpstr>
      <vt:lpstr>Data Repositories</vt:lpstr>
      <vt:lpstr>How do I find a data repository?</vt:lpstr>
      <vt:lpstr>General DMP Requirements</vt:lpstr>
      <vt:lpstr>Data @ FSU Libraries </vt:lpstr>
      <vt:lpstr>Data Literacy Initiatives</vt:lpstr>
      <vt:lpstr>Contact Information</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Planning and Public Access Mandates</dc:title>
  <dc:creator>Evangeline Ciupek</dc:creator>
  <cp:lastModifiedBy>Evangeline Ciupek</cp:lastModifiedBy>
  <cp:revision>1</cp:revision>
  <dcterms:modified xsi:type="dcterms:W3CDTF">2019-10-07T18:45:30Z</dcterms:modified>
</cp:coreProperties>
</file>