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48"/>
  </p:notesMasterIdLst>
  <p:handoutMasterIdLst>
    <p:handoutMasterId r:id="rId49"/>
  </p:handoutMasterIdLst>
  <p:sldIdLst>
    <p:sldId id="256" r:id="rId5"/>
    <p:sldId id="376" r:id="rId6"/>
    <p:sldId id="337" r:id="rId7"/>
    <p:sldId id="338" r:id="rId8"/>
    <p:sldId id="339" r:id="rId9"/>
    <p:sldId id="340" r:id="rId10"/>
    <p:sldId id="348" r:id="rId11"/>
    <p:sldId id="349" r:id="rId12"/>
    <p:sldId id="343" r:id="rId13"/>
    <p:sldId id="347" r:id="rId14"/>
    <p:sldId id="346" r:id="rId15"/>
    <p:sldId id="378" r:id="rId16"/>
    <p:sldId id="341" r:id="rId17"/>
    <p:sldId id="352" r:id="rId18"/>
    <p:sldId id="367" r:id="rId19"/>
    <p:sldId id="355" r:id="rId20"/>
    <p:sldId id="361" r:id="rId21"/>
    <p:sldId id="357" r:id="rId22"/>
    <p:sldId id="358" r:id="rId23"/>
    <p:sldId id="360" r:id="rId24"/>
    <p:sldId id="359" r:id="rId25"/>
    <p:sldId id="369" r:id="rId26"/>
    <p:sldId id="330" r:id="rId27"/>
    <p:sldId id="364" r:id="rId28"/>
    <p:sldId id="371" r:id="rId29"/>
    <p:sldId id="374" r:id="rId30"/>
    <p:sldId id="308" r:id="rId31"/>
    <p:sldId id="368" r:id="rId32"/>
    <p:sldId id="372" r:id="rId33"/>
    <p:sldId id="373" r:id="rId34"/>
    <p:sldId id="379" r:id="rId35"/>
    <p:sldId id="314" r:id="rId36"/>
    <p:sldId id="406" r:id="rId37"/>
    <p:sldId id="407" r:id="rId38"/>
    <p:sldId id="408" r:id="rId39"/>
    <p:sldId id="409" r:id="rId40"/>
    <p:sldId id="410" r:id="rId41"/>
    <p:sldId id="413" r:id="rId42"/>
    <p:sldId id="414" r:id="rId43"/>
    <p:sldId id="415" r:id="rId44"/>
    <p:sldId id="416" r:id="rId45"/>
    <p:sldId id="417" r:id="rId46"/>
    <p:sldId id="405" r:id="rId47"/>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72" autoAdjust="0"/>
    <p:restoredTop sz="93447" autoAdjust="0"/>
  </p:normalViewPr>
  <p:slideViewPr>
    <p:cSldViewPr>
      <p:cViewPr varScale="1">
        <p:scale>
          <a:sx n="71" d="100"/>
          <a:sy n="71" d="100"/>
        </p:scale>
        <p:origin x="892"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1"/>
            <a:ext cx="2972098" cy="464205"/>
          </a:xfrm>
          <a:prstGeom prst="rect">
            <a:avLst/>
          </a:prstGeom>
          <a:noFill/>
          <a:ln w="9525">
            <a:noFill/>
            <a:miter lim="800000"/>
            <a:headEnd/>
            <a:tailEnd/>
          </a:ln>
          <a:effectLst/>
        </p:spPr>
        <p:txBody>
          <a:bodyPr vert="horz" wrap="square" lIns="92302" tIns="46151" rIns="92302" bIns="46151" numCol="1" anchor="t" anchorCtr="0" compatLnSpc="1">
            <a:prstTxWarp prst="textNoShape">
              <a:avLst/>
            </a:prstTxWarp>
          </a:bodyPr>
          <a:lstStyle>
            <a:lvl1pPr defTabSz="923186" eaLnBrk="1" hangingPunct="1">
              <a:defRPr sz="1200" smtClean="0">
                <a:latin typeface="Arial Unicode MS" pitchFamily="34" charset="-128"/>
              </a:defRPr>
            </a:lvl1pPr>
          </a:lstStyle>
          <a:p>
            <a:pPr>
              <a:defRPr/>
            </a:pPr>
            <a:endParaRPr lang="en-US" dirty="0"/>
          </a:p>
        </p:txBody>
      </p:sp>
      <p:sp>
        <p:nvSpPr>
          <p:cNvPr id="34819" name="Rectangle 3"/>
          <p:cNvSpPr>
            <a:spLocks noGrp="1" noChangeArrowheads="1"/>
          </p:cNvSpPr>
          <p:nvPr>
            <p:ph type="dt" sz="quarter" idx="1"/>
          </p:nvPr>
        </p:nvSpPr>
        <p:spPr bwMode="auto">
          <a:xfrm>
            <a:off x="3884414" y="1"/>
            <a:ext cx="2972098" cy="464205"/>
          </a:xfrm>
          <a:prstGeom prst="rect">
            <a:avLst/>
          </a:prstGeom>
          <a:noFill/>
          <a:ln w="9525">
            <a:noFill/>
            <a:miter lim="800000"/>
            <a:headEnd/>
            <a:tailEnd/>
          </a:ln>
          <a:effectLst/>
        </p:spPr>
        <p:txBody>
          <a:bodyPr vert="horz" wrap="square" lIns="92302" tIns="46151" rIns="92302" bIns="46151" numCol="1" anchor="t" anchorCtr="0" compatLnSpc="1">
            <a:prstTxWarp prst="textNoShape">
              <a:avLst/>
            </a:prstTxWarp>
          </a:bodyPr>
          <a:lstStyle>
            <a:lvl1pPr algn="r" defTabSz="923186" eaLnBrk="1" hangingPunct="1">
              <a:defRPr sz="1200" smtClean="0">
                <a:latin typeface="Arial Unicode MS" pitchFamily="34" charset="-128"/>
              </a:defRPr>
            </a:lvl1pPr>
          </a:lstStyle>
          <a:p>
            <a:pPr>
              <a:defRPr/>
            </a:pPr>
            <a:endParaRPr lang="en-US" dirty="0"/>
          </a:p>
        </p:txBody>
      </p:sp>
      <p:sp>
        <p:nvSpPr>
          <p:cNvPr id="34820" name="Rectangle 4"/>
          <p:cNvSpPr>
            <a:spLocks noGrp="1" noChangeArrowheads="1"/>
          </p:cNvSpPr>
          <p:nvPr>
            <p:ph type="ftr" sz="quarter" idx="2"/>
          </p:nvPr>
        </p:nvSpPr>
        <p:spPr bwMode="auto">
          <a:xfrm>
            <a:off x="0" y="8830659"/>
            <a:ext cx="2972098" cy="464205"/>
          </a:xfrm>
          <a:prstGeom prst="rect">
            <a:avLst/>
          </a:prstGeom>
          <a:noFill/>
          <a:ln w="9525">
            <a:noFill/>
            <a:miter lim="800000"/>
            <a:headEnd/>
            <a:tailEnd/>
          </a:ln>
          <a:effectLst/>
        </p:spPr>
        <p:txBody>
          <a:bodyPr vert="horz" wrap="square" lIns="92302" tIns="46151" rIns="92302" bIns="46151" numCol="1" anchor="b" anchorCtr="0" compatLnSpc="1">
            <a:prstTxWarp prst="textNoShape">
              <a:avLst/>
            </a:prstTxWarp>
          </a:bodyPr>
          <a:lstStyle>
            <a:lvl1pPr defTabSz="923186" eaLnBrk="1" hangingPunct="1">
              <a:defRPr sz="1200" smtClean="0">
                <a:latin typeface="Arial Unicode MS" pitchFamily="34" charset="-128"/>
              </a:defRPr>
            </a:lvl1pPr>
          </a:lstStyle>
          <a:p>
            <a:pPr>
              <a:defRPr/>
            </a:pPr>
            <a:endParaRPr lang="en-US" dirty="0"/>
          </a:p>
        </p:txBody>
      </p:sp>
      <p:sp>
        <p:nvSpPr>
          <p:cNvPr id="34821" name="Rectangle 5"/>
          <p:cNvSpPr>
            <a:spLocks noGrp="1" noChangeArrowheads="1"/>
          </p:cNvSpPr>
          <p:nvPr>
            <p:ph type="sldNum" sz="quarter" idx="3"/>
          </p:nvPr>
        </p:nvSpPr>
        <p:spPr bwMode="auto">
          <a:xfrm>
            <a:off x="3884414" y="8830659"/>
            <a:ext cx="2972098" cy="464205"/>
          </a:xfrm>
          <a:prstGeom prst="rect">
            <a:avLst/>
          </a:prstGeom>
          <a:noFill/>
          <a:ln w="9525">
            <a:noFill/>
            <a:miter lim="800000"/>
            <a:headEnd/>
            <a:tailEnd/>
          </a:ln>
          <a:effectLst/>
        </p:spPr>
        <p:txBody>
          <a:bodyPr vert="horz" wrap="square" lIns="92302" tIns="46151" rIns="92302" bIns="46151" numCol="1" anchor="b" anchorCtr="0" compatLnSpc="1">
            <a:prstTxWarp prst="textNoShape">
              <a:avLst/>
            </a:prstTxWarp>
          </a:bodyPr>
          <a:lstStyle>
            <a:lvl1pPr algn="r" defTabSz="923186" eaLnBrk="1" hangingPunct="1">
              <a:defRPr sz="1200" smtClean="0">
                <a:latin typeface="Arial Unicode MS" pitchFamily="34" charset="-128"/>
              </a:defRPr>
            </a:lvl1pPr>
          </a:lstStyle>
          <a:p>
            <a:pPr>
              <a:defRPr/>
            </a:pPr>
            <a:fld id="{BF6C97A1-FBBD-42A7-BF97-3BB68ACD7D1C}" type="slidenum">
              <a:rPr lang="en-US"/>
              <a:pPr>
                <a:defRPr/>
              </a:pPr>
              <a:t>‹#›</a:t>
            </a:fld>
            <a:endParaRPr lang="en-US" dirty="0"/>
          </a:p>
        </p:txBody>
      </p:sp>
    </p:spTree>
    <p:extLst>
      <p:ext uri="{BB962C8B-B14F-4D97-AF65-F5344CB8AC3E}">
        <p14:creationId xmlns:p14="http://schemas.microsoft.com/office/powerpoint/2010/main" val="3880432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098" cy="464205"/>
          </a:xfrm>
          <a:prstGeom prst="rect">
            <a:avLst/>
          </a:prstGeom>
        </p:spPr>
        <p:txBody>
          <a:bodyPr vert="horz" lIns="87316" tIns="43658" rIns="87316" bIns="43658" rtlCol="0"/>
          <a:lstStyle>
            <a:lvl1pPr algn="l">
              <a:defRPr sz="1100"/>
            </a:lvl1pPr>
          </a:lstStyle>
          <a:p>
            <a:endParaRPr lang="en-US" dirty="0"/>
          </a:p>
        </p:txBody>
      </p:sp>
      <p:sp>
        <p:nvSpPr>
          <p:cNvPr id="3" name="Date Placeholder 2"/>
          <p:cNvSpPr>
            <a:spLocks noGrp="1"/>
          </p:cNvSpPr>
          <p:nvPr>
            <p:ph type="dt" idx="1"/>
          </p:nvPr>
        </p:nvSpPr>
        <p:spPr>
          <a:xfrm>
            <a:off x="3884414" y="1"/>
            <a:ext cx="2972098" cy="464205"/>
          </a:xfrm>
          <a:prstGeom prst="rect">
            <a:avLst/>
          </a:prstGeom>
        </p:spPr>
        <p:txBody>
          <a:bodyPr vert="horz" lIns="87316" tIns="43658" rIns="87316" bIns="43658" rtlCol="0"/>
          <a:lstStyle>
            <a:lvl1pPr algn="r">
              <a:defRPr sz="1100"/>
            </a:lvl1pPr>
          </a:lstStyle>
          <a:p>
            <a:fld id="{30CA8751-0936-4E94-B647-F2231410C028}" type="datetimeFigureOut">
              <a:rPr lang="en-US" smtClean="0"/>
              <a:t>2/17/2020</a:t>
            </a:fld>
            <a:endParaRPr lang="en-US" dirty="0"/>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87316" tIns="43658" rIns="87316" bIns="43658" rtlCol="0" anchor="ctr"/>
          <a:lstStyle/>
          <a:p>
            <a:endParaRPr lang="en-US" dirty="0"/>
          </a:p>
        </p:txBody>
      </p:sp>
      <p:sp>
        <p:nvSpPr>
          <p:cNvPr id="5" name="Notes Placeholder 4"/>
          <p:cNvSpPr>
            <a:spLocks noGrp="1"/>
          </p:cNvSpPr>
          <p:nvPr>
            <p:ph type="body" sz="quarter" idx="3"/>
          </p:nvPr>
        </p:nvSpPr>
        <p:spPr>
          <a:xfrm>
            <a:off x="686098" y="4416099"/>
            <a:ext cx="5485805" cy="4182457"/>
          </a:xfrm>
          <a:prstGeom prst="rect">
            <a:avLst/>
          </a:prstGeom>
        </p:spPr>
        <p:txBody>
          <a:bodyPr vert="horz" lIns="87316" tIns="43658" rIns="87316" bIns="43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59"/>
            <a:ext cx="2972098" cy="464205"/>
          </a:xfrm>
          <a:prstGeom prst="rect">
            <a:avLst/>
          </a:prstGeom>
        </p:spPr>
        <p:txBody>
          <a:bodyPr vert="horz" lIns="87316" tIns="43658" rIns="87316" bIns="43658" rtlCol="0" anchor="b"/>
          <a:lstStyle>
            <a:lvl1pPr algn="l">
              <a:defRPr sz="1100"/>
            </a:lvl1pPr>
          </a:lstStyle>
          <a:p>
            <a:endParaRPr lang="en-US" dirty="0"/>
          </a:p>
        </p:txBody>
      </p:sp>
      <p:sp>
        <p:nvSpPr>
          <p:cNvPr id="7" name="Slide Number Placeholder 6"/>
          <p:cNvSpPr>
            <a:spLocks noGrp="1"/>
          </p:cNvSpPr>
          <p:nvPr>
            <p:ph type="sldNum" sz="quarter" idx="5"/>
          </p:nvPr>
        </p:nvSpPr>
        <p:spPr>
          <a:xfrm>
            <a:off x="3884414" y="8830659"/>
            <a:ext cx="2972098" cy="464205"/>
          </a:xfrm>
          <a:prstGeom prst="rect">
            <a:avLst/>
          </a:prstGeom>
        </p:spPr>
        <p:txBody>
          <a:bodyPr vert="horz" lIns="87316" tIns="43658" rIns="87316" bIns="43658" rtlCol="0" anchor="b"/>
          <a:lstStyle>
            <a:lvl1pPr algn="r">
              <a:defRPr sz="1100"/>
            </a:lvl1pPr>
          </a:lstStyle>
          <a:p>
            <a:fld id="{0A87B6AC-F77F-40C3-8808-A7FE2B75F8AA}" type="slidenum">
              <a:rPr lang="en-US" smtClean="0"/>
              <a:t>‹#›</a:t>
            </a:fld>
            <a:endParaRPr lang="en-US" dirty="0"/>
          </a:p>
        </p:txBody>
      </p:sp>
    </p:spTree>
    <p:extLst>
      <p:ext uri="{BB962C8B-B14F-4D97-AF65-F5344CB8AC3E}">
        <p14:creationId xmlns:p14="http://schemas.microsoft.com/office/powerpoint/2010/main" val="4094194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1</a:t>
            </a:fld>
            <a:endParaRPr lang="en-US" dirty="0"/>
          </a:p>
        </p:txBody>
      </p:sp>
    </p:spTree>
    <p:extLst>
      <p:ext uri="{BB962C8B-B14F-4D97-AF65-F5344CB8AC3E}">
        <p14:creationId xmlns:p14="http://schemas.microsoft.com/office/powerpoint/2010/main" val="1906438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2743849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3538811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4207968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2229995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3800734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1178119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2820610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1438939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77788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23</a:t>
            </a:fld>
            <a:endParaRPr lang="en-US" dirty="0"/>
          </a:p>
        </p:txBody>
      </p:sp>
    </p:spTree>
    <p:extLst>
      <p:ext uri="{BB962C8B-B14F-4D97-AF65-F5344CB8AC3E}">
        <p14:creationId xmlns:p14="http://schemas.microsoft.com/office/powerpoint/2010/main" val="13240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3</a:t>
            </a:fld>
            <a:endParaRPr lang="en-US" dirty="0"/>
          </a:p>
        </p:txBody>
      </p:sp>
    </p:spTree>
    <p:extLst>
      <p:ext uri="{BB962C8B-B14F-4D97-AF65-F5344CB8AC3E}">
        <p14:creationId xmlns:p14="http://schemas.microsoft.com/office/powerpoint/2010/main" val="1826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24</a:t>
            </a:fld>
            <a:endParaRPr lang="en-US" dirty="0"/>
          </a:p>
        </p:txBody>
      </p:sp>
    </p:spTree>
    <p:extLst>
      <p:ext uri="{BB962C8B-B14F-4D97-AF65-F5344CB8AC3E}">
        <p14:creationId xmlns:p14="http://schemas.microsoft.com/office/powerpoint/2010/main" val="1681217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25</a:t>
            </a:fld>
            <a:endParaRPr lang="en-US" dirty="0"/>
          </a:p>
        </p:txBody>
      </p:sp>
    </p:spTree>
    <p:extLst>
      <p:ext uri="{BB962C8B-B14F-4D97-AF65-F5344CB8AC3E}">
        <p14:creationId xmlns:p14="http://schemas.microsoft.com/office/powerpoint/2010/main" val="2635972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26</a:t>
            </a:fld>
            <a:endParaRPr lang="en-US" dirty="0"/>
          </a:p>
        </p:txBody>
      </p:sp>
    </p:spTree>
    <p:extLst>
      <p:ext uri="{BB962C8B-B14F-4D97-AF65-F5344CB8AC3E}">
        <p14:creationId xmlns:p14="http://schemas.microsoft.com/office/powerpoint/2010/main" val="16709131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best answers are A and B.</a:t>
            </a:r>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27</a:t>
            </a:fld>
            <a:endParaRPr lang="en-US" dirty="0"/>
          </a:p>
        </p:txBody>
      </p:sp>
    </p:spTree>
    <p:extLst>
      <p:ext uri="{BB962C8B-B14F-4D97-AF65-F5344CB8AC3E}">
        <p14:creationId xmlns:p14="http://schemas.microsoft.com/office/powerpoint/2010/main" val="39939723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best answer is A.</a:t>
            </a:r>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29</a:t>
            </a:fld>
            <a:endParaRPr lang="en-US" dirty="0"/>
          </a:p>
        </p:txBody>
      </p:sp>
    </p:spTree>
    <p:extLst>
      <p:ext uri="{BB962C8B-B14F-4D97-AF65-F5344CB8AC3E}">
        <p14:creationId xmlns:p14="http://schemas.microsoft.com/office/powerpoint/2010/main" val="40150440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31</a:t>
            </a:fld>
            <a:endParaRPr lang="en-US" dirty="0"/>
          </a:p>
        </p:txBody>
      </p:sp>
    </p:spTree>
    <p:extLst>
      <p:ext uri="{BB962C8B-B14F-4D97-AF65-F5344CB8AC3E}">
        <p14:creationId xmlns:p14="http://schemas.microsoft.com/office/powerpoint/2010/main" val="1416843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32</a:t>
            </a:fld>
            <a:endParaRPr lang="en-US" dirty="0"/>
          </a:p>
        </p:txBody>
      </p:sp>
    </p:spTree>
    <p:extLst>
      <p:ext uri="{BB962C8B-B14F-4D97-AF65-F5344CB8AC3E}">
        <p14:creationId xmlns:p14="http://schemas.microsoft.com/office/powerpoint/2010/main" val="17839703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33</a:t>
            </a:fld>
            <a:endParaRPr lang="en-US" dirty="0"/>
          </a:p>
        </p:txBody>
      </p:sp>
    </p:spTree>
    <p:extLst>
      <p:ext uri="{BB962C8B-B14F-4D97-AF65-F5344CB8AC3E}">
        <p14:creationId xmlns:p14="http://schemas.microsoft.com/office/powerpoint/2010/main" val="26530428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87B6AC-F77F-40C3-8808-A7FE2B75F8AA}" type="slidenum">
              <a:rPr lang="en-US" smtClean="0"/>
              <a:t>43</a:t>
            </a:fld>
            <a:endParaRPr lang="en-US" dirty="0"/>
          </a:p>
        </p:txBody>
      </p:sp>
    </p:spTree>
    <p:extLst>
      <p:ext uri="{BB962C8B-B14F-4D97-AF65-F5344CB8AC3E}">
        <p14:creationId xmlns:p14="http://schemas.microsoft.com/office/powerpoint/2010/main" val="140642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3180660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smtClean="0">
              <a:latin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53481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3573674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346397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435734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224705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A87B6AC-F77F-40C3-8808-A7FE2B75F8AA}" type="slidenum">
              <a:rPr kumimoji="0" lang="en-US" sz="1100" b="0" i="0" u="none" strike="noStrike" kern="1200" cap="none" spc="0" normalizeH="0" baseline="0" noProof="0" smtClean="0">
                <a:ln>
                  <a:noFill/>
                </a:ln>
                <a:solidFill>
                  <a:prstClr val="black"/>
                </a:solidFill>
                <a:effectLst/>
                <a:uLnTx/>
                <a:uFillTx/>
                <a:latin typeface="Comic Sans MS" pitchFamily="66"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100" b="0" i="0" u="none" strike="noStrike" kern="1200" cap="none" spc="0" normalizeH="0" baseline="0" noProof="0" dirty="0">
              <a:ln>
                <a:noFill/>
              </a:ln>
              <a:solidFill>
                <a:prstClr val="black"/>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523207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defRPr/>
            </a:pPr>
            <a:endParaRPr lang="en-US" sz="2400" dirty="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dirty="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dirty="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dirty="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dirty="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en-US" dirty="0"/>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defRPr/>
              </a:pPr>
              <a:endParaRPr lang="en-US" sz="2400" dirty="0"/>
            </a:p>
          </p:txBody>
        </p:sp>
      </p:grpSp>
      <p:sp>
        <p:nvSpPr>
          <p:cNvPr id="8195"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8196"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Unicode MS" pitchFamily="34" charset="-128"/>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dirty="0"/>
          </a:p>
        </p:txBody>
      </p:sp>
      <p:sp>
        <p:nvSpPr>
          <p:cNvPr id="13" name="Rectangle 6"/>
          <p:cNvSpPr>
            <a:spLocks noGrp="1" noChangeArrowheads="1"/>
          </p:cNvSpPr>
          <p:nvPr>
            <p:ph type="ftr" sz="quarter" idx="11"/>
          </p:nvPr>
        </p:nvSpPr>
        <p:spPr/>
        <p:txBody>
          <a:bodyPr/>
          <a:lstStyle>
            <a:lvl1pPr>
              <a:defRPr smtClean="0"/>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2ECF125A-D60F-4C4E-8ADA-449122E40536}" type="slidenum">
              <a:rPr lang="en-US"/>
              <a:pPr>
                <a:defRPr/>
              </a:pPr>
              <a:t>‹#›</a:t>
            </a:fld>
            <a:endParaRPr lang="en-US" dirty="0"/>
          </a:p>
        </p:txBody>
      </p:sp>
    </p:spTree>
    <p:extLst>
      <p:ext uri="{BB962C8B-B14F-4D97-AF65-F5344CB8AC3E}">
        <p14:creationId xmlns:p14="http://schemas.microsoft.com/office/powerpoint/2010/main" val="3309584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449B969-DA29-4952-8C98-905FCB9EA3E9}" type="slidenum">
              <a:rPr lang="en-US"/>
              <a:pPr>
                <a:defRPr/>
              </a:pPr>
              <a:t>‹#›</a:t>
            </a:fld>
            <a:endParaRPr lang="en-US" dirty="0"/>
          </a:p>
        </p:txBody>
      </p:sp>
    </p:spTree>
    <p:extLst>
      <p:ext uri="{BB962C8B-B14F-4D97-AF65-F5344CB8AC3E}">
        <p14:creationId xmlns:p14="http://schemas.microsoft.com/office/powerpoint/2010/main" val="3311645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0D7DD9E-E051-4AB3-99BD-C4529141B787}" type="slidenum">
              <a:rPr lang="en-US"/>
              <a:pPr>
                <a:defRPr/>
              </a:pPr>
              <a:t>‹#›</a:t>
            </a:fld>
            <a:endParaRPr lang="en-US" dirty="0"/>
          </a:p>
        </p:txBody>
      </p:sp>
    </p:spTree>
    <p:extLst>
      <p:ext uri="{BB962C8B-B14F-4D97-AF65-F5344CB8AC3E}">
        <p14:creationId xmlns:p14="http://schemas.microsoft.com/office/powerpoint/2010/main" val="2783660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0944150-4912-448F-8ADC-9B874CB26A52}" type="slidenum">
              <a:rPr lang="en-US"/>
              <a:pPr>
                <a:defRPr/>
              </a:pPr>
              <a:t>‹#›</a:t>
            </a:fld>
            <a:endParaRPr lang="en-US" dirty="0"/>
          </a:p>
        </p:txBody>
      </p:sp>
    </p:spTree>
    <p:extLst>
      <p:ext uri="{BB962C8B-B14F-4D97-AF65-F5344CB8AC3E}">
        <p14:creationId xmlns:p14="http://schemas.microsoft.com/office/powerpoint/2010/main" val="3301046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58C3895-FE62-4525-A137-239916D48DD4}" type="slidenum">
              <a:rPr lang="en-US"/>
              <a:pPr>
                <a:defRPr/>
              </a:pPr>
              <a:t>‹#›</a:t>
            </a:fld>
            <a:endParaRPr lang="en-US" dirty="0"/>
          </a:p>
        </p:txBody>
      </p:sp>
    </p:spTree>
    <p:extLst>
      <p:ext uri="{BB962C8B-B14F-4D97-AF65-F5344CB8AC3E}">
        <p14:creationId xmlns:p14="http://schemas.microsoft.com/office/powerpoint/2010/main" val="344946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546F3AA-107B-4BD3-9D57-3C724B8F7057}" type="slidenum">
              <a:rPr lang="en-US"/>
              <a:pPr>
                <a:defRPr/>
              </a:pPr>
              <a:t>‹#›</a:t>
            </a:fld>
            <a:endParaRPr lang="en-US" dirty="0"/>
          </a:p>
        </p:txBody>
      </p:sp>
    </p:spTree>
    <p:extLst>
      <p:ext uri="{BB962C8B-B14F-4D97-AF65-F5344CB8AC3E}">
        <p14:creationId xmlns:p14="http://schemas.microsoft.com/office/powerpoint/2010/main" val="3166159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7C8CF8A-EE96-4A5C-87F1-5FD50DCBA890}" type="slidenum">
              <a:rPr lang="en-US"/>
              <a:pPr>
                <a:defRPr/>
              </a:pPr>
              <a:t>‹#›</a:t>
            </a:fld>
            <a:endParaRPr lang="en-US" dirty="0"/>
          </a:p>
        </p:txBody>
      </p:sp>
    </p:spTree>
    <p:extLst>
      <p:ext uri="{BB962C8B-B14F-4D97-AF65-F5344CB8AC3E}">
        <p14:creationId xmlns:p14="http://schemas.microsoft.com/office/powerpoint/2010/main" val="3099287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07AFD11-F916-4183-86AE-E4B01E47F099}" type="slidenum">
              <a:rPr lang="en-US"/>
              <a:pPr>
                <a:defRPr/>
              </a:pPr>
              <a:t>‹#›</a:t>
            </a:fld>
            <a:endParaRPr lang="en-US" dirty="0"/>
          </a:p>
        </p:txBody>
      </p:sp>
    </p:spTree>
    <p:extLst>
      <p:ext uri="{BB962C8B-B14F-4D97-AF65-F5344CB8AC3E}">
        <p14:creationId xmlns:p14="http://schemas.microsoft.com/office/powerpoint/2010/main" val="1363381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85B8E3D-43A4-42D6-96E8-D15004F06074}" type="slidenum">
              <a:rPr lang="en-US"/>
              <a:pPr>
                <a:defRPr/>
              </a:pPr>
              <a:t>‹#›</a:t>
            </a:fld>
            <a:endParaRPr lang="en-US" dirty="0"/>
          </a:p>
        </p:txBody>
      </p:sp>
    </p:spTree>
    <p:extLst>
      <p:ext uri="{BB962C8B-B14F-4D97-AF65-F5344CB8AC3E}">
        <p14:creationId xmlns:p14="http://schemas.microsoft.com/office/powerpoint/2010/main" val="2573428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2D25FDE-649D-40BF-B983-7C4EA8112158}" type="slidenum">
              <a:rPr lang="en-US"/>
              <a:pPr>
                <a:defRPr/>
              </a:pPr>
              <a:t>‹#›</a:t>
            </a:fld>
            <a:endParaRPr lang="en-US" dirty="0"/>
          </a:p>
        </p:txBody>
      </p:sp>
    </p:spTree>
    <p:extLst>
      <p:ext uri="{BB962C8B-B14F-4D97-AF65-F5344CB8AC3E}">
        <p14:creationId xmlns:p14="http://schemas.microsoft.com/office/powerpoint/2010/main" val="2881154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9EFF4F0-45BD-48F5-8D08-09A9313504D0}" type="slidenum">
              <a:rPr lang="en-US"/>
              <a:pPr>
                <a:defRPr/>
              </a:pPr>
              <a:t>‹#›</a:t>
            </a:fld>
            <a:endParaRPr lang="en-US" dirty="0"/>
          </a:p>
        </p:txBody>
      </p:sp>
    </p:spTree>
    <p:extLst>
      <p:ext uri="{BB962C8B-B14F-4D97-AF65-F5344CB8AC3E}">
        <p14:creationId xmlns:p14="http://schemas.microsoft.com/office/powerpoint/2010/main" val="4089415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2"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Unicode MS" pitchFamily="34" charset="-128"/>
              </a:defRPr>
            </a:lvl1pPr>
          </a:lstStyle>
          <a:p>
            <a:pPr>
              <a:defRPr/>
            </a:pPr>
            <a:endParaRPr lang="en-US" dirty="0"/>
          </a:p>
        </p:txBody>
      </p:sp>
      <p:sp>
        <p:nvSpPr>
          <p:cNvPr id="717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Unicode MS" pitchFamily="34" charset="-128"/>
              </a:defRPr>
            </a:lvl1pPr>
          </a:lstStyle>
          <a:p>
            <a:pPr>
              <a:defRPr/>
            </a:pPr>
            <a:endParaRPr lang="en-US" dirty="0"/>
          </a:p>
        </p:txBody>
      </p:sp>
      <p:sp>
        <p:nvSpPr>
          <p:cNvPr id="7174"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Unicode MS" pitchFamily="34" charset="-128"/>
              </a:defRPr>
            </a:lvl1pPr>
          </a:lstStyle>
          <a:p>
            <a:pPr>
              <a:defRPr/>
            </a:pPr>
            <a:fld id="{0BD87E59-2EF7-4FB0-A279-A33A23D0D0B9}" type="slidenum">
              <a:rPr lang="en-US"/>
              <a:pPr>
                <a:defRPr/>
              </a:pPr>
              <a:t>‹#›</a:t>
            </a:fld>
            <a:endParaRPr lang="en-US" dirty="0"/>
          </a:p>
        </p:txBody>
      </p:sp>
      <p:grpSp>
        <p:nvGrpSpPr>
          <p:cNvPr id="1031" name="Group 7"/>
          <p:cNvGrpSpPr>
            <a:grpSpLocks/>
          </p:cNvGrpSpPr>
          <p:nvPr/>
        </p:nvGrpSpPr>
        <p:grpSpPr bwMode="auto">
          <a:xfrm>
            <a:off x="279400" y="152400"/>
            <a:ext cx="8686800" cy="1600200"/>
            <a:chOff x="176" y="96"/>
            <a:chExt cx="5472" cy="1008"/>
          </a:xfrm>
        </p:grpSpPr>
        <p:sp>
          <p:nvSpPr>
            <p:cNvPr id="7176"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en-US" dirty="0"/>
            </a:p>
          </p:txBody>
        </p:sp>
        <p:sp>
          <p:nvSpPr>
            <p:cNvPr id="7177"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dirty="0"/>
            </a:p>
          </p:txBody>
        </p:sp>
        <p:sp>
          <p:nvSpPr>
            <p:cNvPr id="7178"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dirty="0"/>
            </a:p>
          </p:txBody>
        </p:sp>
        <p:sp>
          <p:nvSpPr>
            <p:cNvPr id="7179"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dirty="0"/>
            </a:p>
          </p:txBody>
        </p:sp>
        <p:sp>
          <p:nvSpPr>
            <p:cNvPr id="7180"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dirty="0"/>
            </a:p>
          </p:txBody>
        </p:sp>
      </p:gr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omic Sans MS" pitchFamily="66" charset="0"/>
        </a:defRPr>
      </a:lvl2pPr>
      <a:lvl3pPr algn="l" rtl="0" eaLnBrk="0" fontAlgn="base" hangingPunct="0">
        <a:spcBef>
          <a:spcPct val="0"/>
        </a:spcBef>
        <a:spcAft>
          <a:spcPct val="0"/>
        </a:spcAft>
        <a:defRPr sz="4400">
          <a:solidFill>
            <a:schemeClr val="tx2"/>
          </a:solidFill>
          <a:latin typeface="Comic Sans MS" pitchFamily="66" charset="0"/>
        </a:defRPr>
      </a:lvl3pPr>
      <a:lvl4pPr algn="l" rtl="0" eaLnBrk="0" fontAlgn="base" hangingPunct="0">
        <a:spcBef>
          <a:spcPct val="0"/>
        </a:spcBef>
        <a:spcAft>
          <a:spcPct val="0"/>
        </a:spcAft>
        <a:defRPr sz="4400">
          <a:solidFill>
            <a:schemeClr val="tx2"/>
          </a:solidFill>
          <a:latin typeface="Comic Sans MS" pitchFamily="66" charset="0"/>
        </a:defRPr>
      </a:lvl4pPr>
      <a:lvl5pPr algn="l" rtl="0" eaLnBrk="0" fontAlgn="base" hangingPunct="0">
        <a:spcBef>
          <a:spcPct val="0"/>
        </a:spcBef>
        <a:spcAft>
          <a:spcPct val="0"/>
        </a:spcAft>
        <a:defRPr sz="4400">
          <a:solidFill>
            <a:schemeClr val="tx2"/>
          </a:solidFill>
          <a:latin typeface="Comic Sans MS" pitchFamily="66" charset="0"/>
        </a:defRPr>
      </a:lvl5pPr>
      <a:lvl6pPr marL="457200" algn="l" rtl="0" fontAlgn="base">
        <a:spcBef>
          <a:spcPct val="0"/>
        </a:spcBef>
        <a:spcAft>
          <a:spcPct val="0"/>
        </a:spcAft>
        <a:defRPr sz="4400">
          <a:solidFill>
            <a:schemeClr val="tx2"/>
          </a:solidFill>
          <a:latin typeface="Comic Sans MS" pitchFamily="66" charset="0"/>
        </a:defRPr>
      </a:lvl6pPr>
      <a:lvl7pPr marL="914400" algn="l" rtl="0" fontAlgn="base">
        <a:spcBef>
          <a:spcPct val="0"/>
        </a:spcBef>
        <a:spcAft>
          <a:spcPct val="0"/>
        </a:spcAft>
        <a:defRPr sz="4400">
          <a:solidFill>
            <a:schemeClr val="tx2"/>
          </a:solidFill>
          <a:latin typeface="Comic Sans MS" pitchFamily="66" charset="0"/>
        </a:defRPr>
      </a:lvl7pPr>
      <a:lvl8pPr marL="1371600" algn="l" rtl="0" fontAlgn="base">
        <a:spcBef>
          <a:spcPct val="0"/>
        </a:spcBef>
        <a:spcAft>
          <a:spcPct val="0"/>
        </a:spcAft>
        <a:defRPr sz="4400">
          <a:solidFill>
            <a:schemeClr val="tx2"/>
          </a:solidFill>
          <a:latin typeface="Comic Sans MS" pitchFamily="66" charset="0"/>
        </a:defRPr>
      </a:lvl8pPr>
      <a:lvl9pPr marL="1828800" algn="l" rtl="0" fontAlgn="base">
        <a:spcBef>
          <a:spcPct val="0"/>
        </a:spcBef>
        <a:spcAft>
          <a:spcPct val="0"/>
        </a:spcAft>
        <a:defRPr sz="4400">
          <a:solidFill>
            <a:schemeClr val="tx2"/>
          </a:solidFill>
          <a:latin typeface="Comic Sans MS" pitchFamily="66"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research.fsu.edu/research-compliance/trainin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research.fsu.edu/media/2284/policy-7a-21.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524000"/>
            <a:ext cx="7696200" cy="1143000"/>
          </a:xfrm>
        </p:spPr>
        <p:txBody>
          <a:bodyPr/>
          <a:lstStyle/>
          <a:p>
            <a:pPr algn="ctr" eaLnBrk="1" hangingPunct="1"/>
            <a:r>
              <a:rPr lang="en-US" altLang="en-US" sz="6600" b="1" dirty="0" smtClean="0">
                <a:solidFill>
                  <a:schemeClr val="tx2">
                    <a:lumMod val="90000"/>
                    <a:lumOff val="10000"/>
                  </a:schemeClr>
                </a:solidFill>
                <a:latin typeface="Calibri" panose="020F0502020204030204" pitchFamily="34" charset="0"/>
              </a:rPr>
              <a:t>Conflicts of Interest</a:t>
            </a:r>
            <a:endParaRPr lang="en-US" altLang="en-US" sz="3600" dirty="0" smtClean="0">
              <a:solidFill>
                <a:schemeClr val="tx2">
                  <a:lumMod val="90000"/>
                  <a:lumOff val="10000"/>
                </a:schemeClr>
              </a:solidFill>
              <a:latin typeface="Calibri" panose="020F0502020204030204" pitchFamily="34" charset="0"/>
            </a:endParaRPr>
          </a:p>
        </p:txBody>
      </p:sp>
      <p:sp>
        <p:nvSpPr>
          <p:cNvPr id="3075" name="Rectangle 3"/>
          <p:cNvSpPr>
            <a:spLocks noGrp="1" noChangeArrowheads="1"/>
          </p:cNvSpPr>
          <p:nvPr>
            <p:ph type="subTitle" idx="1"/>
          </p:nvPr>
        </p:nvSpPr>
        <p:spPr/>
        <p:txBody>
          <a:bodyPr/>
          <a:lstStyle/>
          <a:p>
            <a:pPr algn="ctr" eaLnBrk="1" hangingPunct="1">
              <a:spcBef>
                <a:spcPts val="0"/>
              </a:spcBef>
            </a:pPr>
            <a:r>
              <a:rPr lang="en-US" altLang="en-US" sz="2400" dirty="0" smtClean="0">
                <a:latin typeface="Calibri" panose="020F0502020204030204" pitchFamily="34" charset="0"/>
              </a:rPr>
              <a:t>Diana Key, Director</a:t>
            </a:r>
          </a:p>
          <a:p>
            <a:pPr algn="ctr" eaLnBrk="1" hangingPunct="1">
              <a:spcBef>
                <a:spcPts val="0"/>
              </a:spcBef>
            </a:pPr>
            <a:r>
              <a:rPr lang="en-US" altLang="en-US" sz="2400" dirty="0" smtClean="0">
                <a:latin typeface="Calibri" panose="020F0502020204030204" pitchFamily="34" charset="0"/>
              </a:rPr>
              <a:t>Research Compliance Programs</a:t>
            </a:r>
          </a:p>
          <a:p>
            <a:pPr algn="ctr" eaLnBrk="1" hangingPunct="1">
              <a:spcBef>
                <a:spcPts val="0"/>
              </a:spcBef>
            </a:pPr>
            <a:r>
              <a:rPr lang="en-US" altLang="en-US" sz="2400" dirty="0" smtClean="0">
                <a:latin typeface="Calibri" panose="020F0502020204030204" pitchFamily="34" charset="0"/>
              </a:rPr>
              <a:t>2019 Westcott North Annex</a:t>
            </a:r>
          </a:p>
          <a:p>
            <a:pPr algn="ctr" eaLnBrk="1" hangingPunct="1">
              <a:spcBef>
                <a:spcPts val="0"/>
              </a:spcBef>
            </a:pPr>
            <a:r>
              <a:rPr lang="en-US" altLang="en-US" sz="2400" dirty="0" smtClean="0">
                <a:latin typeface="Calibri" panose="020F0502020204030204" pitchFamily="34" charset="0"/>
              </a:rPr>
              <a:t>dkey@fsu.edu</a:t>
            </a:r>
          </a:p>
          <a:p>
            <a:pPr algn="ctr" eaLnBrk="1" hangingPunct="1">
              <a:spcBef>
                <a:spcPts val="0"/>
              </a:spcBef>
            </a:pPr>
            <a:r>
              <a:rPr lang="en-US" altLang="en-US" sz="2400" dirty="0">
                <a:latin typeface="Calibri" panose="020F0502020204030204" pitchFamily="34" charset="0"/>
              </a:rPr>
              <a:t>www.research.fsu.edu/research-compliance</a:t>
            </a:r>
            <a:r>
              <a:rPr lang="en-US" altLang="en-US" sz="2400" dirty="0" smtClean="0">
                <a:latin typeface="Calibri" panose="020F0502020204030204" pitchFamily="34" charset="0"/>
              </a:rPr>
              <a:t>/</a:t>
            </a:r>
          </a:p>
          <a:p>
            <a:pPr algn="ctr" eaLnBrk="1" hangingPunct="1">
              <a:spcBef>
                <a:spcPts val="0"/>
              </a:spcBef>
            </a:pPr>
            <a:endParaRPr lang="en-US" altLang="en-US" sz="2400" dirty="0" smtClean="0">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panose="020F0502020204030204" pitchFamily="34" charset="0"/>
              </a:rPr>
              <a:t>What Must Be Disclosed </a:t>
            </a:r>
            <a:r>
              <a:rPr lang="en-US" sz="4000" dirty="0" smtClean="0">
                <a:latin typeface="Calibri" panose="020F0502020204030204" pitchFamily="34" charset="0"/>
              </a:rPr>
              <a:t>– PHS </a:t>
            </a:r>
            <a:r>
              <a:rPr lang="en-US" sz="2800" dirty="0" smtClean="0">
                <a:latin typeface="Calibri" panose="020F0502020204030204" pitchFamily="34" charset="0"/>
              </a:rPr>
              <a:t>and </a:t>
            </a:r>
            <a:r>
              <a:rPr lang="en-US" sz="2800" dirty="0">
                <a:latin typeface="Calibri" panose="020F0502020204030204" pitchFamily="34" charset="0"/>
              </a:rPr>
              <a:t>any other entity adopting PHS FCOI regulations</a:t>
            </a:r>
            <a:endParaRPr lang="en-US" dirty="0"/>
          </a:p>
        </p:txBody>
      </p:sp>
      <p:sp>
        <p:nvSpPr>
          <p:cNvPr id="3" name="Content Placeholder 2"/>
          <p:cNvSpPr>
            <a:spLocks noGrp="1"/>
          </p:cNvSpPr>
          <p:nvPr>
            <p:ph idx="1"/>
          </p:nvPr>
        </p:nvSpPr>
        <p:spPr/>
        <p:txBody>
          <a:bodyPr/>
          <a:lstStyle/>
          <a:p>
            <a:pPr marL="0" indent="0">
              <a:buNone/>
            </a:pPr>
            <a:r>
              <a:rPr lang="en-US" sz="2800" u="sng" dirty="0" smtClean="0">
                <a:latin typeface="Calibri" panose="020F0502020204030204" pitchFamily="34" charset="0"/>
              </a:rPr>
              <a:t>All</a:t>
            </a:r>
            <a:r>
              <a:rPr lang="en-US" sz="2800" dirty="0" smtClean="0">
                <a:latin typeface="Calibri" panose="020F0502020204030204" pitchFamily="34" charset="0"/>
              </a:rPr>
              <a:t> </a:t>
            </a:r>
            <a:r>
              <a:rPr lang="en-US" sz="2800" dirty="0">
                <a:latin typeface="Calibri" panose="020F0502020204030204" pitchFamily="34" charset="0"/>
              </a:rPr>
              <a:t>significant financial interests (SFI) of </a:t>
            </a:r>
            <a:r>
              <a:rPr lang="en-US" sz="2800" dirty="0" smtClean="0">
                <a:latin typeface="Calibri" panose="020F0502020204030204" pitchFamily="34" charset="0"/>
              </a:rPr>
              <a:t>the Investigator </a:t>
            </a:r>
            <a:r>
              <a:rPr lang="en-US" sz="2800" dirty="0">
                <a:latin typeface="Calibri" panose="020F0502020204030204" pitchFamily="34" charset="0"/>
              </a:rPr>
              <a:t>(and those of his/her spouse and dependent children) that:</a:t>
            </a:r>
          </a:p>
          <a:p>
            <a:r>
              <a:rPr lang="en-US" sz="2800" dirty="0" smtClean="0">
                <a:latin typeface="Calibri" panose="020F0502020204030204" pitchFamily="34" charset="0"/>
              </a:rPr>
              <a:t>Meet </a:t>
            </a:r>
            <a:r>
              <a:rPr lang="en-US" sz="2800" dirty="0">
                <a:latin typeface="Calibri" panose="020F0502020204030204" pitchFamily="34" charset="0"/>
              </a:rPr>
              <a:t>PHS’s definition of SFI</a:t>
            </a:r>
            <a:r>
              <a:rPr lang="en-US" sz="2800" dirty="0" smtClean="0">
                <a:latin typeface="Calibri" panose="020F0502020204030204" pitchFamily="34" charset="0"/>
              </a:rPr>
              <a:t>; and</a:t>
            </a:r>
            <a:endParaRPr lang="en-US" sz="2800" dirty="0">
              <a:latin typeface="Calibri" panose="020F0502020204030204" pitchFamily="34" charset="0"/>
            </a:endParaRPr>
          </a:p>
          <a:p>
            <a:r>
              <a:rPr lang="en-US" sz="2800" dirty="0" smtClean="0">
                <a:latin typeface="Calibri" panose="020F0502020204030204" pitchFamily="34" charset="0"/>
              </a:rPr>
              <a:t>Are </a:t>
            </a:r>
            <a:r>
              <a:rPr lang="en-US" sz="2800" dirty="0">
                <a:latin typeface="Calibri" panose="020F0502020204030204" pitchFamily="34" charset="0"/>
              </a:rPr>
              <a:t>related to </a:t>
            </a:r>
            <a:r>
              <a:rPr lang="en-US" sz="2800" dirty="0" smtClean="0">
                <a:latin typeface="Calibri" panose="020F0502020204030204" pitchFamily="34" charset="0"/>
              </a:rPr>
              <a:t>the investigator’s </a:t>
            </a:r>
            <a:r>
              <a:rPr lang="en-US" sz="2800" dirty="0">
                <a:latin typeface="Calibri" panose="020F0502020204030204" pitchFamily="34" charset="0"/>
              </a:rPr>
              <a:t>institutional responsibilities.</a:t>
            </a:r>
          </a:p>
        </p:txBody>
      </p:sp>
    </p:spTree>
    <p:extLst>
      <p:ext uri="{BB962C8B-B14F-4D97-AF65-F5344CB8AC3E}">
        <p14:creationId xmlns:p14="http://schemas.microsoft.com/office/powerpoint/2010/main" val="332496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anose="020F0502020204030204" pitchFamily="34" charset="0"/>
              </a:rPr>
              <a:t>What Must Be Disclosed - NSF</a:t>
            </a:r>
            <a:endParaRPr lang="en-US" sz="4000" dirty="0">
              <a:latin typeface="Calibri" panose="020F0502020204030204" pitchFamily="34" charset="0"/>
            </a:endParaRPr>
          </a:p>
        </p:txBody>
      </p:sp>
      <p:sp>
        <p:nvSpPr>
          <p:cNvPr id="3" name="Content Placeholder 2"/>
          <p:cNvSpPr>
            <a:spLocks noGrp="1"/>
          </p:cNvSpPr>
          <p:nvPr>
            <p:ph idx="1"/>
          </p:nvPr>
        </p:nvSpPr>
        <p:spPr/>
        <p:txBody>
          <a:bodyPr/>
          <a:lstStyle/>
          <a:p>
            <a:pPr marL="0" indent="0">
              <a:buNone/>
            </a:pPr>
            <a:r>
              <a:rPr lang="en-US" sz="2400" u="sng" dirty="0" smtClean="0">
                <a:latin typeface="Calibri" panose="020F0502020204030204" pitchFamily="34" charset="0"/>
              </a:rPr>
              <a:t>Only</a:t>
            </a:r>
            <a:r>
              <a:rPr lang="en-US" sz="2400" dirty="0" smtClean="0">
                <a:latin typeface="Calibri" panose="020F0502020204030204" pitchFamily="34" charset="0"/>
              </a:rPr>
              <a:t> </a:t>
            </a:r>
            <a:r>
              <a:rPr lang="en-US" sz="2400" dirty="0">
                <a:latin typeface="Calibri" panose="020F0502020204030204" pitchFamily="34" charset="0"/>
              </a:rPr>
              <a:t>those significant financial interests (SFI) of the Investigator (and those of his/her spouse </a:t>
            </a:r>
            <a:r>
              <a:rPr lang="en-US" sz="2400" dirty="0" smtClean="0">
                <a:latin typeface="Calibri" panose="020F0502020204030204" pitchFamily="34" charset="0"/>
              </a:rPr>
              <a:t>and dependent </a:t>
            </a:r>
            <a:r>
              <a:rPr lang="en-US" sz="2400" dirty="0">
                <a:latin typeface="Calibri" panose="020F0502020204030204" pitchFamily="34" charset="0"/>
              </a:rPr>
              <a:t>children) that:</a:t>
            </a:r>
          </a:p>
          <a:p>
            <a:r>
              <a:rPr lang="en-US" sz="2400" dirty="0" smtClean="0">
                <a:latin typeface="Calibri" panose="020F0502020204030204" pitchFamily="34" charset="0"/>
              </a:rPr>
              <a:t>Meet </a:t>
            </a:r>
            <a:r>
              <a:rPr lang="en-US" sz="2400" dirty="0">
                <a:latin typeface="Calibri" panose="020F0502020204030204" pitchFamily="34" charset="0"/>
              </a:rPr>
              <a:t>NSF’s definition of SFI;</a:t>
            </a:r>
          </a:p>
          <a:p>
            <a:r>
              <a:rPr lang="en-US" sz="2400" dirty="0" smtClean="0">
                <a:latin typeface="Calibri" panose="020F0502020204030204" pitchFamily="34" charset="0"/>
              </a:rPr>
              <a:t>Are </a:t>
            </a:r>
            <a:r>
              <a:rPr lang="en-US" sz="2400" dirty="0">
                <a:latin typeface="Calibri" panose="020F0502020204030204" pitchFamily="34" charset="0"/>
              </a:rPr>
              <a:t>related to </a:t>
            </a:r>
            <a:r>
              <a:rPr lang="en-US" sz="2400" dirty="0" smtClean="0">
                <a:latin typeface="Calibri" panose="020F0502020204030204" pitchFamily="34" charset="0"/>
              </a:rPr>
              <a:t>the investigator’s </a:t>
            </a:r>
            <a:r>
              <a:rPr lang="en-US" sz="2400" dirty="0">
                <a:latin typeface="Calibri" panose="020F0502020204030204" pitchFamily="34" charset="0"/>
              </a:rPr>
              <a:t>institutional responsibilities; </a:t>
            </a:r>
            <a:r>
              <a:rPr lang="en-US" sz="2400" u="sng" dirty="0">
                <a:latin typeface="Calibri" panose="020F0502020204030204" pitchFamily="34" charset="0"/>
              </a:rPr>
              <a:t>and</a:t>
            </a:r>
          </a:p>
          <a:p>
            <a:r>
              <a:rPr lang="en-US" sz="2400" dirty="0" smtClean="0">
                <a:latin typeface="Calibri" panose="020F0502020204030204" pitchFamily="34" charset="0"/>
              </a:rPr>
              <a:t>Would </a:t>
            </a:r>
            <a:r>
              <a:rPr lang="en-US" sz="2400" dirty="0">
                <a:latin typeface="Calibri" panose="020F0502020204030204" pitchFamily="34" charset="0"/>
              </a:rPr>
              <a:t>reasonably appear to be affected by the </a:t>
            </a:r>
            <a:r>
              <a:rPr lang="en-US" sz="2400" dirty="0" smtClean="0">
                <a:latin typeface="Calibri" panose="020F0502020204030204" pitchFamily="34" charset="0"/>
              </a:rPr>
              <a:t>research proposed to or funded by </a:t>
            </a:r>
            <a:r>
              <a:rPr lang="en-US" sz="2400" dirty="0">
                <a:latin typeface="Calibri" panose="020F0502020204030204" pitchFamily="34" charset="0"/>
              </a:rPr>
              <a:t>NSF; or in entities whose financial interests would reasonably appear to be affected by </a:t>
            </a:r>
            <a:r>
              <a:rPr lang="en-US" sz="2400" dirty="0" smtClean="0">
                <a:latin typeface="Calibri" panose="020F0502020204030204" pitchFamily="34" charset="0"/>
              </a:rPr>
              <a:t>such activities</a:t>
            </a:r>
            <a:r>
              <a:rPr lang="en-US" sz="2400" dirty="0">
                <a:latin typeface="Calibri" panose="020F0502020204030204" pitchFamily="34" charset="0"/>
              </a:rPr>
              <a:t>.</a:t>
            </a:r>
          </a:p>
          <a:p>
            <a:pPr marL="0" indent="0">
              <a:buNone/>
            </a:pPr>
            <a:endParaRPr lang="en-US" sz="1800" dirty="0"/>
          </a:p>
        </p:txBody>
      </p:sp>
    </p:spTree>
    <p:extLst>
      <p:ext uri="{BB962C8B-B14F-4D97-AF65-F5344CB8AC3E}">
        <p14:creationId xmlns:p14="http://schemas.microsoft.com/office/powerpoint/2010/main" val="3055120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anose="020F0502020204030204" pitchFamily="34" charset="0"/>
              </a:rPr>
              <a:t>When to Disclose – PHS and NSF</a:t>
            </a:r>
            <a:endParaRPr lang="en-US" sz="4000" dirty="0">
              <a:latin typeface="Calibri" panose="020F0502020204030204" pitchFamily="34" charset="0"/>
            </a:endParaRPr>
          </a:p>
        </p:txBody>
      </p:sp>
      <p:sp>
        <p:nvSpPr>
          <p:cNvPr id="3" name="Content Placeholder 2"/>
          <p:cNvSpPr>
            <a:spLocks noGrp="1"/>
          </p:cNvSpPr>
          <p:nvPr>
            <p:ph idx="1"/>
          </p:nvPr>
        </p:nvSpPr>
        <p:spPr/>
        <p:txBody>
          <a:bodyPr/>
          <a:lstStyle/>
          <a:p>
            <a:r>
              <a:rPr lang="en-US" sz="2800" dirty="0" smtClean="0">
                <a:latin typeface="Calibri" panose="020F0502020204030204" pitchFamily="34" charset="0"/>
              </a:rPr>
              <a:t>Prior </a:t>
            </a:r>
            <a:r>
              <a:rPr lang="en-US" sz="2800" dirty="0">
                <a:latin typeface="Calibri" panose="020F0502020204030204" pitchFamily="34" charset="0"/>
              </a:rPr>
              <a:t>to the time a proposal is </a:t>
            </a:r>
            <a:r>
              <a:rPr lang="en-US" sz="2800" dirty="0" smtClean="0">
                <a:latin typeface="Calibri" panose="020F0502020204030204" pitchFamily="34" charset="0"/>
              </a:rPr>
              <a:t>submitted;</a:t>
            </a:r>
          </a:p>
          <a:p>
            <a:r>
              <a:rPr lang="en-US" sz="2800" dirty="0" smtClean="0">
                <a:latin typeface="Calibri" panose="020F0502020204030204" pitchFamily="34" charset="0"/>
              </a:rPr>
              <a:t>Prior </a:t>
            </a:r>
            <a:r>
              <a:rPr lang="en-US" sz="2800" dirty="0">
                <a:latin typeface="Calibri" panose="020F0502020204030204" pitchFamily="34" charset="0"/>
              </a:rPr>
              <a:t>to any expenditures made to a </a:t>
            </a:r>
            <a:r>
              <a:rPr lang="en-US" sz="2800" dirty="0" smtClean="0">
                <a:latin typeface="Calibri" panose="020F0502020204030204" pitchFamily="34" charset="0"/>
              </a:rPr>
              <a:t>resulting award;</a:t>
            </a:r>
            <a:endParaRPr lang="en-US" sz="2800" dirty="0">
              <a:latin typeface="Calibri" panose="020F0502020204030204" pitchFamily="34" charset="0"/>
            </a:endParaRPr>
          </a:p>
          <a:p>
            <a:r>
              <a:rPr lang="en-US" sz="2800" dirty="0" smtClean="0">
                <a:latin typeface="Calibri" panose="020F0502020204030204" pitchFamily="34" charset="0"/>
              </a:rPr>
              <a:t>During </a:t>
            </a:r>
            <a:r>
              <a:rPr lang="en-US" sz="2800" dirty="0">
                <a:latin typeface="Calibri" panose="020F0502020204030204" pitchFamily="34" charset="0"/>
              </a:rPr>
              <a:t>the period of the award on July 1 of each year following initial </a:t>
            </a:r>
            <a:r>
              <a:rPr lang="en-US" sz="2800" dirty="0" smtClean="0">
                <a:latin typeface="Calibri" panose="020F0502020204030204" pitchFamily="34" charset="0"/>
              </a:rPr>
              <a:t>disclosure; and</a:t>
            </a:r>
            <a:endParaRPr lang="en-US" sz="2800" dirty="0">
              <a:latin typeface="Calibri" panose="020F0502020204030204" pitchFamily="34" charset="0"/>
            </a:endParaRPr>
          </a:p>
          <a:p>
            <a:r>
              <a:rPr lang="en-US" sz="2800" dirty="0" smtClean="0">
                <a:latin typeface="Calibri" panose="020F0502020204030204" pitchFamily="34" charset="0"/>
              </a:rPr>
              <a:t>Within </a:t>
            </a:r>
            <a:r>
              <a:rPr lang="en-US" sz="2800" dirty="0">
                <a:latin typeface="Calibri" panose="020F0502020204030204" pitchFamily="34" charset="0"/>
              </a:rPr>
              <a:t>thirty days of discovering or acquiring (e.g., through purchase, marriage, or inheritance) a new significant financial interest. </a:t>
            </a:r>
            <a:endParaRPr lang="en-US" sz="2000" dirty="0">
              <a:latin typeface="Calibri" panose="020F0502020204030204" pitchFamily="34" charset="0"/>
            </a:endParaRPr>
          </a:p>
          <a:p>
            <a:pPr marL="0" indent="0">
              <a:buNone/>
            </a:pPr>
            <a:endParaRPr lang="en-US" sz="1400" dirty="0">
              <a:latin typeface="Calibri" panose="020F0502020204030204" pitchFamily="34" charset="0"/>
            </a:endParaRPr>
          </a:p>
        </p:txBody>
      </p:sp>
    </p:spTree>
    <p:extLst>
      <p:ext uri="{BB962C8B-B14F-4D97-AF65-F5344CB8AC3E}">
        <p14:creationId xmlns:p14="http://schemas.microsoft.com/office/powerpoint/2010/main" val="1383634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Subrecipient Disclosures</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300" dirty="0" smtClean="0">
                <a:latin typeface="Calibri" panose="020F0502020204030204" pitchFamily="34" charset="0"/>
              </a:rPr>
              <a:t>The subaward between FSU and the subrecipient shall establish </a:t>
            </a:r>
            <a:r>
              <a:rPr lang="en-US" sz="2300" dirty="0">
                <a:latin typeface="Calibri" panose="020F0502020204030204" pitchFamily="34" charset="0"/>
              </a:rPr>
              <a:t>whether the financial conflicts of interest policy of FSU or that of the subrecipient shall apply to the subrecipient’s </a:t>
            </a:r>
            <a:r>
              <a:rPr lang="en-US" sz="2300" dirty="0" smtClean="0">
                <a:latin typeface="Calibri" panose="020F0502020204030204" pitchFamily="34" charset="0"/>
              </a:rPr>
              <a:t>investigators</a:t>
            </a:r>
            <a:r>
              <a:rPr lang="en-US" sz="2300" dirty="0">
                <a:latin typeface="Calibri" panose="020F0502020204030204" pitchFamily="34" charset="0"/>
              </a:rPr>
              <a:t>.  </a:t>
            </a:r>
          </a:p>
          <a:p>
            <a:r>
              <a:rPr lang="en-US" sz="2300" dirty="0" smtClean="0">
                <a:latin typeface="Calibri" panose="020F0502020204030204" pitchFamily="34" charset="0"/>
              </a:rPr>
              <a:t>If </a:t>
            </a:r>
            <a:r>
              <a:rPr lang="en-US" sz="2300" dirty="0">
                <a:latin typeface="Calibri" panose="020F0502020204030204" pitchFamily="34" charset="0"/>
              </a:rPr>
              <a:t>the subrecipient’s policy applies, the subrecipient must certify as part of the agreement that its policy complies with the </a:t>
            </a:r>
            <a:r>
              <a:rPr lang="en-US" sz="2300" dirty="0" smtClean="0">
                <a:latin typeface="Calibri" panose="020F0502020204030204" pitchFamily="34" charset="0"/>
              </a:rPr>
              <a:t>funding agency </a:t>
            </a:r>
            <a:r>
              <a:rPr lang="en-US" sz="2300" dirty="0">
                <a:latin typeface="Calibri" panose="020F0502020204030204" pitchFamily="34" charset="0"/>
              </a:rPr>
              <a:t>regulations regarding financial </a:t>
            </a:r>
            <a:r>
              <a:rPr lang="en-US" sz="2300" dirty="0" smtClean="0">
                <a:latin typeface="Calibri" panose="020F0502020204030204" pitchFamily="34" charset="0"/>
              </a:rPr>
              <a:t>conflicts </a:t>
            </a:r>
            <a:r>
              <a:rPr lang="en-US" sz="2300" dirty="0">
                <a:latin typeface="Calibri" panose="020F0502020204030204" pitchFamily="34" charset="0"/>
              </a:rPr>
              <a:t>of interest. </a:t>
            </a:r>
            <a:endParaRPr lang="en-US" sz="2300" dirty="0" smtClean="0">
              <a:latin typeface="Calibri" panose="020F0502020204030204" pitchFamily="34" charset="0"/>
            </a:endParaRPr>
          </a:p>
          <a:p>
            <a:r>
              <a:rPr lang="en-US" sz="2300" dirty="0" smtClean="0">
                <a:latin typeface="Calibri" panose="020F0502020204030204" pitchFamily="34" charset="0"/>
              </a:rPr>
              <a:t>If </a:t>
            </a:r>
            <a:r>
              <a:rPr lang="en-US" sz="2300" dirty="0">
                <a:latin typeface="Calibri" panose="020F0502020204030204" pitchFamily="34" charset="0"/>
              </a:rPr>
              <a:t>the subrecipient cannot certify as described above, then the agreement shall state that the subrecipient investigators are subject to FSU’s financial conflicts of interest policy for disclosing </a:t>
            </a:r>
            <a:r>
              <a:rPr lang="en-US" sz="2300" dirty="0" smtClean="0">
                <a:latin typeface="Calibri" panose="020F0502020204030204" pitchFamily="34" charset="0"/>
              </a:rPr>
              <a:t>SFI’s </a:t>
            </a:r>
            <a:r>
              <a:rPr lang="en-US" sz="2300" dirty="0">
                <a:latin typeface="Calibri" panose="020F0502020204030204" pitchFamily="34" charset="0"/>
              </a:rPr>
              <a:t>that are directly related to the subrecipient’s work for FSU. </a:t>
            </a:r>
          </a:p>
        </p:txBody>
      </p:sp>
    </p:spTree>
    <p:extLst>
      <p:ext uri="{BB962C8B-B14F-4D97-AF65-F5344CB8AC3E}">
        <p14:creationId xmlns:p14="http://schemas.microsoft.com/office/powerpoint/2010/main" val="24904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Disclosure Review Process</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pPr marL="0" indent="0">
              <a:buNone/>
            </a:pPr>
            <a:r>
              <a:rPr lang="en-US" sz="2600" dirty="0">
                <a:latin typeface="Calibri" panose="020F0502020204030204" pitchFamily="34" charset="0"/>
              </a:rPr>
              <a:t>Prior to initiating work and expending any funds related a research project subject to disclosure requirements, the designated Institutional Official (</a:t>
            </a:r>
            <a:r>
              <a:rPr lang="en-US" sz="2600" dirty="0" smtClean="0">
                <a:latin typeface="Calibri" panose="020F0502020204030204" pitchFamily="34" charset="0"/>
              </a:rPr>
              <a:t>IO) shall:</a:t>
            </a:r>
          </a:p>
          <a:p>
            <a:r>
              <a:rPr lang="en-US" sz="2600" dirty="0" smtClean="0">
                <a:latin typeface="Calibri" panose="020F0502020204030204" pitchFamily="34" charset="0"/>
              </a:rPr>
              <a:t>Review </a:t>
            </a:r>
            <a:r>
              <a:rPr lang="en-US" sz="2600" dirty="0">
                <a:latin typeface="Calibri" panose="020F0502020204030204" pitchFamily="34" charset="0"/>
              </a:rPr>
              <a:t>all Investigator disclosures of SFIs; </a:t>
            </a:r>
            <a:endParaRPr lang="en-US" sz="2600" dirty="0" smtClean="0">
              <a:latin typeface="Calibri" panose="020F0502020204030204" pitchFamily="34" charset="0"/>
            </a:endParaRPr>
          </a:p>
          <a:p>
            <a:r>
              <a:rPr lang="en-US" sz="2600" dirty="0" smtClean="0">
                <a:latin typeface="Calibri" panose="020F0502020204030204" pitchFamily="34" charset="0"/>
              </a:rPr>
              <a:t>Determine </a:t>
            </a:r>
            <a:r>
              <a:rPr lang="en-US" sz="2600" dirty="0">
                <a:latin typeface="Calibri" panose="020F0502020204030204" pitchFamily="34" charset="0"/>
              </a:rPr>
              <a:t>whether any SFIs relate to the funded </a:t>
            </a:r>
            <a:r>
              <a:rPr lang="en-US" sz="2600" dirty="0" smtClean="0">
                <a:latin typeface="Calibri" panose="020F0502020204030204" pitchFamily="34" charset="0"/>
              </a:rPr>
              <a:t>research;</a:t>
            </a:r>
          </a:p>
          <a:p>
            <a:r>
              <a:rPr lang="en-US" sz="2600" dirty="0" smtClean="0">
                <a:latin typeface="Calibri" panose="020F0502020204030204" pitchFamily="34" charset="0"/>
              </a:rPr>
              <a:t>Determine </a:t>
            </a:r>
            <a:r>
              <a:rPr lang="en-US" sz="2600" dirty="0">
                <a:latin typeface="Calibri" panose="020F0502020204030204" pitchFamily="34" charset="0"/>
              </a:rPr>
              <a:t>whether a financial conflict of interest exists; and if </a:t>
            </a:r>
            <a:r>
              <a:rPr lang="en-US" sz="2600" dirty="0" smtClean="0">
                <a:latin typeface="Calibri" panose="020F0502020204030204" pitchFamily="34" charset="0"/>
              </a:rPr>
              <a:t>so, </a:t>
            </a:r>
          </a:p>
          <a:p>
            <a:r>
              <a:rPr lang="en-US" sz="2600" dirty="0" smtClean="0">
                <a:latin typeface="Calibri" panose="020F0502020204030204" pitchFamily="34" charset="0"/>
              </a:rPr>
              <a:t>Develop </a:t>
            </a:r>
            <a:r>
              <a:rPr lang="en-US" sz="2600" dirty="0">
                <a:latin typeface="Calibri" panose="020F0502020204030204" pitchFamily="34" charset="0"/>
              </a:rPr>
              <a:t>and implement a management plan that shall specify the actions that have been or shall be, taken to manage such financial conflict of interest.  </a:t>
            </a:r>
          </a:p>
        </p:txBody>
      </p:sp>
    </p:spTree>
    <p:extLst>
      <p:ext uri="{BB962C8B-B14F-4D97-AF65-F5344CB8AC3E}">
        <p14:creationId xmlns:p14="http://schemas.microsoft.com/office/powerpoint/2010/main" val="1910512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Managing a Conflict</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pPr marL="0" indent="0">
              <a:spcBef>
                <a:spcPts val="0"/>
              </a:spcBef>
              <a:spcAft>
                <a:spcPts val="600"/>
              </a:spcAft>
              <a:buNone/>
            </a:pPr>
            <a:r>
              <a:rPr lang="en-US" sz="2000" b="1" dirty="0">
                <a:latin typeface="Calibri" panose="020F0502020204030204" pitchFamily="34" charset="0"/>
                <a:cs typeface="Arial" pitchFamily="34" charset="0"/>
              </a:rPr>
              <a:t>Managing a conflict </a:t>
            </a:r>
            <a:r>
              <a:rPr lang="en-US" sz="2000" dirty="0">
                <a:latin typeface="Calibri" panose="020F0502020204030204" pitchFamily="34" charset="0"/>
                <a:cs typeface="Arial" pitchFamily="34" charset="0"/>
              </a:rPr>
              <a:t>means finding a way to prevent the interest from adversely influencing the research. Some management options used by the University include (but are not limited to</a:t>
            </a:r>
            <a:r>
              <a:rPr lang="en-US" sz="2000" dirty="0" smtClean="0">
                <a:latin typeface="Calibri" panose="020F0502020204030204" pitchFamily="34" charset="0"/>
                <a:cs typeface="Arial" pitchFamily="34" charset="0"/>
              </a:rPr>
              <a:t>):</a:t>
            </a:r>
          </a:p>
          <a:p>
            <a:pPr>
              <a:spcBef>
                <a:spcPts val="0"/>
              </a:spcBef>
              <a:spcAft>
                <a:spcPts val="600"/>
              </a:spcAft>
            </a:pPr>
            <a:r>
              <a:rPr lang="en-US" sz="1800" dirty="0" smtClean="0">
                <a:latin typeface="Calibri" panose="020F0502020204030204" pitchFamily="34" charset="0"/>
                <a:cs typeface="Arial" pitchFamily="34" charset="0"/>
              </a:rPr>
              <a:t>Requiring disclosure of financial interests in presentations, publications, and (when human subjects research is involved) the informed consent process so that others are aware of potential conflicts and can act accordingly;</a:t>
            </a:r>
          </a:p>
          <a:p>
            <a:pPr>
              <a:spcBef>
                <a:spcPts val="0"/>
              </a:spcBef>
              <a:spcAft>
                <a:spcPts val="600"/>
              </a:spcAft>
            </a:pPr>
            <a:r>
              <a:rPr lang="en-US" sz="1800" dirty="0" smtClean="0">
                <a:latin typeface="Calibri" panose="020F0502020204030204" pitchFamily="34" charset="0"/>
                <a:cs typeface="Arial" pitchFamily="34" charset="0"/>
              </a:rPr>
              <a:t>Monitoring </a:t>
            </a:r>
            <a:r>
              <a:rPr lang="en-US" sz="1800" dirty="0">
                <a:latin typeface="Calibri" panose="020F0502020204030204" pitchFamily="34" charset="0"/>
                <a:cs typeface="Arial" pitchFamily="34" charset="0"/>
              </a:rPr>
              <a:t>the research or checking research results for accuracy and objectivity</a:t>
            </a:r>
            <a:r>
              <a:rPr lang="en-US" sz="1800" dirty="0" smtClean="0">
                <a:latin typeface="Calibri" panose="020F0502020204030204" pitchFamily="34" charset="0"/>
                <a:cs typeface="Arial" pitchFamily="34" charset="0"/>
              </a:rPr>
              <a:t>;</a:t>
            </a:r>
            <a:endParaRPr lang="en-US" sz="1800" dirty="0">
              <a:latin typeface="Calibri" panose="020F0502020204030204" pitchFamily="34" charset="0"/>
              <a:cs typeface="Arial" pitchFamily="34" charset="0"/>
            </a:endParaRPr>
          </a:p>
          <a:p>
            <a:pPr>
              <a:spcBef>
                <a:spcPts val="0"/>
              </a:spcBef>
              <a:spcAft>
                <a:spcPts val="600"/>
              </a:spcAft>
            </a:pPr>
            <a:r>
              <a:rPr lang="en-US" sz="1800" dirty="0">
                <a:latin typeface="Calibri" panose="020F0502020204030204" pitchFamily="34" charset="0"/>
                <a:cs typeface="Arial" pitchFamily="34" charset="0"/>
              </a:rPr>
              <a:t>Reducing the personal income received from the research, or removing the person with the conflict from crucial steps in the research process, such as the interpretation of data or participating in a particular review decision</a:t>
            </a:r>
            <a:r>
              <a:rPr lang="en-US" sz="1800" dirty="0" smtClean="0">
                <a:latin typeface="Calibri" panose="020F0502020204030204" pitchFamily="34" charset="0"/>
                <a:cs typeface="Arial" pitchFamily="34" charset="0"/>
              </a:rPr>
              <a:t>.</a:t>
            </a:r>
          </a:p>
          <a:p>
            <a:pPr marL="0" indent="0">
              <a:spcBef>
                <a:spcPts val="0"/>
              </a:spcBef>
              <a:spcAft>
                <a:spcPts val="600"/>
              </a:spcAft>
              <a:buNone/>
            </a:pPr>
            <a:r>
              <a:rPr lang="en-US" sz="2000" dirty="0" smtClean="0">
                <a:latin typeface="Calibri" panose="020F0502020204030204" pitchFamily="34" charset="0"/>
                <a:cs typeface="Arial" pitchFamily="34" charset="0"/>
              </a:rPr>
              <a:t>If </a:t>
            </a:r>
            <a:r>
              <a:rPr lang="en-US" sz="2000" dirty="0">
                <a:latin typeface="Calibri" panose="020F0502020204030204" pitchFamily="34" charset="0"/>
                <a:cs typeface="Arial" pitchFamily="34" charset="0"/>
              </a:rPr>
              <a:t>conflicts cannot be effectively managed they must be </a:t>
            </a:r>
            <a:r>
              <a:rPr lang="en-US" sz="2000" b="1" dirty="0">
                <a:latin typeface="Calibri" panose="020F0502020204030204" pitchFamily="34" charset="0"/>
                <a:cs typeface="Arial" pitchFamily="34" charset="0"/>
              </a:rPr>
              <a:t>eliminated</a:t>
            </a:r>
            <a:r>
              <a:rPr lang="en-US" sz="2000" dirty="0">
                <a:latin typeface="Calibri" panose="020F0502020204030204" pitchFamily="34" charset="0"/>
                <a:cs typeface="Arial" pitchFamily="34" charset="0"/>
              </a:rPr>
              <a:t>. Elimination of the conflict</a:t>
            </a:r>
            <a:r>
              <a:rPr lang="en-US" sz="2000" b="1" dirty="0">
                <a:latin typeface="Calibri" panose="020F0502020204030204" pitchFamily="34" charset="0"/>
                <a:cs typeface="Arial" pitchFamily="34" charset="0"/>
              </a:rPr>
              <a:t> </a:t>
            </a:r>
            <a:r>
              <a:rPr lang="en-US" sz="2000" dirty="0">
                <a:latin typeface="Calibri" panose="020F0502020204030204" pitchFamily="34" charset="0"/>
                <a:cs typeface="Arial" pitchFamily="34" charset="0"/>
              </a:rPr>
              <a:t>may require such measures as divesting equity or resigning from a board</a:t>
            </a:r>
            <a:r>
              <a:rPr lang="en-US" sz="2000" dirty="0" smtClean="0">
                <a:latin typeface="Calibri" panose="020F0502020204030204" pitchFamily="34" charset="0"/>
                <a:cs typeface="Arial" pitchFamily="34" charset="0"/>
              </a:rPr>
              <a:t>.</a:t>
            </a:r>
            <a:endParaRPr lang="en-US" sz="20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3145325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Non-Compliance </a:t>
            </a:r>
            <a:r>
              <a:rPr lang="en-US" sz="4000" dirty="0">
                <a:solidFill>
                  <a:schemeClr val="tx2">
                    <a:lumMod val="90000"/>
                    <a:lumOff val="10000"/>
                  </a:schemeClr>
                </a:solidFill>
                <a:latin typeface="Calibri" panose="020F0502020204030204" pitchFamily="34" charset="0"/>
              </a:rPr>
              <a:t>with Disclosure </a:t>
            </a:r>
            <a:r>
              <a:rPr lang="en-US" sz="4000" dirty="0" smtClean="0">
                <a:solidFill>
                  <a:schemeClr val="tx2">
                    <a:lumMod val="90000"/>
                    <a:lumOff val="10000"/>
                  </a:schemeClr>
                </a:solidFill>
                <a:latin typeface="Calibri" panose="020F0502020204030204" pitchFamily="34" charset="0"/>
              </a:rPr>
              <a:t>Requirements</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600" dirty="0">
                <a:latin typeface="Calibri" panose="020F0502020204030204" pitchFamily="34" charset="0"/>
              </a:rPr>
              <a:t>Any failure by an Investigator to adhere </a:t>
            </a:r>
            <a:r>
              <a:rPr lang="en-US" sz="2600" dirty="0" smtClean="0">
                <a:latin typeface="Calibri" panose="020F0502020204030204" pitchFamily="34" charset="0"/>
              </a:rPr>
              <a:t>to FSU or agency COI regulations may </a:t>
            </a:r>
            <a:r>
              <a:rPr lang="en-US" sz="2600" dirty="0">
                <a:latin typeface="Calibri" panose="020F0502020204030204" pitchFamily="34" charset="0"/>
              </a:rPr>
              <a:t>be cause for disciplinary action pursuant to the FSU Faculty Handbook, Collective Bargaining Agreement, and other applicable employee disciplinary policies. </a:t>
            </a:r>
            <a:endParaRPr lang="en-US" sz="2600" dirty="0" smtClean="0">
              <a:latin typeface="Calibri" panose="020F0502020204030204" pitchFamily="34" charset="0"/>
            </a:endParaRPr>
          </a:p>
          <a:p>
            <a:r>
              <a:rPr lang="en-US" sz="2600" dirty="0" smtClean="0">
                <a:latin typeface="Calibri" panose="020F0502020204030204" pitchFamily="34" charset="0"/>
              </a:rPr>
              <a:t>FSU may also </a:t>
            </a:r>
            <a:r>
              <a:rPr lang="en-US" sz="2600" dirty="0">
                <a:latin typeface="Calibri" panose="020F0502020204030204" pitchFamily="34" charset="0"/>
              </a:rPr>
              <a:t>suspend all relevant activities or take other disciplinary action until the matter is </a:t>
            </a:r>
            <a:r>
              <a:rPr lang="en-US" sz="2600" dirty="0" smtClean="0">
                <a:latin typeface="Calibri" panose="020F0502020204030204" pitchFamily="34" charset="0"/>
              </a:rPr>
              <a:t>resolved, </a:t>
            </a:r>
            <a:r>
              <a:rPr lang="en-US" sz="2600" dirty="0">
                <a:latin typeface="Calibri" panose="020F0502020204030204" pitchFamily="34" charset="0"/>
              </a:rPr>
              <a:t>or other action deemed appropriate by </a:t>
            </a:r>
            <a:r>
              <a:rPr lang="en-US" sz="2600" dirty="0" smtClean="0">
                <a:latin typeface="Calibri" panose="020F0502020204030204" pitchFamily="34" charset="0"/>
              </a:rPr>
              <a:t>institutional officials.</a:t>
            </a:r>
            <a:endParaRPr lang="en-US" sz="2600" dirty="0">
              <a:latin typeface="Calibri" panose="020F0502020204030204" pitchFamily="34" charset="0"/>
            </a:endParaRPr>
          </a:p>
        </p:txBody>
      </p:sp>
    </p:spTree>
    <p:extLst>
      <p:ext uri="{BB962C8B-B14F-4D97-AF65-F5344CB8AC3E}">
        <p14:creationId xmlns:p14="http://schemas.microsoft.com/office/powerpoint/2010/main" val="163460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State of Florida Conflict of Interest</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pPr marL="0" indent="0">
              <a:buNone/>
            </a:pPr>
            <a:r>
              <a:rPr lang="en-US" dirty="0">
                <a:latin typeface="Calibri" panose="020F0502020204030204" pitchFamily="34" charset="0"/>
              </a:rPr>
              <a:t>Florida Statutes, Part III, Chapter 112, provide </a:t>
            </a:r>
            <a:r>
              <a:rPr lang="en-US" dirty="0" smtClean="0">
                <a:latin typeface="Calibri" panose="020F0502020204030204" pitchFamily="34" charset="0"/>
              </a:rPr>
              <a:t>that:</a:t>
            </a:r>
          </a:p>
          <a:p>
            <a:r>
              <a:rPr lang="en-US" dirty="0" smtClean="0">
                <a:latin typeface="Calibri" panose="020F0502020204030204" pitchFamily="34" charset="0"/>
              </a:rPr>
              <a:t>No </a:t>
            </a:r>
            <a:r>
              <a:rPr lang="en-US" dirty="0">
                <a:latin typeface="Calibri" panose="020F0502020204030204" pitchFamily="34" charset="0"/>
              </a:rPr>
              <a:t>faculty or staff member shall engage in any outside activity that interferes with the full performance of his or her assigned duties. </a:t>
            </a:r>
            <a:endParaRPr lang="en-US" dirty="0" smtClean="0">
              <a:latin typeface="Calibri" panose="020F0502020204030204" pitchFamily="34" charset="0"/>
            </a:endParaRPr>
          </a:p>
          <a:p>
            <a:r>
              <a:rPr lang="en-US" dirty="0" smtClean="0">
                <a:latin typeface="Calibri" panose="020F0502020204030204" pitchFamily="34" charset="0"/>
              </a:rPr>
              <a:t>Such </a:t>
            </a:r>
            <a:r>
              <a:rPr lang="en-US" dirty="0">
                <a:latin typeface="Calibri" panose="020F0502020204030204" pitchFamily="34" charset="0"/>
              </a:rPr>
              <a:t>activities shall not create a conflict of </a:t>
            </a:r>
            <a:r>
              <a:rPr lang="en-US" dirty="0" smtClean="0">
                <a:latin typeface="Calibri" panose="020F0502020204030204" pitchFamily="34" charset="0"/>
              </a:rPr>
              <a:t>interest.</a:t>
            </a:r>
          </a:p>
        </p:txBody>
      </p:sp>
    </p:spTree>
    <p:extLst>
      <p:ext uri="{BB962C8B-B14F-4D97-AF65-F5344CB8AC3E}">
        <p14:creationId xmlns:p14="http://schemas.microsoft.com/office/powerpoint/2010/main" val="2008205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State of Florida Standards of Conduct</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pPr marL="0" indent="0">
              <a:buNone/>
            </a:pPr>
            <a:r>
              <a:rPr lang="en-US" sz="2800" u="sng" dirty="0">
                <a:latin typeface="Calibri" panose="020F0502020204030204" pitchFamily="34" charset="0"/>
              </a:rPr>
              <a:t>F.S. 112.313</a:t>
            </a:r>
            <a:r>
              <a:rPr lang="en-US" sz="2800" dirty="0">
                <a:latin typeface="Calibri" panose="020F0502020204030204" pitchFamily="34" charset="0"/>
              </a:rPr>
              <a:t>, Standards of conduct for public officers, employees of agencies, and local government </a:t>
            </a:r>
            <a:r>
              <a:rPr lang="en-US" sz="2800" dirty="0" smtClean="0">
                <a:latin typeface="Calibri" panose="020F0502020204030204" pitchFamily="34" charset="0"/>
              </a:rPr>
              <a:t>attorneys</a:t>
            </a:r>
          </a:p>
          <a:p>
            <a:r>
              <a:rPr lang="en-US" sz="2800" dirty="0">
                <a:latin typeface="Calibri" panose="020F0502020204030204" pitchFamily="34" charset="0"/>
              </a:rPr>
              <a:t>This statute outlines a variety of standards that university employees are to uphold.  The following are two examples of the standards identified in the statute which are of particular interest to FSU researchers:</a:t>
            </a:r>
          </a:p>
        </p:txBody>
      </p:sp>
    </p:spTree>
    <p:extLst>
      <p:ext uri="{BB962C8B-B14F-4D97-AF65-F5344CB8AC3E}">
        <p14:creationId xmlns:p14="http://schemas.microsoft.com/office/powerpoint/2010/main" val="1117396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State of Florida Conflict of Interest</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pPr marL="0" indent="0">
              <a:buNone/>
            </a:pPr>
            <a:r>
              <a:rPr lang="en-US" sz="2100" b="1" u="sng" dirty="0">
                <a:latin typeface="Calibri" panose="020F0502020204030204" pitchFamily="34" charset="0"/>
              </a:rPr>
              <a:t>Doing Business With One’s Agency </a:t>
            </a:r>
            <a:r>
              <a:rPr lang="en-US" sz="2100" dirty="0">
                <a:latin typeface="Calibri" panose="020F0502020204030204" pitchFamily="34" charset="0"/>
              </a:rPr>
              <a:t>[Subsection (3</a:t>
            </a:r>
            <a:r>
              <a:rPr lang="en-US" sz="2100" dirty="0" smtClean="0">
                <a:latin typeface="Calibri" panose="020F0502020204030204" pitchFamily="34" charset="0"/>
              </a:rPr>
              <a:t>)]: —</a:t>
            </a:r>
            <a:r>
              <a:rPr lang="en-US" sz="2100" b="1" dirty="0">
                <a:latin typeface="Calibri" panose="020F0502020204030204" pitchFamily="34" charset="0"/>
              </a:rPr>
              <a:t>No employee </a:t>
            </a:r>
            <a:r>
              <a:rPr lang="en-US" sz="2100" dirty="0">
                <a:latin typeface="Calibri" panose="020F0502020204030204" pitchFamily="34" charset="0"/>
              </a:rPr>
              <a:t>of </a:t>
            </a:r>
            <a:r>
              <a:rPr lang="en-US" sz="2100" dirty="0" smtClean="0">
                <a:latin typeface="Calibri" panose="020F0502020204030204" pitchFamily="34" charset="0"/>
              </a:rPr>
              <a:t>[FSU] acting </a:t>
            </a:r>
            <a:r>
              <a:rPr lang="en-US" sz="2100" dirty="0">
                <a:latin typeface="Calibri" panose="020F0502020204030204" pitchFamily="34" charset="0"/>
              </a:rPr>
              <a:t>in his or her official capacity as a purchasing agent, or public officer acting in his or her official capacity, </a:t>
            </a:r>
            <a:r>
              <a:rPr lang="en-US" sz="2100" b="1" dirty="0" smtClean="0">
                <a:latin typeface="Calibri" panose="020F0502020204030204" pitchFamily="34" charset="0"/>
              </a:rPr>
              <a:t>shall </a:t>
            </a:r>
            <a:r>
              <a:rPr lang="en-US" sz="2100" b="1" dirty="0">
                <a:latin typeface="Calibri" panose="020F0502020204030204" pitchFamily="34" charset="0"/>
              </a:rPr>
              <a:t>either directly or indirectly purchase, rent, or lease any realty, goods, or services for </a:t>
            </a:r>
            <a:r>
              <a:rPr lang="en-US" sz="2100" b="1" dirty="0" smtClean="0">
                <a:latin typeface="Calibri" panose="020F0502020204030204" pitchFamily="34" charset="0"/>
              </a:rPr>
              <a:t>[FSU]  </a:t>
            </a:r>
            <a:r>
              <a:rPr lang="en-US" sz="2100" b="1" dirty="0">
                <a:latin typeface="Calibri" panose="020F0502020204030204" pitchFamily="34" charset="0"/>
              </a:rPr>
              <a:t>from any business entity of which the officer or </a:t>
            </a:r>
            <a:r>
              <a:rPr lang="en-US" sz="2100" b="1" dirty="0" smtClean="0">
                <a:latin typeface="Calibri" panose="020F0502020204030204" pitchFamily="34" charset="0"/>
              </a:rPr>
              <a:t>employee</a:t>
            </a:r>
            <a:r>
              <a:rPr lang="en-US" sz="2100" dirty="0" smtClean="0">
                <a:latin typeface="Calibri" panose="020F0502020204030204" pitchFamily="34" charset="0"/>
              </a:rPr>
              <a:t> or the </a:t>
            </a:r>
            <a:r>
              <a:rPr lang="en-US" sz="2100" dirty="0">
                <a:latin typeface="Calibri" panose="020F0502020204030204" pitchFamily="34" charset="0"/>
              </a:rPr>
              <a:t>officer’s or employee’s spouse or child is an officer, partner, director, or proprietor or in which such officer or employee or the officer’s or employee’s spouse or child, or any combination of them</a:t>
            </a:r>
            <a:r>
              <a:rPr lang="en-US" sz="2100" dirty="0" smtClean="0">
                <a:latin typeface="Calibri" panose="020F0502020204030204" pitchFamily="34" charset="0"/>
              </a:rPr>
              <a:t>, </a:t>
            </a:r>
            <a:r>
              <a:rPr lang="en-US" sz="2100" b="1" dirty="0" smtClean="0">
                <a:latin typeface="Calibri" panose="020F0502020204030204" pitchFamily="34" charset="0"/>
              </a:rPr>
              <a:t>has a material interest</a:t>
            </a:r>
            <a:r>
              <a:rPr lang="en-US" sz="2100" dirty="0" smtClean="0">
                <a:latin typeface="Calibri" panose="020F0502020204030204" pitchFamily="34" charset="0"/>
              </a:rPr>
              <a:t>. </a:t>
            </a:r>
            <a:r>
              <a:rPr lang="en-US" sz="2100" b="1" dirty="0">
                <a:latin typeface="Calibri" panose="020F0502020204030204" pitchFamily="34" charset="0"/>
              </a:rPr>
              <a:t>Nor shall a public officer or </a:t>
            </a:r>
            <a:r>
              <a:rPr lang="en-US" sz="2100" b="1" dirty="0" smtClean="0">
                <a:latin typeface="Calibri" panose="020F0502020204030204" pitchFamily="34" charset="0"/>
              </a:rPr>
              <a:t>employee [of FSU], </a:t>
            </a:r>
            <a:r>
              <a:rPr lang="en-US" sz="2100" b="1" dirty="0">
                <a:latin typeface="Calibri" panose="020F0502020204030204" pitchFamily="34" charset="0"/>
              </a:rPr>
              <a:t>acting in a </a:t>
            </a:r>
            <a:r>
              <a:rPr lang="en-US" sz="2100" b="1" dirty="0" smtClean="0">
                <a:latin typeface="Calibri" panose="020F0502020204030204" pitchFamily="34" charset="0"/>
              </a:rPr>
              <a:t>private </a:t>
            </a:r>
            <a:r>
              <a:rPr lang="en-US" sz="2100" b="1" dirty="0">
                <a:latin typeface="Calibri" panose="020F0502020204030204" pitchFamily="34" charset="0"/>
              </a:rPr>
              <a:t>capacity, rent, lease, or sell any </a:t>
            </a:r>
            <a:r>
              <a:rPr lang="en-US" sz="2100" b="1" dirty="0" smtClean="0">
                <a:latin typeface="Calibri" panose="020F0502020204030204" pitchFamily="34" charset="0"/>
              </a:rPr>
              <a:t>realty, </a:t>
            </a:r>
            <a:r>
              <a:rPr lang="en-US" sz="2100" b="1" dirty="0">
                <a:latin typeface="Calibri" panose="020F0502020204030204" pitchFamily="34" charset="0"/>
              </a:rPr>
              <a:t>goods, or services to </a:t>
            </a:r>
            <a:r>
              <a:rPr lang="en-US" sz="2100" b="1" dirty="0" smtClean="0">
                <a:latin typeface="Calibri" panose="020F0502020204030204" pitchFamily="34" charset="0"/>
              </a:rPr>
              <a:t>[FSU]</a:t>
            </a:r>
            <a:r>
              <a:rPr lang="en-US" sz="2100" dirty="0" smtClean="0">
                <a:latin typeface="Calibri" panose="020F0502020204030204" pitchFamily="34" charset="0"/>
              </a:rPr>
              <a:t>, </a:t>
            </a:r>
            <a:r>
              <a:rPr lang="en-US" sz="2100" dirty="0">
                <a:latin typeface="Calibri" panose="020F0502020204030204" pitchFamily="34" charset="0"/>
              </a:rPr>
              <a:t>if he or she is a state officer or employee, or to any political subdivision or any agency thereof, if he or she is serving as an officer or employee of that political subdivision.</a:t>
            </a:r>
          </a:p>
        </p:txBody>
      </p:sp>
    </p:spTree>
    <p:extLst>
      <p:ext uri="{BB962C8B-B14F-4D97-AF65-F5344CB8AC3E}">
        <p14:creationId xmlns:p14="http://schemas.microsoft.com/office/powerpoint/2010/main" val="33466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Today’s Discussion</a:t>
            </a:r>
            <a:endParaRPr lang="en-US" dirty="0">
              <a:latin typeface="Calibri" panose="020F0502020204030204" pitchFamily="34" charset="0"/>
            </a:endParaRPr>
          </a:p>
        </p:txBody>
      </p:sp>
      <p:sp>
        <p:nvSpPr>
          <p:cNvPr id="3" name="Content Placeholder 2"/>
          <p:cNvSpPr>
            <a:spLocks noGrp="1"/>
          </p:cNvSpPr>
          <p:nvPr>
            <p:ph idx="1"/>
          </p:nvPr>
        </p:nvSpPr>
        <p:spPr/>
        <p:txBody>
          <a:bodyPr/>
          <a:lstStyle/>
          <a:p>
            <a:r>
              <a:rPr lang="en-US" sz="2800" dirty="0">
                <a:latin typeface="Calibri" panose="020F0502020204030204" pitchFamily="34" charset="0"/>
              </a:rPr>
              <a:t>Federal Financial Conflict of Interest Disclosures</a:t>
            </a:r>
          </a:p>
          <a:p>
            <a:r>
              <a:rPr lang="en-US" sz="2800" dirty="0" smtClean="0">
                <a:latin typeface="Calibri" panose="020F0502020204030204" pitchFamily="34" charset="0"/>
              </a:rPr>
              <a:t>Conflict </a:t>
            </a:r>
            <a:r>
              <a:rPr lang="en-US" sz="2800" dirty="0">
                <a:latin typeface="Calibri" panose="020F0502020204030204" pitchFamily="34" charset="0"/>
              </a:rPr>
              <a:t>of </a:t>
            </a:r>
            <a:r>
              <a:rPr lang="en-US" sz="2800" dirty="0" smtClean="0">
                <a:latin typeface="Calibri" panose="020F0502020204030204" pitchFamily="34" charset="0"/>
              </a:rPr>
              <a:t>Interest and Commitment related to Outside </a:t>
            </a:r>
            <a:r>
              <a:rPr lang="en-US" sz="2800" dirty="0">
                <a:latin typeface="Calibri" panose="020F0502020204030204" pitchFamily="34" charset="0"/>
              </a:rPr>
              <a:t>Activities </a:t>
            </a:r>
          </a:p>
          <a:p>
            <a:r>
              <a:rPr lang="en-US" sz="2800" dirty="0" smtClean="0">
                <a:latin typeface="Calibri" panose="020F0502020204030204" pitchFamily="34" charset="0"/>
              </a:rPr>
              <a:t>Conflict </a:t>
            </a:r>
            <a:r>
              <a:rPr lang="en-US" sz="2800" dirty="0">
                <a:latin typeface="Calibri" panose="020F0502020204030204" pitchFamily="34" charset="0"/>
              </a:rPr>
              <a:t>of Interest in </a:t>
            </a:r>
            <a:r>
              <a:rPr lang="en-US" sz="2800" dirty="0" smtClean="0">
                <a:latin typeface="Calibri" panose="020F0502020204030204" pitchFamily="34" charset="0"/>
              </a:rPr>
              <a:t>Procurement and </a:t>
            </a:r>
            <a:r>
              <a:rPr lang="en-US" sz="2800" dirty="0">
                <a:latin typeface="Calibri" panose="020F0502020204030204" pitchFamily="34" charset="0"/>
              </a:rPr>
              <a:t>Intellectual </a:t>
            </a:r>
            <a:r>
              <a:rPr lang="en-US" sz="2800" dirty="0" smtClean="0">
                <a:latin typeface="Calibri" panose="020F0502020204030204" pitchFamily="34" charset="0"/>
              </a:rPr>
              <a:t>Property Licensing</a:t>
            </a:r>
            <a:endParaRPr lang="en-US" sz="2800" dirty="0">
              <a:latin typeface="Calibri" panose="020F0502020204030204" pitchFamily="34" charset="0"/>
            </a:endParaRPr>
          </a:p>
          <a:p>
            <a:r>
              <a:rPr lang="en-US" sz="2800" dirty="0" smtClean="0">
                <a:latin typeface="Calibri" panose="020F0502020204030204" pitchFamily="34" charset="0"/>
              </a:rPr>
              <a:t>Monitoring </a:t>
            </a:r>
            <a:r>
              <a:rPr lang="en-US" sz="2800" dirty="0">
                <a:latin typeface="Calibri" panose="020F0502020204030204" pitchFamily="34" charset="0"/>
              </a:rPr>
              <a:t>and </a:t>
            </a:r>
            <a:r>
              <a:rPr lang="en-US" sz="2800" dirty="0" smtClean="0">
                <a:latin typeface="Calibri" panose="020F0502020204030204" pitchFamily="34" charset="0"/>
              </a:rPr>
              <a:t>Reporting Conflicts</a:t>
            </a:r>
          </a:p>
          <a:p>
            <a:r>
              <a:rPr lang="en-US" sz="2800" dirty="0" smtClean="0">
                <a:latin typeface="Calibri" panose="020F0502020204030204" pitchFamily="34" charset="0"/>
              </a:rPr>
              <a:t>Foreign Influence</a:t>
            </a:r>
            <a:endParaRPr lang="en-US" sz="2800" dirty="0">
              <a:latin typeface="Calibri" panose="020F0502020204030204" pitchFamily="34" charset="0"/>
            </a:endParaRPr>
          </a:p>
          <a:p>
            <a:endParaRPr lang="en-US" sz="2400" b="1" dirty="0">
              <a:latin typeface="Calibri" panose="020F0502020204030204" pitchFamily="34" charset="0"/>
            </a:endParaRPr>
          </a:p>
        </p:txBody>
      </p:sp>
    </p:spTree>
    <p:extLst>
      <p:ext uri="{BB962C8B-B14F-4D97-AF65-F5344CB8AC3E}">
        <p14:creationId xmlns:p14="http://schemas.microsoft.com/office/powerpoint/2010/main" val="3433262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State of Florida Conflict of Interest</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pPr marL="0" indent="0">
              <a:buNone/>
            </a:pPr>
            <a:r>
              <a:rPr lang="en-US" sz="2100" b="1" u="sng" dirty="0">
                <a:latin typeface="Calibri" panose="020F0502020204030204" pitchFamily="34" charset="0"/>
              </a:rPr>
              <a:t>Conflicting Employment or Contractual Relationship </a:t>
            </a:r>
            <a:r>
              <a:rPr lang="en-US" sz="2100" u="sng" dirty="0">
                <a:latin typeface="Calibri" panose="020F0502020204030204" pitchFamily="34" charset="0"/>
              </a:rPr>
              <a:t>[Subsection (7</a:t>
            </a:r>
            <a:r>
              <a:rPr lang="en-US" sz="2100" u="sng" dirty="0" smtClean="0">
                <a:latin typeface="Calibri" panose="020F0502020204030204" pitchFamily="34" charset="0"/>
              </a:rPr>
              <a:t>)](a)</a:t>
            </a:r>
            <a:r>
              <a:rPr lang="en-US" sz="2100" dirty="0" smtClean="0">
                <a:latin typeface="Calibri" panose="020F0502020204030204" pitchFamily="34" charset="0"/>
              </a:rPr>
              <a:t> </a:t>
            </a:r>
            <a:r>
              <a:rPr lang="en-US" sz="2100" dirty="0">
                <a:latin typeface="Calibri" panose="020F0502020204030204" pitchFamily="34" charset="0"/>
              </a:rPr>
              <a:t>— </a:t>
            </a:r>
            <a:r>
              <a:rPr lang="en-US" sz="2100" b="1" dirty="0" smtClean="0">
                <a:latin typeface="Calibri" panose="020F0502020204030204" pitchFamily="34" charset="0"/>
              </a:rPr>
              <a:t>No </a:t>
            </a:r>
            <a:r>
              <a:rPr lang="en-US" sz="2100" b="1" dirty="0">
                <a:latin typeface="Calibri" panose="020F0502020204030204" pitchFamily="34" charset="0"/>
              </a:rPr>
              <a:t>public officer or employee of </a:t>
            </a:r>
            <a:r>
              <a:rPr lang="en-US" sz="2100" b="1" dirty="0" smtClean="0">
                <a:latin typeface="Calibri" panose="020F0502020204030204" pitchFamily="34" charset="0"/>
              </a:rPr>
              <a:t>[FSU] shall </a:t>
            </a:r>
            <a:r>
              <a:rPr lang="en-US" sz="2100" b="1" dirty="0">
                <a:latin typeface="Calibri" panose="020F0502020204030204" pitchFamily="34" charset="0"/>
              </a:rPr>
              <a:t>have or hold any employment or contractual relationship with any business entity </a:t>
            </a:r>
            <a:r>
              <a:rPr lang="en-US" sz="2100" dirty="0">
                <a:latin typeface="Calibri" panose="020F0502020204030204" pitchFamily="34" charset="0"/>
              </a:rPr>
              <a:t>or any agency which is subject to the regulation of, or is </a:t>
            </a:r>
            <a:r>
              <a:rPr lang="en-US" sz="2100" b="1" dirty="0">
                <a:latin typeface="Calibri" panose="020F0502020204030204" pitchFamily="34" charset="0"/>
              </a:rPr>
              <a:t>doing business with, </a:t>
            </a:r>
            <a:r>
              <a:rPr lang="en-US" sz="2100" b="1" dirty="0" smtClean="0">
                <a:latin typeface="Calibri" panose="020F0502020204030204" pitchFamily="34" charset="0"/>
              </a:rPr>
              <a:t>[FSU]</a:t>
            </a:r>
            <a:r>
              <a:rPr lang="en-US" sz="2100" dirty="0" smtClean="0">
                <a:latin typeface="Calibri" panose="020F0502020204030204" pitchFamily="34" charset="0"/>
              </a:rPr>
              <a:t>, </a:t>
            </a:r>
            <a:r>
              <a:rPr lang="en-US" sz="2100" dirty="0">
                <a:latin typeface="Calibri" panose="020F0502020204030204" pitchFamily="34" charset="0"/>
              </a:rPr>
              <a:t>excluding those organizations and their officers who, when acting in their official capacity, enter into or negotiate a collective bargaining contract with the state or any municipality, county, or other political subdivision of the state; </a:t>
            </a:r>
            <a:r>
              <a:rPr lang="en-US" sz="2100" b="1" dirty="0">
                <a:latin typeface="Calibri" panose="020F0502020204030204" pitchFamily="34" charset="0"/>
              </a:rPr>
              <a:t>nor shall an officer or employee of </a:t>
            </a:r>
            <a:r>
              <a:rPr lang="en-US" sz="2100" b="1" dirty="0" smtClean="0">
                <a:latin typeface="Calibri" panose="020F0502020204030204" pitchFamily="34" charset="0"/>
              </a:rPr>
              <a:t>[FSU] have </a:t>
            </a:r>
            <a:r>
              <a:rPr lang="en-US" sz="2100" b="1" dirty="0">
                <a:latin typeface="Calibri" panose="020F0502020204030204" pitchFamily="34" charset="0"/>
              </a:rPr>
              <a:t>or hold any employment or contractual relationship that will create a continuing or frequently recurring conflict between his or her private interests and the performance of his or her public duties or that would impede the full and faithful discharge of his or her public duties.</a:t>
            </a:r>
          </a:p>
        </p:txBody>
      </p:sp>
    </p:spTree>
    <p:extLst>
      <p:ext uri="{BB962C8B-B14F-4D97-AF65-F5344CB8AC3E}">
        <p14:creationId xmlns:p14="http://schemas.microsoft.com/office/powerpoint/2010/main" val="210347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Exemption from State of Florida Conflict of Interest Statute</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600" dirty="0">
                <a:latin typeface="Calibri" panose="020F0502020204030204" pitchFamily="34" charset="0"/>
              </a:rPr>
              <a:t>F.S. 112.313(12)(h), states that “…</a:t>
            </a:r>
            <a:r>
              <a:rPr lang="en-US" sz="2600" b="1" dirty="0">
                <a:latin typeface="Calibri" panose="020F0502020204030204" pitchFamily="34" charset="0"/>
              </a:rPr>
              <a:t>no person shall be held in violation </a:t>
            </a:r>
            <a:r>
              <a:rPr lang="en-US" sz="2600" dirty="0">
                <a:latin typeface="Calibri" panose="020F0502020204030204" pitchFamily="34" charset="0"/>
              </a:rPr>
              <a:t>of subsection (3) or subsection (7) if…the transaction is made pursuant to s. 1004.22 or s. 1004.23 and is specifically approved by the president and the chair of the university board of trustees. </a:t>
            </a:r>
            <a:endParaRPr lang="en-US" sz="2600" dirty="0" smtClean="0">
              <a:latin typeface="Calibri" panose="020F0502020204030204" pitchFamily="34" charset="0"/>
            </a:endParaRPr>
          </a:p>
          <a:p>
            <a:r>
              <a:rPr lang="en-US" sz="2600" dirty="0">
                <a:latin typeface="Calibri" panose="020F0502020204030204" pitchFamily="34" charset="0"/>
              </a:rPr>
              <a:t>To request an exemption for a research-related activity, complete the </a:t>
            </a:r>
            <a:r>
              <a:rPr lang="en-US" sz="2600" i="1" dirty="0">
                <a:latin typeface="Calibri" panose="020F0502020204030204" pitchFamily="34" charset="0"/>
              </a:rPr>
              <a:t>Request for Exemption from Conflict of Interest Laws </a:t>
            </a:r>
            <a:r>
              <a:rPr lang="en-US" sz="2600" dirty="0" smtClean="0">
                <a:latin typeface="Calibri" panose="020F0502020204030204" pitchFamily="34" charset="0"/>
              </a:rPr>
              <a:t>form</a:t>
            </a:r>
          </a:p>
          <a:p>
            <a:r>
              <a:rPr lang="en-US" sz="2600" dirty="0" smtClean="0">
                <a:latin typeface="Calibri" panose="020F0502020204030204" pitchFamily="34" charset="0"/>
              </a:rPr>
              <a:t>Most approved exemptions require implementation of a Management Plan.</a:t>
            </a:r>
            <a:endParaRPr lang="en-US" sz="2600" dirty="0">
              <a:latin typeface="Calibri" panose="020F0502020204030204" pitchFamily="34" charset="0"/>
            </a:endParaRPr>
          </a:p>
        </p:txBody>
      </p:sp>
    </p:spTree>
    <p:extLst>
      <p:ext uri="{BB962C8B-B14F-4D97-AF65-F5344CB8AC3E}">
        <p14:creationId xmlns:p14="http://schemas.microsoft.com/office/powerpoint/2010/main" val="962333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Management Plan</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800" dirty="0" smtClean="0">
                <a:latin typeface="Calibri" panose="020F0502020204030204" pitchFamily="34" charset="0"/>
              </a:rPr>
              <a:t>A management plan addresses:</a:t>
            </a:r>
          </a:p>
          <a:p>
            <a:pPr lvl="1"/>
            <a:r>
              <a:rPr lang="en-US" sz="2200" dirty="0" smtClean="0">
                <a:latin typeface="Calibri" panose="020F0502020204030204" pitchFamily="34" charset="0"/>
              </a:rPr>
              <a:t>Expectation of integrity of research programs</a:t>
            </a:r>
          </a:p>
          <a:p>
            <a:pPr lvl="1"/>
            <a:r>
              <a:rPr lang="en-US" sz="2200" dirty="0" smtClean="0">
                <a:latin typeface="Calibri" panose="020F0502020204030204" pitchFamily="34" charset="0"/>
              </a:rPr>
              <a:t>University rights to intellectual property</a:t>
            </a:r>
          </a:p>
          <a:p>
            <a:pPr lvl="1"/>
            <a:r>
              <a:rPr lang="en-US" sz="2200" dirty="0" smtClean="0">
                <a:latin typeface="Calibri" panose="020F0502020204030204" pitchFamily="34" charset="0"/>
              </a:rPr>
              <a:t>Dissemination of research results</a:t>
            </a:r>
          </a:p>
          <a:p>
            <a:pPr lvl="1"/>
            <a:r>
              <a:rPr lang="en-US" sz="2200" dirty="0" smtClean="0">
                <a:latin typeface="Calibri" panose="020F0502020204030204" pitchFamily="34" charset="0"/>
              </a:rPr>
              <a:t>Use of University name, equipment, facilities, services, or personnel</a:t>
            </a:r>
          </a:p>
          <a:p>
            <a:pPr lvl="1"/>
            <a:r>
              <a:rPr lang="en-US" sz="2200" dirty="0" smtClean="0">
                <a:latin typeface="Calibri" panose="020F0502020204030204" pitchFamily="34" charset="0"/>
              </a:rPr>
              <a:t>Disclosure of the conflict to laboratory, project personnel</a:t>
            </a:r>
          </a:p>
          <a:p>
            <a:pPr lvl="1"/>
            <a:r>
              <a:rPr lang="en-US" sz="2200" dirty="0" smtClean="0">
                <a:latin typeface="Calibri" panose="020F0502020204030204" pitchFamily="34" charset="0"/>
              </a:rPr>
              <a:t>Disclosure in proposals and publications</a:t>
            </a:r>
          </a:p>
          <a:p>
            <a:pPr lvl="1"/>
            <a:r>
              <a:rPr lang="en-US" sz="2200" dirty="0" smtClean="0">
                <a:latin typeface="Calibri" panose="020F0502020204030204" pitchFamily="34" charset="0"/>
              </a:rPr>
              <a:t>Disclosure in human subject research informed consent</a:t>
            </a:r>
          </a:p>
          <a:p>
            <a:pPr lvl="1"/>
            <a:r>
              <a:rPr lang="en-US" sz="2200" dirty="0" smtClean="0">
                <a:latin typeface="Calibri" panose="020F0502020204030204" pitchFamily="34" charset="0"/>
              </a:rPr>
              <a:t>No competition with the University</a:t>
            </a:r>
          </a:p>
          <a:p>
            <a:pPr lvl="1"/>
            <a:r>
              <a:rPr lang="en-US" sz="2200" dirty="0" smtClean="0">
                <a:latin typeface="Calibri" panose="020F0502020204030204" pitchFamily="34" charset="0"/>
              </a:rPr>
              <a:t>Requirement for annual report</a:t>
            </a:r>
            <a:endParaRPr lang="en-US" sz="2200" dirty="0">
              <a:latin typeface="Calibri" panose="020F0502020204030204" pitchFamily="34" charset="0"/>
            </a:endParaRPr>
          </a:p>
        </p:txBody>
      </p:sp>
    </p:spTree>
    <p:extLst>
      <p:ext uri="{BB962C8B-B14F-4D97-AF65-F5344CB8AC3E}">
        <p14:creationId xmlns:p14="http://schemas.microsoft.com/office/powerpoint/2010/main" val="4184191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90000"/>
                    <a:lumOff val="10000"/>
                  </a:schemeClr>
                </a:solidFill>
                <a:latin typeface="Calibri" panose="020F0502020204030204" pitchFamily="34" charset="0"/>
              </a:rPr>
              <a:t>Conflict of Interest in Procurement</a:t>
            </a:r>
            <a:endParaRPr lang="en-US"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p:txBody>
          <a:bodyPr/>
          <a:lstStyle/>
          <a:p>
            <a:r>
              <a:rPr lang="en-US" sz="2000" dirty="0" smtClean="0">
                <a:latin typeface="Arial" panose="020B0604020202020204" pitchFamily="34" charset="0"/>
                <a:cs typeface="Arial" panose="020B0604020202020204" pitchFamily="34" charset="0"/>
              </a:rPr>
              <a:t>Excerpt </a:t>
            </a:r>
            <a:r>
              <a:rPr lang="en-US" sz="2000" dirty="0">
                <a:latin typeface="Arial" panose="020B0604020202020204" pitchFamily="34" charset="0"/>
                <a:cs typeface="Arial" panose="020B0604020202020204" pitchFamily="34" charset="0"/>
              </a:rPr>
              <a:t>from 2 CFR 200: Uniform Administrative Requirements, Cost Principles, and Audit Requirements for Federal Awards (aka, Uniform Guidance</a:t>
            </a:r>
            <a:r>
              <a:rPr lang="en-US" sz="2000" dirty="0" smtClean="0">
                <a:latin typeface="Arial" panose="020B0604020202020204" pitchFamily="34" charset="0"/>
                <a:cs typeface="Arial" panose="020B0604020202020204" pitchFamily="34" charset="0"/>
              </a:rPr>
              <a:t>):</a:t>
            </a:r>
          </a:p>
          <a:p>
            <a:pPr lvl="1"/>
            <a:r>
              <a:rPr lang="en-US" sz="2200" dirty="0">
                <a:latin typeface="Arial" panose="020B0604020202020204" pitchFamily="34" charset="0"/>
                <a:cs typeface="Arial" panose="020B0604020202020204" pitchFamily="34" charset="0"/>
              </a:rPr>
              <a:t>§ 200.318(c)(1) General procurement </a:t>
            </a:r>
            <a:r>
              <a:rPr lang="en-US" sz="2200" dirty="0" smtClean="0">
                <a:latin typeface="Arial" panose="020B0604020202020204" pitchFamily="34" charset="0"/>
                <a:cs typeface="Arial" panose="020B0604020202020204" pitchFamily="34" charset="0"/>
              </a:rPr>
              <a:t>standards: The </a:t>
            </a:r>
            <a:r>
              <a:rPr lang="en-US" sz="2200" dirty="0">
                <a:latin typeface="Arial" panose="020B0604020202020204" pitchFamily="34" charset="0"/>
                <a:cs typeface="Arial" panose="020B0604020202020204" pitchFamily="34" charset="0"/>
              </a:rPr>
              <a:t>non-Federal entity must maintain written standards of conduct covering conflicts of interest and governing the actions of its employees engaged in the selection, award and administration of contracts. </a:t>
            </a:r>
            <a:r>
              <a:rPr lang="en-US" sz="2200" b="1" dirty="0">
                <a:latin typeface="Arial" panose="020B0604020202020204" pitchFamily="34" charset="0"/>
                <a:cs typeface="Arial" panose="020B0604020202020204" pitchFamily="34" charset="0"/>
              </a:rPr>
              <a:t>No employee, officer, or agent may participate in the selection, award, or administration of a contract supported by a Federal award if he or she has a real or apparent conflict of interest. </a:t>
            </a:r>
            <a:endParaRPr lang="en-US" sz="2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5869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lstStyle/>
          <a:p>
            <a:r>
              <a:rPr lang="en-US" dirty="0" smtClean="0">
                <a:solidFill>
                  <a:schemeClr val="tx2">
                    <a:lumMod val="90000"/>
                    <a:lumOff val="10000"/>
                  </a:schemeClr>
                </a:solidFill>
                <a:latin typeface="Calibri" panose="020F0502020204030204" pitchFamily="34" charset="0"/>
              </a:rPr>
              <a:t>Conflict of Interest and </a:t>
            </a:r>
            <a:br>
              <a:rPr lang="en-US" dirty="0" smtClean="0">
                <a:solidFill>
                  <a:schemeClr val="tx2">
                    <a:lumMod val="90000"/>
                    <a:lumOff val="10000"/>
                  </a:schemeClr>
                </a:solidFill>
                <a:latin typeface="Calibri" panose="020F0502020204030204" pitchFamily="34" charset="0"/>
              </a:rPr>
            </a:br>
            <a:r>
              <a:rPr lang="en-US" dirty="0" smtClean="0">
                <a:solidFill>
                  <a:schemeClr val="tx2">
                    <a:lumMod val="90000"/>
                    <a:lumOff val="10000"/>
                  </a:schemeClr>
                </a:solidFill>
                <a:latin typeface="Calibri" panose="020F0502020204030204" pitchFamily="34" charset="0"/>
              </a:rPr>
              <a:t>Intellectual Property</a:t>
            </a:r>
            <a:endParaRPr lang="en-US"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p:txBody>
          <a:bodyPr/>
          <a:lstStyle/>
          <a:p>
            <a:r>
              <a:rPr lang="en-US" sz="2800" dirty="0" smtClean="0">
                <a:latin typeface="Arial" panose="020B0604020202020204" pitchFamily="34" charset="0"/>
                <a:cs typeface="Arial" panose="020B0604020202020204" pitchFamily="34" charset="0"/>
              </a:rPr>
              <a:t>Three </a:t>
            </a:r>
            <a:r>
              <a:rPr lang="en-US" sz="2800" dirty="0">
                <a:latin typeface="Arial" panose="020B0604020202020204" pitchFamily="34" charset="0"/>
                <a:cs typeface="Arial" panose="020B0604020202020204" pitchFamily="34" charset="0"/>
              </a:rPr>
              <a:t>areas of potential conflict of interest in  Technology Transfer:</a:t>
            </a:r>
          </a:p>
          <a:p>
            <a:pPr lvl="1"/>
            <a:r>
              <a:rPr lang="en-US" sz="2400" dirty="0">
                <a:latin typeface="Arial" panose="020B0604020202020204" pitchFamily="34" charset="0"/>
                <a:cs typeface="Arial" panose="020B0604020202020204" pitchFamily="34" charset="0"/>
              </a:rPr>
              <a:t>Licensing to companies in which an investigator has a financial interest at bargain royalty rates</a:t>
            </a:r>
          </a:p>
          <a:p>
            <a:pPr lvl="1"/>
            <a:r>
              <a:rPr lang="en-US" sz="2400" dirty="0">
                <a:latin typeface="Arial" panose="020B0604020202020204" pitchFamily="34" charset="0"/>
                <a:cs typeface="Arial" panose="020B0604020202020204" pitchFamily="34" charset="0"/>
              </a:rPr>
              <a:t>Equity participation (by inventor/investigator) in start-up companies that are funding research in the inventor’s lab</a:t>
            </a:r>
          </a:p>
          <a:p>
            <a:pPr lvl="1"/>
            <a:r>
              <a:rPr lang="en-US" sz="2400" dirty="0">
                <a:latin typeface="Arial" panose="020B0604020202020204" pitchFamily="34" charset="0"/>
                <a:cs typeface="Arial" panose="020B0604020202020204" pitchFamily="34" charset="0"/>
              </a:rPr>
              <a:t>Consulting relationships with companies that may directly benefit from the investigator’s </a:t>
            </a:r>
            <a:r>
              <a:rPr lang="en-US" sz="2400" dirty="0" smtClean="0">
                <a:latin typeface="Arial" panose="020B0604020202020204" pitchFamily="34" charset="0"/>
                <a:cs typeface="Arial" panose="020B0604020202020204" pitchFamily="34" charset="0"/>
              </a:rPr>
              <a:t>research</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9667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lstStyle/>
          <a:p>
            <a:r>
              <a:rPr lang="en-US" dirty="0" smtClean="0">
                <a:solidFill>
                  <a:schemeClr val="tx2">
                    <a:lumMod val="90000"/>
                    <a:lumOff val="10000"/>
                  </a:schemeClr>
                </a:solidFill>
                <a:latin typeface="Calibri" panose="020F0502020204030204" pitchFamily="34" charset="0"/>
              </a:rPr>
              <a:t>Conflict of Interest and </a:t>
            </a:r>
            <a:br>
              <a:rPr lang="en-US" dirty="0" smtClean="0">
                <a:solidFill>
                  <a:schemeClr val="tx2">
                    <a:lumMod val="90000"/>
                    <a:lumOff val="10000"/>
                  </a:schemeClr>
                </a:solidFill>
                <a:latin typeface="Calibri" panose="020F0502020204030204" pitchFamily="34" charset="0"/>
              </a:rPr>
            </a:br>
            <a:r>
              <a:rPr lang="en-US" dirty="0" smtClean="0">
                <a:solidFill>
                  <a:schemeClr val="tx2">
                    <a:lumMod val="90000"/>
                    <a:lumOff val="10000"/>
                  </a:schemeClr>
                </a:solidFill>
                <a:latin typeface="Calibri" panose="020F0502020204030204" pitchFamily="34" charset="0"/>
              </a:rPr>
              <a:t>Intellectual Property</a:t>
            </a:r>
            <a:endParaRPr lang="en-US"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572000"/>
          </a:xfrm>
        </p:spPr>
        <p:txBody>
          <a:bodyPr/>
          <a:lstStyle/>
          <a:p>
            <a:pPr marL="0" indent="0">
              <a:buNone/>
            </a:pPr>
            <a:r>
              <a:rPr lang="en-US" sz="2400" dirty="0">
                <a:latin typeface="Arial" panose="020B0604020202020204" pitchFamily="34" charset="0"/>
                <a:cs typeface="Arial" panose="020B0604020202020204" pitchFamily="34" charset="0"/>
              </a:rPr>
              <a:t>Commonly-used management tactics </a:t>
            </a:r>
            <a:endParaRPr lang="en-US" sz="2400" dirty="0" smtClean="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a:spcBef>
                <a:spcPts val="0"/>
              </a:spcBef>
              <a:spcAft>
                <a:spcPts val="600"/>
              </a:spcAft>
            </a:pPr>
            <a:r>
              <a:rPr lang="en-US" sz="2150" dirty="0" smtClean="0">
                <a:latin typeface="Arial" panose="020B0604020202020204" pitchFamily="34" charset="0"/>
                <a:cs typeface="Arial" panose="020B0604020202020204" pitchFamily="34" charset="0"/>
              </a:rPr>
              <a:t>Limit </a:t>
            </a:r>
            <a:r>
              <a:rPr lang="en-US" sz="2150" dirty="0">
                <a:latin typeface="Arial" panose="020B0604020202020204" pitchFamily="34" charset="0"/>
                <a:cs typeface="Arial" panose="020B0604020202020204" pitchFamily="34" charset="0"/>
              </a:rPr>
              <a:t>inventor’s activity </a:t>
            </a:r>
            <a:r>
              <a:rPr lang="en-US" sz="2150" dirty="0" smtClean="0">
                <a:latin typeface="Arial" panose="020B0604020202020204" pitchFamily="34" charset="0"/>
                <a:cs typeface="Arial" panose="020B0604020202020204" pitchFamily="34" charset="0"/>
              </a:rPr>
              <a:t>with the start-up</a:t>
            </a:r>
            <a:endParaRPr lang="en-US" sz="2150" dirty="0">
              <a:latin typeface="Arial" panose="020B0604020202020204" pitchFamily="34" charset="0"/>
              <a:cs typeface="Arial" panose="020B0604020202020204" pitchFamily="34" charset="0"/>
            </a:endParaRPr>
          </a:p>
          <a:p>
            <a:pPr>
              <a:spcBef>
                <a:spcPts val="0"/>
              </a:spcBef>
              <a:spcAft>
                <a:spcPts val="600"/>
              </a:spcAft>
            </a:pPr>
            <a:r>
              <a:rPr lang="en-US" sz="2150" dirty="0" smtClean="0">
                <a:latin typeface="Arial" panose="020B0604020202020204" pitchFamily="34" charset="0"/>
                <a:cs typeface="Arial" panose="020B0604020202020204" pitchFamily="34" charset="0"/>
              </a:rPr>
              <a:t>Restrict and carefully </a:t>
            </a:r>
            <a:r>
              <a:rPr lang="en-US" sz="2150" dirty="0">
                <a:latin typeface="Arial" panose="020B0604020202020204" pitchFamily="34" charset="0"/>
                <a:cs typeface="Arial" panose="020B0604020202020204" pitchFamily="34" charset="0"/>
              </a:rPr>
              <a:t>monitor research funding </a:t>
            </a:r>
            <a:r>
              <a:rPr lang="en-US" sz="2150" dirty="0" smtClean="0">
                <a:latin typeface="Arial" panose="020B0604020202020204" pitchFamily="34" charset="0"/>
                <a:cs typeface="Arial" panose="020B0604020202020204" pitchFamily="34" charset="0"/>
              </a:rPr>
              <a:t>from a licensee; </a:t>
            </a:r>
            <a:r>
              <a:rPr lang="en-US" sz="2150" dirty="0">
                <a:latin typeface="Arial" panose="020B0604020202020204" pitchFamily="34" charset="0"/>
                <a:cs typeface="Arial" panose="020B0604020202020204" pitchFamily="34" charset="0"/>
              </a:rPr>
              <a:t>watch licensing of improvements</a:t>
            </a:r>
          </a:p>
          <a:p>
            <a:pPr>
              <a:spcBef>
                <a:spcPts val="0"/>
              </a:spcBef>
              <a:spcAft>
                <a:spcPts val="600"/>
              </a:spcAft>
            </a:pPr>
            <a:r>
              <a:rPr lang="en-US" sz="2150" dirty="0">
                <a:latin typeface="Arial" panose="020B0604020202020204" pitchFamily="34" charset="0"/>
                <a:cs typeface="Arial" panose="020B0604020202020204" pitchFamily="34" charset="0"/>
              </a:rPr>
              <a:t>Limit </a:t>
            </a:r>
            <a:r>
              <a:rPr lang="en-US" sz="2150" dirty="0" smtClean="0">
                <a:latin typeface="Arial" panose="020B0604020202020204" pitchFamily="34" charset="0"/>
                <a:cs typeface="Arial" panose="020B0604020202020204" pitchFamily="34" charset="0"/>
              </a:rPr>
              <a:t>licensee’s </a:t>
            </a:r>
            <a:r>
              <a:rPr lang="en-US" sz="2150" dirty="0">
                <a:latin typeface="Arial" panose="020B0604020202020204" pitchFamily="34" charset="0"/>
                <a:cs typeface="Arial" panose="020B0604020202020204" pitchFamily="34" charset="0"/>
              </a:rPr>
              <a:t>use of students</a:t>
            </a:r>
          </a:p>
          <a:p>
            <a:pPr>
              <a:spcBef>
                <a:spcPts val="0"/>
              </a:spcBef>
              <a:spcAft>
                <a:spcPts val="600"/>
              </a:spcAft>
            </a:pPr>
            <a:r>
              <a:rPr lang="en-US" sz="2150" dirty="0">
                <a:latin typeface="Arial" panose="020B0604020202020204" pitchFamily="34" charset="0"/>
                <a:cs typeface="Arial" panose="020B0604020202020204" pitchFamily="34" charset="0"/>
              </a:rPr>
              <a:t>Require faculty to advise students of start-up activities</a:t>
            </a:r>
          </a:p>
          <a:p>
            <a:pPr>
              <a:spcBef>
                <a:spcPts val="0"/>
              </a:spcBef>
              <a:spcAft>
                <a:spcPts val="600"/>
              </a:spcAft>
            </a:pPr>
            <a:r>
              <a:rPr lang="en-US" sz="2150" dirty="0">
                <a:latin typeface="Arial" panose="020B0604020202020204" pitchFamily="34" charset="0"/>
                <a:cs typeface="Arial" panose="020B0604020202020204" pitchFamily="34" charset="0"/>
              </a:rPr>
              <a:t>Insist upon arm’s length negotiations between licensee </a:t>
            </a:r>
            <a:r>
              <a:rPr lang="en-US" sz="2150" dirty="0" smtClean="0">
                <a:latin typeface="Arial" panose="020B0604020202020204" pitchFamily="34" charset="0"/>
                <a:cs typeface="Arial" panose="020B0604020202020204" pitchFamily="34" charset="0"/>
              </a:rPr>
              <a:t>and FSU</a:t>
            </a:r>
          </a:p>
          <a:p>
            <a:pPr>
              <a:spcBef>
                <a:spcPts val="0"/>
              </a:spcBef>
              <a:spcAft>
                <a:spcPts val="600"/>
              </a:spcAft>
            </a:pPr>
            <a:r>
              <a:rPr lang="en-US" sz="2150" dirty="0" smtClean="0">
                <a:latin typeface="Arial" panose="020B0604020202020204" pitchFamily="34" charset="0"/>
                <a:cs typeface="Arial" panose="020B0604020202020204" pitchFamily="34" charset="0"/>
              </a:rPr>
              <a:t>Limit faculty inventor’s </a:t>
            </a:r>
            <a:r>
              <a:rPr lang="en-US" sz="2150" dirty="0">
                <a:latin typeface="Arial" panose="020B0604020202020204" pitchFamily="34" charset="0"/>
                <a:cs typeface="Arial" panose="020B0604020202020204" pitchFamily="34" charset="0"/>
              </a:rPr>
              <a:t>participation on board or in </a:t>
            </a:r>
            <a:r>
              <a:rPr lang="en-US" sz="2150" dirty="0" smtClean="0">
                <a:latin typeface="Arial" panose="020B0604020202020204" pitchFamily="34" charset="0"/>
                <a:cs typeface="Arial" panose="020B0604020202020204" pitchFamily="34" charset="0"/>
              </a:rPr>
              <a:t>management</a:t>
            </a:r>
            <a:endParaRPr lang="en-US" sz="2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08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lstStyle/>
          <a:p>
            <a:r>
              <a:rPr lang="en-US" dirty="0" smtClean="0">
                <a:solidFill>
                  <a:schemeClr val="tx2">
                    <a:lumMod val="90000"/>
                    <a:lumOff val="10000"/>
                  </a:schemeClr>
                </a:solidFill>
                <a:latin typeface="Calibri" panose="020F0502020204030204" pitchFamily="34" charset="0"/>
              </a:rPr>
              <a:t>Conflict of Commitment</a:t>
            </a:r>
            <a:endParaRPr lang="en-US"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572000"/>
          </a:xfrm>
        </p:spPr>
        <p:txBody>
          <a:bodyPr/>
          <a:lstStyle/>
          <a:p>
            <a:r>
              <a:rPr lang="en-US" sz="2150" b="1" dirty="0">
                <a:latin typeface="Arial" panose="020B0604020202020204" pitchFamily="34" charset="0"/>
                <a:cs typeface="Arial" panose="020B0604020202020204" pitchFamily="34" charset="0"/>
              </a:rPr>
              <a:t>Conflicts of commitment exist when individuals have difficulty balancing the effort necessary to perform their job duties while engaging in other activities that may or may not be </a:t>
            </a:r>
            <a:r>
              <a:rPr lang="en-US" sz="2150" b="1" dirty="0" smtClean="0">
                <a:latin typeface="Arial" panose="020B0604020202020204" pitchFamily="34" charset="0"/>
                <a:cs typeface="Arial" panose="020B0604020202020204" pitchFamily="34" charset="0"/>
              </a:rPr>
              <a:t>job-related. </a:t>
            </a:r>
            <a:r>
              <a:rPr lang="en-US" sz="2150" dirty="0" smtClean="0">
                <a:latin typeface="Arial" panose="020B0604020202020204" pitchFamily="34" charset="0"/>
                <a:cs typeface="Arial" panose="020B0604020202020204" pitchFamily="34" charset="0"/>
              </a:rPr>
              <a:t>This </a:t>
            </a:r>
            <a:r>
              <a:rPr lang="en-US" sz="2150" dirty="0">
                <a:latin typeface="Arial" panose="020B0604020202020204" pitchFamily="34" charset="0"/>
                <a:cs typeface="Arial" panose="020B0604020202020204" pitchFamily="34" charset="0"/>
              </a:rPr>
              <a:t>type of conflict can also occur when an individual's research or work output is affected due to a competing influence. </a:t>
            </a:r>
            <a:endParaRPr lang="en-US" sz="2150" dirty="0" smtClean="0">
              <a:latin typeface="Arial" panose="020B0604020202020204" pitchFamily="34" charset="0"/>
              <a:cs typeface="Arial" panose="020B0604020202020204" pitchFamily="34" charset="0"/>
            </a:endParaRPr>
          </a:p>
          <a:p>
            <a:r>
              <a:rPr lang="en-US" sz="2150" dirty="0" smtClean="0">
                <a:latin typeface="Arial" panose="020B0604020202020204" pitchFamily="34" charset="0"/>
                <a:cs typeface="Arial" panose="020B0604020202020204" pitchFamily="34" charset="0"/>
              </a:rPr>
              <a:t>A </a:t>
            </a:r>
            <a:r>
              <a:rPr lang="en-US" sz="2150" dirty="0">
                <a:latin typeface="Arial" panose="020B0604020202020204" pitchFamily="34" charset="0"/>
                <a:cs typeface="Arial" panose="020B0604020202020204" pitchFamily="34" charset="0"/>
              </a:rPr>
              <a:t>researcher may be tempted to give extra work to students on a project that delays the students' progress on their own research and degree requirements. </a:t>
            </a:r>
            <a:r>
              <a:rPr lang="en-US" sz="2150" b="1" dirty="0">
                <a:latin typeface="Arial" panose="020B0604020202020204" pitchFamily="34" charset="0"/>
                <a:cs typeface="Arial" panose="020B0604020202020204" pitchFamily="34" charset="0"/>
              </a:rPr>
              <a:t>This is a conflict of commitment between the goals of the individual students and the goals of the researcher. </a:t>
            </a:r>
            <a:endParaRPr lang="en-US" sz="215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4798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500" y="1981200"/>
            <a:ext cx="8229600" cy="3387725"/>
          </a:xfrm>
        </p:spPr>
        <p:txBody>
          <a:bodyPr/>
          <a:lstStyle/>
          <a:p>
            <a:pPr marL="0" indent="0">
              <a:buNone/>
            </a:pPr>
            <a:r>
              <a:rPr lang="en-US" dirty="0" smtClean="0">
                <a:latin typeface="Arial" panose="020B0604020202020204" pitchFamily="34" charset="0"/>
                <a:cs typeface="Arial" panose="020B0604020202020204" pitchFamily="34" charset="0"/>
              </a:rPr>
              <a:t> </a:t>
            </a:r>
          </a:p>
        </p:txBody>
      </p:sp>
      <p:sp>
        <p:nvSpPr>
          <p:cNvPr id="5" name="Title 4"/>
          <p:cNvSpPr>
            <a:spLocks noGrp="1"/>
          </p:cNvSpPr>
          <p:nvPr>
            <p:ph type="title"/>
          </p:nvPr>
        </p:nvSpPr>
        <p:spPr/>
        <p:txBody>
          <a:bodyPr/>
          <a:lstStyle/>
          <a:p>
            <a:endParaRPr lang="en-US" dirty="0"/>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304800" y="533400"/>
            <a:ext cx="8686800" cy="5715000"/>
          </a:xfrm>
          <a:prstGeom prst="rect">
            <a:avLst/>
          </a:prstGeom>
        </p:spPr>
      </p:pic>
    </p:spTree>
    <p:extLst>
      <p:ext uri="{BB962C8B-B14F-4D97-AF65-F5344CB8AC3E}">
        <p14:creationId xmlns:p14="http://schemas.microsoft.com/office/powerpoint/2010/main" val="169249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04800" y="533400"/>
            <a:ext cx="8686800" cy="4419600"/>
          </a:xfrm>
          <a:prstGeom prst="rect">
            <a:avLst/>
          </a:prstGeom>
        </p:spPr>
      </p:pic>
    </p:spTree>
    <p:extLst>
      <p:ext uri="{BB962C8B-B14F-4D97-AF65-F5344CB8AC3E}">
        <p14:creationId xmlns:p14="http://schemas.microsoft.com/office/powerpoint/2010/main" val="3292371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304800" y="533400"/>
            <a:ext cx="8686800" cy="6019800"/>
          </a:xfrm>
          <a:prstGeom prst="rect">
            <a:avLst/>
          </a:prstGeom>
        </p:spPr>
      </p:pic>
    </p:spTree>
    <p:extLst>
      <p:ext uri="{BB962C8B-B14F-4D97-AF65-F5344CB8AC3E}">
        <p14:creationId xmlns:p14="http://schemas.microsoft.com/office/powerpoint/2010/main" val="29989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Conflict of Interest in Research</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p:txBody>
          <a:bodyPr/>
          <a:lstStyle/>
          <a:p>
            <a:r>
              <a:rPr lang="en-US" sz="3600" dirty="0" smtClean="0">
                <a:latin typeface="Calibri" panose="020F0502020204030204" pitchFamily="34" charset="0"/>
              </a:rPr>
              <a:t>Definition</a:t>
            </a:r>
          </a:p>
          <a:p>
            <a:pPr lvl="1"/>
            <a:r>
              <a:rPr lang="en-US" sz="3200" dirty="0" smtClean="0">
                <a:latin typeface="Calibri" panose="020F0502020204030204" pitchFamily="34" charset="0"/>
              </a:rPr>
              <a:t>Refers </a:t>
            </a:r>
            <a:r>
              <a:rPr lang="en-US" sz="3200" dirty="0">
                <a:latin typeface="Calibri" panose="020F0502020204030204" pitchFamily="34" charset="0"/>
              </a:rPr>
              <a:t>to situations in which financial considerations may compromise, or have the appearance of compromising, an investigator’s professional judgment in conducting or reporting research</a:t>
            </a:r>
          </a:p>
          <a:p>
            <a:pPr marL="0" indent="0">
              <a:buNone/>
            </a:pPr>
            <a:endParaRPr lang="en-US" sz="3600" dirty="0">
              <a:latin typeface="Calibri" panose="020F0502020204030204" pitchFamily="34" charset="0"/>
            </a:endParaRPr>
          </a:p>
        </p:txBody>
      </p:sp>
    </p:spTree>
    <p:extLst>
      <p:ext uri="{BB962C8B-B14F-4D97-AF65-F5344CB8AC3E}">
        <p14:creationId xmlns:p14="http://schemas.microsoft.com/office/powerpoint/2010/main" val="1402621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04800" y="533400"/>
            <a:ext cx="8686800" cy="5867400"/>
          </a:xfrm>
          <a:prstGeom prst="rect">
            <a:avLst/>
          </a:prstGeom>
        </p:spPr>
      </p:pic>
    </p:spTree>
    <p:extLst>
      <p:ext uri="{BB962C8B-B14F-4D97-AF65-F5344CB8AC3E}">
        <p14:creationId xmlns:p14="http://schemas.microsoft.com/office/powerpoint/2010/main" val="1836441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90000"/>
                    <a:lumOff val="10000"/>
                  </a:schemeClr>
                </a:solidFill>
                <a:latin typeface="Calibri" panose="020F0502020204030204" pitchFamily="34" charset="0"/>
              </a:rPr>
              <a:t>Additional Training</a:t>
            </a:r>
            <a:endParaRPr lang="en-US"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304800" y="1828800"/>
            <a:ext cx="8610600" cy="4302125"/>
          </a:xfrm>
        </p:spPr>
        <p:txBody>
          <a:bodyPr/>
          <a:lstStyle/>
          <a:p>
            <a:r>
              <a:rPr lang="en-US" dirty="0">
                <a:latin typeface="Arial" panose="020B0604020202020204" pitchFamily="34" charset="0"/>
                <a:cs typeface="Arial" panose="020B0604020202020204" pitchFamily="34" charset="0"/>
              </a:rPr>
              <a:t>CITI Conflict of Interest </a:t>
            </a:r>
            <a:r>
              <a:rPr lang="en-US" dirty="0" smtClean="0">
                <a:latin typeface="Arial" panose="020B0604020202020204" pitchFamily="34" charset="0"/>
                <a:cs typeface="Arial" panose="020B0604020202020204" pitchFamily="34" charset="0"/>
              </a:rPr>
              <a:t>Course – a </a:t>
            </a:r>
            <a:r>
              <a:rPr lang="en-US" sz="3200" dirty="0" smtClean="0">
                <a:latin typeface="Arial" panose="020B0604020202020204" pitchFamily="34" charset="0"/>
                <a:cs typeface="Arial" panose="020B0604020202020204" pitchFamily="34" charset="0"/>
              </a:rPr>
              <a:t>web-based tutorial</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that was developed </a:t>
            </a:r>
            <a:r>
              <a:rPr lang="en-US" sz="3200" dirty="0">
                <a:latin typeface="Arial" panose="020B0604020202020204" pitchFamily="34" charset="0"/>
                <a:cs typeface="Arial" panose="020B0604020202020204" pitchFamily="34" charset="0"/>
              </a:rPr>
              <a:t>by experts in </a:t>
            </a:r>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research community. </a:t>
            </a:r>
            <a:endParaRPr lang="en-US" sz="3200" dirty="0" smtClean="0">
              <a:latin typeface="Arial" panose="020B0604020202020204" pitchFamily="34" charset="0"/>
              <a:cs typeface="Arial" panose="020B0604020202020204" pitchFamily="34" charset="0"/>
            </a:endParaRPr>
          </a:p>
          <a:p>
            <a:pPr marL="471487" lvl="1" indent="0">
              <a:buNone/>
            </a:pPr>
            <a:endParaRPr lang="en-US" dirty="0" smtClean="0">
              <a:latin typeface="Arial" panose="020B0604020202020204" pitchFamily="34" charset="0"/>
              <a:cs typeface="Arial" panose="020B0604020202020204" pitchFamily="34" charset="0"/>
            </a:endParaRPr>
          </a:p>
          <a:p>
            <a:pPr marL="471487" lvl="1" indent="0">
              <a:buNone/>
            </a:pPr>
            <a:r>
              <a:rPr lang="en-US" dirty="0" smtClean="0">
                <a:latin typeface="Arial" panose="020B0604020202020204" pitchFamily="34" charset="0"/>
                <a:cs typeface="Arial" panose="020B0604020202020204" pitchFamily="34" charset="0"/>
                <a:hlinkClick r:id="rId3"/>
              </a:rPr>
              <a:t>https</a:t>
            </a:r>
            <a:r>
              <a:rPr lang="en-US" dirty="0">
                <a:latin typeface="Arial" panose="020B0604020202020204" pitchFamily="34" charset="0"/>
                <a:cs typeface="Arial" panose="020B0604020202020204" pitchFamily="34" charset="0"/>
                <a:hlinkClick r:id="rId3"/>
              </a:rPr>
              <a:t>://www.research.fsu.edu/research-compliance/training</a:t>
            </a:r>
            <a:r>
              <a:rPr lang="en-US" dirty="0" smtClean="0">
                <a:latin typeface="Arial" panose="020B0604020202020204" pitchFamily="34" charset="0"/>
                <a:cs typeface="Arial" panose="020B0604020202020204" pitchFamily="34" charset="0"/>
                <a:hlinkClick r:id="rId3"/>
              </a:rPr>
              <a:t>/</a:t>
            </a:r>
            <a:endParaRPr lang="en-US" dirty="0" smtClean="0">
              <a:latin typeface="Arial" panose="020B0604020202020204" pitchFamily="34" charset="0"/>
              <a:cs typeface="Arial" panose="020B0604020202020204" pitchFamily="34" charset="0"/>
            </a:endParaRPr>
          </a:p>
          <a:p>
            <a:pPr marL="471487" lvl="1" indent="0">
              <a:buNone/>
            </a:pP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5097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Questions</a:t>
            </a:r>
            <a:endParaRPr lang="en-US" dirty="0">
              <a:latin typeface="Calibri" panose="020F0502020204030204" pitchFamily="34" charset="0"/>
            </a:endParaRPr>
          </a:p>
        </p:txBody>
      </p:sp>
      <p:pic>
        <p:nvPicPr>
          <p:cNvPr id="1030" name="Picture 6" descr="C:\Users\dkey\AppData\Local\Microsoft\Windows\Temporary Internet Files\Content.IE5\5B90OJX9\question-mar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2438400"/>
            <a:ext cx="37592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965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524000"/>
            <a:ext cx="7696200" cy="1143000"/>
          </a:xfrm>
        </p:spPr>
        <p:txBody>
          <a:bodyPr/>
          <a:lstStyle/>
          <a:p>
            <a:pPr algn="ctr" eaLnBrk="1" hangingPunct="1"/>
            <a:r>
              <a:rPr lang="en-US" altLang="en-US" sz="6600" b="1" dirty="0" smtClean="0">
                <a:solidFill>
                  <a:schemeClr val="tx2">
                    <a:lumMod val="90000"/>
                    <a:lumOff val="10000"/>
                  </a:schemeClr>
                </a:solidFill>
                <a:latin typeface="Calibri" panose="020F0502020204030204" pitchFamily="34" charset="0"/>
              </a:rPr>
              <a:t>Foreign Influence</a:t>
            </a:r>
            <a:endParaRPr lang="en-US" altLang="en-US" sz="3600" dirty="0" smtClean="0">
              <a:solidFill>
                <a:schemeClr val="tx2">
                  <a:lumMod val="90000"/>
                  <a:lumOff val="10000"/>
                </a:schemeClr>
              </a:solidFill>
              <a:latin typeface="Calibri" panose="020F0502020204030204" pitchFamily="34" charset="0"/>
            </a:endParaRPr>
          </a:p>
        </p:txBody>
      </p:sp>
      <p:sp>
        <p:nvSpPr>
          <p:cNvPr id="3075" name="Rectangle 3"/>
          <p:cNvSpPr>
            <a:spLocks noGrp="1" noChangeArrowheads="1"/>
          </p:cNvSpPr>
          <p:nvPr>
            <p:ph type="subTitle" idx="1"/>
          </p:nvPr>
        </p:nvSpPr>
        <p:spPr/>
        <p:txBody>
          <a:bodyPr/>
          <a:lstStyle/>
          <a:p>
            <a:pPr algn="ctr" eaLnBrk="1" hangingPunct="1">
              <a:spcBef>
                <a:spcPts val="0"/>
              </a:spcBef>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1879640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Collaborations</a:t>
            </a:r>
            <a:endParaRPr lang="en-US" dirty="0"/>
          </a:p>
        </p:txBody>
      </p:sp>
      <p:sp>
        <p:nvSpPr>
          <p:cNvPr id="3" name="Content Placeholder 2"/>
          <p:cNvSpPr>
            <a:spLocks noGrp="1"/>
          </p:cNvSpPr>
          <p:nvPr>
            <p:ph idx="1"/>
          </p:nvPr>
        </p:nvSpPr>
        <p:spPr/>
        <p:txBody>
          <a:bodyPr/>
          <a:lstStyle/>
          <a:p>
            <a:r>
              <a:rPr lang="en-US" dirty="0" smtClean="0"/>
              <a:t>FSU strongly </a:t>
            </a:r>
            <a:r>
              <a:rPr lang="en-US" dirty="0"/>
              <a:t>supports and encourages international collaboration and values our partnerships with universities and other organizations worldwide. </a:t>
            </a:r>
            <a:endParaRPr lang="en-US" dirty="0" smtClean="0"/>
          </a:p>
          <a:p>
            <a:r>
              <a:rPr lang="en-US" dirty="0" smtClean="0"/>
              <a:t>To </a:t>
            </a:r>
            <a:r>
              <a:rPr lang="en-US" dirty="0"/>
              <a:t>support continued collaborations, it is important that all faculty and staff </a:t>
            </a:r>
            <a:r>
              <a:rPr lang="en-US" dirty="0" smtClean="0"/>
              <a:t>understand </a:t>
            </a:r>
            <a:r>
              <a:rPr lang="en-US" dirty="0"/>
              <a:t>the concerns being raised </a:t>
            </a:r>
            <a:r>
              <a:rPr lang="en-US" dirty="0" smtClean="0"/>
              <a:t>about foreign influence and </a:t>
            </a:r>
            <a:r>
              <a:rPr lang="en-US" dirty="0"/>
              <a:t>how we can partner together to address them. </a:t>
            </a:r>
            <a:endParaRPr lang="en-US" dirty="0" smtClean="0"/>
          </a:p>
          <a:p>
            <a:endParaRPr lang="en-US" dirty="0"/>
          </a:p>
          <a:p>
            <a:r>
              <a:rPr lang="en-US" dirty="0"/>
              <a:t> </a:t>
            </a:r>
          </a:p>
        </p:txBody>
      </p:sp>
    </p:spTree>
    <p:extLst>
      <p:ext uri="{BB962C8B-B14F-4D97-AF65-F5344CB8AC3E}">
        <p14:creationId xmlns:p14="http://schemas.microsoft.com/office/powerpoint/2010/main" val="6153083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Concerns</a:t>
            </a:r>
            <a:endParaRPr lang="en-US" dirty="0"/>
          </a:p>
        </p:txBody>
      </p:sp>
      <p:sp>
        <p:nvSpPr>
          <p:cNvPr id="3" name="Content Placeholder 2"/>
          <p:cNvSpPr>
            <a:spLocks noGrp="1"/>
          </p:cNvSpPr>
          <p:nvPr>
            <p:ph idx="1"/>
          </p:nvPr>
        </p:nvSpPr>
        <p:spPr/>
        <p:txBody>
          <a:bodyPr/>
          <a:lstStyle/>
          <a:p>
            <a:pPr marL="0" indent="0">
              <a:buNone/>
            </a:pPr>
            <a:r>
              <a:rPr lang="en-US" sz="2400" dirty="0"/>
              <a:t>Through a variety of mechanisms, the U.S. Government has raised concerns about foreign threats to the integrity of research at national academic and research institutions. The concerns revolve around three main areas:</a:t>
            </a:r>
          </a:p>
          <a:p>
            <a:r>
              <a:rPr lang="en-US" sz="2400" dirty="0"/>
              <a:t>Diversion of intellectual property to foreign entities</a:t>
            </a:r>
          </a:p>
          <a:p>
            <a:r>
              <a:rPr lang="en-US" sz="2400" dirty="0"/>
              <a:t>Disclosing confidential grant application information by </a:t>
            </a:r>
            <a:r>
              <a:rPr lang="en-US" sz="2400" dirty="0" smtClean="0"/>
              <a:t>peer </a:t>
            </a:r>
            <a:r>
              <a:rPr lang="en-US" sz="2400" dirty="0"/>
              <a:t>reviewers to third parties</a:t>
            </a:r>
          </a:p>
          <a:p>
            <a:r>
              <a:rPr lang="en-US" sz="2400" dirty="0"/>
              <a:t>Failure of researchers to disclose research resources and support provided by other organizations, including foreign entities</a:t>
            </a:r>
          </a:p>
          <a:p>
            <a:endParaRPr lang="en-US" dirty="0"/>
          </a:p>
        </p:txBody>
      </p:sp>
    </p:spTree>
    <p:extLst>
      <p:ext uri="{BB962C8B-B14F-4D97-AF65-F5344CB8AC3E}">
        <p14:creationId xmlns:p14="http://schemas.microsoft.com/office/powerpoint/2010/main" val="909309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Heightened Focus</a:t>
            </a:r>
            <a:endParaRPr lang="en-US" dirty="0"/>
          </a:p>
        </p:txBody>
      </p:sp>
      <p:sp>
        <p:nvSpPr>
          <p:cNvPr id="3" name="Content Placeholder 2"/>
          <p:cNvSpPr>
            <a:spLocks noGrp="1"/>
          </p:cNvSpPr>
          <p:nvPr>
            <p:ph idx="1"/>
          </p:nvPr>
        </p:nvSpPr>
        <p:spPr/>
        <p:txBody>
          <a:bodyPr/>
          <a:lstStyle/>
          <a:p>
            <a:r>
              <a:rPr lang="en-US" dirty="0" smtClean="0"/>
              <a:t>In </a:t>
            </a:r>
            <a:r>
              <a:rPr lang="en-US" dirty="0"/>
              <a:t>keeping with the above examples, </a:t>
            </a:r>
            <a:r>
              <a:rPr lang="en-US" dirty="0" smtClean="0"/>
              <a:t>federal </a:t>
            </a:r>
            <a:r>
              <a:rPr lang="en-US" dirty="0"/>
              <a:t>funding agencies have advised that there will be a heightened focus on ensuring compliance with respect to mandatory reporting of all sources of research support, financial interests and relevant affiliations, as well as steps to reduce risk to IP security. </a:t>
            </a:r>
          </a:p>
        </p:txBody>
      </p:sp>
    </p:spTree>
    <p:extLst>
      <p:ext uri="{BB962C8B-B14F-4D97-AF65-F5344CB8AC3E}">
        <p14:creationId xmlns:p14="http://schemas.microsoft.com/office/powerpoint/2010/main" val="3632994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Disclose</a:t>
            </a:r>
            <a:endParaRPr lang="en-US" dirty="0"/>
          </a:p>
        </p:txBody>
      </p:sp>
      <p:sp>
        <p:nvSpPr>
          <p:cNvPr id="3" name="Content Placeholder 2"/>
          <p:cNvSpPr>
            <a:spLocks noGrp="1"/>
          </p:cNvSpPr>
          <p:nvPr>
            <p:ph idx="1"/>
          </p:nvPr>
        </p:nvSpPr>
        <p:spPr/>
        <p:txBody>
          <a:bodyPr/>
          <a:lstStyle/>
          <a:p>
            <a:r>
              <a:rPr lang="en-US" sz="3000" dirty="0" smtClean="0"/>
              <a:t>Review and update other support information</a:t>
            </a:r>
          </a:p>
          <a:p>
            <a:r>
              <a:rPr lang="en-US" sz="3000" dirty="0" smtClean="0"/>
              <a:t>Review and update biosketches</a:t>
            </a:r>
          </a:p>
          <a:p>
            <a:r>
              <a:rPr lang="en-US" sz="3000" dirty="0" smtClean="0"/>
              <a:t>Ensure appropriate disclosure of foreign components</a:t>
            </a:r>
          </a:p>
          <a:p>
            <a:r>
              <a:rPr lang="en-US" sz="3000" dirty="0" smtClean="0"/>
              <a:t>Include changes of support in progress reports</a:t>
            </a:r>
          </a:p>
          <a:p>
            <a:r>
              <a:rPr lang="en-US" sz="3000" dirty="0" smtClean="0"/>
              <a:t>Review Conflict of Interest disclosures and Outside Activity Statements and update as necessary.</a:t>
            </a:r>
          </a:p>
          <a:p>
            <a:endParaRPr lang="en-US" dirty="0"/>
          </a:p>
        </p:txBody>
      </p:sp>
    </p:spTree>
    <p:extLst>
      <p:ext uri="{BB962C8B-B14F-4D97-AF65-F5344CB8AC3E}">
        <p14:creationId xmlns:p14="http://schemas.microsoft.com/office/powerpoint/2010/main" val="271420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to Disclose</a:t>
            </a:r>
            <a:endParaRPr lang="en-US" dirty="0"/>
          </a:p>
        </p:txBody>
      </p:sp>
      <p:sp>
        <p:nvSpPr>
          <p:cNvPr id="3" name="Content Placeholder 2"/>
          <p:cNvSpPr>
            <a:spLocks noGrp="1"/>
          </p:cNvSpPr>
          <p:nvPr>
            <p:ph idx="1"/>
          </p:nvPr>
        </p:nvSpPr>
        <p:spPr/>
        <p:txBody>
          <a:bodyPr/>
          <a:lstStyle/>
          <a:p>
            <a:r>
              <a:rPr lang="en-US" dirty="0" smtClean="0"/>
              <a:t>Academic</a:t>
            </a:r>
            <a:r>
              <a:rPr lang="en-US" dirty="0"/>
              <a:t>, research, or administrative appointments at a foreign institution, even if the appointment is uncompensated. This includes appointments that are full-time, part-time, honorary, adjunct, or voluntary. </a:t>
            </a:r>
          </a:p>
          <a:p>
            <a:r>
              <a:rPr lang="en-US" dirty="0"/>
              <a:t>Any agreement with a foreign university for which the </a:t>
            </a:r>
            <a:r>
              <a:rPr lang="en-US" dirty="0" smtClean="0"/>
              <a:t>FSU </a:t>
            </a:r>
            <a:r>
              <a:rPr lang="en-US" dirty="0"/>
              <a:t>faculty member directs </a:t>
            </a:r>
            <a:r>
              <a:rPr lang="en-US" dirty="0" smtClean="0"/>
              <a:t>non-FSU </a:t>
            </a:r>
            <a:r>
              <a:rPr lang="en-US" dirty="0"/>
              <a:t>students, postdocs, or other personnel affiliated with that university. </a:t>
            </a:r>
          </a:p>
        </p:txBody>
      </p:sp>
    </p:spTree>
    <p:extLst>
      <p:ext uri="{BB962C8B-B14F-4D97-AF65-F5344CB8AC3E}">
        <p14:creationId xmlns:p14="http://schemas.microsoft.com/office/powerpoint/2010/main" val="1026316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Activities to Disclose</a:t>
            </a:r>
          </a:p>
        </p:txBody>
      </p:sp>
      <p:sp>
        <p:nvSpPr>
          <p:cNvPr id="3" name="Content Placeholder 2"/>
          <p:cNvSpPr>
            <a:spLocks noGrp="1"/>
          </p:cNvSpPr>
          <p:nvPr>
            <p:ph idx="1"/>
          </p:nvPr>
        </p:nvSpPr>
        <p:spPr/>
        <p:txBody>
          <a:bodyPr/>
          <a:lstStyle/>
          <a:p>
            <a:r>
              <a:rPr lang="en-US" dirty="0" smtClean="0"/>
              <a:t>Any </a:t>
            </a:r>
            <a:r>
              <a:rPr lang="en-US" dirty="0"/>
              <a:t>contractual agreement with a foreign institution, company, or government agency. </a:t>
            </a:r>
          </a:p>
          <a:p>
            <a:r>
              <a:rPr lang="en-US" dirty="0"/>
              <a:t>Any </a:t>
            </a:r>
            <a:r>
              <a:rPr lang="en-US" dirty="0" smtClean="0"/>
              <a:t>non-FSU </a:t>
            </a:r>
            <a:r>
              <a:rPr lang="en-US" dirty="0"/>
              <a:t>agreement in which foreign funds or other resources are provided to the faculty for activities either at </a:t>
            </a:r>
            <a:r>
              <a:rPr lang="en-US" dirty="0" smtClean="0"/>
              <a:t>FSU </a:t>
            </a:r>
            <a:r>
              <a:rPr lang="en-US" dirty="0"/>
              <a:t>or at a foreign institution. </a:t>
            </a:r>
          </a:p>
        </p:txBody>
      </p:sp>
    </p:spTree>
    <p:extLst>
      <p:ext uri="{BB962C8B-B14F-4D97-AF65-F5344CB8AC3E}">
        <p14:creationId xmlns:p14="http://schemas.microsoft.com/office/powerpoint/2010/main" val="428727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2">
                    <a:lumMod val="90000"/>
                    <a:lumOff val="10000"/>
                  </a:schemeClr>
                </a:solidFill>
                <a:latin typeface="Calibri" panose="020F0502020204030204" pitchFamily="34" charset="0"/>
              </a:rPr>
              <a:t>Federal Financial Conflict of Interest </a:t>
            </a:r>
          </a:p>
        </p:txBody>
      </p:sp>
      <p:sp>
        <p:nvSpPr>
          <p:cNvPr id="3" name="Content Placeholder 2"/>
          <p:cNvSpPr>
            <a:spLocks noGrp="1"/>
          </p:cNvSpPr>
          <p:nvPr>
            <p:ph idx="1"/>
          </p:nvPr>
        </p:nvSpPr>
        <p:spPr/>
        <p:txBody>
          <a:bodyPr/>
          <a:lstStyle/>
          <a:p>
            <a:r>
              <a:rPr lang="en-US" sz="2200" dirty="0" smtClean="0">
                <a:latin typeface="Calibri" panose="020F0502020204030204" pitchFamily="34" charset="0"/>
              </a:rPr>
              <a:t>Most </a:t>
            </a:r>
            <a:r>
              <a:rPr lang="en-US" sz="2200" dirty="0">
                <a:latin typeface="Calibri" panose="020F0502020204030204" pitchFamily="34" charset="0"/>
              </a:rPr>
              <a:t>funding agencies have implemented regulations promoting objectivity in research by requiring that a university </a:t>
            </a:r>
            <a:r>
              <a:rPr lang="en-US" sz="2200" b="1" dirty="0" smtClean="0">
                <a:latin typeface="Calibri" panose="020F0502020204030204" pitchFamily="34" charset="0"/>
              </a:rPr>
              <a:t>ensure </a:t>
            </a:r>
            <a:r>
              <a:rPr lang="en-US" sz="2200" b="1" dirty="0">
                <a:latin typeface="Calibri" panose="020F0502020204030204" pitchFamily="34" charset="0"/>
              </a:rPr>
              <a:t>that there is no reasonable expectation that the design, conduct, and reporting of the research </a:t>
            </a:r>
            <a:r>
              <a:rPr lang="en-US" sz="2200" b="1" dirty="0" smtClean="0">
                <a:latin typeface="Calibri" panose="020F0502020204030204" pitchFamily="34" charset="0"/>
              </a:rPr>
              <a:t>will </a:t>
            </a:r>
            <a:r>
              <a:rPr lang="en-US" sz="2200" b="1" dirty="0">
                <a:latin typeface="Calibri" panose="020F0502020204030204" pitchFamily="34" charset="0"/>
              </a:rPr>
              <a:t>be biased </a:t>
            </a:r>
            <a:r>
              <a:rPr lang="en-US" sz="2200" dirty="0">
                <a:latin typeface="Calibri" panose="020F0502020204030204" pitchFamily="34" charset="0"/>
              </a:rPr>
              <a:t>by any significant financial interest of any Investigator working on the research. </a:t>
            </a:r>
            <a:endParaRPr lang="en-US" sz="2200" dirty="0" smtClean="0">
              <a:latin typeface="Calibri" panose="020F0502020204030204" pitchFamily="34" charset="0"/>
            </a:endParaRPr>
          </a:p>
          <a:p>
            <a:r>
              <a:rPr lang="en-US" sz="2200" dirty="0" smtClean="0">
                <a:latin typeface="Calibri" panose="020F0502020204030204" pitchFamily="34" charset="0"/>
              </a:rPr>
              <a:t>The </a:t>
            </a:r>
            <a:r>
              <a:rPr lang="en-US" sz="2200" dirty="0">
                <a:latin typeface="Calibri" panose="020F0502020204030204" pitchFamily="34" charset="0"/>
              </a:rPr>
              <a:t>University </a:t>
            </a:r>
            <a:r>
              <a:rPr lang="en-US" sz="2200" dirty="0" smtClean="0">
                <a:latin typeface="Calibri" panose="020F0502020204030204" pitchFamily="34" charset="0"/>
              </a:rPr>
              <a:t>created</a:t>
            </a:r>
            <a:r>
              <a:rPr lang="en-US" sz="2200" dirty="0">
                <a:latin typeface="Calibri" panose="020F0502020204030204" pitchFamily="34" charset="0"/>
              </a:rPr>
              <a:t> </a:t>
            </a:r>
            <a:r>
              <a:rPr lang="en-US" sz="2200" b="1" dirty="0">
                <a:latin typeface="Calibri" panose="020F0502020204030204" pitchFamily="34" charset="0"/>
                <a:hlinkClick r:id="rId3"/>
              </a:rPr>
              <a:t>Policy 7A-21, Financial Conflict of Interest Disclosure </a:t>
            </a:r>
            <a:r>
              <a:rPr lang="en-US" sz="2200" dirty="0">
                <a:latin typeface="Calibri" panose="020F0502020204030204" pitchFamily="34" charset="0"/>
              </a:rPr>
              <a:t>to prevent or resolve, through management and/or mitigation, real or apparent conflicts that may exist in relation to research, instruction, and service activities undertaken by University investigators.</a:t>
            </a:r>
          </a:p>
        </p:txBody>
      </p:sp>
    </p:spTree>
    <p:extLst>
      <p:ext uri="{BB962C8B-B14F-4D97-AF65-F5344CB8AC3E}">
        <p14:creationId xmlns:p14="http://schemas.microsoft.com/office/powerpoint/2010/main" val="1452036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Activities to Disclose</a:t>
            </a:r>
          </a:p>
        </p:txBody>
      </p:sp>
      <p:sp>
        <p:nvSpPr>
          <p:cNvPr id="3" name="Content Placeholder 2"/>
          <p:cNvSpPr>
            <a:spLocks noGrp="1"/>
          </p:cNvSpPr>
          <p:nvPr>
            <p:ph idx="1"/>
          </p:nvPr>
        </p:nvSpPr>
        <p:spPr/>
        <p:txBody>
          <a:bodyPr/>
          <a:lstStyle/>
          <a:p>
            <a:r>
              <a:rPr lang="en-US" dirty="0" smtClean="0"/>
              <a:t>Any </a:t>
            </a:r>
            <a:r>
              <a:rPr lang="en-US" dirty="0"/>
              <a:t>agreement or relationship that assigns intellectual property (IP) rights to the foreign institution. </a:t>
            </a:r>
          </a:p>
          <a:p>
            <a:r>
              <a:rPr lang="en-US" dirty="0"/>
              <a:t>Any agreement or relationship with a foreign entity in which the </a:t>
            </a:r>
            <a:r>
              <a:rPr lang="en-US" dirty="0" smtClean="0"/>
              <a:t>FSU </a:t>
            </a:r>
            <a:r>
              <a:rPr lang="en-US" dirty="0"/>
              <a:t>faculty member receives payments for salary, stipends, or living expenses. </a:t>
            </a:r>
          </a:p>
          <a:p>
            <a:r>
              <a:rPr lang="en-US" dirty="0"/>
              <a:t>Any consulting agreements with a foreign entity. </a:t>
            </a:r>
          </a:p>
        </p:txBody>
      </p:sp>
    </p:spTree>
    <p:extLst>
      <p:ext uri="{BB962C8B-B14F-4D97-AF65-F5344CB8AC3E}">
        <p14:creationId xmlns:p14="http://schemas.microsoft.com/office/powerpoint/2010/main" val="2066272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Activities to Disclose</a:t>
            </a:r>
          </a:p>
        </p:txBody>
      </p:sp>
      <p:sp>
        <p:nvSpPr>
          <p:cNvPr id="3" name="Content Placeholder 2"/>
          <p:cNvSpPr>
            <a:spLocks noGrp="1"/>
          </p:cNvSpPr>
          <p:nvPr>
            <p:ph idx="1"/>
          </p:nvPr>
        </p:nvSpPr>
        <p:spPr/>
        <p:txBody>
          <a:bodyPr/>
          <a:lstStyle/>
          <a:p>
            <a:r>
              <a:rPr lang="en-US" dirty="0" smtClean="0"/>
              <a:t>Holding </a:t>
            </a:r>
            <a:r>
              <a:rPr lang="en-US" dirty="0"/>
              <a:t>a position such as founder, partner, employee, or board member at a company, non-profit, governmental agency, or other foreign entity. </a:t>
            </a:r>
          </a:p>
          <a:p>
            <a:r>
              <a:rPr lang="en-US" dirty="0"/>
              <a:t>Receiving living/lodging funds or </a:t>
            </a:r>
            <a:r>
              <a:rPr lang="en-US" dirty="0" smtClean="0"/>
              <a:t>reimbursements from a foreign entity.</a:t>
            </a:r>
            <a:endParaRPr lang="en-US" dirty="0"/>
          </a:p>
          <a:p>
            <a:r>
              <a:rPr lang="en-US" dirty="0"/>
              <a:t>Having significant ownership interest in a foreign </a:t>
            </a:r>
            <a:r>
              <a:rPr lang="en-US" dirty="0" smtClean="0"/>
              <a:t>company.</a:t>
            </a:r>
            <a:r>
              <a:rPr lang="en-US" dirty="0"/>
              <a:t> </a:t>
            </a:r>
          </a:p>
        </p:txBody>
      </p:sp>
    </p:spTree>
    <p:extLst>
      <p:ext uri="{BB962C8B-B14F-4D97-AF65-F5344CB8AC3E}">
        <p14:creationId xmlns:p14="http://schemas.microsoft.com/office/powerpoint/2010/main" val="3763708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Activities to Disclose</a:t>
            </a:r>
          </a:p>
        </p:txBody>
      </p:sp>
      <p:sp>
        <p:nvSpPr>
          <p:cNvPr id="3" name="Content Placeholder 2"/>
          <p:cNvSpPr>
            <a:spLocks noGrp="1"/>
          </p:cNvSpPr>
          <p:nvPr>
            <p:ph idx="1"/>
          </p:nvPr>
        </p:nvSpPr>
        <p:spPr/>
        <p:txBody>
          <a:bodyPr/>
          <a:lstStyle/>
          <a:p>
            <a:r>
              <a:rPr lang="en-US" dirty="0" smtClean="0"/>
              <a:t>Receiving </a:t>
            </a:r>
            <a:r>
              <a:rPr lang="en-US" dirty="0"/>
              <a:t>travel funds or reimbursements from a foreign entity. </a:t>
            </a:r>
          </a:p>
          <a:p>
            <a:r>
              <a:rPr lang="en-US" dirty="0"/>
              <a:t>Receiving an honorarium from a foreign entity. </a:t>
            </a:r>
          </a:p>
        </p:txBody>
      </p:sp>
    </p:spTree>
    <p:extLst>
      <p:ext uri="{BB962C8B-B14F-4D97-AF65-F5344CB8AC3E}">
        <p14:creationId xmlns:p14="http://schemas.microsoft.com/office/powerpoint/2010/main" val="3475924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dirty="0" smtClean="0">
                <a:latin typeface="Calibri" panose="020F0502020204030204" pitchFamily="34" charset="0"/>
              </a:rPr>
              <a:t>Contact</a:t>
            </a:r>
          </a:p>
        </p:txBody>
      </p:sp>
      <p:sp>
        <p:nvSpPr>
          <p:cNvPr id="28675" name="Rectangle 3"/>
          <p:cNvSpPr>
            <a:spLocks noGrp="1" noChangeArrowheads="1"/>
          </p:cNvSpPr>
          <p:nvPr>
            <p:ph type="body" idx="1"/>
          </p:nvPr>
        </p:nvSpPr>
        <p:spPr>
          <a:xfrm>
            <a:off x="457200" y="1828800"/>
            <a:ext cx="8229600" cy="4572000"/>
          </a:xfrm>
        </p:spPr>
        <p:txBody>
          <a:bodyPr/>
          <a:lstStyle/>
          <a:p>
            <a:pPr marL="0" indent="0" algn="ctr" eaLnBrk="1" hangingPunct="1">
              <a:spcBef>
                <a:spcPts val="0"/>
              </a:spcBef>
              <a:buNone/>
            </a:pPr>
            <a:r>
              <a:rPr lang="en-US" altLang="en-US" dirty="0" smtClean="0">
                <a:latin typeface="Calibri" panose="020F0502020204030204" pitchFamily="34" charset="0"/>
              </a:rPr>
              <a:t>Diana Key, Director,</a:t>
            </a:r>
          </a:p>
          <a:p>
            <a:pPr marL="0" indent="0" algn="ctr" eaLnBrk="1" hangingPunct="1">
              <a:spcBef>
                <a:spcPts val="0"/>
              </a:spcBef>
              <a:buNone/>
            </a:pPr>
            <a:r>
              <a:rPr lang="en-US" altLang="en-US" dirty="0" smtClean="0">
                <a:latin typeface="Calibri" panose="020F0502020204030204" pitchFamily="34" charset="0"/>
              </a:rPr>
              <a:t>Research </a:t>
            </a:r>
            <a:r>
              <a:rPr lang="en-US" altLang="en-US" dirty="0">
                <a:latin typeface="Calibri" panose="020F0502020204030204" pitchFamily="34" charset="0"/>
              </a:rPr>
              <a:t>Compliance Programs</a:t>
            </a:r>
          </a:p>
          <a:p>
            <a:pPr marL="0" indent="0" algn="ctr" eaLnBrk="1" hangingPunct="1">
              <a:spcBef>
                <a:spcPts val="0"/>
              </a:spcBef>
              <a:buNone/>
            </a:pPr>
            <a:r>
              <a:rPr lang="en-US" altLang="en-US" dirty="0">
                <a:latin typeface="Calibri" panose="020F0502020204030204" pitchFamily="34" charset="0"/>
              </a:rPr>
              <a:t>2021 Westcott North Annex</a:t>
            </a:r>
          </a:p>
          <a:p>
            <a:pPr marL="0" indent="0" algn="ctr" eaLnBrk="1" hangingPunct="1">
              <a:spcBef>
                <a:spcPts val="0"/>
              </a:spcBef>
              <a:buNone/>
            </a:pPr>
            <a:r>
              <a:rPr lang="en-US" altLang="en-US" dirty="0">
                <a:latin typeface="Calibri" panose="020F0502020204030204" pitchFamily="34" charset="0"/>
              </a:rPr>
              <a:t>dkey@fsu.edu</a:t>
            </a:r>
          </a:p>
          <a:p>
            <a:pPr marL="0" indent="0" algn="ctr" eaLnBrk="1" hangingPunct="1">
              <a:spcBef>
                <a:spcPts val="0"/>
              </a:spcBef>
              <a:buNone/>
            </a:pPr>
            <a:r>
              <a:rPr lang="en-US" altLang="en-US" dirty="0">
                <a:latin typeface="Calibri" panose="020F0502020204030204" pitchFamily="34" charset="0"/>
              </a:rPr>
              <a:t>www.research.fsu.edu/research-compliance</a:t>
            </a:r>
            <a:r>
              <a:rPr lang="en-US" altLang="en-US" dirty="0" smtClean="0">
                <a:latin typeface="Calibri" panose="020F0502020204030204" pitchFamily="34" charset="0"/>
              </a:rPr>
              <a:t>/</a:t>
            </a:r>
          </a:p>
          <a:p>
            <a:pPr marL="0" indent="0" algn="ctr" eaLnBrk="1" hangingPunct="1">
              <a:spcBef>
                <a:spcPts val="0"/>
              </a:spcBef>
              <a:buNone/>
            </a:pPr>
            <a:endParaRPr lang="en-US" altLang="en-US" dirty="0">
              <a:latin typeface="Calibri" panose="020F0502020204030204" pitchFamily="34" charset="0"/>
            </a:endParaRPr>
          </a:p>
        </p:txBody>
      </p:sp>
      <p:pic>
        <p:nvPicPr>
          <p:cNvPr id="4" name="Picture 3" descr="C:\Users\dkey\AppData\Local\Microsoft\Windows\Temporary Internet Files\Content.IE5\KISWAOKE\Regulations-Guidelines-Compliance[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1800" y="4343400"/>
            <a:ext cx="2780982" cy="2152331"/>
          </a:xfrm>
          <a:prstGeom prst="rect">
            <a:avLst/>
          </a:prstGeom>
          <a:noFill/>
          <a:ln>
            <a:noFill/>
          </a:ln>
        </p:spPr>
      </p:pic>
    </p:spTree>
    <p:extLst>
      <p:ext uri="{BB962C8B-B14F-4D97-AF65-F5344CB8AC3E}">
        <p14:creationId xmlns:p14="http://schemas.microsoft.com/office/powerpoint/2010/main" val="2350960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FSU Policy 7A-21</a:t>
            </a:r>
            <a:br>
              <a:rPr lang="en-US" sz="4000" dirty="0" smtClean="0">
                <a:solidFill>
                  <a:schemeClr val="tx2">
                    <a:lumMod val="90000"/>
                    <a:lumOff val="10000"/>
                  </a:schemeClr>
                </a:solidFill>
                <a:latin typeface="Calibri" panose="020F0502020204030204" pitchFamily="34" charset="0"/>
              </a:rPr>
            </a:br>
            <a:r>
              <a:rPr lang="en-US" sz="4000" dirty="0" smtClean="0">
                <a:solidFill>
                  <a:schemeClr val="tx2">
                    <a:lumMod val="90000"/>
                    <a:lumOff val="10000"/>
                  </a:schemeClr>
                </a:solidFill>
                <a:latin typeface="Calibri" panose="020F0502020204030204" pitchFamily="34" charset="0"/>
              </a:rPr>
              <a:t>Financial </a:t>
            </a:r>
            <a:r>
              <a:rPr lang="en-US" sz="4000" dirty="0">
                <a:solidFill>
                  <a:schemeClr val="tx2">
                    <a:lumMod val="90000"/>
                    <a:lumOff val="10000"/>
                  </a:schemeClr>
                </a:solidFill>
                <a:latin typeface="Calibri" panose="020F0502020204030204" pitchFamily="34" charset="0"/>
              </a:rPr>
              <a:t>Conflict of Interest </a:t>
            </a:r>
            <a:r>
              <a:rPr lang="en-US" sz="4000" dirty="0" smtClean="0">
                <a:solidFill>
                  <a:schemeClr val="tx2">
                    <a:lumMod val="90000"/>
                    <a:lumOff val="10000"/>
                  </a:schemeClr>
                </a:solidFill>
                <a:latin typeface="Calibri" panose="020F0502020204030204" pitchFamily="34" charset="0"/>
              </a:rPr>
              <a:t>Disclosure</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600" dirty="0" smtClean="0">
                <a:latin typeface="Calibri" panose="020F0502020204030204" pitchFamily="34" charset="0"/>
              </a:rPr>
              <a:t>FSU is </a:t>
            </a:r>
            <a:r>
              <a:rPr lang="en-US" sz="2600" dirty="0">
                <a:latin typeface="Calibri" panose="020F0502020204030204" pitchFamily="34" charset="0"/>
              </a:rPr>
              <a:t>committed to ensuring that research and scholarly activities are carried out under the highest standards of ethical conduct and adhere to applicable governmental regulations and University policies governing the conduct </a:t>
            </a:r>
            <a:r>
              <a:rPr lang="en-US" sz="2600" dirty="0" smtClean="0">
                <a:latin typeface="Calibri" panose="020F0502020204030204" pitchFamily="34" charset="0"/>
              </a:rPr>
              <a:t>of research.</a:t>
            </a:r>
          </a:p>
          <a:p>
            <a:r>
              <a:rPr lang="en-US" sz="2600" dirty="0" smtClean="0">
                <a:latin typeface="Calibri" panose="020F0502020204030204" pitchFamily="34" charset="0"/>
              </a:rPr>
              <a:t>The </a:t>
            </a:r>
            <a:r>
              <a:rPr lang="en-US" sz="2600" dirty="0">
                <a:latin typeface="Calibri" panose="020F0502020204030204" pitchFamily="34" charset="0"/>
              </a:rPr>
              <a:t>University’s overall policy on conflict of interest is that </a:t>
            </a:r>
            <a:r>
              <a:rPr lang="en-US" sz="2600" b="1" dirty="0" smtClean="0">
                <a:latin typeface="Calibri" panose="020F0502020204030204" pitchFamily="34" charset="0"/>
              </a:rPr>
              <a:t>no faculty/staff member </a:t>
            </a:r>
            <a:r>
              <a:rPr lang="en-US" sz="2600" b="1" dirty="0">
                <a:latin typeface="Calibri" panose="020F0502020204030204" pitchFamily="34" charset="0"/>
              </a:rPr>
              <a:t>or </a:t>
            </a:r>
            <a:r>
              <a:rPr lang="en-US" sz="2600" b="1" dirty="0" smtClean="0">
                <a:latin typeface="Calibri" panose="020F0502020204030204" pitchFamily="34" charset="0"/>
              </a:rPr>
              <a:t>student </a:t>
            </a:r>
            <a:r>
              <a:rPr lang="en-US" sz="2600" b="1" dirty="0">
                <a:latin typeface="Calibri" panose="020F0502020204030204" pitchFamily="34" charset="0"/>
              </a:rPr>
              <a:t>shall engage in any </a:t>
            </a:r>
            <a:r>
              <a:rPr lang="en-US" sz="2600" b="1" dirty="0" smtClean="0">
                <a:latin typeface="Calibri" panose="020F0502020204030204" pitchFamily="34" charset="0"/>
              </a:rPr>
              <a:t>activity that places </a:t>
            </a:r>
            <a:r>
              <a:rPr lang="en-US" sz="2600" b="1" dirty="0">
                <a:latin typeface="Calibri" panose="020F0502020204030204" pitchFamily="34" charset="0"/>
              </a:rPr>
              <a:t>them in a conflict of interest</a:t>
            </a:r>
            <a:r>
              <a:rPr lang="en-US" sz="2600" dirty="0">
                <a:latin typeface="Calibri" panose="020F0502020204030204" pitchFamily="34" charset="0"/>
              </a:rPr>
              <a:t> </a:t>
            </a:r>
            <a:r>
              <a:rPr lang="en-US" sz="2600" b="1" dirty="0">
                <a:latin typeface="Calibri" panose="020F0502020204030204" pitchFamily="34" charset="0"/>
              </a:rPr>
              <a:t>between their official activities and any other interest or obligation</a:t>
            </a:r>
            <a:r>
              <a:rPr lang="en-US" sz="2600" dirty="0">
                <a:latin typeface="Calibri" panose="020F0502020204030204" pitchFamily="34" charset="0"/>
              </a:rPr>
              <a:t>. </a:t>
            </a:r>
          </a:p>
        </p:txBody>
      </p:sp>
    </p:spTree>
    <p:extLst>
      <p:ext uri="{BB962C8B-B14F-4D97-AF65-F5344CB8AC3E}">
        <p14:creationId xmlns:p14="http://schemas.microsoft.com/office/powerpoint/2010/main" val="2854697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FSU Policy 7A-21</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800" dirty="0" smtClean="0">
                <a:latin typeface="Calibri" panose="020F0502020204030204" pitchFamily="34" charset="0"/>
              </a:rPr>
              <a:t>Definitions </a:t>
            </a:r>
            <a:r>
              <a:rPr lang="en-US" sz="2800" dirty="0">
                <a:latin typeface="Calibri" panose="020F0502020204030204" pitchFamily="34" charset="0"/>
              </a:rPr>
              <a:t>related to significant financial interest disclosure regulations vary among funding agencies. </a:t>
            </a:r>
            <a:endParaRPr lang="en-US" sz="2800" dirty="0" smtClean="0">
              <a:latin typeface="Calibri" panose="020F0502020204030204" pitchFamily="34" charset="0"/>
            </a:endParaRPr>
          </a:p>
          <a:p>
            <a:r>
              <a:rPr lang="en-US" sz="2800" dirty="0" smtClean="0">
                <a:latin typeface="Calibri" panose="020F0502020204030204" pitchFamily="34" charset="0"/>
              </a:rPr>
              <a:t>Investigators </a:t>
            </a:r>
            <a:r>
              <a:rPr lang="en-US" sz="2800" dirty="0">
                <a:latin typeface="Calibri" panose="020F0502020204030204" pitchFamily="34" charset="0"/>
              </a:rPr>
              <a:t>should consult the applicable funding agency regulations and FSU’s disclosure procedures for definitions of terms such as </a:t>
            </a:r>
            <a:r>
              <a:rPr lang="en-US" sz="2800" i="1" dirty="0">
                <a:latin typeface="Calibri" panose="020F0502020204030204" pitchFamily="34" charset="0"/>
              </a:rPr>
              <a:t>significant financial interests </a:t>
            </a:r>
            <a:r>
              <a:rPr lang="en-US" sz="2800" dirty="0">
                <a:latin typeface="Calibri" panose="020F0502020204030204" pitchFamily="34" charset="0"/>
              </a:rPr>
              <a:t>(SFIs), </a:t>
            </a:r>
            <a:r>
              <a:rPr lang="en-US" sz="2800" i="1" dirty="0">
                <a:latin typeface="Calibri" panose="020F0502020204030204" pitchFamily="34" charset="0"/>
              </a:rPr>
              <a:t>financial conflict of interest </a:t>
            </a:r>
            <a:r>
              <a:rPr lang="en-US" sz="2800" dirty="0">
                <a:latin typeface="Calibri" panose="020F0502020204030204" pitchFamily="34" charset="0"/>
              </a:rPr>
              <a:t>(FCOI), and </a:t>
            </a:r>
            <a:r>
              <a:rPr lang="en-US" sz="2800" i="1" dirty="0">
                <a:latin typeface="Calibri" panose="020F0502020204030204" pitchFamily="34" charset="0"/>
              </a:rPr>
              <a:t>investigator</a:t>
            </a:r>
            <a:r>
              <a:rPr lang="en-US" sz="2800" dirty="0">
                <a:latin typeface="Calibri" panose="020F0502020204030204" pitchFamily="34" charset="0"/>
              </a:rPr>
              <a:t>. </a:t>
            </a:r>
            <a:endParaRPr lang="en-US" sz="2800" dirty="0" smtClean="0">
              <a:latin typeface="Calibri" panose="020F0502020204030204" pitchFamily="34" charset="0"/>
            </a:endParaRPr>
          </a:p>
          <a:p>
            <a:r>
              <a:rPr lang="en-US" sz="2800" dirty="0" smtClean="0">
                <a:latin typeface="Calibri" panose="020F0502020204030204" pitchFamily="34" charset="0"/>
              </a:rPr>
              <a:t>Definitions from PHS and NSF follow on the next slides.</a:t>
            </a:r>
            <a:endParaRPr lang="en-US" sz="2800" dirty="0">
              <a:latin typeface="Calibri" panose="020F0502020204030204" pitchFamily="34" charset="0"/>
            </a:endParaRPr>
          </a:p>
          <a:p>
            <a:endParaRPr lang="en-US" sz="2200" dirty="0">
              <a:latin typeface="Calibri" panose="020F0502020204030204" pitchFamily="34" charset="0"/>
            </a:endParaRPr>
          </a:p>
        </p:txBody>
      </p:sp>
    </p:spTree>
    <p:extLst>
      <p:ext uri="{BB962C8B-B14F-4D97-AF65-F5344CB8AC3E}">
        <p14:creationId xmlns:p14="http://schemas.microsoft.com/office/powerpoint/2010/main" val="1991842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PHS Significant Financial Interest</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000" dirty="0" smtClean="0">
                <a:latin typeface="Calibri" panose="020F0502020204030204" pitchFamily="34" charset="0"/>
              </a:rPr>
              <a:t>With regard </a:t>
            </a:r>
            <a:r>
              <a:rPr lang="en-US" sz="2000" dirty="0">
                <a:latin typeface="Calibri" panose="020F0502020204030204" pitchFamily="34" charset="0"/>
              </a:rPr>
              <a:t>to a </a:t>
            </a:r>
            <a:r>
              <a:rPr lang="en-US" sz="2000" i="1" dirty="0">
                <a:latin typeface="Calibri" panose="020F0502020204030204" pitchFamily="34" charset="0"/>
              </a:rPr>
              <a:t>publicly traded </a:t>
            </a:r>
            <a:r>
              <a:rPr lang="en-US" sz="2000" dirty="0">
                <a:latin typeface="Calibri" panose="020F0502020204030204" pitchFamily="34" charset="0"/>
              </a:rPr>
              <a:t>entity, an SFI exists if the value of any remuneration received from the entity in the twelve months preceding the disclosure and the value of any equity interest in the entity as of the date of disclosure, </a:t>
            </a:r>
            <a:r>
              <a:rPr lang="en-US" sz="2000" b="1" dirty="0">
                <a:latin typeface="Calibri" panose="020F0502020204030204" pitchFamily="34" charset="0"/>
              </a:rPr>
              <a:t>when aggregated for a single entity, exceeds $5,000</a:t>
            </a:r>
            <a:r>
              <a:rPr lang="en-US" sz="2000" dirty="0">
                <a:latin typeface="Calibri" panose="020F0502020204030204" pitchFamily="34" charset="0"/>
              </a:rPr>
              <a:t>. </a:t>
            </a:r>
          </a:p>
          <a:p>
            <a:r>
              <a:rPr lang="en-US" sz="2000" dirty="0">
                <a:latin typeface="Calibri" panose="020F0502020204030204" pitchFamily="34" charset="0"/>
              </a:rPr>
              <a:t>With regard to a </a:t>
            </a:r>
            <a:r>
              <a:rPr lang="en-US" sz="2000" i="1" dirty="0">
                <a:latin typeface="Calibri" panose="020F0502020204030204" pitchFamily="34" charset="0"/>
              </a:rPr>
              <a:t>non-publicly traded </a:t>
            </a:r>
            <a:r>
              <a:rPr lang="en-US" sz="2000" dirty="0">
                <a:latin typeface="Calibri" panose="020F0502020204030204" pitchFamily="34" charset="0"/>
              </a:rPr>
              <a:t>entity, an SFI exists if the value of any remuneration received from the entity in the twelve months preceding the disclosure, </a:t>
            </a:r>
            <a:r>
              <a:rPr lang="en-US" sz="2000" b="1" dirty="0">
                <a:latin typeface="Calibri" panose="020F0502020204030204" pitchFamily="34" charset="0"/>
              </a:rPr>
              <a:t>when aggregated for a single entity, exceeds $5,000</a:t>
            </a:r>
            <a:r>
              <a:rPr lang="en-US" sz="2000" dirty="0">
                <a:latin typeface="Calibri" panose="020F0502020204030204" pitchFamily="34" charset="0"/>
              </a:rPr>
              <a:t>, or when the Investigator (or the Investigator’s spouse or dependent children) holds any equity interest (e.g. stock, stock option, or other ownership interest</a:t>
            </a:r>
            <a:r>
              <a:rPr lang="en-US" sz="2000" dirty="0" smtClean="0">
                <a:latin typeface="Calibri" panose="020F0502020204030204" pitchFamily="34" charset="0"/>
              </a:rPr>
              <a:t>).</a:t>
            </a:r>
          </a:p>
          <a:p>
            <a:r>
              <a:rPr lang="en-US" sz="2000" dirty="0">
                <a:latin typeface="Calibri" panose="020F0502020204030204" pitchFamily="34" charset="0"/>
              </a:rPr>
              <a:t>Intellectual Property Rights and </a:t>
            </a:r>
            <a:r>
              <a:rPr lang="en-US" sz="2000" dirty="0" smtClean="0">
                <a:latin typeface="Calibri" panose="020F0502020204030204" pitchFamily="34" charset="0"/>
              </a:rPr>
              <a:t>Interests income </a:t>
            </a:r>
            <a:r>
              <a:rPr lang="en-US" sz="2000" dirty="0">
                <a:latin typeface="Calibri" panose="020F0502020204030204" pitchFamily="34" charset="0"/>
              </a:rPr>
              <a:t>which exceeds $5,000 from a single </a:t>
            </a:r>
            <a:r>
              <a:rPr lang="en-US" sz="2000" dirty="0" smtClean="0">
                <a:latin typeface="Calibri" panose="020F0502020204030204" pitchFamily="34" charset="0"/>
              </a:rPr>
              <a:t>entity. </a:t>
            </a:r>
          </a:p>
          <a:p>
            <a:r>
              <a:rPr lang="en-US" sz="2000" dirty="0">
                <a:latin typeface="Calibri" panose="020F0502020204030204" pitchFamily="34" charset="0"/>
              </a:rPr>
              <a:t>Reimbursed/Sponsored </a:t>
            </a:r>
            <a:r>
              <a:rPr lang="en-US" sz="2000" dirty="0" smtClean="0">
                <a:latin typeface="Calibri" panose="020F0502020204030204" pitchFamily="34" charset="0"/>
              </a:rPr>
              <a:t>Travel when </a:t>
            </a:r>
            <a:r>
              <a:rPr lang="en-US" sz="2000" dirty="0">
                <a:latin typeface="Calibri" panose="020F0502020204030204" pitchFamily="34" charset="0"/>
              </a:rPr>
              <a:t>aggregated for a single occurrence exceeds $5,000, related to their institutional </a:t>
            </a:r>
            <a:r>
              <a:rPr lang="en-US" sz="2000" dirty="0" smtClean="0">
                <a:latin typeface="Calibri" panose="020F0502020204030204" pitchFamily="34" charset="0"/>
              </a:rPr>
              <a:t>responsibilities. </a:t>
            </a:r>
          </a:p>
        </p:txBody>
      </p:sp>
    </p:spTree>
    <p:extLst>
      <p:ext uri="{BB962C8B-B14F-4D97-AF65-F5344CB8AC3E}">
        <p14:creationId xmlns:p14="http://schemas.microsoft.com/office/powerpoint/2010/main" val="2458585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NSF Significant Financial Interest</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r>
              <a:rPr lang="en-US" sz="2200" dirty="0">
                <a:latin typeface="Calibri" panose="020F0502020204030204" pitchFamily="34" charset="0"/>
              </a:rPr>
              <a:t>An equity interest that, when aggregated for the investigator </a:t>
            </a:r>
            <a:r>
              <a:rPr lang="en-US" sz="2200" dirty="0" smtClean="0">
                <a:latin typeface="Calibri" panose="020F0502020204030204" pitchFamily="34" charset="0"/>
              </a:rPr>
              <a:t>(and </a:t>
            </a:r>
            <a:r>
              <a:rPr lang="en-US" sz="2200" dirty="0">
                <a:latin typeface="Calibri" panose="020F0502020204030204" pitchFamily="34" charset="0"/>
              </a:rPr>
              <a:t>the investigator’s spouse and dependent </a:t>
            </a:r>
            <a:r>
              <a:rPr lang="en-US" sz="2200" dirty="0" smtClean="0">
                <a:latin typeface="Calibri" panose="020F0502020204030204" pitchFamily="34" charset="0"/>
              </a:rPr>
              <a:t>children), </a:t>
            </a:r>
            <a:r>
              <a:rPr lang="en-US" sz="2200" dirty="0">
                <a:latin typeface="Calibri" panose="020F0502020204030204" pitchFamily="34" charset="0"/>
              </a:rPr>
              <a:t>meets </a:t>
            </a:r>
            <a:r>
              <a:rPr lang="en-US" sz="2200" u="sng" dirty="0">
                <a:latin typeface="Calibri" panose="020F0502020204030204" pitchFamily="34" charset="0"/>
              </a:rPr>
              <a:t>both</a:t>
            </a:r>
            <a:r>
              <a:rPr lang="en-US" sz="2200" dirty="0">
                <a:latin typeface="Calibri" panose="020F0502020204030204" pitchFamily="34" charset="0"/>
              </a:rPr>
              <a:t> of the following tests: (i) exceeds $10,000 in value as determined through reference to public prices or other reasonable measures of fair market value; </a:t>
            </a:r>
            <a:r>
              <a:rPr lang="en-US" sz="2200" u="sng" dirty="0">
                <a:latin typeface="Calibri" panose="020F0502020204030204" pitchFamily="34" charset="0"/>
              </a:rPr>
              <a:t>and</a:t>
            </a:r>
            <a:r>
              <a:rPr lang="en-US" sz="2200" dirty="0">
                <a:latin typeface="Calibri" panose="020F0502020204030204" pitchFamily="34" charset="0"/>
              </a:rPr>
              <a:t> (ii) represents more than a 5% ownership interest in any single entity; </a:t>
            </a:r>
            <a:endParaRPr lang="en-US" sz="2200" dirty="0" smtClean="0">
              <a:latin typeface="Calibri" panose="020F0502020204030204" pitchFamily="34" charset="0"/>
            </a:endParaRPr>
          </a:p>
          <a:p>
            <a:r>
              <a:rPr lang="en-US" sz="2200" dirty="0" smtClean="0">
                <a:latin typeface="Calibri" panose="020F0502020204030204" pitchFamily="34" charset="0"/>
              </a:rPr>
              <a:t>Anything </a:t>
            </a:r>
            <a:r>
              <a:rPr lang="en-US" sz="2200" dirty="0">
                <a:latin typeface="Calibri" panose="020F0502020204030204" pitchFamily="34" charset="0"/>
              </a:rPr>
              <a:t>of monetary value, </a:t>
            </a:r>
            <a:r>
              <a:rPr lang="en-US" sz="2200" dirty="0" smtClean="0">
                <a:latin typeface="Calibri" panose="020F0502020204030204" pitchFamily="34" charset="0"/>
              </a:rPr>
              <a:t>including </a:t>
            </a:r>
            <a:r>
              <a:rPr lang="en-US" sz="2200" dirty="0">
                <a:latin typeface="Calibri" panose="020F0502020204030204" pitchFamily="34" charset="0"/>
              </a:rPr>
              <a:t>but not limited to, salary or other payments for services (e.g., consulting fees or </a:t>
            </a:r>
            <a:r>
              <a:rPr lang="en-US" sz="2200" dirty="0" smtClean="0">
                <a:latin typeface="Calibri" panose="020F0502020204030204" pitchFamily="34" charset="0"/>
              </a:rPr>
              <a:t>honoraria), and </a:t>
            </a:r>
            <a:r>
              <a:rPr lang="en-US" sz="2200" dirty="0">
                <a:latin typeface="Calibri" panose="020F0502020204030204" pitchFamily="34" charset="0"/>
              </a:rPr>
              <a:t>intellectual property rights (e.g., patents, copyrights and royalties from such rights</a:t>
            </a:r>
            <a:r>
              <a:rPr lang="en-US" sz="2200" dirty="0" smtClean="0">
                <a:latin typeface="Calibri" panose="020F0502020204030204" pitchFamily="34" charset="0"/>
              </a:rPr>
              <a:t>) that </a:t>
            </a:r>
            <a:r>
              <a:rPr lang="en-US" sz="2200" dirty="0">
                <a:latin typeface="Calibri" panose="020F0502020204030204" pitchFamily="34" charset="0"/>
              </a:rPr>
              <a:t>are expected to exceed $10,000 during the prior twelve-month period. </a:t>
            </a:r>
            <a:endParaRPr lang="en-US" sz="2200" dirty="0" smtClean="0">
              <a:latin typeface="Calibri" panose="020F0502020204030204" pitchFamily="34" charset="0"/>
            </a:endParaRPr>
          </a:p>
        </p:txBody>
      </p:sp>
    </p:spTree>
    <p:extLst>
      <p:ext uri="{BB962C8B-B14F-4D97-AF65-F5344CB8AC3E}">
        <p14:creationId xmlns:p14="http://schemas.microsoft.com/office/powerpoint/2010/main" val="3351632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2">
                    <a:lumMod val="90000"/>
                    <a:lumOff val="10000"/>
                  </a:schemeClr>
                </a:solidFill>
                <a:latin typeface="Calibri" panose="020F0502020204030204" pitchFamily="34" charset="0"/>
              </a:rPr>
              <a:t>FSU Policy 7A-21</a:t>
            </a:r>
            <a:endParaRPr lang="en-US" sz="4000" dirty="0">
              <a:solidFill>
                <a:schemeClr val="tx2">
                  <a:lumMod val="90000"/>
                  <a:lumOff val="10000"/>
                </a:schemeClr>
              </a:solidFill>
              <a:latin typeface="Calibri" panose="020F0502020204030204" pitchFamily="34" charset="0"/>
            </a:endParaRPr>
          </a:p>
        </p:txBody>
      </p:sp>
      <p:sp>
        <p:nvSpPr>
          <p:cNvPr id="3" name="Content Placeholder 2"/>
          <p:cNvSpPr>
            <a:spLocks noGrp="1"/>
          </p:cNvSpPr>
          <p:nvPr>
            <p:ph idx="1"/>
          </p:nvPr>
        </p:nvSpPr>
        <p:spPr>
          <a:xfrm>
            <a:off x="457200" y="1828800"/>
            <a:ext cx="8229600" cy="4876800"/>
          </a:xfrm>
        </p:spPr>
        <p:txBody>
          <a:bodyPr/>
          <a:lstStyle/>
          <a:p>
            <a:pPr marL="0" indent="0">
              <a:buNone/>
            </a:pPr>
            <a:r>
              <a:rPr lang="en-US" dirty="0" smtClean="0">
                <a:latin typeface="Calibri" panose="020F0502020204030204" pitchFamily="34" charset="0"/>
              </a:rPr>
              <a:t>PHS and NSF Definitions</a:t>
            </a:r>
            <a:endParaRPr lang="en-US" sz="2800" dirty="0" smtClean="0">
              <a:latin typeface="Calibri" panose="020F0502020204030204" pitchFamily="34" charset="0"/>
            </a:endParaRPr>
          </a:p>
          <a:p>
            <a:r>
              <a:rPr lang="en-US" sz="2000" b="1" dirty="0">
                <a:latin typeface="Calibri" panose="020F0502020204030204" pitchFamily="34" charset="0"/>
              </a:rPr>
              <a:t>Financial Conflict of Interest (FCOI) </a:t>
            </a:r>
            <a:r>
              <a:rPr lang="en-US" sz="2000" dirty="0">
                <a:latin typeface="Calibri" panose="020F0502020204030204" pitchFamily="34" charset="0"/>
              </a:rPr>
              <a:t>means a significant financial interest that could directly and significantly affect the design, conduct, or reporting of PHS-funded </a:t>
            </a:r>
            <a:r>
              <a:rPr lang="en-US" sz="2000" dirty="0" smtClean="0">
                <a:latin typeface="Calibri" panose="020F0502020204030204" pitchFamily="34" charset="0"/>
              </a:rPr>
              <a:t>or NSF-funded research.</a:t>
            </a:r>
          </a:p>
          <a:p>
            <a:r>
              <a:rPr lang="en-US" sz="2000" b="1" dirty="0">
                <a:latin typeface="Calibri" panose="020F0502020204030204" pitchFamily="34" charset="0"/>
              </a:rPr>
              <a:t>Investigator</a:t>
            </a:r>
            <a:r>
              <a:rPr lang="en-US" sz="2000" dirty="0">
                <a:latin typeface="Calibri" panose="020F0502020204030204" pitchFamily="34" charset="0"/>
              </a:rPr>
              <a:t> means the project director or principal investigator and any other person, regardless of title or position, who is responsible for the design, conduct, or reporting of research, including collaborators or consultants</a:t>
            </a:r>
            <a:r>
              <a:rPr lang="en-US" sz="2000" dirty="0" smtClean="0">
                <a:latin typeface="Calibri" panose="020F0502020204030204" pitchFamily="34" charset="0"/>
              </a:rPr>
              <a:t>.</a:t>
            </a:r>
          </a:p>
          <a:p>
            <a:r>
              <a:rPr lang="en-US" sz="2000" b="1" i="1" dirty="0" smtClean="0">
                <a:latin typeface="Calibri" panose="020F0502020204030204" pitchFamily="34" charset="0"/>
              </a:rPr>
              <a:t>Financial </a:t>
            </a:r>
            <a:r>
              <a:rPr lang="en-US" sz="2000" b="1" i="1" dirty="0">
                <a:latin typeface="Calibri" panose="020F0502020204030204" pitchFamily="34" charset="0"/>
              </a:rPr>
              <a:t>Interest </a:t>
            </a:r>
            <a:r>
              <a:rPr lang="en-US" sz="2000" dirty="0">
                <a:latin typeface="Calibri" panose="020F0502020204030204" pitchFamily="34" charset="0"/>
              </a:rPr>
              <a:t>means anything of monetary value, whether or not the value is readily ascertainable. </a:t>
            </a:r>
          </a:p>
          <a:p>
            <a:r>
              <a:rPr lang="en-US" sz="2000" b="1" i="1" dirty="0">
                <a:latin typeface="Calibri" panose="020F0502020204030204" pitchFamily="34" charset="0"/>
              </a:rPr>
              <a:t>Institutional responsibilities </a:t>
            </a:r>
            <a:r>
              <a:rPr lang="en-US" sz="2000" dirty="0">
                <a:latin typeface="Calibri" panose="020F0502020204030204" pitchFamily="34" charset="0"/>
              </a:rPr>
              <a:t>means an Investigator’s professional responsibilities on behalf of the Institution such as research, </a:t>
            </a:r>
            <a:r>
              <a:rPr lang="en-US" sz="2000" dirty="0" smtClean="0">
                <a:latin typeface="Calibri" panose="020F0502020204030204" pitchFamily="34" charset="0"/>
              </a:rPr>
              <a:t>teaching</a:t>
            </a:r>
            <a:r>
              <a:rPr lang="en-US" sz="2000" dirty="0">
                <a:latin typeface="Calibri" panose="020F0502020204030204" pitchFamily="34" charset="0"/>
              </a:rPr>
              <a:t>, professional practice, institutional committee </a:t>
            </a:r>
            <a:r>
              <a:rPr lang="en-US" sz="2000" dirty="0" smtClean="0">
                <a:latin typeface="Calibri" panose="020F0502020204030204" pitchFamily="34" charset="0"/>
              </a:rPr>
              <a:t>memberships, etc.</a:t>
            </a:r>
            <a:endParaRPr lang="en-US" sz="2000" dirty="0">
              <a:latin typeface="Calibri" panose="020F0502020204030204" pitchFamily="34" charset="0"/>
            </a:endParaRPr>
          </a:p>
        </p:txBody>
      </p:sp>
    </p:spTree>
    <p:extLst>
      <p:ext uri="{BB962C8B-B14F-4D97-AF65-F5344CB8AC3E}">
        <p14:creationId xmlns:p14="http://schemas.microsoft.com/office/powerpoint/2010/main" val="3444233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5FD8F8991170A49B368380F51BBA524" ma:contentTypeVersion="13" ma:contentTypeDescription="Create a new document." ma:contentTypeScope="" ma:versionID="9e9e91674c86dad10522f44597f04cd6">
  <xsd:schema xmlns:xsd="http://www.w3.org/2001/XMLSchema" xmlns:xs="http://www.w3.org/2001/XMLSchema" xmlns:p="http://schemas.microsoft.com/office/2006/metadata/properties" xmlns:ns3="c57ae8ac-c700-4ad5-af5b-8d20f7cb2e74" xmlns:ns4="581178d1-a9df-40de-8d7e-e2a02bd6b2cc" targetNamespace="http://schemas.microsoft.com/office/2006/metadata/properties" ma:root="true" ma:fieldsID="0f9ac59ae75f2587d80651f76362f398" ns3:_="" ns4:_="">
    <xsd:import namespace="c57ae8ac-c700-4ad5-af5b-8d20f7cb2e74"/>
    <xsd:import namespace="581178d1-a9df-40de-8d7e-e2a02bd6b2c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7ae8ac-c700-4ad5-af5b-8d20f7cb2e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1178d1-a9df-40de-8d7e-e2a02bd6b2c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8412D0-F0BD-45BE-A274-E8AB4DE1F003}">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581178d1-a9df-40de-8d7e-e2a02bd6b2cc"/>
    <ds:schemaRef ds:uri="http://purl.org/dc/terms/"/>
    <ds:schemaRef ds:uri="http://schemas.openxmlformats.org/package/2006/metadata/core-properties"/>
    <ds:schemaRef ds:uri="http://purl.org/dc/dcmitype/"/>
    <ds:schemaRef ds:uri="c57ae8ac-c700-4ad5-af5b-8d20f7cb2e74"/>
    <ds:schemaRef ds:uri="http://www.w3.org/XML/1998/namespace"/>
  </ds:schemaRefs>
</ds:datastoreItem>
</file>

<file path=customXml/itemProps2.xml><?xml version="1.0" encoding="utf-8"?>
<ds:datastoreItem xmlns:ds="http://schemas.openxmlformats.org/officeDocument/2006/customXml" ds:itemID="{AF8D979B-6B0F-45D4-8C79-E0946232BE65}">
  <ds:schemaRefs>
    <ds:schemaRef ds:uri="http://schemas.microsoft.com/sharepoint/v3/contenttype/forms"/>
  </ds:schemaRefs>
</ds:datastoreItem>
</file>

<file path=customXml/itemProps3.xml><?xml version="1.0" encoding="utf-8"?>
<ds:datastoreItem xmlns:ds="http://schemas.openxmlformats.org/officeDocument/2006/customXml" ds:itemID="{EF31D637-CC06-430B-81BA-78F76FEF78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7ae8ac-c700-4ad5-af5b-8d20f7cb2e74"/>
    <ds:schemaRef ds:uri="581178d1-a9df-40de-8d7e-e2a02bd6b2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1250</TotalTime>
  <Words>2844</Words>
  <Application>Microsoft Office PowerPoint</Application>
  <PresentationFormat>On-screen Show (4:3)</PresentationFormat>
  <Paragraphs>196</Paragraphs>
  <Slides>43</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Arial Unicode MS</vt:lpstr>
      <vt:lpstr>Calibri</vt:lpstr>
      <vt:lpstr>Calibri Light</vt:lpstr>
      <vt:lpstr>Comic Sans MS</vt:lpstr>
      <vt:lpstr>Wingdings</vt:lpstr>
      <vt:lpstr>Quadrant</vt:lpstr>
      <vt:lpstr>Conflicts of Interest</vt:lpstr>
      <vt:lpstr>Today’s Discussion</vt:lpstr>
      <vt:lpstr>Conflict of Interest in Research</vt:lpstr>
      <vt:lpstr>Federal Financial Conflict of Interest </vt:lpstr>
      <vt:lpstr>FSU Policy 7A-21 Financial Conflict of Interest Disclosure</vt:lpstr>
      <vt:lpstr>FSU Policy 7A-21</vt:lpstr>
      <vt:lpstr>PHS Significant Financial Interest</vt:lpstr>
      <vt:lpstr>NSF Significant Financial Interest</vt:lpstr>
      <vt:lpstr>FSU Policy 7A-21</vt:lpstr>
      <vt:lpstr>What Must Be Disclosed – PHS and any other entity adopting PHS FCOI regulations</vt:lpstr>
      <vt:lpstr>What Must Be Disclosed - NSF</vt:lpstr>
      <vt:lpstr>When to Disclose – PHS and NSF</vt:lpstr>
      <vt:lpstr>Subrecipient Disclosures</vt:lpstr>
      <vt:lpstr>Disclosure Review Process</vt:lpstr>
      <vt:lpstr>Managing a Conflict</vt:lpstr>
      <vt:lpstr>Non-Compliance with Disclosure Requirements</vt:lpstr>
      <vt:lpstr>State of Florida Conflict of Interest</vt:lpstr>
      <vt:lpstr>State of Florida Standards of Conduct</vt:lpstr>
      <vt:lpstr>State of Florida Conflict of Interest</vt:lpstr>
      <vt:lpstr>State of Florida Conflict of Interest</vt:lpstr>
      <vt:lpstr>Exemption from State of Florida Conflict of Interest Statute</vt:lpstr>
      <vt:lpstr>Management Plan</vt:lpstr>
      <vt:lpstr>Conflict of Interest in Procurement</vt:lpstr>
      <vt:lpstr>Conflict of Interest and  Intellectual Property</vt:lpstr>
      <vt:lpstr>Conflict of Interest and  Intellectual Property</vt:lpstr>
      <vt:lpstr>Conflict of Commitment</vt:lpstr>
      <vt:lpstr>PowerPoint Presentation</vt:lpstr>
      <vt:lpstr>PowerPoint Presentation</vt:lpstr>
      <vt:lpstr>PowerPoint Presentation</vt:lpstr>
      <vt:lpstr>PowerPoint Presentation</vt:lpstr>
      <vt:lpstr>Additional Training</vt:lpstr>
      <vt:lpstr>Questions</vt:lpstr>
      <vt:lpstr>Foreign Influence</vt:lpstr>
      <vt:lpstr>International Collaborations</vt:lpstr>
      <vt:lpstr>Government Concerns</vt:lpstr>
      <vt:lpstr>Heightened Focus</vt:lpstr>
      <vt:lpstr>How to Disclose</vt:lpstr>
      <vt:lpstr>Activities to Disclose</vt:lpstr>
      <vt:lpstr>Other Activities to Disclose</vt:lpstr>
      <vt:lpstr>Other Activities to Disclose</vt:lpstr>
      <vt:lpstr>Other Activities to Disclose</vt:lpstr>
      <vt:lpstr>Other Activities to Disclose</vt:lpstr>
      <vt:lpstr>Contact</vt:lpstr>
    </vt:vector>
  </TitlesOfParts>
  <Company>FSU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OMNI GRANTS PROPOSAL APPROVAL WORKFLOW</dc:title>
  <dc:creator>Diana Key</dc:creator>
  <cp:lastModifiedBy>Diana Key</cp:lastModifiedBy>
  <cp:revision>111</cp:revision>
  <cp:lastPrinted>2016-02-04T17:41:55Z</cp:lastPrinted>
  <dcterms:created xsi:type="dcterms:W3CDTF">2008-05-14T13:34:52Z</dcterms:created>
  <dcterms:modified xsi:type="dcterms:W3CDTF">2020-02-17T16:15:12Z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0x01010075FD8F8991170A49B368380F51BBA524</vt:lpwstr>
  </property>
</Properties>
</file>